
<file path=[Content_Types].xml><?xml version="1.0" encoding="utf-8"?>
<Types xmlns="http://schemas.openxmlformats.org/package/2006/content-types">
  <Default Extension="xml" ContentType="application/xml"/>
  <Default Extension="jpeg" ContentType="image/jpeg"/>
  <Default Extension="tif" ContentType="image/tiff"/>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82" r:id="rId2"/>
    <p:sldId id="283" r:id="rId3"/>
    <p:sldId id="284" r:id="rId4"/>
    <p:sldId id="285" r:id="rId5"/>
    <p:sldId id="286" r:id="rId6"/>
    <p:sldId id="287" r:id="rId7"/>
    <p:sldId id="289" r:id="rId8"/>
    <p:sldId id="290" r:id="rId9"/>
    <p:sldId id="291" r:id="rId10"/>
    <p:sldId id="292" r:id="rId11"/>
    <p:sldId id="293" r:id="rId12"/>
    <p:sldId id="294" r:id="rId13"/>
    <p:sldId id="295" r:id="rId14"/>
    <p:sldId id="296" r:id="rId15"/>
    <p:sldId id="297" r:id="rId16"/>
    <p:sldId id="302" r:id="rId17"/>
    <p:sldId id="303" r:id="rId18"/>
    <p:sldId id="304" r:id="rId19"/>
    <p:sldId id="301" r:id="rId20"/>
    <p:sldId id="29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Anderson" initials="SA" lastIdx="1" clrIdx="0"/>
  <p:cmAuthor id="2" name="Stephen Anderson" initials="SA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E87"/>
    <a:srgbClr val="546F9D"/>
    <a:srgbClr val="EE7D31"/>
    <a:srgbClr val="006365"/>
    <a:srgbClr val="3B4C8C"/>
    <a:srgbClr val="7A2220"/>
    <a:srgbClr val="46220F"/>
    <a:srgbClr val="5E0D20"/>
    <a:srgbClr val="76BF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5B1CA6-0F45-D744-888D-11B54E6A1C22}" v="83" dt="2020-04-02T21:20:52.781"/>
    <p1510:client id="{6F5BBE1C-D321-4F86-BF91-0A6B0DFB6006}" v="1" dt="2020-05-26T14:48:57.3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1"/>
    <p:restoredTop sz="85080"/>
  </p:normalViewPr>
  <p:slideViewPr>
    <p:cSldViewPr snapToGrid="0" snapToObjects="1">
      <p:cViewPr>
        <p:scale>
          <a:sx n="70" d="100"/>
          <a:sy n="70" d="100"/>
        </p:scale>
        <p:origin x="880" y="416"/>
      </p:cViewPr>
      <p:guideLst>
        <p:guide orient="horz" pos="2160"/>
        <p:guide pos="3840"/>
      </p:guideLst>
    </p:cSldViewPr>
  </p:slideViewPr>
  <p:notesTextViewPr>
    <p:cViewPr>
      <p:scale>
        <a:sx n="110" d="100"/>
        <a:sy n="110" d="100"/>
      </p:scale>
      <p:origin x="0" y="0"/>
    </p:cViewPr>
  </p:notesTextViewPr>
  <p:sorterViewPr>
    <p:cViewPr>
      <p:scale>
        <a:sx n="100" d="100"/>
        <a:sy n="100" d="100"/>
      </p:scale>
      <p:origin x="0" y="1219"/>
    </p:cViewPr>
  </p:sorterViewPr>
  <p:notesViewPr>
    <p:cSldViewPr snapToGrid="0" snapToObjects="1">
      <p:cViewPr>
        <p:scale>
          <a:sx n="200" d="100"/>
          <a:sy n="200" d="100"/>
        </p:scale>
        <p:origin x="1440" y="14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commentAuthors" Target="commentAuthors.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28" Type="http://schemas.microsoft.com/office/2016/11/relationships/changesInfo" Target="changesInfos/changesInfo1.xml"/><Relationship Id="rId29"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6F5BBE1C-D321-4F86-BF91-0A6B0DFB6006}"/>
    <pc:docChg chg="">
      <pc:chgData name="" userId="" providerId="" clId="Web-{6F5BBE1C-D321-4F86-BF91-0A6B0DFB6006}" dt="2020-05-26T14:48:57.319" v="0"/>
      <pc:docMkLst>
        <pc:docMk/>
      </pc:docMkLst>
      <pc:sldChg chg="delCm">
        <pc:chgData name="" userId="" providerId="" clId="Web-{6F5BBE1C-D321-4F86-BF91-0A6B0DFB6006}" dt="2020-05-26T14:48:57.319" v="0"/>
        <pc:sldMkLst>
          <pc:docMk/>
          <pc:sldMk cId="783356160"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08855-A1C8-0843-A294-839F55B9F95D}" type="datetimeFigureOut">
              <a:rPr lang="en-US" smtClean="0"/>
              <a:t>8/12/20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A2713A-35EC-B24B-9261-105826F39B71}" type="slidenum">
              <a:rPr lang="en-US" smtClean="0"/>
              <a:t>‹#›</a:t>
            </a:fld>
            <a:endParaRPr lang="en-US"/>
          </a:p>
        </p:txBody>
      </p:sp>
    </p:spTree>
    <p:extLst>
      <p:ext uri="{BB962C8B-B14F-4D97-AF65-F5344CB8AC3E}">
        <p14:creationId xmlns:p14="http://schemas.microsoft.com/office/powerpoint/2010/main" val="3094478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atholic.com/magazine/online-edition/a-catholic-perspective-on-a-new-attraction" TargetMode="External"/><Relationship Id="rId4" Type="http://schemas.openxmlformats.org/officeDocument/2006/relationships/hyperlink" Target="https://www.youtube.com/watch?v=XMedFbenWaQ" TargetMode="External"/><Relationship Id="rId5" Type="http://schemas.openxmlformats.org/officeDocument/2006/relationships/hyperlink" Target="https://www.youtube.com/watch?v=CmJEAw6LUxk"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www.youtube.com/watch?v=cqKwTtYTSFo"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ncronline.org/news/vatican/pope-francis-evolution-not-inconsistent-notion-creation"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usccb.org/bible/jn/20:22#51020021-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A2713A-35EC-B24B-9261-105826F39B71}" type="slidenum">
              <a:rPr lang="en-US" smtClean="0"/>
              <a:t>1</a:t>
            </a:fld>
            <a:endParaRPr lang="en-US"/>
          </a:p>
        </p:txBody>
      </p:sp>
    </p:spTree>
    <p:extLst>
      <p:ext uri="{BB962C8B-B14F-4D97-AF65-F5344CB8AC3E}">
        <p14:creationId xmlns:p14="http://schemas.microsoft.com/office/powerpoint/2010/main" val="62940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students to consider these points in their responses:</a:t>
            </a:r>
          </a:p>
          <a:p>
            <a:pPr marL="171450" indent="-171450">
              <a:buFont typeface="Arial" panose="020B0604020202020204" pitchFamily="34" charset="0"/>
              <a:buChar char="•"/>
            </a:pPr>
            <a:r>
              <a:rPr lang="en-US" dirty="0"/>
              <a:t>The need for Baptism.</a:t>
            </a:r>
          </a:p>
          <a:p>
            <a:pPr marL="171450" indent="-171450">
              <a:buFont typeface="Arial" panose="020B0604020202020204" pitchFamily="34" charset="0"/>
              <a:buChar char="•"/>
            </a:pPr>
            <a:r>
              <a:rPr lang="en-US" dirty="0"/>
              <a:t>How the sacrifices of the Old Testament were not able to redeem the world from sin?</a:t>
            </a:r>
          </a:p>
          <a:p>
            <a:pPr marL="171450" indent="-171450">
              <a:buFont typeface="Arial" panose="020B0604020202020204" pitchFamily="34" charset="0"/>
              <a:buChar char="•"/>
            </a:pPr>
            <a:r>
              <a:rPr lang="en-US" dirty="0"/>
              <a:t>Words or actions of Jesus from the Gospels that help to explain their response.</a:t>
            </a:r>
          </a:p>
        </p:txBody>
      </p:sp>
      <p:sp>
        <p:nvSpPr>
          <p:cNvPr id="4" name="Slide Number Placeholder 3"/>
          <p:cNvSpPr>
            <a:spLocks noGrp="1"/>
          </p:cNvSpPr>
          <p:nvPr>
            <p:ph type="sldNum" sz="quarter" idx="5"/>
          </p:nvPr>
        </p:nvSpPr>
        <p:spPr/>
        <p:txBody>
          <a:bodyPr/>
          <a:lstStyle/>
          <a:p>
            <a:fld id="{34A2713A-35EC-B24B-9261-105826F39B71}" type="slidenum">
              <a:rPr lang="en-US" smtClean="0"/>
              <a:t>10</a:t>
            </a:fld>
            <a:endParaRPr lang="en-US"/>
          </a:p>
        </p:txBody>
      </p:sp>
    </p:spTree>
    <p:extLst>
      <p:ext uri="{BB962C8B-B14F-4D97-AF65-F5344CB8AC3E}">
        <p14:creationId xmlns:p14="http://schemas.microsoft.com/office/powerpoint/2010/main" val="3378631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desired, discuss some of the comparison between the two flood stories as well as criticism for a world-wide flood and how Catholics come to accept the stories in Genesis. See:</a:t>
            </a:r>
          </a:p>
          <a:p>
            <a:pPr marL="171450" indent="-171450">
              <a:buFont typeface="Arial" panose="020B0604020202020204" pitchFamily="34" charset="0"/>
              <a:buChar char="•"/>
            </a:pPr>
            <a:r>
              <a:rPr lang="en-US" dirty="0">
                <a:hlinkClick r:id="rId3"/>
              </a:rPr>
              <a:t>https://www.catholic.com/magazine/online-edition/a-catholic-perspective-on-a-new-attraction</a:t>
            </a:r>
            <a:endParaRPr lang="en-US" dirty="0"/>
          </a:p>
          <a:p>
            <a:pPr marL="171450" indent="-171450">
              <a:buFont typeface="Arial" panose="020B0604020202020204" pitchFamily="34" charset="0"/>
              <a:buChar char="•"/>
            </a:pPr>
            <a:r>
              <a:rPr lang="en-US" dirty="0">
                <a:hlinkClick r:id="rId4"/>
              </a:rPr>
              <a:t>https://www.youtube.com/watch?v=XMedFbenWaQ</a:t>
            </a:r>
            <a:endParaRPr lang="en-US" dirty="0"/>
          </a:p>
          <a:p>
            <a:pPr marL="171450" indent="-171450">
              <a:buFont typeface="Arial" panose="020B0604020202020204" pitchFamily="34" charset="0"/>
              <a:buChar char="•"/>
            </a:pPr>
            <a:r>
              <a:rPr lang="en-US" dirty="0">
                <a:hlinkClick r:id="rId5"/>
              </a:rPr>
              <a:t>https://www.youtube.com/watch?v=CmJEAw6LUxk</a:t>
            </a:r>
            <a:endParaRPr lang="en-US" dirty="0"/>
          </a:p>
        </p:txBody>
      </p:sp>
      <p:sp>
        <p:nvSpPr>
          <p:cNvPr id="4" name="Slide Number Placeholder 3"/>
          <p:cNvSpPr>
            <a:spLocks noGrp="1"/>
          </p:cNvSpPr>
          <p:nvPr>
            <p:ph type="sldNum" sz="quarter" idx="5"/>
          </p:nvPr>
        </p:nvSpPr>
        <p:spPr/>
        <p:txBody>
          <a:bodyPr/>
          <a:lstStyle/>
          <a:p>
            <a:fld id="{34A2713A-35EC-B24B-9261-105826F39B71}" type="slidenum">
              <a:rPr lang="en-US" smtClean="0"/>
              <a:t>11</a:t>
            </a:fld>
            <a:endParaRPr lang="en-US"/>
          </a:p>
        </p:txBody>
      </p:sp>
    </p:spTree>
    <p:extLst>
      <p:ext uri="{BB962C8B-B14F-4D97-AF65-F5344CB8AC3E}">
        <p14:creationId xmlns:p14="http://schemas.microsoft.com/office/powerpoint/2010/main" val="1532148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story of how human pride broke the covenant with God and his original people, the Tower of Babel is a creation myth which describes the many languages across the earth. See page 110 of the Student Text. Have the students read about the Tower of Babel directly from Genesis 11:1-9.</a:t>
            </a:r>
          </a:p>
        </p:txBody>
      </p:sp>
      <p:sp>
        <p:nvSpPr>
          <p:cNvPr id="4" name="Slide Number Placeholder 3"/>
          <p:cNvSpPr>
            <a:spLocks noGrp="1"/>
          </p:cNvSpPr>
          <p:nvPr>
            <p:ph type="sldNum" sz="quarter" idx="5"/>
          </p:nvPr>
        </p:nvSpPr>
        <p:spPr/>
        <p:txBody>
          <a:bodyPr/>
          <a:lstStyle/>
          <a:p>
            <a:fld id="{34A2713A-35EC-B24B-9261-105826F39B71}" type="slidenum">
              <a:rPr lang="en-US" smtClean="0"/>
              <a:t>12</a:t>
            </a:fld>
            <a:endParaRPr lang="en-US"/>
          </a:p>
        </p:txBody>
      </p:sp>
    </p:spTree>
    <p:extLst>
      <p:ext uri="{BB962C8B-B14F-4D97-AF65-F5344CB8AC3E}">
        <p14:creationId xmlns:p14="http://schemas.microsoft.com/office/powerpoint/2010/main" val="55986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Chapter 3, Section 2, Teaching Approaches 1 and 3 in the Teacher’s Wraparound Edition.</a:t>
            </a:r>
          </a:p>
          <a:p>
            <a:endParaRPr lang="en-US" dirty="0"/>
          </a:p>
          <a:p>
            <a:r>
              <a:rPr lang="en-US" dirty="0"/>
              <a:t>Abraham, </a:t>
            </a:r>
            <a:r>
              <a:rPr lang="en-US" dirty="0" err="1"/>
              <a:t>Issac</a:t>
            </a:r>
            <a:r>
              <a:rPr lang="en-US" dirty="0"/>
              <a:t>, Jacob, and Joseph… the people in the stories have been corroborated by non-biblical sources. Judaism, Christianity and Islam are all </a:t>
            </a:r>
            <a:r>
              <a:rPr lang="en-US" i="1" dirty="0"/>
              <a:t>Abrahamic </a:t>
            </a:r>
            <a:r>
              <a:rPr lang="en-US" i="0" dirty="0"/>
              <a:t>religions meaning the source of their line is Abraham as father of the faith. </a:t>
            </a:r>
            <a:endParaRPr lang="en-US" i="1" dirty="0"/>
          </a:p>
        </p:txBody>
      </p:sp>
      <p:sp>
        <p:nvSpPr>
          <p:cNvPr id="4" name="Slide Number Placeholder 3"/>
          <p:cNvSpPr>
            <a:spLocks noGrp="1"/>
          </p:cNvSpPr>
          <p:nvPr>
            <p:ph type="sldNum" sz="quarter" idx="5"/>
          </p:nvPr>
        </p:nvSpPr>
        <p:spPr/>
        <p:txBody>
          <a:bodyPr/>
          <a:lstStyle/>
          <a:p>
            <a:fld id="{34A2713A-35EC-B24B-9261-105826F39B71}" type="slidenum">
              <a:rPr lang="en-US" smtClean="0"/>
              <a:t>13</a:t>
            </a:fld>
            <a:endParaRPr lang="en-US"/>
          </a:p>
        </p:txBody>
      </p:sp>
    </p:spTree>
    <p:extLst>
      <p:ext uri="{BB962C8B-B14F-4D97-AF65-F5344CB8AC3E}">
        <p14:creationId xmlns:p14="http://schemas.microsoft.com/office/powerpoint/2010/main" val="2481439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page 120 of the Student Text for explanation of the four stages. </a:t>
            </a:r>
          </a:p>
        </p:txBody>
      </p:sp>
      <p:sp>
        <p:nvSpPr>
          <p:cNvPr id="4" name="Slide Number Placeholder 3"/>
          <p:cNvSpPr>
            <a:spLocks noGrp="1"/>
          </p:cNvSpPr>
          <p:nvPr>
            <p:ph type="sldNum" sz="quarter" idx="10"/>
          </p:nvPr>
        </p:nvSpPr>
        <p:spPr/>
        <p:txBody>
          <a:bodyPr/>
          <a:lstStyle/>
          <a:p>
            <a:fld id="{34A2713A-35EC-B24B-9261-105826F39B71}" type="slidenum">
              <a:rPr lang="en-US" smtClean="0"/>
              <a:t>14</a:t>
            </a:fld>
            <a:endParaRPr lang="en-US"/>
          </a:p>
        </p:txBody>
      </p:sp>
    </p:spTree>
    <p:extLst>
      <p:ext uri="{BB962C8B-B14F-4D97-AF65-F5344CB8AC3E}">
        <p14:creationId xmlns:p14="http://schemas.microsoft.com/office/powerpoint/2010/main" val="1545078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See pages 122-124 of the Student Text for Abraham’s part in fulfilling the covenant. Also: Chapter 3, Section 3, Teaching Approach 3 of the Teacher’s Wraparound Edition.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4A2713A-35EC-B24B-9261-105826F39B71}" type="slidenum">
              <a:rPr lang="en-US" smtClean="0"/>
              <a:t>15</a:t>
            </a:fld>
            <a:endParaRPr lang="en-US"/>
          </a:p>
        </p:txBody>
      </p:sp>
    </p:spTree>
    <p:extLst>
      <p:ext uri="{BB962C8B-B14F-4D97-AF65-F5344CB8AC3E}">
        <p14:creationId xmlns:p14="http://schemas.microsoft.com/office/powerpoint/2010/main" val="1238487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deceit of the stories of Jacob. How does the Old Testament make this deceit “ok” for Jacob? Was he justified? See Chapter 3, Section 4, Teaching Approaches 1 and 2 in the Teacher’s Wraparound Edition.</a:t>
            </a:r>
          </a:p>
          <a:p>
            <a:endParaRPr lang="en-US" dirty="0"/>
          </a:p>
        </p:txBody>
      </p:sp>
      <p:sp>
        <p:nvSpPr>
          <p:cNvPr id="4" name="Slide Number Placeholder 3"/>
          <p:cNvSpPr>
            <a:spLocks noGrp="1"/>
          </p:cNvSpPr>
          <p:nvPr>
            <p:ph type="sldNum" sz="quarter" idx="5"/>
          </p:nvPr>
        </p:nvSpPr>
        <p:spPr/>
        <p:txBody>
          <a:bodyPr/>
          <a:lstStyle/>
          <a:p>
            <a:fld id="{34A2713A-35EC-B24B-9261-105826F39B71}" type="slidenum">
              <a:rPr lang="en-US" smtClean="0"/>
              <a:t>16</a:t>
            </a:fld>
            <a:endParaRPr lang="en-US"/>
          </a:p>
        </p:txBody>
      </p:sp>
    </p:spTree>
    <p:extLst>
      <p:ext uri="{BB962C8B-B14F-4D97-AF65-F5344CB8AC3E}">
        <p14:creationId xmlns:p14="http://schemas.microsoft.com/office/powerpoint/2010/main" val="891182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examples might include from times from the students’ past or present friend groups or perhaps some example of apologies and reconciliation within their own families. Perhaps they were entirely to blame or led into the deception with good “intentions” paralleling the story of Jacob.</a:t>
            </a:r>
          </a:p>
        </p:txBody>
      </p:sp>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4A2713A-35EC-B24B-9261-105826F39B71}" type="slidenum">
              <a:rPr lang="en-US" smtClean="0"/>
              <a:t>17</a:t>
            </a:fld>
            <a:endParaRPr lang="en-US"/>
          </a:p>
        </p:txBody>
      </p:sp>
    </p:spTree>
    <p:extLst>
      <p:ext uri="{BB962C8B-B14F-4D97-AF65-F5344CB8AC3E}">
        <p14:creationId xmlns:p14="http://schemas.microsoft.com/office/powerpoint/2010/main" val="2209474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Preview Chapter 4 with the students. Have them browse through the section headings of Chapter 4 in the Student Text. Also refer to the Chapter 4, Chapter Notes in the Teacher’s Wraparound Edition.</a:t>
            </a:r>
          </a:p>
        </p:txBody>
      </p:sp>
      <p:sp>
        <p:nvSpPr>
          <p:cNvPr id="4" name="Slide Number Placeholder 3"/>
          <p:cNvSpPr>
            <a:spLocks noGrp="1"/>
          </p:cNvSpPr>
          <p:nvPr>
            <p:ph type="sldNum" sz="quarter" idx="10"/>
          </p:nvPr>
        </p:nvSpPr>
        <p:spPr/>
        <p:txBody>
          <a:bodyPr/>
          <a:lstStyle/>
          <a:p>
            <a:fld id="{34A2713A-35EC-B24B-9261-105826F39B71}" type="slidenum">
              <a:rPr lang="en-US" smtClean="0"/>
              <a:t>18</a:t>
            </a:fld>
            <a:endParaRPr lang="en-US"/>
          </a:p>
        </p:txBody>
      </p:sp>
    </p:spTree>
    <p:extLst>
      <p:ext uri="{BB962C8B-B14F-4D97-AF65-F5344CB8AC3E}">
        <p14:creationId xmlns:p14="http://schemas.microsoft.com/office/powerpoint/2010/main" val="2283993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A2713A-35EC-B24B-9261-105826F39B71}" type="slidenum">
              <a:rPr lang="en-US" smtClean="0"/>
              <a:t>19</a:t>
            </a:fld>
            <a:endParaRPr lang="en-US"/>
          </a:p>
        </p:txBody>
      </p:sp>
    </p:spTree>
    <p:extLst>
      <p:ext uri="{BB962C8B-B14F-4D97-AF65-F5344CB8AC3E}">
        <p14:creationId xmlns:p14="http://schemas.microsoft.com/office/powerpoint/2010/main" val="4244948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“Explaining Primeval History and Myth in the Bible” (8:04) is a short video providing an overview of the primeval history and Genesis 1—11. </a:t>
            </a:r>
            <a:r>
              <a:rPr lang="en-US" dirty="0">
                <a:hlinkClick r:id="rId3"/>
              </a:rPr>
              <a:t>https://www.youtube.com/watch?v=cqKwTtYTSFo</a:t>
            </a:r>
            <a:endParaRPr lang="en-US" dirty="0"/>
          </a:p>
          <a:p>
            <a:endParaRPr lang="en-US" dirty="0"/>
          </a:p>
        </p:txBody>
      </p:sp>
      <p:sp>
        <p:nvSpPr>
          <p:cNvPr id="4" name="Slide Number Placeholder 3"/>
          <p:cNvSpPr>
            <a:spLocks noGrp="1"/>
          </p:cNvSpPr>
          <p:nvPr>
            <p:ph type="sldNum" sz="quarter" idx="10"/>
          </p:nvPr>
        </p:nvSpPr>
        <p:spPr/>
        <p:txBody>
          <a:bodyPr/>
          <a:lstStyle/>
          <a:p>
            <a:fld id="{34A2713A-35EC-B24B-9261-105826F39B71}" type="slidenum">
              <a:rPr lang="en-US" smtClean="0"/>
              <a:t>2</a:t>
            </a:fld>
            <a:endParaRPr lang="en-US"/>
          </a:p>
        </p:txBody>
      </p:sp>
    </p:spTree>
    <p:extLst>
      <p:ext uri="{BB962C8B-B14F-4D97-AF65-F5344CB8AC3E}">
        <p14:creationId xmlns:p14="http://schemas.microsoft.com/office/powerpoint/2010/main" val="522739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as a backdrop to accompany Chapter 3, Section 2, Teaching Approaches 1, 2, or 3.</a:t>
            </a:r>
          </a:p>
        </p:txBody>
      </p:sp>
      <p:sp>
        <p:nvSpPr>
          <p:cNvPr id="4" name="Slide Number Placeholder 3"/>
          <p:cNvSpPr>
            <a:spLocks noGrp="1"/>
          </p:cNvSpPr>
          <p:nvPr>
            <p:ph type="sldNum" sz="quarter" idx="10"/>
          </p:nvPr>
        </p:nvSpPr>
        <p:spPr/>
        <p:txBody>
          <a:bodyPr/>
          <a:lstStyle/>
          <a:p>
            <a:fld id="{34A2713A-35EC-B24B-9261-105826F39B71}" type="slidenum">
              <a:rPr lang="en-US" smtClean="0"/>
              <a:t>3</a:t>
            </a:fld>
            <a:endParaRPr lang="en-US"/>
          </a:p>
        </p:txBody>
      </p:sp>
    </p:spTree>
    <p:extLst>
      <p:ext uri="{BB962C8B-B14F-4D97-AF65-F5344CB8AC3E}">
        <p14:creationId xmlns:p14="http://schemas.microsoft.com/office/powerpoint/2010/main" val="179080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Chapter 4, Introduction, Teaching</a:t>
            </a:r>
            <a:r>
              <a:rPr lang="en-US" baseline="0" dirty="0"/>
              <a:t> Approach 3 in the Teacher’s Wraparound Edition.</a:t>
            </a:r>
            <a:endParaRPr lang="en-US" dirty="0"/>
          </a:p>
        </p:txBody>
      </p:sp>
      <p:sp>
        <p:nvSpPr>
          <p:cNvPr id="4" name="Slide Number Placeholder 3"/>
          <p:cNvSpPr>
            <a:spLocks noGrp="1"/>
          </p:cNvSpPr>
          <p:nvPr>
            <p:ph type="sldNum" sz="quarter" idx="10"/>
          </p:nvPr>
        </p:nvSpPr>
        <p:spPr/>
        <p:txBody>
          <a:bodyPr/>
          <a:lstStyle/>
          <a:p>
            <a:fld id="{34A2713A-35EC-B24B-9261-105826F39B71}" type="slidenum">
              <a:rPr lang="en-US" smtClean="0"/>
              <a:t>4</a:t>
            </a:fld>
            <a:endParaRPr lang="en-US"/>
          </a:p>
        </p:txBody>
      </p:sp>
    </p:spTree>
    <p:extLst>
      <p:ext uri="{BB962C8B-B14F-4D97-AF65-F5344CB8AC3E}">
        <p14:creationId xmlns:p14="http://schemas.microsoft.com/office/powerpoint/2010/main" val="2673360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Chapter 4, Introduction, Teaching Approaches 1, 2, and 3 in the Teacher’s Wraparound Edition.</a:t>
            </a:r>
          </a:p>
          <a:p>
            <a:endParaRPr lang="en-US" dirty="0"/>
          </a:p>
        </p:txBody>
      </p:sp>
      <p:sp>
        <p:nvSpPr>
          <p:cNvPr id="4" name="Slide Number Placeholder 3"/>
          <p:cNvSpPr>
            <a:spLocks noGrp="1"/>
          </p:cNvSpPr>
          <p:nvPr>
            <p:ph type="sldNum" sz="quarter" idx="10"/>
          </p:nvPr>
        </p:nvSpPr>
        <p:spPr/>
        <p:txBody>
          <a:bodyPr/>
          <a:lstStyle/>
          <a:p>
            <a:fld id="{34A2713A-35EC-B24B-9261-105826F39B71}" type="slidenum">
              <a:rPr lang="en-US" smtClean="0"/>
              <a:t>5</a:t>
            </a:fld>
            <a:endParaRPr lang="en-US"/>
          </a:p>
        </p:txBody>
      </p:sp>
    </p:spTree>
    <p:extLst>
      <p:ext uri="{BB962C8B-B14F-4D97-AF65-F5344CB8AC3E}">
        <p14:creationId xmlns:p14="http://schemas.microsoft.com/office/powerpoint/2010/main" val="2077222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Pope Francis’ words to the students about the Catholic understanding of evolution: </a:t>
            </a:r>
            <a:r>
              <a:rPr lang="en-US" sz="1200" b="0" i="0" u="none" strike="noStrike" kern="1200" dirty="0">
                <a:solidFill>
                  <a:schemeClr val="tx1"/>
                </a:solidFill>
                <a:effectLst/>
                <a:latin typeface="+mn-lt"/>
                <a:ea typeface="+mn-ea"/>
                <a:cs typeface="+mn-cs"/>
              </a:rPr>
              <a:t>“The evolution in nature is not opposed to the notion of Creation, because evolution presupposes the creation of beings that evolve….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God is not a demiurge or a magician, but the Creator who gives being to all entities.” See: </a:t>
            </a:r>
            <a:r>
              <a:rPr lang="en-US" dirty="0">
                <a:hlinkClick r:id="rId3"/>
              </a:rPr>
              <a:t>https://www.ncronline.org/news/vatican/pope-francis-evolution-not-inconsistent-notion-creation</a:t>
            </a:r>
            <a:endParaRPr lang="en-US" dirty="0"/>
          </a:p>
          <a:p>
            <a:endParaRPr lang="en-US" dirty="0"/>
          </a:p>
        </p:txBody>
      </p:sp>
      <p:sp>
        <p:nvSpPr>
          <p:cNvPr id="4" name="Slide Number Placeholder 3"/>
          <p:cNvSpPr>
            <a:spLocks noGrp="1"/>
          </p:cNvSpPr>
          <p:nvPr>
            <p:ph type="sldNum" sz="quarter" idx="5"/>
          </p:nvPr>
        </p:nvSpPr>
        <p:spPr/>
        <p:txBody>
          <a:bodyPr/>
          <a:lstStyle/>
          <a:p>
            <a:fld id="{34A2713A-35EC-B24B-9261-105826F39B71}" type="slidenum">
              <a:rPr lang="en-US" smtClean="0"/>
              <a:t>6</a:t>
            </a:fld>
            <a:endParaRPr lang="en-US"/>
          </a:p>
        </p:txBody>
      </p:sp>
    </p:spTree>
    <p:extLst>
      <p:ext uri="{BB962C8B-B14F-4D97-AF65-F5344CB8AC3E}">
        <p14:creationId xmlns:p14="http://schemas.microsoft.com/office/powerpoint/2010/main" val="691241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quotes below make reference to Genesis 2:7. Discuss in class how the breath of God relates to God creating the human, body and soul as one and at once. See page 101 of the Student Text.</a:t>
            </a:r>
          </a:p>
          <a:p>
            <a:endParaRPr lang="en-US" dirty="0"/>
          </a:p>
          <a:p>
            <a:pPr marL="171450" indent="-171450">
              <a:buFont typeface="Arial" panose="020B0604020202020204" pitchFamily="34" charset="0"/>
              <a:buChar char="•"/>
            </a:pPr>
            <a:r>
              <a:rPr lang="en-US" dirty="0"/>
              <a:t>Thus says the Lord GOD to these bones: Listen! I will make breath enter you so you may come to life. </a:t>
            </a:r>
            <a:r>
              <a:rPr lang="en-US" dirty="0" err="1"/>
              <a:t>Ez</a:t>
            </a:r>
            <a:r>
              <a:rPr lang="en-US" dirty="0"/>
              <a:t> 37:5</a:t>
            </a:r>
          </a:p>
          <a:p>
            <a:pPr marL="171450" indent="-171450">
              <a:buFont typeface="Arial" panose="020B0604020202020204" pitchFamily="34" charset="0"/>
              <a:buChar char="•"/>
            </a:pPr>
            <a:r>
              <a:rPr lang="en-US" dirty="0"/>
              <a:t>I prophesied as he commanded me, and the breath entered them; they came to life and stood on their feet, a vast army. </a:t>
            </a:r>
            <a:r>
              <a:rPr lang="en-US" dirty="0" err="1"/>
              <a:t>Ez</a:t>
            </a:r>
            <a:r>
              <a:rPr lang="en-US" dirty="0"/>
              <a:t> 37:10</a:t>
            </a:r>
          </a:p>
          <a:p>
            <a:pPr marL="171450" indent="-171450">
              <a:buFont typeface="Arial" panose="020B0604020202020204" pitchFamily="34" charset="0"/>
              <a:buChar char="•"/>
            </a:pPr>
            <a:r>
              <a:rPr lang="en-US" dirty="0"/>
              <a:t>[Jesus] said to them </a:t>
            </a:r>
            <a:r>
              <a:rPr lang="en-US" dirty="0" err="1"/>
              <a:t>again,</a:t>
            </a:r>
            <a:r>
              <a:rPr lang="en-US" b="1" baseline="30000" dirty="0" err="1">
                <a:hlinkClick r:id="rId3"/>
              </a:rPr>
              <a:t>l</a:t>
            </a:r>
            <a:r>
              <a:rPr lang="en-US" dirty="0"/>
              <a:t> “Peace be with you. As the Father has sent me, so I send you.”  And when he had said this, he breathed on them and said to them, ”Receive the holy Spirit.” Jn 20: 21-22</a:t>
            </a:r>
            <a:endParaRPr lang="en-US" b="1" baseline="30000" dirty="0"/>
          </a:p>
          <a:p>
            <a:endParaRPr lang="en-US" dirty="0"/>
          </a:p>
        </p:txBody>
      </p:sp>
      <p:sp>
        <p:nvSpPr>
          <p:cNvPr id="4" name="Slide Number Placeholder 3"/>
          <p:cNvSpPr>
            <a:spLocks noGrp="1"/>
          </p:cNvSpPr>
          <p:nvPr>
            <p:ph type="sldNum" sz="quarter" idx="5"/>
          </p:nvPr>
        </p:nvSpPr>
        <p:spPr/>
        <p:txBody>
          <a:bodyPr/>
          <a:lstStyle/>
          <a:p>
            <a:fld id="{34A2713A-35EC-B24B-9261-105826F39B71}" type="slidenum">
              <a:rPr lang="en-US" smtClean="0"/>
              <a:t>7</a:t>
            </a:fld>
            <a:endParaRPr lang="en-US"/>
          </a:p>
        </p:txBody>
      </p:sp>
    </p:spTree>
    <p:extLst>
      <p:ext uri="{BB962C8B-B14F-4D97-AF65-F5344CB8AC3E}">
        <p14:creationId xmlns:p14="http://schemas.microsoft.com/office/powerpoint/2010/main" val="2570795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painting entitled </a:t>
            </a:r>
            <a:r>
              <a:rPr lang="en-US" i="1" dirty="0"/>
              <a:t>Adam and Eve in the Garden of Eden</a:t>
            </a:r>
            <a:r>
              <a:rPr lang="en-US" i="0" dirty="0"/>
              <a:t> was completed in 1745 by Wenzel Peter. See Chapter 3, Section 1, Teaching Approach 3 in the TWE for a discussion on original holiness and original justice.</a:t>
            </a:r>
            <a:endParaRPr lang="en-US" dirty="0"/>
          </a:p>
        </p:txBody>
      </p:sp>
      <p:sp>
        <p:nvSpPr>
          <p:cNvPr id="4" name="Slide Number Placeholder 3"/>
          <p:cNvSpPr>
            <a:spLocks noGrp="1"/>
          </p:cNvSpPr>
          <p:nvPr>
            <p:ph type="sldNum" sz="quarter" idx="5"/>
          </p:nvPr>
        </p:nvSpPr>
        <p:spPr/>
        <p:txBody>
          <a:bodyPr/>
          <a:lstStyle/>
          <a:p>
            <a:fld id="{34A2713A-35EC-B24B-9261-105826F39B71}" type="slidenum">
              <a:rPr lang="en-US" smtClean="0"/>
              <a:t>8</a:t>
            </a:fld>
            <a:endParaRPr lang="en-US"/>
          </a:p>
        </p:txBody>
      </p:sp>
    </p:spTree>
    <p:extLst>
      <p:ext uri="{BB962C8B-B14F-4D97-AF65-F5344CB8AC3E}">
        <p14:creationId xmlns:p14="http://schemas.microsoft.com/office/powerpoint/2010/main" val="1908646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painting on this slide is </a:t>
            </a:r>
            <a:r>
              <a:rPr lang="en-US" i="1" dirty="0"/>
              <a:t>The Expulsion of Adam and Eve from Paradise</a:t>
            </a:r>
            <a:r>
              <a:rPr lang="en-US" i="0" dirty="0"/>
              <a:t> by Benjamin West painted in 1791. This painting imagines an angel delivering the message from God that the covenant bond and gift of original justice has been lost forever by disobeying God’s will. Original holiness is restored in baptism, a gift that God foreshadows in Genesis (see page 106 of the Student Text). </a:t>
            </a:r>
            <a:r>
              <a:rPr lang="en-US" dirty="0"/>
              <a:t>As the text mentions, without the doctrine of Original Sin, the mystery of Christ is undermined. As the Exsultet at the Easter Vigil proclaims: </a:t>
            </a:r>
          </a:p>
          <a:p>
            <a:r>
              <a:rPr lang="en-US" dirty="0"/>
              <a:t>O truly necessary sin of Adam, </a:t>
            </a:r>
          </a:p>
          <a:p>
            <a:r>
              <a:rPr lang="en-US" dirty="0"/>
              <a:t>destroyed completely by the Death of Christ! </a:t>
            </a:r>
          </a:p>
          <a:p>
            <a:r>
              <a:rPr lang="en-US" dirty="0"/>
              <a:t>O happy fault </a:t>
            </a:r>
          </a:p>
          <a:p>
            <a:r>
              <a:rPr lang="en-US" dirty="0"/>
              <a:t>that earned so great, so glorious a Redeemer! </a:t>
            </a:r>
          </a:p>
          <a:p>
            <a:endParaRPr lang="en-US" dirty="0"/>
          </a:p>
          <a:p>
            <a:r>
              <a:rPr lang="en-US" dirty="0"/>
              <a:t>Ask the students to write or discuss how this is true.</a:t>
            </a:r>
          </a:p>
          <a:p>
            <a:endParaRPr lang="en-US" dirty="0"/>
          </a:p>
        </p:txBody>
      </p:sp>
      <p:sp>
        <p:nvSpPr>
          <p:cNvPr id="4" name="Slide Number Placeholder 3"/>
          <p:cNvSpPr>
            <a:spLocks noGrp="1"/>
          </p:cNvSpPr>
          <p:nvPr>
            <p:ph type="sldNum" sz="quarter" idx="5"/>
          </p:nvPr>
        </p:nvSpPr>
        <p:spPr/>
        <p:txBody>
          <a:bodyPr/>
          <a:lstStyle/>
          <a:p>
            <a:fld id="{34A2713A-35EC-B24B-9261-105826F39B71}" type="slidenum">
              <a:rPr lang="en-US" smtClean="0"/>
              <a:t>9</a:t>
            </a:fld>
            <a:endParaRPr lang="en-US"/>
          </a:p>
        </p:txBody>
      </p:sp>
    </p:spTree>
    <p:extLst>
      <p:ext uri="{BB962C8B-B14F-4D97-AF65-F5344CB8AC3E}">
        <p14:creationId xmlns:p14="http://schemas.microsoft.com/office/powerpoint/2010/main" val="854590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908837-A2B6-ED45-B10E-4002CA17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D8C8EE8-DDBA-F049-B2DF-9683661CF8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4C3B3C6-F5D0-0A40-A01C-FDAB580EC0AE}"/>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39F44A59-3C42-1640-A970-3DF841900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318B095-5CED-5340-A56F-2A6F6A2FE988}"/>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72298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1323C7-49A2-E64B-B0EA-FA74DE767D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EE84C65-DE99-244C-B390-1B2193DE5A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07AFDDB-6C56-8641-AE2D-9C80979DB2BC}"/>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3D4827EC-2726-E94A-960A-6A2E4CD61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4E8134E-0133-AB42-82E8-79999BF5C305}"/>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83506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189D19A-191A-E943-877E-AFA4B004BC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23CA2F9-86D6-0E46-B4EA-E801F3BCBF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0E2F76-FACF-2640-BC76-D2B24CB4190A}"/>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30024103-EDEE-5044-8D70-4143C0915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E500075-B4EB-AB4A-AF0A-A741BEBD3D6E}"/>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57926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8E0202-09B8-4E4E-B71F-1F22426E8E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096A3AA-4899-DA49-8E93-F12952DCF2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BFB6862-C71F-2D4E-9D27-7FC55E31AF6D}"/>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A7A3D3A5-21C3-814E-8230-EEC98F874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E77DA06-6895-C34A-A9D1-E6FBC9ED772D}"/>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825443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9AFAD1-6DD9-AB40-9A64-76E4DB71F3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282DC60-25B2-5C44-A3E2-20BECF6B86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8C3E1F2-50B2-BA4F-B5BD-5B711A56ED57}"/>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1EA8E062-A225-3A4D-9D4D-83EBCE95A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EABBC2D-4264-444B-9402-8F9D4DBEC7ED}"/>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53518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FE80D3-9B7B-364F-B3D5-0952EFD5C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DA31B6-2ABF-8E4E-8601-77710B4B2A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E24C64D-0158-2642-BE21-F20F85188C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699F64B-E83A-BE48-AE04-4BB80DE22094}"/>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6" name="Footer Placeholder 5">
            <a:extLst>
              <a:ext uri="{FF2B5EF4-FFF2-40B4-BE49-F238E27FC236}">
                <a16:creationId xmlns="" xmlns:a16="http://schemas.microsoft.com/office/drawing/2014/main" id="{F786ED15-E0E7-5845-A18D-55CC1C12E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2A0F167-61C3-EB47-8F23-84A2081FD54F}"/>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290550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0DC971-DBF7-C340-84EE-B22B45B61B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1503E71-58BF-EA4D-8A20-2E5DE023A8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48E2156-E5AA-1C4D-88ED-E237754BA1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A63D530-3AFD-684A-9D98-B09DD5E7FD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C86571E-B004-984D-9800-2C925C6A2C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0F6F5C8-47DA-D040-AA92-58C9191E30E8}"/>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8" name="Footer Placeholder 7">
            <a:extLst>
              <a:ext uri="{FF2B5EF4-FFF2-40B4-BE49-F238E27FC236}">
                <a16:creationId xmlns="" xmlns:a16="http://schemas.microsoft.com/office/drawing/2014/main" id="{6AA8D5A3-1AF7-B145-BA16-06359E9F73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F8CE959-1D59-5444-9956-B736F2A6C9AC}"/>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427471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2FCF-1740-C340-BE88-93080B9D34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EE29E64-2D81-404C-9CCC-3F8AC6E5D03A}"/>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4" name="Footer Placeholder 3">
            <a:extLst>
              <a:ext uri="{FF2B5EF4-FFF2-40B4-BE49-F238E27FC236}">
                <a16:creationId xmlns="" xmlns:a16="http://schemas.microsoft.com/office/drawing/2014/main" id="{2E4982B4-FCF0-E04F-BAD2-D02834533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0A88219-8FEE-C640-9D50-42F7D3487F49}"/>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26048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CBFF33E-0057-E34F-A38A-64B75984E42A}"/>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3" name="Footer Placeholder 2">
            <a:extLst>
              <a:ext uri="{FF2B5EF4-FFF2-40B4-BE49-F238E27FC236}">
                <a16:creationId xmlns="" xmlns:a16="http://schemas.microsoft.com/office/drawing/2014/main" id="{420619FA-83C8-1B42-8A14-EB51F2B343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87CF06F-21F2-AD4C-A631-B1EA6022CE1C}"/>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327098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8F0161-A906-034A-A0D6-F06BB06158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238E1FC-CF7A-8241-A288-4AD52120F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BD7A330-26E8-724A-B2C6-85BC03123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F4BCE38-7FA2-7C41-AE0C-46BB2AC52797}"/>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6" name="Footer Placeholder 5">
            <a:extLst>
              <a:ext uri="{FF2B5EF4-FFF2-40B4-BE49-F238E27FC236}">
                <a16:creationId xmlns="" xmlns:a16="http://schemas.microsoft.com/office/drawing/2014/main" id="{DE2AAE35-9054-504C-AFAC-21D6947E7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0BB3893-8F77-A847-919B-AE274B26B068}"/>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4219620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68B9F8-CDF5-234B-BD95-373DAA45E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F8111E7-783C-4441-8799-3BAE5C7E00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C1DDEFA-76E3-9443-842F-24FF2E033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39FFC77-4D62-8141-A551-5FCB140121D8}"/>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6" name="Footer Placeholder 5">
            <a:extLst>
              <a:ext uri="{FF2B5EF4-FFF2-40B4-BE49-F238E27FC236}">
                <a16:creationId xmlns="" xmlns:a16="http://schemas.microsoft.com/office/drawing/2014/main" id="{1E6F560C-8693-0F4E-81DD-387C45979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146315C-08CC-894F-AECA-FC5369A1E1EE}"/>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9623383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57B944B-25DC-ED45-97E5-424724E6B2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28C8DC6-7F37-0345-B324-F1A4585A5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995C77-0AB2-484A-A9B9-E7DE1EA8A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AD4C9854-9572-DE42-94D5-067D51477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03A675D-6885-794C-8EFF-047B83F69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4FFEA-8D4D-A744-B307-F4DF3A1FA148}" type="slidenum">
              <a:rPr lang="en-US" smtClean="0"/>
              <a:t>‹#›</a:t>
            </a:fld>
            <a:endParaRPr lang="en-US"/>
          </a:p>
        </p:txBody>
      </p:sp>
    </p:spTree>
    <p:extLst>
      <p:ext uri="{BB962C8B-B14F-4D97-AF65-F5344CB8AC3E}">
        <p14:creationId xmlns:p14="http://schemas.microsoft.com/office/powerpoint/2010/main" val="3818984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1" Type="http://schemas.openxmlformats.org/officeDocument/2006/relationships/hyperlink" Target="https://commons.wikimedia.org/wiki/File:Domenico_Morelli_Noahs_Dankgebet.jpg" TargetMode="External"/><Relationship Id="rId12" Type="http://schemas.openxmlformats.org/officeDocument/2006/relationships/hyperlink" Target="https://it.m.wikipedia.org/wiki/File:British_Museum_Flood_Tablet.jpg" TargetMode="External"/><Relationship Id="rId13" Type="http://schemas.openxmlformats.org/officeDocument/2006/relationships/hyperlink" Target="https://upload.wikimedia.org/wikipedia/commons/f/fd/Icon_second_coming.jpg" TargetMode="External"/><Relationship Id="rId14" Type="http://schemas.openxmlformats.org/officeDocument/2006/relationships/hyperlink" Target="https://www.pexels.com/photo/rainbow-830829/" TargetMode="External"/><Relationship Id="rId15" Type="http://schemas.openxmlformats.org/officeDocument/2006/relationships/hyperlink" Target="https://lacasadecristo.com/wp-content/uploads/2018/09/exodus.jpg" TargetMode="External"/><Relationship Id="rId1" Type="http://schemas.openxmlformats.org/officeDocument/2006/relationships/slideLayout" Target="../slideLayouts/slideLayout2.xml"/><Relationship Id="rId2" Type="http://schemas.openxmlformats.org/officeDocument/2006/relationships/hyperlink" Target="https://www.pexels.com/photo/close-up-environment-flora-ground-1151418/" TargetMode="External"/><Relationship Id="rId3" Type="http://schemas.openxmlformats.org/officeDocument/2006/relationships/hyperlink" Target="https://www.oca.org/saints/lives/2014/03/31/205337-righteous-joseph-the-patriarch" TargetMode="External"/><Relationship Id="rId4" Type="http://schemas.openxmlformats.org/officeDocument/2006/relationships/hyperlink" Target="https://www.artbible.info/art/large/70.html" TargetMode="External"/><Relationship Id="rId5" Type="http://schemas.openxmlformats.org/officeDocument/2006/relationships/hyperlink" Target="https://pixabay.com/photos/milky-way-starry-sky-night-sky-star-2695569/" TargetMode="External"/><Relationship Id="rId6" Type="http://schemas.openxmlformats.org/officeDocument/2006/relationships/hyperlink" Target="https://pixabay.com/illustrations/dna-microscopic-cell-gene-helix-1903318/" TargetMode="External"/><Relationship Id="rId7" Type="http://schemas.openxmlformats.org/officeDocument/2006/relationships/hyperlink" Target="https://en.wikipedia.org/wiki/The_Creation_of_Adam#/media/File:Michelangelo_-_Creation_of_Adam_(cropped).jpg" TargetMode="External"/><Relationship Id="rId8" Type="http://schemas.openxmlformats.org/officeDocument/2006/relationships/hyperlink" Target="https://upload.wikimedia.org/wikipedia/commons/a/a0/Johann_Wenzel_Peter_-_Adam_and_Eve_in_the_earthly_paradise.jpg" TargetMode="External"/><Relationship Id="rId9" Type="http://schemas.openxmlformats.org/officeDocument/2006/relationships/hyperlink" Target="https://commons.wikimedia.org/wiki/File:Benjamin_West_The_Expulsion_of_Adam_and_Eve_from_Paradise.jpg" TargetMode="External"/><Relationship Id="rId10" Type="http://schemas.openxmlformats.org/officeDocument/2006/relationships/hyperlink" Target="https://www.pexels.com/photo/close-up-photo-of-person-holding-red-apple-145164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hyperlink" Target="http://www.usccb.org/bible/genesis2#01002007-1" TargetMode="External"/><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DAEE343-E218-034B-9A6C-1BBA0B89F2E9}"/>
              </a:ext>
            </a:extLst>
          </p:cNvPr>
          <p:cNvSpPr/>
          <p:nvPr/>
        </p:nvSpPr>
        <p:spPr>
          <a:xfrm>
            <a:off x="1552054" y="221848"/>
            <a:ext cx="9237785" cy="125198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BFF13ED7-F7FD-F94C-85BA-99DBFDEE6647}"/>
              </a:ext>
            </a:extLst>
          </p:cNvPr>
          <p:cNvSpPr>
            <a:spLocks noGrp="1"/>
          </p:cNvSpPr>
          <p:nvPr>
            <p:ph type="ctrTitle"/>
          </p:nvPr>
        </p:nvSpPr>
        <p:spPr>
          <a:xfrm>
            <a:off x="1" y="356649"/>
            <a:ext cx="12192000" cy="816270"/>
          </a:xfrm>
        </p:spPr>
        <p:txBody>
          <a:bodyPr>
            <a:noAutofit/>
          </a:bodyPr>
          <a:lstStyle/>
          <a:p>
            <a:r>
              <a:rPr lang="en-US" sz="7000" b="1" dirty="0">
                <a:solidFill>
                  <a:srgbClr val="5E0D20"/>
                </a:solidFill>
                <a:latin typeface="Trebuchet MS" panose="020B0703020202090204" pitchFamily="34" charset="0"/>
              </a:rPr>
              <a:t>The Old Testament</a:t>
            </a:r>
          </a:p>
        </p:txBody>
      </p:sp>
      <p:sp>
        <p:nvSpPr>
          <p:cNvPr id="8" name="Rectangle 7">
            <a:extLst>
              <a:ext uri="{FF2B5EF4-FFF2-40B4-BE49-F238E27FC236}">
                <a16:creationId xmlns="" xmlns:a16="http://schemas.microsoft.com/office/drawing/2014/main" id="{DA6F3139-5421-6942-A16D-58F4E7C923F3}"/>
              </a:ext>
            </a:extLst>
          </p:cNvPr>
          <p:cNvSpPr/>
          <p:nvPr/>
        </p:nvSpPr>
        <p:spPr>
          <a:xfrm>
            <a:off x="2558056" y="1067333"/>
            <a:ext cx="7225780" cy="709049"/>
          </a:xfrm>
          <a:prstGeom prst="rect">
            <a:avLst/>
          </a:prstGeom>
          <a:solidFill>
            <a:srgbClr val="76B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device&#10;&#10;Description automatically generated">
            <a:extLst>
              <a:ext uri="{FF2B5EF4-FFF2-40B4-BE49-F238E27FC236}">
                <a16:creationId xmlns="" xmlns:a16="http://schemas.microsoft.com/office/drawing/2014/main" id="{8AE75559-D8EE-554C-837B-FDE4E5C1D01B}"/>
              </a:ext>
            </a:extLst>
          </p:cNvPr>
          <p:cNvPicPr>
            <a:picLocks noChangeAspect="1"/>
          </p:cNvPicPr>
          <p:nvPr/>
        </p:nvPicPr>
        <p:blipFill>
          <a:blip r:embed="rId3"/>
          <a:stretch>
            <a:fillRect/>
          </a:stretch>
        </p:blipFill>
        <p:spPr>
          <a:xfrm>
            <a:off x="2688189" y="1895966"/>
            <a:ext cx="3246913" cy="4859121"/>
          </a:xfrm>
          <a:prstGeom prst="rect">
            <a:avLst/>
          </a:prstGeom>
        </p:spPr>
      </p:pic>
      <p:pic>
        <p:nvPicPr>
          <p:cNvPr id="12" name="Picture 11" descr="A screenshot of a cell phone&#10;&#10;Description automatically generated">
            <a:extLst>
              <a:ext uri="{FF2B5EF4-FFF2-40B4-BE49-F238E27FC236}">
                <a16:creationId xmlns="" xmlns:a16="http://schemas.microsoft.com/office/drawing/2014/main" id="{A7046E2F-4C0E-234D-8FCB-E563FDD26F65}"/>
              </a:ext>
            </a:extLst>
          </p:cNvPr>
          <p:cNvPicPr>
            <a:picLocks noChangeAspect="1"/>
          </p:cNvPicPr>
          <p:nvPr/>
        </p:nvPicPr>
        <p:blipFill rotWithShape="1">
          <a:blip r:embed="rId4"/>
          <a:srcRect l="1863" b="9106"/>
          <a:stretch/>
        </p:blipFill>
        <p:spPr>
          <a:xfrm>
            <a:off x="6301079" y="1859509"/>
            <a:ext cx="3482757" cy="4838543"/>
          </a:xfrm>
          <a:prstGeom prst="rect">
            <a:avLst/>
          </a:prstGeom>
        </p:spPr>
      </p:pic>
    </p:spTree>
    <p:extLst>
      <p:ext uri="{BB962C8B-B14F-4D97-AF65-F5344CB8AC3E}">
        <p14:creationId xmlns:p14="http://schemas.microsoft.com/office/powerpoint/2010/main" val="368819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A222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A07FB4-36DF-8046-960C-1050226C4921}"/>
              </a:ext>
            </a:extLst>
          </p:cNvPr>
          <p:cNvSpPr>
            <a:spLocks noGrp="1"/>
          </p:cNvSpPr>
          <p:nvPr>
            <p:ph type="title"/>
          </p:nvPr>
        </p:nvSpPr>
        <p:spPr/>
        <p:txBody>
          <a:bodyPr/>
          <a:lstStyle/>
          <a:p>
            <a:r>
              <a:rPr lang="en-US" dirty="0">
                <a:solidFill>
                  <a:schemeClr val="bg1"/>
                </a:solidFill>
                <a:latin typeface="Trebuchet MS" panose="020B0703020202090204" pitchFamily="34" charset="0"/>
              </a:rPr>
              <a:t>Journal Question</a:t>
            </a:r>
          </a:p>
        </p:txBody>
      </p:sp>
      <p:sp>
        <p:nvSpPr>
          <p:cNvPr id="3" name="Content Placeholder 2">
            <a:extLst>
              <a:ext uri="{FF2B5EF4-FFF2-40B4-BE49-F238E27FC236}">
                <a16:creationId xmlns="" xmlns:a16="http://schemas.microsoft.com/office/drawing/2014/main" id="{6BE7EE69-050F-1744-A419-2302ABCCD6B0}"/>
              </a:ext>
            </a:extLst>
          </p:cNvPr>
          <p:cNvSpPr>
            <a:spLocks noGrp="1"/>
          </p:cNvSpPr>
          <p:nvPr>
            <p:ph idx="1"/>
          </p:nvPr>
        </p:nvSpPr>
        <p:spPr>
          <a:xfrm>
            <a:off x="838200" y="1825625"/>
            <a:ext cx="4520609" cy="4351338"/>
          </a:xfrm>
        </p:spPr>
        <p:txBody>
          <a:bodyPr/>
          <a:lstStyle/>
          <a:p>
            <a:pPr marL="0" indent="0">
              <a:buNone/>
            </a:pPr>
            <a:r>
              <a:rPr lang="en-US" dirty="0">
                <a:solidFill>
                  <a:schemeClr val="bg1"/>
                </a:solidFill>
              </a:rPr>
              <a:t>Why does human sin or concupiscence exist if we are not Adam and our choices are our own free will? Why did God need to send Jesus Christ, his beloved Son to save humanity? </a:t>
            </a:r>
          </a:p>
        </p:txBody>
      </p:sp>
      <p:pic>
        <p:nvPicPr>
          <p:cNvPr id="5" name="Picture 4" descr="A hand holding an apple&#10;&#10;Description automatically generated">
            <a:extLst>
              <a:ext uri="{FF2B5EF4-FFF2-40B4-BE49-F238E27FC236}">
                <a16:creationId xmlns="" xmlns:a16="http://schemas.microsoft.com/office/drawing/2014/main" id="{C2000C4A-7342-6D4F-807E-5A733502CBB2}"/>
              </a:ext>
            </a:extLst>
          </p:cNvPr>
          <p:cNvPicPr>
            <a:picLocks noChangeAspect="1"/>
          </p:cNvPicPr>
          <p:nvPr/>
        </p:nvPicPr>
        <p:blipFill>
          <a:blip r:embed="rId3"/>
          <a:stretch>
            <a:fillRect/>
          </a:stretch>
        </p:blipFill>
        <p:spPr>
          <a:xfrm>
            <a:off x="6212871" y="1690688"/>
            <a:ext cx="5140929" cy="3429000"/>
          </a:xfrm>
          <a:prstGeom prst="rect">
            <a:avLst/>
          </a:prstGeom>
        </p:spPr>
      </p:pic>
    </p:spTree>
    <p:extLst>
      <p:ext uri="{BB962C8B-B14F-4D97-AF65-F5344CB8AC3E}">
        <p14:creationId xmlns:p14="http://schemas.microsoft.com/office/powerpoint/2010/main" val="3432536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2249E088-FECB-D347-9127-8CE731D3389B}"/>
              </a:ext>
            </a:extLst>
          </p:cNvPr>
          <p:cNvSpPr>
            <a:spLocks noGrp="1"/>
          </p:cNvSpPr>
          <p:nvPr>
            <p:ph type="title"/>
          </p:nvPr>
        </p:nvSpPr>
        <p:spPr>
          <a:xfrm>
            <a:off x="396882" y="58978"/>
            <a:ext cx="11139854" cy="930447"/>
          </a:xfrm>
        </p:spPr>
        <p:txBody>
          <a:bodyPr vert="horz" lIns="91440" tIns="45720" rIns="91440" bIns="45720" rtlCol="0" anchor="b">
            <a:noAutofit/>
          </a:bodyPr>
          <a:lstStyle/>
          <a:p>
            <a:pPr algn="ctr"/>
            <a:r>
              <a:rPr lang="en-US" sz="3400" dirty="0">
                <a:solidFill>
                  <a:srgbClr val="FFFFFF"/>
                </a:solidFill>
                <a:latin typeface="Trebuchet MS" panose="020B0703020202090204" pitchFamily="34" charset="0"/>
              </a:rPr>
              <a:t>Comparing Two Flood Stories</a:t>
            </a:r>
          </a:p>
        </p:txBody>
      </p:sp>
      <p:sp>
        <p:nvSpPr>
          <p:cNvPr id="10" name="Content Placeholder 9">
            <a:extLst>
              <a:ext uri="{FF2B5EF4-FFF2-40B4-BE49-F238E27FC236}">
                <a16:creationId xmlns="" xmlns:a16="http://schemas.microsoft.com/office/drawing/2014/main" id="{18B02078-512A-4931-8A32-A25C585314BC}"/>
              </a:ext>
            </a:extLst>
          </p:cNvPr>
          <p:cNvSpPr>
            <a:spLocks noGrp="1"/>
          </p:cNvSpPr>
          <p:nvPr>
            <p:ph idx="1"/>
          </p:nvPr>
        </p:nvSpPr>
        <p:spPr>
          <a:xfrm>
            <a:off x="4351273" y="6367625"/>
            <a:ext cx="9144000" cy="420001"/>
          </a:xfrm>
        </p:spPr>
        <p:txBody>
          <a:bodyPr vert="horz" lIns="91440" tIns="45720" rIns="91440" bIns="45720" rtlCol="0">
            <a:normAutofit/>
          </a:bodyPr>
          <a:lstStyle/>
          <a:p>
            <a:pPr marL="0" indent="0" algn="ctr">
              <a:spcAft>
                <a:spcPts val="600"/>
              </a:spcAft>
              <a:buNone/>
            </a:pPr>
            <a:r>
              <a:rPr lang="en-US" sz="2000" i="1" dirty="0">
                <a:solidFill>
                  <a:srgbClr val="9D7738"/>
                </a:solidFill>
              </a:rPr>
              <a:t>Original Holiness and Original Justice, the Fall and Renewal</a:t>
            </a:r>
            <a:endParaRPr lang="en-US" sz="2000" dirty="0">
              <a:solidFill>
                <a:srgbClr val="9D7738"/>
              </a:solidFill>
            </a:endParaRPr>
          </a:p>
        </p:txBody>
      </p:sp>
      <p:cxnSp>
        <p:nvCxnSpPr>
          <p:cNvPr id="15" name="Straight Connector 14">
            <a:extLst>
              <a:ext uri="{FF2B5EF4-FFF2-40B4-BE49-F238E27FC236}">
                <a16:creationId xmlns=""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picture containing outdoor, water, river, cow&#10;&#10;Description automatically generated">
            <a:extLst>
              <a:ext uri="{FF2B5EF4-FFF2-40B4-BE49-F238E27FC236}">
                <a16:creationId xmlns="" xmlns:a16="http://schemas.microsoft.com/office/drawing/2014/main" id="{6A88F581-6774-A84B-B920-B309B5BE9661}"/>
              </a:ext>
            </a:extLst>
          </p:cNvPr>
          <p:cNvPicPr>
            <a:picLocks noChangeAspect="1"/>
          </p:cNvPicPr>
          <p:nvPr/>
        </p:nvPicPr>
        <p:blipFill>
          <a:blip r:embed="rId3"/>
          <a:stretch>
            <a:fillRect/>
          </a:stretch>
        </p:blipFill>
        <p:spPr>
          <a:xfrm>
            <a:off x="331567" y="2522885"/>
            <a:ext cx="5455917" cy="3805502"/>
          </a:xfrm>
          <a:prstGeom prst="rect">
            <a:avLst/>
          </a:prstGeom>
        </p:spPr>
      </p:pic>
      <p:cxnSp>
        <p:nvCxnSpPr>
          <p:cNvPr id="17" name="Straight Connector 16">
            <a:extLst>
              <a:ext uri="{FF2B5EF4-FFF2-40B4-BE49-F238E27FC236}">
                <a16:creationId xmlns="" xmlns:a16="http://schemas.microsoft.com/office/drawing/2014/main" id="{DB146403-F3D6-484B-B2ED-97F9565D037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7" descr="A close up of a blue wall&#10;&#10;Description automatically generated">
            <a:extLst>
              <a:ext uri="{FF2B5EF4-FFF2-40B4-BE49-F238E27FC236}">
                <a16:creationId xmlns="" xmlns:a16="http://schemas.microsoft.com/office/drawing/2014/main" id="{36DEC672-32BE-AF4B-B27A-BBB63640142B}"/>
              </a:ext>
            </a:extLst>
          </p:cNvPr>
          <p:cNvPicPr>
            <a:picLocks noChangeAspect="1"/>
          </p:cNvPicPr>
          <p:nvPr/>
        </p:nvPicPr>
        <p:blipFill>
          <a:blip r:embed="rId4"/>
          <a:stretch>
            <a:fillRect/>
          </a:stretch>
        </p:blipFill>
        <p:spPr>
          <a:xfrm>
            <a:off x="6799525" y="2522885"/>
            <a:ext cx="3202953" cy="3625161"/>
          </a:xfrm>
          <a:prstGeom prst="rect">
            <a:avLst/>
          </a:prstGeom>
        </p:spPr>
      </p:pic>
      <p:sp>
        <p:nvSpPr>
          <p:cNvPr id="9" name="TextBox 8">
            <a:extLst>
              <a:ext uri="{FF2B5EF4-FFF2-40B4-BE49-F238E27FC236}">
                <a16:creationId xmlns="" xmlns:a16="http://schemas.microsoft.com/office/drawing/2014/main" id="{C7DFC00A-CEB9-A040-9295-F07EC7ECDF24}"/>
              </a:ext>
            </a:extLst>
          </p:cNvPr>
          <p:cNvSpPr txBox="1"/>
          <p:nvPr/>
        </p:nvSpPr>
        <p:spPr>
          <a:xfrm>
            <a:off x="1835713" y="1604517"/>
            <a:ext cx="8561130" cy="477054"/>
          </a:xfrm>
          <a:prstGeom prst="rect">
            <a:avLst/>
          </a:prstGeom>
          <a:noFill/>
        </p:spPr>
        <p:txBody>
          <a:bodyPr wrap="square" rtlCol="0">
            <a:spAutoFit/>
          </a:bodyPr>
          <a:lstStyle/>
          <a:p>
            <a:pPr algn="ctr"/>
            <a:r>
              <a:rPr lang="en-US" sz="2500" dirty="0">
                <a:solidFill>
                  <a:srgbClr val="FFFFFF"/>
                </a:solidFill>
              </a:rPr>
              <a:t>The Epic of Gilgamesh and Great Flood in the Bible</a:t>
            </a:r>
            <a:endParaRPr lang="en-US" sz="2500" dirty="0"/>
          </a:p>
        </p:txBody>
      </p:sp>
    </p:spTree>
    <p:extLst>
      <p:ext uri="{BB962C8B-B14F-4D97-AF65-F5344CB8AC3E}">
        <p14:creationId xmlns:p14="http://schemas.microsoft.com/office/powerpoint/2010/main" val="3736989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5370DFC0-51DB-DD46-9E60-8AC16EF917D5}"/>
              </a:ext>
            </a:extLst>
          </p:cNvPr>
          <p:cNvSpPr>
            <a:spLocks noGrp="1"/>
          </p:cNvSpPr>
          <p:nvPr>
            <p:ph type="title"/>
          </p:nvPr>
        </p:nvSpPr>
        <p:spPr>
          <a:xfrm>
            <a:off x="589560" y="856180"/>
            <a:ext cx="4560584" cy="1128068"/>
          </a:xfrm>
        </p:spPr>
        <p:txBody>
          <a:bodyPr anchor="ctr">
            <a:normAutofit/>
          </a:bodyPr>
          <a:lstStyle/>
          <a:p>
            <a:r>
              <a:rPr lang="en-US" sz="4000" b="1" dirty="0">
                <a:latin typeface="Trebuchet MS" panose="020B0703020202090204" pitchFamily="34" charset="0"/>
              </a:rPr>
              <a:t>Tower of Babel</a:t>
            </a:r>
          </a:p>
        </p:txBody>
      </p:sp>
      <p:grpSp>
        <p:nvGrpSpPr>
          <p:cNvPr id="12" name="Group 11">
            <a:extLst>
              <a:ext uri="{FF2B5EF4-FFF2-40B4-BE49-F238E27FC236}">
                <a16:creationId xmlns=""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CF46A080-A22E-6044-9912-EBE78A47AFB8}"/>
              </a:ext>
            </a:extLst>
          </p:cNvPr>
          <p:cNvSpPr>
            <a:spLocks noGrp="1"/>
          </p:cNvSpPr>
          <p:nvPr>
            <p:ph idx="1"/>
          </p:nvPr>
        </p:nvSpPr>
        <p:spPr>
          <a:xfrm>
            <a:off x="590719" y="2330505"/>
            <a:ext cx="4559425" cy="3979585"/>
          </a:xfrm>
        </p:spPr>
        <p:txBody>
          <a:bodyPr anchor="ctr">
            <a:normAutofit/>
          </a:bodyPr>
          <a:lstStyle/>
          <a:p>
            <a:pPr marL="0" indent="0">
              <a:buNone/>
            </a:pPr>
            <a:r>
              <a:rPr lang="en-US" sz="2000" i="1" dirty="0"/>
              <a:t>Babylon: </a:t>
            </a:r>
            <a:r>
              <a:rPr lang="en-US" sz="2000" dirty="0"/>
              <a:t>a term used throughout the Old and New testament to refer to any oppressive regime, including the Roman Empire</a:t>
            </a:r>
          </a:p>
          <a:p>
            <a:pPr marL="0" indent="0">
              <a:buNone/>
            </a:pPr>
            <a:endParaRPr lang="en-US" sz="2000" dirty="0"/>
          </a:p>
          <a:p>
            <a:endParaRPr lang="en-US" sz="2000" i="1" dirty="0"/>
          </a:p>
        </p:txBody>
      </p:sp>
      <p:sp>
        <p:nvSpPr>
          <p:cNvPr id="18" name="Rectangle 17">
            <a:extLst>
              <a:ext uri="{FF2B5EF4-FFF2-40B4-BE49-F238E27FC236}">
                <a16:creationId xmlns=""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9DFA2FC4-1219-1249-A6B6-B53CE9C1A476}"/>
              </a:ext>
            </a:extLst>
          </p:cNvPr>
          <p:cNvSpPr txBox="1"/>
          <p:nvPr/>
        </p:nvSpPr>
        <p:spPr>
          <a:xfrm>
            <a:off x="4673601" y="6304002"/>
            <a:ext cx="7391398"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Original Holiness and Original Justice, the Fall and Renewal</a:t>
            </a:r>
            <a:endParaRPr lang="en-US" dirty="0">
              <a:latin typeface="Trebuchet MS" charset="0"/>
              <a:ea typeface="Trebuchet MS" charset="0"/>
              <a:cs typeface="Trebuchet MS"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719" y="1252940"/>
            <a:ext cx="5675547" cy="4311975"/>
          </a:xfrm>
          <a:prstGeom prst="rect">
            <a:avLst/>
          </a:prstGeom>
        </p:spPr>
      </p:pic>
    </p:spTree>
    <p:extLst>
      <p:ext uri="{BB962C8B-B14F-4D97-AF65-F5344CB8AC3E}">
        <p14:creationId xmlns:p14="http://schemas.microsoft.com/office/powerpoint/2010/main" val="3564041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46F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D46EBB-919A-AF49-A570-017ECCE4CB9F}"/>
              </a:ext>
            </a:extLst>
          </p:cNvPr>
          <p:cNvSpPr>
            <a:spLocks noGrp="1"/>
          </p:cNvSpPr>
          <p:nvPr>
            <p:ph type="title"/>
          </p:nvPr>
        </p:nvSpPr>
        <p:spPr>
          <a:xfrm>
            <a:off x="4965430" y="629268"/>
            <a:ext cx="6586491" cy="1286160"/>
          </a:xfrm>
        </p:spPr>
        <p:txBody>
          <a:bodyPr anchor="b">
            <a:normAutofit/>
          </a:bodyPr>
          <a:lstStyle/>
          <a:p>
            <a:pPr algn="ctr"/>
            <a:r>
              <a:rPr lang="en-US" b="1" dirty="0">
                <a:solidFill>
                  <a:schemeClr val="bg1"/>
                </a:solidFill>
                <a:latin typeface="Trebuchet MS" panose="020B0703020202090204" pitchFamily="34" charset="0"/>
              </a:rPr>
              <a:t>Patriarchs</a:t>
            </a:r>
            <a:br>
              <a:rPr lang="en-US" b="1" dirty="0">
                <a:solidFill>
                  <a:schemeClr val="bg1"/>
                </a:solidFill>
                <a:latin typeface="Trebuchet MS" panose="020B0703020202090204" pitchFamily="34" charset="0"/>
              </a:rPr>
            </a:br>
            <a:r>
              <a:rPr lang="en-US" sz="2200" b="1" dirty="0">
                <a:solidFill>
                  <a:schemeClr val="bg1"/>
                </a:solidFill>
                <a:latin typeface="Trebuchet MS" panose="020B0703020202090204" pitchFamily="34" charset="0"/>
              </a:rPr>
              <a:t>See Genesis 12—50 </a:t>
            </a:r>
          </a:p>
        </p:txBody>
      </p:sp>
      <p:sp>
        <p:nvSpPr>
          <p:cNvPr id="3" name="Content Placeholder 2">
            <a:extLst>
              <a:ext uri="{FF2B5EF4-FFF2-40B4-BE49-F238E27FC236}">
                <a16:creationId xmlns="" xmlns:a16="http://schemas.microsoft.com/office/drawing/2014/main" id="{063F7B36-80A1-DE4D-A010-8B623EACC6C5}"/>
              </a:ext>
            </a:extLst>
          </p:cNvPr>
          <p:cNvSpPr>
            <a:spLocks noGrp="1"/>
          </p:cNvSpPr>
          <p:nvPr>
            <p:ph idx="1"/>
          </p:nvPr>
        </p:nvSpPr>
        <p:spPr>
          <a:xfrm>
            <a:off x="4965431" y="2438400"/>
            <a:ext cx="6586489" cy="3785419"/>
          </a:xfrm>
        </p:spPr>
        <p:txBody>
          <a:bodyPr>
            <a:normAutofit/>
          </a:bodyPr>
          <a:lstStyle/>
          <a:p>
            <a:r>
              <a:rPr lang="en-US" sz="3000" dirty="0">
                <a:solidFill>
                  <a:schemeClr val="bg1"/>
                </a:solidFill>
              </a:rPr>
              <a:t>Abraham—Father of the Faith</a:t>
            </a:r>
          </a:p>
          <a:p>
            <a:r>
              <a:rPr lang="en-US" sz="3000" dirty="0">
                <a:solidFill>
                  <a:schemeClr val="bg1"/>
                </a:solidFill>
              </a:rPr>
              <a:t>Isaac </a:t>
            </a:r>
          </a:p>
          <a:p>
            <a:r>
              <a:rPr lang="en-US" sz="3000" dirty="0">
                <a:solidFill>
                  <a:schemeClr val="bg1"/>
                </a:solidFill>
              </a:rPr>
              <a:t>Jacob</a:t>
            </a:r>
          </a:p>
          <a:p>
            <a:r>
              <a:rPr lang="en-US" sz="3000" dirty="0">
                <a:solidFill>
                  <a:schemeClr val="bg1"/>
                </a:solidFill>
              </a:rPr>
              <a:t>Joseph</a:t>
            </a:r>
          </a:p>
          <a:p>
            <a:endParaRPr lang="en-US" sz="3000" dirty="0">
              <a:solidFill>
                <a:schemeClr val="bg1"/>
              </a:solidFill>
            </a:endParaRPr>
          </a:p>
        </p:txBody>
      </p:sp>
      <p:cxnSp>
        <p:nvCxnSpPr>
          <p:cNvPr id="11" name="Straight Connector 10">
            <a:extLst>
              <a:ext uri="{FF2B5EF4-FFF2-40B4-BE49-F238E27FC236}">
                <a16:creationId xmlns=""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3985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233571F3-5B72-3D45-8612-309318502156}"/>
              </a:ext>
            </a:extLst>
          </p:cNvPr>
          <p:cNvSpPr txBox="1"/>
          <p:nvPr/>
        </p:nvSpPr>
        <p:spPr>
          <a:xfrm>
            <a:off x="4673601" y="6304002"/>
            <a:ext cx="7391398" cy="369332"/>
          </a:xfrm>
          <a:prstGeom prst="rect">
            <a:avLst/>
          </a:prstGeom>
          <a:noFill/>
        </p:spPr>
        <p:txBody>
          <a:bodyPr wrap="square" rtlCol="0">
            <a:spAutoFit/>
          </a:bodyPr>
          <a:lstStyle/>
          <a:p>
            <a:pPr algn="r">
              <a:spcAft>
                <a:spcPts val="600"/>
              </a:spcAft>
            </a:pPr>
            <a:r>
              <a:rPr lang="en-US" i="1" dirty="0">
                <a:solidFill>
                  <a:schemeClr val="bg1"/>
                </a:solidFill>
                <a:latin typeface="Trebuchet MS" charset="0"/>
                <a:ea typeface="Trebuchet MS" charset="0"/>
                <a:cs typeface="Trebuchet MS" charset="0"/>
              </a:rPr>
              <a:t>Who are the Ancestors of Faith? </a:t>
            </a:r>
            <a:endParaRPr lang="en-US" dirty="0">
              <a:solidFill>
                <a:schemeClr val="bg1"/>
              </a:solidFill>
              <a:latin typeface="Trebuchet MS" charset="0"/>
              <a:ea typeface="Trebuchet MS" charset="0"/>
              <a:cs typeface="Trebuchet MS" charset="0"/>
            </a:endParaRPr>
          </a:p>
        </p:txBody>
      </p:sp>
      <p:pic>
        <p:nvPicPr>
          <p:cNvPr id="3074" name="Picture 2" descr="https://upload.wikimedia.org/wikipedia/commons/f/fd/Icon_second_com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54"/>
            <a:ext cx="4838856" cy="6844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443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E12E9AE2-20D7-D348-8174-9551FC147046}"/>
              </a:ext>
            </a:extLst>
          </p:cNvPr>
          <p:cNvSpPr txBox="1"/>
          <p:nvPr/>
        </p:nvSpPr>
        <p:spPr>
          <a:xfrm>
            <a:off x="5401974" y="4849502"/>
            <a:ext cx="1127051" cy="492443"/>
          </a:xfrm>
          <a:prstGeom prst="rect">
            <a:avLst/>
          </a:prstGeom>
          <a:noFill/>
        </p:spPr>
        <p:txBody>
          <a:bodyPr wrap="square" rtlCol="0">
            <a:spAutoFit/>
          </a:bodyPr>
          <a:lstStyle/>
          <a:p>
            <a:r>
              <a:rPr lang="en-US" sz="2600" i="1" dirty="0">
                <a:solidFill>
                  <a:schemeClr val="bg1"/>
                </a:solidFill>
                <a:latin typeface="Trebuchet MS" panose="020B0703020202090204" pitchFamily="34" charset="0"/>
              </a:rPr>
              <a:t>e</a:t>
            </a:r>
          </a:p>
        </p:txBody>
      </p:sp>
      <p:sp>
        <p:nvSpPr>
          <p:cNvPr id="6" name="TextBox 5">
            <a:extLst>
              <a:ext uri="{FF2B5EF4-FFF2-40B4-BE49-F238E27FC236}">
                <a16:creationId xmlns="" xmlns:a16="http://schemas.microsoft.com/office/drawing/2014/main" id="{5A96929D-6087-0342-9068-C4735BDACCA7}"/>
              </a:ext>
            </a:extLst>
          </p:cNvPr>
          <p:cNvSpPr txBox="1"/>
          <p:nvPr/>
        </p:nvSpPr>
        <p:spPr>
          <a:xfrm>
            <a:off x="4673601" y="6304002"/>
            <a:ext cx="7391398" cy="369332"/>
          </a:xfrm>
          <a:prstGeom prst="rect">
            <a:avLst/>
          </a:prstGeom>
          <a:noFill/>
        </p:spPr>
        <p:txBody>
          <a:bodyPr wrap="square" rtlCol="0">
            <a:spAutoFit/>
          </a:bodyPr>
          <a:lstStyle/>
          <a:p>
            <a:pPr algn="r">
              <a:spcAft>
                <a:spcPts val="600"/>
              </a:spcAft>
            </a:pPr>
            <a:r>
              <a:rPr lang="en-US" dirty="0">
                <a:latin typeface="Trebuchet MS" charset="0"/>
                <a:ea typeface="Trebuchet MS" charset="0"/>
                <a:cs typeface="Trebuchet MS" charset="0"/>
              </a:rPr>
              <a:t>Abraham: The Father of Faith</a:t>
            </a:r>
          </a:p>
        </p:txBody>
      </p:sp>
      <p:sp>
        <p:nvSpPr>
          <p:cNvPr id="7" name="TextBox 6">
            <a:extLst>
              <a:ext uri="{FF2B5EF4-FFF2-40B4-BE49-F238E27FC236}">
                <a16:creationId xmlns="" xmlns:a16="http://schemas.microsoft.com/office/drawing/2014/main" id="{88720205-D7A8-3048-8034-6821FC135D81}"/>
              </a:ext>
            </a:extLst>
          </p:cNvPr>
          <p:cNvSpPr txBox="1"/>
          <p:nvPr/>
        </p:nvSpPr>
        <p:spPr>
          <a:xfrm>
            <a:off x="7492773" y="1222888"/>
            <a:ext cx="4079631" cy="2693045"/>
          </a:xfrm>
          <a:prstGeom prst="rect">
            <a:avLst/>
          </a:prstGeom>
          <a:noFill/>
        </p:spPr>
        <p:txBody>
          <a:bodyPr wrap="square" rtlCol="0">
            <a:spAutoFit/>
          </a:bodyPr>
          <a:lstStyle/>
          <a:p>
            <a:pPr algn="ctr"/>
            <a:r>
              <a:rPr lang="en-US" sz="2500" b="1" dirty="0">
                <a:solidFill>
                  <a:srgbClr val="3B4C8C"/>
                </a:solidFill>
              </a:rPr>
              <a:t>Abraham’s Travels</a:t>
            </a:r>
          </a:p>
          <a:p>
            <a:endParaRPr lang="en-US" dirty="0"/>
          </a:p>
          <a:p>
            <a:r>
              <a:rPr lang="en-US" dirty="0"/>
              <a:t>“to a land that I will show you” (</a:t>
            </a:r>
            <a:r>
              <a:rPr lang="en-US" dirty="0" err="1"/>
              <a:t>Gn</a:t>
            </a:r>
            <a:r>
              <a:rPr lang="en-US" dirty="0"/>
              <a:t> 12:1).</a:t>
            </a:r>
          </a:p>
          <a:p>
            <a:endParaRPr lang="en-US" dirty="0"/>
          </a:p>
          <a:p>
            <a:r>
              <a:rPr lang="en-US" dirty="0"/>
              <a:t>Four stages of Abraham’s journey: </a:t>
            </a:r>
          </a:p>
          <a:p>
            <a:pPr marL="342900" indent="-342900">
              <a:buAutoNum type="arabicPeriod"/>
            </a:pPr>
            <a:r>
              <a:rPr lang="en-US" dirty="0"/>
              <a:t>Ur to Haran</a:t>
            </a:r>
          </a:p>
          <a:p>
            <a:pPr marL="342900" indent="-342900">
              <a:buAutoNum type="arabicPeriod"/>
            </a:pPr>
            <a:r>
              <a:rPr lang="en-US" dirty="0"/>
              <a:t>Haran to Beer Sheba</a:t>
            </a:r>
          </a:p>
          <a:p>
            <a:pPr marL="342900" indent="-342900">
              <a:buAutoNum type="arabicPeriod"/>
            </a:pPr>
            <a:r>
              <a:rPr lang="en-US" dirty="0"/>
              <a:t>Beer Sheba to Egypt</a:t>
            </a:r>
          </a:p>
          <a:p>
            <a:pPr marL="342900" indent="-342900">
              <a:buAutoNum type="arabicPeriod"/>
            </a:pPr>
            <a:r>
              <a:rPr lang="en-US" dirty="0"/>
              <a:t>Out of Egypt to settle in Canaan</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5840" y="796321"/>
            <a:ext cx="5926836" cy="5302959"/>
          </a:xfrm>
        </p:spPr>
      </p:pic>
    </p:spTree>
    <p:extLst>
      <p:ext uri="{BB962C8B-B14F-4D97-AF65-F5344CB8AC3E}">
        <p14:creationId xmlns:p14="http://schemas.microsoft.com/office/powerpoint/2010/main" val="2106597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D4D9ED-6D9A-5148-8567-F47637C024E7}"/>
              </a:ext>
            </a:extLst>
          </p:cNvPr>
          <p:cNvSpPr>
            <a:spLocks noGrp="1"/>
          </p:cNvSpPr>
          <p:nvPr>
            <p:ph type="title"/>
          </p:nvPr>
        </p:nvSpPr>
        <p:spPr/>
        <p:txBody>
          <a:bodyPr>
            <a:normAutofit/>
          </a:bodyPr>
          <a:lstStyle/>
          <a:p>
            <a:pPr algn="ctr"/>
            <a:r>
              <a:rPr lang="en-US" sz="5500" b="1" dirty="0">
                <a:solidFill>
                  <a:schemeClr val="bg1"/>
                </a:solidFill>
                <a:latin typeface="Trebuchet MS" panose="020B0703020202090204" pitchFamily="34" charset="0"/>
              </a:rPr>
              <a:t>God’s Promise to Abraham</a:t>
            </a:r>
          </a:p>
        </p:txBody>
      </p:sp>
      <p:sp>
        <p:nvSpPr>
          <p:cNvPr id="3" name="Content Placeholder 2">
            <a:extLst>
              <a:ext uri="{FF2B5EF4-FFF2-40B4-BE49-F238E27FC236}">
                <a16:creationId xmlns="" xmlns:a16="http://schemas.microsoft.com/office/drawing/2014/main" id="{B1A8E651-6788-2349-8B85-D5CA2A45065C}"/>
              </a:ext>
            </a:extLst>
          </p:cNvPr>
          <p:cNvSpPr>
            <a:spLocks noGrp="1"/>
          </p:cNvSpPr>
          <p:nvPr>
            <p:ph idx="1"/>
          </p:nvPr>
        </p:nvSpPr>
        <p:spPr>
          <a:xfrm>
            <a:off x="838200" y="2415045"/>
            <a:ext cx="10515600" cy="4351338"/>
          </a:xfrm>
        </p:spPr>
        <p:txBody>
          <a:bodyPr/>
          <a:lstStyle/>
          <a:p>
            <a:pPr marL="0" indent="0">
              <a:buNone/>
            </a:pPr>
            <a:endParaRPr lang="en-US" dirty="0">
              <a:solidFill>
                <a:schemeClr val="bg1"/>
              </a:solidFill>
            </a:endParaRPr>
          </a:p>
          <a:p>
            <a:pPr marL="0" lvl="0" indent="0">
              <a:lnSpc>
                <a:spcPct val="100000"/>
              </a:lnSpc>
              <a:spcBef>
                <a:spcPts val="0"/>
              </a:spcBef>
              <a:buNone/>
              <a:defRPr/>
            </a:pPr>
            <a:r>
              <a:rPr lang="en-US" dirty="0">
                <a:solidFill>
                  <a:schemeClr val="bg1"/>
                </a:solidFill>
              </a:rPr>
              <a:t>“I will make of you a great nation, and I will bless you; I will make your name great, so that you will be a blessing. I will bless those who bless you and curse those who curse you. All the families of the earth will find blessing in you. (</a:t>
            </a:r>
            <a:r>
              <a:rPr lang="en-US" dirty="0" err="1">
                <a:solidFill>
                  <a:schemeClr val="bg1"/>
                </a:solidFill>
              </a:rPr>
              <a:t>Gn</a:t>
            </a:r>
            <a:r>
              <a:rPr lang="en-US" dirty="0">
                <a:solidFill>
                  <a:schemeClr val="bg1"/>
                </a:solidFill>
              </a:rPr>
              <a:t> 12:2–3) </a:t>
            </a:r>
          </a:p>
        </p:txBody>
      </p:sp>
      <p:sp>
        <p:nvSpPr>
          <p:cNvPr id="4" name="TextBox 3">
            <a:extLst>
              <a:ext uri="{FF2B5EF4-FFF2-40B4-BE49-F238E27FC236}">
                <a16:creationId xmlns="" xmlns:a16="http://schemas.microsoft.com/office/drawing/2014/main" id="{DABB7036-61ED-1D41-B637-3B39A28AD09C}"/>
              </a:ext>
            </a:extLst>
          </p:cNvPr>
          <p:cNvSpPr txBox="1"/>
          <p:nvPr/>
        </p:nvSpPr>
        <p:spPr>
          <a:xfrm>
            <a:off x="4673601" y="6304002"/>
            <a:ext cx="7391398" cy="369332"/>
          </a:xfrm>
          <a:prstGeom prst="rect">
            <a:avLst/>
          </a:prstGeom>
          <a:noFill/>
        </p:spPr>
        <p:txBody>
          <a:bodyPr wrap="square" rtlCol="0">
            <a:spAutoFit/>
          </a:bodyPr>
          <a:lstStyle/>
          <a:p>
            <a:pPr algn="r">
              <a:spcAft>
                <a:spcPts val="600"/>
              </a:spcAft>
            </a:pPr>
            <a:r>
              <a:rPr lang="en-US" i="1" dirty="0">
                <a:solidFill>
                  <a:schemeClr val="bg1"/>
                </a:solidFill>
                <a:latin typeface="Trebuchet MS" charset="0"/>
                <a:ea typeface="Trebuchet MS" charset="0"/>
                <a:cs typeface="Trebuchet MS" charset="0"/>
              </a:rPr>
              <a:t>Abraham: The Father of Faith</a:t>
            </a:r>
            <a:endParaRPr lang="en-US"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1522566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419D91-2CBE-2E4B-9300-E153E4538338}"/>
              </a:ext>
            </a:extLst>
          </p:cNvPr>
          <p:cNvSpPr>
            <a:spLocks noGrp="1"/>
          </p:cNvSpPr>
          <p:nvPr>
            <p:ph type="title"/>
          </p:nvPr>
        </p:nvSpPr>
        <p:spPr/>
        <p:txBody>
          <a:bodyPr>
            <a:normAutofit/>
          </a:bodyPr>
          <a:lstStyle/>
          <a:p>
            <a:pPr algn="ctr"/>
            <a:r>
              <a:rPr lang="en-US" sz="5000" b="1" dirty="0">
                <a:solidFill>
                  <a:srgbClr val="EE7D31"/>
                </a:solidFill>
                <a:latin typeface="Trebuchet MS" panose="020B0703020202090204" pitchFamily="34" charset="0"/>
              </a:rPr>
              <a:t>Trickery of Jacob’s Stories</a:t>
            </a:r>
          </a:p>
        </p:txBody>
      </p:sp>
      <p:graphicFrame>
        <p:nvGraphicFramePr>
          <p:cNvPr id="6" name="Content Placeholder 5">
            <a:extLst>
              <a:ext uri="{FF2B5EF4-FFF2-40B4-BE49-F238E27FC236}">
                <a16:creationId xmlns="" xmlns:a16="http://schemas.microsoft.com/office/drawing/2014/main" id="{71BEA02B-10D8-AB4F-B541-998C4A262C63}"/>
              </a:ext>
            </a:extLst>
          </p:cNvPr>
          <p:cNvGraphicFramePr>
            <a:graphicFrameLocks noGrp="1"/>
          </p:cNvGraphicFramePr>
          <p:nvPr>
            <p:ph idx="1"/>
            <p:extLst>
              <p:ext uri="{D42A27DB-BD31-4B8C-83A1-F6EECF244321}">
                <p14:modId xmlns:p14="http://schemas.microsoft.com/office/powerpoint/2010/main" val="482278521"/>
              </p:ext>
            </p:extLst>
          </p:nvPr>
        </p:nvGraphicFramePr>
        <p:xfrm>
          <a:off x="933450" y="1459865"/>
          <a:ext cx="10325100" cy="4511040"/>
        </p:xfrm>
        <a:graphic>
          <a:graphicData uri="http://schemas.openxmlformats.org/drawingml/2006/table">
            <a:tbl>
              <a:tblPr firstRow="1" bandRow="1">
                <a:tableStyleId>{21E4AEA4-8DFA-4A89-87EB-49C32662AFE0}</a:tableStyleId>
              </a:tblPr>
              <a:tblGrid>
                <a:gridCol w="3036971">
                  <a:extLst>
                    <a:ext uri="{9D8B030D-6E8A-4147-A177-3AD203B41FA5}">
                      <a16:colId xmlns="" xmlns:a16="http://schemas.microsoft.com/office/drawing/2014/main" val="109764541"/>
                    </a:ext>
                  </a:extLst>
                </a:gridCol>
                <a:gridCol w="2125579">
                  <a:extLst>
                    <a:ext uri="{9D8B030D-6E8A-4147-A177-3AD203B41FA5}">
                      <a16:colId xmlns="" xmlns:a16="http://schemas.microsoft.com/office/drawing/2014/main" val="1060009258"/>
                    </a:ext>
                  </a:extLst>
                </a:gridCol>
                <a:gridCol w="2581275">
                  <a:extLst>
                    <a:ext uri="{9D8B030D-6E8A-4147-A177-3AD203B41FA5}">
                      <a16:colId xmlns="" xmlns:a16="http://schemas.microsoft.com/office/drawing/2014/main" val="3759701019"/>
                    </a:ext>
                  </a:extLst>
                </a:gridCol>
                <a:gridCol w="2581275">
                  <a:extLst>
                    <a:ext uri="{9D8B030D-6E8A-4147-A177-3AD203B41FA5}">
                      <a16:colId xmlns="" xmlns:a16="http://schemas.microsoft.com/office/drawing/2014/main" val="2188105220"/>
                    </a:ext>
                  </a:extLst>
                </a:gridCol>
              </a:tblGrid>
              <a:tr h="370840">
                <a:tc>
                  <a:txBody>
                    <a:bodyPr/>
                    <a:lstStyle/>
                    <a:p>
                      <a:r>
                        <a:rPr lang="en-US" sz="2500" dirty="0"/>
                        <a:t>Who Deceived</a:t>
                      </a:r>
                    </a:p>
                  </a:txBody>
                  <a:tcPr/>
                </a:tc>
                <a:tc>
                  <a:txBody>
                    <a:bodyPr/>
                    <a:lstStyle/>
                    <a:p>
                      <a:r>
                        <a:rPr lang="en-US" sz="2500" dirty="0"/>
                        <a:t>Who was Deceived</a:t>
                      </a:r>
                    </a:p>
                  </a:txBody>
                  <a:tcPr/>
                </a:tc>
                <a:tc>
                  <a:txBody>
                    <a:bodyPr/>
                    <a:lstStyle/>
                    <a:p>
                      <a:r>
                        <a:rPr lang="en-US" sz="2500" dirty="0"/>
                        <a:t>What happened</a:t>
                      </a:r>
                    </a:p>
                  </a:txBody>
                  <a:tcPr/>
                </a:tc>
                <a:tc>
                  <a:txBody>
                    <a:bodyPr/>
                    <a:lstStyle/>
                    <a:p>
                      <a:r>
                        <a:rPr lang="en-US" sz="2500" dirty="0"/>
                        <a:t>consequence</a:t>
                      </a:r>
                    </a:p>
                  </a:txBody>
                  <a:tcPr/>
                </a:tc>
                <a:extLst>
                  <a:ext uri="{0D108BD9-81ED-4DB2-BD59-A6C34878D82A}">
                    <a16:rowId xmlns="" xmlns:a16="http://schemas.microsoft.com/office/drawing/2014/main" val="1210853345"/>
                  </a:ext>
                </a:extLst>
              </a:tr>
              <a:tr h="370840">
                <a:tc>
                  <a:txBody>
                    <a:bodyPr/>
                    <a:lstStyle/>
                    <a:p>
                      <a:r>
                        <a:rPr lang="en-US" sz="2500" dirty="0"/>
                        <a:t>Rebekah and Jacob</a:t>
                      </a:r>
                    </a:p>
                  </a:txBody>
                  <a:tcPr/>
                </a:tc>
                <a:tc>
                  <a:txBody>
                    <a:bodyPr/>
                    <a:lstStyle/>
                    <a:p>
                      <a:r>
                        <a:rPr lang="en-US" sz="2500" dirty="0">
                          <a:latin typeface="+mn-lt"/>
                        </a:rPr>
                        <a:t>Isaac </a:t>
                      </a:r>
                    </a:p>
                  </a:txBody>
                  <a:tcPr/>
                </a:tc>
                <a:tc>
                  <a:txBody>
                    <a:bodyPr/>
                    <a:lstStyle/>
                    <a:p>
                      <a:r>
                        <a:rPr lang="en-US" dirty="0"/>
                        <a:t>Tricked Isaac into giving Jacob the Blessing</a:t>
                      </a:r>
                    </a:p>
                  </a:txBody>
                  <a:tcPr/>
                </a:tc>
                <a:tc>
                  <a:txBody>
                    <a:bodyPr/>
                    <a:lstStyle/>
                    <a:p>
                      <a:r>
                        <a:rPr lang="en-US" dirty="0"/>
                        <a:t>Isaac must flee</a:t>
                      </a:r>
                    </a:p>
                  </a:txBody>
                  <a:tcPr/>
                </a:tc>
                <a:extLst>
                  <a:ext uri="{0D108BD9-81ED-4DB2-BD59-A6C34878D82A}">
                    <a16:rowId xmlns="" xmlns:a16="http://schemas.microsoft.com/office/drawing/2014/main" val="1985513980"/>
                  </a:ext>
                </a:extLst>
              </a:tr>
              <a:tr h="370840">
                <a:tc>
                  <a:txBody>
                    <a:bodyPr/>
                    <a:lstStyle/>
                    <a:p>
                      <a:r>
                        <a:rPr lang="en-US" sz="2500" dirty="0"/>
                        <a:t>Laban</a:t>
                      </a:r>
                    </a:p>
                  </a:txBody>
                  <a:tcPr/>
                </a:tc>
                <a:tc>
                  <a:txBody>
                    <a:bodyPr/>
                    <a:lstStyle/>
                    <a:p>
                      <a:r>
                        <a:rPr lang="en-US" sz="2500" dirty="0">
                          <a:latin typeface="+mn-lt"/>
                        </a:rPr>
                        <a:t>Jacob</a:t>
                      </a:r>
                    </a:p>
                  </a:txBody>
                  <a:tcPr/>
                </a:tc>
                <a:tc>
                  <a:txBody>
                    <a:bodyPr/>
                    <a:lstStyle/>
                    <a:p>
                      <a:r>
                        <a:rPr lang="en-US" dirty="0"/>
                        <a:t>Laban gave his first daughter in marriage when Jacob thought it would be Rachel</a:t>
                      </a:r>
                    </a:p>
                  </a:txBody>
                  <a:tcPr/>
                </a:tc>
                <a:tc>
                  <a:txBody>
                    <a:bodyPr/>
                    <a:lstStyle/>
                    <a:p>
                      <a:r>
                        <a:rPr lang="en-US" dirty="0"/>
                        <a:t>Must work for another 7 years to marry Rachel</a:t>
                      </a:r>
                    </a:p>
                  </a:txBody>
                  <a:tcPr/>
                </a:tc>
                <a:extLst>
                  <a:ext uri="{0D108BD9-81ED-4DB2-BD59-A6C34878D82A}">
                    <a16:rowId xmlns="" xmlns:a16="http://schemas.microsoft.com/office/drawing/2014/main" val="209773187"/>
                  </a:ext>
                </a:extLst>
              </a:tr>
              <a:tr h="370840">
                <a:tc>
                  <a:txBody>
                    <a:bodyPr/>
                    <a:lstStyle/>
                    <a:p>
                      <a:r>
                        <a:rPr lang="en-US" sz="2500" dirty="0"/>
                        <a:t>Jacob</a:t>
                      </a:r>
                    </a:p>
                  </a:txBody>
                  <a:tcPr/>
                </a:tc>
                <a:tc>
                  <a:txBody>
                    <a:bodyPr/>
                    <a:lstStyle/>
                    <a:p>
                      <a:r>
                        <a:rPr lang="en-US" sz="2500" dirty="0">
                          <a:latin typeface="+mn-lt"/>
                        </a:rPr>
                        <a:t>Laban</a:t>
                      </a:r>
                    </a:p>
                  </a:txBody>
                  <a:tcPr/>
                </a:tc>
                <a:tc>
                  <a:txBody>
                    <a:bodyPr/>
                    <a:lstStyle/>
                    <a:p>
                      <a:r>
                        <a:rPr lang="en-US" dirty="0"/>
                        <a:t>Said he would work for 6 more years and only take the spotted sheep//made it so their were many</a:t>
                      </a:r>
                    </a:p>
                  </a:txBody>
                  <a:tcPr/>
                </a:tc>
                <a:tc>
                  <a:txBody>
                    <a:bodyPr/>
                    <a:lstStyle/>
                    <a:p>
                      <a:r>
                        <a:rPr lang="en-US" dirty="0"/>
                        <a:t>Becomes a wealthy many and invokes jealousy of Laban’s sons</a:t>
                      </a:r>
                    </a:p>
                  </a:txBody>
                  <a:tcPr/>
                </a:tc>
                <a:extLst>
                  <a:ext uri="{0D108BD9-81ED-4DB2-BD59-A6C34878D82A}">
                    <a16:rowId xmlns="" xmlns:a16="http://schemas.microsoft.com/office/drawing/2014/main" val="2187764122"/>
                  </a:ext>
                </a:extLst>
              </a:tr>
              <a:tr h="370840">
                <a:tc>
                  <a:txBody>
                    <a:bodyPr/>
                    <a:lstStyle/>
                    <a:p>
                      <a:r>
                        <a:rPr lang="en-US" sz="2500" dirty="0"/>
                        <a:t>Rachel, Jacob</a:t>
                      </a:r>
                    </a:p>
                  </a:txBody>
                  <a:tcPr/>
                </a:tc>
                <a:tc>
                  <a:txBody>
                    <a:bodyPr/>
                    <a:lstStyle/>
                    <a:p>
                      <a:r>
                        <a:rPr lang="en-US" sz="2500" dirty="0">
                          <a:latin typeface="+mn-lt"/>
                        </a:rPr>
                        <a:t>Laban</a:t>
                      </a:r>
                    </a:p>
                  </a:txBody>
                  <a:tcPr/>
                </a:tc>
                <a:tc>
                  <a:txBody>
                    <a:bodyPr/>
                    <a:lstStyle/>
                    <a:p>
                      <a:r>
                        <a:rPr lang="en-US" dirty="0"/>
                        <a:t>Steals from her father</a:t>
                      </a:r>
                    </a:p>
                  </a:txBody>
                  <a:tcPr/>
                </a:tc>
                <a:tc>
                  <a:txBody>
                    <a:bodyPr/>
                    <a:lstStyle/>
                    <a:p>
                      <a:r>
                        <a:rPr lang="en-US" dirty="0"/>
                        <a:t>Jacob believes there is justice in the theft</a:t>
                      </a:r>
                    </a:p>
                  </a:txBody>
                  <a:tcPr/>
                </a:tc>
                <a:extLst>
                  <a:ext uri="{0D108BD9-81ED-4DB2-BD59-A6C34878D82A}">
                    <a16:rowId xmlns="" xmlns:a16="http://schemas.microsoft.com/office/drawing/2014/main" val="874159239"/>
                  </a:ext>
                </a:extLst>
              </a:tr>
            </a:tbl>
          </a:graphicData>
        </a:graphic>
      </p:graphicFrame>
      <p:sp>
        <p:nvSpPr>
          <p:cNvPr id="4" name="TextBox 3">
            <a:extLst>
              <a:ext uri="{FF2B5EF4-FFF2-40B4-BE49-F238E27FC236}">
                <a16:creationId xmlns="" xmlns:a16="http://schemas.microsoft.com/office/drawing/2014/main" id="{58F728BC-D7A7-C947-AD18-20C43D0A28E1}"/>
              </a:ext>
            </a:extLst>
          </p:cNvPr>
          <p:cNvSpPr txBox="1"/>
          <p:nvPr/>
        </p:nvSpPr>
        <p:spPr>
          <a:xfrm>
            <a:off x="4673601" y="6304002"/>
            <a:ext cx="7391398" cy="369332"/>
          </a:xfrm>
          <a:prstGeom prst="rect">
            <a:avLst/>
          </a:prstGeom>
          <a:noFill/>
        </p:spPr>
        <p:txBody>
          <a:bodyPr wrap="square" rtlCol="0">
            <a:spAutoFit/>
          </a:bodyPr>
          <a:lstStyle/>
          <a:p>
            <a:pPr algn="r">
              <a:spcAft>
                <a:spcPts val="600"/>
              </a:spcAft>
            </a:pPr>
            <a:r>
              <a:rPr lang="en-US" i="1" dirty="0">
                <a:solidFill>
                  <a:schemeClr val="bg1"/>
                </a:solidFill>
                <a:latin typeface="Trebuchet MS" charset="0"/>
                <a:ea typeface="Trebuchet MS" charset="0"/>
                <a:cs typeface="Trebuchet MS" charset="0"/>
              </a:rPr>
              <a:t>Who are the Ancestors of Faith? </a:t>
            </a:r>
            <a:endParaRPr lang="en-US" dirty="0">
              <a:solidFill>
                <a:schemeClr val="bg1"/>
              </a:solidFill>
              <a:latin typeface="Trebuchet MS" charset="0"/>
              <a:ea typeface="Trebuchet MS" charset="0"/>
              <a:cs typeface="Trebuchet MS" charset="0"/>
            </a:endParaRPr>
          </a:p>
        </p:txBody>
      </p:sp>
      <p:sp>
        <p:nvSpPr>
          <p:cNvPr id="5" name="TextBox 4">
            <a:extLst>
              <a:ext uri="{FF2B5EF4-FFF2-40B4-BE49-F238E27FC236}">
                <a16:creationId xmlns="" xmlns:a16="http://schemas.microsoft.com/office/drawing/2014/main" id="{4175C743-0DE2-BD40-A681-B3EFF4171991}"/>
              </a:ext>
            </a:extLst>
          </p:cNvPr>
          <p:cNvSpPr txBox="1"/>
          <p:nvPr/>
        </p:nvSpPr>
        <p:spPr>
          <a:xfrm>
            <a:off x="4826001" y="6456402"/>
            <a:ext cx="7391398"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Descendants of Abraham in the Book of Genesis</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42663323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BCA78C-F0B7-124C-8C45-A18335A7A733}"/>
              </a:ext>
            </a:extLst>
          </p:cNvPr>
          <p:cNvSpPr>
            <a:spLocks noGrp="1"/>
          </p:cNvSpPr>
          <p:nvPr>
            <p:ph type="title"/>
          </p:nvPr>
        </p:nvSpPr>
        <p:spPr>
          <a:xfrm>
            <a:off x="648929" y="629266"/>
            <a:ext cx="3651467" cy="1676603"/>
          </a:xfrm>
        </p:spPr>
        <p:txBody>
          <a:bodyPr>
            <a:normAutofit/>
          </a:bodyPr>
          <a:lstStyle/>
          <a:p>
            <a:pPr algn="ctr"/>
            <a:r>
              <a:rPr lang="en-US" sz="3700" b="1" dirty="0">
                <a:solidFill>
                  <a:srgbClr val="006365"/>
                </a:solidFill>
                <a:latin typeface="Trebuchet MS" panose="020B0703020202090204" pitchFamily="34" charset="0"/>
              </a:rPr>
              <a:t>Journal Question</a:t>
            </a:r>
          </a:p>
        </p:txBody>
      </p:sp>
      <p:sp>
        <p:nvSpPr>
          <p:cNvPr id="12" name="Content Placeholder 11">
            <a:extLst>
              <a:ext uri="{FF2B5EF4-FFF2-40B4-BE49-F238E27FC236}">
                <a16:creationId xmlns="" xmlns:a16="http://schemas.microsoft.com/office/drawing/2014/main" id="{DA754A72-E03D-497D-9655-308A599B66A3}"/>
              </a:ext>
            </a:extLst>
          </p:cNvPr>
          <p:cNvSpPr>
            <a:spLocks noGrp="1"/>
          </p:cNvSpPr>
          <p:nvPr>
            <p:ph idx="1"/>
          </p:nvPr>
        </p:nvSpPr>
        <p:spPr>
          <a:xfrm>
            <a:off x="997487" y="2443315"/>
            <a:ext cx="3651466" cy="3785419"/>
          </a:xfrm>
        </p:spPr>
        <p:txBody>
          <a:bodyPr>
            <a:normAutofit/>
          </a:bodyPr>
          <a:lstStyle/>
          <a:p>
            <a:pPr marL="0" indent="0">
              <a:buNone/>
            </a:pPr>
            <a:r>
              <a:rPr lang="en-US" sz="2500" dirty="0"/>
              <a:t>Have you ever had a time in your life where you or someone else you know had to offer apologies and seek reconciliation as Jacob did towards his brother Esau? What happened? Did the outcome benefit both parties? </a:t>
            </a:r>
          </a:p>
        </p:txBody>
      </p:sp>
      <p:sp>
        <p:nvSpPr>
          <p:cNvPr id="6" name="TextBox 5">
            <a:extLst>
              <a:ext uri="{FF2B5EF4-FFF2-40B4-BE49-F238E27FC236}">
                <a16:creationId xmlns="" xmlns:a16="http://schemas.microsoft.com/office/drawing/2014/main" id="{D3693612-78A8-EE4A-ADC6-A63C94184CCD}"/>
              </a:ext>
            </a:extLst>
          </p:cNvPr>
          <p:cNvSpPr txBox="1"/>
          <p:nvPr/>
        </p:nvSpPr>
        <p:spPr>
          <a:xfrm>
            <a:off x="4648953" y="6488668"/>
            <a:ext cx="7391398"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Descendants of Abraham in the Book of Genesis</a:t>
            </a:r>
            <a:endParaRPr lang="en-US" dirty="0">
              <a:latin typeface="Trebuchet MS" charset="0"/>
              <a:ea typeface="Trebuchet MS" charset="0"/>
              <a:cs typeface="Trebuchet MS"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9428" y="629266"/>
            <a:ext cx="4006406" cy="5352288"/>
          </a:xfrm>
          <a:prstGeom prst="rect">
            <a:avLst/>
          </a:prstGeom>
        </p:spPr>
      </p:pic>
    </p:spTree>
    <p:extLst>
      <p:ext uri="{BB962C8B-B14F-4D97-AF65-F5344CB8AC3E}">
        <p14:creationId xmlns:p14="http://schemas.microsoft.com/office/powerpoint/2010/main" val="609306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46F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AF50EA-5EF9-424F-BA9A-7B208F2D9314}"/>
              </a:ext>
            </a:extLst>
          </p:cNvPr>
          <p:cNvSpPr>
            <a:spLocks noGrp="1"/>
          </p:cNvSpPr>
          <p:nvPr>
            <p:ph type="title"/>
          </p:nvPr>
        </p:nvSpPr>
        <p:spPr>
          <a:xfrm>
            <a:off x="481013" y="3752849"/>
            <a:ext cx="3742969" cy="2452687"/>
          </a:xfrm>
        </p:spPr>
        <p:txBody>
          <a:bodyPr anchor="ctr">
            <a:normAutofit/>
          </a:bodyPr>
          <a:lstStyle/>
          <a:p>
            <a:pPr algn="ctr"/>
            <a:r>
              <a:rPr lang="en-US" sz="3600" b="1">
                <a:solidFill>
                  <a:schemeClr val="bg1"/>
                </a:solidFill>
                <a:latin typeface="Trebuchet MS" panose="020B0703020202090204" pitchFamily="34" charset="0"/>
              </a:rPr>
              <a:t>Foreshadowing Exodus</a:t>
            </a:r>
            <a:endParaRPr lang="en-US" sz="3600" b="1" dirty="0">
              <a:solidFill>
                <a:schemeClr val="bg1"/>
              </a:solidFill>
              <a:latin typeface="Trebuchet MS" panose="020B0703020202090204" pitchFamily="34" charset="0"/>
            </a:endParaRPr>
          </a:p>
        </p:txBody>
      </p:sp>
      <p:sp>
        <p:nvSpPr>
          <p:cNvPr id="3" name="Content Placeholder 2">
            <a:extLst>
              <a:ext uri="{FF2B5EF4-FFF2-40B4-BE49-F238E27FC236}">
                <a16:creationId xmlns="" xmlns:a16="http://schemas.microsoft.com/office/drawing/2014/main" id="{F3EEFADF-B073-484F-A75A-C3BD58EFC2AE}"/>
              </a:ext>
            </a:extLst>
          </p:cNvPr>
          <p:cNvSpPr>
            <a:spLocks noGrp="1"/>
          </p:cNvSpPr>
          <p:nvPr>
            <p:ph idx="1"/>
          </p:nvPr>
        </p:nvSpPr>
        <p:spPr>
          <a:xfrm>
            <a:off x="4223982" y="3752850"/>
            <a:ext cx="7485413" cy="2452687"/>
          </a:xfrm>
        </p:spPr>
        <p:txBody>
          <a:bodyPr anchor="ctr">
            <a:normAutofit/>
          </a:bodyPr>
          <a:lstStyle/>
          <a:p>
            <a:r>
              <a:rPr lang="en-US" sz="2000" dirty="0">
                <a:solidFill>
                  <a:schemeClr val="bg1"/>
                </a:solidFill>
              </a:rPr>
              <a:t>“When God thus takes care of you, you must bring my bones up from this place.” (</a:t>
            </a:r>
            <a:r>
              <a:rPr lang="en-US" sz="2000" dirty="0" err="1">
                <a:solidFill>
                  <a:schemeClr val="bg1"/>
                </a:solidFill>
              </a:rPr>
              <a:t>Gn</a:t>
            </a:r>
            <a:r>
              <a:rPr lang="en-US" sz="2000" dirty="0">
                <a:solidFill>
                  <a:schemeClr val="bg1"/>
                </a:solidFill>
              </a:rPr>
              <a:t> 50:24–25) </a:t>
            </a:r>
          </a:p>
          <a:p>
            <a:endParaRPr lang="en-US" sz="2000" dirty="0">
              <a:solidFill>
                <a:schemeClr val="bg1"/>
              </a:solidFill>
            </a:endParaRPr>
          </a:p>
          <a:p>
            <a:pPr marL="0" indent="0">
              <a:buNone/>
            </a:pPr>
            <a:r>
              <a:rPr lang="en-US" sz="2000" dirty="0">
                <a:solidFill>
                  <a:schemeClr val="bg1"/>
                </a:solidFill>
              </a:rPr>
              <a:t>When you are led out of Egypt to the land of our people, carry my bones from here to bury me in Canaan. </a:t>
            </a:r>
          </a:p>
        </p:txBody>
      </p:sp>
      <p:sp>
        <p:nvSpPr>
          <p:cNvPr id="9" name="TextBox 8">
            <a:extLst>
              <a:ext uri="{FF2B5EF4-FFF2-40B4-BE49-F238E27FC236}">
                <a16:creationId xmlns="" xmlns:a16="http://schemas.microsoft.com/office/drawing/2014/main" id="{E17EEB1E-076C-F24F-90F9-301FDC04B20C}"/>
              </a:ext>
            </a:extLst>
          </p:cNvPr>
          <p:cNvSpPr txBox="1"/>
          <p:nvPr/>
        </p:nvSpPr>
        <p:spPr>
          <a:xfrm>
            <a:off x="4648953" y="6488668"/>
            <a:ext cx="7391398" cy="369332"/>
          </a:xfrm>
          <a:prstGeom prst="rect">
            <a:avLst/>
          </a:prstGeom>
          <a:noFill/>
        </p:spPr>
        <p:txBody>
          <a:bodyPr wrap="square" rtlCol="0">
            <a:spAutoFit/>
          </a:bodyPr>
          <a:lstStyle/>
          <a:p>
            <a:pPr algn="r">
              <a:spcAft>
                <a:spcPts val="600"/>
              </a:spcAft>
            </a:pPr>
            <a:r>
              <a:rPr lang="en-US" i="1" dirty="0">
                <a:solidFill>
                  <a:schemeClr val="bg1"/>
                </a:solidFill>
                <a:latin typeface="Trebuchet MS" charset="0"/>
                <a:ea typeface="Trebuchet MS" charset="0"/>
                <a:cs typeface="Trebuchet MS" charset="0"/>
              </a:rPr>
              <a:t>The Descendants of Abraham in the Book of Genesis</a:t>
            </a:r>
            <a:endParaRPr lang="en-US" dirty="0">
              <a:solidFill>
                <a:schemeClr val="bg1"/>
              </a:solidFill>
              <a:latin typeface="Trebuchet MS" charset="0"/>
              <a:ea typeface="Trebuchet MS" charset="0"/>
              <a:cs typeface="Trebuchet MS" charset="0"/>
            </a:endParaRPr>
          </a:p>
        </p:txBody>
      </p:sp>
      <p:pic>
        <p:nvPicPr>
          <p:cNvPr id="13" name="Picture 12">
            <a:extLst>
              <a:ext uri="{FF2B5EF4-FFF2-40B4-BE49-F238E27FC236}">
                <a16:creationId xmlns="" xmlns:a16="http://schemas.microsoft.com/office/drawing/2014/main" id="{287A2120-3048-3A44-A120-2516DD7DF9A2}"/>
              </a:ext>
            </a:extLst>
          </p:cNvPr>
          <p:cNvPicPr>
            <a:picLocks noChangeAspect="1"/>
          </p:cNvPicPr>
          <p:nvPr/>
        </p:nvPicPr>
        <p:blipFill>
          <a:blip r:embed="rId3"/>
          <a:stretch>
            <a:fillRect/>
          </a:stretch>
        </p:blipFill>
        <p:spPr>
          <a:xfrm>
            <a:off x="2167466" y="284434"/>
            <a:ext cx="7485413" cy="3326850"/>
          </a:xfrm>
          <a:prstGeom prst="rect">
            <a:avLst/>
          </a:prstGeom>
        </p:spPr>
      </p:pic>
    </p:spTree>
    <p:extLst>
      <p:ext uri="{BB962C8B-B14F-4D97-AF65-F5344CB8AC3E}">
        <p14:creationId xmlns:p14="http://schemas.microsoft.com/office/powerpoint/2010/main" val="7833561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58B44E-27FD-0F4D-BCDB-DDAE1CAF45EE}"/>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 xmlns:a16="http://schemas.microsoft.com/office/drawing/2014/main" id="{F7B05FBA-9C3D-AF47-B60D-54E7ED755E11}"/>
              </a:ext>
            </a:extLst>
          </p:cNvPr>
          <p:cNvSpPr>
            <a:spLocks noGrp="1"/>
          </p:cNvSpPr>
          <p:nvPr>
            <p:ph idx="1"/>
          </p:nvPr>
        </p:nvSpPr>
        <p:spPr/>
        <p:txBody>
          <a:bodyPr/>
          <a:lstStyle/>
          <a:p>
            <a:r>
              <a:rPr lang="en-US" dirty="0"/>
              <a:t>Slide 6: Pope Francis: https://</a:t>
            </a:r>
            <a:r>
              <a:rPr lang="en-US" dirty="0" err="1"/>
              <a:t>www.usnews.com</a:t>
            </a:r>
            <a:r>
              <a:rPr lang="en-US" dirty="0"/>
              <a:t>/news/articles/2014/10/28/pope-</a:t>
            </a:r>
            <a:r>
              <a:rPr lang="en-US" dirty="0" err="1"/>
              <a:t>francis</a:t>
            </a:r>
            <a:r>
              <a:rPr lang="en-US" dirty="0"/>
              <a:t>-comments-on-evolution-and-the-catholic-church</a:t>
            </a:r>
          </a:p>
        </p:txBody>
      </p:sp>
    </p:spTree>
    <p:extLst>
      <p:ext uri="{BB962C8B-B14F-4D97-AF65-F5344CB8AC3E}">
        <p14:creationId xmlns:p14="http://schemas.microsoft.com/office/powerpoint/2010/main" val="1625740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close up of a plant&#10;&#10;Description automatically generated">
            <a:extLst>
              <a:ext uri="{FF2B5EF4-FFF2-40B4-BE49-F238E27FC236}">
                <a16:creationId xmlns="" xmlns:a16="http://schemas.microsoft.com/office/drawing/2014/main" id="{EEAAC7FA-9E6A-4E43-BD82-59EC0876D258}"/>
              </a:ext>
            </a:extLst>
          </p:cNvPr>
          <p:cNvPicPr>
            <a:picLocks noChangeAspect="1"/>
          </p:cNvPicPr>
          <p:nvPr/>
        </p:nvPicPr>
        <p:blipFill rotWithShape="1">
          <a:blip r:embed="rId3"/>
          <a:srcRect l="10097" r="21674"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0" name="Freeform: Shape 9">
            <a:extLst>
              <a:ext uri="{FF2B5EF4-FFF2-40B4-BE49-F238E27FC236}">
                <a16:creationId xmlns="" xmlns:a16="http://schemas.microsoft.com/office/drawing/2014/main" id="{5FDF4720-5445-47BE-89FE-E40D1AE6F6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 xmlns:a16="http://schemas.microsoft.com/office/drawing/2014/main" id="{AC8710B4-A815-4082-9E4F-F13A000709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 xmlns:a16="http://schemas.microsoft.com/office/drawing/2014/main" id="{A86E87A7-73B8-854D-B81E-4082CDE9F093}"/>
              </a:ext>
            </a:extLst>
          </p:cNvPr>
          <p:cNvSpPr>
            <a:spLocks noGrp="1"/>
          </p:cNvSpPr>
          <p:nvPr>
            <p:ph type="title"/>
          </p:nvPr>
        </p:nvSpPr>
        <p:spPr>
          <a:xfrm>
            <a:off x="6307667" y="1438622"/>
            <a:ext cx="5596466" cy="1325563"/>
          </a:xfrm>
        </p:spPr>
        <p:txBody>
          <a:bodyPr>
            <a:normAutofit/>
          </a:bodyPr>
          <a:lstStyle/>
          <a:p>
            <a:pPr algn="ctr"/>
            <a:r>
              <a:rPr lang="en-US" sz="3600" dirty="0">
                <a:latin typeface="Trebuchet MS" panose="020B0703020202090204" pitchFamily="34" charset="0"/>
              </a:rPr>
              <a:t>What does primeval history teach about God?</a:t>
            </a:r>
          </a:p>
        </p:txBody>
      </p:sp>
      <p:sp>
        <p:nvSpPr>
          <p:cNvPr id="3" name="Content Placeholder 2">
            <a:extLst>
              <a:ext uri="{FF2B5EF4-FFF2-40B4-BE49-F238E27FC236}">
                <a16:creationId xmlns="" xmlns:a16="http://schemas.microsoft.com/office/drawing/2014/main" id="{5BCE7196-4F16-6442-A564-84E7B955CA54}"/>
              </a:ext>
            </a:extLst>
          </p:cNvPr>
          <p:cNvSpPr>
            <a:spLocks noGrp="1"/>
          </p:cNvSpPr>
          <p:nvPr>
            <p:ph idx="1"/>
          </p:nvPr>
        </p:nvSpPr>
        <p:spPr>
          <a:xfrm>
            <a:off x="6801435" y="2871982"/>
            <a:ext cx="4819951" cy="3181684"/>
          </a:xfrm>
        </p:spPr>
        <p:txBody>
          <a:bodyPr anchor="t">
            <a:normAutofit lnSpcReduction="10000"/>
          </a:bodyPr>
          <a:lstStyle/>
          <a:p>
            <a:r>
              <a:rPr lang="en-US" sz="1800" dirty="0"/>
              <a:t>God’s will is to create people in his image—male and female.</a:t>
            </a:r>
          </a:p>
          <a:p>
            <a:r>
              <a:rPr lang="en-US" sz="1800" dirty="0"/>
              <a:t>God’s will is peace, not violence.</a:t>
            </a:r>
          </a:p>
          <a:p>
            <a:r>
              <a:rPr lang="en-US" sz="1800" dirty="0"/>
              <a:t>God’s will is trust and truthfulness, not lies and deception.</a:t>
            </a:r>
          </a:p>
          <a:p>
            <a:r>
              <a:rPr lang="en-US" sz="1800" dirty="0"/>
              <a:t>God’s will is to care for creation, not destruction and exploitation.</a:t>
            </a:r>
          </a:p>
          <a:p>
            <a:r>
              <a:rPr lang="en-US" sz="1800" dirty="0"/>
              <a:t>God’s will is diversity, not forced unification.</a:t>
            </a:r>
          </a:p>
          <a:p>
            <a:r>
              <a:rPr lang="en-US" sz="1800" dirty="0"/>
              <a:t>God is impressed with how we care for one another and all of creation, not our material accomplishments.</a:t>
            </a:r>
          </a:p>
        </p:txBody>
      </p:sp>
      <p:sp>
        <p:nvSpPr>
          <p:cNvPr id="8" name="TextBox 7">
            <a:extLst>
              <a:ext uri="{FF2B5EF4-FFF2-40B4-BE49-F238E27FC236}">
                <a16:creationId xmlns="" xmlns:a16="http://schemas.microsoft.com/office/drawing/2014/main" id="{4E171624-70B5-684A-8FB1-0A99F1BCEE9C}"/>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The Creation Accounts in the Book of Genesis</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405001981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608301-A087-DB4E-BDDA-6AAD0626D891}"/>
              </a:ext>
            </a:extLst>
          </p:cNvPr>
          <p:cNvSpPr>
            <a:spLocks noGrp="1"/>
          </p:cNvSpPr>
          <p:nvPr>
            <p:ph type="title"/>
          </p:nvPr>
        </p:nvSpPr>
        <p:spPr/>
        <p:txBody>
          <a:bodyPr/>
          <a:lstStyle/>
          <a:p>
            <a:r>
              <a:rPr lang="en-US" dirty="0"/>
              <a:t>Images</a:t>
            </a:r>
          </a:p>
        </p:txBody>
      </p:sp>
      <p:sp>
        <p:nvSpPr>
          <p:cNvPr id="3" name="Content Placeholder 2">
            <a:extLst>
              <a:ext uri="{FF2B5EF4-FFF2-40B4-BE49-F238E27FC236}">
                <a16:creationId xmlns="" xmlns:a16="http://schemas.microsoft.com/office/drawing/2014/main" id="{D23B1557-DA2E-8D4D-B8F0-883A1C290C25}"/>
              </a:ext>
            </a:extLst>
          </p:cNvPr>
          <p:cNvSpPr>
            <a:spLocks noGrp="1"/>
          </p:cNvSpPr>
          <p:nvPr>
            <p:ph idx="1"/>
          </p:nvPr>
        </p:nvSpPr>
        <p:spPr/>
        <p:txBody>
          <a:bodyPr>
            <a:normAutofit fontScale="55000" lnSpcReduction="20000"/>
          </a:bodyPr>
          <a:lstStyle/>
          <a:p>
            <a:r>
              <a:rPr lang="en-US" dirty="0"/>
              <a:t>Slide 2: </a:t>
            </a:r>
            <a:r>
              <a:rPr lang="en-US" dirty="0">
                <a:hlinkClick r:id="rId2"/>
              </a:rPr>
              <a:t>https://www.pexels.com/photo/close-up-environment-flora-ground-1151418</a:t>
            </a:r>
            <a:r>
              <a:rPr lang="en-US" dirty="0" smtClean="0">
                <a:hlinkClick r:id="rId2"/>
              </a:rPr>
              <a:t>/</a:t>
            </a:r>
            <a:r>
              <a:rPr lang="en-US" dirty="0" smtClean="0"/>
              <a:t> </a:t>
            </a:r>
            <a:endParaRPr lang="en-US" dirty="0"/>
          </a:p>
          <a:p>
            <a:r>
              <a:rPr lang="en-US" dirty="0"/>
              <a:t>Slide 3: </a:t>
            </a:r>
            <a:r>
              <a:rPr lang="en-US" dirty="0">
                <a:hlinkClick r:id="rId3"/>
              </a:rPr>
              <a:t>https://www.oca.org/saints/lives/2014/03/31/205337-righteous-joseph-the-patriarch</a:t>
            </a:r>
            <a:endParaRPr lang="en-US" dirty="0"/>
          </a:p>
          <a:p>
            <a:r>
              <a:rPr lang="en-US" dirty="0"/>
              <a:t>Slide 4: </a:t>
            </a:r>
            <a:r>
              <a:rPr lang="en-US" dirty="0">
                <a:hlinkClick r:id="rId4"/>
              </a:rPr>
              <a:t>https://www.artbible.info/art/large/70.html</a:t>
            </a:r>
            <a:endParaRPr lang="en-US" dirty="0"/>
          </a:p>
          <a:p>
            <a:r>
              <a:rPr lang="en-US" dirty="0"/>
              <a:t>Slide 5: </a:t>
            </a:r>
            <a:r>
              <a:rPr lang="en-US" dirty="0">
                <a:hlinkClick r:id="rId5"/>
              </a:rPr>
              <a:t>https://pixabay.com/photos/milky-way-starry-sky-night-sky-star-2695569</a:t>
            </a:r>
            <a:r>
              <a:rPr lang="en-US" dirty="0" smtClean="0">
                <a:hlinkClick r:id="rId5"/>
              </a:rPr>
              <a:t>/</a:t>
            </a:r>
            <a:r>
              <a:rPr lang="en-US" dirty="0" smtClean="0"/>
              <a:t> </a:t>
            </a:r>
            <a:endParaRPr lang="en-US" dirty="0"/>
          </a:p>
          <a:p>
            <a:r>
              <a:rPr lang="en-US" dirty="0"/>
              <a:t>Slide 6: </a:t>
            </a:r>
            <a:r>
              <a:rPr lang="en-US" dirty="0">
                <a:hlinkClick r:id="rId6"/>
              </a:rPr>
              <a:t>https://pixabay.com/illustrations/dna-microscopic-cell-gene-helix-1903318/</a:t>
            </a:r>
            <a:endParaRPr lang="en-US" dirty="0"/>
          </a:p>
          <a:p>
            <a:r>
              <a:rPr lang="en-US" dirty="0"/>
              <a:t>Slide 7: </a:t>
            </a:r>
            <a:r>
              <a:rPr lang="en-US" dirty="0" smtClean="0">
                <a:hlinkClick r:id="rId7"/>
              </a:rPr>
              <a:t>https://en.wikipedia.org/wiki/The_Creation_of_Adam#/media/File:Michelangelo_-_Creation_of_Adam_(cropped).jpg</a:t>
            </a:r>
            <a:r>
              <a:rPr lang="en-US" dirty="0" smtClean="0"/>
              <a:t> </a:t>
            </a:r>
            <a:endParaRPr lang="en-US" dirty="0"/>
          </a:p>
          <a:p>
            <a:r>
              <a:rPr lang="en-US" dirty="0"/>
              <a:t>Slide 8: </a:t>
            </a:r>
            <a:r>
              <a:rPr lang="en-US" dirty="0">
                <a:hlinkClick r:id="rId8"/>
              </a:rPr>
              <a:t>https://upload.wikimedia.org/wikipedia/commons/a/a0/Johann_Wenzel_Peter_-_</a:t>
            </a:r>
            <a:r>
              <a:rPr lang="en-US" dirty="0" smtClean="0">
                <a:hlinkClick r:id="rId8"/>
              </a:rPr>
              <a:t>Adam_and_Eve_in_the_earthly_paradise.jpg</a:t>
            </a:r>
            <a:endParaRPr lang="en-US" dirty="0" smtClean="0"/>
          </a:p>
          <a:p>
            <a:r>
              <a:rPr lang="en-US" dirty="0" smtClean="0"/>
              <a:t>Slide </a:t>
            </a:r>
            <a:r>
              <a:rPr lang="en-US" dirty="0"/>
              <a:t>9: </a:t>
            </a:r>
            <a:r>
              <a:rPr lang="en-US" dirty="0">
                <a:hlinkClick r:id="rId9"/>
              </a:rPr>
              <a:t>https://</a:t>
            </a:r>
            <a:r>
              <a:rPr lang="en-US" dirty="0" smtClean="0">
                <a:hlinkClick r:id="rId9"/>
              </a:rPr>
              <a:t>commons.wikimedia.org/wiki/File:Benjamin_West_The_Expulsion_of_Adam_and_Eve_from_Paradise.jpg</a:t>
            </a:r>
            <a:endParaRPr lang="en-US" dirty="0" smtClean="0"/>
          </a:p>
          <a:p>
            <a:r>
              <a:rPr lang="en-US" dirty="0" smtClean="0"/>
              <a:t>Slide </a:t>
            </a:r>
            <a:r>
              <a:rPr lang="en-US" dirty="0"/>
              <a:t>10: </a:t>
            </a:r>
            <a:r>
              <a:rPr lang="en-US" dirty="0">
                <a:hlinkClick r:id="rId10"/>
              </a:rPr>
              <a:t>https://www.pexels.com/photo/close-up-photo-of-person-holding-red-apple-1451649</a:t>
            </a:r>
            <a:r>
              <a:rPr lang="en-US" dirty="0" smtClean="0">
                <a:hlinkClick r:id="rId10"/>
              </a:rPr>
              <a:t>/</a:t>
            </a:r>
            <a:r>
              <a:rPr lang="en-US" dirty="0" smtClean="0"/>
              <a:t> </a:t>
            </a:r>
            <a:endParaRPr lang="en-US" dirty="0"/>
          </a:p>
          <a:p>
            <a:r>
              <a:rPr lang="en-US" dirty="0"/>
              <a:t>Slide 11: </a:t>
            </a:r>
            <a:r>
              <a:rPr lang="en-US" dirty="0">
                <a:hlinkClick r:id="rId11"/>
              </a:rPr>
              <a:t>https://</a:t>
            </a:r>
            <a:r>
              <a:rPr lang="en-US" dirty="0" smtClean="0">
                <a:hlinkClick r:id="rId11"/>
              </a:rPr>
              <a:t>commons.wikimedia.org/wiki/File:Domenico_Morelli_Noahs_Dankgebet.jpg</a:t>
            </a:r>
            <a:r>
              <a:rPr lang="en-US" dirty="0" smtClean="0"/>
              <a:t>	</a:t>
            </a:r>
            <a:r>
              <a:rPr lang="en-US" dirty="0">
                <a:hlinkClick r:id="rId12"/>
              </a:rPr>
              <a:t>https://</a:t>
            </a:r>
            <a:r>
              <a:rPr lang="en-US" dirty="0" smtClean="0">
                <a:hlinkClick r:id="rId12"/>
              </a:rPr>
              <a:t>it.m.wikipedia.org/wiki/File:British_Museum_Flood_Tablet.jpg</a:t>
            </a:r>
            <a:endParaRPr lang="en-US" dirty="0" smtClean="0"/>
          </a:p>
          <a:p>
            <a:r>
              <a:rPr lang="en-US" dirty="0" smtClean="0"/>
              <a:t>Slide 13: </a:t>
            </a:r>
            <a:r>
              <a:rPr lang="en-US" dirty="0">
                <a:hlinkClick r:id="rId13"/>
              </a:rPr>
              <a:t>https://upload.wikimedia.org/wikipedia/commons/f/fd/Icon_second_coming.jpg</a:t>
            </a:r>
            <a:endParaRPr lang="en-US" dirty="0" smtClean="0"/>
          </a:p>
          <a:p>
            <a:r>
              <a:rPr lang="en-US" dirty="0" smtClean="0"/>
              <a:t>Slide </a:t>
            </a:r>
            <a:r>
              <a:rPr lang="en-US" dirty="0"/>
              <a:t>15: </a:t>
            </a:r>
            <a:r>
              <a:rPr lang="en-US" dirty="0">
                <a:hlinkClick r:id="rId14"/>
              </a:rPr>
              <a:t>https://www.pexels.com/photo/rainbow-830829</a:t>
            </a:r>
            <a:r>
              <a:rPr lang="en-US" dirty="0" smtClean="0">
                <a:hlinkClick r:id="rId14"/>
              </a:rPr>
              <a:t>/</a:t>
            </a:r>
            <a:r>
              <a:rPr lang="en-US" dirty="0" smtClean="0"/>
              <a:t> </a:t>
            </a:r>
            <a:endParaRPr lang="en-US" dirty="0"/>
          </a:p>
          <a:p>
            <a:r>
              <a:rPr lang="en-US" dirty="0" smtClean="0"/>
              <a:t>Slide </a:t>
            </a:r>
            <a:r>
              <a:rPr lang="en-US" dirty="0" smtClean="0"/>
              <a:t>18: </a:t>
            </a:r>
            <a:r>
              <a:rPr lang="en-US" dirty="0">
                <a:hlinkClick r:id="rId15"/>
              </a:rPr>
              <a:t>https://</a:t>
            </a:r>
            <a:r>
              <a:rPr lang="en-US" dirty="0" smtClean="0">
                <a:hlinkClick r:id="rId15"/>
              </a:rPr>
              <a:t>lacasadecristo.com/wp-content/uploads/2018/09/exodus.jpg</a:t>
            </a:r>
            <a:r>
              <a:rPr lang="en-US" dirty="0" smtClean="0"/>
              <a:t> </a:t>
            </a:r>
            <a:endParaRPr lang="en-US" dirty="0"/>
          </a:p>
          <a:p>
            <a:endParaRPr lang="en-US" dirty="0"/>
          </a:p>
        </p:txBody>
      </p:sp>
    </p:spTree>
    <p:extLst>
      <p:ext uri="{BB962C8B-B14F-4D97-AF65-F5344CB8AC3E}">
        <p14:creationId xmlns:p14="http://schemas.microsoft.com/office/powerpoint/2010/main" val="1666555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2E614F1C-2D93-42D0-B229-7681994499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rgbClr val="54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F973FB5A-1483-3445-9A81-FA0AFA3F8C74}"/>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pPr algn="ctr"/>
            <a:r>
              <a:rPr lang="en-US" sz="4700" b="1" dirty="0">
                <a:solidFill>
                  <a:schemeClr val="bg1"/>
                </a:solidFill>
                <a:latin typeface="Trebuchet MS" panose="020B0703020202090204" pitchFamily="34" charset="0"/>
              </a:rPr>
              <a:t>Ancestors of the Faith</a:t>
            </a:r>
            <a:br>
              <a:rPr lang="en-US" sz="4700" b="1" dirty="0">
                <a:solidFill>
                  <a:schemeClr val="bg1"/>
                </a:solidFill>
                <a:latin typeface="Trebuchet MS" panose="020B0703020202090204" pitchFamily="34" charset="0"/>
              </a:rPr>
            </a:br>
            <a:endParaRPr lang="en-US" sz="4700" b="1" dirty="0">
              <a:solidFill>
                <a:schemeClr val="bg1"/>
              </a:solidFill>
              <a:latin typeface="Trebuchet MS" panose="020B0703020202090204" pitchFamily="34" charset="0"/>
            </a:endParaRPr>
          </a:p>
        </p:txBody>
      </p:sp>
      <p:pic>
        <p:nvPicPr>
          <p:cNvPr id="5" name="Content Placeholder 4" descr="A close up of a sign&#10;&#10;Description automatically generated">
            <a:extLst>
              <a:ext uri="{FF2B5EF4-FFF2-40B4-BE49-F238E27FC236}">
                <a16:creationId xmlns="" xmlns:a16="http://schemas.microsoft.com/office/drawing/2014/main" id="{EB6E1E99-6BA2-764E-9380-8C3108FBC6A0}"/>
              </a:ext>
            </a:extLst>
          </p:cNvPr>
          <p:cNvPicPr>
            <a:picLocks noGrp="1" noChangeAspect="1"/>
          </p:cNvPicPr>
          <p:nvPr>
            <p:ph idx="1"/>
          </p:nvPr>
        </p:nvPicPr>
        <p:blipFill rotWithShape="1">
          <a:blip r:embed="rId3"/>
          <a:srcRect r="2" b="7830"/>
          <a:stretch/>
        </p:blipFill>
        <p:spPr>
          <a:xfrm>
            <a:off x="20" y="10"/>
            <a:ext cx="7534636" cy="6857990"/>
          </a:xfrm>
          <a:prstGeom prst="rect">
            <a:avLst/>
          </a:prstGeom>
        </p:spPr>
      </p:pic>
      <p:sp>
        <p:nvSpPr>
          <p:cNvPr id="8" name="TextBox 7">
            <a:extLst>
              <a:ext uri="{FF2B5EF4-FFF2-40B4-BE49-F238E27FC236}">
                <a16:creationId xmlns="" xmlns:a16="http://schemas.microsoft.com/office/drawing/2014/main" id="{F143D34F-2B39-D240-A663-B324DDA0EEED}"/>
              </a:ext>
            </a:extLst>
          </p:cNvPr>
          <p:cNvSpPr txBox="1"/>
          <p:nvPr/>
        </p:nvSpPr>
        <p:spPr>
          <a:xfrm>
            <a:off x="6014852" y="6399695"/>
            <a:ext cx="6177149" cy="369332"/>
          </a:xfrm>
          <a:prstGeom prst="rect">
            <a:avLst/>
          </a:prstGeom>
          <a:noFill/>
        </p:spPr>
        <p:txBody>
          <a:bodyPr wrap="square" rtlCol="0">
            <a:spAutoFit/>
          </a:bodyPr>
          <a:lstStyle/>
          <a:p>
            <a:pPr algn="r"/>
            <a:r>
              <a:rPr lang="en-US" i="1" dirty="0">
                <a:solidFill>
                  <a:schemeClr val="bg1"/>
                </a:solidFill>
                <a:latin typeface="Trebuchet MS" charset="0"/>
                <a:ea typeface="Trebuchet MS" charset="0"/>
                <a:cs typeface="Trebuchet MS" charset="0"/>
              </a:rPr>
              <a:t>The Creation Accounts in the Book of Genesis</a:t>
            </a:r>
            <a:endParaRPr lang="en-US"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2904665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3534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person, man, dog, woman&#10;&#10;Description automatically generated">
            <a:extLst>
              <a:ext uri="{FF2B5EF4-FFF2-40B4-BE49-F238E27FC236}">
                <a16:creationId xmlns="" xmlns:a16="http://schemas.microsoft.com/office/drawing/2014/main" id="{FC631393-FD76-C640-A6F6-9C5522C66882}"/>
              </a:ext>
            </a:extLst>
          </p:cNvPr>
          <p:cNvPicPr>
            <a:picLocks noChangeAspect="1"/>
          </p:cNvPicPr>
          <p:nvPr/>
        </p:nvPicPr>
        <p:blipFill rotWithShape="1">
          <a:blip r:embed="rId3"/>
          <a:srcRect t="6553" r="1" b="15598"/>
          <a:stretch/>
        </p:blipFill>
        <p:spPr>
          <a:xfrm>
            <a:off x="327547" y="321733"/>
            <a:ext cx="7058306" cy="4107392"/>
          </a:xfrm>
          <a:prstGeom prst="rect">
            <a:avLst/>
          </a:prstGeom>
        </p:spPr>
      </p:pic>
      <p:sp>
        <p:nvSpPr>
          <p:cNvPr id="13" name="Rectangle 12">
            <a:extLst>
              <a:ext uri="{FF2B5EF4-FFF2-40B4-BE49-F238E27FC236}">
                <a16:creationId xmlns=""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 xmlns:a16="http://schemas.microsoft.com/office/drawing/2014/main" id="{F881ECC6-7FF4-E342-BE32-CBD539EAC573}"/>
              </a:ext>
            </a:extLst>
          </p:cNvPr>
          <p:cNvSpPr>
            <a:spLocks noGrp="1"/>
          </p:cNvSpPr>
          <p:nvPr>
            <p:ph idx="1"/>
          </p:nvPr>
        </p:nvSpPr>
        <p:spPr>
          <a:xfrm>
            <a:off x="7990091" y="639035"/>
            <a:ext cx="3424739" cy="4852362"/>
          </a:xfrm>
        </p:spPr>
        <p:txBody>
          <a:bodyPr anchor="ctr">
            <a:normAutofit/>
          </a:bodyPr>
          <a:lstStyle/>
          <a:p>
            <a:pPr marL="0" indent="0">
              <a:buNone/>
            </a:pPr>
            <a:r>
              <a:rPr lang="en-US" sz="3000" dirty="0">
                <a:solidFill>
                  <a:srgbClr val="FFFFFF"/>
                </a:solidFill>
              </a:rPr>
              <a:t>Inspired by the Holy Spirit, ancient Hebrews told of God’s goodness and creation myths through oral storytelling</a:t>
            </a:r>
          </a:p>
        </p:txBody>
      </p:sp>
      <p:sp>
        <p:nvSpPr>
          <p:cNvPr id="4" name="TextBox 3">
            <a:extLst>
              <a:ext uri="{FF2B5EF4-FFF2-40B4-BE49-F238E27FC236}">
                <a16:creationId xmlns="" xmlns:a16="http://schemas.microsoft.com/office/drawing/2014/main" id="{B5B84643-CCD9-434B-9DF6-3A80323C41C4}"/>
              </a:ext>
            </a:extLst>
          </p:cNvPr>
          <p:cNvSpPr txBox="1"/>
          <p:nvPr/>
        </p:nvSpPr>
        <p:spPr>
          <a:xfrm>
            <a:off x="5687305" y="6166934"/>
            <a:ext cx="6177149" cy="369332"/>
          </a:xfrm>
          <a:prstGeom prst="rect">
            <a:avLst/>
          </a:prstGeom>
          <a:noFill/>
        </p:spPr>
        <p:txBody>
          <a:bodyPr wrap="square" rtlCol="0">
            <a:spAutoFit/>
          </a:bodyPr>
          <a:lstStyle/>
          <a:p>
            <a:pPr algn="r">
              <a:spcAft>
                <a:spcPts val="600"/>
              </a:spcAft>
            </a:pPr>
            <a:r>
              <a:rPr lang="en-US" i="1" dirty="0">
                <a:solidFill>
                  <a:schemeClr val="bg1"/>
                </a:solidFill>
                <a:latin typeface="Trebuchet MS" charset="0"/>
                <a:ea typeface="Trebuchet MS" charset="0"/>
                <a:cs typeface="Trebuchet MS" charset="0"/>
              </a:rPr>
              <a:t>Creation Accounts in the Book of Genesis</a:t>
            </a:r>
            <a:endParaRPr lang="en-US" dirty="0">
              <a:solidFill>
                <a:schemeClr val="bg1"/>
              </a:solidFill>
              <a:latin typeface="Trebuchet MS" charset="0"/>
              <a:ea typeface="Trebuchet MS" charset="0"/>
              <a:cs typeface="Trebuchet MS" charset="0"/>
            </a:endParaRPr>
          </a:p>
        </p:txBody>
      </p:sp>
      <p:sp>
        <p:nvSpPr>
          <p:cNvPr id="2" name="Title 1">
            <a:extLst>
              <a:ext uri="{FF2B5EF4-FFF2-40B4-BE49-F238E27FC236}">
                <a16:creationId xmlns="" xmlns:a16="http://schemas.microsoft.com/office/drawing/2014/main" id="{8150D55C-F201-1547-A1B0-8380BB97D947}"/>
              </a:ext>
            </a:extLst>
          </p:cNvPr>
          <p:cNvSpPr>
            <a:spLocks noGrp="1"/>
          </p:cNvSpPr>
          <p:nvPr>
            <p:ph type="title"/>
          </p:nvPr>
        </p:nvSpPr>
        <p:spPr>
          <a:xfrm>
            <a:off x="321732" y="4678792"/>
            <a:ext cx="6965591" cy="1625210"/>
          </a:xfrm>
        </p:spPr>
        <p:txBody>
          <a:bodyPr>
            <a:normAutofit/>
          </a:bodyPr>
          <a:lstStyle/>
          <a:p>
            <a:pPr algn="ctr"/>
            <a:r>
              <a:rPr lang="en-US" dirty="0">
                <a:solidFill>
                  <a:srgbClr val="FFFFFF"/>
                </a:solidFill>
                <a:latin typeface="Trebuchet MS" panose="020B0703020202090204" pitchFamily="34" charset="0"/>
              </a:rPr>
              <a:t>Oral Tradition</a:t>
            </a:r>
            <a:br>
              <a:rPr lang="en-US" dirty="0">
                <a:solidFill>
                  <a:srgbClr val="FFFFFF"/>
                </a:solidFill>
                <a:latin typeface="Trebuchet MS" panose="020B0703020202090204" pitchFamily="34" charset="0"/>
              </a:rPr>
            </a:br>
            <a:endParaRPr lang="en-US" dirty="0">
              <a:solidFill>
                <a:srgbClr val="FFFFFF"/>
              </a:solidFill>
              <a:latin typeface="Trebuchet MS" panose="020B0703020202090204" pitchFamily="34" charset="0"/>
            </a:endParaRPr>
          </a:p>
        </p:txBody>
      </p:sp>
    </p:spTree>
    <p:extLst>
      <p:ext uri="{BB962C8B-B14F-4D97-AF65-F5344CB8AC3E}">
        <p14:creationId xmlns:p14="http://schemas.microsoft.com/office/powerpoint/2010/main" val="2029273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F2D141-8954-5E43-95D0-79957FD5CD7B}"/>
              </a:ext>
            </a:extLst>
          </p:cNvPr>
          <p:cNvSpPr>
            <a:spLocks noGrp="1"/>
          </p:cNvSpPr>
          <p:nvPr>
            <p:ph type="title"/>
          </p:nvPr>
        </p:nvSpPr>
        <p:spPr/>
        <p:txBody>
          <a:bodyPr/>
          <a:lstStyle/>
          <a:p>
            <a:pPr algn="ctr"/>
            <a:r>
              <a:rPr lang="en-US" dirty="0">
                <a:solidFill>
                  <a:schemeClr val="bg1"/>
                </a:solidFill>
                <a:latin typeface="Trebuchet MS" panose="020B0703020202090204" pitchFamily="34" charset="0"/>
              </a:rPr>
              <a:t>The Two Creation Accounts in Genesis</a:t>
            </a:r>
          </a:p>
        </p:txBody>
      </p:sp>
      <p:sp>
        <p:nvSpPr>
          <p:cNvPr id="3" name="Content Placeholder 2">
            <a:extLst>
              <a:ext uri="{FF2B5EF4-FFF2-40B4-BE49-F238E27FC236}">
                <a16:creationId xmlns="" xmlns:a16="http://schemas.microsoft.com/office/drawing/2014/main" id="{0FAE2352-780A-8147-9CBA-D6C2622C3BFF}"/>
              </a:ext>
            </a:extLst>
          </p:cNvPr>
          <p:cNvSpPr>
            <a:spLocks noGrp="1"/>
          </p:cNvSpPr>
          <p:nvPr>
            <p:ph idx="1"/>
          </p:nvPr>
        </p:nvSpPr>
        <p:spPr>
          <a:xfrm>
            <a:off x="838200" y="1825625"/>
            <a:ext cx="5257800" cy="4351338"/>
          </a:xfrm>
        </p:spPr>
        <p:txBody>
          <a:bodyPr/>
          <a:lstStyle/>
          <a:p>
            <a:pPr marL="0" indent="0" algn="ctr">
              <a:buNone/>
            </a:pPr>
            <a:r>
              <a:rPr lang="en-US" b="1" dirty="0">
                <a:solidFill>
                  <a:schemeClr val="bg1"/>
                </a:solidFill>
              </a:rPr>
              <a:t>Genesis 1:1–2:3</a:t>
            </a:r>
          </a:p>
          <a:p>
            <a:pPr marL="0" indent="0">
              <a:buNone/>
            </a:pPr>
            <a:endParaRPr lang="en-US" dirty="0">
              <a:solidFill>
                <a:schemeClr val="bg1"/>
              </a:solidFill>
            </a:endParaRPr>
          </a:p>
          <a:p>
            <a:pPr marL="0" indent="0">
              <a:buNone/>
            </a:pPr>
            <a:r>
              <a:rPr lang="en-US" dirty="0">
                <a:solidFill>
                  <a:schemeClr val="bg1"/>
                </a:solidFill>
              </a:rPr>
              <a:t>God created mankind in his image;</a:t>
            </a:r>
            <a:br>
              <a:rPr lang="en-US" dirty="0">
                <a:solidFill>
                  <a:schemeClr val="bg1"/>
                </a:solidFill>
              </a:rPr>
            </a:br>
            <a:r>
              <a:rPr lang="en-US" dirty="0">
                <a:solidFill>
                  <a:schemeClr val="bg1"/>
                </a:solidFill>
              </a:rPr>
              <a:t>in the image of God he created them;</a:t>
            </a:r>
            <a:br>
              <a:rPr lang="en-US" dirty="0">
                <a:solidFill>
                  <a:schemeClr val="bg1"/>
                </a:solidFill>
              </a:rPr>
            </a:br>
            <a:r>
              <a:rPr lang="en-US" dirty="0">
                <a:solidFill>
                  <a:schemeClr val="bg1"/>
                </a:solidFill>
              </a:rPr>
              <a:t>male and female he created them. </a:t>
            </a:r>
          </a:p>
        </p:txBody>
      </p:sp>
      <p:sp>
        <p:nvSpPr>
          <p:cNvPr id="4" name="Content Placeholder 2">
            <a:extLst>
              <a:ext uri="{FF2B5EF4-FFF2-40B4-BE49-F238E27FC236}">
                <a16:creationId xmlns="" xmlns:a16="http://schemas.microsoft.com/office/drawing/2014/main" id="{D223DB06-6C91-7541-9D77-E3B2A27153DC}"/>
              </a:ext>
            </a:extLst>
          </p:cNvPr>
          <p:cNvSpPr txBox="1">
            <a:spLocks/>
          </p:cNvSpPr>
          <p:nvPr/>
        </p:nvSpPr>
        <p:spPr>
          <a:xfrm>
            <a:off x="6096000"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rPr>
              <a:t>Genesis 2:4–3:24</a:t>
            </a:r>
          </a:p>
          <a:p>
            <a:pPr marL="0" indent="0">
              <a:buNone/>
            </a:pPr>
            <a:r>
              <a:rPr lang="en-US" dirty="0">
                <a:solidFill>
                  <a:schemeClr val="bg1"/>
                </a:solidFill>
              </a:rPr>
              <a:t>“Then the LORD God formed the man</a:t>
            </a:r>
            <a:r>
              <a:rPr lang="en-US" b="1" baseline="30000" dirty="0">
                <a:solidFill>
                  <a:schemeClr val="bg1"/>
                </a:solidFill>
              </a:rPr>
              <a:t> </a:t>
            </a:r>
            <a:r>
              <a:rPr lang="en-US" dirty="0">
                <a:solidFill>
                  <a:schemeClr val="bg1"/>
                </a:solidFill>
              </a:rPr>
              <a:t>out of the dust of the ground and blew into his nostrils the breath of life, and the man became a living being. 2:7</a:t>
            </a:r>
          </a:p>
          <a:p>
            <a:pPr marL="0" indent="0">
              <a:buNone/>
            </a:pPr>
            <a:r>
              <a:rPr lang="en-US" dirty="0">
                <a:solidFill>
                  <a:schemeClr val="bg1"/>
                </a:solidFill>
              </a:rPr>
              <a:t>The LORD God then built the rib that he had taken from the man into a woman. 2:22</a:t>
            </a:r>
          </a:p>
        </p:txBody>
      </p:sp>
      <p:sp>
        <p:nvSpPr>
          <p:cNvPr id="5" name="TextBox 4">
            <a:extLst>
              <a:ext uri="{FF2B5EF4-FFF2-40B4-BE49-F238E27FC236}">
                <a16:creationId xmlns="" xmlns:a16="http://schemas.microsoft.com/office/drawing/2014/main" id="{D5B4A450-A4D9-5946-B9CC-8EEA16C68AD3}"/>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solidFill>
                  <a:schemeClr val="bg1"/>
                </a:solidFill>
                <a:latin typeface="Trebuchet MS" charset="0"/>
                <a:ea typeface="Trebuchet MS" charset="0"/>
                <a:cs typeface="Trebuchet MS" charset="0"/>
              </a:rPr>
              <a:t>The Creation Accounts in the Book of Genesis</a:t>
            </a:r>
            <a:endParaRPr lang="en-US"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2996729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361F83-1220-A241-B546-66C2F4479FB4}"/>
              </a:ext>
            </a:extLst>
          </p:cNvPr>
          <p:cNvSpPr>
            <a:spLocks noGrp="1"/>
          </p:cNvSpPr>
          <p:nvPr>
            <p:ph type="title"/>
          </p:nvPr>
        </p:nvSpPr>
        <p:spPr/>
        <p:txBody>
          <a:bodyPr/>
          <a:lstStyle/>
          <a:p>
            <a:pPr algn="ctr"/>
            <a:r>
              <a:rPr lang="en-US" dirty="0">
                <a:solidFill>
                  <a:schemeClr val="bg1"/>
                </a:solidFill>
                <a:latin typeface="Trebuchet MS" panose="020B0703020202090204" pitchFamily="34" charset="0"/>
              </a:rPr>
              <a:t>Evolution</a:t>
            </a:r>
            <a:br>
              <a:rPr lang="en-US" dirty="0">
                <a:solidFill>
                  <a:schemeClr val="bg1"/>
                </a:solidFill>
                <a:latin typeface="Trebuchet MS" panose="020B0703020202090204" pitchFamily="34" charset="0"/>
              </a:rPr>
            </a:br>
            <a:endParaRPr lang="en-US" dirty="0">
              <a:solidFill>
                <a:schemeClr val="bg1"/>
              </a:solidFill>
              <a:latin typeface="Trebuchet MS" panose="020B0703020202090204" pitchFamily="34" charset="0"/>
            </a:endParaRPr>
          </a:p>
        </p:txBody>
      </p:sp>
      <p:sp>
        <p:nvSpPr>
          <p:cNvPr id="3" name="Content Placeholder 2">
            <a:extLst>
              <a:ext uri="{FF2B5EF4-FFF2-40B4-BE49-F238E27FC236}">
                <a16:creationId xmlns="" xmlns:a16="http://schemas.microsoft.com/office/drawing/2014/main" id="{BD4CDB04-5E96-2349-BB56-5B6BE6C4AE0B}"/>
              </a:ext>
            </a:extLst>
          </p:cNvPr>
          <p:cNvSpPr>
            <a:spLocks noGrp="1"/>
          </p:cNvSpPr>
          <p:nvPr>
            <p:ph idx="1"/>
          </p:nvPr>
        </p:nvSpPr>
        <p:spPr>
          <a:xfrm>
            <a:off x="1905000" y="2321996"/>
            <a:ext cx="2794000" cy="4351338"/>
          </a:xfrm>
        </p:spPr>
        <p:txBody>
          <a:bodyPr/>
          <a:lstStyle/>
          <a:p>
            <a:pPr marL="0" indent="0">
              <a:buNone/>
            </a:pPr>
            <a:r>
              <a:rPr lang="en-US" dirty="0">
                <a:solidFill>
                  <a:schemeClr val="bg1"/>
                </a:solidFill>
              </a:rPr>
              <a:t>The scientific theory that proposes that current forms of life developed gradually out of earlier ones.</a:t>
            </a:r>
          </a:p>
          <a:p>
            <a:endParaRPr lang="en-US" dirty="0">
              <a:solidFill>
                <a:schemeClr val="bg1"/>
              </a:solidFill>
            </a:endParaRPr>
          </a:p>
        </p:txBody>
      </p:sp>
      <p:sp>
        <p:nvSpPr>
          <p:cNvPr id="4" name="TextBox 3">
            <a:extLst>
              <a:ext uri="{FF2B5EF4-FFF2-40B4-BE49-F238E27FC236}">
                <a16:creationId xmlns="" xmlns:a16="http://schemas.microsoft.com/office/drawing/2014/main" id="{491F2A6B-C784-8644-8F30-39F730904480}"/>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solidFill>
                  <a:schemeClr val="bg1"/>
                </a:solidFill>
                <a:latin typeface="Trebuchet MS" charset="0"/>
                <a:ea typeface="Trebuchet MS" charset="0"/>
                <a:cs typeface="Trebuchet MS" charset="0"/>
              </a:rPr>
              <a:t>The Creation Accounts in the Book of Genesis</a:t>
            </a:r>
            <a:endParaRPr lang="en-US"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1459374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7877A2-EC55-E849-A244-8427190A3628}"/>
              </a:ext>
            </a:extLst>
          </p:cNvPr>
          <p:cNvSpPr>
            <a:spLocks noGrp="1"/>
          </p:cNvSpPr>
          <p:nvPr>
            <p:ph type="title"/>
          </p:nvPr>
        </p:nvSpPr>
        <p:spPr/>
        <p:txBody>
          <a:bodyPr>
            <a:normAutofit fontScale="90000"/>
          </a:bodyPr>
          <a:lstStyle/>
          <a:p>
            <a:pPr algn="ctr"/>
            <a:r>
              <a:rPr lang="en-US" b="1" dirty="0">
                <a:solidFill>
                  <a:srgbClr val="46220F"/>
                </a:solidFill>
                <a:latin typeface="Trebuchet MS" panose="020B0703020202090204" pitchFamily="34" charset="0"/>
              </a:rPr>
              <a:t>God Created Humans with a Body and Soul</a:t>
            </a:r>
            <a:br>
              <a:rPr lang="en-US" b="1" dirty="0">
                <a:solidFill>
                  <a:srgbClr val="46220F"/>
                </a:solidFill>
                <a:latin typeface="Trebuchet MS" panose="020B0703020202090204" pitchFamily="34" charset="0"/>
              </a:rPr>
            </a:br>
            <a:endParaRPr lang="en-US" b="1" dirty="0">
              <a:solidFill>
                <a:srgbClr val="46220F"/>
              </a:solidFill>
              <a:latin typeface="Trebuchet MS" panose="020B0703020202090204" pitchFamily="34" charset="0"/>
            </a:endParaRPr>
          </a:p>
        </p:txBody>
      </p:sp>
      <p:sp>
        <p:nvSpPr>
          <p:cNvPr id="3" name="Content Placeholder 2">
            <a:extLst>
              <a:ext uri="{FF2B5EF4-FFF2-40B4-BE49-F238E27FC236}">
                <a16:creationId xmlns="" xmlns:a16="http://schemas.microsoft.com/office/drawing/2014/main" id="{8C21E9CE-3C7F-BC4C-8AAC-2F93A1318E4F}"/>
              </a:ext>
            </a:extLst>
          </p:cNvPr>
          <p:cNvSpPr>
            <a:spLocks noGrp="1"/>
          </p:cNvSpPr>
          <p:nvPr>
            <p:ph idx="1"/>
          </p:nvPr>
        </p:nvSpPr>
        <p:spPr>
          <a:xfrm>
            <a:off x="838200" y="1253331"/>
            <a:ext cx="10515600" cy="4351338"/>
          </a:xfrm>
        </p:spPr>
        <p:txBody>
          <a:bodyPr/>
          <a:lstStyle/>
          <a:p>
            <a:pPr marL="0" indent="0">
              <a:buNone/>
            </a:pPr>
            <a:r>
              <a:rPr lang="en-US" dirty="0"/>
              <a:t>“Then the LORD God formed the man</a:t>
            </a:r>
            <a:r>
              <a:rPr lang="en-US" b="1" baseline="30000" dirty="0">
                <a:hlinkClick r:id="rId3"/>
              </a:rPr>
              <a:t>*</a:t>
            </a:r>
            <a:r>
              <a:rPr lang="en-US" dirty="0"/>
              <a:t> out of the dust of the ground and blew into his nostrils the breath of life, and the man became a living being.” </a:t>
            </a:r>
            <a:r>
              <a:rPr lang="en-US" b="1" dirty="0"/>
              <a:t>Genesis 2:7</a:t>
            </a:r>
          </a:p>
        </p:txBody>
      </p:sp>
      <p:pic>
        <p:nvPicPr>
          <p:cNvPr id="5" name="Picture 4" descr="A picture containing indoor, sitting, laying, bed&#10;&#10;Description automatically generated">
            <a:extLst>
              <a:ext uri="{FF2B5EF4-FFF2-40B4-BE49-F238E27FC236}">
                <a16:creationId xmlns="" xmlns:a16="http://schemas.microsoft.com/office/drawing/2014/main" id="{9AA44265-21BA-2A49-8BA0-7967B506A26A}"/>
              </a:ext>
            </a:extLst>
          </p:cNvPr>
          <p:cNvPicPr>
            <a:picLocks noChangeAspect="1"/>
          </p:cNvPicPr>
          <p:nvPr/>
        </p:nvPicPr>
        <p:blipFill>
          <a:blip r:embed="rId4"/>
          <a:stretch>
            <a:fillRect/>
          </a:stretch>
        </p:blipFill>
        <p:spPr>
          <a:xfrm>
            <a:off x="2377440" y="2578894"/>
            <a:ext cx="7437120" cy="3375755"/>
          </a:xfrm>
          <a:prstGeom prst="rect">
            <a:avLst/>
          </a:prstGeom>
        </p:spPr>
      </p:pic>
      <p:sp>
        <p:nvSpPr>
          <p:cNvPr id="8" name="TextBox 7">
            <a:extLst>
              <a:ext uri="{FF2B5EF4-FFF2-40B4-BE49-F238E27FC236}">
                <a16:creationId xmlns="" xmlns:a16="http://schemas.microsoft.com/office/drawing/2014/main" id="{92296673-4997-374F-BB80-02BAB727F604}"/>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Creation Accounts in the Book of Genesis</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103919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3969C2-942C-7F44-AF44-0D8456E10EDF}"/>
              </a:ext>
            </a:extLst>
          </p:cNvPr>
          <p:cNvSpPr>
            <a:spLocks noGrp="1"/>
          </p:cNvSpPr>
          <p:nvPr>
            <p:ph type="title"/>
          </p:nvPr>
        </p:nvSpPr>
        <p:spPr>
          <a:xfrm>
            <a:off x="6634133" y="1396289"/>
            <a:ext cx="5661029" cy="1325563"/>
          </a:xfrm>
        </p:spPr>
        <p:txBody>
          <a:bodyPr>
            <a:noAutofit/>
          </a:bodyPr>
          <a:lstStyle/>
          <a:p>
            <a:pPr algn="ctr"/>
            <a:r>
              <a:rPr lang="en-US" sz="4000" b="1" dirty="0">
                <a:latin typeface="Trebuchet MS" panose="020B0703020202090204" pitchFamily="34" charset="0"/>
              </a:rPr>
              <a:t>The gifts of original holiness and original justice</a:t>
            </a:r>
            <a:br>
              <a:rPr lang="en-US" sz="4000" b="1" dirty="0">
                <a:latin typeface="Trebuchet MS" panose="020B0703020202090204" pitchFamily="34" charset="0"/>
              </a:rPr>
            </a:br>
            <a:endParaRPr lang="en-US" sz="4000" b="1" dirty="0">
              <a:latin typeface="Trebuchet MS" panose="020B0703020202090204" pitchFamily="34" charset="0"/>
            </a:endParaRPr>
          </a:p>
        </p:txBody>
      </p:sp>
      <p:sp>
        <p:nvSpPr>
          <p:cNvPr id="10" name="Freeform: Shape 12">
            <a:extLst>
              <a:ext uri="{FF2B5EF4-FFF2-40B4-BE49-F238E27FC236}">
                <a16:creationId xmlns="" xmlns:a16="http://schemas.microsoft.com/office/drawing/2014/main" id="{4F74D28C-3268-4E35-8EE1-D92CB4A85A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grass, outdoor, man, standing&#10;&#10;Description automatically generated">
            <a:extLst>
              <a:ext uri="{FF2B5EF4-FFF2-40B4-BE49-F238E27FC236}">
                <a16:creationId xmlns="" xmlns:a16="http://schemas.microsoft.com/office/drawing/2014/main" id="{A07C1FDA-A092-4342-B1EB-DD8B88CEA6E7}"/>
              </a:ext>
            </a:extLst>
          </p:cNvPr>
          <p:cNvPicPr>
            <a:picLocks noChangeAspect="1"/>
          </p:cNvPicPr>
          <p:nvPr/>
        </p:nvPicPr>
        <p:blipFill rotWithShape="1">
          <a:blip r:embed="rId3"/>
          <a:srcRect l="29985" r="4353"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Content Placeholder 2">
            <a:extLst>
              <a:ext uri="{FF2B5EF4-FFF2-40B4-BE49-F238E27FC236}">
                <a16:creationId xmlns="" xmlns:a16="http://schemas.microsoft.com/office/drawing/2014/main" id="{997A31E6-D0B9-F94C-94E6-EF146D31985B}"/>
              </a:ext>
            </a:extLst>
          </p:cNvPr>
          <p:cNvSpPr>
            <a:spLocks noGrp="1"/>
          </p:cNvSpPr>
          <p:nvPr>
            <p:ph idx="1"/>
          </p:nvPr>
        </p:nvSpPr>
        <p:spPr>
          <a:xfrm>
            <a:off x="6638578" y="2871982"/>
            <a:ext cx="5004073" cy="3181684"/>
          </a:xfrm>
        </p:spPr>
        <p:txBody>
          <a:bodyPr anchor="t">
            <a:normAutofit/>
          </a:bodyPr>
          <a:lstStyle/>
          <a:p>
            <a:r>
              <a:rPr lang="en-US" sz="2400" dirty="0"/>
              <a:t>There was no suffering or death.</a:t>
            </a:r>
          </a:p>
          <a:p>
            <a:r>
              <a:rPr lang="en-US" sz="2400" dirty="0"/>
              <a:t>Man was at peace with himself.</a:t>
            </a:r>
          </a:p>
          <a:p>
            <a:r>
              <a:rPr lang="en-US" sz="2400" dirty="0"/>
              <a:t>There was harmony between man and woman.</a:t>
            </a:r>
          </a:p>
          <a:p>
            <a:r>
              <a:rPr lang="en-US" sz="2400" dirty="0"/>
              <a:t>There was peace between Adam and Eve, the first couple, and all of creation.</a:t>
            </a:r>
          </a:p>
        </p:txBody>
      </p:sp>
      <p:sp>
        <p:nvSpPr>
          <p:cNvPr id="4" name="TextBox 3">
            <a:extLst>
              <a:ext uri="{FF2B5EF4-FFF2-40B4-BE49-F238E27FC236}">
                <a16:creationId xmlns="" xmlns:a16="http://schemas.microsoft.com/office/drawing/2014/main" id="{E97DC0E3-2C3C-E549-A09E-121056045620}"/>
              </a:ext>
            </a:extLst>
          </p:cNvPr>
          <p:cNvSpPr txBox="1"/>
          <p:nvPr/>
        </p:nvSpPr>
        <p:spPr>
          <a:xfrm>
            <a:off x="4673601" y="6304002"/>
            <a:ext cx="7391398"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Original Holiness and Original Justice, the Fall, and Renewal</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118896428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icture containing indoor, dog, man, brown&#10;&#10;Description automatically generated">
            <a:extLst>
              <a:ext uri="{FF2B5EF4-FFF2-40B4-BE49-F238E27FC236}">
                <a16:creationId xmlns="" xmlns:a16="http://schemas.microsoft.com/office/drawing/2014/main" id="{6DC9E49D-35BA-AD4C-A900-AE5B558FA137}"/>
              </a:ext>
            </a:extLst>
          </p:cNvPr>
          <p:cNvPicPr>
            <a:picLocks noChangeAspect="1"/>
          </p:cNvPicPr>
          <p:nvPr/>
        </p:nvPicPr>
        <p:blipFill rotWithShape="1">
          <a:blip r:embed="rId3"/>
          <a:srcRect l="10521" r="20997" b="2"/>
          <a:stretch/>
        </p:blipFill>
        <p:spPr>
          <a:xfrm>
            <a:off x="0" y="-4052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0" name="Freeform: Shape 9">
            <a:extLst>
              <a:ext uri="{FF2B5EF4-FFF2-40B4-BE49-F238E27FC236}">
                <a16:creationId xmlns="" xmlns:a16="http://schemas.microsoft.com/office/drawing/2014/main" id="{5FDF4720-5445-47BE-89FE-E40D1AE6F61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Freeform: Shape 11">
            <a:extLst>
              <a:ext uri="{FF2B5EF4-FFF2-40B4-BE49-F238E27FC236}">
                <a16:creationId xmlns="" xmlns:a16="http://schemas.microsoft.com/office/drawing/2014/main" id="{AC8710B4-A815-4082-9E4F-F13A000709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 xmlns:a16="http://schemas.microsoft.com/office/drawing/2014/main" id="{0DE56619-6603-114F-B0C9-DEA96717CFFD}"/>
              </a:ext>
            </a:extLst>
          </p:cNvPr>
          <p:cNvSpPr>
            <a:spLocks noGrp="1"/>
          </p:cNvSpPr>
          <p:nvPr>
            <p:ph type="title"/>
          </p:nvPr>
        </p:nvSpPr>
        <p:spPr>
          <a:xfrm>
            <a:off x="6657416" y="718409"/>
            <a:ext cx="4819952" cy="1325563"/>
          </a:xfrm>
        </p:spPr>
        <p:txBody>
          <a:bodyPr>
            <a:normAutofit/>
          </a:bodyPr>
          <a:lstStyle/>
          <a:p>
            <a:pPr algn="ctr"/>
            <a:r>
              <a:rPr lang="en-US" b="1" dirty="0">
                <a:latin typeface="Trebuchet MS" panose="020B0703020202090204" pitchFamily="34" charset="0"/>
              </a:rPr>
              <a:t>Original </a:t>
            </a:r>
            <a:br>
              <a:rPr lang="en-US" b="1" dirty="0">
                <a:latin typeface="Trebuchet MS" panose="020B0703020202090204" pitchFamily="34" charset="0"/>
              </a:rPr>
            </a:br>
            <a:r>
              <a:rPr lang="en-US" b="1" dirty="0">
                <a:latin typeface="Trebuchet MS" panose="020B0703020202090204" pitchFamily="34" charset="0"/>
              </a:rPr>
              <a:t>Sin</a:t>
            </a:r>
          </a:p>
        </p:txBody>
      </p:sp>
      <p:sp>
        <p:nvSpPr>
          <p:cNvPr id="3" name="Content Placeholder 2">
            <a:extLst>
              <a:ext uri="{FF2B5EF4-FFF2-40B4-BE49-F238E27FC236}">
                <a16:creationId xmlns="" xmlns:a16="http://schemas.microsoft.com/office/drawing/2014/main" id="{52BA91E6-7F54-A74F-BA8B-768D5E139DB4}"/>
              </a:ext>
            </a:extLst>
          </p:cNvPr>
          <p:cNvSpPr>
            <a:spLocks noGrp="1"/>
          </p:cNvSpPr>
          <p:nvPr>
            <p:ph idx="1"/>
          </p:nvPr>
        </p:nvSpPr>
        <p:spPr>
          <a:xfrm>
            <a:off x="6657415" y="2194102"/>
            <a:ext cx="4819951" cy="3181684"/>
          </a:xfrm>
        </p:spPr>
        <p:txBody>
          <a:bodyPr anchor="t">
            <a:normAutofit/>
          </a:bodyPr>
          <a:lstStyle/>
          <a:p>
            <a:r>
              <a:rPr lang="en-US" sz="3500" dirty="0"/>
              <a:t>Original Sin is the disobedience of God by Adam and Eve.</a:t>
            </a:r>
          </a:p>
          <a:p>
            <a:r>
              <a:rPr lang="en-US" sz="3500" dirty="0"/>
              <a:t>With the Original Sin, death enters human history.</a:t>
            </a:r>
          </a:p>
          <a:p>
            <a:endParaRPr lang="en-US" sz="3500" dirty="0"/>
          </a:p>
        </p:txBody>
      </p:sp>
      <p:sp>
        <p:nvSpPr>
          <p:cNvPr id="8" name="TextBox 7">
            <a:extLst>
              <a:ext uri="{FF2B5EF4-FFF2-40B4-BE49-F238E27FC236}">
                <a16:creationId xmlns="" xmlns:a16="http://schemas.microsoft.com/office/drawing/2014/main" id="{348AA1E9-C934-8D49-971D-CE0AFD60E568}"/>
              </a:ext>
            </a:extLst>
          </p:cNvPr>
          <p:cNvSpPr txBox="1"/>
          <p:nvPr/>
        </p:nvSpPr>
        <p:spPr>
          <a:xfrm>
            <a:off x="4800582" y="6094195"/>
            <a:ext cx="7391398" cy="723275"/>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Original Holiness and Original Justice,</a:t>
            </a:r>
          </a:p>
          <a:p>
            <a:pPr algn="r">
              <a:spcAft>
                <a:spcPts val="600"/>
              </a:spcAft>
            </a:pPr>
            <a:r>
              <a:rPr lang="en-US" i="1" dirty="0">
                <a:latin typeface="Trebuchet MS" charset="0"/>
                <a:ea typeface="Trebuchet MS" charset="0"/>
                <a:cs typeface="Trebuchet MS" charset="0"/>
              </a:rPr>
              <a:t> the Fall and Renewal</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24574570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4349</TotalTime>
  <Words>1627</Words>
  <Application>Microsoft Macintosh PowerPoint</Application>
  <PresentationFormat>Widescreen</PresentationFormat>
  <Paragraphs>169</Paragraphs>
  <Slides>20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Calibri Light</vt:lpstr>
      <vt:lpstr>Trebuchet MS</vt:lpstr>
      <vt:lpstr>Arial</vt:lpstr>
      <vt:lpstr>Office Theme</vt:lpstr>
      <vt:lpstr>The Old Testament</vt:lpstr>
      <vt:lpstr>What does primeval history teach about God?</vt:lpstr>
      <vt:lpstr>Ancestors of the Faith </vt:lpstr>
      <vt:lpstr>Oral Tradition </vt:lpstr>
      <vt:lpstr>The Two Creation Accounts in Genesis</vt:lpstr>
      <vt:lpstr>Evolution </vt:lpstr>
      <vt:lpstr>God Created Humans with a Body and Soul </vt:lpstr>
      <vt:lpstr>The gifts of original holiness and original justice </vt:lpstr>
      <vt:lpstr>Original  Sin</vt:lpstr>
      <vt:lpstr>Journal Question</vt:lpstr>
      <vt:lpstr>Comparing Two Flood Stories</vt:lpstr>
      <vt:lpstr>Tower of Babel</vt:lpstr>
      <vt:lpstr>Patriarchs See Genesis 12—50 </vt:lpstr>
      <vt:lpstr>PowerPoint Presentation</vt:lpstr>
      <vt:lpstr>God’s Promise to Abraham</vt:lpstr>
      <vt:lpstr>Trickery of Jacob’s Stories</vt:lpstr>
      <vt:lpstr>Journal Question</vt:lpstr>
      <vt:lpstr>Foreshadowing Exodus</vt:lpstr>
      <vt:lpstr>References </vt:lpstr>
      <vt:lpstr>Images</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Old Testament</dc:title>
  <dc:creator>Amy Anhold</dc:creator>
  <cp:lastModifiedBy>Abigail Dommert</cp:lastModifiedBy>
  <cp:revision>32</cp:revision>
  <dcterms:created xsi:type="dcterms:W3CDTF">2020-04-02T20:50:04Z</dcterms:created>
  <dcterms:modified xsi:type="dcterms:W3CDTF">2020-08-13T04:29:06Z</dcterms:modified>
</cp:coreProperties>
</file>