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8" r:id="rId2"/>
  </p:sldMasterIdLst>
  <p:notesMasterIdLst>
    <p:notesMasterId r:id="rId25"/>
  </p:notesMasterIdLst>
  <p:handoutMasterIdLst>
    <p:handoutMasterId r:id="rId26"/>
  </p:handoutMasterIdLst>
  <p:sldIdLst>
    <p:sldId id="256" r:id="rId3"/>
    <p:sldId id="269" r:id="rId4"/>
    <p:sldId id="274" r:id="rId5"/>
    <p:sldId id="275" r:id="rId6"/>
    <p:sldId id="260" r:id="rId7"/>
    <p:sldId id="259" r:id="rId8"/>
    <p:sldId id="289" r:id="rId9"/>
    <p:sldId id="268" r:id="rId10"/>
    <p:sldId id="270" r:id="rId11"/>
    <p:sldId id="277" r:id="rId12"/>
    <p:sldId id="273" r:id="rId13"/>
    <p:sldId id="280" r:id="rId14"/>
    <p:sldId id="281" r:id="rId15"/>
    <p:sldId id="278" r:id="rId16"/>
    <p:sldId id="272" r:id="rId17"/>
    <p:sldId id="279" r:id="rId18"/>
    <p:sldId id="261" r:id="rId19"/>
    <p:sldId id="290" r:id="rId20"/>
    <p:sldId id="282" r:id="rId21"/>
    <p:sldId id="288" r:id="rId22"/>
    <p:sldId id="284" r:id="rId23"/>
    <p:sldId id="28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B7E3DB-77F4-5104-8159-319EFAF73C88}" name="Margaret" initials="M" userId="Margaret"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ullivan" initials="S" lastIdx="1" clrIdx="0">
    <p:extLst>
      <p:ext uri="{19B8F6BF-5375-455C-9EA6-DF929625EA0E}">
        <p15:presenceInfo xmlns:p15="http://schemas.microsoft.com/office/powerpoint/2012/main" userId="Sulliv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499"/>
    <a:srgbClr val="A8342C"/>
    <a:srgbClr val="99D9EA"/>
    <a:srgbClr val="625A3B"/>
    <a:srgbClr val="BFB3A5"/>
    <a:srgbClr val="B5B5B5"/>
    <a:srgbClr val="676767"/>
    <a:srgbClr val="A8332C"/>
    <a:srgbClr val="A4302B"/>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0952" autoAdjust="0"/>
  </p:normalViewPr>
  <p:slideViewPr>
    <p:cSldViewPr snapToGrid="0">
      <p:cViewPr varScale="1">
        <p:scale>
          <a:sx n="100" d="100"/>
          <a:sy n="100" d="100"/>
        </p:scale>
        <p:origin x="132" y="84"/>
      </p:cViewPr>
      <p:guideLst/>
    </p:cSldViewPr>
  </p:slideViewPr>
  <p:notesTextViewPr>
    <p:cViewPr>
      <p:scale>
        <a:sx n="100" d="100"/>
        <a:sy n="100" d="100"/>
      </p:scale>
      <p:origin x="0" y="0"/>
    </p:cViewPr>
  </p:notesTextViewPr>
  <p:notesViewPr>
    <p:cSldViewPr snapToGrid="0">
      <p:cViewPr varScale="1">
        <p:scale>
          <a:sx n="59" d="100"/>
          <a:sy n="59" d="100"/>
        </p:scale>
        <p:origin x="253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8723CA-4B24-4208-9D11-203A5B138D44}" type="datetimeFigureOut">
              <a:rPr lang="en-US" smtClean="0"/>
              <a:t>8/15/2024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C4E65C-F681-4ADB-B69E-5F3F7BEFF019}" type="slidenum">
              <a:rPr lang="en-US" smtClean="0"/>
              <a:t>‹#›</a:t>
            </a:fld>
            <a:endParaRPr lang="en-US"/>
          </a:p>
        </p:txBody>
      </p:sp>
    </p:spTree>
    <p:extLst>
      <p:ext uri="{BB962C8B-B14F-4D97-AF65-F5344CB8AC3E}">
        <p14:creationId xmlns:p14="http://schemas.microsoft.com/office/powerpoint/2010/main" val="1329954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2C5152-76CE-43E9-BE58-67CD39D89A18}" type="datetimeFigureOut">
              <a:rPr lang="en-US" smtClean="0"/>
              <a:t>8/15/2024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E2C41-A11D-4306-8D39-3AA5FC98B4F5}" type="slidenum">
              <a:rPr lang="en-US" smtClean="0"/>
              <a:t>‹#›</a:t>
            </a:fld>
            <a:endParaRPr lang="en-US"/>
          </a:p>
        </p:txBody>
      </p:sp>
    </p:spTree>
    <p:extLst>
      <p:ext uri="{BB962C8B-B14F-4D97-AF65-F5344CB8AC3E}">
        <p14:creationId xmlns:p14="http://schemas.microsoft.com/office/powerpoint/2010/main" val="405749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User:FuriousYogi"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lickr.com/people/24298372@N04"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quotefancy.com/scott-hahn-quotes" TargetMode="External"/><Relationship Id="rId4" Type="http://schemas.openxmlformats.org/officeDocument/2006/relationships/hyperlink" Target="https://creativecommons.org/licenses/by/2.0"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openclipart.org/user-detail/badam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creativecommons.org/publicdomain/zero/1.0/deed.en"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e.wikipedia.org/wiki/User:Peter_Geymayer"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mmons.wikimedia.org/wiki/User:Nheyob"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creativecommons.org/publicdomain/zero/1.0/deed.en" TargetMode="External"/><Relationship Id="rId4" Type="http://schemas.openxmlformats.org/officeDocument/2006/relationships/hyperlink" Target="https://creativecommons.org/licenses/by-sa/4.0"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ommons.wikimedia.org/wiki/User:Tlwm"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reativecommons.org/publicdomain/zero/1.0/deed.e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lickr.com/people/24046097@N00"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creativecommons.org/publicdomain/zero/1.0/deed.en"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en:Caravaggio"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reativecommons.org/publicdomain/zero/1.0/deed.e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ndex.php?title=User:Maciej_J._Mrowinski&amp;action=edit&amp;redlink=1"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2b72061be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2b72061be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dirty="0">
                <a:solidFill>
                  <a:schemeClr val="dk1"/>
                </a:solidFill>
              </a:rPr>
              <a:t>*Photo Credit: </a:t>
            </a:r>
            <a:r>
              <a:rPr lang="en-US" b="0" i="0" dirty="0">
                <a:solidFill>
                  <a:schemeClr val="dk1"/>
                </a:solidFill>
              </a:rPr>
              <a:t>https://commons.wikimedia.org/wiki/File:The_Creation_Michelangelo_Italy_Vatican_-_Creative_Commons_by_gnuckx_(3492637506).jpg</a:t>
            </a:r>
            <a:endParaRPr lang="en" b="0" i="0" dirty="0">
              <a:solidFill>
                <a:schemeClr val="dk1"/>
              </a:solidFill>
            </a:endParaRPr>
          </a:p>
          <a:p>
            <a:pPr marL="152400" lvl="0" indent="0" algn="l" rtl="0">
              <a:lnSpc>
                <a:spcPct val="115000"/>
              </a:lnSpc>
              <a:spcBef>
                <a:spcPts val="0"/>
              </a:spcBef>
              <a:spcAft>
                <a:spcPts val="0"/>
              </a:spcAft>
              <a:buClr>
                <a:schemeClr val="dk1"/>
              </a:buClr>
              <a:buSzPts val="1100"/>
              <a:buFont typeface="Arial"/>
              <a:buNone/>
            </a:pPr>
            <a:endParaRPr lang="en" b="1" dirty="0">
              <a:solidFill>
                <a:schemeClr val="dk1"/>
              </a:solidFill>
            </a:endParaRPr>
          </a:p>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Suggestions for students’ note taking</a:t>
            </a:r>
            <a:r>
              <a:rPr lang="en" dirty="0">
                <a:solidFill>
                  <a:schemeClr val="dk1"/>
                </a:solidFill>
              </a:rPr>
              <a:t>: </a:t>
            </a:r>
            <a:endParaRPr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Require students to use a three-ring binder (1/2-1 inches) full of loose-leaf paper (college or wide ruled).</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Notes must be taken in pen only and handwritten.</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should contain information and notes for religion class only.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must have a table of contents with topic of notes, dates, and page numbers.</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All notes must have a topic and page number.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endParaRPr i="1" dirty="0">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4ff8d538f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4ff8d538f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*Photo Credit: </a:t>
            </a:r>
            <a:r>
              <a:rPr lang="en-US" sz="1200" b="0" i="0" u="sng" kern="1200" dirty="0" err="1">
                <a:solidFill>
                  <a:schemeClr val="tx1">
                    <a:lumMod val="95000"/>
                    <a:lumOff val="5000"/>
                  </a:schemeClr>
                </a:solidFill>
                <a:effectLst/>
                <a:latin typeface="+mn-lt"/>
                <a:ea typeface="+mn-ea"/>
                <a:cs typeface="+mn-cs"/>
                <a:hlinkClick r:id="rId3" tooltip="User:FuriousYogi"/>
              </a:rPr>
              <a:t>FuriousYogi</a:t>
            </a:r>
            <a:r>
              <a:rPr lang="en-US" sz="1200" b="0" i="0" u="sng" kern="1200" dirty="0">
                <a:solidFill>
                  <a:schemeClr val="tx1"/>
                </a:solidFill>
                <a:effectLst/>
                <a:latin typeface="+mn-lt"/>
                <a:ea typeface="+mn-ea"/>
                <a:cs typeface="+mn-cs"/>
              </a:rPr>
              <a:t>, Rose Window at Lisbon Cathedral, </a:t>
            </a:r>
            <a:r>
              <a:rPr lang="en-US" sz="1200" b="0" i="0" u="sng" kern="1200" dirty="0">
                <a:solidFill>
                  <a:schemeClr val="tx1">
                    <a:lumMod val="95000"/>
                    <a:lumOff val="5000"/>
                  </a:schemeClr>
                </a:solidFill>
                <a:effectLst/>
                <a:latin typeface="+mn-lt"/>
                <a:ea typeface="+mn-ea"/>
                <a:cs typeface="+mn-cs"/>
                <a:hlinkClick r:id="rId4"/>
              </a:rPr>
              <a:t>Creative Commons Attribution-Share Alike 4.0</a:t>
            </a:r>
            <a:r>
              <a:rPr lang="en-US" sz="1200" b="0" i="0" u="sng" kern="1200" dirty="0">
                <a:solidFill>
                  <a:schemeClr val="tx1"/>
                </a:solidFill>
                <a:effectLst/>
                <a:latin typeface="+mn-lt"/>
                <a:ea typeface="+mn-ea"/>
                <a:cs typeface="+mn-cs"/>
              </a:rPr>
              <a:t>, https://commons.wikimedia.org/wiki/File:Rose_window_in_Lisbon_Cathedral.jpg</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Directions:</a:t>
            </a:r>
            <a:r>
              <a:rPr lang="en-US" b="1" baseline="0" dirty="0"/>
              <a:t> </a:t>
            </a:r>
            <a:r>
              <a:rPr lang="en-US" baseline="0" dirty="0"/>
              <a:t>Have students write down the term and definition as part of a Key Vocab section in their notes.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02592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84c5920c16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84c5920c16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dirty="0"/>
              <a:t>Directions: </a:t>
            </a:r>
            <a:r>
              <a:rPr lang="en-US" b="0" dirty="0"/>
              <a:t>Follow steps 1-2 below.</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1. Share Reflection: </a:t>
            </a:r>
            <a:r>
              <a:rPr lang="en-US" sz="1200" b="0" i="0" kern="1200" dirty="0">
                <a:solidFill>
                  <a:schemeClr val="tx1"/>
                </a:solidFill>
                <a:effectLst/>
                <a:latin typeface="+mn-lt"/>
                <a:ea typeface="+mn-ea"/>
                <a:cs typeface="+mn-cs"/>
              </a:rPr>
              <a:t>Like water for our bodies, this spiritual water is also a universal human right. Saint John Paul II wrote, “the person who becomes a disciple of Christ has the right to receive ‘the word of faith’ not in mutilated, falsified or diminished form but whole and entire, in all its rigor and vigor. Unfaithfulness on some point to the integrity of the message means a dangerous weakening of catechesis and putting at risk the results that Christ and the ecclesial community have a right to expect from it” (</a:t>
            </a:r>
            <a:r>
              <a:rPr lang="en-US" sz="1200" b="0" i="1" kern="1200" dirty="0" err="1">
                <a:solidFill>
                  <a:schemeClr val="tx1"/>
                </a:solidFill>
                <a:effectLst/>
                <a:latin typeface="+mn-lt"/>
                <a:ea typeface="+mn-ea"/>
                <a:cs typeface="+mn-cs"/>
              </a:rPr>
              <a:t>Catechesi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Tradendae</a:t>
            </a:r>
            <a:r>
              <a:rPr lang="en-US" sz="1200" b="0" i="0" kern="1200" dirty="0">
                <a:solidFill>
                  <a:schemeClr val="tx1"/>
                </a:solidFill>
                <a:effectLst/>
                <a:latin typeface="+mn-lt"/>
                <a:ea typeface="+mn-ea"/>
                <a:cs typeface="+mn-cs"/>
              </a:rPr>
              <a:t>, 30). The doctrinal water that Christ gave must be preserved and handed on, pure and potable, with nothing added or taken away. </a:t>
            </a:r>
          </a:p>
          <a:p>
            <a:endParaRPr lang="en-US" sz="1200" b="0" i="0" kern="1200" dirty="0">
              <a:solidFill>
                <a:schemeClr val="tx1"/>
              </a:solidFill>
              <a:effectLst/>
              <a:latin typeface="+mn-lt"/>
              <a:ea typeface="+mn-ea"/>
              <a:cs typeface="+mn-cs"/>
            </a:endParaRPr>
          </a:p>
          <a:p>
            <a:pPr algn="l"/>
            <a:r>
              <a:rPr lang="en-US" sz="1200" b="1" i="0" u="sng" kern="1200" dirty="0">
                <a:solidFill>
                  <a:schemeClr val="tx1"/>
                </a:solidFill>
                <a:effectLst/>
                <a:latin typeface="+mn-lt"/>
                <a:ea typeface="+mn-ea"/>
                <a:cs typeface="+mn-cs"/>
              </a:rPr>
              <a:t>The Refrigerator Analogy</a:t>
            </a:r>
          </a:p>
          <a:p>
            <a:pPr algn="l"/>
            <a:endParaRPr lang="en-US" sz="1200" b="0" i="0" u="sng"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learn from Jesus that it is not only acceptable but wise to use metaphors, analogies, and allegory that incorporate everyday life. For Jesus, everyday life was agrarian, centering around crops, animals, grain, wheat, weeds, rocks, seeds and sowers. These were used to make a deeper moral point or allegorical connection teaching about the Kingdom of God.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our times a refrigerator could be used as an analogy for the role of the Church in handing on the Deposit of Faith. Since water signifies the Deposit of Faith, the water line connected to the refrigerator would be Jesus as the Word of God and source of Divine Revelation. I’m thinking about a refrigerator that dispenses ice and water from the outside of the door. If the Church were the refrigerator, ice would be Scripture and water would be Tradition, ice being more solid and water more fluid, but both are H</a:t>
            </a:r>
            <a:r>
              <a:rPr lang="en-US" sz="1200" b="0" i="0" kern="1200" baseline="-25000" dirty="0">
                <a:solidFill>
                  <a:schemeClr val="tx1"/>
                </a:solidFill>
                <a:effectLst/>
                <a:latin typeface="+mn-lt"/>
                <a:ea typeface="+mn-ea"/>
                <a:cs typeface="+mn-cs"/>
              </a:rPr>
              <a:t>2</a:t>
            </a:r>
            <a:r>
              <a:rPr lang="en-US" sz="1200" b="0" i="0" kern="1200" baseline="0" dirty="0">
                <a:solidFill>
                  <a:schemeClr val="tx1"/>
                </a:solidFill>
                <a:effectLst/>
                <a:latin typeface="+mn-lt"/>
                <a:ea typeface="+mn-ea"/>
                <a:cs typeface="+mn-cs"/>
              </a:rPr>
              <a:t>O.</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refrigerator powered by electricity would signify the power of the Holy Spirit animating the Church. Without the constant guidance and inspiration of the Holy Spirit, the Church would not have life and the Magisterium would not be deemed credible. There would not be ice since the motor would not be activated. To take the analogy to the next step, we could consider water vapor, sometimes visible when we open the freezer, as the ongoing infallible teaching of the Church. This also works as an analogy for the Catholic Church as the single, authoritative source of both Scripture and Tradition. Christianity got the Bible and the Creeds from the Church, not the other way around. This is why the Bible calls the Church ‘the pillar and foundation of truth’. </a:t>
            </a:r>
          </a:p>
          <a:p>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2.Share</a:t>
            </a:r>
            <a:r>
              <a:rPr lang="en-US" sz="1200" b="1" i="0" kern="1200" baseline="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Quote: </a:t>
            </a:r>
            <a:r>
              <a:rPr lang="en-US" sz="1200" b="0" i="0" kern="1200" dirty="0">
                <a:solidFill>
                  <a:schemeClr val="tx1"/>
                </a:solidFill>
                <a:effectLst/>
                <a:latin typeface="+mn-lt"/>
                <a:ea typeface="+mn-ea"/>
                <a:cs typeface="+mn-cs"/>
              </a:rPr>
              <a:t>”Sacred tradition and Sacred Scripture form one sacred deposit of the word of God, committed to the Church. Holding fast to this deposit the entire holy people united with their shepherds remain always steadfast in the teaching of the Apostles, in the common life, in the breaking of the bread and in prayers (see Acts 2, 42, Greek text), so that holding to, practicing and professing the heritage of the faith, it becomes on the part of the bishops and faithful a single common effort. </a:t>
            </a:r>
          </a:p>
          <a:p>
            <a:r>
              <a:rPr lang="en-US" sz="1200" b="0" i="0" kern="1200" dirty="0">
                <a:solidFill>
                  <a:schemeClr val="tx1"/>
                </a:solidFill>
                <a:effectLst/>
                <a:latin typeface="+mn-lt"/>
                <a:ea typeface="+mn-ea"/>
                <a:cs typeface="+mn-cs"/>
              </a:rPr>
              <a:t>But the task of authentically interpreting the word of God, whether written or handed on, has been entrusted exclusively to the living teaching office of the Church, whose authority is exercised in the name of Jesus Christ. This teaching office is not above the word of God, but serves it, teaching only what has been handed on, listening to it devoutly, guarding it scrupulously and explaining it faithfully in accord with a divine commission and with the help of the Holy Spirit, it draws from this one deposit of faith everything which it presents for belief as divinely revealed.</a:t>
            </a:r>
          </a:p>
          <a:p>
            <a:r>
              <a:rPr lang="en-US" sz="1200" b="0" i="0" kern="1200" dirty="0">
                <a:solidFill>
                  <a:schemeClr val="tx1"/>
                </a:solidFill>
                <a:effectLst/>
                <a:latin typeface="+mn-lt"/>
                <a:ea typeface="+mn-ea"/>
                <a:cs typeface="+mn-cs"/>
              </a:rPr>
              <a:t>It is clear, therefore, that sacred tradition, Sacred Scripture and the teaching authority of the Church, in accord with God's most wise design, are so linked and joined together that one cannot stand without the others, and that all together and each in its own way under the action of the one Holy Spirit contribute effectively to the salvation of souls” (</a:t>
            </a:r>
            <a:r>
              <a:rPr lang="en-US" sz="1200" b="0" i="1" kern="1200" dirty="0">
                <a:solidFill>
                  <a:schemeClr val="tx1"/>
                </a:solidFill>
                <a:effectLst/>
                <a:latin typeface="+mn-lt"/>
                <a:ea typeface="+mn-ea"/>
                <a:cs typeface="+mn-cs"/>
              </a:rPr>
              <a:t>Dei Verbum</a:t>
            </a: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10).</a:t>
            </a:r>
            <a:r>
              <a:rPr lang="en-US" sz="1200" b="0" i="0" kern="1200" baseline="0" dirty="0">
                <a:solidFill>
                  <a:schemeClr val="tx1"/>
                </a:solidFill>
                <a:effectLst/>
                <a:latin typeface="+mn-lt"/>
                <a:ea typeface="+mn-ea"/>
                <a:cs typeface="+mn-cs"/>
              </a:rPr>
              <a:t> </a:t>
            </a:r>
            <a:endParaRPr dirty="0"/>
          </a:p>
        </p:txBody>
      </p:sp>
    </p:spTree>
    <p:extLst>
      <p:ext uri="{BB962C8B-B14F-4D97-AF65-F5344CB8AC3E}">
        <p14:creationId xmlns:p14="http://schemas.microsoft.com/office/powerpoint/2010/main" val="1041001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4fd193f599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4fd193f59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Credit: </a:t>
            </a:r>
            <a:r>
              <a:rPr lang="en-US" sz="1200" b="0" i="0" u="sng" kern="1200" dirty="0">
                <a:solidFill>
                  <a:schemeClr val="tx1"/>
                </a:solidFill>
                <a:effectLst/>
                <a:latin typeface="+mn-lt"/>
                <a:ea typeface="+mn-ea"/>
                <a:cs typeface="+mn-cs"/>
                <a:hlinkClick r:id="rId3" tooltip="flickruser:24298372@N04"/>
              </a:rPr>
              <a:t>Lawrie Cate</a:t>
            </a:r>
            <a:r>
              <a:rPr lang="en-US" sz="1200" b="0" i="0" u="sng"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Torah, the Jewish Holy Book., </a:t>
            </a:r>
            <a:r>
              <a:rPr lang="en-US" sz="1200" b="0" i="0" u="sng" kern="1200" dirty="0">
                <a:solidFill>
                  <a:schemeClr val="tx1"/>
                </a:solidFill>
                <a:effectLst/>
                <a:latin typeface="+mn-lt"/>
                <a:ea typeface="+mn-ea"/>
                <a:cs typeface="+mn-cs"/>
                <a:hlinkClick r:id="rId4"/>
              </a:rPr>
              <a:t>Creative Commons Attribution 2.0</a:t>
            </a:r>
            <a:r>
              <a:rPr lang="en-US" sz="1200" b="0" i="0" u="sng" kern="1200" dirty="0">
                <a:solidFill>
                  <a:schemeClr val="tx1"/>
                </a:solidFill>
                <a:effectLst/>
                <a:latin typeface="+mn-lt"/>
                <a:ea typeface="+mn-ea"/>
                <a:cs typeface="+mn-cs"/>
              </a:rPr>
              <a:t>, https://commons.wikimedia.org/wiki/File:Open_Torah_and_pointer.jpg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Directions:</a:t>
            </a:r>
            <a:r>
              <a:rPr lang="en-US" b="1" baseline="0" dirty="0"/>
              <a:t> </a:t>
            </a:r>
            <a:r>
              <a:rPr lang="en-US" baseline="0" dirty="0"/>
              <a:t>Have students write down the term and definition as part of a Key Vocab section in their notes as you share the quote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1" i="0" kern="1200" dirty="0">
                <a:solidFill>
                  <a:schemeClr val="tx1"/>
                </a:solidFill>
                <a:effectLst/>
                <a:latin typeface="+mn-lt"/>
                <a:ea typeface="+mn-ea"/>
                <a:cs typeface="+mn-cs"/>
              </a:rPr>
              <a:t>Quote: </a:t>
            </a:r>
            <a:r>
              <a:rPr lang="en-US" sz="1200" b="0" i="0" kern="1200" dirty="0">
                <a:solidFill>
                  <a:schemeClr val="tx1"/>
                </a:solidFill>
                <a:effectLst/>
                <a:latin typeface="+mn-lt"/>
                <a:ea typeface="+mn-ea"/>
                <a:cs typeface="+mn-cs"/>
              </a:rPr>
              <a:t>“God gave us the Scriptures not just to inform or motivate us; more than anything he wants to save us.”— </a:t>
            </a:r>
            <a:r>
              <a:rPr lang="en-US" sz="1200" b="0" i="0" kern="1200" dirty="0">
                <a:solidFill>
                  <a:schemeClr val="tx1"/>
                </a:solidFill>
                <a:effectLst/>
                <a:latin typeface="+mn-lt"/>
                <a:ea typeface="+mn-ea"/>
                <a:cs typeface="+mn-cs"/>
                <a:hlinkClick r:id="rId5"/>
              </a:rPr>
              <a:t>Scott Hahn</a:t>
            </a: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61031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4fd193f59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4fd193f59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dirty="0"/>
              <a:t>*Photo Credit: </a:t>
            </a:r>
            <a:r>
              <a:rPr lang="en-US" sz="1200" b="0" i="0" kern="1200" dirty="0">
                <a:solidFill>
                  <a:schemeClr val="tx1"/>
                </a:solidFill>
                <a:effectLst/>
                <a:latin typeface="+mn-lt"/>
                <a:ea typeface="+mn-ea"/>
                <a:cs typeface="+mn-cs"/>
              </a:rPr>
              <a:t>Lance Cpl. Christopher M. Carroll, U.S. Marine Corps, Public domain, https://commons.wikimedia.org/wiki/File:Defense.gov_News_Photo_100120-M-6151C-017.jpg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Directions:</a:t>
            </a:r>
            <a:r>
              <a:rPr lang="en-US" b="1" baseline="0" dirty="0"/>
              <a:t> </a:t>
            </a:r>
            <a:r>
              <a:rPr lang="en-US" baseline="0" dirty="0"/>
              <a:t>Have students write down the term and definition as part of a Key Vocab section in their notes.</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537109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4fd193f5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4fd193f5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Credit: </a:t>
            </a:r>
            <a:r>
              <a:rPr lang="en-US" sz="1200" b="0" i="0" u="sng" kern="1200" dirty="0" err="1">
                <a:solidFill>
                  <a:schemeClr val="tx1"/>
                </a:solidFill>
                <a:effectLst/>
                <a:latin typeface="+mn-lt"/>
                <a:ea typeface="+mn-ea"/>
                <a:cs typeface="+mn-cs"/>
                <a:hlinkClick r:id="rId3"/>
              </a:rPr>
              <a:t>badaman</a:t>
            </a:r>
            <a:r>
              <a:rPr lang="en-US" sz="1200" b="0" i="0" u="none" kern="1200" dirty="0">
                <a:solidFill>
                  <a:schemeClr val="tx1"/>
                </a:solidFill>
                <a:effectLst/>
                <a:latin typeface="+mn-lt"/>
                <a:ea typeface="+mn-ea"/>
                <a:cs typeface="+mn-cs"/>
              </a:rPr>
              <a:t>, treasure chest, </a:t>
            </a:r>
            <a:r>
              <a:rPr lang="en-US" sz="1200" b="0" i="0" u="sng" kern="1200" dirty="0">
                <a:solidFill>
                  <a:schemeClr val="tx1"/>
                </a:solidFill>
                <a:effectLst/>
                <a:latin typeface="+mn-lt"/>
                <a:ea typeface="+mn-ea"/>
                <a:cs typeface="+mn-cs"/>
                <a:hlinkClick r:id="rId4"/>
              </a:rPr>
              <a:t>Creative Commons Zero, Public Domain Dedication</a:t>
            </a:r>
            <a:r>
              <a:rPr lang="en-US" sz="1200" b="0" i="0" u="sng" kern="1200" dirty="0">
                <a:solidFill>
                  <a:schemeClr val="tx1"/>
                </a:solidFill>
                <a:effectLst/>
                <a:latin typeface="+mn-lt"/>
                <a:ea typeface="+mn-ea"/>
                <a:cs typeface="+mn-cs"/>
              </a:rPr>
              <a:t>. https://commons.wikimedia.org/wiki/File:Treasure_chest.svg</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1" dirty="0"/>
            </a:br>
            <a:r>
              <a:rPr lang="en-US" b="1" dirty="0"/>
              <a:t>Directions:</a:t>
            </a:r>
            <a:r>
              <a:rPr lang="en-US" b="1" baseline="0" dirty="0"/>
              <a:t> </a:t>
            </a:r>
            <a:r>
              <a:rPr lang="en-US" baseline="0" dirty="0"/>
              <a:t>Have students write down the term and definition as part of a Key Vocab section in their notes as you share the quote below.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1" kern="1200" dirty="0">
                <a:solidFill>
                  <a:schemeClr val="tx1"/>
                </a:solidFill>
                <a:effectLst/>
                <a:latin typeface="+mn-lt"/>
                <a:ea typeface="+mn-ea"/>
                <a:cs typeface="+mn-cs"/>
              </a:rPr>
              <a:t>“What is the Deposit of Faith?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deposit of faith is not as we might speak of a deposit of dust on the furniture. It is not like a deposit of money in the bank. The deposit of faith is the Church’s possession of unchangeable truth: What God has revealed through His prophets in the Old Law, and through His Divine Son in the New Law. It is the ocean of divine wisdom that God has manifested to His people over the centuries, but especially revealed to us in the words and actions of Jesus Christ the Incarnate Second Person of the Blessed Trinity.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Where is this Deposit of Faith? </a:t>
            </a:r>
            <a:r>
              <a:rPr lang="en-US" dirty="0"/>
              <a:t>If we pursue the question, and ask, where can this deposit of faith be found, the answer is easy to express, but not easy to live up to. This deposit of faith, which we call the possession of unchangeable truth, is found substantially and essentially in the </a:t>
            </a:r>
            <a:r>
              <a:rPr lang="en-US" i="1" dirty="0"/>
              <a:t>Catechism of the Catholic Church</a:t>
            </a:r>
            <a:r>
              <a:rPr lang="en-US" dirty="0"/>
              <a:t>. Pope John Paul II, in his apostolic constitution called </a:t>
            </a:r>
            <a:r>
              <a:rPr lang="en-US" i="1" dirty="0"/>
              <a:t>Deposit of Faith</a:t>
            </a:r>
            <a:r>
              <a:rPr lang="en-US" dirty="0"/>
              <a:t>, introduces the Catechism by calling it a “compendium of all Catholic doctrine.” To repeat our question, Where do we find the deposit of faith? - we answer, in the </a:t>
            </a:r>
            <a:r>
              <a:rPr lang="en-US" i="1" dirty="0"/>
              <a:t>Catechism of the Catholic Church</a:t>
            </a:r>
            <a:r>
              <a:rPr lang="en-US" i="0" dirty="0"/>
              <a:t>.“</a:t>
            </a:r>
            <a:r>
              <a:rPr lang="en-US" baseline="0" dirty="0"/>
              <a:t>-Fr. Hardon.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dk1"/>
                </a:solidFill>
              </a:rPr>
              <a:t>Online Resources</a:t>
            </a:r>
            <a:r>
              <a:rPr lang="en-US" b="1" baseline="0" dirty="0">
                <a:solidFill>
                  <a:schemeClr val="dk1"/>
                </a:solidFill>
              </a:rPr>
              <a:t>: </a:t>
            </a:r>
            <a:r>
              <a:rPr lang="en-US" b="0" baseline="0" dirty="0">
                <a:solidFill>
                  <a:schemeClr val="dk1"/>
                </a:solidFill>
              </a:rPr>
              <a:t>See website that discusses the deposit of faith in more detail. </a:t>
            </a:r>
            <a:r>
              <a:rPr lang="en-US" baseline="0" dirty="0"/>
              <a:t>URL here: https://www.therealpresence.org/archives/Catechism/Catechism_008.htm</a:t>
            </a:r>
          </a:p>
          <a:p>
            <a:endParaRPr dirty="0"/>
          </a:p>
        </p:txBody>
      </p:sp>
    </p:spTree>
    <p:extLst>
      <p:ext uri="{BB962C8B-B14F-4D97-AF65-F5344CB8AC3E}">
        <p14:creationId xmlns:p14="http://schemas.microsoft.com/office/powerpoint/2010/main" val="4075141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84c5920c1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84c5920c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b="1" dirty="0"/>
              <a:t>Directions: </a:t>
            </a:r>
            <a:r>
              <a:rPr lang="en-US" b="0" dirty="0"/>
              <a:t>Fill in the information for each part using the guide below.</a:t>
            </a:r>
          </a:p>
          <a:p>
            <a:pPr marL="0" indent="0">
              <a:buNone/>
            </a:pPr>
            <a:endParaRPr lang="en-US" sz="1200" b="1" kern="1200" dirty="0">
              <a:solidFill>
                <a:srgbClr val="134F5C"/>
              </a:solidFill>
              <a:latin typeface="+mn-lt"/>
              <a:ea typeface="+mn-ea"/>
              <a:cs typeface="+mn-cs"/>
            </a:endParaRPr>
          </a:p>
          <a:p>
            <a:pPr marL="0" indent="0">
              <a:buNone/>
            </a:pPr>
            <a:r>
              <a:rPr lang="en-US" sz="1200" b="1" kern="1200" dirty="0">
                <a:solidFill>
                  <a:srgbClr val="134F5C"/>
                </a:solidFill>
                <a:latin typeface="+mn-lt"/>
                <a:ea typeface="+mn-ea"/>
                <a:cs typeface="+mn-cs"/>
              </a:rPr>
              <a:t>Life of Jesus:</a:t>
            </a:r>
            <a:r>
              <a:rPr lang="en-US" sz="1200" b="1" kern="1200" dirty="0">
                <a:solidFill>
                  <a:schemeClr val="dk1"/>
                </a:solidFill>
                <a:latin typeface="+mn-lt"/>
                <a:ea typeface="+mn-ea"/>
                <a:cs typeface="+mn-cs"/>
              </a:rPr>
              <a:t> “</a:t>
            </a:r>
            <a:r>
              <a:rPr lang="en-US" sz="1200" kern="1200" dirty="0">
                <a:solidFill>
                  <a:schemeClr val="dk1"/>
                </a:solidFill>
                <a:latin typeface="+mn-lt"/>
                <a:ea typeface="+mn-ea"/>
                <a:cs typeface="+mn-cs"/>
              </a:rPr>
              <a:t>This Gospel had been promised in former times through the prophets, and Christ Himself had fulfilled it and promulgated it with His lips” (</a:t>
            </a:r>
            <a:r>
              <a:rPr lang="en-US" sz="1200" i="1" kern="1200" dirty="0">
                <a:solidFill>
                  <a:schemeClr val="dk1"/>
                </a:solidFill>
                <a:latin typeface="+mn-lt"/>
                <a:ea typeface="+mn-ea"/>
                <a:cs typeface="+mn-cs"/>
              </a:rPr>
              <a:t>Dei Verbum</a:t>
            </a:r>
            <a:r>
              <a:rPr lang="en-US" sz="1200" kern="1200" dirty="0">
                <a:solidFill>
                  <a:schemeClr val="dk1"/>
                </a:solidFill>
                <a:latin typeface="+mn-lt"/>
                <a:ea typeface="+mn-ea"/>
                <a:cs typeface="+mn-cs"/>
              </a:rPr>
              <a:t>, 7).</a:t>
            </a:r>
          </a:p>
          <a:p>
            <a:pPr marL="0" indent="0">
              <a:buNone/>
            </a:pPr>
            <a:r>
              <a:rPr lang="en-US" sz="1200" kern="1200" dirty="0">
                <a:solidFill>
                  <a:schemeClr val="dk1"/>
                </a:solidFill>
                <a:latin typeface="+mn-lt"/>
                <a:ea typeface="+mn-ea"/>
                <a:cs typeface="+mn-cs"/>
              </a:rPr>
              <a:t>“Therefore Christ the Lord in whom the full revelation of the supreme God is brought to completion…</a:t>
            </a:r>
          </a:p>
          <a:p>
            <a:pPr marL="0" indent="0">
              <a:buNone/>
            </a:pPr>
            <a:endParaRPr lang="en-US" sz="1200" kern="1200" dirty="0">
              <a:solidFill>
                <a:schemeClr val="dk1"/>
              </a:solidFill>
              <a:latin typeface="+mn-lt"/>
              <a:ea typeface="+mn-ea"/>
              <a:cs typeface="+mn-cs"/>
            </a:endParaRPr>
          </a:p>
          <a:p>
            <a:pPr marL="0" indent="0">
              <a:spcBef>
                <a:spcPts val="1600"/>
              </a:spcBef>
              <a:buNone/>
            </a:pPr>
            <a:r>
              <a:rPr lang="en-US" sz="1200" b="1" kern="1200" dirty="0">
                <a:solidFill>
                  <a:srgbClr val="134F5C"/>
                </a:solidFill>
                <a:latin typeface="+mn-lt"/>
                <a:ea typeface="+mn-ea"/>
                <a:cs typeface="+mn-cs"/>
              </a:rPr>
              <a:t>Oral Preaching of Gospel:</a:t>
            </a:r>
            <a:r>
              <a:rPr lang="en-US" sz="1200" kern="1200" dirty="0">
                <a:solidFill>
                  <a:srgbClr val="134F5C"/>
                </a:solidFill>
                <a:latin typeface="+mn-lt"/>
                <a:ea typeface="+mn-ea"/>
                <a:cs typeface="+mn-cs"/>
              </a:rPr>
              <a:t> </a:t>
            </a:r>
            <a:r>
              <a:rPr lang="en-US" sz="1200" kern="1200" dirty="0">
                <a:solidFill>
                  <a:schemeClr val="dk1"/>
                </a:solidFill>
                <a:latin typeface="+mn-lt"/>
                <a:ea typeface="+mn-ea"/>
                <a:cs typeface="+mn-cs"/>
              </a:rPr>
              <a:t>…commissioned the Apostles to preach to all men that Gospel which is the source of all saving truth and moral teaching . . . .This commission was faithfully fulfilled by the Apostles who, by their oral preaching, by example, and by observances handed on what they had received from the lips of Christ, from living with Him, and from what He did, or what they had learned through the prompting of the Holy Spirit” (</a:t>
            </a:r>
            <a:r>
              <a:rPr lang="en-US" sz="1200" i="1" kern="1200" dirty="0">
                <a:solidFill>
                  <a:schemeClr val="dk1"/>
                </a:solidFill>
                <a:latin typeface="+mn-lt"/>
                <a:ea typeface="+mn-ea"/>
                <a:cs typeface="+mn-cs"/>
              </a:rPr>
              <a:t>Dei Verbum</a:t>
            </a:r>
            <a:r>
              <a:rPr lang="en-US" sz="1200" kern="1200" dirty="0">
                <a:solidFill>
                  <a:schemeClr val="dk1"/>
                </a:solidFill>
                <a:latin typeface="+mn-lt"/>
                <a:ea typeface="+mn-ea"/>
                <a:cs typeface="+mn-cs"/>
              </a:rPr>
              <a:t>, 7).</a:t>
            </a:r>
          </a:p>
          <a:p>
            <a:pPr marL="0" indent="0">
              <a:spcBef>
                <a:spcPts val="1600"/>
              </a:spcBef>
              <a:buNone/>
            </a:pPr>
            <a:endParaRPr lang="en-US" sz="1200" kern="1200" dirty="0">
              <a:solidFill>
                <a:schemeClr val="dk1"/>
              </a:solidFill>
              <a:latin typeface="+mn-lt"/>
              <a:ea typeface="+mn-ea"/>
              <a:cs typeface="+mn-cs"/>
            </a:endParaRPr>
          </a:p>
          <a:p>
            <a:pPr marL="0" indent="0">
              <a:spcBef>
                <a:spcPts val="1600"/>
              </a:spcBef>
              <a:buClr>
                <a:schemeClr val="dk1"/>
              </a:buClr>
              <a:buSzPts val="1100"/>
              <a:buNone/>
            </a:pPr>
            <a:r>
              <a:rPr lang="en-US" sz="1200" b="1" kern="1200" dirty="0">
                <a:solidFill>
                  <a:srgbClr val="134F5C"/>
                </a:solidFill>
                <a:latin typeface="+mn-lt"/>
                <a:ea typeface="+mn-ea"/>
                <a:cs typeface="+mn-cs"/>
              </a:rPr>
              <a:t>The Gospels Written:</a:t>
            </a:r>
            <a:r>
              <a:rPr lang="en-US" sz="1200" b="1" kern="1200" dirty="0">
                <a:solidFill>
                  <a:schemeClr val="dk1"/>
                </a:solidFill>
                <a:latin typeface="+mn-lt"/>
                <a:ea typeface="+mn-ea"/>
                <a:cs typeface="+mn-cs"/>
              </a:rPr>
              <a:t> “</a:t>
            </a:r>
            <a:r>
              <a:rPr lang="en-US" sz="1200" kern="1200" dirty="0">
                <a:solidFill>
                  <a:schemeClr val="dk1"/>
                </a:solidFill>
                <a:latin typeface="+mn-lt"/>
                <a:ea typeface="+mn-ea"/>
                <a:cs typeface="+mn-cs"/>
              </a:rPr>
              <a:t>The commission was fulfilled, too, by those Apostles and apostolic men who under the inspiration of the same Holy Spirit committed the message of salvation to writing” (</a:t>
            </a:r>
            <a:r>
              <a:rPr lang="en-US" sz="1200" i="1" kern="1200" dirty="0">
                <a:solidFill>
                  <a:schemeClr val="dk1"/>
                </a:solidFill>
                <a:latin typeface="+mn-lt"/>
                <a:ea typeface="+mn-ea"/>
                <a:cs typeface="+mn-cs"/>
              </a:rPr>
              <a:t>Dei Verbum</a:t>
            </a:r>
            <a:r>
              <a:rPr lang="en-US" sz="1200" kern="1200" dirty="0">
                <a:solidFill>
                  <a:schemeClr val="dk1"/>
                </a:solidFill>
                <a:latin typeface="+mn-lt"/>
                <a:ea typeface="+mn-ea"/>
                <a:cs typeface="+mn-cs"/>
              </a:rPr>
              <a:t>, 7).</a:t>
            </a:r>
          </a:p>
          <a:p>
            <a:pPr marL="0" indent="0">
              <a:spcBef>
                <a:spcPts val="1600"/>
              </a:spcBef>
              <a:buClr>
                <a:schemeClr val="dk1"/>
              </a:buClr>
              <a:buSzPts val="1100"/>
              <a:buNone/>
            </a:pPr>
            <a:endParaRPr lang="en-US" sz="1200" kern="1200" dirty="0">
              <a:solidFill>
                <a:schemeClr val="dk1"/>
              </a:solidFill>
              <a:latin typeface="+mn-lt"/>
              <a:ea typeface="+mn-ea"/>
              <a:cs typeface="+mn-cs"/>
            </a:endParaRPr>
          </a:p>
          <a:p>
            <a:pPr marL="0" indent="0">
              <a:spcBef>
                <a:spcPts val="1600"/>
              </a:spcBef>
              <a:buClr>
                <a:schemeClr val="dk1"/>
              </a:buClr>
              <a:buSzPts val="1100"/>
              <a:buNone/>
            </a:pPr>
            <a:r>
              <a:rPr lang="en-US" sz="1200" b="1" kern="1200" dirty="0">
                <a:solidFill>
                  <a:srgbClr val="134F5C"/>
                </a:solidFill>
                <a:latin typeface="+mn-lt"/>
                <a:ea typeface="+mn-ea"/>
                <a:cs typeface="+mn-cs"/>
              </a:rPr>
              <a:t>Ongoing Magisterial</a:t>
            </a:r>
            <a:r>
              <a:rPr lang="en-US" sz="1200" b="1" kern="1200" dirty="0">
                <a:solidFill>
                  <a:schemeClr val="dk1"/>
                </a:solidFill>
                <a:latin typeface="+mn-lt"/>
                <a:ea typeface="+mn-ea"/>
                <a:cs typeface="+mn-cs"/>
              </a:rPr>
              <a:t> </a:t>
            </a:r>
            <a:r>
              <a:rPr lang="en-US" sz="1200" b="1" kern="1200" dirty="0">
                <a:solidFill>
                  <a:srgbClr val="134F5C"/>
                </a:solidFill>
                <a:latin typeface="+mn-lt"/>
                <a:ea typeface="+mn-ea"/>
                <a:cs typeface="+mn-cs"/>
              </a:rPr>
              <a:t>Teachings:</a:t>
            </a:r>
            <a:r>
              <a:rPr lang="en-US" sz="1200" kern="1200" dirty="0">
                <a:solidFill>
                  <a:schemeClr val="dk1"/>
                </a:solidFill>
                <a:latin typeface="+mn-lt"/>
                <a:ea typeface="+mn-ea"/>
                <a:cs typeface="+mn-cs"/>
              </a:rPr>
              <a:t> “But in order to keep the Gospel forever whole and alive within the Church, the Apostles left bishops as their successors, ‘handing over’ to them ‘the authority to teach in their own place’” </a:t>
            </a:r>
            <a:r>
              <a:rPr lang="en-US" sz="1200" dirty="0">
                <a:solidFill>
                  <a:schemeClr val="dk1"/>
                </a:solidFill>
              </a:rPr>
              <a:t>(</a:t>
            </a:r>
            <a:r>
              <a:rPr lang="en-US" sz="1200" i="1" dirty="0">
                <a:solidFill>
                  <a:schemeClr val="dk1"/>
                </a:solidFill>
              </a:rPr>
              <a:t>Dei Verbum</a:t>
            </a:r>
            <a:r>
              <a:rPr lang="en-US" sz="1200" dirty="0">
                <a:solidFill>
                  <a:schemeClr val="dk1"/>
                </a:solidFill>
              </a:rPr>
              <a:t>, 7).</a:t>
            </a:r>
            <a:endParaRPr lang="en-US" sz="1200" dirty="0">
              <a:solidFill>
                <a:schemeClr val="dk1"/>
              </a:solidFill>
              <a:highlight>
                <a:srgbClr val="FFFFFF"/>
              </a:highlight>
              <a:latin typeface="Verdana"/>
              <a:ea typeface="Verdana"/>
              <a:cs typeface="Verdana"/>
              <a:sym typeface="Verdana"/>
            </a:endParaRPr>
          </a:p>
          <a:p>
            <a:pPr marL="0" indent="0">
              <a:spcBef>
                <a:spcPts val="1600"/>
              </a:spcBef>
              <a:spcAft>
                <a:spcPts val="1600"/>
              </a:spcAft>
              <a:buNone/>
            </a:pPr>
            <a:endParaRPr lang="en-US" dirty="0"/>
          </a:p>
          <a:p>
            <a:pPr marL="0" lvl="0" indent="0" algn="l" rtl="0">
              <a:spcBef>
                <a:spcPts val="0"/>
              </a:spcBef>
              <a:spcAft>
                <a:spcPts val="0"/>
              </a:spcAft>
              <a:buNone/>
            </a:pPr>
            <a:endParaRPr b="1" dirty="0"/>
          </a:p>
        </p:txBody>
      </p:sp>
    </p:spTree>
    <p:extLst>
      <p:ext uri="{BB962C8B-B14F-4D97-AF65-F5344CB8AC3E}">
        <p14:creationId xmlns:p14="http://schemas.microsoft.com/office/powerpoint/2010/main" val="2814960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Credit: </a:t>
            </a:r>
            <a:r>
              <a:rPr lang="en-US" sz="1200" b="0" i="0" u="sng" kern="1200" dirty="0">
                <a:solidFill>
                  <a:schemeClr val="tx1"/>
                </a:solidFill>
                <a:effectLst/>
                <a:latin typeface="+mn-lt"/>
                <a:ea typeface="+mn-ea"/>
                <a:cs typeface="+mn-cs"/>
                <a:hlinkClick r:id="rId3" tooltip="de:User:Peter Geymayer"/>
              </a:rPr>
              <a:t>Peter </a:t>
            </a:r>
            <a:r>
              <a:rPr lang="en-US" sz="1200" b="0" i="0" u="sng" kern="1200" dirty="0" err="1">
                <a:solidFill>
                  <a:schemeClr val="tx1"/>
                </a:solidFill>
                <a:effectLst/>
                <a:latin typeface="+mn-lt"/>
                <a:ea typeface="+mn-ea"/>
                <a:cs typeface="+mn-cs"/>
                <a:hlinkClick r:id="rId3" tooltip="de:User:Peter Geymayer"/>
              </a:rPr>
              <a:t>Geymayer</a:t>
            </a:r>
            <a:r>
              <a:rPr lang="en-US" sz="1200" b="0" i="0" u="sng"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Public domain, https://commons.wikimedia.org/wiki/File:Konzilseroeffnung_2.jpg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Directions:</a:t>
            </a:r>
            <a:r>
              <a:rPr lang="en-US" b="1" baseline="0" dirty="0"/>
              <a:t> </a:t>
            </a:r>
            <a:r>
              <a:rPr lang="en-US" baseline="0" dirty="0"/>
              <a:t>Have students write down the term and definition as part of a Key Vocab section in their notes. View video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dk1"/>
                </a:solidFill>
              </a:rPr>
              <a:t>Online Resource(s)</a:t>
            </a:r>
            <a:r>
              <a:rPr lang="en-US" b="1" baseline="0" dirty="0">
                <a:solidFill>
                  <a:schemeClr val="dk1"/>
                </a:solidFill>
              </a:rPr>
              <a:t> for this Slide:</a:t>
            </a:r>
            <a:r>
              <a:rPr lang="en-US" b="1" baseline="0" dirty="0"/>
              <a:t> </a:t>
            </a:r>
            <a:r>
              <a:rPr lang="en-US" baseline="0" dirty="0"/>
              <a:t>Video related to Magisterium, </a:t>
            </a:r>
            <a:r>
              <a:rPr lang="en-US" i="1" baseline="0" dirty="0"/>
              <a:t>“</a:t>
            </a:r>
            <a:r>
              <a:rPr lang="en-US" i="0" baseline="0" dirty="0"/>
              <a:t>Who Gave Bishops Authority?”</a:t>
            </a:r>
            <a:r>
              <a:rPr lang="en-US" i="1" baseline="0" dirty="0"/>
              <a:t> </a:t>
            </a:r>
            <a:r>
              <a:rPr lang="en-US" i="0" baseline="0" dirty="0"/>
              <a:t>URL here: https://youtu.be/Rrq8BvHoS0E</a:t>
            </a:r>
            <a:endParaRPr lang="en-US" i="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50118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rPr>
              <a:t>*Photo Credit: </a:t>
            </a:r>
            <a:r>
              <a:rPr lang="en-US" sz="1200" b="0" i="0" u="sng" kern="1200" dirty="0" err="1">
                <a:solidFill>
                  <a:schemeClr val="tx1"/>
                </a:solidFill>
                <a:effectLst/>
                <a:latin typeface="+mn-lt"/>
                <a:ea typeface="+mn-ea"/>
                <a:cs typeface="+mn-cs"/>
                <a:hlinkClick r:id="rId3" tooltip="User:Nheyob"/>
              </a:rPr>
              <a:t>Nheyob</a:t>
            </a:r>
            <a:r>
              <a:rPr lang="en-US" sz="1200" b="0" i="0" u="sng"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Creative Commons Attribution-Share Alike 4.0</a:t>
            </a:r>
            <a:r>
              <a:rPr lang="en-US" sz="1200" b="0" i="0" u="none" strike="noStrike" kern="1200" dirty="0">
                <a:solidFill>
                  <a:schemeClr val="tx1"/>
                </a:solidFill>
                <a:effectLst/>
                <a:latin typeface="+mn-lt"/>
                <a:ea typeface="+mn-ea"/>
                <a:cs typeface="+mn-cs"/>
              </a:rPr>
              <a:t>, https://commons.wikimedia.org/wiki/File:Saint_Thomas_Aquinas_Church_(Zanesville,_Ohio)_-_St._Dominic_statue.jpg</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Auguste</a:t>
            </a:r>
            <a:r>
              <a:rPr lang="en-US" sz="1200" b="0" i="0" kern="1200" dirty="0">
                <a:solidFill>
                  <a:schemeClr val="tx1"/>
                </a:solidFill>
                <a:effectLst/>
                <a:latin typeface="+mn-lt"/>
                <a:ea typeface="+mn-ea"/>
                <a:cs typeface="+mn-cs"/>
              </a:rPr>
              <a:t> Rodin, </a:t>
            </a:r>
            <a:r>
              <a:rPr lang="en-US" sz="1200" b="0" i="0" kern="1200" baseline="0" dirty="0">
                <a:solidFill>
                  <a:schemeClr val="tx1"/>
                </a:solidFill>
                <a:effectLst/>
                <a:latin typeface="+mn-lt"/>
                <a:ea typeface="+mn-ea"/>
                <a:cs typeface="+mn-cs"/>
              </a:rPr>
              <a:t>The Thinker, </a:t>
            </a:r>
            <a:r>
              <a:rPr lang="en-US" sz="1200" b="0" i="0" u="sng" kern="1200" dirty="0">
                <a:solidFill>
                  <a:schemeClr val="tx1"/>
                </a:solidFill>
                <a:effectLst/>
                <a:latin typeface="+mn-lt"/>
                <a:ea typeface="+mn-ea"/>
                <a:cs typeface="+mn-cs"/>
                <a:hlinkClick r:id="rId5"/>
              </a:rPr>
              <a:t>Creative Commons Zero, Public Domain Dedication</a:t>
            </a:r>
            <a:r>
              <a:rPr lang="en-US" sz="1200" b="0" i="0" u="sng" kern="1200" dirty="0">
                <a:solidFill>
                  <a:schemeClr val="tx1"/>
                </a:solidFill>
                <a:effectLst/>
                <a:latin typeface="+mn-lt"/>
                <a:ea typeface="+mn-ea"/>
                <a:cs typeface="+mn-cs"/>
              </a:rPr>
              <a:t>, https://commons.wikimedia.org/wiki/File:Auguste_Rodin,_The_Thinker_(Le_Penseur),_model_1880,_cast_1901,_NGA_1005.jpg, </a:t>
            </a:r>
            <a:r>
              <a:rPr lang="en-US" sz="1200" b="0" i="0" kern="1200" dirty="0">
                <a:solidFill>
                  <a:schemeClr val="tx1"/>
                </a:solidFill>
                <a:effectLst/>
                <a:latin typeface="+mn-lt"/>
                <a:ea typeface="+mn-ea"/>
                <a:cs typeface="+mn-cs"/>
              </a:rPr>
              <a:t>Anthony</a:t>
            </a:r>
            <a:r>
              <a:rPr lang="en-US" sz="1200" b="0" i="0" kern="1200" baseline="0" dirty="0">
                <a:solidFill>
                  <a:schemeClr val="tx1"/>
                </a:solidFill>
                <a:effectLst/>
                <a:latin typeface="+mn-lt"/>
                <a:ea typeface="+mn-ea"/>
                <a:cs typeface="+mn-cs"/>
              </a:rPr>
              <a:t> Flew, AMP textbook p.17.</a:t>
            </a:r>
            <a:endParaRPr lang="en-US" sz="1200" b="0" i="0" u="sng" kern="1200" dirty="0">
              <a:solidFill>
                <a:schemeClr val="tx1"/>
              </a:solidFill>
              <a:effectLst/>
              <a:latin typeface="+mn-lt"/>
              <a:ea typeface="+mn-ea"/>
              <a:cs typeface="+mn-cs"/>
            </a:endParaRPr>
          </a:p>
          <a:p>
            <a:endParaRPr lang="en-US" b="1" dirty="0">
              <a:solidFill>
                <a:schemeClr val="tx1"/>
              </a:solidFill>
            </a:endParaRPr>
          </a:p>
          <a:p>
            <a:r>
              <a:rPr lang="en-US" b="1" dirty="0">
                <a:solidFill>
                  <a:schemeClr val="tx1"/>
                </a:solidFill>
              </a:rPr>
              <a:t>Directions: </a:t>
            </a:r>
            <a:r>
              <a:rPr lang="en-US" b="0" dirty="0">
                <a:solidFill>
                  <a:schemeClr val="tx1"/>
                </a:solidFill>
              </a:rPr>
              <a:t>Have students write down three important facts</a:t>
            </a:r>
            <a:r>
              <a:rPr lang="en-US" b="0" baseline="0" dirty="0">
                <a:solidFill>
                  <a:schemeClr val="tx1"/>
                </a:solidFill>
              </a:rPr>
              <a:t> in their notes as they view each of the videos (addresses below). After viewing the videos, have students answer the question on the slide.</a:t>
            </a:r>
            <a:endParaRPr lang="en-US" b="1" dirty="0">
              <a:solidFill>
                <a:schemeClr val="tx1"/>
              </a:solidFill>
            </a:endParaRPr>
          </a:p>
          <a:p>
            <a:endParaRPr lang="en-US" b="1" dirty="0">
              <a:solidFill>
                <a:schemeClr val="tx1"/>
              </a:solidFill>
            </a:endParaRPr>
          </a:p>
          <a:p>
            <a:r>
              <a:rPr lang="en-US" b="1" dirty="0">
                <a:solidFill>
                  <a:schemeClr val="dk1"/>
                </a:solidFill>
              </a:rPr>
              <a:t>Online Resources</a:t>
            </a:r>
            <a:r>
              <a:rPr lang="en-US" b="1" baseline="0" dirty="0">
                <a:solidFill>
                  <a:schemeClr val="dk1"/>
                </a:solidFill>
              </a:rPr>
              <a:t>: </a:t>
            </a:r>
          </a:p>
          <a:p>
            <a:pPr marL="171450" indent="-171450">
              <a:buFont typeface="Arial" panose="020B0604020202020204" pitchFamily="34" charset="0"/>
              <a:buChar char="•"/>
            </a:pPr>
            <a:r>
              <a:rPr lang="en-US" b="0" i="0" dirty="0">
                <a:solidFill>
                  <a:schemeClr val="tx1"/>
                </a:solidFill>
              </a:rPr>
              <a:t>View video, “Aquinas’ Five Proofs</a:t>
            </a:r>
            <a:r>
              <a:rPr lang="en-US" b="0" i="0" baseline="0" dirty="0">
                <a:solidFill>
                  <a:schemeClr val="tx1"/>
                </a:solidFill>
              </a:rPr>
              <a:t> for the Existence of God” (</a:t>
            </a:r>
            <a:r>
              <a:rPr lang="en-US" b="0" i="1" baseline="0" dirty="0">
                <a:solidFill>
                  <a:schemeClr val="tx1"/>
                </a:solidFill>
              </a:rPr>
              <a:t>6 minutes</a:t>
            </a:r>
            <a:r>
              <a:rPr lang="en-US" b="0" i="0" baseline="0" dirty="0">
                <a:solidFill>
                  <a:schemeClr val="tx1"/>
                </a:solidFill>
              </a:rPr>
              <a:t>): </a:t>
            </a:r>
            <a:r>
              <a:rPr lang="en-US" b="0" dirty="0">
                <a:solidFill>
                  <a:schemeClr val="tx1"/>
                </a:solidFill>
              </a:rPr>
              <a:t>https://youtu.be/-XhMy79k4gA</a:t>
            </a:r>
          </a:p>
          <a:p>
            <a:pPr marL="171450" indent="-171450">
              <a:buFont typeface="Arial" panose="020B0604020202020204" pitchFamily="34" charset="0"/>
              <a:buChar char="•"/>
            </a:pPr>
            <a:r>
              <a:rPr lang="en-US" b="0" i="0" dirty="0">
                <a:solidFill>
                  <a:schemeClr val="tx1"/>
                </a:solidFill>
              </a:rPr>
              <a:t>View video, </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Never Too Late | Antony Flew: The Atheist Who Wrote ‘There Is a God’” (</a:t>
            </a:r>
            <a:r>
              <a:rPr lang="en-US" sz="1200" b="0" i="1" kern="1200" dirty="0">
                <a:solidFill>
                  <a:schemeClr val="tx1"/>
                </a:solidFill>
                <a:effectLst/>
                <a:latin typeface="+mn-lt"/>
                <a:ea typeface="+mn-ea"/>
                <a:cs typeface="+mn-cs"/>
              </a:rPr>
              <a:t>6 minutes</a:t>
            </a:r>
            <a:r>
              <a:rPr lang="en-US" sz="1200" b="0" i="0" kern="1200" dirty="0">
                <a:solidFill>
                  <a:schemeClr val="tx1"/>
                </a:solidFill>
                <a:effectLst/>
                <a:latin typeface="+mn-lt"/>
                <a:ea typeface="+mn-ea"/>
                <a:cs typeface="+mn-cs"/>
              </a:rPr>
              <a:t>): </a:t>
            </a:r>
            <a:r>
              <a:rPr lang="en-US" b="0" dirty="0">
                <a:solidFill>
                  <a:schemeClr val="tx1"/>
                </a:solidFill>
              </a:rPr>
              <a:t>https://youtu.be/nYlDHGetNOQ</a:t>
            </a:r>
          </a:p>
          <a:p>
            <a:pPr marL="171450" indent="-171450">
              <a:buFont typeface="Arial" panose="020B0604020202020204" pitchFamily="34" charset="0"/>
              <a:buChar char="•"/>
            </a:pPr>
            <a:r>
              <a:rPr lang="en-US" b="0" i="0" dirty="0">
                <a:solidFill>
                  <a:schemeClr val="tx1"/>
                </a:solidFill>
              </a:rPr>
              <a:t>View video, </a:t>
            </a:r>
            <a:r>
              <a:rPr lang="en-US" sz="1200" b="0" i="0" kern="1200" dirty="0">
                <a:solidFill>
                  <a:schemeClr val="tx1"/>
                </a:solidFill>
                <a:effectLst/>
                <a:latin typeface="+mn-lt"/>
                <a:ea typeface="+mn-ea"/>
                <a:cs typeface="+mn-cs"/>
              </a:rPr>
              <a:t>“The Complexity of Life (Secrets of the Cell with Michael </a:t>
            </a:r>
            <a:r>
              <a:rPr lang="en-US" sz="1200" b="0" i="0" kern="1200" dirty="0" err="1">
                <a:solidFill>
                  <a:schemeClr val="tx1"/>
                </a:solidFill>
                <a:effectLst/>
                <a:latin typeface="+mn-lt"/>
                <a:ea typeface="+mn-ea"/>
                <a:cs typeface="+mn-cs"/>
              </a:rPr>
              <a:t>Behe</a:t>
            </a:r>
            <a:r>
              <a:rPr lang="en-US" sz="1200" b="0" i="0" kern="1200" dirty="0">
                <a:solidFill>
                  <a:schemeClr val="tx1"/>
                </a:solidFill>
                <a:effectLst/>
                <a:latin typeface="+mn-lt"/>
                <a:ea typeface="+mn-ea"/>
                <a:cs typeface="+mn-cs"/>
              </a:rPr>
              <a:t>, Ep. 2)” (</a:t>
            </a:r>
            <a:r>
              <a:rPr lang="en-US" sz="1200" b="0" i="1" kern="1200" dirty="0">
                <a:solidFill>
                  <a:schemeClr val="tx1"/>
                </a:solidFill>
                <a:effectLst/>
                <a:latin typeface="+mn-lt"/>
                <a:ea typeface="+mn-ea"/>
                <a:cs typeface="+mn-cs"/>
              </a:rPr>
              <a:t>5 minutes</a:t>
            </a:r>
            <a:r>
              <a:rPr lang="en-US" sz="1200" b="0" i="0" kern="1200" dirty="0">
                <a:solidFill>
                  <a:schemeClr val="tx1"/>
                </a:solidFill>
                <a:effectLst/>
                <a:latin typeface="+mn-lt"/>
                <a:ea typeface="+mn-ea"/>
                <a:cs typeface="+mn-cs"/>
              </a:rPr>
              <a:t>): </a:t>
            </a:r>
            <a:r>
              <a:rPr lang="en-US" b="0" dirty="0">
                <a:solidFill>
                  <a:schemeClr val="tx1"/>
                </a:solidFill>
              </a:rPr>
              <a:t>https://youtu.be/VLlJXn0XOFg</a:t>
            </a:r>
          </a:p>
          <a:p>
            <a:endParaRPr lang="en-US" b="1" dirty="0"/>
          </a:p>
        </p:txBody>
      </p:sp>
      <p:sp>
        <p:nvSpPr>
          <p:cNvPr id="4" name="Slide Number Placeholder 3"/>
          <p:cNvSpPr>
            <a:spLocks noGrp="1"/>
          </p:cNvSpPr>
          <p:nvPr>
            <p:ph type="sldNum" sz="quarter" idx="10"/>
          </p:nvPr>
        </p:nvSpPr>
        <p:spPr/>
        <p:txBody>
          <a:bodyPr/>
          <a:lstStyle/>
          <a:p>
            <a:fld id="{C45E2C41-A11D-4306-8D39-3AA5FC98B4F5}" type="slidenum">
              <a:rPr lang="en-US" smtClean="0"/>
              <a:t>17</a:t>
            </a:fld>
            <a:endParaRPr lang="en-US"/>
          </a:p>
        </p:txBody>
      </p:sp>
    </p:spTree>
    <p:extLst>
      <p:ext uri="{BB962C8B-B14F-4D97-AF65-F5344CB8AC3E}">
        <p14:creationId xmlns:p14="http://schemas.microsoft.com/office/powerpoint/2010/main" val="3159680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*Photo Credit: </a:t>
            </a:r>
            <a:r>
              <a:rPr lang="en-US" sz="1200" b="0" i="0" u="none" strike="noStrike" kern="1200" dirty="0">
                <a:solidFill>
                  <a:schemeClr val="tx1"/>
                </a:solidFill>
                <a:effectLst/>
                <a:latin typeface="+mn-lt"/>
                <a:ea typeface="+mn-ea"/>
                <a:cs typeface="+mn-cs"/>
                <a:hlinkClick r:id="rId3" tooltip="User:Tlwm"/>
              </a:rPr>
              <a:t>Daniel </a:t>
            </a:r>
            <a:r>
              <a:rPr lang="en-US" sz="1200" b="0" i="0" u="none" strike="noStrike" kern="1200" dirty="0" err="1">
                <a:solidFill>
                  <a:schemeClr val="tx1"/>
                </a:solidFill>
                <a:effectLst/>
                <a:latin typeface="+mn-lt"/>
                <a:ea typeface="+mn-ea"/>
                <a:cs typeface="+mn-cs"/>
                <a:hlinkClick r:id="rId3" tooltip="User:Tlwm"/>
              </a:rPr>
              <a:t>Toschläger</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Creative Commons Attribution-Share Alike 4.0</a:t>
            </a:r>
            <a:r>
              <a:rPr lang="en-US" sz="1200" b="0" i="0" u="none" strike="noStrike" kern="1200" dirty="0">
                <a:solidFill>
                  <a:schemeClr val="tx1"/>
                </a:solidFill>
                <a:effectLst/>
                <a:latin typeface="+mn-lt"/>
                <a:ea typeface="+mn-ea"/>
                <a:cs typeface="+mn-cs"/>
              </a:rPr>
              <a:t>, https://commons.wikimedia.org/wiki/File:Mandelbrot-Menge.jpg</a:t>
            </a:r>
            <a:endParaRPr lang="en-US" sz="1200" b="0" i="0" kern="1200" dirty="0">
              <a:solidFill>
                <a:schemeClr val="tx1"/>
              </a:solidFill>
              <a:effectLst/>
              <a:latin typeface="+mn-lt"/>
              <a:ea typeface="+mn-ea"/>
              <a:cs typeface="+mn-cs"/>
            </a:endParaRPr>
          </a:p>
          <a:p>
            <a:endParaRPr lang="en-US" b="1" dirty="0"/>
          </a:p>
          <a:p>
            <a:r>
              <a:rPr lang="en-US" b="1" dirty="0"/>
              <a:t>Directions: </a:t>
            </a:r>
            <a:r>
              <a:rPr lang="en-US" dirty="0"/>
              <a:t>Have students</a:t>
            </a:r>
            <a:r>
              <a:rPr lang="en-US" baseline="0" dirty="0"/>
              <a:t> view and take notes on the following video, “</a:t>
            </a:r>
            <a:r>
              <a:rPr lang="en-US" i="0" baseline="0" dirty="0"/>
              <a:t>Proving God Exists Using Math</a:t>
            </a:r>
            <a:r>
              <a:rPr lang="en-US" baseline="0" dirty="0"/>
              <a:t>.” URL here: https://youtu.be/z0hxb5UVaNE</a:t>
            </a:r>
          </a:p>
          <a:p>
            <a:endParaRPr lang="en-US" dirty="0"/>
          </a:p>
          <a:p>
            <a:r>
              <a:rPr lang="en-US" b="1" dirty="0"/>
              <a:t>Online Resources: </a:t>
            </a:r>
            <a:r>
              <a:rPr lang="en-US" dirty="0"/>
              <a:t>For a lengthier video on the Mandelbrot Set, see </a:t>
            </a:r>
            <a:r>
              <a:rPr lang="en-US" i="0" dirty="0"/>
              <a:t>“Colors of infinity.”</a:t>
            </a:r>
            <a:r>
              <a:rPr lang="en-US" i="0" baseline="0" dirty="0"/>
              <a:t> </a:t>
            </a:r>
            <a:r>
              <a:rPr lang="en-US" baseline="0" dirty="0"/>
              <a:t>URL here: https://youtu.be/DyeR19m8gGk</a:t>
            </a:r>
          </a:p>
          <a:p>
            <a:endParaRPr lang="en-US" dirty="0"/>
          </a:p>
        </p:txBody>
      </p:sp>
      <p:sp>
        <p:nvSpPr>
          <p:cNvPr id="4" name="Slide Number Placeholder 3"/>
          <p:cNvSpPr>
            <a:spLocks noGrp="1"/>
          </p:cNvSpPr>
          <p:nvPr>
            <p:ph type="sldNum" sz="quarter" idx="10"/>
          </p:nvPr>
        </p:nvSpPr>
        <p:spPr/>
        <p:txBody>
          <a:bodyPr/>
          <a:lstStyle/>
          <a:p>
            <a:fld id="{C45E2C41-A11D-4306-8D39-3AA5FC98B4F5}" type="slidenum">
              <a:rPr lang="en-US" smtClean="0"/>
              <a:t>18</a:t>
            </a:fld>
            <a:endParaRPr lang="en-US"/>
          </a:p>
        </p:txBody>
      </p:sp>
    </p:spTree>
    <p:extLst>
      <p:ext uri="{BB962C8B-B14F-4D97-AF65-F5344CB8AC3E}">
        <p14:creationId xmlns:p14="http://schemas.microsoft.com/office/powerpoint/2010/main" val="479212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Share quote</a:t>
            </a:r>
            <a:r>
              <a:rPr lang="en-US" baseline="0" dirty="0"/>
              <a:t> from </a:t>
            </a:r>
            <a:r>
              <a:rPr lang="en-US" i="1" baseline="0" dirty="0"/>
              <a:t>Dei Verbum </a:t>
            </a:r>
            <a:r>
              <a:rPr lang="en-US" baseline="0" dirty="0"/>
              <a:t>on the meaning of Divine Inspiration. Ask students to copy down notes and then ask them in their own words to compare and contrast the two concepts.</a:t>
            </a:r>
          </a:p>
          <a:p>
            <a:endParaRPr lang="en-US" baseline="0" dirty="0"/>
          </a:p>
          <a:p>
            <a:r>
              <a:rPr lang="en-US" b="1" baseline="0" dirty="0"/>
              <a:t>Share Quote: </a:t>
            </a:r>
            <a:r>
              <a:rPr lang="en-US" sz="1200" b="0" i="0" kern="1200" dirty="0">
                <a:solidFill>
                  <a:schemeClr val="tx1"/>
                </a:solidFill>
                <a:effectLst/>
                <a:latin typeface="+mn-lt"/>
                <a:ea typeface="+mn-ea"/>
                <a:cs typeface="+mn-cs"/>
              </a:rPr>
              <a:t>“Those divinely revealed realities which are contained and presented in Sacred Scripture have been committed to writing under the inspiration of the Holy Spirit. For holy mother Church, relying on the belief of the Apostles…holds that the books of both the Old and New Testaments in their entirety, with all their parts, are sacred and canonical because written under the inspiration of the Holy Spirit, they have God as their author and have been handed on as such to the Church herself.</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In composing the sacred books, God chose men and while employed by Him they made use of their powers and abilities, so that with Him acting in them and through them, they, as true authors, consigned to writing everything and only those things which He wanted.</a:t>
            </a:r>
          </a:p>
          <a:p>
            <a:r>
              <a:rPr lang="en-US" sz="1200" b="0" i="0" kern="1200" dirty="0">
                <a:solidFill>
                  <a:schemeClr val="tx1"/>
                </a:solidFill>
                <a:effectLst/>
                <a:latin typeface="+mn-lt"/>
                <a:ea typeface="+mn-ea"/>
                <a:cs typeface="+mn-cs"/>
              </a:rPr>
              <a:t>Therefore, since everything asserted by the inspired authors or sacred writers must be held to be asserted by the Holy Spirit, it follows that the books of Scripture must be acknowledged as teaching solidly, faithfully and without error that truth which God wanted put into sacred writings for the sake of salvation. Therefore ‘all Scripture is divinely inspired and has its use for teaching the truth and refuting error, for reformation of manners and discipline in right living, so that the man who belongs to God may be efficient and equipped for good work of every kind’ (2 Tim. 3:16-17, Greek text).</a:t>
            </a:r>
          </a:p>
          <a:p>
            <a:r>
              <a:rPr lang="en-US" sz="1200" b="0" i="0" kern="1200" dirty="0">
                <a:solidFill>
                  <a:schemeClr val="tx1"/>
                </a:solidFill>
                <a:effectLst/>
                <a:latin typeface="+mn-lt"/>
                <a:ea typeface="+mn-ea"/>
                <a:cs typeface="+mn-cs"/>
              </a:rPr>
              <a:t>However, since God speaks in Sacred Scripture through men in human fashion, (6) the interpreter of Sacred Scripture, in order to see clearly what God wanted to communicate to us, should carefully investigate what meaning the sacred writers really intended, and what God wanted to manifest by means of their words” (</a:t>
            </a:r>
            <a:r>
              <a:rPr lang="en-US" sz="1200" b="0" i="1" kern="1200" dirty="0">
                <a:solidFill>
                  <a:schemeClr val="tx1"/>
                </a:solidFill>
                <a:effectLst/>
                <a:latin typeface="+mn-lt"/>
                <a:ea typeface="+mn-ea"/>
                <a:cs typeface="+mn-cs"/>
              </a:rPr>
              <a:t>Dei Verbum</a:t>
            </a:r>
            <a:r>
              <a:rPr lang="en-US" sz="1200" b="0" i="0" kern="1200" dirty="0">
                <a:solidFill>
                  <a:schemeClr val="tx1"/>
                </a:solidFill>
                <a:effectLst/>
                <a:latin typeface="+mn-lt"/>
                <a:ea typeface="+mn-ea"/>
                <a:cs typeface="+mn-cs"/>
              </a:rPr>
              <a:t>, 11-12).</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Key Scriptures: </a:t>
            </a:r>
            <a:r>
              <a:rPr lang="en-US" sz="1200" b="0" i="0" kern="1200" dirty="0">
                <a:solidFill>
                  <a:schemeClr val="tx1"/>
                </a:solidFill>
                <a:effectLst/>
                <a:latin typeface="+mn-lt"/>
                <a:ea typeface="+mn-ea"/>
                <a:cs typeface="+mn-cs"/>
              </a:rPr>
              <a:t>John 20:31; 2 Tim. 3:16; 2 Peter 1:19-20, 3:15-16 </a:t>
            </a:r>
            <a:endParaRPr lang="en-US" sz="1200" b="1" i="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C45E2C41-A11D-4306-8D39-3AA5FC98B4F5}" type="slidenum">
              <a:rPr lang="en-US" smtClean="0"/>
              <a:t>19</a:t>
            </a:fld>
            <a:endParaRPr lang="en-US"/>
          </a:p>
        </p:txBody>
      </p:sp>
    </p:spTree>
    <p:extLst>
      <p:ext uri="{BB962C8B-B14F-4D97-AF65-F5344CB8AC3E}">
        <p14:creationId xmlns:p14="http://schemas.microsoft.com/office/powerpoint/2010/main" val="612830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*Photo Credit:</a:t>
            </a:r>
            <a:r>
              <a:rPr lang="en-US" b="1" baseline="0" dirty="0"/>
              <a:t> </a:t>
            </a:r>
            <a:r>
              <a:rPr lang="en-US" sz="1200" b="0" i="0" kern="1200" dirty="0" err="1">
                <a:solidFill>
                  <a:schemeClr val="tx1"/>
                </a:solidFill>
                <a:effectLst/>
                <a:latin typeface="+mn-lt"/>
                <a:ea typeface="+mn-ea"/>
                <a:cs typeface="+mn-cs"/>
              </a:rPr>
              <a:t>Vincentiu</a:t>
            </a:r>
            <a:r>
              <a:rPr lang="en-US" sz="1200" b="0" i="0" kern="1200" dirty="0">
                <a:solidFill>
                  <a:schemeClr val="tx1"/>
                </a:solidFill>
                <a:effectLst/>
                <a:latin typeface="+mn-lt"/>
                <a:ea typeface="+mn-ea"/>
                <a:cs typeface="+mn-cs"/>
              </a:rPr>
              <a:t> Solomon. </a:t>
            </a:r>
            <a:r>
              <a:rPr lang="en-US" sz="1200" b="0" i="0" u="sng" kern="1200" dirty="0">
                <a:solidFill>
                  <a:schemeClr val="tx1"/>
                </a:solidFill>
                <a:effectLst/>
                <a:latin typeface="+mn-lt"/>
                <a:ea typeface="+mn-ea"/>
                <a:cs typeface="+mn-cs"/>
                <a:hlinkClick r:id="rId3"/>
              </a:rPr>
              <a:t>Creative Commons Zero, Public Domain Dedication</a:t>
            </a:r>
            <a:r>
              <a:rPr lang="en-US" sz="1200" b="0" i="0" u="sng" kern="1200" dirty="0">
                <a:solidFill>
                  <a:schemeClr val="tx1"/>
                </a:solidFill>
                <a:effectLst/>
                <a:latin typeface="+mn-lt"/>
                <a:ea typeface="+mn-ea"/>
                <a:cs typeface="+mn-cs"/>
              </a:rPr>
              <a:t>, https://commons.wikimedia.org/wiki/File:Sublime_purple_night_sky_(Unsplash).jpg</a:t>
            </a:r>
          </a:p>
          <a:p>
            <a:endParaRPr lang="en-US" b="1" dirty="0"/>
          </a:p>
          <a:p>
            <a:r>
              <a:rPr lang="en-US" b="1" dirty="0"/>
              <a:t>Directions: </a:t>
            </a:r>
            <a:r>
              <a:rPr lang="en-US" b="0" dirty="0"/>
              <a:t>Follow steps 1-4 below.</a:t>
            </a:r>
          </a:p>
          <a:p>
            <a:endParaRPr lang="en-US" b="0" dirty="0"/>
          </a:p>
          <a:p>
            <a:r>
              <a:rPr lang="en-US" b="1" dirty="0"/>
              <a:t>1. Ask Question: </a:t>
            </a:r>
            <a:r>
              <a:rPr lang="en-US" baseline="0" dirty="0"/>
              <a:t>What are your eyes drawn to in the background photo? </a:t>
            </a:r>
          </a:p>
          <a:p>
            <a:endParaRPr lang="en-US" baseline="0" dirty="0"/>
          </a:p>
          <a:p>
            <a:r>
              <a:rPr lang="en-US" b="1" baseline="0" dirty="0"/>
              <a:t>2. Share Reflection: </a:t>
            </a:r>
            <a:r>
              <a:rPr lang="en-US" baseline="0" dirty="0"/>
              <a:t>We speak of “the heavens” as we gaze at the stars. We have a sense that we are being drawn closer to God when we ponder the stars at night. </a:t>
            </a:r>
          </a:p>
          <a:p>
            <a:endParaRPr lang="en-US" baseline="0" dirty="0"/>
          </a:p>
          <a:p>
            <a:r>
              <a:rPr lang="en-US" b="1" baseline="0" dirty="0"/>
              <a:t>3. Share Quote:</a:t>
            </a:r>
            <a:r>
              <a:rPr lang="en-US" baseline="0" dirty="0"/>
              <a:t> “</a:t>
            </a:r>
            <a:r>
              <a:rPr lang="en-US" sz="1200" b="0" i="0" kern="1200" dirty="0">
                <a:solidFill>
                  <a:schemeClr val="tx1"/>
                </a:solidFill>
                <a:effectLst/>
                <a:latin typeface="+mn-lt"/>
                <a:ea typeface="+mn-ea"/>
                <a:cs typeface="+mn-cs"/>
              </a:rPr>
              <a:t>When the feet mount the steps, the whole man, including his spiritual substance, goes up with them. All ascension, all going up, if we will but give it thought, is motion in the direction of that high place where everything is great, everything made perfect. For this sense we have that heaven is ‘up’ rather than ‘down’ we depend on something in us deeper than our reasoning powers. How can God be up or down? The only approach to God is by becoming better morally, and what has spiritual improvement to do with a material action like going up a pair of stairs? What has pure being to do with a rise in the position of our bodies? There is no explanation. Yet the natural figure of speech for what is morally bad is baseness, and a good and noble action we call a high action. In our minds we make a connection, unintelligible but real, between rising up and the spiritual approach to God; and Him we call the All-Highest.” (Fr.</a:t>
            </a:r>
            <a:r>
              <a:rPr lang="en-US" sz="1200" b="0" i="0" kern="1200" baseline="0" dirty="0">
                <a:solidFill>
                  <a:schemeClr val="tx1"/>
                </a:solidFill>
                <a:effectLst/>
                <a:latin typeface="+mn-lt"/>
                <a:ea typeface="+mn-ea"/>
                <a:cs typeface="+mn-cs"/>
              </a:rPr>
              <a:t> Romano </a:t>
            </a:r>
            <a:r>
              <a:rPr lang="en-US" sz="1200" b="0" i="0" kern="1200" baseline="0" dirty="0" err="1">
                <a:solidFill>
                  <a:schemeClr val="tx1"/>
                </a:solidFill>
                <a:effectLst/>
                <a:latin typeface="+mn-lt"/>
                <a:ea typeface="+mn-ea"/>
                <a:cs typeface="+mn-cs"/>
              </a:rPr>
              <a:t>Guardini</a:t>
            </a:r>
            <a:r>
              <a:rPr lang="en-US" sz="1200" b="0" i="0" kern="1200" baseline="0" dirty="0">
                <a:solidFill>
                  <a:schemeClr val="tx1"/>
                </a:solidFill>
                <a:effectLst/>
                <a:latin typeface="+mn-lt"/>
                <a:ea typeface="+mn-ea"/>
                <a:cs typeface="+mn-cs"/>
              </a:rPr>
              <a:t>, </a:t>
            </a:r>
            <a:r>
              <a:rPr lang="en-US" sz="1200" b="0" i="1" kern="1200" baseline="0" dirty="0">
                <a:solidFill>
                  <a:schemeClr val="tx1"/>
                </a:solidFill>
                <a:effectLst/>
                <a:latin typeface="+mn-lt"/>
                <a:ea typeface="+mn-ea"/>
                <a:cs typeface="+mn-cs"/>
              </a:rPr>
              <a:t>Sacred Signs</a:t>
            </a:r>
            <a:r>
              <a:rPr lang="en-US" sz="1200" b="0" i="0" kern="1200" baseline="0" dirty="0">
                <a:solidFill>
                  <a:schemeClr val="tx1"/>
                </a:solidFill>
                <a:effectLst/>
                <a:latin typeface="+mn-lt"/>
                <a:ea typeface="+mn-ea"/>
                <a:cs typeface="+mn-cs"/>
              </a:rPr>
              <a:t>)</a:t>
            </a:r>
          </a:p>
          <a:p>
            <a:endParaRPr lang="en-US" sz="1200" b="0" i="0" kern="1200" baseline="0" dirty="0">
              <a:solidFill>
                <a:schemeClr val="tx1"/>
              </a:solidFill>
              <a:effectLst/>
              <a:latin typeface="+mn-lt"/>
              <a:ea typeface="+mn-ea"/>
              <a:cs typeface="+mn-cs"/>
            </a:endParaRPr>
          </a:p>
          <a:p>
            <a:pPr fontAlgn="base"/>
            <a:r>
              <a:rPr lang="en-US" sz="1200" b="1" i="0" kern="1200" baseline="0" dirty="0">
                <a:solidFill>
                  <a:schemeClr val="tx1"/>
                </a:solidFill>
                <a:effectLst/>
                <a:latin typeface="+mn-lt"/>
                <a:ea typeface="+mn-ea"/>
                <a:cs typeface="+mn-cs"/>
              </a:rPr>
              <a:t>4. Share Key Scripture: “</a:t>
            </a:r>
            <a:r>
              <a:rPr lang="en-US" dirty="0">
                <a:effectLst/>
              </a:rPr>
              <a:t>The heavens declare the glory of God; </a:t>
            </a:r>
            <a:r>
              <a:rPr lang="en-US" sz="1200" b="0" i="0" kern="1200" dirty="0">
                <a:solidFill>
                  <a:schemeClr val="tx1"/>
                </a:solidFill>
                <a:effectLst/>
                <a:latin typeface="+mn-lt"/>
                <a:ea typeface="+mn-ea"/>
                <a:cs typeface="+mn-cs"/>
              </a:rPr>
              <a:t>the firmament proclaims the works of his hands” (Psalm 19:2).</a:t>
            </a:r>
          </a:p>
          <a:p>
            <a:endParaRPr lang="en-US" sz="1200" b="1" i="0" kern="1200" dirty="0">
              <a:solidFill>
                <a:schemeClr val="tx1"/>
              </a:solidFill>
              <a:effectLst/>
              <a:latin typeface="+mn-lt"/>
              <a:ea typeface="+mn-ea"/>
              <a:cs typeface="+mn-cs"/>
            </a:endParaRP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C45E2C41-A11D-4306-8D39-3AA5FC98B4F5}" type="slidenum">
              <a:rPr lang="en-US" smtClean="0"/>
              <a:t>2</a:t>
            </a:fld>
            <a:endParaRPr lang="en-US"/>
          </a:p>
        </p:txBody>
      </p:sp>
    </p:spTree>
    <p:extLst>
      <p:ext uri="{BB962C8B-B14F-4D97-AF65-F5344CB8AC3E}">
        <p14:creationId xmlns:p14="http://schemas.microsoft.com/office/powerpoint/2010/main" val="3374317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*Photo Credit: </a:t>
            </a:r>
            <a:r>
              <a:rPr lang="en-US" sz="1200" b="0" i="0" u="sng" kern="1200" dirty="0" err="1">
                <a:solidFill>
                  <a:schemeClr val="tx1"/>
                </a:solidFill>
                <a:effectLst/>
                <a:latin typeface="+mn-lt"/>
                <a:ea typeface="+mn-ea"/>
                <a:cs typeface="+mn-cs"/>
                <a:hlinkClick r:id="rId3"/>
              </a:rPr>
              <a:t>Romain</a:t>
            </a:r>
            <a:r>
              <a:rPr lang="en-US" sz="1200" b="0" i="0" u="sng" kern="1200" dirty="0">
                <a:solidFill>
                  <a:schemeClr val="tx1"/>
                </a:solidFill>
                <a:effectLst/>
                <a:latin typeface="+mn-lt"/>
                <a:ea typeface="+mn-ea"/>
                <a:cs typeface="+mn-cs"/>
                <a:hlinkClick r:id="rId3"/>
              </a:rPr>
              <a:t> Guy</a:t>
            </a:r>
            <a:r>
              <a:rPr lang="en-US" sz="1200" b="0" i="0" kern="1200" dirty="0">
                <a:solidFill>
                  <a:schemeClr val="tx1"/>
                </a:solidFill>
                <a:effectLst/>
                <a:latin typeface="+mn-lt"/>
                <a:ea typeface="+mn-ea"/>
                <a:cs typeface="+mn-cs"/>
              </a:rPr>
              <a:t> , </a:t>
            </a:r>
            <a:r>
              <a:rPr lang="en-US" sz="1200" b="0" i="0" u="sng" kern="1200" dirty="0">
                <a:solidFill>
                  <a:schemeClr val="tx1"/>
                </a:solidFill>
                <a:effectLst/>
                <a:latin typeface="+mn-lt"/>
                <a:ea typeface="+mn-ea"/>
                <a:cs typeface="+mn-cs"/>
                <a:hlinkClick r:id="rId4"/>
              </a:rPr>
              <a:t>Creative Commons Zero, Public Domain Dedication</a:t>
            </a:r>
            <a:r>
              <a:rPr lang="en-US" sz="1200" b="0" i="0" u="sng" kern="1200" dirty="0">
                <a:solidFill>
                  <a:schemeClr val="tx1"/>
                </a:solidFill>
                <a:effectLst/>
                <a:latin typeface="+mn-lt"/>
                <a:ea typeface="+mn-ea"/>
                <a:cs typeface="+mn-cs"/>
              </a:rPr>
              <a:t>, https://commons.wikimedia.org/wiki/File:Marshall_Beach_Sunset_(6753666737).jpg</a:t>
            </a:r>
          </a:p>
          <a:p>
            <a:endParaRPr lang="en-US" b="1" dirty="0"/>
          </a:p>
          <a:p>
            <a:r>
              <a:rPr lang="en-US" b="1" dirty="0"/>
              <a:t>Directions: </a:t>
            </a:r>
            <a:r>
              <a:rPr lang="en-US" dirty="0"/>
              <a:t>Ask students to identify the four things that Scripture says Scripture is used for.</a:t>
            </a:r>
          </a:p>
          <a:p>
            <a:endParaRPr lang="en-US" b="1" dirty="0"/>
          </a:p>
          <a:p>
            <a:r>
              <a:rPr lang="en-US" b="1" dirty="0"/>
              <a:t>Question:</a:t>
            </a:r>
            <a:r>
              <a:rPr lang="en-US" b="1" baseline="0" dirty="0"/>
              <a:t> </a:t>
            </a:r>
            <a:r>
              <a:rPr lang="en-US" dirty="0"/>
              <a:t>According to 2 Timothy 3:16, what four things is Scripture used for?</a:t>
            </a:r>
          </a:p>
        </p:txBody>
      </p:sp>
      <p:sp>
        <p:nvSpPr>
          <p:cNvPr id="4" name="Slide Number Placeholder 3"/>
          <p:cNvSpPr>
            <a:spLocks noGrp="1"/>
          </p:cNvSpPr>
          <p:nvPr>
            <p:ph type="sldNum" sz="quarter" idx="10"/>
          </p:nvPr>
        </p:nvSpPr>
        <p:spPr/>
        <p:txBody>
          <a:bodyPr/>
          <a:lstStyle/>
          <a:p>
            <a:fld id="{C45E2C41-A11D-4306-8D39-3AA5FC98B4F5}" type="slidenum">
              <a:rPr lang="en-US" smtClean="0"/>
              <a:t>20</a:t>
            </a:fld>
            <a:endParaRPr lang="en-US"/>
          </a:p>
        </p:txBody>
      </p:sp>
    </p:spTree>
    <p:extLst>
      <p:ext uri="{BB962C8B-B14F-4D97-AF65-F5344CB8AC3E}">
        <p14:creationId xmlns:p14="http://schemas.microsoft.com/office/powerpoint/2010/main" val="2088091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4ff8d538f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4ff8d538f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dirty="0"/>
              <a:t>*Photo Credit: </a:t>
            </a:r>
            <a:r>
              <a:rPr lang="en-US" sz="1200" b="0" i="0" u="sng" kern="1200" dirty="0">
                <a:solidFill>
                  <a:schemeClr val="tx1"/>
                </a:solidFill>
                <a:effectLst/>
                <a:latin typeface="+mn-lt"/>
                <a:ea typeface="+mn-ea"/>
                <a:cs typeface="+mn-cs"/>
                <a:hlinkClick r:id="rId3" tooltip="w:en:Caravaggio"/>
              </a:rPr>
              <a:t>Caravaggio</a:t>
            </a:r>
            <a:r>
              <a:rPr lang="en-US" sz="1200" b="0" i="0" u="sng"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Public domain, https://commons.wikimedia.org/wiki/File:The_Inspiration_of_Saint_Matthew-Caravaggio_(1602).jpg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Directions:</a:t>
            </a:r>
            <a:r>
              <a:rPr lang="en-US" b="1" baseline="0" dirty="0"/>
              <a:t> </a:t>
            </a:r>
            <a:r>
              <a:rPr lang="en-US" baseline="0" dirty="0"/>
              <a:t>Have students write down the term and definition as part of a Key Vocab section in their notes.</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51495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indent="0" algn="l" defTabSz="914400" rtl="0" eaLnBrk="1" fontAlgn="auto" latinLnBrk="0" hangingPunct="1">
              <a:lnSpc>
                <a:spcPct val="100000"/>
              </a:lnSpc>
              <a:spcBef>
                <a:spcPts val="0"/>
              </a:spcBef>
              <a:spcAft>
                <a:spcPts val="0"/>
              </a:spcAft>
              <a:buClrTx/>
              <a:buSzTx/>
              <a:buFontTx/>
              <a:buNone/>
              <a:tabLst/>
              <a:defRPr/>
            </a:pPr>
            <a:r>
              <a:rPr lang="en-US" b="1" dirty="0"/>
              <a:t>Directions: </a:t>
            </a:r>
            <a:r>
              <a:rPr lang="en-US" b="0" dirty="0"/>
              <a:t>Share the extra information for each part using the guide below.</a:t>
            </a:r>
          </a:p>
          <a:p>
            <a:pPr marL="45720" indent="0">
              <a:buNone/>
            </a:pPr>
            <a:endParaRPr lang="en-US" b="1" dirty="0">
              <a:solidFill>
                <a:srgbClr val="002060"/>
              </a:solidFill>
            </a:endParaRPr>
          </a:p>
          <a:p>
            <a:pPr marL="45720" indent="0">
              <a:buNone/>
            </a:pPr>
            <a:r>
              <a:rPr lang="en-US" b="1" dirty="0">
                <a:solidFill>
                  <a:schemeClr val="tx1"/>
                </a:solidFill>
              </a:rPr>
              <a:t>The four main criteria for inclusion in the New Testament were:</a:t>
            </a:r>
          </a:p>
          <a:p>
            <a:pPr marL="45720" indent="0">
              <a:buNone/>
            </a:pPr>
            <a:r>
              <a:rPr lang="en-US" dirty="0">
                <a:solidFill>
                  <a:schemeClr val="tx1"/>
                </a:solidFill>
              </a:rPr>
              <a:t>1. </a:t>
            </a:r>
            <a:r>
              <a:rPr lang="en-US" b="1" dirty="0">
                <a:solidFill>
                  <a:schemeClr val="tx1"/>
                </a:solidFill>
              </a:rPr>
              <a:t>Inspiration of the Holy Spirit. </a:t>
            </a:r>
            <a:r>
              <a:rPr lang="en-US" dirty="0">
                <a:solidFill>
                  <a:schemeClr val="tx1"/>
                </a:solidFill>
              </a:rPr>
              <a:t>The Church determined which books were inspired. They</a:t>
            </a:r>
            <a:r>
              <a:rPr lang="en-US" baseline="0" dirty="0">
                <a:solidFill>
                  <a:schemeClr val="tx1"/>
                </a:solidFill>
              </a:rPr>
              <a:t> contain nothing contrary to the truth.</a:t>
            </a:r>
            <a:endParaRPr lang="en-US" dirty="0">
              <a:solidFill>
                <a:schemeClr val="tx1"/>
              </a:solidFill>
            </a:endParaRPr>
          </a:p>
          <a:p>
            <a:pPr marL="45720" indent="0">
              <a:buNone/>
            </a:pPr>
            <a:r>
              <a:rPr lang="en-US" dirty="0">
                <a:solidFill>
                  <a:schemeClr val="tx1"/>
                </a:solidFill>
              </a:rPr>
              <a:t>2. </a:t>
            </a:r>
            <a:r>
              <a:rPr lang="en-US" b="1" dirty="0">
                <a:solidFill>
                  <a:schemeClr val="tx1"/>
                </a:solidFill>
              </a:rPr>
              <a:t>Apostolic origin. </a:t>
            </a:r>
            <a:r>
              <a:rPr lang="en-US" dirty="0">
                <a:solidFill>
                  <a:schemeClr val="tx1"/>
                </a:solidFill>
              </a:rPr>
              <a:t>The author of the book needed to be an Apostle or someone closely associated with the Apostles.</a:t>
            </a:r>
          </a:p>
          <a:p>
            <a:pPr marL="45720" indent="0">
              <a:buNone/>
            </a:pPr>
            <a:r>
              <a:rPr lang="en-US" dirty="0">
                <a:solidFill>
                  <a:schemeClr val="tx1"/>
                </a:solidFill>
              </a:rPr>
              <a:t>3. </a:t>
            </a:r>
            <a:r>
              <a:rPr lang="en-US" b="1" dirty="0">
                <a:solidFill>
                  <a:schemeClr val="tx1"/>
                </a:solidFill>
              </a:rPr>
              <a:t>Liturgical use. </a:t>
            </a:r>
            <a:r>
              <a:rPr lang="en-US" dirty="0">
                <a:solidFill>
                  <a:schemeClr val="tx1"/>
                </a:solidFill>
              </a:rPr>
              <a:t>St. Paul’s letters, for example, were often read as part of the liturgy. The liturgical context was an important factor for inclusion in the canon.</a:t>
            </a:r>
          </a:p>
          <a:p>
            <a:pPr marL="45720" indent="0">
              <a:buNone/>
            </a:pPr>
            <a:r>
              <a:rPr lang="en-US" dirty="0">
                <a:solidFill>
                  <a:schemeClr val="tx1"/>
                </a:solidFill>
              </a:rPr>
              <a:t>4. </a:t>
            </a:r>
            <a:r>
              <a:rPr lang="en-US" b="1" dirty="0">
                <a:solidFill>
                  <a:schemeClr val="tx1"/>
                </a:solidFill>
              </a:rPr>
              <a:t>Universality. </a:t>
            </a:r>
            <a:r>
              <a:rPr lang="en-US" dirty="0">
                <a:solidFill>
                  <a:schemeClr val="tx1"/>
                </a:solidFill>
              </a:rPr>
              <a:t>For a writing to be considered part of Sacred Scripture, its audience had to be outside a local community or region. St. Paul’s Letters to the Corinthians, for example, were read beyond Corinth and throughout the Roman Empire.</a:t>
            </a:r>
          </a:p>
          <a:p>
            <a:endParaRPr lang="en-US" dirty="0"/>
          </a:p>
        </p:txBody>
      </p:sp>
      <p:sp>
        <p:nvSpPr>
          <p:cNvPr id="4" name="Slide Number Placeholder 3"/>
          <p:cNvSpPr>
            <a:spLocks noGrp="1"/>
          </p:cNvSpPr>
          <p:nvPr>
            <p:ph type="sldNum" sz="quarter" idx="10"/>
          </p:nvPr>
        </p:nvSpPr>
        <p:spPr/>
        <p:txBody>
          <a:bodyPr/>
          <a:lstStyle/>
          <a:p>
            <a:fld id="{C45E2C41-A11D-4306-8D39-3AA5FC98B4F5}" type="slidenum">
              <a:rPr lang="en-US" smtClean="0"/>
              <a:t>22</a:t>
            </a:fld>
            <a:endParaRPr lang="en-US"/>
          </a:p>
        </p:txBody>
      </p:sp>
    </p:spTree>
    <p:extLst>
      <p:ext uri="{BB962C8B-B14F-4D97-AF65-F5344CB8AC3E}">
        <p14:creationId xmlns:p14="http://schemas.microsoft.com/office/powerpoint/2010/main" val="3436475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*Photo Credit: </a:t>
            </a:r>
            <a:r>
              <a:rPr lang="it-IT" sz="1200" b="0" i="0" kern="1200" dirty="0">
                <a:solidFill>
                  <a:schemeClr val="tx1"/>
                </a:solidFill>
                <a:effectLst/>
                <a:latin typeface="+mn-lt"/>
                <a:ea typeface="+mn-ea"/>
                <a:cs typeface="+mn-cs"/>
              </a:rPr>
              <a:t>Creation of Adam, Michelangelo (1475–1564),  public domain, https://commons.wikimedia.org/w/index.php?search=creation+of+adam&amp;title=Special:MediaSearch&amp;go=Go&amp;type=image</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Directions: </a:t>
            </a:r>
            <a:r>
              <a:rPr lang="en-US" b="0" dirty="0"/>
              <a:t>Follow steps 1-4 below.</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Ask Question: </a:t>
            </a:r>
            <a:r>
              <a:rPr lang="en-US" sz="1200" b="0" kern="1200" dirty="0">
                <a:solidFill>
                  <a:schemeClr val="tx1"/>
                </a:solidFill>
                <a:effectLst/>
                <a:latin typeface="+mn-lt"/>
                <a:ea typeface="+mn-ea"/>
                <a:cs typeface="+mn-cs"/>
              </a:rPr>
              <a:t>This is a detail called </a:t>
            </a:r>
            <a:r>
              <a:rPr lang="en-US" sz="1200" b="0" i="1" kern="1200" dirty="0">
                <a:solidFill>
                  <a:schemeClr val="tx1"/>
                </a:solidFill>
                <a:effectLst/>
                <a:latin typeface="+mn-lt"/>
                <a:ea typeface="+mn-ea"/>
                <a:cs typeface="+mn-cs"/>
              </a:rPr>
              <a:t>The Creation of Adam </a:t>
            </a:r>
            <a:r>
              <a:rPr lang="en-US" sz="1200" b="0" kern="1200" dirty="0">
                <a:solidFill>
                  <a:schemeClr val="tx1"/>
                </a:solidFill>
                <a:effectLst/>
                <a:latin typeface="+mn-lt"/>
                <a:ea typeface="+mn-ea"/>
                <a:cs typeface="+mn-cs"/>
              </a:rPr>
              <a:t>from the ceiling of the Sistine Chapel in Rome. Why do you think Adam and God are portrayed as a type of mirror image by the artist Michelangelo? Why is God situated in a brain</a:t>
            </a:r>
            <a:r>
              <a:rPr lang="en-US" sz="1200" b="0" kern="1200" baseline="0" dirty="0">
                <a:solidFill>
                  <a:schemeClr val="tx1"/>
                </a:solidFill>
                <a:effectLst/>
                <a:latin typeface="+mn-lt"/>
                <a:ea typeface="+mn-ea"/>
                <a:cs typeface="+mn-cs"/>
              </a:rPr>
              <a:t>-shaped background?</a:t>
            </a:r>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Share Reflection:</a:t>
            </a:r>
            <a:r>
              <a:rPr lang="en-US" sz="1200" b="1" kern="1200" baseline="0" dirty="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Part of what it means to be made in the image of God is that humans have a capacity to know things; we are knowers first and foremost. The greatest thing to know is God. In knowing God, we attain wisdom, which is the goal of philosophy. We are made to</a:t>
            </a:r>
            <a:r>
              <a:rPr lang="en-US" sz="1200" b="1" kern="1200" baseline="0" dirty="0">
                <a:solidFill>
                  <a:schemeClr val="tx1"/>
                </a:solidFill>
                <a:effectLst/>
                <a:latin typeface="+mn-lt"/>
                <a:ea typeface="+mn-ea"/>
                <a:cs typeface="+mn-cs"/>
              </a:rPr>
              <a:t> know</a:t>
            </a:r>
            <a:r>
              <a:rPr lang="en-US" sz="1200" b="0" kern="1200" baseline="0" dirty="0">
                <a:solidFill>
                  <a:schemeClr val="tx1"/>
                </a:solidFill>
                <a:effectLst/>
                <a:latin typeface="+mn-lt"/>
                <a:ea typeface="+mn-ea"/>
                <a:cs typeface="+mn-cs"/>
              </a:rPr>
              <a:t>, to love, and to serve God.</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Share Quote: </a:t>
            </a:r>
            <a:r>
              <a:rPr lang="en-US" sz="120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Even in young children, we find a desire for perfect knowledge when they ask ‘Why is that?’ and when given an answer they then ask the next question, ‘Well, why is that?’ It seems this questioning would go on forever, at least until an adult brings it to an end! This process reveals that children (indeed, all of us) recognize the inadequacy of a partial answer, and that true satisfaction will occur only when a complete and perfect understanding has been achieved.</a:t>
            </a:r>
          </a:p>
          <a:p>
            <a:r>
              <a:rPr lang="en-US" sz="1200" b="0" i="0" kern="1200" dirty="0">
                <a:solidFill>
                  <a:schemeClr val="tx1"/>
                </a:solidFill>
                <a:effectLst/>
                <a:latin typeface="+mn-lt"/>
                <a:ea typeface="+mn-ea"/>
                <a:cs typeface="+mn-cs"/>
              </a:rPr>
              <a:t>Humans do not seek just practical knowledge (e.g., ‘How do I get the food I need to survive?’). Rather, we want to know just for the sake of knowing, and we have an innate desire for a full and complete explanation. This is evident in the ongoing work of science in seeking a more complete understanding of our world. We know we have not yet reached a perfect understanding of our world, so we research and seek more knowledge, more truth.” –Steve </a:t>
            </a:r>
            <a:r>
              <a:rPr lang="en-US" sz="1200" b="0" i="0" kern="1200" dirty="0" err="1">
                <a:solidFill>
                  <a:schemeClr val="tx1"/>
                </a:solidFill>
                <a:effectLst/>
                <a:latin typeface="+mn-lt"/>
                <a:ea typeface="+mn-ea"/>
                <a:cs typeface="+mn-cs"/>
              </a:rPr>
              <a:t>Hemler</a:t>
            </a:r>
            <a:r>
              <a:rPr lang="en-US" sz="1200" b="0" i="0" kern="1200" dirty="0">
                <a:solidFill>
                  <a:schemeClr val="tx1"/>
                </a:solidFill>
                <a:effectLst/>
                <a:latin typeface="+mn-lt"/>
                <a:ea typeface="+mn-ea"/>
                <a:cs typeface="+mn-cs"/>
              </a:rPr>
              <a:t>, https://strangenotions.com/5-human-desires-that-point-to-god/ </a:t>
            </a:r>
          </a:p>
          <a:p>
            <a:endParaRPr lang="en-US" sz="1200" kern="1200" dirty="0">
              <a:solidFill>
                <a:schemeClr val="tx1"/>
              </a:solidFill>
              <a:effectLst/>
              <a:latin typeface="+mn-lt"/>
              <a:ea typeface="+mn-ea"/>
              <a:cs typeface="+mn-cs"/>
            </a:endParaRPr>
          </a:p>
          <a:p>
            <a:pPr fontAlgn="base"/>
            <a:r>
              <a:rPr lang="en-US" sz="1200" b="1" kern="1200" dirty="0">
                <a:solidFill>
                  <a:schemeClr val="tx1"/>
                </a:solidFill>
                <a:effectLst/>
                <a:latin typeface="+mn-lt"/>
                <a:ea typeface="+mn-ea"/>
                <a:cs typeface="+mn-cs"/>
              </a:rPr>
              <a:t>4. Share Key Scripture:  “</a:t>
            </a:r>
            <a:r>
              <a:rPr lang="en-US" dirty="0">
                <a:effectLst/>
              </a:rPr>
              <a:t>God created mankind in his image; </a:t>
            </a:r>
            <a:r>
              <a:rPr lang="en-US" sz="1200" b="0" i="0" kern="1200" dirty="0">
                <a:solidFill>
                  <a:schemeClr val="tx1"/>
                </a:solidFill>
                <a:effectLst/>
                <a:latin typeface="+mn-lt"/>
                <a:ea typeface="+mn-ea"/>
                <a:cs typeface="+mn-cs"/>
              </a:rPr>
              <a:t>in the image of God he created them; male and female he created them” (Gen 1:27).</a:t>
            </a:r>
          </a:p>
          <a:p>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45E2C41-A11D-4306-8D39-3AA5FC98B4F5}" type="slidenum">
              <a:rPr lang="en-US" smtClean="0"/>
              <a:t>3</a:t>
            </a:fld>
            <a:endParaRPr lang="en-US"/>
          </a:p>
        </p:txBody>
      </p:sp>
    </p:spTree>
    <p:extLst>
      <p:ext uri="{BB962C8B-B14F-4D97-AF65-F5344CB8AC3E}">
        <p14:creationId xmlns:p14="http://schemas.microsoft.com/office/powerpoint/2010/main" val="914451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*Photo Credit: </a:t>
            </a:r>
            <a:r>
              <a:rPr lang="en-US" sz="1200" b="0" i="0" kern="1200" dirty="0">
                <a:solidFill>
                  <a:schemeClr val="tx1"/>
                </a:solidFill>
                <a:effectLst/>
                <a:latin typeface="+mn-lt"/>
                <a:ea typeface="+mn-ea"/>
                <a:cs typeface="+mn-cs"/>
              </a:rPr>
              <a:t>Aziz </a:t>
            </a:r>
            <a:r>
              <a:rPr lang="en-US" sz="1200" b="0" i="0" kern="1200" dirty="0" err="1">
                <a:solidFill>
                  <a:schemeClr val="tx1"/>
                </a:solidFill>
                <a:effectLst/>
                <a:latin typeface="+mn-lt"/>
                <a:ea typeface="+mn-ea"/>
                <a:cs typeface="+mn-cs"/>
              </a:rPr>
              <a:t>Acharki</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3"/>
              </a:rPr>
              <a:t>Creative Commons Zero, Public Domain Dedication</a:t>
            </a:r>
            <a:r>
              <a:rPr lang="en-US" sz="1200" b="0" i="0" u="sng" kern="1200" dirty="0">
                <a:solidFill>
                  <a:schemeClr val="tx1"/>
                </a:solidFill>
                <a:effectLst/>
                <a:latin typeface="+mn-lt"/>
                <a:ea typeface="+mn-ea"/>
                <a:cs typeface="+mn-cs"/>
              </a:rPr>
              <a:t>, https://commons.wikimedia.org/wiki/File:Sunset_romantic_(Unsplash).jpg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Directions: </a:t>
            </a:r>
            <a:r>
              <a:rPr lang="en-US" b="0" dirty="0"/>
              <a:t>Follow steps 1-3 below.</a:t>
            </a:r>
          </a:p>
          <a:p>
            <a:endParaRPr lang="en-US" b="1" dirty="0"/>
          </a:p>
          <a:p>
            <a:r>
              <a:rPr lang="en-US" b="1" dirty="0"/>
              <a:t>1. Note Taking: </a:t>
            </a:r>
            <a:r>
              <a:rPr lang="en-US" b="0" dirty="0"/>
              <a:t>H</a:t>
            </a:r>
            <a:r>
              <a:rPr lang="en-US" dirty="0"/>
              <a:t>ave students copy down the underlined parts of the verse. </a:t>
            </a:r>
          </a:p>
          <a:p>
            <a:endParaRPr lang="en-US" dirty="0"/>
          </a:p>
          <a:p>
            <a:r>
              <a:rPr lang="en-US" b="1" dirty="0"/>
              <a:t>2. Ask Question: </a:t>
            </a:r>
            <a:r>
              <a:rPr lang="en-US" b="0" dirty="0"/>
              <a:t>According to Acts 17:26-27, </a:t>
            </a:r>
            <a:r>
              <a:rPr lang="en-US" dirty="0"/>
              <a:t>Why were humans made by God?</a:t>
            </a:r>
          </a:p>
          <a:p>
            <a:endParaRPr lang="en-US" dirty="0"/>
          </a:p>
          <a:p>
            <a:pPr>
              <a:lnSpc>
                <a:spcPct val="150000"/>
              </a:lnSpc>
              <a:spcAft>
                <a:spcPts val="1200"/>
              </a:spcAft>
            </a:pPr>
            <a:r>
              <a:rPr lang="en-US" b="1" dirty="0"/>
              <a:t>3. Share Quote: </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The desire for God is written in the human heart, because man is created by God and for God; and God never ceases to draw man to himself. Only in God will he find the truth and happiness he never stops searching for: </a:t>
            </a:r>
          </a:p>
          <a:p>
            <a:pPr marL="457200">
              <a:lnSpc>
                <a:spcPct val="150000"/>
              </a:lnSpc>
              <a:spcAft>
                <a:spcPts val="1200"/>
              </a:spcAft>
            </a:pPr>
            <a:r>
              <a:rPr lang="en-US" sz="1200" b="0" dirty="0">
                <a:effectLst/>
              </a:rPr>
              <a:t>The dignity of man rests above all on the fact that he is called to communion with God. This invitation to converse with God is addressed to man as soon as he comes into being. For if man exists it is because God has created him through love, and through love continues to hold him in existence. He cannot live fully according to truth unless he freely acknowledges that love and entrusts himself to his creator.</a:t>
            </a:r>
            <a:r>
              <a:rPr lang="en-US" sz="1200" b="0" baseline="30000" dirty="0">
                <a:effectLst/>
              </a:rPr>
              <a:t>1</a:t>
            </a:r>
          </a:p>
          <a:p>
            <a:pPr marL="457200">
              <a:lnSpc>
                <a:spcPct val="150000"/>
              </a:lnSpc>
              <a:spcAft>
                <a:spcPts val="1200"/>
              </a:spcAft>
            </a:pPr>
            <a:endParaRPr lang="en-US" sz="1200" b="0" i="0" kern="1200" baseline="30000" dirty="0">
              <a:solidFill>
                <a:schemeClr val="tx1"/>
              </a:solidFill>
              <a:effectLst/>
              <a:latin typeface="+mn-lt"/>
              <a:ea typeface="+mn-ea"/>
              <a:cs typeface="+mn-cs"/>
            </a:endParaRPr>
          </a:p>
          <a:p>
            <a:pPr>
              <a:lnSpc>
                <a:spcPct val="150000"/>
              </a:lnSpc>
              <a:spcBef>
                <a:spcPts val="1200"/>
              </a:spcBef>
              <a:spcAft>
                <a:spcPts val="1200"/>
              </a:spcAft>
            </a:pPr>
            <a:r>
              <a:rPr lang="en-US" sz="1200" b="0" i="0" kern="1200" dirty="0">
                <a:solidFill>
                  <a:schemeClr val="tx1"/>
                </a:solidFill>
                <a:effectLst/>
                <a:latin typeface="+mn-lt"/>
                <a:ea typeface="+mn-ea"/>
                <a:cs typeface="+mn-cs"/>
              </a:rPr>
              <a:t>In many ways, throughout history down to the present day, men have given expression to their quest for God in their religious beliefs and behavior: in their prayers, sacrifices, rituals, meditations, and so forth. These forms of religious expression, despite the ambiguities they often bring with them, are so universal that one may well call man a </a:t>
            </a:r>
            <a:r>
              <a:rPr lang="en-US" sz="1200" b="0" i="1" kern="1200" dirty="0">
                <a:solidFill>
                  <a:schemeClr val="tx1"/>
                </a:solidFill>
                <a:effectLst/>
                <a:latin typeface="+mn-lt"/>
                <a:ea typeface="+mn-ea"/>
                <a:cs typeface="+mn-cs"/>
              </a:rPr>
              <a:t>religious being</a:t>
            </a:r>
            <a:r>
              <a:rPr lang="en-US" sz="1200" b="0" i="0" kern="1200" dirty="0">
                <a:solidFill>
                  <a:schemeClr val="tx1"/>
                </a:solidFill>
                <a:effectLst/>
                <a:latin typeface="+mn-lt"/>
                <a:ea typeface="+mn-ea"/>
                <a:cs typeface="+mn-cs"/>
              </a:rPr>
              <a:t>: </a:t>
            </a:r>
          </a:p>
          <a:p>
            <a:pPr marL="457200">
              <a:lnSpc>
                <a:spcPct val="150000"/>
              </a:lnSpc>
              <a:spcAft>
                <a:spcPts val="1200"/>
              </a:spcAft>
            </a:pPr>
            <a:r>
              <a:rPr lang="en-US" sz="1200" b="0" dirty="0">
                <a:effectLst/>
              </a:rPr>
              <a:t>From one ancestor [God] made all nations to inhabit the whole earth, and he allotted the times of their existence and the boundaries of the places where they would live, so that they would search for God and perhaps grope for him and find him - though indeed he is not far from each one of us. For "in him we live and move and have our being“</a:t>
            </a:r>
            <a:r>
              <a:rPr lang="en-US" sz="1200" b="0" baseline="30000" dirty="0">
                <a:effectLst/>
              </a:rPr>
              <a:t>2</a:t>
            </a:r>
            <a:r>
              <a:rPr lang="en-US" sz="1200" b="0" dirty="0">
                <a:effectLst/>
              </a:rPr>
              <a:t> (</a:t>
            </a:r>
            <a:r>
              <a:rPr lang="en-US" sz="1200" b="0" i="1" dirty="0">
                <a:effectLst/>
              </a:rPr>
              <a:t>CCC</a:t>
            </a:r>
            <a:r>
              <a:rPr lang="en-US" sz="1200" b="0" dirty="0">
                <a:effectLst/>
              </a:rPr>
              <a:t> 27-28).</a:t>
            </a:r>
          </a:p>
          <a:p>
            <a:pPr marL="457200">
              <a:lnSpc>
                <a:spcPct val="150000"/>
              </a:lnSpc>
              <a:spcAft>
                <a:spcPts val="1200"/>
              </a:spcAft>
            </a:pPr>
            <a:endParaRPr lang="en-US" sz="1200" b="0" baseline="30000" dirty="0">
              <a:effectLst/>
            </a:endParaRPr>
          </a:p>
          <a:p>
            <a:pPr marL="0">
              <a:lnSpc>
                <a:spcPct val="150000"/>
              </a:lnSpc>
              <a:spcAft>
                <a:spcPts val="1200"/>
              </a:spcAft>
            </a:pPr>
            <a:r>
              <a:rPr lang="en-US" sz="1200" b="0" baseline="30000" dirty="0">
                <a:effectLst/>
              </a:rPr>
              <a:t>1</a:t>
            </a:r>
            <a:r>
              <a:rPr lang="en-US" sz="1200" b="0" baseline="0" dirty="0">
                <a:effectLst/>
              </a:rPr>
              <a:t>Vatican Council II, GS 19 # 1.</a:t>
            </a:r>
            <a:endParaRPr lang="en-US" sz="1200" b="0" baseline="30000" dirty="0">
              <a:effectLst/>
            </a:endParaRPr>
          </a:p>
          <a:p>
            <a:pPr marL="0">
              <a:lnSpc>
                <a:spcPct val="150000"/>
              </a:lnSpc>
              <a:spcAft>
                <a:spcPts val="1200"/>
              </a:spcAft>
            </a:pPr>
            <a:r>
              <a:rPr lang="en-US" sz="1200" b="0" baseline="30000" dirty="0">
                <a:effectLst/>
              </a:rPr>
              <a:t>2</a:t>
            </a:r>
            <a:r>
              <a:rPr lang="en-US" sz="1200" b="0" baseline="0" dirty="0">
                <a:effectLst/>
              </a:rPr>
              <a:t>Acts 17:26-28.</a:t>
            </a:r>
          </a:p>
        </p:txBody>
      </p:sp>
      <p:sp>
        <p:nvSpPr>
          <p:cNvPr id="4" name="Slide Number Placeholder 3"/>
          <p:cNvSpPr>
            <a:spLocks noGrp="1"/>
          </p:cNvSpPr>
          <p:nvPr>
            <p:ph type="sldNum" sz="quarter" idx="10"/>
          </p:nvPr>
        </p:nvSpPr>
        <p:spPr/>
        <p:txBody>
          <a:bodyPr/>
          <a:lstStyle/>
          <a:p>
            <a:fld id="{C45E2C41-A11D-4306-8D39-3AA5FC98B4F5}" type="slidenum">
              <a:rPr lang="en-US" smtClean="0"/>
              <a:t>4</a:t>
            </a:fld>
            <a:endParaRPr lang="en-US"/>
          </a:p>
        </p:txBody>
      </p:sp>
    </p:spTree>
    <p:extLst>
      <p:ext uri="{BB962C8B-B14F-4D97-AF65-F5344CB8AC3E}">
        <p14:creationId xmlns:p14="http://schemas.microsoft.com/office/powerpoint/2010/main" val="1810254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a:t>
            </a:r>
            <a:r>
              <a:rPr lang="en-US" sz="1200" b="1" dirty="0"/>
              <a:t>Photo Credit: </a:t>
            </a:r>
            <a:r>
              <a:rPr lang="en-US" sz="1200" dirty="0"/>
              <a:t>Rosa Bonheur, public domain, https://commons.wikimedia.org/wiki/File:Deer_Drinking</a:t>
            </a:r>
            <a:r>
              <a:rPr lang="en-US" sz="1200" u="sng" dirty="0"/>
              <a:t>_-_Rosa_Bonheur_NYHS_S-237.jpg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Directions: </a:t>
            </a:r>
            <a:r>
              <a:rPr lang="en-US" b="0" dirty="0"/>
              <a:t>Use</a:t>
            </a:r>
            <a:r>
              <a:rPr lang="en-US" b="0" baseline="0" dirty="0"/>
              <a:t> the animation feature to a</a:t>
            </a:r>
            <a:r>
              <a:rPr lang="en-US" b="0" dirty="0"/>
              <a:t>nimate the two</a:t>
            </a:r>
            <a:r>
              <a:rPr lang="en-US" b="0" baseline="0" dirty="0"/>
              <a:t> quotes on the slide and f</a:t>
            </a:r>
            <a:r>
              <a:rPr lang="en-US" b="0" dirty="0"/>
              <a:t>ollow steps 1-3 below.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1. Share Reflection:</a:t>
            </a:r>
            <a:r>
              <a:rPr lang="en-US" b="1" baseline="0" dirty="0"/>
              <a:t> </a:t>
            </a:r>
            <a:r>
              <a:rPr lang="en-US" b="0" baseline="0" dirty="0"/>
              <a:t>Saint Augustine lived a life that was radically worldly before his conversion. In what most consider a great masterpiece of Christian literature, he gives an account of his conversion. They key turning point was when he realized that he could never be satisfied without God in his life. He famously wrote: “For </a:t>
            </a:r>
            <a:r>
              <a:rPr lang="en-US" sz="1200" b="0" i="0" kern="1200" dirty="0">
                <a:solidFill>
                  <a:schemeClr val="tx1"/>
                </a:solidFill>
                <a:effectLst/>
                <a:latin typeface="+mn-lt"/>
                <a:ea typeface="+mn-ea"/>
                <a:cs typeface="+mn-cs"/>
              </a:rPr>
              <a:t>You are great, O Lord, and greatly to be praised: great is your power and your wisdom is without measure. And man, so small a part of your creation, wants to praise you: this man, though clothed with mortality and bearing the evidence of sin and the proof that you withstand the proud. Despite everything, man, though but a small a part of your creation, wants to praise you. You yourself encourage him to delight in your praise, for you have made us for yourself, and our heart is restless until it rests in you.” (</a:t>
            </a:r>
            <a:r>
              <a:rPr lang="en-US" sz="1200" b="0" i="0" kern="1200" baseline="0" dirty="0">
                <a:solidFill>
                  <a:schemeClr val="tx1"/>
                </a:solidFill>
                <a:effectLst/>
                <a:latin typeface="+mn-lt"/>
                <a:ea typeface="+mn-ea"/>
                <a:cs typeface="+mn-cs"/>
              </a:rPr>
              <a:t>St. Augustine, </a:t>
            </a:r>
            <a:r>
              <a:rPr lang="en-US" sz="1200" b="0" i="1" kern="1200" baseline="0" dirty="0">
                <a:solidFill>
                  <a:schemeClr val="tx1"/>
                </a:solidFill>
                <a:effectLst/>
                <a:latin typeface="+mn-lt"/>
                <a:ea typeface="+mn-ea"/>
                <a:cs typeface="+mn-cs"/>
              </a:rPr>
              <a:t>Confessions</a:t>
            </a:r>
            <a:r>
              <a:rPr lang="en-US" sz="1200" b="0" i="0" kern="1200" baseline="0" dirty="0">
                <a:solidFill>
                  <a:schemeClr val="tx1"/>
                </a:solidFill>
                <a:effectLst/>
                <a:latin typeface="+mn-lt"/>
                <a:ea typeface="+mn-ea"/>
                <a:cs typeface="+mn-cs"/>
              </a:rPr>
              <a:t>).</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In the Bible, we see over and over again that our innate desire is described as a type of hunger or thirst for God. This comes out mostly in the book of Psalms.</a:t>
            </a:r>
          </a:p>
          <a:p>
            <a:r>
              <a:rPr lang="en-US" sz="1200" b="0" i="0" kern="1200" baseline="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2. Share Quote: </a:t>
            </a:r>
            <a:r>
              <a:rPr lang="en-US" sz="1200" b="0" i="0" kern="1200" dirty="0">
                <a:solidFill>
                  <a:schemeClr val="tx1"/>
                </a:solidFill>
                <a:effectLst/>
                <a:latin typeface="+mn-lt"/>
                <a:ea typeface="+mn-ea"/>
                <a:cs typeface="+mn-cs"/>
              </a:rPr>
              <a:t> ”Creatures are not born with desires unless satisfaction for those desires exists. A baby feels hunger: well, there is such a thing as food. A duckling wants to swim: well, there is such a thing as water. Men feel sexual desire: well, there is such a thing as sex. If I find in myself a desire which no experience in this world can satisfy, the most probable explanation is that I was made for another world.” (CS</a:t>
            </a:r>
            <a:r>
              <a:rPr lang="en-US" sz="1200" b="0" i="0" kern="1200" baseline="0" dirty="0">
                <a:solidFill>
                  <a:schemeClr val="tx1"/>
                </a:solidFill>
                <a:effectLst/>
                <a:latin typeface="+mn-lt"/>
                <a:ea typeface="+mn-ea"/>
                <a:cs typeface="+mn-cs"/>
              </a:rPr>
              <a:t> Lewis, </a:t>
            </a:r>
            <a:r>
              <a:rPr lang="en-US" sz="1200" b="0" i="1" kern="1200" baseline="0" dirty="0">
                <a:solidFill>
                  <a:schemeClr val="tx1"/>
                </a:solidFill>
                <a:effectLst/>
                <a:latin typeface="+mn-lt"/>
                <a:ea typeface="+mn-ea"/>
                <a:cs typeface="+mn-cs"/>
              </a:rPr>
              <a:t>Mere Christianity</a:t>
            </a:r>
            <a:r>
              <a:rPr lang="en-US" sz="1200" b="0" i="0" kern="1200" baseline="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3. Online</a:t>
            </a:r>
            <a:r>
              <a:rPr lang="en-US" sz="1200" b="1" i="0" kern="1200" baseline="0" dirty="0">
                <a:solidFill>
                  <a:schemeClr val="tx1"/>
                </a:solidFill>
                <a:effectLst/>
                <a:latin typeface="+mn-lt"/>
                <a:ea typeface="+mn-ea"/>
                <a:cs typeface="+mn-cs"/>
              </a:rPr>
              <a:t> Resources: </a:t>
            </a:r>
            <a:r>
              <a:rPr lang="en-US" sz="1200" b="0" i="0" kern="1200" dirty="0">
                <a:solidFill>
                  <a:schemeClr val="tx1"/>
                </a:solidFill>
                <a:effectLst/>
                <a:latin typeface="+mn-lt"/>
                <a:ea typeface="+mn-ea"/>
                <a:cs typeface="+mn-cs"/>
              </a:rPr>
              <a:t>View videos in the order below (Tom Brady comes</a:t>
            </a:r>
            <a:r>
              <a:rPr lang="en-US" sz="1200" b="0" i="0" kern="1200" baseline="0" dirty="0">
                <a:solidFill>
                  <a:schemeClr val="tx1"/>
                </a:solidFill>
                <a:effectLst/>
                <a:latin typeface="+mn-lt"/>
                <a:ea typeface="+mn-ea"/>
                <a:cs typeface="+mn-cs"/>
              </a:rPr>
              <a:t> to the conclusion that “there has to be more” than what this world offers, and in the next video God says, “It is Me you seek!”).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-Tom Brady, “There has to be more” (2 minutes). https://youtu.be/-TA4_fVkv3c</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-”It is Me you Seek!” (4</a:t>
            </a:r>
            <a:r>
              <a:rPr lang="en-US" sz="1200" b="0" i="0" kern="1200" baseline="0" dirty="0">
                <a:solidFill>
                  <a:schemeClr val="tx1"/>
                </a:solidFill>
                <a:effectLst/>
                <a:latin typeface="+mn-lt"/>
                <a:ea typeface="+mn-ea"/>
                <a:cs typeface="+mn-cs"/>
              </a:rPr>
              <a:t> minutes). https://youtu.be/QyvjsKhpGag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45E2C41-A11D-4306-8D39-3AA5FC98B4F5}" type="slidenum">
              <a:rPr lang="en-US" smtClean="0"/>
              <a:t>5</a:t>
            </a:fld>
            <a:endParaRPr lang="en-US"/>
          </a:p>
        </p:txBody>
      </p:sp>
    </p:spTree>
    <p:extLst>
      <p:ext uri="{BB962C8B-B14F-4D97-AF65-F5344CB8AC3E}">
        <p14:creationId xmlns:p14="http://schemas.microsoft.com/office/powerpoint/2010/main" val="1268565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*Photo Credit:  </a:t>
            </a:r>
            <a:r>
              <a:rPr lang="en-US" sz="1200" b="0" i="0" u="sng" kern="1200" dirty="0" err="1">
                <a:solidFill>
                  <a:schemeClr val="tx1"/>
                </a:solidFill>
                <a:effectLst/>
                <a:latin typeface="+mn-lt"/>
                <a:ea typeface="+mn-ea"/>
                <a:cs typeface="+mn-cs"/>
                <a:hlinkClick r:id="rId3" tooltip="User:Maciej J. Mrowinski (page does not exist)"/>
              </a:rPr>
              <a:t>Maciej</a:t>
            </a:r>
            <a:r>
              <a:rPr lang="en-US" sz="1200" b="0" i="0" u="sng" kern="1200" dirty="0">
                <a:solidFill>
                  <a:schemeClr val="tx1"/>
                </a:solidFill>
                <a:effectLst/>
                <a:latin typeface="+mn-lt"/>
                <a:ea typeface="+mn-ea"/>
                <a:cs typeface="+mn-cs"/>
                <a:hlinkClick r:id="rId3" tooltip="User:Maciej J. Mrowinski (page does not exist)"/>
              </a:rPr>
              <a:t> J. </a:t>
            </a:r>
            <a:r>
              <a:rPr lang="en-US" sz="1200" b="0" i="0" u="sng" kern="1200" dirty="0" err="1">
                <a:solidFill>
                  <a:schemeClr val="tx1"/>
                </a:solidFill>
                <a:effectLst/>
                <a:latin typeface="+mn-lt"/>
                <a:ea typeface="+mn-ea"/>
                <a:cs typeface="+mn-cs"/>
                <a:hlinkClick r:id="rId3" tooltip="User:Maciej J. Mrowinski (page does not exist)"/>
              </a:rPr>
              <a:t>Mrowinski</a:t>
            </a:r>
            <a:r>
              <a:rPr lang="en-US" sz="1200" b="0" i="0" u="sng"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4"/>
              </a:rPr>
              <a:t>Creative Commons Attribution-Share Alike 4.0</a:t>
            </a:r>
            <a:r>
              <a:rPr lang="en-US" sz="1200" b="0" i="0" u="sng" kern="1200" dirty="0">
                <a:solidFill>
                  <a:schemeClr val="tx1"/>
                </a:solidFill>
                <a:effectLst/>
                <a:latin typeface="+mn-lt"/>
                <a:ea typeface="+mn-ea"/>
                <a:cs typeface="+mn-cs"/>
              </a:rPr>
              <a:t>, </a:t>
            </a:r>
            <a:r>
              <a:rPr lang="en-US" b="0" dirty="0"/>
              <a:t>https://commons.wikimedia.org/wiki/File:Metal_shavings_around_bar_magnet_(close-up).jpg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Directions: </a:t>
            </a:r>
            <a:r>
              <a:rPr lang="en-US" b="0" dirty="0"/>
              <a:t>Follow steps 1-2 below.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1. Clarify: </a:t>
            </a:r>
            <a:r>
              <a:rPr lang="en-US" dirty="0"/>
              <a:t>Define</a:t>
            </a:r>
            <a:r>
              <a:rPr lang="en-US" baseline="0" dirty="0"/>
              <a:t> the word </a:t>
            </a:r>
            <a:r>
              <a:rPr lang="en-US" i="1" baseline="0" dirty="0"/>
              <a:t>innate</a:t>
            </a:r>
            <a:r>
              <a:rPr lang="en-US" baseline="0" dirty="0"/>
              <a:t>. Innate: </a:t>
            </a:r>
            <a:r>
              <a:rPr lang="en-US" sz="1200" b="0" i="0" kern="1200" dirty="0">
                <a:solidFill>
                  <a:schemeClr val="tx1"/>
                </a:solidFill>
                <a:effectLst/>
                <a:latin typeface="+mn-lt"/>
                <a:ea typeface="+mn-ea"/>
                <a:cs typeface="+mn-cs"/>
              </a:rPr>
              <a:t>inborn; natural. “Her innate capacity.”</a:t>
            </a:r>
          </a:p>
          <a:p>
            <a:endParaRPr lang="en-US" dirty="0"/>
          </a:p>
          <a:p>
            <a:r>
              <a:rPr lang="en-US" b="1" dirty="0"/>
              <a:t>2. Ask Question: </a:t>
            </a:r>
            <a:r>
              <a:rPr lang="en-US" b="0" dirty="0"/>
              <a:t>Which is more helpful in understanding innate desire: the magnet analogy or the idea</a:t>
            </a:r>
            <a:r>
              <a:rPr lang="en-US" b="0" baseline="0" dirty="0"/>
              <a:t> of the force of gravity? Why?</a:t>
            </a:r>
            <a:endParaRPr lang="en-US" b="1" dirty="0"/>
          </a:p>
        </p:txBody>
      </p:sp>
      <p:sp>
        <p:nvSpPr>
          <p:cNvPr id="4" name="Slide Number Placeholder 3"/>
          <p:cNvSpPr>
            <a:spLocks noGrp="1"/>
          </p:cNvSpPr>
          <p:nvPr>
            <p:ph type="sldNum" sz="quarter" idx="10"/>
          </p:nvPr>
        </p:nvSpPr>
        <p:spPr/>
        <p:txBody>
          <a:bodyPr/>
          <a:lstStyle/>
          <a:p>
            <a:fld id="{C45E2C41-A11D-4306-8D39-3AA5FC98B4F5}" type="slidenum">
              <a:rPr lang="en-US" smtClean="0"/>
              <a:t>6</a:t>
            </a:fld>
            <a:endParaRPr lang="en-US"/>
          </a:p>
        </p:txBody>
      </p:sp>
    </p:spTree>
    <p:extLst>
      <p:ext uri="{BB962C8B-B14F-4D97-AF65-F5344CB8AC3E}">
        <p14:creationId xmlns:p14="http://schemas.microsoft.com/office/powerpoint/2010/main" val="1276485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b="0" dirty="0"/>
              <a:t>Ask students what they think the verse shown</a:t>
            </a:r>
            <a:r>
              <a:rPr lang="en-US" b="0" baseline="0" dirty="0"/>
              <a:t> on the slide </a:t>
            </a:r>
            <a:r>
              <a:rPr lang="en-US" b="0" dirty="0"/>
              <a:t>from Wisdom means. </a:t>
            </a:r>
            <a:r>
              <a:rPr lang="en-US" dirty="0"/>
              <a:t>Read the quote below and then ask students to react to the “Double Rainbow Guy” video by answering the following questions: Why</a:t>
            </a:r>
            <a:r>
              <a:rPr lang="en-US" baseline="0" dirty="0"/>
              <a:t> do you think nature has the power to provoke an emotional response? What does the beauty of the rainbow say about God the Creator? Is this an example of God using nature to reveal Himself?</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Quote: </a:t>
            </a:r>
            <a:r>
              <a:rPr lang="en-US" b="0" baseline="0" dirty="0"/>
              <a:t>“’Where do these beautiful things come from?’ St. Augustine suggested this path of inquiry: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457200" marR="0" indent="0" algn="l" defTabSz="914400" rtl="0" eaLnBrk="1" fontAlgn="auto" latinLnBrk="0" hangingPunct="1">
              <a:lnSpc>
                <a:spcPct val="100000"/>
              </a:lnSpc>
              <a:spcBef>
                <a:spcPts val="0"/>
              </a:spcBef>
              <a:spcAft>
                <a:spcPts val="0"/>
              </a:spcAft>
              <a:buClrTx/>
              <a:buSzTx/>
              <a:buFontTx/>
              <a:buNone/>
              <a:tabLst/>
              <a:defRPr/>
            </a:pPr>
            <a:r>
              <a:rPr lang="en-US" b="0" baseline="0" dirty="0"/>
              <a:t>Question the beauty of the earth, question the beauty of the sea,</a:t>
            </a:r>
          </a:p>
          <a:p>
            <a:pPr marL="457200" marR="0" indent="0" algn="l" defTabSz="914400" rtl="0" eaLnBrk="1" fontAlgn="auto" latinLnBrk="0" hangingPunct="1">
              <a:lnSpc>
                <a:spcPct val="100000"/>
              </a:lnSpc>
              <a:spcBef>
                <a:spcPts val="0"/>
              </a:spcBef>
              <a:spcAft>
                <a:spcPts val="0"/>
              </a:spcAft>
              <a:buClrTx/>
              <a:buSzTx/>
              <a:buFontTx/>
              <a:buNone/>
              <a:tabLst/>
              <a:defRPr/>
            </a:pPr>
            <a:r>
              <a:rPr lang="en-US" b="0" baseline="0" dirty="0"/>
              <a:t>question the beauty of the air distending and diffusing itself,</a:t>
            </a:r>
          </a:p>
          <a:p>
            <a:pPr marL="457200" marR="0" indent="0" algn="l" defTabSz="914400" rtl="0" eaLnBrk="1" fontAlgn="auto" latinLnBrk="0" hangingPunct="1">
              <a:lnSpc>
                <a:spcPct val="100000"/>
              </a:lnSpc>
              <a:spcBef>
                <a:spcPts val="0"/>
              </a:spcBef>
              <a:spcAft>
                <a:spcPts val="0"/>
              </a:spcAft>
              <a:buClrTx/>
              <a:buSzTx/>
              <a:buFontTx/>
              <a:buNone/>
              <a:tabLst/>
              <a:defRPr/>
            </a:pPr>
            <a:r>
              <a:rPr lang="en-US" b="0" baseline="0" dirty="0"/>
              <a:t>question the beauty of the sky, . . . question all these realities. All</a:t>
            </a:r>
          </a:p>
          <a:p>
            <a:pPr marL="457200" marR="0" indent="0" algn="l" defTabSz="914400" rtl="0" eaLnBrk="1" fontAlgn="auto" latinLnBrk="0" hangingPunct="1">
              <a:lnSpc>
                <a:spcPct val="100000"/>
              </a:lnSpc>
              <a:spcBef>
                <a:spcPts val="0"/>
              </a:spcBef>
              <a:spcAft>
                <a:spcPts val="0"/>
              </a:spcAft>
              <a:buClrTx/>
              <a:buSzTx/>
              <a:buFontTx/>
              <a:buNone/>
              <a:tabLst/>
              <a:defRPr/>
            </a:pPr>
            <a:r>
              <a:rPr lang="en-US" b="0" baseline="0" dirty="0"/>
              <a:t>respond: ‘See, we are beautiful.’ Their beauty is a profession. These</a:t>
            </a:r>
          </a:p>
          <a:p>
            <a:pPr marL="457200" marR="0" indent="0" algn="l" defTabSz="914400" rtl="0" eaLnBrk="1" fontAlgn="auto" latinLnBrk="0" hangingPunct="1">
              <a:lnSpc>
                <a:spcPct val="100000"/>
              </a:lnSpc>
              <a:spcBef>
                <a:spcPts val="0"/>
              </a:spcBef>
              <a:spcAft>
                <a:spcPts val="0"/>
              </a:spcAft>
              <a:buClrTx/>
              <a:buSzTx/>
              <a:buFontTx/>
              <a:buNone/>
              <a:tabLst/>
              <a:defRPr/>
            </a:pPr>
            <a:r>
              <a:rPr lang="en-US" b="0" baseline="0" dirty="0"/>
              <a:t>beauties are subject to change. Who made them if not the Beautiful</a:t>
            </a:r>
          </a:p>
          <a:p>
            <a:pPr marL="457200" marR="0" indent="0" algn="l" defTabSz="914400" rtl="0" eaLnBrk="1" fontAlgn="auto" latinLnBrk="0" hangingPunct="1">
              <a:lnSpc>
                <a:spcPct val="100000"/>
              </a:lnSpc>
              <a:spcBef>
                <a:spcPts val="0"/>
              </a:spcBef>
              <a:spcAft>
                <a:spcPts val="0"/>
              </a:spcAft>
              <a:buClrTx/>
              <a:buSzTx/>
              <a:buFontTx/>
              <a:buNone/>
              <a:tabLst/>
              <a:defRPr/>
            </a:pPr>
            <a:r>
              <a:rPr lang="en-US" b="0" baseline="0" dirty="0"/>
              <a:t>One who is not subject to change? (</a:t>
            </a:r>
            <a:r>
              <a:rPr lang="en-US" b="0" i="1" baseline="0" dirty="0" err="1"/>
              <a:t>Sermo</a:t>
            </a:r>
            <a:r>
              <a:rPr lang="en-US" b="0" baseline="0" dirty="0"/>
              <a:t> 241, 2, in PL, 38, 1134,</a:t>
            </a:r>
          </a:p>
          <a:p>
            <a:pPr marL="457200" marR="0" indent="0" algn="l" defTabSz="914400" rtl="0" eaLnBrk="1" fontAlgn="auto" latinLnBrk="0" hangingPunct="1">
              <a:lnSpc>
                <a:spcPct val="100000"/>
              </a:lnSpc>
              <a:spcBef>
                <a:spcPts val="0"/>
              </a:spcBef>
              <a:spcAft>
                <a:spcPts val="0"/>
              </a:spcAft>
              <a:buClrTx/>
              <a:buSzTx/>
              <a:buFontTx/>
              <a:buNone/>
              <a:tabLst/>
              <a:defRPr/>
            </a:pPr>
            <a:r>
              <a:rPr lang="en-US" b="0" baseline="0" dirty="0"/>
              <a:t>quoted in </a:t>
            </a:r>
            <a:r>
              <a:rPr lang="en-US" b="0" i="1" baseline="0" dirty="0"/>
              <a:t>CCC</a:t>
            </a:r>
            <a:r>
              <a:rPr lang="en-US" b="0" baseline="0" dirty="0"/>
              <a:t>, 32)”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(Quotation from page 22 of </a:t>
            </a:r>
            <a:r>
              <a:rPr lang="en-US" b="0" i="1" baseline="0" dirty="0"/>
              <a:t>God Reveals </a:t>
            </a:r>
            <a:r>
              <a:rPr lang="en-US" b="0" i="0" baseline="0" dirty="0"/>
              <a:t>Student Text)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1" dirty="0">
                <a:solidFill>
                  <a:schemeClr val="dk1"/>
                </a:solidFill>
              </a:rPr>
              <a:t>Online Resources: </a:t>
            </a:r>
            <a:r>
              <a:rPr lang="en-US" b="0" dirty="0">
                <a:solidFill>
                  <a:schemeClr val="dk1"/>
                </a:solidFill>
              </a:rPr>
              <a:t>View</a:t>
            </a:r>
            <a:r>
              <a:rPr lang="en-US" b="0" baseline="0" dirty="0">
                <a:solidFill>
                  <a:schemeClr val="dk1"/>
                </a:solidFill>
              </a:rPr>
              <a:t> “</a:t>
            </a:r>
            <a:r>
              <a:rPr lang="en-US" i="0" dirty="0"/>
              <a:t>Double Rainbow Guy” video</a:t>
            </a:r>
            <a:r>
              <a:rPr lang="en-US" i="1" dirty="0"/>
              <a:t>.</a:t>
            </a:r>
            <a:r>
              <a:rPr lang="en-US" b="0" i="1" baseline="0" dirty="0"/>
              <a:t> </a:t>
            </a:r>
            <a:r>
              <a:rPr lang="en-US" b="0" baseline="0" dirty="0"/>
              <a:t>URL here:</a:t>
            </a:r>
            <a:r>
              <a:rPr lang="en-US" b="1" baseline="0" dirty="0"/>
              <a:t> </a:t>
            </a:r>
            <a:r>
              <a:rPr lang="en-US" b="0" baseline="0" dirty="0"/>
              <a:t>https://youtu.be/OQSNhk5ICTI </a:t>
            </a:r>
          </a:p>
          <a:p>
            <a:endParaRPr lang="en-US" b="0" baseline="0" dirty="0"/>
          </a:p>
        </p:txBody>
      </p:sp>
      <p:sp>
        <p:nvSpPr>
          <p:cNvPr id="4" name="Slide Number Placeholder 3"/>
          <p:cNvSpPr>
            <a:spLocks noGrp="1"/>
          </p:cNvSpPr>
          <p:nvPr>
            <p:ph type="sldNum" sz="quarter" idx="10"/>
          </p:nvPr>
        </p:nvSpPr>
        <p:spPr/>
        <p:txBody>
          <a:bodyPr/>
          <a:lstStyle/>
          <a:p>
            <a:fld id="{C45E2C41-A11D-4306-8D39-3AA5FC98B4F5}" type="slidenum">
              <a:rPr lang="en-US" smtClean="0"/>
              <a:t>7</a:t>
            </a:fld>
            <a:endParaRPr lang="en-US"/>
          </a:p>
        </p:txBody>
      </p:sp>
    </p:spTree>
    <p:extLst>
      <p:ext uri="{BB962C8B-B14F-4D97-AF65-F5344CB8AC3E}">
        <p14:creationId xmlns:p14="http://schemas.microsoft.com/office/powerpoint/2010/main" val="2210005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Have students write the question down and allow them enough time to quietly write a thoughtful answer that they will share. After</a:t>
            </a:r>
            <a:r>
              <a:rPr lang="en-US" baseline="0" dirty="0"/>
              <a:t> the time to write has ended, have students turn to the person next to them and ask them to share their answer taking turns. Ask for a few volunteers to share with the class.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dk1"/>
                </a:solidFill>
              </a:rPr>
              <a:t>Online Resources</a:t>
            </a:r>
            <a:r>
              <a:rPr lang="en-US" b="1" baseline="0" dirty="0"/>
              <a:t>: </a:t>
            </a:r>
            <a:r>
              <a:rPr lang="en-US" baseline="0" dirty="0"/>
              <a:t>Create an assignment out of the article “</a:t>
            </a:r>
            <a:r>
              <a:rPr lang="en-US" sz="1200" b="0" i="0" kern="1200" dirty="0">
                <a:solidFill>
                  <a:schemeClr val="tx1"/>
                </a:solidFill>
                <a:effectLst/>
                <a:latin typeface="+mn-lt"/>
                <a:ea typeface="+mn-ea"/>
                <a:cs typeface="+mn-cs"/>
              </a:rPr>
              <a:t>The 5 Transcendentals (And How They Provide Evidence for the Soul)”</a:t>
            </a:r>
          </a:p>
          <a:p>
            <a:r>
              <a:rPr lang="en-US" baseline="0" dirty="0"/>
              <a:t>URL here: https://www.magiscenter.com/blog/evidence-of-the-soul-from-our-transcendental-desires-i-the-basic-argument-from-plato-to-lonergan</a:t>
            </a:r>
            <a:endParaRPr lang="en-US" dirty="0"/>
          </a:p>
        </p:txBody>
      </p:sp>
      <p:sp>
        <p:nvSpPr>
          <p:cNvPr id="4" name="Slide Number Placeholder 3"/>
          <p:cNvSpPr>
            <a:spLocks noGrp="1"/>
          </p:cNvSpPr>
          <p:nvPr>
            <p:ph type="sldNum" sz="quarter" idx="10"/>
          </p:nvPr>
        </p:nvSpPr>
        <p:spPr/>
        <p:txBody>
          <a:bodyPr/>
          <a:lstStyle/>
          <a:p>
            <a:fld id="{C45E2C41-A11D-4306-8D39-3AA5FC98B4F5}" type="slidenum">
              <a:rPr lang="en-US" smtClean="0"/>
              <a:t>8</a:t>
            </a:fld>
            <a:endParaRPr lang="en-US"/>
          </a:p>
        </p:txBody>
      </p:sp>
    </p:spTree>
    <p:extLst>
      <p:ext uri="{BB962C8B-B14F-4D97-AF65-F5344CB8AC3E}">
        <p14:creationId xmlns:p14="http://schemas.microsoft.com/office/powerpoint/2010/main" val="2579110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Perpetua" panose="02020502060401020303" pitchFamily="18" charset="0"/>
              </a:rPr>
              <a:t>*Photo Credit: </a:t>
            </a:r>
            <a:r>
              <a:rPr lang="en-US" sz="1200" b="0" i="1" dirty="0">
                <a:latin typeface="Perpetua" panose="02020502060401020303" pitchFamily="18" charset="0"/>
              </a:rPr>
              <a:t>Andrei </a:t>
            </a:r>
            <a:r>
              <a:rPr lang="en-US" sz="1200" b="0" i="1" dirty="0" err="1">
                <a:latin typeface="Perpetua" panose="02020502060401020303" pitchFamily="18" charset="0"/>
              </a:rPr>
              <a:t>Rublev</a:t>
            </a:r>
            <a:r>
              <a:rPr lang="en-US" sz="1200" b="0" i="0" dirty="0">
                <a:latin typeface="Perpetua" panose="02020502060401020303" pitchFamily="18" charset="0"/>
              </a:rPr>
              <a:t>, Trinity, </a:t>
            </a:r>
            <a:r>
              <a:rPr lang="en-US" sz="1200" b="0" i="1" dirty="0">
                <a:latin typeface="Perpetua" panose="02020502060401020303" pitchFamily="18" charset="0"/>
              </a:rPr>
              <a:t>public domain, </a:t>
            </a:r>
            <a:r>
              <a:rPr lang="en-US" sz="1200" b="0" dirty="0">
                <a:latin typeface="Perpetua" panose="02020502060401020303" pitchFamily="18" charset="0"/>
              </a:rPr>
              <a:t>https://commons.wikimedia.org/wiki/File:Angelsatmamre-trinity-rublev-1410.jpg</a:t>
            </a:r>
          </a:p>
          <a:p>
            <a:endParaRPr lang="en-US" sz="1200" b="0" dirty="0">
              <a:latin typeface="Perpetua" panose="02020502060401020303" pitchFamily="18" charset="0"/>
            </a:endParaRPr>
          </a:p>
          <a:p>
            <a:r>
              <a:rPr lang="en-US" sz="1200" b="1" dirty="0">
                <a:latin typeface="Perpetua" panose="02020502060401020303" pitchFamily="18" charset="0"/>
              </a:rPr>
              <a:t>Directions: </a:t>
            </a:r>
            <a:r>
              <a:rPr lang="en-US" sz="1200" b="0" dirty="0">
                <a:latin typeface="Perpetua" panose="02020502060401020303" pitchFamily="18" charset="0"/>
              </a:rPr>
              <a:t>Animate the arrows. For</a:t>
            </a:r>
            <a:r>
              <a:rPr lang="en-US" sz="1200" b="0" baseline="0" dirty="0">
                <a:latin typeface="Perpetua" panose="02020502060401020303" pitchFamily="18" charset="0"/>
              </a:rPr>
              <a:t> each number, share the bullet point information below.</a:t>
            </a:r>
            <a:endParaRPr lang="en-US" sz="1200" dirty="0">
              <a:latin typeface="Perpetua" panose="02020502060401020303" pitchFamily="18" charset="0"/>
            </a:endParaRPr>
          </a:p>
          <a:p>
            <a:endParaRPr lang="en-US" sz="1200" dirty="0">
              <a:latin typeface="Perpetua" panose="02020502060401020303" pitchFamily="18" charset="0"/>
            </a:endParaRPr>
          </a:p>
          <a:p>
            <a:r>
              <a:rPr lang="en-US" sz="1200" dirty="0">
                <a:latin typeface="Perpetua" panose="02020502060401020303" pitchFamily="18" charset="0"/>
              </a:rPr>
              <a:t>1</a:t>
            </a:r>
            <a:r>
              <a:rPr lang="en-US" sz="1200" b="0" dirty="0">
                <a:latin typeface="Perpetua" panose="02020502060401020303" pitchFamily="18" charset="0"/>
              </a:rPr>
              <a:t>. Through Nature</a:t>
            </a:r>
          </a:p>
          <a:p>
            <a:pPr marL="457200" lvl="1" indent="-182880">
              <a:buFont typeface="Arial" panose="020B0604020202020204" pitchFamily="34" charset="0"/>
              <a:buChar char="•"/>
            </a:pPr>
            <a:r>
              <a:rPr lang="en-US" sz="1200" dirty="0">
                <a:latin typeface="Perpetua" panose="02020502060401020303" pitchFamily="18" charset="0"/>
              </a:rPr>
              <a:t>The majesty, beauty and design of nature. Sunsets, thunder, orca whales, the cell, the solar system etc.</a:t>
            </a:r>
          </a:p>
          <a:p>
            <a:pPr marL="457200" lvl="1" indent="-182880">
              <a:buFont typeface="Arial" panose="020B0604020202020204" pitchFamily="34" charset="0"/>
              <a:buChar char="•"/>
            </a:pPr>
            <a:r>
              <a:rPr lang="en-US" sz="1200" dirty="0">
                <a:latin typeface="Perpetua" panose="02020502060401020303" pitchFamily="18" charset="0"/>
              </a:rPr>
              <a:t>Theophany: a visible manifestation of God such as a burning bush, audible voice, dreams, angels, cloud etc..</a:t>
            </a:r>
          </a:p>
          <a:p>
            <a:endParaRPr lang="en-US" sz="1200" dirty="0">
              <a:latin typeface="Perpetua" panose="02020502060401020303" pitchFamily="18" charset="0"/>
            </a:endParaRPr>
          </a:p>
          <a:p>
            <a:r>
              <a:rPr lang="en-US" sz="1200" dirty="0">
                <a:latin typeface="Perpetua" panose="02020502060401020303" pitchFamily="18" charset="0"/>
              </a:rPr>
              <a:t>2. </a:t>
            </a:r>
            <a:r>
              <a:rPr lang="en-US" sz="1200" b="0" dirty="0">
                <a:latin typeface="Perpetua" panose="02020502060401020303" pitchFamily="18" charset="0"/>
              </a:rPr>
              <a:t>Through Scripture</a:t>
            </a:r>
          </a:p>
          <a:p>
            <a:pPr marL="457200" lvl="1" indent="-182880">
              <a:buFont typeface="Arial" panose="020B0604020202020204" pitchFamily="34" charset="0"/>
              <a:buChar char="•"/>
            </a:pPr>
            <a:r>
              <a:rPr lang="en-US" sz="1200" dirty="0">
                <a:latin typeface="Perpetua" panose="02020502060401020303" pitchFamily="18" charset="0"/>
              </a:rPr>
              <a:t>God spoke to prophets and holy men and inspired them to write his Word. </a:t>
            </a:r>
          </a:p>
          <a:p>
            <a:endParaRPr lang="en-US" sz="1200" dirty="0">
              <a:latin typeface="Perpetua" panose="02020502060401020303" pitchFamily="18" charset="0"/>
            </a:endParaRPr>
          </a:p>
          <a:p>
            <a:r>
              <a:rPr lang="en-US" sz="1200" b="0" dirty="0">
                <a:latin typeface="Perpetua" panose="02020502060401020303" pitchFamily="18" charset="0"/>
              </a:rPr>
              <a:t>3. Through Tradition</a:t>
            </a:r>
          </a:p>
          <a:p>
            <a:pPr marL="457200" lvl="1" indent="-182880">
              <a:buFont typeface="Arial" panose="020B0604020202020204" pitchFamily="34" charset="0"/>
              <a:buChar char="•"/>
            </a:pPr>
            <a:r>
              <a:rPr lang="en-US" sz="1200" dirty="0">
                <a:latin typeface="Perpetua" panose="02020502060401020303" pitchFamily="18" charset="0"/>
              </a:rPr>
              <a:t>The sacred oral preaching and way of life of the Apostles and apostolic men.</a:t>
            </a:r>
          </a:p>
          <a:p>
            <a:endParaRPr lang="en-US" sz="1200" dirty="0">
              <a:latin typeface="Perpetua" panose="02020502060401020303" pitchFamily="18" charset="0"/>
            </a:endParaRPr>
          </a:p>
          <a:p>
            <a:r>
              <a:rPr lang="en-US" sz="1200" dirty="0">
                <a:latin typeface="Perpetua" panose="02020502060401020303" pitchFamily="18" charset="0"/>
              </a:rPr>
              <a:t>4. </a:t>
            </a:r>
            <a:r>
              <a:rPr lang="en-US" sz="1200" b="0" dirty="0">
                <a:latin typeface="Perpetua" panose="02020502060401020303" pitchFamily="18" charset="0"/>
              </a:rPr>
              <a:t>Through the Ongoing Teachings of the Church</a:t>
            </a:r>
          </a:p>
          <a:p>
            <a:pPr marL="457200" lvl="1" indent="-182880">
              <a:buFont typeface="Arial" panose="020B0604020202020204" pitchFamily="34" charset="0"/>
              <a:buChar char="•"/>
            </a:pPr>
            <a:r>
              <a:rPr lang="en-US" sz="1200" dirty="0">
                <a:latin typeface="Perpetua" panose="02020502060401020303" pitchFamily="18" charset="0"/>
              </a:rPr>
              <a:t>The Pope and bishops, together, form the Teaching office or </a:t>
            </a:r>
            <a:r>
              <a:rPr lang="en-US" sz="1200" i="1" dirty="0">
                <a:latin typeface="Perpetua" panose="02020502060401020303" pitchFamily="18" charset="0"/>
              </a:rPr>
              <a:t>magisterium</a:t>
            </a:r>
            <a:endParaRPr lang="en-US" sz="1200" i="1" dirty="0"/>
          </a:p>
        </p:txBody>
      </p:sp>
      <p:sp>
        <p:nvSpPr>
          <p:cNvPr id="4" name="Slide Number Placeholder 3"/>
          <p:cNvSpPr>
            <a:spLocks noGrp="1"/>
          </p:cNvSpPr>
          <p:nvPr>
            <p:ph type="sldNum" sz="quarter" idx="10"/>
          </p:nvPr>
        </p:nvSpPr>
        <p:spPr/>
        <p:txBody>
          <a:bodyPr/>
          <a:lstStyle/>
          <a:p>
            <a:fld id="{C45E2C41-A11D-4306-8D39-3AA5FC98B4F5}" type="slidenum">
              <a:rPr lang="en-US" smtClean="0"/>
              <a:t>9</a:t>
            </a:fld>
            <a:endParaRPr lang="en-US"/>
          </a:p>
        </p:txBody>
      </p:sp>
    </p:spTree>
    <p:extLst>
      <p:ext uri="{BB962C8B-B14F-4D97-AF65-F5344CB8AC3E}">
        <p14:creationId xmlns:p14="http://schemas.microsoft.com/office/powerpoint/2010/main" val="4059933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D170EBCB-ACF6-4B15-84A1-891D6337E01A}" type="datetimeFigureOut">
              <a:rPr lang="en-US" smtClean="0"/>
              <a:t>8/15/2024</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0018A61-6361-4D3E-8DEA-8D2860F50ECF}"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103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70EBCB-ACF6-4B15-84A1-891D6337E01A}"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18A61-6361-4D3E-8DEA-8D2860F50ECF}" type="slidenum">
              <a:rPr lang="en-US" smtClean="0"/>
              <a:t>‹#›</a:t>
            </a:fld>
            <a:endParaRPr lang="en-US"/>
          </a:p>
        </p:txBody>
      </p:sp>
    </p:spTree>
    <p:extLst>
      <p:ext uri="{BB962C8B-B14F-4D97-AF65-F5344CB8AC3E}">
        <p14:creationId xmlns:p14="http://schemas.microsoft.com/office/powerpoint/2010/main" val="37916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70EBCB-ACF6-4B15-84A1-891D6337E01A}"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18A61-6361-4D3E-8DEA-8D2860F50ECF}" type="slidenum">
              <a:rPr lang="en-US" smtClean="0"/>
              <a:t>‹#›</a:t>
            </a:fld>
            <a:endParaRPr lang="en-US"/>
          </a:p>
        </p:txBody>
      </p:sp>
    </p:spTree>
    <p:extLst>
      <p:ext uri="{BB962C8B-B14F-4D97-AF65-F5344CB8AC3E}">
        <p14:creationId xmlns:p14="http://schemas.microsoft.com/office/powerpoint/2010/main" val="3540391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49728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3"/>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1" name="Google Shape;11;p23"/>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64244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2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2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6" name="Google Shape;16;p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9578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ontent" type="obj">
  <p:cSld name="Title, Content">
    <p:spTree>
      <p:nvGrpSpPr>
        <p:cNvPr id="1" name="Shape 17"/>
        <p:cNvGrpSpPr/>
        <p:nvPr/>
      </p:nvGrpSpPr>
      <p:grpSpPr>
        <a:xfrm>
          <a:off x="0" y="0"/>
          <a:ext cx="0" cy="0"/>
          <a:chOff x="0" y="0"/>
          <a:chExt cx="0" cy="0"/>
        </a:xfrm>
      </p:grpSpPr>
      <p:sp>
        <p:nvSpPr>
          <p:cNvPr id="18" name="Google Shape;18;p25"/>
          <p:cNvSpPr txBox="1">
            <a:spLocks noGrp="1"/>
          </p:cNvSpPr>
          <p:nvPr>
            <p:ph type="title"/>
          </p:nvPr>
        </p:nvSpPr>
        <p:spPr>
          <a:xfrm>
            <a:off x="1524000" y="609120"/>
            <a:ext cx="10361200" cy="1142000"/>
          </a:xfrm>
          <a:prstGeom prst="rect">
            <a:avLst/>
          </a:prstGeom>
          <a:noFill/>
          <a:ln>
            <a:noFill/>
          </a:ln>
        </p:spPr>
        <p:txBody>
          <a:bodyPr spcFirstLastPara="1" wrap="square" lIns="91425" tIns="91425" rIns="91425" bIns="91425" anchor="ctr" anchorCtr="0">
            <a:normAutofit/>
          </a:bodyPr>
          <a:lstStyle>
            <a:lvl1pPr marR="0" lvl="0" algn="l">
              <a:lnSpc>
                <a:spcPct val="100000"/>
              </a:lnSpc>
              <a:spcBef>
                <a:spcPts val="0"/>
              </a:spcBef>
              <a:spcAft>
                <a:spcPts val="0"/>
              </a:spcAft>
              <a:buSzPts val="2800"/>
              <a:buNone/>
              <a:defRPr sz="2400" b="0" i="0" u="none" strike="noStrike" cap="none"/>
            </a:lvl1pPr>
            <a:lvl2pPr marR="0" lvl="1" algn="l">
              <a:lnSpc>
                <a:spcPct val="100000"/>
              </a:lnSpc>
              <a:spcBef>
                <a:spcPts val="0"/>
              </a:spcBef>
              <a:spcAft>
                <a:spcPts val="0"/>
              </a:spcAft>
              <a:buSzPts val="2800"/>
              <a:buNone/>
              <a:defRPr sz="2400" b="0" i="0" u="none" strike="noStrike" cap="none"/>
            </a:lvl2pPr>
            <a:lvl3pPr marR="0" lvl="2" algn="l">
              <a:lnSpc>
                <a:spcPct val="100000"/>
              </a:lnSpc>
              <a:spcBef>
                <a:spcPts val="0"/>
              </a:spcBef>
              <a:spcAft>
                <a:spcPts val="0"/>
              </a:spcAft>
              <a:buSzPts val="2800"/>
              <a:buNone/>
              <a:defRPr sz="2400" b="0" i="0" u="none" strike="noStrike" cap="none"/>
            </a:lvl3pPr>
            <a:lvl4pPr marR="0" lvl="3" algn="l">
              <a:lnSpc>
                <a:spcPct val="100000"/>
              </a:lnSpc>
              <a:spcBef>
                <a:spcPts val="0"/>
              </a:spcBef>
              <a:spcAft>
                <a:spcPts val="0"/>
              </a:spcAft>
              <a:buSzPts val="2800"/>
              <a:buNone/>
              <a:defRPr sz="2400" b="0" i="0" u="none" strike="noStrike" cap="none"/>
            </a:lvl4pPr>
            <a:lvl5pPr marR="0" lvl="4" algn="l">
              <a:lnSpc>
                <a:spcPct val="100000"/>
              </a:lnSpc>
              <a:spcBef>
                <a:spcPts val="0"/>
              </a:spcBef>
              <a:spcAft>
                <a:spcPts val="0"/>
              </a:spcAft>
              <a:buSzPts val="2800"/>
              <a:buNone/>
              <a:defRPr sz="2400" b="0" i="0" u="none" strike="noStrike" cap="none"/>
            </a:lvl5pPr>
            <a:lvl6pPr marR="0" lvl="5" algn="l">
              <a:lnSpc>
                <a:spcPct val="100000"/>
              </a:lnSpc>
              <a:spcBef>
                <a:spcPts val="0"/>
              </a:spcBef>
              <a:spcAft>
                <a:spcPts val="0"/>
              </a:spcAft>
              <a:buSzPts val="2800"/>
              <a:buNone/>
              <a:defRPr sz="2400" b="0" i="0" u="none" strike="noStrike" cap="none"/>
            </a:lvl6pPr>
            <a:lvl7pPr marR="0" lvl="6" algn="l">
              <a:lnSpc>
                <a:spcPct val="100000"/>
              </a:lnSpc>
              <a:spcBef>
                <a:spcPts val="0"/>
              </a:spcBef>
              <a:spcAft>
                <a:spcPts val="0"/>
              </a:spcAft>
              <a:buSzPts val="2800"/>
              <a:buNone/>
              <a:defRPr sz="2400" b="0" i="0" u="none" strike="noStrike" cap="none"/>
            </a:lvl7pPr>
            <a:lvl8pPr marR="0" lvl="7" algn="l">
              <a:lnSpc>
                <a:spcPct val="100000"/>
              </a:lnSpc>
              <a:spcBef>
                <a:spcPts val="0"/>
              </a:spcBef>
              <a:spcAft>
                <a:spcPts val="0"/>
              </a:spcAft>
              <a:buSzPts val="2800"/>
              <a:buNone/>
              <a:defRPr sz="2400" b="0" i="0" u="none" strike="noStrike" cap="none"/>
            </a:lvl8pPr>
            <a:lvl9pPr marR="0" lvl="8" algn="l">
              <a:lnSpc>
                <a:spcPct val="100000"/>
              </a:lnSpc>
              <a:spcBef>
                <a:spcPts val="0"/>
              </a:spcBef>
              <a:spcAft>
                <a:spcPts val="0"/>
              </a:spcAft>
              <a:buSzPts val="2800"/>
              <a:buNone/>
              <a:defRPr sz="2400" b="0" i="0" u="none" strike="noStrike" cap="none"/>
            </a:lvl9pPr>
          </a:lstStyle>
          <a:p>
            <a:endParaRPr/>
          </a:p>
        </p:txBody>
      </p:sp>
      <p:sp>
        <p:nvSpPr>
          <p:cNvPr id="19" name="Google Shape;19;p25"/>
          <p:cNvSpPr txBox="1">
            <a:spLocks noGrp="1"/>
          </p:cNvSpPr>
          <p:nvPr>
            <p:ph type="body" idx="1"/>
          </p:nvPr>
        </p:nvSpPr>
        <p:spPr>
          <a:xfrm>
            <a:off x="1560000" y="1946160"/>
            <a:ext cx="10361200" cy="3977600"/>
          </a:xfrm>
          <a:prstGeom prst="rect">
            <a:avLst/>
          </a:prstGeom>
          <a:noFill/>
          <a:ln>
            <a:noFill/>
          </a:ln>
        </p:spPr>
        <p:txBody>
          <a:bodyPr spcFirstLastPara="1" wrap="square" lIns="91425" tIns="91425" rIns="91425" bIns="91425" anchor="t" anchorCtr="0">
            <a:normAutofit/>
          </a:bodyPr>
          <a:lstStyle>
            <a:lvl1pPr marL="609585" marR="0" lvl="0" indent="-304792" algn="l">
              <a:lnSpc>
                <a:spcPct val="115000"/>
              </a:lnSpc>
              <a:spcBef>
                <a:spcPts val="0"/>
              </a:spcBef>
              <a:spcAft>
                <a:spcPts val="0"/>
              </a:spcAft>
              <a:buSzPts val="1800"/>
              <a:buNone/>
              <a:defRPr sz="2400" b="0" i="0" u="none" strike="noStrike" cap="none"/>
            </a:lvl1pPr>
            <a:lvl2pPr marL="1219170" marR="0" lvl="1" indent="-304792" algn="l">
              <a:lnSpc>
                <a:spcPct val="115000"/>
              </a:lnSpc>
              <a:spcBef>
                <a:spcPts val="1600"/>
              </a:spcBef>
              <a:spcAft>
                <a:spcPts val="0"/>
              </a:spcAft>
              <a:buSzPts val="1400"/>
              <a:buNone/>
              <a:defRPr sz="2400" b="0" i="0" u="none" strike="noStrike" cap="none"/>
            </a:lvl2pPr>
            <a:lvl3pPr marL="1828754" marR="0" lvl="2" indent="-304792" algn="l">
              <a:lnSpc>
                <a:spcPct val="115000"/>
              </a:lnSpc>
              <a:spcBef>
                <a:spcPts val="1600"/>
              </a:spcBef>
              <a:spcAft>
                <a:spcPts val="0"/>
              </a:spcAft>
              <a:buSzPts val="1400"/>
              <a:buNone/>
              <a:defRPr sz="2400" b="0" i="0" u="none" strike="noStrike" cap="none"/>
            </a:lvl3pPr>
            <a:lvl4pPr marL="2438339" marR="0" lvl="3" indent="-304792" algn="l">
              <a:lnSpc>
                <a:spcPct val="115000"/>
              </a:lnSpc>
              <a:spcBef>
                <a:spcPts val="1600"/>
              </a:spcBef>
              <a:spcAft>
                <a:spcPts val="0"/>
              </a:spcAft>
              <a:buSzPts val="1400"/>
              <a:buNone/>
              <a:defRPr sz="2400" b="0" i="0" u="none" strike="noStrike" cap="none"/>
            </a:lvl4pPr>
            <a:lvl5pPr marL="3047924" marR="0" lvl="4" indent="-304792" algn="l">
              <a:lnSpc>
                <a:spcPct val="115000"/>
              </a:lnSpc>
              <a:spcBef>
                <a:spcPts val="1600"/>
              </a:spcBef>
              <a:spcAft>
                <a:spcPts val="0"/>
              </a:spcAft>
              <a:buSzPts val="1400"/>
              <a:buNone/>
              <a:defRPr sz="2400" b="0" i="0" u="none" strike="noStrike" cap="none"/>
            </a:lvl5pPr>
            <a:lvl6pPr marL="3657509" marR="0" lvl="5" indent="-304792" algn="l">
              <a:lnSpc>
                <a:spcPct val="115000"/>
              </a:lnSpc>
              <a:spcBef>
                <a:spcPts val="1600"/>
              </a:spcBef>
              <a:spcAft>
                <a:spcPts val="0"/>
              </a:spcAft>
              <a:buSzPts val="1400"/>
              <a:buNone/>
              <a:defRPr sz="2400" b="0" i="0" u="none" strike="noStrike" cap="none"/>
            </a:lvl6pPr>
            <a:lvl7pPr marL="4267093" marR="0" lvl="6" indent="-304792" algn="l">
              <a:lnSpc>
                <a:spcPct val="115000"/>
              </a:lnSpc>
              <a:spcBef>
                <a:spcPts val="1600"/>
              </a:spcBef>
              <a:spcAft>
                <a:spcPts val="0"/>
              </a:spcAft>
              <a:buSzPts val="1400"/>
              <a:buNone/>
              <a:defRPr sz="2400" b="0" i="0" u="none" strike="noStrike" cap="none"/>
            </a:lvl7pPr>
            <a:lvl8pPr marL="4876678" marR="0" lvl="7" indent="-304792" algn="l">
              <a:lnSpc>
                <a:spcPct val="115000"/>
              </a:lnSpc>
              <a:spcBef>
                <a:spcPts val="1600"/>
              </a:spcBef>
              <a:spcAft>
                <a:spcPts val="0"/>
              </a:spcAft>
              <a:buSzPts val="1400"/>
              <a:buNone/>
              <a:defRPr sz="2400" b="0" i="0" u="none" strike="noStrike" cap="none"/>
            </a:lvl8pPr>
            <a:lvl9pPr marL="5486263" marR="0" lvl="8" indent="-304792" algn="l">
              <a:lnSpc>
                <a:spcPct val="115000"/>
              </a:lnSpc>
              <a:spcBef>
                <a:spcPts val="1600"/>
              </a:spcBef>
              <a:spcAft>
                <a:spcPts val="1600"/>
              </a:spcAft>
              <a:buSzPts val="1400"/>
              <a:buNone/>
              <a:defRPr sz="2400" b="0" i="0" u="none" strike="noStrike" cap="none"/>
            </a:lvl9pPr>
          </a:lstStyle>
          <a:p>
            <a:endParaRPr/>
          </a:p>
        </p:txBody>
      </p:sp>
    </p:spTree>
    <p:extLst>
      <p:ext uri="{BB962C8B-B14F-4D97-AF65-F5344CB8AC3E}">
        <p14:creationId xmlns:p14="http://schemas.microsoft.com/office/powerpoint/2010/main" val="3795235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sp>
        <p:nvSpPr>
          <p:cNvPr id="21" name="Google Shape;21;p26"/>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22" name="Google Shape;22;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71331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 name="Google Shape;25;p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6" name="Google Shape;26;p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7" name="Google Shape;27;p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5049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p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69687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3" name="Google Shape;33;p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34" name="Google Shape;34;p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61370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70EBCB-ACF6-4B15-84A1-891D6337E01A}"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18A61-6361-4D3E-8DEA-8D2860F50ECF}" type="slidenum">
              <a:rPr lang="en-US" smtClean="0"/>
              <a:t>‹#›</a:t>
            </a:fld>
            <a:endParaRPr lang="en-US"/>
          </a:p>
        </p:txBody>
      </p:sp>
    </p:spTree>
    <p:extLst>
      <p:ext uri="{BB962C8B-B14F-4D97-AF65-F5344CB8AC3E}">
        <p14:creationId xmlns:p14="http://schemas.microsoft.com/office/powerpoint/2010/main" val="1465761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sp>
        <p:nvSpPr>
          <p:cNvPr id="36" name="Google Shape;36;p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7" name="Google Shape;37;p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12391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sp>
        <p:nvSpPr>
          <p:cNvPr id="39" name="Google Shape;39;p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 name="Google Shape;40;p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41" name="Google Shape;41;p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2" name="Google Shape;42;p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43" name="Google Shape;43;p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008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
        <p:cNvGrpSpPr/>
        <p:nvPr/>
      </p:nvGrpSpPr>
      <p:grpSpPr>
        <a:xfrm>
          <a:off x="0" y="0"/>
          <a:ext cx="0" cy="0"/>
          <a:chOff x="0" y="0"/>
          <a:chExt cx="0" cy="0"/>
        </a:xfrm>
      </p:grpSpPr>
      <p:sp>
        <p:nvSpPr>
          <p:cNvPr id="45" name="Google Shape;45;p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609585" lvl="0" indent="-304792" algn="l">
              <a:lnSpc>
                <a:spcPct val="100000"/>
              </a:lnSpc>
              <a:spcBef>
                <a:spcPts val="0"/>
              </a:spcBef>
              <a:spcAft>
                <a:spcPts val="0"/>
              </a:spcAft>
              <a:buSzPts val="1800"/>
              <a:buNone/>
              <a:defRPr/>
            </a:lvl1pPr>
          </a:lstStyle>
          <a:p>
            <a:endParaRPr/>
          </a:p>
        </p:txBody>
      </p:sp>
      <p:sp>
        <p:nvSpPr>
          <p:cNvPr id="46" name="Google Shape;46;p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56417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7"/>
        <p:cNvGrpSpPr/>
        <p:nvPr/>
      </p:nvGrpSpPr>
      <p:grpSpPr>
        <a:xfrm>
          <a:off x="0" y="0"/>
          <a:ext cx="0" cy="0"/>
          <a:chOff x="0" y="0"/>
          <a:chExt cx="0" cy="0"/>
        </a:xfrm>
      </p:grpSpPr>
      <p:sp>
        <p:nvSpPr>
          <p:cNvPr id="48" name="Google Shape;48;p33"/>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49" name="Google Shape;49;p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rm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0"/>
              </a:spcBef>
              <a:spcAft>
                <a:spcPts val="0"/>
              </a:spcAft>
              <a:buSzPts val="1400"/>
              <a:buChar char="○"/>
              <a:defRPr/>
            </a:lvl2pPr>
            <a:lvl3pPr marL="1828754" lvl="2" indent="-423323" algn="ctr">
              <a:lnSpc>
                <a:spcPct val="115000"/>
              </a:lnSpc>
              <a:spcBef>
                <a:spcPts val="0"/>
              </a:spcBef>
              <a:spcAft>
                <a:spcPts val="0"/>
              </a:spcAft>
              <a:buSzPts val="1400"/>
              <a:buChar char="■"/>
              <a:defRPr/>
            </a:lvl3pPr>
            <a:lvl4pPr marL="2438339" lvl="3" indent="-423323" algn="ctr">
              <a:lnSpc>
                <a:spcPct val="115000"/>
              </a:lnSpc>
              <a:spcBef>
                <a:spcPts val="0"/>
              </a:spcBef>
              <a:spcAft>
                <a:spcPts val="0"/>
              </a:spcAft>
              <a:buSzPts val="1400"/>
              <a:buChar char="●"/>
              <a:defRPr/>
            </a:lvl4pPr>
            <a:lvl5pPr marL="3047924" lvl="4" indent="-423323" algn="ctr">
              <a:lnSpc>
                <a:spcPct val="115000"/>
              </a:lnSpc>
              <a:spcBef>
                <a:spcPts val="0"/>
              </a:spcBef>
              <a:spcAft>
                <a:spcPts val="0"/>
              </a:spcAft>
              <a:buSzPts val="1400"/>
              <a:buChar char="○"/>
              <a:defRPr/>
            </a:lvl5pPr>
            <a:lvl6pPr marL="3657509" lvl="5" indent="-423323" algn="ctr">
              <a:lnSpc>
                <a:spcPct val="115000"/>
              </a:lnSpc>
              <a:spcBef>
                <a:spcPts val="0"/>
              </a:spcBef>
              <a:spcAft>
                <a:spcPts val="0"/>
              </a:spcAft>
              <a:buSzPts val="1400"/>
              <a:buChar char="■"/>
              <a:defRPr/>
            </a:lvl6pPr>
            <a:lvl7pPr marL="4267093" lvl="6" indent="-423323" algn="ctr">
              <a:lnSpc>
                <a:spcPct val="115000"/>
              </a:lnSpc>
              <a:spcBef>
                <a:spcPts val="0"/>
              </a:spcBef>
              <a:spcAft>
                <a:spcPts val="0"/>
              </a:spcAft>
              <a:buSzPts val="1400"/>
              <a:buChar char="●"/>
              <a:defRPr/>
            </a:lvl7pPr>
            <a:lvl8pPr marL="4876678" lvl="7" indent="-423323" algn="ctr">
              <a:lnSpc>
                <a:spcPct val="115000"/>
              </a:lnSpc>
              <a:spcBef>
                <a:spcPts val="0"/>
              </a:spcBef>
              <a:spcAft>
                <a:spcPts val="0"/>
              </a:spcAft>
              <a:buSzPts val="1400"/>
              <a:buChar char="○"/>
              <a:defRPr/>
            </a:lvl8pPr>
            <a:lvl9pPr marL="5486263" lvl="8" indent="-423323" algn="ctr">
              <a:lnSpc>
                <a:spcPct val="115000"/>
              </a:lnSpc>
              <a:spcBef>
                <a:spcPts val="0"/>
              </a:spcBef>
              <a:spcAft>
                <a:spcPts val="0"/>
              </a:spcAft>
              <a:buSzPts val="1400"/>
              <a:buChar char="■"/>
              <a:defRPr/>
            </a:lvl9pPr>
          </a:lstStyle>
          <a:p>
            <a:endParaRPr/>
          </a:p>
        </p:txBody>
      </p:sp>
      <p:sp>
        <p:nvSpPr>
          <p:cNvPr id="50" name="Google Shape;50;p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83539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45317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70EBCB-ACF6-4B15-84A1-891D6337E01A}"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18A61-6361-4D3E-8DEA-8D2860F50ECF}"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897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70EBCB-ACF6-4B15-84A1-891D6337E01A}"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18A61-6361-4D3E-8DEA-8D2860F50ECF}" type="slidenum">
              <a:rPr lang="en-US" smtClean="0"/>
              <a:t>‹#›</a:t>
            </a:fld>
            <a:endParaRPr lang="en-US"/>
          </a:p>
        </p:txBody>
      </p:sp>
    </p:spTree>
    <p:extLst>
      <p:ext uri="{BB962C8B-B14F-4D97-AF65-F5344CB8AC3E}">
        <p14:creationId xmlns:p14="http://schemas.microsoft.com/office/powerpoint/2010/main" val="27645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70EBCB-ACF6-4B15-84A1-891D6337E01A}" type="datetimeFigureOut">
              <a:rPr lang="en-US" smtClean="0"/>
              <a:t>8/15/2024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018A61-6361-4D3E-8DEA-8D2860F50ECF}" type="slidenum">
              <a:rPr lang="en-US" smtClean="0"/>
              <a:t>‹#›</a:t>
            </a:fld>
            <a:endParaRPr lang="en-US"/>
          </a:p>
        </p:txBody>
      </p:sp>
    </p:spTree>
    <p:extLst>
      <p:ext uri="{BB962C8B-B14F-4D97-AF65-F5344CB8AC3E}">
        <p14:creationId xmlns:p14="http://schemas.microsoft.com/office/powerpoint/2010/main" val="308073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70EBCB-ACF6-4B15-84A1-891D6337E01A}" type="datetimeFigureOut">
              <a:rPr lang="en-US" smtClean="0"/>
              <a:t>8/15/2024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018A61-6361-4D3E-8DEA-8D2860F50ECF}" type="slidenum">
              <a:rPr lang="en-US" smtClean="0"/>
              <a:t>‹#›</a:t>
            </a:fld>
            <a:endParaRPr lang="en-US"/>
          </a:p>
        </p:txBody>
      </p:sp>
    </p:spTree>
    <p:extLst>
      <p:ext uri="{BB962C8B-B14F-4D97-AF65-F5344CB8AC3E}">
        <p14:creationId xmlns:p14="http://schemas.microsoft.com/office/powerpoint/2010/main" val="778340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70EBCB-ACF6-4B15-84A1-891D6337E01A}" type="datetimeFigureOut">
              <a:rPr lang="en-US" smtClean="0"/>
              <a:t>8/15/2024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018A61-6361-4D3E-8DEA-8D2860F50ECF}" type="slidenum">
              <a:rPr lang="en-US" smtClean="0"/>
              <a:t>‹#›</a:t>
            </a:fld>
            <a:endParaRPr lang="en-US"/>
          </a:p>
        </p:txBody>
      </p:sp>
    </p:spTree>
    <p:extLst>
      <p:ext uri="{BB962C8B-B14F-4D97-AF65-F5344CB8AC3E}">
        <p14:creationId xmlns:p14="http://schemas.microsoft.com/office/powerpoint/2010/main" val="739412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170EBCB-ACF6-4B15-84A1-891D6337E01A}"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18A61-6361-4D3E-8DEA-8D2860F50ECF}" type="slidenum">
              <a:rPr lang="en-US" smtClean="0"/>
              <a:t>‹#›</a:t>
            </a:fld>
            <a:endParaRPr lang="en-US"/>
          </a:p>
        </p:txBody>
      </p:sp>
    </p:spTree>
    <p:extLst>
      <p:ext uri="{BB962C8B-B14F-4D97-AF65-F5344CB8AC3E}">
        <p14:creationId xmlns:p14="http://schemas.microsoft.com/office/powerpoint/2010/main" val="1655121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170EBCB-ACF6-4B15-84A1-891D6337E01A}"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18A61-6361-4D3E-8DEA-8D2860F50ECF}" type="slidenum">
              <a:rPr lang="en-US" smtClean="0"/>
              <a:t>‹#›</a:t>
            </a:fld>
            <a:endParaRPr lang="en-US"/>
          </a:p>
        </p:txBody>
      </p:sp>
    </p:spTree>
    <p:extLst>
      <p:ext uri="{BB962C8B-B14F-4D97-AF65-F5344CB8AC3E}">
        <p14:creationId xmlns:p14="http://schemas.microsoft.com/office/powerpoint/2010/main" val="3399378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D170EBCB-ACF6-4B15-84A1-891D6337E01A}" type="datetimeFigureOut">
              <a:rPr lang="en-US" smtClean="0"/>
              <a:t>8/15/2024</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0018A61-6361-4D3E-8DEA-8D2860F50ECF}" type="slidenum">
              <a:rPr lang="en-US" smtClean="0"/>
              <a:t>‹#›</a:t>
            </a:fld>
            <a:endParaRPr lang="en-US"/>
          </a:p>
        </p:txBody>
      </p:sp>
    </p:spTree>
    <p:extLst>
      <p:ext uri="{BB962C8B-B14F-4D97-AF65-F5344CB8AC3E}">
        <p14:creationId xmlns:p14="http://schemas.microsoft.com/office/powerpoint/2010/main" val="14430203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2054114"/>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3.emf"/><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7.emf"/></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8332C"/>
        </a:solidFill>
        <a:effectLst/>
      </p:bgPr>
    </p:bg>
    <p:spTree>
      <p:nvGrpSpPr>
        <p:cNvPr id="1" name="Shape 56"/>
        <p:cNvGrpSpPr/>
        <p:nvPr/>
      </p:nvGrpSpPr>
      <p:grpSpPr>
        <a:xfrm>
          <a:off x="0" y="0"/>
          <a:ext cx="0" cy="0"/>
          <a:chOff x="0" y="0"/>
          <a:chExt cx="0" cy="0"/>
        </a:xfrm>
      </p:grpSpPr>
      <p:pic>
        <p:nvPicPr>
          <p:cNvPr id="2" name="Picture 1">
            <a:extLst>
              <a:ext uri="{FF2B5EF4-FFF2-40B4-BE49-F238E27FC236}">
                <a16:creationId xmlns:a16="http://schemas.microsoft.com/office/drawing/2014/main" id="{29003611-AD72-AEF2-3347-4854FFB7897C}"/>
              </a:ext>
            </a:extLst>
          </p:cNvPr>
          <p:cNvPicPr>
            <a:picLocks noChangeAspect="1"/>
          </p:cNvPicPr>
          <p:nvPr/>
        </p:nvPicPr>
        <p:blipFill rotWithShape="1">
          <a:blip r:embed="rId3">
            <a:alphaModFix amt="47000"/>
          </a:blip>
          <a:srcRect t="10305" b="15772"/>
          <a:stretch/>
        </p:blipFill>
        <p:spPr>
          <a:xfrm>
            <a:off x="0" y="0"/>
            <a:ext cx="12192000" cy="5873114"/>
          </a:xfrm>
          <a:prstGeom prst="rect">
            <a:avLst/>
          </a:prstGeom>
        </p:spPr>
      </p:pic>
      <p:sp>
        <p:nvSpPr>
          <p:cNvPr id="5" name="TextBox 4">
            <a:extLst>
              <a:ext uri="{FF2B5EF4-FFF2-40B4-BE49-F238E27FC236}">
                <a16:creationId xmlns:a16="http://schemas.microsoft.com/office/drawing/2014/main" id="{1680EF88-8C7F-B111-BD80-3B1C6B6FD84D}"/>
              </a:ext>
            </a:extLst>
          </p:cNvPr>
          <p:cNvSpPr txBox="1"/>
          <p:nvPr/>
        </p:nvSpPr>
        <p:spPr>
          <a:xfrm>
            <a:off x="1073280" y="2828835"/>
            <a:ext cx="10044594" cy="1200329"/>
          </a:xfrm>
          <a:prstGeom prst="rect">
            <a:avLst/>
          </a:prstGeom>
          <a:noFill/>
        </p:spPr>
        <p:txBody>
          <a:bodyPr wrap="square" rtlCol="0">
            <a:spAutoFit/>
          </a:bodyPr>
          <a:lstStyle/>
          <a:p>
            <a:pPr algn="ctr" defTabSz="1219170">
              <a:buClr>
                <a:srgbClr val="000000"/>
              </a:buClr>
            </a:pPr>
            <a:r>
              <a:rPr lang="en-US" sz="7200" b="1" kern="0" dirty="0">
                <a:solidFill>
                  <a:srgbClr val="FFFFFF"/>
                </a:solidFill>
                <a:latin typeface="Calibri" panose="020F0502020204030204" pitchFamily="34" charset="0"/>
                <a:cs typeface="Calibri" panose="020F0502020204030204" pitchFamily="34" charset="0"/>
                <a:sym typeface="Arial"/>
              </a:rPr>
              <a:t>God Wants to Be Known</a:t>
            </a:r>
          </a:p>
        </p:txBody>
      </p:sp>
      <p:sp>
        <p:nvSpPr>
          <p:cNvPr id="12" name="Oval 11">
            <a:extLst>
              <a:ext uri="{FF2B5EF4-FFF2-40B4-BE49-F238E27FC236}">
                <a16:creationId xmlns:a16="http://schemas.microsoft.com/office/drawing/2014/main" id="{5B1829C2-1439-FDD6-AF65-5DEFC6861B74}"/>
              </a:ext>
            </a:extLst>
          </p:cNvPr>
          <p:cNvSpPr/>
          <p:nvPr/>
        </p:nvSpPr>
        <p:spPr>
          <a:xfrm>
            <a:off x="5522861" y="1426626"/>
            <a:ext cx="1146271" cy="1107996"/>
          </a:xfrm>
          <a:prstGeom prst="ellipse">
            <a:avLst/>
          </a:prstGeom>
          <a:solidFill>
            <a:srgbClr val="A8332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3" name="TextBox 12">
            <a:extLst>
              <a:ext uri="{FF2B5EF4-FFF2-40B4-BE49-F238E27FC236}">
                <a16:creationId xmlns:a16="http://schemas.microsoft.com/office/drawing/2014/main" id="{9383FBFB-AD7C-4175-FBA2-697968DA21E8}"/>
              </a:ext>
            </a:extLst>
          </p:cNvPr>
          <p:cNvSpPr txBox="1"/>
          <p:nvPr/>
        </p:nvSpPr>
        <p:spPr>
          <a:xfrm>
            <a:off x="5602971" y="1442015"/>
            <a:ext cx="985212" cy="1077218"/>
          </a:xfrm>
          <a:prstGeom prst="rect">
            <a:avLst/>
          </a:prstGeom>
          <a:noFill/>
        </p:spPr>
        <p:txBody>
          <a:bodyPr wrap="square" rtlCol="0">
            <a:spAutoFit/>
          </a:bodyPr>
          <a:lstStyle/>
          <a:p>
            <a:pPr algn="ctr" defTabSz="1219170">
              <a:buClr>
                <a:srgbClr val="000000"/>
              </a:buClr>
            </a:pPr>
            <a:r>
              <a:rPr lang="en-US" sz="6400" kern="0" dirty="0">
                <a:solidFill>
                  <a:srgbClr val="FFFFFF"/>
                </a:solidFill>
                <a:latin typeface="Arial"/>
                <a:cs typeface="Arial"/>
                <a:sym typeface="Arial"/>
              </a:rPr>
              <a:t>1</a:t>
            </a:r>
          </a:p>
        </p:txBody>
      </p:sp>
      <p:sp>
        <p:nvSpPr>
          <p:cNvPr id="16" name="Rectangle 15">
            <a:extLst>
              <a:ext uri="{FF2B5EF4-FFF2-40B4-BE49-F238E27FC236}">
                <a16:creationId xmlns:a16="http://schemas.microsoft.com/office/drawing/2014/main" id="{61A1744A-DAA8-43F9-40D5-E1C7C3B47328}"/>
              </a:ext>
            </a:extLst>
          </p:cNvPr>
          <p:cNvSpPr/>
          <p:nvPr/>
        </p:nvSpPr>
        <p:spPr>
          <a:xfrm>
            <a:off x="38573" y="5873114"/>
            <a:ext cx="12114008" cy="949717"/>
          </a:xfrm>
          <a:prstGeom prst="rect">
            <a:avLst/>
          </a:prstGeom>
          <a:solidFill>
            <a:srgbClr val="A8332C"/>
          </a:solidFill>
          <a:ln w="76200">
            <a:solidFill>
              <a:schemeClr val="bg1"/>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5" name="TextBox 14">
            <a:extLst>
              <a:ext uri="{FF2B5EF4-FFF2-40B4-BE49-F238E27FC236}">
                <a16:creationId xmlns:a16="http://schemas.microsoft.com/office/drawing/2014/main" id="{6DBEE358-F10B-2AEF-FE4E-16C40BF87B21}"/>
              </a:ext>
            </a:extLst>
          </p:cNvPr>
          <p:cNvSpPr txBox="1"/>
          <p:nvPr/>
        </p:nvSpPr>
        <p:spPr>
          <a:xfrm>
            <a:off x="795125" y="5938401"/>
            <a:ext cx="10601739" cy="748988"/>
          </a:xfrm>
          <a:prstGeom prst="rect">
            <a:avLst/>
          </a:prstGeom>
          <a:solidFill>
            <a:srgbClr val="A8332C"/>
          </a:solidFill>
          <a:ln>
            <a:noFill/>
          </a:ln>
        </p:spPr>
        <p:txBody>
          <a:bodyPr wrap="square" rtlCol="0">
            <a:spAutoFit/>
          </a:bodyPr>
          <a:lstStyle/>
          <a:p>
            <a:pPr algn="ctr" defTabSz="1219170">
              <a:buClr>
                <a:srgbClr val="000000"/>
              </a:buClr>
            </a:pPr>
            <a:r>
              <a:rPr lang="en-US" sz="4267" i="1" kern="0" dirty="0">
                <a:solidFill>
                  <a:srgbClr val="FFFFFF"/>
                </a:solidFill>
                <a:latin typeface="Calibri" panose="020F0502020204030204" pitchFamily="34" charset="0"/>
                <a:cs typeface="Calibri" panose="020F0502020204030204" pitchFamily="34" charset="0"/>
                <a:sym typeface="Arial"/>
              </a:rPr>
              <a:t>God Reveals: An Introduction to the Bible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subTitle" idx="1"/>
          </p:nvPr>
        </p:nvSpPr>
        <p:spPr>
          <a:xfrm>
            <a:off x="5117432" y="2689412"/>
            <a:ext cx="6500100" cy="2824697"/>
          </a:xfrm>
          <a:prstGeom prst="rect">
            <a:avLst/>
          </a:prstGeom>
        </p:spPr>
        <p:txBody>
          <a:bodyPr spcFirstLastPara="1" vert="horz" wrap="square" lIns="121900" tIns="121900" rIns="121900" bIns="121900" rtlCol="0" anchor="t" anchorCtr="0">
            <a:noAutofit/>
          </a:bodyPr>
          <a:lstStyle/>
          <a:p>
            <a:pPr algn="l">
              <a:spcBef>
                <a:spcPts val="0"/>
              </a:spcBef>
              <a:buClr>
                <a:schemeClr val="dk1"/>
              </a:buClr>
              <a:buSzPts val="1100"/>
            </a:pPr>
            <a:r>
              <a:rPr lang="en" sz="3200" dirty="0">
                <a:solidFill>
                  <a:schemeClr val="tx1"/>
                </a:solidFill>
                <a:latin typeface="Calibri" panose="020F0502020204030204" pitchFamily="34" charset="0"/>
                <a:cs typeface="Calibri" panose="020F0502020204030204" pitchFamily="34" charset="0"/>
              </a:rPr>
              <a:t>The way God communicates knowledge of himself to humankind, a self-communication realized by his actions and words over time and most fully realized by the sending of his divine Son, Jesus Christ.</a:t>
            </a:r>
            <a:endParaRPr sz="3200" dirty="0">
              <a:solidFill>
                <a:schemeClr val="tx1"/>
              </a:solidFill>
              <a:latin typeface="Calibri" panose="020F0502020204030204" pitchFamily="34" charset="0"/>
              <a:cs typeface="Calibri" panose="020F0502020204030204" pitchFamily="34" charset="0"/>
            </a:endParaRPr>
          </a:p>
          <a:p>
            <a:pPr>
              <a:spcBef>
                <a:spcPts val="0"/>
              </a:spcBef>
              <a:buSzPts val="605"/>
            </a:pPr>
            <a:endParaRPr dirty="0"/>
          </a:p>
        </p:txBody>
      </p:sp>
      <p:sp>
        <p:nvSpPr>
          <p:cNvPr id="55" name="Google Shape;55;p13"/>
          <p:cNvSpPr/>
          <p:nvPr/>
        </p:nvSpPr>
        <p:spPr>
          <a:xfrm>
            <a:off x="507200" y="251167"/>
            <a:ext cx="11177600" cy="1488000"/>
          </a:xfrm>
          <a:prstGeom prst="roundRect">
            <a:avLst>
              <a:gd name="adj" fmla="val 16667"/>
            </a:avLst>
          </a:prstGeom>
          <a:solidFill>
            <a:srgbClr val="A8342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56" name="Google Shape;56;p13"/>
          <p:cNvSpPr txBox="1"/>
          <p:nvPr/>
        </p:nvSpPr>
        <p:spPr>
          <a:xfrm>
            <a:off x="1615000" y="328657"/>
            <a:ext cx="8962000" cy="1187261"/>
          </a:xfrm>
          <a:prstGeom prst="rect">
            <a:avLst/>
          </a:prstGeom>
          <a:noFill/>
          <a:ln>
            <a:noFill/>
          </a:ln>
        </p:spPr>
        <p:txBody>
          <a:bodyPr spcFirstLastPara="1" wrap="square" lIns="121900" tIns="121900" rIns="121900" bIns="121900" anchor="t" anchorCtr="0">
            <a:noAutofit/>
          </a:bodyPr>
          <a:lstStyle/>
          <a:p>
            <a:pPr algn="ctr"/>
            <a:r>
              <a:rPr lang="en" sz="7066" dirty="0">
                <a:solidFill>
                  <a:schemeClr val="bg1"/>
                </a:solidFill>
                <a:effectLst>
                  <a:outerShdw blurRad="50800" dist="38100" dir="5400000" algn="t" rotWithShape="0">
                    <a:prstClr val="black">
                      <a:alpha val="40000"/>
                    </a:prstClr>
                  </a:outerShdw>
                </a:effectLst>
              </a:rPr>
              <a:t>  Divine Revelation</a:t>
            </a:r>
            <a:endParaRPr sz="7066" dirty="0">
              <a:solidFill>
                <a:schemeClr val="bg1"/>
              </a:solidFill>
              <a:effectLst>
                <a:outerShdw blurRad="50800" dist="38100" dir="5400000" algn="t" rotWithShape="0">
                  <a:prstClr val="black">
                    <a:alpha val="40000"/>
                  </a:prstClr>
                </a:outerShdw>
              </a:effectLst>
            </a:endParaRPr>
          </a:p>
        </p:txBody>
      </p:sp>
      <p:sp>
        <p:nvSpPr>
          <p:cNvPr id="6" name="Google Shape;58;p13"/>
          <p:cNvSpPr/>
          <p:nvPr/>
        </p:nvSpPr>
        <p:spPr>
          <a:xfrm>
            <a:off x="10202000" y="115900"/>
            <a:ext cx="1990000" cy="1420000"/>
          </a:xfrm>
          <a:prstGeom prst="cloudCallout">
            <a:avLst>
              <a:gd name="adj1" fmla="val -20833"/>
              <a:gd name="adj2" fmla="val 62500"/>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7" name="Google Shape;59;p13"/>
          <p:cNvSpPr txBox="1"/>
          <p:nvPr/>
        </p:nvSpPr>
        <p:spPr>
          <a:xfrm>
            <a:off x="9197000" y="374501"/>
            <a:ext cx="4000000" cy="902643"/>
          </a:xfrm>
          <a:prstGeom prst="rect">
            <a:avLst/>
          </a:prstGeom>
          <a:noFill/>
          <a:ln>
            <a:noFill/>
          </a:ln>
        </p:spPr>
        <p:txBody>
          <a:bodyPr spcFirstLastPara="1" wrap="square" lIns="121900" tIns="121900" rIns="121900" bIns="121900" anchor="t" anchorCtr="0">
            <a:spAutoFit/>
          </a:bodyPr>
          <a:lstStyle/>
          <a:p>
            <a:pPr algn="ctr"/>
            <a:r>
              <a:rPr lang="en" sz="2133" b="1" dirty="0">
                <a:solidFill>
                  <a:schemeClr val="dk1"/>
                </a:solidFill>
              </a:rPr>
              <a:t>Key</a:t>
            </a:r>
            <a:endParaRPr sz="2133" b="1" dirty="0">
              <a:solidFill>
                <a:schemeClr val="dk1"/>
              </a:solidFill>
            </a:endParaRPr>
          </a:p>
          <a:p>
            <a:pPr algn="ctr"/>
            <a:r>
              <a:rPr lang="en" sz="2133" b="1" dirty="0">
                <a:solidFill>
                  <a:schemeClr val="dk1"/>
                </a:solidFill>
              </a:rPr>
              <a:t>Vocab</a:t>
            </a:r>
            <a:endParaRPr sz="2400" dirty="0"/>
          </a:p>
        </p:txBody>
      </p:sp>
      <p:pic>
        <p:nvPicPr>
          <p:cNvPr id="2" name="Picture 1"/>
          <p:cNvPicPr>
            <a:picLocks noChangeAspect="1"/>
          </p:cNvPicPr>
          <p:nvPr/>
        </p:nvPicPr>
        <p:blipFill>
          <a:blip r:embed="rId4"/>
          <a:stretch>
            <a:fillRect/>
          </a:stretch>
        </p:blipFill>
        <p:spPr>
          <a:xfrm>
            <a:off x="1299409" y="2796688"/>
            <a:ext cx="3497179" cy="2622884"/>
          </a:xfrm>
          <a:prstGeom prst="rect">
            <a:avLst/>
          </a:prstGeom>
          <a:ln w="76200">
            <a:solidFill>
              <a:srgbClr val="920000"/>
            </a:solidFill>
          </a:ln>
        </p:spPr>
      </p:pic>
    </p:spTree>
    <p:extLst>
      <p:ext uri="{BB962C8B-B14F-4D97-AF65-F5344CB8AC3E}">
        <p14:creationId xmlns:p14="http://schemas.microsoft.com/office/powerpoint/2010/main" val="3437421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99D9EA"/>
        </a:solidFill>
        <a:effectLst/>
      </p:bgPr>
    </p:bg>
    <p:spTree>
      <p:nvGrpSpPr>
        <p:cNvPr id="1" name="Shape 68"/>
        <p:cNvGrpSpPr/>
        <p:nvPr/>
      </p:nvGrpSpPr>
      <p:grpSpPr>
        <a:xfrm>
          <a:off x="0" y="0"/>
          <a:ext cx="0" cy="0"/>
          <a:chOff x="0" y="0"/>
          <a:chExt cx="0" cy="0"/>
        </a:xfrm>
      </p:grpSpPr>
      <p:sp>
        <p:nvSpPr>
          <p:cNvPr id="70" name="Google Shape;70;p15"/>
          <p:cNvSpPr txBox="1"/>
          <p:nvPr/>
        </p:nvSpPr>
        <p:spPr>
          <a:xfrm>
            <a:off x="714898" y="1524000"/>
            <a:ext cx="5018635" cy="3666591"/>
          </a:xfrm>
          <a:prstGeom prst="rect">
            <a:avLst/>
          </a:prstGeom>
          <a:noFill/>
          <a:ln>
            <a:noFill/>
          </a:ln>
        </p:spPr>
        <p:txBody>
          <a:bodyPr spcFirstLastPara="1" wrap="square" lIns="91440" tIns="91440" rIns="91440" bIns="91440" anchor="t" anchorCtr="0">
            <a:noAutofit/>
          </a:bodyPr>
          <a:lstStyle/>
          <a:p>
            <a:pPr>
              <a:lnSpc>
                <a:spcPct val="115000"/>
              </a:lnSpc>
            </a:pPr>
            <a:r>
              <a:rPr lang="en" sz="2400" dirty="0">
                <a:latin typeface="Calibri" panose="020F0502020204030204" pitchFamily="34" charset="0"/>
                <a:cs typeface="Calibri" panose="020F0502020204030204" pitchFamily="34" charset="0"/>
              </a:rPr>
              <a:t>“Sacred tradition and Sacred Scripture. For both of them, flowing from the same divine </a:t>
            </a:r>
            <a:r>
              <a:rPr lang="en" sz="2400" i="1" dirty="0">
                <a:latin typeface="Calibri" panose="020F0502020204030204" pitchFamily="34" charset="0"/>
                <a:cs typeface="Calibri" panose="020F0502020204030204" pitchFamily="34" charset="0"/>
              </a:rPr>
              <a:t>wellspring</a:t>
            </a:r>
            <a:r>
              <a:rPr lang="en" sz="2400" dirty="0">
                <a:latin typeface="Calibri" panose="020F0502020204030204" pitchFamily="34" charset="0"/>
                <a:cs typeface="Calibri" panose="020F0502020204030204" pitchFamily="34" charset="0"/>
              </a:rPr>
              <a:t>, in a certain way merge into a unity and tend toward the same end.”</a:t>
            </a:r>
            <a:endParaRPr sz="2400" dirty="0">
              <a:latin typeface="Calibri" panose="020F0502020204030204" pitchFamily="34" charset="0"/>
              <a:cs typeface="Calibri" panose="020F0502020204030204" pitchFamily="34" charset="0"/>
            </a:endParaRPr>
          </a:p>
          <a:p>
            <a:pPr>
              <a:lnSpc>
                <a:spcPct val="115000"/>
              </a:lnSpc>
              <a:spcBef>
                <a:spcPts val="1600"/>
              </a:spcBef>
            </a:pPr>
            <a:r>
              <a:rPr lang="en" sz="2400" dirty="0">
                <a:latin typeface="Calibri" panose="020F0502020204030204" pitchFamily="34" charset="0"/>
                <a:cs typeface="Calibri" panose="020F0502020204030204" pitchFamily="34" charset="0"/>
              </a:rPr>
              <a:t>A sacred deposit of faith to be handed on in its “full purity.” </a:t>
            </a:r>
          </a:p>
          <a:p>
            <a:pPr algn="r">
              <a:lnSpc>
                <a:spcPct val="115000"/>
              </a:lnSpc>
              <a:spcBef>
                <a:spcPts val="1600"/>
              </a:spcBef>
            </a:pPr>
            <a:r>
              <a:rPr lang="en" sz="2400" dirty="0">
                <a:latin typeface="Calibri" panose="020F0502020204030204" pitchFamily="34" charset="0"/>
                <a:cs typeface="Calibri" panose="020F0502020204030204" pitchFamily="34" charset="0"/>
              </a:rPr>
              <a:t>(</a:t>
            </a:r>
            <a:r>
              <a:rPr lang="en" sz="2400" i="1" dirty="0">
                <a:latin typeface="Calibri" panose="020F0502020204030204" pitchFamily="34" charset="0"/>
                <a:cs typeface="Calibri" panose="020F0502020204030204" pitchFamily="34" charset="0"/>
              </a:rPr>
              <a:t>Dei Verbum, </a:t>
            </a:r>
            <a:r>
              <a:rPr lang="en" sz="2400" dirty="0">
                <a:latin typeface="Calibri" panose="020F0502020204030204" pitchFamily="34" charset="0"/>
                <a:cs typeface="Calibri" panose="020F0502020204030204" pitchFamily="34" charset="0"/>
              </a:rPr>
              <a:t>9)  </a:t>
            </a:r>
            <a:endParaRPr sz="2400" dirty="0">
              <a:latin typeface="Calibri" panose="020F0502020204030204" pitchFamily="34" charset="0"/>
              <a:cs typeface="Calibri" panose="020F0502020204030204" pitchFamily="34" charset="0"/>
            </a:endParaRPr>
          </a:p>
        </p:txBody>
      </p:sp>
      <p:sp>
        <p:nvSpPr>
          <p:cNvPr id="71" name="Google Shape;71;p15"/>
          <p:cNvSpPr txBox="1"/>
          <p:nvPr/>
        </p:nvSpPr>
        <p:spPr>
          <a:xfrm>
            <a:off x="1784925" y="5809256"/>
            <a:ext cx="8622150" cy="516211"/>
          </a:xfrm>
          <a:prstGeom prst="rect">
            <a:avLst/>
          </a:prstGeom>
          <a:solidFill>
            <a:schemeClr val="lt1"/>
          </a:solidFill>
          <a:ln w="28575">
            <a:solidFill>
              <a:srgbClr val="A8342C"/>
            </a:solidFill>
          </a:ln>
        </p:spPr>
        <p:txBody>
          <a:bodyPr spcFirstLastPara="1" wrap="square" lIns="121900" tIns="121900" rIns="121900" bIns="121900" anchor="t" anchorCtr="0">
            <a:noAutofit/>
          </a:bodyPr>
          <a:lstStyle/>
          <a:p>
            <a:pPr algn="ctr">
              <a:buClr>
                <a:schemeClr val="dk1"/>
              </a:buClr>
              <a:buSzPts val="1100"/>
            </a:pPr>
            <a:r>
              <a:rPr lang="en" b="1" dirty="0">
                <a:solidFill>
                  <a:srgbClr val="A8342C"/>
                </a:solidFill>
                <a:latin typeface="Perpetua" panose="02020502060401020303" pitchFamily="18" charset="0"/>
                <a:ea typeface="Oswald"/>
                <a:cs typeface="Oswald"/>
                <a:sym typeface="Oswald"/>
              </a:rPr>
              <a:t>Wellspring</a:t>
            </a:r>
            <a:r>
              <a:rPr lang="en" dirty="0">
                <a:latin typeface="Perpetua" panose="02020502060401020303" pitchFamily="18" charset="0"/>
              </a:rPr>
              <a:t>: The source of water for a stream, spring or well; a fountainhead; a bountiful wellhead.</a:t>
            </a:r>
            <a:endParaRPr dirty="0">
              <a:latin typeface="Perpetua" panose="02020502060401020303" pitchFamily="18" charset="0"/>
            </a:endParaRPr>
          </a:p>
        </p:txBody>
      </p:sp>
      <p:sp>
        <p:nvSpPr>
          <p:cNvPr id="72" name="Google Shape;72;p15"/>
          <p:cNvSpPr txBox="1"/>
          <p:nvPr/>
        </p:nvSpPr>
        <p:spPr>
          <a:xfrm>
            <a:off x="714898" y="173700"/>
            <a:ext cx="10517332" cy="978825"/>
          </a:xfrm>
          <a:prstGeom prst="rect">
            <a:avLst/>
          </a:prstGeom>
          <a:solidFill>
            <a:srgbClr val="A8342C"/>
          </a:solidFill>
          <a:ln>
            <a:noFill/>
          </a:ln>
        </p:spPr>
        <p:txBody>
          <a:bodyPr spcFirstLastPara="1" wrap="square" lIns="121900" tIns="121900" rIns="121900" bIns="121900" anchor="t" anchorCtr="0">
            <a:noAutofit/>
          </a:bodyPr>
          <a:lstStyle/>
          <a:p>
            <a:pPr algn="ctr"/>
            <a:r>
              <a:rPr lang="en" sz="4800" b="1" dirty="0">
                <a:solidFill>
                  <a:schemeClr val="bg1"/>
                </a:solidFill>
                <a:effectLst>
                  <a:outerShdw blurRad="50800" dist="38100" dir="5400000" algn="t" rotWithShape="0">
                    <a:prstClr val="black">
                      <a:alpha val="40000"/>
                    </a:prstClr>
                  </a:outerShdw>
                </a:effectLst>
                <a:latin typeface="+mj-lt"/>
              </a:rPr>
              <a:t>Revelation as Pure Untainted Water</a:t>
            </a:r>
            <a:endParaRPr sz="4800" b="1" dirty="0">
              <a:solidFill>
                <a:schemeClr val="bg1"/>
              </a:solidFill>
              <a:effectLst>
                <a:outerShdw blurRad="50800" dist="38100" dir="5400000" algn="t" rotWithShape="0">
                  <a:prstClr val="black">
                    <a:alpha val="40000"/>
                  </a:prstClr>
                </a:outerShdw>
              </a:effectLst>
              <a:latin typeface="+mj-lt"/>
            </a:endParaRPr>
          </a:p>
        </p:txBody>
      </p:sp>
      <p:pic>
        <p:nvPicPr>
          <p:cNvPr id="2" name="Picture 1"/>
          <p:cNvPicPr>
            <a:picLocks noChangeAspect="1"/>
          </p:cNvPicPr>
          <p:nvPr/>
        </p:nvPicPr>
        <p:blipFill>
          <a:blip r:embed="rId3"/>
          <a:stretch>
            <a:fillRect/>
          </a:stretch>
        </p:blipFill>
        <p:spPr>
          <a:xfrm>
            <a:off x="5874634" y="1524000"/>
            <a:ext cx="5357596" cy="3752723"/>
          </a:xfrm>
          <a:prstGeom prst="rect">
            <a:avLst/>
          </a:prstGeom>
          <a:ln w="50800">
            <a:solidFill>
              <a:srgbClr val="A8342C"/>
            </a:solidFill>
          </a:ln>
        </p:spPr>
      </p:pic>
    </p:spTree>
    <p:extLst>
      <p:ext uri="{BB962C8B-B14F-4D97-AF65-F5344CB8AC3E}">
        <p14:creationId xmlns:p14="http://schemas.microsoft.com/office/powerpoint/2010/main" val="2718941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77"/>
        <p:cNvGrpSpPr/>
        <p:nvPr/>
      </p:nvGrpSpPr>
      <p:grpSpPr>
        <a:xfrm>
          <a:off x="0" y="0"/>
          <a:ext cx="0" cy="0"/>
          <a:chOff x="0" y="0"/>
          <a:chExt cx="0" cy="0"/>
        </a:xfrm>
      </p:grpSpPr>
      <p:sp>
        <p:nvSpPr>
          <p:cNvPr id="78" name="Google Shape;78;p16"/>
          <p:cNvSpPr txBox="1">
            <a:spLocks noGrp="1"/>
          </p:cNvSpPr>
          <p:nvPr>
            <p:ph type="subTitle" idx="1"/>
          </p:nvPr>
        </p:nvSpPr>
        <p:spPr>
          <a:xfrm>
            <a:off x="5166527" y="2650287"/>
            <a:ext cx="6373432" cy="2868198"/>
          </a:xfrm>
          <a:prstGeom prst="rect">
            <a:avLst/>
          </a:prstGeom>
        </p:spPr>
        <p:txBody>
          <a:bodyPr spcFirstLastPara="1" vert="horz" wrap="square" lIns="121900" tIns="121900" rIns="121900" bIns="121900" rtlCol="0" anchor="t" anchorCtr="0">
            <a:noAutofit/>
          </a:bodyPr>
          <a:lstStyle/>
          <a:p>
            <a:pPr algn="l">
              <a:spcBef>
                <a:spcPts val="0"/>
              </a:spcBef>
              <a:buSzPts val="605"/>
            </a:pPr>
            <a:r>
              <a:rPr lang="en-US" sz="3200" dirty="0">
                <a:solidFill>
                  <a:schemeClr val="tx1"/>
                </a:solidFill>
                <a:latin typeface="Calibri" panose="020F0502020204030204" pitchFamily="34" charset="0"/>
                <a:cs typeface="Calibri" panose="020F0502020204030204" pitchFamily="34" charset="0"/>
              </a:rPr>
              <a:t>The </a:t>
            </a:r>
            <a:r>
              <a:rPr lang="en-US" sz="3200" i="1" dirty="0">
                <a:solidFill>
                  <a:schemeClr val="tx1"/>
                </a:solidFill>
                <a:latin typeface="Calibri" panose="020F0502020204030204" pitchFamily="34" charset="0"/>
                <a:cs typeface="Calibri" panose="020F0502020204030204" pitchFamily="34" charset="0"/>
              </a:rPr>
              <a:t>written</a:t>
            </a:r>
            <a:r>
              <a:rPr lang="en-US" sz="3200" dirty="0">
                <a:solidFill>
                  <a:schemeClr val="tx1"/>
                </a:solidFill>
                <a:latin typeface="Calibri" panose="020F0502020204030204" pitchFamily="34" charset="0"/>
                <a:cs typeface="Calibri" panose="020F0502020204030204" pitchFamily="34" charset="0"/>
              </a:rPr>
              <a:t> transmission of the Church’s Gospel message found in the Church’s teaching, life, and worship. It is faithfully preserved, handed down, and interpreted by the Church’s Magisterium.</a:t>
            </a:r>
            <a:endParaRPr sz="3200" b="1" dirty="0">
              <a:solidFill>
                <a:schemeClr val="tx1"/>
              </a:solidFill>
              <a:latin typeface="Calibri" panose="020F0502020204030204" pitchFamily="34" charset="0"/>
              <a:cs typeface="Calibri" panose="020F0502020204030204" pitchFamily="34" charset="0"/>
            </a:endParaRPr>
          </a:p>
        </p:txBody>
      </p:sp>
      <p:sp>
        <p:nvSpPr>
          <p:cNvPr id="79" name="Google Shape;79;p16"/>
          <p:cNvSpPr/>
          <p:nvPr/>
        </p:nvSpPr>
        <p:spPr>
          <a:xfrm>
            <a:off x="507200" y="197751"/>
            <a:ext cx="11177600" cy="1488000"/>
          </a:xfrm>
          <a:prstGeom prst="roundRect">
            <a:avLst>
              <a:gd name="adj" fmla="val 16667"/>
            </a:avLst>
          </a:prstGeom>
          <a:solidFill>
            <a:srgbClr val="A8342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80" name="Google Shape;80;p16"/>
          <p:cNvSpPr txBox="1"/>
          <p:nvPr/>
        </p:nvSpPr>
        <p:spPr>
          <a:xfrm>
            <a:off x="2231600" y="275625"/>
            <a:ext cx="7728800" cy="1487999"/>
          </a:xfrm>
          <a:prstGeom prst="rect">
            <a:avLst/>
          </a:prstGeom>
          <a:noFill/>
          <a:ln>
            <a:noFill/>
          </a:ln>
        </p:spPr>
        <p:txBody>
          <a:bodyPr spcFirstLastPara="1" wrap="square" lIns="121900" tIns="121900" rIns="121900" bIns="121900" anchor="t" anchorCtr="0">
            <a:noAutofit/>
          </a:bodyPr>
          <a:lstStyle/>
          <a:p>
            <a:pPr algn="ctr"/>
            <a:r>
              <a:rPr lang="en" sz="7066" dirty="0">
                <a:solidFill>
                  <a:schemeClr val="bg1"/>
                </a:solidFill>
                <a:effectLst>
                  <a:outerShdw blurRad="50800" dist="38100" dir="5400000" algn="t" rotWithShape="0">
                    <a:prstClr val="black">
                      <a:alpha val="40000"/>
                    </a:prstClr>
                  </a:outerShdw>
                </a:effectLst>
              </a:rPr>
              <a:t>  Sacred Scripture</a:t>
            </a:r>
            <a:endParaRPr sz="7066" dirty="0">
              <a:solidFill>
                <a:schemeClr val="bg1"/>
              </a:solidFill>
              <a:effectLst>
                <a:outerShdw blurRad="50800" dist="38100" dir="5400000" algn="t" rotWithShape="0">
                  <a:prstClr val="black">
                    <a:alpha val="40000"/>
                  </a:prstClr>
                </a:outerShdw>
              </a:effectLst>
            </a:endParaRPr>
          </a:p>
        </p:txBody>
      </p:sp>
      <p:sp>
        <p:nvSpPr>
          <p:cNvPr id="6" name="Google Shape;58;p13"/>
          <p:cNvSpPr/>
          <p:nvPr/>
        </p:nvSpPr>
        <p:spPr>
          <a:xfrm>
            <a:off x="10202000" y="115900"/>
            <a:ext cx="1990000" cy="1420000"/>
          </a:xfrm>
          <a:prstGeom prst="cloudCallout">
            <a:avLst>
              <a:gd name="adj1" fmla="val -20833"/>
              <a:gd name="adj2" fmla="val 62500"/>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7" name="Google Shape;59;p13"/>
          <p:cNvSpPr txBox="1"/>
          <p:nvPr/>
        </p:nvSpPr>
        <p:spPr>
          <a:xfrm>
            <a:off x="9197000" y="374501"/>
            <a:ext cx="4000000" cy="902643"/>
          </a:xfrm>
          <a:prstGeom prst="rect">
            <a:avLst/>
          </a:prstGeom>
          <a:noFill/>
          <a:ln>
            <a:noFill/>
          </a:ln>
        </p:spPr>
        <p:txBody>
          <a:bodyPr spcFirstLastPara="1" wrap="square" lIns="121900" tIns="121900" rIns="121900" bIns="121900" anchor="t" anchorCtr="0">
            <a:spAutoFit/>
          </a:bodyPr>
          <a:lstStyle/>
          <a:p>
            <a:pPr algn="ctr"/>
            <a:r>
              <a:rPr lang="en" sz="2133" b="1" dirty="0">
                <a:solidFill>
                  <a:schemeClr val="dk1"/>
                </a:solidFill>
              </a:rPr>
              <a:t>Key</a:t>
            </a:r>
            <a:endParaRPr sz="2133" b="1" dirty="0">
              <a:solidFill>
                <a:schemeClr val="dk1"/>
              </a:solidFill>
            </a:endParaRPr>
          </a:p>
          <a:p>
            <a:pPr algn="ctr"/>
            <a:r>
              <a:rPr lang="en" sz="2133" b="1" dirty="0">
                <a:solidFill>
                  <a:schemeClr val="dk1"/>
                </a:solidFill>
              </a:rPr>
              <a:t>Vocab</a:t>
            </a:r>
            <a:endParaRPr sz="2400" dirty="0"/>
          </a:p>
        </p:txBody>
      </p:sp>
      <p:pic>
        <p:nvPicPr>
          <p:cNvPr id="2" name="Picture 1"/>
          <p:cNvPicPr>
            <a:picLocks noChangeAspect="1"/>
          </p:cNvPicPr>
          <p:nvPr/>
        </p:nvPicPr>
        <p:blipFill>
          <a:blip r:embed="rId4"/>
          <a:stretch>
            <a:fillRect/>
          </a:stretch>
        </p:blipFill>
        <p:spPr>
          <a:xfrm>
            <a:off x="983442" y="2650286"/>
            <a:ext cx="3824264" cy="2868198"/>
          </a:xfrm>
          <a:prstGeom prst="rect">
            <a:avLst/>
          </a:prstGeom>
          <a:ln w="76200">
            <a:solidFill>
              <a:srgbClr val="920000"/>
            </a:solidFill>
          </a:ln>
        </p:spPr>
      </p:pic>
    </p:spTree>
    <p:extLst>
      <p:ext uri="{BB962C8B-B14F-4D97-AF65-F5344CB8AC3E}">
        <p14:creationId xmlns:p14="http://schemas.microsoft.com/office/powerpoint/2010/main" val="3404240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85"/>
        <p:cNvGrpSpPr/>
        <p:nvPr/>
      </p:nvGrpSpPr>
      <p:grpSpPr>
        <a:xfrm>
          <a:off x="0" y="0"/>
          <a:ext cx="0" cy="0"/>
          <a:chOff x="0" y="0"/>
          <a:chExt cx="0" cy="0"/>
        </a:xfrm>
      </p:grpSpPr>
      <p:sp>
        <p:nvSpPr>
          <p:cNvPr id="86" name="Google Shape;86;p17"/>
          <p:cNvSpPr txBox="1">
            <a:spLocks noGrp="1"/>
          </p:cNvSpPr>
          <p:nvPr>
            <p:ph type="subTitle" idx="1"/>
          </p:nvPr>
        </p:nvSpPr>
        <p:spPr>
          <a:xfrm>
            <a:off x="5361328" y="3031618"/>
            <a:ext cx="5386883" cy="3000399"/>
          </a:xfrm>
          <a:prstGeom prst="rect">
            <a:avLst/>
          </a:prstGeom>
        </p:spPr>
        <p:txBody>
          <a:bodyPr spcFirstLastPara="1" vert="horz" wrap="square" lIns="121900" tIns="121900" rIns="121900" bIns="121900" rtlCol="0" anchor="t" anchorCtr="0">
            <a:noAutofit/>
          </a:bodyPr>
          <a:lstStyle/>
          <a:p>
            <a:pPr algn="l">
              <a:spcBef>
                <a:spcPts val="0"/>
              </a:spcBef>
              <a:buSzPts val="605"/>
            </a:pPr>
            <a:r>
              <a:rPr lang="en-US" sz="2800" dirty="0">
                <a:solidFill>
                  <a:schemeClr val="tx1"/>
                </a:solidFill>
                <a:latin typeface="Calibri" panose="020F0502020204030204" pitchFamily="34" charset="0"/>
                <a:cs typeface="Calibri" panose="020F0502020204030204" pitchFamily="34" charset="0"/>
              </a:rPr>
              <a:t>The </a:t>
            </a:r>
            <a:r>
              <a:rPr lang="en-US" sz="2800" i="1" dirty="0">
                <a:solidFill>
                  <a:schemeClr val="tx1"/>
                </a:solidFill>
                <a:latin typeface="Calibri" panose="020F0502020204030204" pitchFamily="34" charset="0"/>
                <a:cs typeface="Calibri" panose="020F0502020204030204" pitchFamily="34" charset="0"/>
              </a:rPr>
              <a:t>living</a:t>
            </a:r>
            <a:r>
              <a:rPr lang="en-US" sz="2800" dirty="0">
                <a:solidFill>
                  <a:schemeClr val="tx1"/>
                </a:solidFill>
                <a:latin typeface="Calibri" panose="020F0502020204030204" pitchFamily="34" charset="0"/>
                <a:cs typeface="Calibri" panose="020F0502020204030204" pitchFamily="34" charset="0"/>
              </a:rPr>
              <a:t> transmission of the Church’s Gospel message found in the Church’s teaching, life, and worship. It is faithfully preserved, handed down, and interpreted by the Church’s Magisterium.</a:t>
            </a:r>
            <a:endParaRPr lang="en-US" sz="2800" b="1" dirty="0">
              <a:solidFill>
                <a:schemeClr val="tx1"/>
              </a:solidFill>
              <a:latin typeface="Calibri" panose="020F0502020204030204" pitchFamily="34" charset="0"/>
              <a:cs typeface="Calibri" panose="020F0502020204030204" pitchFamily="34" charset="0"/>
            </a:endParaRPr>
          </a:p>
        </p:txBody>
      </p:sp>
      <p:sp>
        <p:nvSpPr>
          <p:cNvPr id="87" name="Google Shape;87;p17"/>
          <p:cNvSpPr/>
          <p:nvPr/>
        </p:nvSpPr>
        <p:spPr>
          <a:xfrm>
            <a:off x="507200" y="251167"/>
            <a:ext cx="11177600" cy="1488000"/>
          </a:xfrm>
          <a:prstGeom prst="roundRect">
            <a:avLst>
              <a:gd name="adj" fmla="val 16667"/>
            </a:avLst>
          </a:prstGeom>
          <a:solidFill>
            <a:srgbClr val="A8342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88" name="Google Shape;88;p17"/>
          <p:cNvSpPr txBox="1"/>
          <p:nvPr/>
        </p:nvSpPr>
        <p:spPr>
          <a:xfrm>
            <a:off x="2610333" y="351299"/>
            <a:ext cx="6971333" cy="1184601"/>
          </a:xfrm>
          <a:prstGeom prst="rect">
            <a:avLst/>
          </a:prstGeom>
          <a:noFill/>
          <a:ln>
            <a:noFill/>
          </a:ln>
        </p:spPr>
        <p:txBody>
          <a:bodyPr spcFirstLastPara="1" wrap="square" lIns="121900" tIns="121900" rIns="121900" bIns="121900" anchor="t" anchorCtr="0">
            <a:noAutofit/>
          </a:bodyPr>
          <a:lstStyle/>
          <a:p>
            <a:pPr algn="ctr"/>
            <a:r>
              <a:rPr lang="en" sz="7066" dirty="0">
                <a:solidFill>
                  <a:schemeClr val="bg1"/>
                </a:solidFill>
                <a:effectLst>
                  <a:outerShdw blurRad="50800" dist="38100" dir="5400000" algn="t" rotWithShape="0">
                    <a:prstClr val="black">
                      <a:alpha val="40000"/>
                    </a:prstClr>
                  </a:outerShdw>
                </a:effectLst>
              </a:rPr>
              <a:t>  Sacred Tradition</a:t>
            </a:r>
            <a:endParaRPr sz="7066" dirty="0">
              <a:solidFill>
                <a:schemeClr val="bg1"/>
              </a:solidFill>
              <a:effectLst>
                <a:outerShdw blurRad="50800" dist="38100" dir="5400000" algn="t" rotWithShape="0">
                  <a:prstClr val="black">
                    <a:alpha val="40000"/>
                  </a:prstClr>
                </a:outerShdw>
              </a:effectLst>
            </a:endParaRPr>
          </a:p>
        </p:txBody>
      </p:sp>
      <p:sp>
        <p:nvSpPr>
          <p:cNvPr id="6" name="Google Shape;58;p13"/>
          <p:cNvSpPr/>
          <p:nvPr/>
        </p:nvSpPr>
        <p:spPr>
          <a:xfrm>
            <a:off x="10202000" y="115900"/>
            <a:ext cx="1990000" cy="1420000"/>
          </a:xfrm>
          <a:prstGeom prst="cloudCallout">
            <a:avLst>
              <a:gd name="adj1" fmla="val -20833"/>
              <a:gd name="adj2" fmla="val 62500"/>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7" name="Google Shape;59;p13"/>
          <p:cNvSpPr txBox="1"/>
          <p:nvPr/>
        </p:nvSpPr>
        <p:spPr>
          <a:xfrm>
            <a:off x="9197000" y="374501"/>
            <a:ext cx="4000000" cy="902643"/>
          </a:xfrm>
          <a:prstGeom prst="rect">
            <a:avLst/>
          </a:prstGeom>
          <a:noFill/>
          <a:ln>
            <a:noFill/>
          </a:ln>
        </p:spPr>
        <p:txBody>
          <a:bodyPr spcFirstLastPara="1" wrap="square" lIns="121900" tIns="121900" rIns="121900" bIns="121900" anchor="t" anchorCtr="0">
            <a:spAutoFit/>
          </a:bodyPr>
          <a:lstStyle/>
          <a:p>
            <a:pPr algn="ctr"/>
            <a:r>
              <a:rPr lang="en" sz="2133" b="1" dirty="0">
                <a:solidFill>
                  <a:schemeClr val="dk1"/>
                </a:solidFill>
              </a:rPr>
              <a:t>Key</a:t>
            </a:r>
            <a:endParaRPr sz="2133" b="1" dirty="0">
              <a:solidFill>
                <a:schemeClr val="dk1"/>
              </a:solidFill>
            </a:endParaRPr>
          </a:p>
          <a:p>
            <a:pPr algn="ctr"/>
            <a:r>
              <a:rPr lang="en" sz="2133" b="1" dirty="0">
                <a:solidFill>
                  <a:schemeClr val="dk1"/>
                </a:solidFill>
              </a:rPr>
              <a:t>Vocab</a:t>
            </a:r>
            <a:endParaRPr sz="2400" dirty="0"/>
          </a:p>
        </p:txBody>
      </p:sp>
      <p:pic>
        <p:nvPicPr>
          <p:cNvPr id="2" name="Picture 1"/>
          <p:cNvPicPr>
            <a:picLocks noChangeAspect="1"/>
          </p:cNvPicPr>
          <p:nvPr/>
        </p:nvPicPr>
        <p:blipFill>
          <a:blip r:embed="rId4"/>
          <a:stretch>
            <a:fillRect/>
          </a:stretch>
        </p:blipFill>
        <p:spPr>
          <a:xfrm>
            <a:off x="1025496" y="3031618"/>
            <a:ext cx="3805953" cy="2390614"/>
          </a:xfrm>
          <a:prstGeom prst="rect">
            <a:avLst/>
          </a:prstGeom>
          <a:ln w="76200">
            <a:solidFill>
              <a:srgbClr val="920000"/>
            </a:solidFill>
          </a:ln>
        </p:spPr>
      </p:pic>
    </p:spTree>
    <p:extLst>
      <p:ext uri="{BB962C8B-B14F-4D97-AF65-F5344CB8AC3E}">
        <p14:creationId xmlns:p14="http://schemas.microsoft.com/office/powerpoint/2010/main" val="676332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ubTitle" idx="1"/>
          </p:nvPr>
        </p:nvSpPr>
        <p:spPr>
          <a:xfrm>
            <a:off x="5220267" y="2980334"/>
            <a:ext cx="5966933" cy="3536566"/>
          </a:xfrm>
          <a:prstGeom prst="rect">
            <a:avLst/>
          </a:prstGeom>
        </p:spPr>
        <p:txBody>
          <a:bodyPr spcFirstLastPara="1" vert="horz" wrap="square" lIns="121900" tIns="121900" rIns="121900" bIns="121900" rtlCol="0" anchor="t" anchorCtr="0">
            <a:noAutofit/>
          </a:bodyPr>
          <a:lstStyle/>
          <a:p>
            <a:pPr algn="l">
              <a:spcBef>
                <a:spcPts val="0"/>
              </a:spcBef>
              <a:buSzPts val="605"/>
            </a:pPr>
            <a:r>
              <a:rPr lang="en-US" sz="2800" dirty="0">
                <a:solidFill>
                  <a:schemeClr val="tx1"/>
                </a:solidFill>
                <a:latin typeface="Calibri" panose="020F0502020204030204" pitchFamily="34" charset="0"/>
                <a:cs typeface="Calibri" panose="020F0502020204030204" pitchFamily="34" charset="0"/>
              </a:rPr>
              <a:t>“The heritage of faith contained in Sacred Scripture and Sacred</a:t>
            </a:r>
          </a:p>
          <a:p>
            <a:pPr algn="l">
              <a:spcBef>
                <a:spcPts val="0"/>
              </a:spcBef>
              <a:buSzPts val="605"/>
            </a:pPr>
            <a:r>
              <a:rPr lang="en-US" sz="2800" dirty="0">
                <a:solidFill>
                  <a:schemeClr val="tx1"/>
                </a:solidFill>
                <a:latin typeface="Calibri" panose="020F0502020204030204" pitchFamily="34" charset="0"/>
                <a:cs typeface="Calibri" panose="020F0502020204030204" pitchFamily="34" charset="0"/>
              </a:rPr>
              <a:t>Tradition, handed down in the Church from the time of the Apostles, from which the Magisterium draws all that it proposes for belief as being divinely revealed” (</a:t>
            </a:r>
            <a:r>
              <a:rPr lang="en-US" sz="2800" i="1" dirty="0">
                <a:solidFill>
                  <a:schemeClr val="tx1"/>
                </a:solidFill>
                <a:latin typeface="Calibri" panose="020F0502020204030204" pitchFamily="34" charset="0"/>
                <a:cs typeface="Calibri" panose="020F0502020204030204" pitchFamily="34" charset="0"/>
              </a:rPr>
              <a:t>CCC</a:t>
            </a:r>
            <a:r>
              <a:rPr lang="en-US" sz="2800" dirty="0">
                <a:solidFill>
                  <a:schemeClr val="tx1"/>
                </a:solidFill>
                <a:latin typeface="Calibri" panose="020F0502020204030204" pitchFamily="34" charset="0"/>
                <a:cs typeface="Calibri" panose="020F0502020204030204" pitchFamily="34" charset="0"/>
              </a:rPr>
              <a:t>, glossary).</a:t>
            </a:r>
            <a:endParaRPr sz="2800" b="1" dirty="0">
              <a:solidFill>
                <a:schemeClr val="tx1"/>
              </a:solidFill>
              <a:latin typeface="Calibri" panose="020F0502020204030204" pitchFamily="34" charset="0"/>
              <a:cs typeface="Calibri" panose="020F0502020204030204" pitchFamily="34" charset="0"/>
            </a:endParaRPr>
          </a:p>
        </p:txBody>
      </p:sp>
      <p:sp>
        <p:nvSpPr>
          <p:cNvPr id="63" name="Google Shape;63;p14"/>
          <p:cNvSpPr/>
          <p:nvPr/>
        </p:nvSpPr>
        <p:spPr>
          <a:xfrm>
            <a:off x="507200" y="262950"/>
            <a:ext cx="11177600" cy="1488000"/>
          </a:xfrm>
          <a:prstGeom prst="roundRect">
            <a:avLst>
              <a:gd name="adj" fmla="val 16667"/>
            </a:avLst>
          </a:prstGeom>
          <a:solidFill>
            <a:srgbClr val="A8342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64" name="Google Shape;64;p14"/>
          <p:cNvSpPr txBox="1"/>
          <p:nvPr/>
        </p:nvSpPr>
        <p:spPr>
          <a:xfrm>
            <a:off x="1979200" y="358692"/>
            <a:ext cx="8222800" cy="1284733"/>
          </a:xfrm>
          <a:prstGeom prst="rect">
            <a:avLst/>
          </a:prstGeom>
          <a:noFill/>
          <a:ln>
            <a:noFill/>
          </a:ln>
        </p:spPr>
        <p:txBody>
          <a:bodyPr spcFirstLastPara="1" wrap="square" lIns="121900" tIns="121900" rIns="121900" bIns="121900" anchor="t" anchorCtr="0">
            <a:noAutofit/>
          </a:bodyPr>
          <a:lstStyle/>
          <a:p>
            <a:pPr algn="ctr"/>
            <a:r>
              <a:rPr lang="en" sz="7066" dirty="0">
                <a:solidFill>
                  <a:schemeClr val="bg1"/>
                </a:solidFill>
                <a:effectLst>
                  <a:outerShdw blurRad="50800" dist="38100" dir="5400000" algn="t" rotWithShape="0">
                    <a:prstClr val="black">
                      <a:alpha val="40000"/>
                    </a:prstClr>
                  </a:outerShdw>
                </a:effectLst>
              </a:rPr>
              <a:t>Deposit of Faith</a:t>
            </a:r>
            <a:endParaRPr sz="7066" dirty="0">
              <a:solidFill>
                <a:schemeClr val="bg1"/>
              </a:solidFill>
              <a:effectLst>
                <a:outerShdw blurRad="50800" dist="38100" dir="5400000" algn="t" rotWithShape="0">
                  <a:prstClr val="black">
                    <a:alpha val="40000"/>
                  </a:prstClr>
                </a:outerShdw>
              </a:effectLst>
            </a:endParaRPr>
          </a:p>
        </p:txBody>
      </p:sp>
      <p:sp>
        <p:nvSpPr>
          <p:cNvPr id="6" name="Google Shape;58;p13"/>
          <p:cNvSpPr/>
          <p:nvPr/>
        </p:nvSpPr>
        <p:spPr>
          <a:xfrm>
            <a:off x="10202000" y="115900"/>
            <a:ext cx="1990000" cy="1420000"/>
          </a:xfrm>
          <a:prstGeom prst="cloudCallout">
            <a:avLst>
              <a:gd name="adj1" fmla="val -20833"/>
              <a:gd name="adj2" fmla="val 62500"/>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7" name="Google Shape;59;p13"/>
          <p:cNvSpPr txBox="1"/>
          <p:nvPr/>
        </p:nvSpPr>
        <p:spPr>
          <a:xfrm>
            <a:off x="9197000" y="374501"/>
            <a:ext cx="4000000" cy="902643"/>
          </a:xfrm>
          <a:prstGeom prst="rect">
            <a:avLst/>
          </a:prstGeom>
          <a:noFill/>
          <a:ln>
            <a:noFill/>
          </a:ln>
        </p:spPr>
        <p:txBody>
          <a:bodyPr spcFirstLastPara="1" wrap="square" lIns="121900" tIns="121900" rIns="121900" bIns="121900" anchor="t" anchorCtr="0">
            <a:spAutoFit/>
          </a:bodyPr>
          <a:lstStyle/>
          <a:p>
            <a:pPr algn="ctr"/>
            <a:r>
              <a:rPr lang="en" sz="2133" b="1" dirty="0">
                <a:solidFill>
                  <a:schemeClr val="dk1"/>
                </a:solidFill>
              </a:rPr>
              <a:t>Key</a:t>
            </a:r>
            <a:endParaRPr sz="2133" b="1" dirty="0">
              <a:solidFill>
                <a:schemeClr val="dk1"/>
              </a:solidFill>
            </a:endParaRPr>
          </a:p>
          <a:p>
            <a:pPr algn="ctr"/>
            <a:r>
              <a:rPr lang="en" sz="2133" b="1" dirty="0">
                <a:solidFill>
                  <a:schemeClr val="dk1"/>
                </a:solidFill>
              </a:rPr>
              <a:t>Vocab</a:t>
            </a:r>
            <a:endParaRPr sz="2400" dirty="0"/>
          </a:p>
        </p:txBody>
      </p:sp>
      <p:pic>
        <p:nvPicPr>
          <p:cNvPr id="2" name="Picture 1"/>
          <p:cNvPicPr>
            <a:picLocks noChangeAspect="1"/>
          </p:cNvPicPr>
          <p:nvPr/>
        </p:nvPicPr>
        <p:blipFill>
          <a:blip r:embed="rId4"/>
          <a:stretch>
            <a:fillRect/>
          </a:stretch>
        </p:blipFill>
        <p:spPr>
          <a:xfrm>
            <a:off x="1668379" y="2803859"/>
            <a:ext cx="3368842" cy="3195136"/>
          </a:xfrm>
          <a:prstGeom prst="rect">
            <a:avLst/>
          </a:prstGeom>
        </p:spPr>
      </p:pic>
    </p:spTree>
    <p:extLst>
      <p:ext uri="{BB962C8B-B14F-4D97-AF65-F5344CB8AC3E}">
        <p14:creationId xmlns:p14="http://schemas.microsoft.com/office/powerpoint/2010/main" val="2670595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22728" y="295835"/>
            <a:ext cx="11510683" cy="825031"/>
          </a:xfrm>
          <a:prstGeom prst="snip2DiagRect">
            <a:avLst>
              <a:gd name="adj1" fmla="val 0"/>
              <a:gd name="adj2" fmla="val 50000"/>
            </a:avLst>
          </a:prstGeom>
          <a:gradFill>
            <a:gsLst>
              <a:gs pos="86000">
                <a:schemeClr val="accent3">
                  <a:lumMod val="60000"/>
                  <a:lumOff val="40000"/>
                </a:schemeClr>
              </a:gs>
              <a:gs pos="100000">
                <a:schemeClr val="accent2">
                  <a:lumMod val="40000"/>
                  <a:lumOff val="60000"/>
                </a:schemeClr>
              </a:gs>
            </a:gsLst>
            <a:lin ang="5400012" scaled="0"/>
          </a:gradFill>
        </p:spPr>
        <p:txBody>
          <a:bodyPr spcFirstLastPara="1" vert="horz" wrap="square" lIns="121900" tIns="121900" rIns="121900" bIns="121900" rtlCol="0" anchor="ctr" anchorCtr="0">
            <a:noAutofit/>
          </a:bodyPr>
          <a:lstStyle/>
          <a:p>
            <a:pPr algn="ctr">
              <a:buSzPts val="990"/>
            </a:pPr>
            <a:r>
              <a:rPr lang="en" sz="3600" dirty="0">
                <a:solidFill>
                  <a:srgbClr val="A8342C"/>
                </a:solidFill>
                <a:latin typeface="Calibri" panose="020F0502020204030204" pitchFamily="34" charset="0"/>
                <a:ea typeface="Impact"/>
                <a:cs typeface="Calibri" panose="020F0502020204030204" pitchFamily="34" charset="0"/>
                <a:sym typeface="Impact"/>
              </a:rPr>
              <a:t>Handing on Divine Revelation: From Jesus to the Church</a:t>
            </a:r>
            <a:endParaRPr sz="3600" dirty="0">
              <a:solidFill>
                <a:srgbClr val="A8342C"/>
              </a:solidFill>
              <a:latin typeface="Calibri" panose="020F0502020204030204" pitchFamily="34" charset="0"/>
              <a:ea typeface="Impact"/>
              <a:cs typeface="Calibri" panose="020F0502020204030204" pitchFamily="34" charset="0"/>
              <a:sym typeface="Impact"/>
            </a:endParaRPr>
          </a:p>
        </p:txBody>
      </p:sp>
      <p:sp>
        <p:nvSpPr>
          <p:cNvPr id="61" name="Google Shape;61;p14"/>
          <p:cNvSpPr txBox="1">
            <a:spLocks noGrp="1"/>
          </p:cNvSpPr>
          <p:nvPr>
            <p:ph type="body" idx="1"/>
          </p:nvPr>
        </p:nvSpPr>
        <p:spPr>
          <a:xfrm>
            <a:off x="3874882" y="1342663"/>
            <a:ext cx="7642863" cy="4679446"/>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spcFirstLastPara="1" vert="horz" wrap="square" lIns="121900" tIns="121900" rIns="121900" bIns="121900" rtlCol="0" anchor="t" anchorCtr="0">
            <a:noAutofit/>
          </a:bodyPr>
          <a:lstStyle/>
          <a:p>
            <a:pPr marL="0" indent="0">
              <a:buNone/>
            </a:pPr>
            <a:r>
              <a:rPr lang="en" sz="3200" b="1" dirty="0">
                <a:solidFill>
                  <a:srgbClr val="134F5C"/>
                </a:solidFill>
                <a:latin typeface="Calibri" panose="020F0502020204030204" pitchFamily="34" charset="0"/>
                <a:cs typeface="Calibri" panose="020F0502020204030204" pitchFamily="34" charset="0"/>
              </a:rPr>
              <a:t>Life of Jesus</a:t>
            </a:r>
          </a:p>
          <a:p>
            <a:pPr marL="0" indent="0">
              <a:buNone/>
            </a:pPr>
            <a:endParaRPr lang="en" sz="3200" b="1" dirty="0">
              <a:solidFill>
                <a:srgbClr val="134F5C"/>
              </a:solidFill>
              <a:latin typeface="Calibri" panose="020F0502020204030204" pitchFamily="34" charset="0"/>
              <a:cs typeface="Calibri" panose="020F0502020204030204" pitchFamily="34" charset="0"/>
            </a:endParaRPr>
          </a:p>
          <a:p>
            <a:pPr marL="0" indent="0">
              <a:buNone/>
            </a:pPr>
            <a:endParaRPr lang="en" sz="3200" b="1" dirty="0">
              <a:solidFill>
                <a:srgbClr val="134F5C"/>
              </a:solidFill>
              <a:latin typeface="Calibri" panose="020F0502020204030204" pitchFamily="34" charset="0"/>
              <a:cs typeface="Calibri" panose="020F0502020204030204" pitchFamily="34" charset="0"/>
            </a:endParaRPr>
          </a:p>
          <a:p>
            <a:pPr marL="0" indent="0">
              <a:buNone/>
            </a:pPr>
            <a:r>
              <a:rPr lang="en" sz="3200" b="1" dirty="0">
                <a:solidFill>
                  <a:srgbClr val="134F5C"/>
                </a:solidFill>
                <a:latin typeface="Calibri" panose="020F0502020204030204" pitchFamily="34" charset="0"/>
                <a:cs typeface="Calibri" panose="020F0502020204030204" pitchFamily="34" charset="0"/>
              </a:rPr>
              <a:t>Oral Preaching of Gospel</a:t>
            </a:r>
            <a:endParaRPr lang="en-US" sz="3200" b="1" dirty="0">
              <a:solidFill>
                <a:srgbClr val="134F5C"/>
              </a:solidFill>
              <a:latin typeface="Calibri" panose="020F0502020204030204" pitchFamily="34" charset="0"/>
              <a:cs typeface="Calibri" panose="020F0502020204030204" pitchFamily="34" charset="0"/>
            </a:endParaRPr>
          </a:p>
          <a:p>
            <a:pPr marL="0" indent="0">
              <a:spcBef>
                <a:spcPts val="1600"/>
              </a:spcBef>
              <a:buClr>
                <a:schemeClr val="dk1"/>
              </a:buClr>
              <a:buSzPts val="1100"/>
              <a:buNone/>
            </a:pPr>
            <a:endParaRPr lang="en" sz="3200" b="1" dirty="0">
              <a:solidFill>
                <a:srgbClr val="134F5C"/>
              </a:solidFill>
              <a:latin typeface="Calibri" panose="020F0502020204030204" pitchFamily="34" charset="0"/>
              <a:cs typeface="Calibri" panose="020F0502020204030204" pitchFamily="34" charset="0"/>
            </a:endParaRPr>
          </a:p>
          <a:p>
            <a:pPr marL="0" indent="0">
              <a:spcBef>
                <a:spcPts val="1600"/>
              </a:spcBef>
              <a:buClr>
                <a:schemeClr val="dk1"/>
              </a:buClr>
              <a:buSzPts val="1100"/>
              <a:buNone/>
            </a:pPr>
            <a:r>
              <a:rPr lang="en" sz="3200" b="1" dirty="0">
                <a:solidFill>
                  <a:srgbClr val="134F5C"/>
                </a:solidFill>
                <a:latin typeface="Calibri" panose="020F0502020204030204" pitchFamily="34" charset="0"/>
                <a:cs typeface="Calibri" panose="020F0502020204030204" pitchFamily="34" charset="0"/>
              </a:rPr>
              <a:t>The Gospels Written</a:t>
            </a:r>
            <a:endParaRPr lang="en-US" sz="3200" b="1" dirty="0">
              <a:solidFill>
                <a:srgbClr val="134F5C"/>
              </a:solidFill>
              <a:latin typeface="Calibri" panose="020F0502020204030204" pitchFamily="34" charset="0"/>
              <a:cs typeface="Calibri" panose="020F0502020204030204" pitchFamily="34" charset="0"/>
            </a:endParaRPr>
          </a:p>
          <a:p>
            <a:pPr marL="0" indent="0">
              <a:spcBef>
                <a:spcPts val="1600"/>
              </a:spcBef>
              <a:buClr>
                <a:schemeClr val="dk1"/>
              </a:buClr>
              <a:buSzPts val="1100"/>
              <a:buNone/>
            </a:pPr>
            <a:endParaRPr lang="en" sz="3200" b="1" dirty="0">
              <a:solidFill>
                <a:srgbClr val="134F5C"/>
              </a:solidFill>
              <a:latin typeface="Calibri" panose="020F0502020204030204" pitchFamily="34" charset="0"/>
              <a:cs typeface="Calibri" panose="020F0502020204030204" pitchFamily="34" charset="0"/>
            </a:endParaRPr>
          </a:p>
          <a:p>
            <a:pPr marL="0" indent="0">
              <a:spcBef>
                <a:spcPts val="1600"/>
              </a:spcBef>
              <a:buClr>
                <a:schemeClr val="dk1"/>
              </a:buClr>
              <a:buSzPts val="1100"/>
              <a:buNone/>
            </a:pPr>
            <a:r>
              <a:rPr lang="en" sz="3200" b="1" dirty="0">
                <a:solidFill>
                  <a:srgbClr val="134F5C"/>
                </a:solidFill>
                <a:latin typeface="Calibri" panose="020F0502020204030204" pitchFamily="34" charset="0"/>
                <a:cs typeface="Calibri" panose="020F0502020204030204" pitchFamily="34" charset="0"/>
              </a:rPr>
              <a:t>Ongoing Magisterial</a:t>
            </a:r>
            <a:r>
              <a:rPr lang="en" sz="3200" b="1" dirty="0">
                <a:solidFill>
                  <a:schemeClr val="dk1"/>
                </a:solidFill>
                <a:latin typeface="Calibri" panose="020F0502020204030204" pitchFamily="34" charset="0"/>
                <a:cs typeface="Calibri" panose="020F0502020204030204" pitchFamily="34" charset="0"/>
              </a:rPr>
              <a:t> </a:t>
            </a:r>
            <a:r>
              <a:rPr lang="en" sz="3200" b="1" dirty="0">
                <a:solidFill>
                  <a:srgbClr val="134F5C"/>
                </a:solidFill>
                <a:latin typeface="Calibri" panose="020F0502020204030204" pitchFamily="34" charset="0"/>
                <a:cs typeface="Calibri" panose="020F0502020204030204" pitchFamily="34" charset="0"/>
              </a:rPr>
              <a:t>Teachings</a:t>
            </a:r>
            <a:endParaRPr lang="en-US" sz="3200" b="1" dirty="0">
              <a:solidFill>
                <a:srgbClr val="134F5C"/>
              </a:solidFill>
              <a:latin typeface="Calibri" panose="020F0502020204030204" pitchFamily="34" charset="0"/>
              <a:cs typeface="Calibri" panose="020F0502020204030204" pitchFamily="34" charset="0"/>
            </a:endParaRPr>
          </a:p>
          <a:p>
            <a:pPr marL="0" indent="0">
              <a:spcBef>
                <a:spcPts val="1600"/>
              </a:spcBef>
              <a:spcAft>
                <a:spcPts val="1600"/>
              </a:spcAft>
              <a:buNone/>
            </a:pPr>
            <a:endParaRPr dirty="0"/>
          </a:p>
        </p:txBody>
      </p:sp>
      <p:sp>
        <p:nvSpPr>
          <p:cNvPr id="62" name="Google Shape;62;p14"/>
          <p:cNvSpPr/>
          <p:nvPr/>
        </p:nvSpPr>
        <p:spPr>
          <a:xfrm>
            <a:off x="2337585" y="1477026"/>
            <a:ext cx="1062400" cy="1333200"/>
          </a:xfrm>
          <a:prstGeom prst="curvedRightArrow">
            <a:avLst>
              <a:gd name="adj1" fmla="val 25000"/>
              <a:gd name="adj2" fmla="val 50000"/>
              <a:gd name="adj3" fmla="val 25000"/>
            </a:avLst>
          </a:prstGeom>
          <a:solidFill>
            <a:srgbClr val="134F5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63" name="Google Shape;63;p14"/>
          <p:cNvSpPr/>
          <p:nvPr/>
        </p:nvSpPr>
        <p:spPr>
          <a:xfrm>
            <a:off x="2337185" y="4299370"/>
            <a:ext cx="1062800" cy="1333200"/>
          </a:xfrm>
          <a:prstGeom prst="curvedRightArrow">
            <a:avLst>
              <a:gd name="adj1" fmla="val 25000"/>
              <a:gd name="adj2" fmla="val 50000"/>
              <a:gd name="adj3" fmla="val 25000"/>
            </a:avLst>
          </a:prstGeom>
          <a:solidFill>
            <a:srgbClr val="134F5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64" name="Google Shape;64;p14"/>
          <p:cNvSpPr/>
          <p:nvPr/>
        </p:nvSpPr>
        <p:spPr>
          <a:xfrm>
            <a:off x="2337185" y="2888198"/>
            <a:ext cx="1062800" cy="1333200"/>
          </a:xfrm>
          <a:prstGeom prst="curvedRightArrow">
            <a:avLst>
              <a:gd name="adj1" fmla="val 25000"/>
              <a:gd name="adj2" fmla="val 50000"/>
              <a:gd name="adj3" fmla="val 25000"/>
            </a:avLst>
          </a:prstGeom>
          <a:solidFill>
            <a:srgbClr val="134F5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Tree>
    <p:extLst>
      <p:ext uri="{BB962C8B-B14F-4D97-AF65-F5344CB8AC3E}">
        <p14:creationId xmlns:p14="http://schemas.microsoft.com/office/powerpoint/2010/main" val="3189505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0" name="Google Shape;70;p15"/>
          <p:cNvSpPr txBox="1">
            <a:spLocks noGrp="1"/>
          </p:cNvSpPr>
          <p:nvPr>
            <p:ph type="subTitle" idx="1"/>
          </p:nvPr>
        </p:nvSpPr>
        <p:spPr>
          <a:xfrm>
            <a:off x="5843239" y="2504837"/>
            <a:ext cx="5453651" cy="3327252"/>
          </a:xfrm>
          <a:prstGeom prst="rect">
            <a:avLst/>
          </a:prstGeom>
        </p:spPr>
        <p:txBody>
          <a:bodyPr spcFirstLastPara="1" vert="horz" wrap="square" lIns="121900" tIns="121900" rIns="121900" bIns="121900" rtlCol="0" anchor="t" anchorCtr="0">
            <a:noAutofit/>
          </a:bodyPr>
          <a:lstStyle/>
          <a:p>
            <a:pPr>
              <a:lnSpc>
                <a:spcPct val="80000"/>
              </a:lnSpc>
              <a:spcBef>
                <a:spcPts val="0"/>
              </a:spcBef>
              <a:buSzPts val="605"/>
            </a:pPr>
            <a:r>
              <a:rPr lang="en-US" sz="2800" dirty="0">
                <a:solidFill>
                  <a:schemeClr val="tx1"/>
                </a:solidFill>
                <a:latin typeface="Calibri" panose="020F0502020204030204" pitchFamily="34" charset="0"/>
                <a:cs typeface="Calibri" panose="020F0502020204030204" pitchFamily="34" charset="0"/>
              </a:rPr>
              <a:t>The official teaching authority of the Church. Christ bestowed the right and power to teach in his name on St. Peter and the Apostles and their successors. The Magisterium is the bishops in communion with the successor of Peter, the bishop of Rome (the pope).</a:t>
            </a:r>
            <a:endParaRPr sz="2800" dirty="0">
              <a:solidFill>
                <a:schemeClr val="tx1"/>
              </a:solidFill>
              <a:latin typeface="Calibri" panose="020F0502020204030204" pitchFamily="34" charset="0"/>
              <a:cs typeface="Calibri" panose="020F0502020204030204" pitchFamily="34" charset="0"/>
            </a:endParaRPr>
          </a:p>
        </p:txBody>
      </p:sp>
      <p:sp>
        <p:nvSpPr>
          <p:cNvPr id="71" name="Google Shape;71;p15"/>
          <p:cNvSpPr/>
          <p:nvPr/>
        </p:nvSpPr>
        <p:spPr>
          <a:xfrm>
            <a:off x="507200" y="251167"/>
            <a:ext cx="11177600" cy="1488000"/>
          </a:xfrm>
          <a:prstGeom prst="roundRect">
            <a:avLst>
              <a:gd name="adj" fmla="val 16667"/>
            </a:avLst>
          </a:prstGeom>
          <a:solidFill>
            <a:srgbClr val="A8342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72" name="Google Shape;72;p15"/>
          <p:cNvSpPr txBox="1"/>
          <p:nvPr/>
        </p:nvSpPr>
        <p:spPr>
          <a:xfrm>
            <a:off x="3480383" y="352800"/>
            <a:ext cx="5231233" cy="1284733"/>
          </a:xfrm>
          <a:prstGeom prst="rect">
            <a:avLst/>
          </a:prstGeom>
          <a:noFill/>
          <a:ln>
            <a:noFill/>
          </a:ln>
        </p:spPr>
        <p:txBody>
          <a:bodyPr spcFirstLastPara="1" wrap="square" lIns="121900" tIns="121900" rIns="121900" bIns="121900" anchor="t" anchorCtr="0">
            <a:noAutofit/>
          </a:bodyPr>
          <a:lstStyle/>
          <a:p>
            <a:pPr algn="ctr"/>
            <a:r>
              <a:rPr lang="en" sz="7066" dirty="0">
                <a:solidFill>
                  <a:schemeClr val="bg1"/>
                </a:solidFill>
                <a:effectLst>
                  <a:outerShdw blurRad="50800" dist="38100" dir="5400000" algn="t" rotWithShape="0">
                    <a:prstClr val="black">
                      <a:alpha val="40000"/>
                    </a:prstClr>
                  </a:outerShdw>
                </a:effectLst>
              </a:rPr>
              <a:t>Magisterium</a:t>
            </a:r>
            <a:endParaRPr sz="7066" dirty="0">
              <a:solidFill>
                <a:schemeClr val="bg1"/>
              </a:solidFill>
              <a:effectLst>
                <a:outerShdw blurRad="50800" dist="38100" dir="5400000" algn="t" rotWithShape="0">
                  <a:prstClr val="black">
                    <a:alpha val="40000"/>
                  </a:prstClr>
                </a:outerShdw>
              </a:effectLst>
            </a:endParaRPr>
          </a:p>
        </p:txBody>
      </p:sp>
      <p:sp>
        <p:nvSpPr>
          <p:cNvPr id="6" name="Google Shape;58;p13"/>
          <p:cNvSpPr/>
          <p:nvPr/>
        </p:nvSpPr>
        <p:spPr>
          <a:xfrm>
            <a:off x="10202000" y="115900"/>
            <a:ext cx="1990000" cy="1420000"/>
          </a:xfrm>
          <a:prstGeom prst="cloudCallout">
            <a:avLst>
              <a:gd name="adj1" fmla="val -20833"/>
              <a:gd name="adj2" fmla="val 62500"/>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7" name="Google Shape;59;p13"/>
          <p:cNvSpPr txBox="1"/>
          <p:nvPr/>
        </p:nvSpPr>
        <p:spPr>
          <a:xfrm>
            <a:off x="9197000" y="374501"/>
            <a:ext cx="4000000" cy="902643"/>
          </a:xfrm>
          <a:prstGeom prst="rect">
            <a:avLst/>
          </a:prstGeom>
          <a:noFill/>
          <a:ln>
            <a:noFill/>
          </a:ln>
        </p:spPr>
        <p:txBody>
          <a:bodyPr spcFirstLastPara="1" wrap="square" lIns="121900" tIns="121900" rIns="121900" bIns="121900" anchor="t" anchorCtr="0">
            <a:spAutoFit/>
          </a:bodyPr>
          <a:lstStyle/>
          <a:p>
            <a:pPr algn="ctr"/>
            <a:r>
              <a:rPr lang="en" sz="2133" b="1" dirty="0">
                <a:solidFill>
                  <a:schemeClr val="dk1"/>
                </a:solidFill>
              </a:rPr>
              <a:t>Key</a:t>
            </a:r>
            <a:endParaRPr sz="2133" b="1" dirty="0">
              <a:solidFill>
                <a:schemeClr val="dk1"/>
              </a:solidFill>
            </a:endParaRPr>
          </a:p>
          <a:p>
            <a:pPr algn="ctr"/>
            <a:r>
              <a:rPr lang="en" sz="2133" b="1" dirty="0">
                <a:solidFill>
                  <a:schemeClr val="dk1"/>
                </a:solidFill>
              </a:rPr>
              <a:t>Vocab</a:t>
            </a:r>
            <a:endParaRPr sz="2400" dirty="0"/>
          </a:p>
        </p:txBody>
      </p:sp>
      <p:pic>
        <p:nvPicPr>
          <p:cNvPr id="2" name="Picture 1"/>
          <p:cNvPicPr>
            <a:picLocks noChangeAspect="1"/>
          </p:cNvPicPr>
          <p:nvPr/>
        </p:nvPicPr>
        <p:blipFill>
          <a:blip r:embed="rId4"/>
          <a:stretch>
            <a:fillRect/>
          </a:stretch>
        </p:blipFill>
        <p:spPr>
          <a:xfrm>
            <a:off x="745247" y="2504836"/>
            <a:ext cx="4852665" cy="3222473"/>
          </a:xfrm>
          <a:prstGeom prst="rect">
            <a:avLst/>
          </a:prstGeom>
          <a:ln w="76200">
            <a:solidFill>
              <a:srgbClr val="920000"/>
            </a:solidFill>
          </a:ln>
        </p:spPr>
      </p:pic>
    </p:spTree>
    <p:extLst>
      <p:ext uri="{BB962C8B-B14F-4D97-AF65-F5344CB8AC3E}">
        <p14:creationId xmlns:p14="http://schemas.microsoft.com/office/powerpoint/2010/main" val="2539953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8342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85905"/>
            <a:ext cx="10515600" cy="1001857"/>
          </a:xfrm>
        </p:spPr>
        <p:txBody>
          <a:bodyPr>
            <a:normAutofit/>
          </a:bodyPr>
          <a:lstStyle/>
          <a:p>
            <a:pPr algn="ctr"/>
            <a:r>
              <a:rPr lang="en-US" sz="3600" b="1" dirty="0">
                <a:solidFill>
                  <a:schemeClr val="accent4">
                    <a:lumMod val="50000"/>
                  </a:schemeClr>
                </a:solidFill>
                <a:latin typeface="Calibri" panose="020F0502020204030204" pitchFamily="34" charset="0"/>
                <a:cs typeface="Calibri" panose="020F0502020204030204" pitchFamily="34" charset="0"/>
              </a:rPr>
              <a:t>Two Men Who Found God through Human Reason</a:t>
            </a:r>
          </a:p>
        </p:txBody>
      </p:sp>
      <p:sp>
        <p:nvSpPr>
          <p:cNvPr id="9" name="Content Placeholder 8"/>
          <p:cNvSpPr>
            <a:spLocks noGrp="1"/>
          </p:cNvSpPr>
          <p:nvPr>
            <p:ph sz="half" idx="1"/>
          </p:nvPr>
        </p:nvSpPr>
        <p:spPr>
          <a:xfrm>
            <a:off x="2075173" y="1582540"/>
            <a:ext cx="2579032" cy="4557921"/>
          </a:xfrm>
        </p:spPr>
        <p:txBody>
          <a:bodyPr>
            <a:normAutofit/>
          </a:bodyPr>
          <a:lstStyle/>
          <a:p>
            <a:pPr marL="45720" indent="0">
              <a:buNone/>
            </a:pPr>
            <a:r>
              <a:rPr lang="en-US" sz="1900" b="1" dirty="0">
                <a:solidFill>
                  <a:schemeClr val="accent2">
                    <a:lumMod val="75000"/>
                  </a:schemeClr>
                </a:solidFill>
                <a:latin typeface="Calibri" panose="020F0502020204030204" pitchFamily="34" charset="0"/>
                <a:cs typeface="Calibri" panose="020F0502020204030204" pitchFamily="34" charset="0"/>
              </a:rPr>
              <a:t>St. Thomas Aquinas 1225-1274 AD</a:t>
            </a:r>
          </a:p>
          <a:p>
            <a:r>
              <a:rPr lang="en-US" sz="2400" dirty="0">
                <a:solidFill>
                  <a:schemeClr val="accent4">
                    <a:lumMod val="50000"/>
                  </a:schemeClr>
                </a:solidFill>
                <a:latin typeface="Perpetua" panose="02020502060401020303" pitchFamily="18" charset="0"/>
              </a:rPr>
              <a:t>Five Ways to Reason that God Exists…</a:t>
            </a:r>
          </a:p>
          <a:p>
            <a:pPr lvl="1" indent="-222250">
              <a:buFont typeface="+mj-lt"/>
              <a:buAutoNum type="arabicPeriod"/>
            </a:pPr>
            <a:r>
              <a:rPr lang="en-US" dirty="0">
                <a:solidFill>
                  <a:schemeClr val="accent4">
                    <a:lumMod val="50000"/>
                  </a:schemeClr>
                </a:solidFill>
                <a:latin typeface="Perpetua" panose="02020502060401020303" pitchFamily="18" charset="0"/>
              </a:rPr>
              <a:t>Prime Mover</a:t>
            </a:r>
          </a:p>
          <a:p>
            <a:pPr lvl="1" indent="-222250">
              <a:buFont typeface="+mj-lt"/>
              <a:buAutoNum type="arabicPeriod"/>
            </a:pPr>
            <a:r>
              <a:rPr lang="en-US" dirty="0">
                <a:solidFill>
                  <a:schemeClr val="accent4">
                    <a:lumMod val="50000"/>
                  </a:schemeClr>
                </a:solidFill>
                <a:latin typeface="Perpetua" panose="02020502060401020303" pitchFamily="18" charset="0"/>
              </a:rPr>
              <a:t>First Cause</a:t>
            </a:r>
          </a:p>
          <a:p>
            <a:pPr lvl="1" indent="-222250">
              <a:buFont typeface="+mj-lt"/>
              <a:buAutoNum type="arabicPeriod"/>
            </a:pPr>
            <a:r>
              <a:rPr lang="en-US" dirty="0">
                <a:solidFill>
                  <a:schemeClr val="accent4">
                    <a:lumMod val="50000"/>
                  </a:schemeClr>
                </a:solidFill>
                <a:latin typeface="Perpetua" panose="02020502060401020303" pitchFamily="18" charset="0"/>
              </a:rPr>
              <a:t>Necessary Being</a:t>
            </a:r>
          </a:p>
          <a:p>
            <a:pPr lvl="1" indent="-222250">
              <a:buFont typeface="+mj-lt"/>
              <a:buAutoNum type="arabicPeriod"/>
            </a:pPr>
            <a:r>
              <a:rPr lang="en-US" dirty="0">
                <a:solidFill>
                  <a:schemeClr val="accent4">
                    <a:lumMod val="50000"/>
                  </a:schemeClr>
                </a:solidFill>
                <a:latin typeface="Perpetua" panose="02020502060401020303" pitchFamily="18" charset="0"/>
              </a:rPr>
              <a:t>Absolute Being</a:t>
            </a:r>
          </a:p>
          <a:p>
            <a:pPr lvl="1" indent="-222250">
              <a:buFont typeface="+mj-lt"/>
              <a:buAutoNum type="arabicPeriod"/>
            </a:pPr>
            <a:r>
              <a:rPr lang="en-US" dirty="0">
                <a:solidFill>
                  <a:schemeClr val="accent4">
                    <a:lumMod val="50000"/>
                  </a:schemeClr>
                </a:solidFill>
                <a:latin typeface="Perpetua" panose="02020502060401020303" pitchFamily="18" charset="0"/>
              </a:rPr>
              <a:t>Grand Designer</a:t>
            </a:r>
          </a:p>
          <a:p>
            <a:pPr lvl="1"/>
            <a:endParaRPr lang="en-US" dirty="0">
              <a:latin typeface="+mj-lt"/>
            </a:endParaRPr>
          </a:p>
          <a:p>
            <a:pPr lvl="1"/>
            <a:endParaRPr lang="en-US" dirty="0">
              <a:latin typeface="+mj-lt"/>
            </a:endParaRPr>
          </a:p>
        </p:txBody>
      </p:sp>
      <p:sp>
        <p:nvSpPr>
          <p:cNvPr id="10" name="Content Placeholder 9"/>
          <p:cNvSpPr>
            <a:spLocks noGrp="1"/>
          </p:cNvSpPr>
          <p:nvPr>
            <p:ph sz="half" idx="2"/>
          </p:nvPr>
        </p:nvSpPr>
        <p:spPr>
          <a:xfrm>
            <a:off x="7537795" y="1582540"/>
            <a:ext cx="2605097" cy="4225612"/>
          </a:xfrm>
        </p:spPr>
        <p:txBody>
          <a:bodyPr>
            <a:normAutofit/>
          </a:bodyPr>
          <a:lstStyle/>
          <a:p>
            <a:pPr marL="45720" indent="0">
              <a:buNone/>
            </a:pPr>
            <a:r>
              <a:rPr lang="en-US" sz="1900" b="1" dirty="0">
                <a:solidFill>
                  <a:schemeClr val="accent2">
                    <a:lumMod val="75000"/>
                  </a:schemeClr>
                </a:solidFill>
                <a:latin typeface="Calibri" panose="020F0502020204030204" pitchFamily="34" charset="0"/>
                <a:cs typeface="Calibri" panose="020F0502020204030204" pitchFamily="34" charset="0"/>
              </a:rPr>
              <a:t>Anthony Flew 1923-2010 AD</a:t>
            </a:r>
          </a:p>
          <a:p>
            <a:r>
              <a:rPr lang="en-US" sz="2400" dirty="0">
                <a:solidFill>
                  <a:schemeClr val="accent4">
                    <a:lumMod val="50000"/>
                  </a:schemeClr>
                </a:solidFill>
                <a:latin typeface="Perpetua" panose="02020502060401020303" pitchFamily="18" charset="0"/>
              </a:rPr>
              <a:t>Famous atheist turns into a Believer</a:t>
            </a:r>
          </a:p>
          <a:p>
            <a:pPr marL="234950" lvl="1" indent="-182563"/>
            <a:r>
              <a:rPr lang="en-US" dirty="0">
                <a:solidFill>
                  <a:schemeClr val="accent4">
                    <a:lumMod val="50000"/>
                  </a:schemeClr>
                </a:solidFill>
                <a:latin typeface="Perpetua" panose="02020502060401020303" pitchFamily="18" charset="0"/>
              </a:rPr>
              <a:t>“Since there is complexity in the cell which natural selection or evolution cannot account for then there must be a designer.”</a:t>
            </a:r>
          </a:p>
        </p:txBody>
      </p:sp>
      <p:sp>
        <p:nvSpPr>
          <p:cNvPr id="5" name="TextBox 4"/>
          <p:cNvSpPr txBox="1"/>
          <p:nvPr/>
        </p:nvSpPr>
        <p:spPr>
          <a:xfrm>
            <a:off x="4990318" y="4544120"/>
            <a:ext cx="2211364" cy="1077218"/>
          </a:xfrm>
          <a:prstGeom prst="rect">
            <a:avLst/>
          </a:prstGeom>
          <a:noFill/>
        </p:spPr>
        <p:txBody>
          <a:bodyPr wrap="square" rtlCol="0">
            <a:spAutoFit/>
          </a:bodyPr>
          <a:lstStyle/>
          <a:p>
            <a:pPr marL="0" lvl="1" algn="ctr"/>
            <a:r>
              <a:rPr lang="en-US" sz="1600" b="1" dirty="0">
                <a:solidFill>
                  <a:schemeClr val="accent2">
                    <a:lumMod val="75000"/>
                  </a:schemeClr>
                </a:solidFill>
                <a:latin typeface="Calibri" panose="020F0502020204030204" pitchFamily="34" charset="0"/>
                <a:cs typeface="Calibri" panose="020F0502020204030204" pitchFamily="34" charset="0"/>
              </a:rPr>
              <a:t>Which of the Five Ways of St. Thomas Aquinas fits with Anthony Flew’s reasoning?</a:t>
            </a:r>
          </a:p>
        </p:txBody>
      </p:sp>
      <p:pic>
        <p:nvPicPr>
          <p:cNvPr id="8" name="Picture 7"/>
          <p:cNvPicPr>
            <a:picLocks noChangeAspect="1"/>
          </p:cNvPicPr>
          <p:nvPr/>
        </p:nvPicPr>
        <p:blipFill>
          <a:blip r:embed="rId3"/>
          <a:stretch>
            <a:fillRect/>
          </a:stretch>
        </p:blipFill>
        <p:spPr>
          <a:xfrm>
            <a:off x="4990318" y="1582540"/>
            <a:ext cx="2211364" cy="2784937"/>
          </a:xfrm>
          <a:prstGeom prst="rect">
            <a:avLst/>
          </a:prstGeom>
        </p:spPr>
      </p:pic>
      <p:pic>
        <p:nvPicPr>
          <p:cNvPr id="3" name="Picture 2"/>
          <p:cNvPicPr>
            <a:picLocks noChangeAspect="1"/>
          </p:cNvPicPr>
          <p:nvPr/>
        </p:nvPicPr>
        <p:blipFill>
          <a:blip r:embed="rId4"/>
          <a:stretch>
            <a:fillRect/>
          </a:stretch>
        </p:blipFill>
        <p:spPr>
          <a:xfrm>
            <a:off x="476266" y="1284618"/>
            <a:ext cx="1676523" cy="4604184"/>
          </a:xfrm>
          <a:prstGeom prst="rect">
            <a:avLst/>
          </a:prstGeom>
        </p:spPr>
      </p:pic>
      <p:pic>
        <p:nvPicPr>
          <p:cNvPr id="11" name="Picture 10"/>
          <p:cNvPicPr>
            <a:picLocks noChangeAspect="1"/>
          </p:cNvPicPr>
          <p:nvPr/>
        </p:nvPicPr>
        <p:blipFill>
          <a:blip r:embed="rId5"/>
          <a:stretch>
            <a:fillRect/>
          </a:stretch>
        </p:blipFill>
        <p:spPr>
          <a:xfrm>
            <a:off x="9979294" y="1032277"/>
            <a:ext cx="1575076" cy="4972738"/>
          </a:xfrm>
          <a:prstGeom prst="rect">
            <a:avLst/>
          </a:prstGeom>
        </p:spPr>
      </p:pic>
    </p:spTree>
    <p:extLst>
      <p:ext uri="{BB962C8B-B14F-4D97-AF65-F5344CB8AC3E}">
        <p14:creationId xmlns:p14="http://schemas.microsoft.com/office/powerpoint/2010/main" val="855521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945931" y="464024"/>
            <a:ext cx="10223596" cy="1175589"/>
          </a:xfrm>
          <a:prstGeom prst="round2DiagRect">
            <a:avLst>
              <a:gd name="adj1" fmla="val 50000"/>
              <a:gd name="adj2" fmla="val 0"/>
            </a:avLst>
          </a:prstGeom>
          <a:solidFill>
            <a:srgbClr val="92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b="1" dirty="0">
                <a:solidFill>
                  <a:schemeClr val="bg1"/>
                </a:solidFill>
                <a:effectLst>
                  <a:outerShdw blurRad="50800" dist="38100" dir="5400000" algn="t" rotWithShape="0">
                    <a:prstClr val="black">
                      <a:alpha val="40000"/>
                    </a:prstClr>
                  </a:outerShdw>
                </a:effectLst>
              </a:rPr>
              <a:t>Math as a Proof for God</a:t>
            </a:r>
          </a:p>
        </p:txBody>
      </p:sp>
      <p:pic>
        <p:nvPicPr>
          <p:cNvPr id="7" name="Picture 6"/>
          <p:cNvPicPr>
            <a:picLocks noChangeAspect="1"/>
          </p:cNvPicPr>
          <p:nvPr/>
        </p:nvPicPr>
        <p:blipFill>
          <a:blip r:embed="rId4"/>
          <a:stretch>
            <a:fillRect/>
          </a:stretch>
        </p:blipFill>
        <p:spPr>
          <a:xfrm>
            <a:off x="5092260" y="2399244"/>
            <a:ext cx="5951141" cy="3087155"/>
          </a:xfrm>
          <a:prstGeom prst="rect">
            <a:avLst/>
          </a:prstGeom>
          <a:ln w="76200">
            <a:solidFill>
              <a:srgbClr val="920000"/>
            </a:solidFill>
          </a:ln>
        </p:spPr>
      </p:pic>
      <p:sp>
        <p:nvSpPr>
          <p:cNvPr id="8" name="TextBox 7"/>
          <p:cNvSpPr txBox="1"/>
          <p:nvPr/>
        </p:nvSpPr>
        <p:spPr>
          <a:xfrm>
            <a:off x="914400" y="2236268"/>
            <a:ext cx="3831021" cy="3539430"/>
          </a:xfrm>
          <a:prstGeom prst="rect">
            <a:avLst/>
          </a:prstGeom>
          <a:noFill/>
        </p:spPr>
        <p:txBody>
          <a:bodyPr wrap="square" rtlCol="0">
            <a:spAutoFit/>
          </a:bodyPr>
          <a:lstStyle/>
          <a:p>
            <a:pPr algn="ctr"/>
            <a:r>
              <a:rPr lang="en-US" sz="3200" dirty="0">
                <a:latin typeface="Calibri" panose="020F0502020204030204" pitchFamily="34" charset="0"/>
                <a:cs typeface="Calibri" panose="020F0502020204030204" pitchFamily="34" charset="0"/>
              </a:rPr>
              <a:t>The Mandelbrot Set has been called “God's thumbprint.”</a:t>
            </a:r>
          </a:p>
          <a:p>
            <a:pPr algn="ctr"/>
            <a:r>
              <a:rPr lang="en-US" sz="3200" dirty="0">
                <a:latin typeface="Calibri" panose="020F0502020204030204" pitchFamily="34" charset="0"/>
                <a:cs typeface="Calibri" panose="020F0502020204030204" pitchFamily="34" charset="0"/>
              </a:rPr>
              <a:t>It contains an infinite number of fractals that never repeat themselves.</a:t>
            </a:r>
          </a:p>
        </p:txBody>
      </p:sp>
    </p:spTree>
    <p:extLst>
      <p:ext uri="{BB962C8B-B14F-4D97-AF65-F5344CB8AC3E}">
        <p14:creationId xmlns:p14="http://schemas.microsoft.com/office/powerpoint/2010/main" val="586592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0073" y="251713"/>
            <a:ext cx="4243647" cy="1356360"/>
          </a:xfrm>
        </p:spPr>
        <p:txBody>
          <a:bodyPr/>
          <a:lstStyle/>
          <a:p>
            <a:pPr algn="ctr"/>
            <a:r>
              <a:rPr lang="en-US" dirty="0">
                <a:solidFill>
                  <a:schemeClr val="accent2">
                    <a:lumMod val="75000"/>
                  </a:schemeClr>
                </a:solidFill>
                <a:latin typeface="Calibri" panose="020F0502020204030204" pitchFamily="34" charset="0"/>
                <a:cs typeface="Calibri" panose="020F0502020204030204" pitchFamily="34" charset="0"/>
              </a:rPr>
              <a:t>Divine Inspiration</a:t>
            </a:r>
          </a:p>
        </p:txBody>
      </p:sp>
      <p:sp>
        <p:nvSpPr>
          <p:cNvPr id="3" name="Content Placeholder 2"/>
          <p:cNvSpPr>
            <a:spLocks noGrp="1"/>
          </p:cNvSpPr>
          <p:nvPr>
            <p:ph sz="half" idx="1"/>
          </p:nvPr>
        </p:nvSpPr>
        <p:spPr>
          <a:xfrm>
            <a:off x="880074" y="1362746"/>
            <a:ext cx="4243647" cy="4703517"/>
          </a:xfrm>
          <a:ln w="38100">
            <a:solidFill>
              <a:schemeClr val="tx1"/>
            </a:solidFill>
          </a:ln>
        </p:spPr>
        <p:txBody>
          <a:bodyPr>
            <a:noAutofit/>
          </a:bodyPr>
          <a:lstStyle/>
          <a:p>
            <a:pPr>
              <a:lnSpc>
                <a:spcPct val="120000"/>
              </a:lnSpc>
              <a:spcBef>
                <a:spcPts val="200"/>
              </a:spcBef>
              <a:spcAft>
                <a:spcPts val="400"/>
              </a:spcAft>
              <a:buClr>
                <a:srgbClr val="A8342C"/>
              </a:buClr>
            </a:pPr>
            <a:r>
              <a:rPr lang="en-US" sz="1500" b="1" dirty="0">
                <a:solidFill>
                  <a:srgbClr val="002060"/>
                </a:solidFill>
                <a:latin typeface="Perpetua" panose="02020502060401020303" pitchFamily="18" charset="0"/>
              </a:rPr>
              <a:t>Divine Inspiration </a:t>
            </a:r>
            <a:r>
              <a:rPr lang="en-US" sz="1500" dirty="0">
                <a:solidFill>
                  <a:srgbClr val="002060"/>
                </a:solidFill>
                <a:latin typeface="Perpetua" panose="02020502060401020303" pitchFamily="18" charset="0"/>
              </a:rPr>
              <a:t>means that God inspired the “human authors” of the sacred books by acting in and through them, all the while they made full use of their own faculties and powers. </a:t>
            </a:r>
          </a:p>
          <a:p>
            <a:pPr lvl="1">
              <a:lnSpc>
                <a:spcPct val="120000"/>
              </a:lnSpc>
              <a:buClr>
                <a:srgbClr val="A8342C"/>
              </a:buClr>
            </a:pPr>
            <a:r>
              <a:rPr lang="en-US" sz="1500" dirty="0">
                <a:solidFill>
                  <a:srgbClr val="002060"/>
                </a:solidFill>
                <a:latin typeface="Perpetua" panose="02020502060401020303" pitchFamily="18" charset="0"/>
              </a:rPr>
              <a:t>The human authors are also referred to as the sacred authors or writers.</a:t>
            </a:r>
          </a:p>
          <a:p>
            <a:pPr>
              <a:lnSpc>
                <a:spcPct val="120000"/>
              </a:lnSpc>
              <a:spcBef>
                <a:spcPts val="200"/>
              </a:spcBef>
              <a:spcAft>
                <a:spcPts val="400"/>
              </a:spcAft>
              <a:buClr>
                <a:srgbClr val="A8342C"/>
              </a:buClr>
            </a:pPr>
            <a:r>
              <a:rPr lang="en-US" sz="1500" dirty="0">
                <a:solidFill>
                  <a:srgbClr val="002060"/>
                </a:solidFill>
                <a:latin typeface="Perpetua" panose="02020502060401020303" pitchFamily="18" charset="0"/>
              </a:rPr>
              <a:t>The Holy Spirit acts in and through a human writer to write what God wants us to know as it relates to our salvation. </a:t>
            </a:r>
          </a:p>
          <a:p>
            <a:pPr lvl="1">
              <a:lnSpc>
                <a:spcPct val="120000"/>
              </a:lnSpc>
              <a:buClr>
                <a:srgbClr val="A8342C"/>
              </a:buClr>
            </a:pPr>
            <a:r>
              <a:rPr lang="en-US" sz="1500" dirty="0">
                <a:solidFill>
                  <a:srgbClr val="002060"/>
                </a:solidFill>
                <a:latin typeface="Perpetua" panose="02020502060401020303" pitchFamily="18" charset="0"/>
              </a:rPr>
              <a:t>“The Bible is the Word of God in the words of men.”</a:t>
            </a:r>
          </a:p>
          <a:p>
            <a:pPr>
              <a:lnSpc>
                <a:spcPct val="120000"/>
              </a:lnSpc>
              <a:spcBef>
                <a:spcPts val="200"/>
              </a:spcBef>
              <a:spcAft>
                <a:spcPts val="400"/>
              </a:spcAft>
              <a:buClr>
                <a:srgbClr val="A8342C"/>
              </a:buClr>
            </a:pPr>
            <a:r>
              <a:rPr lang="en-US" sz="1500" dirty="0">
                <a:solidFill>
                  <a:srgbClr val="002060"/>
                </a:solidFill>
                <a:latin typeface="Perpetua" panose="02020502060401020303" pitchFamily="18" charset="0"/>
              </a:rPr>
              <a:t>The Human writer is free to use his own style and have his own intention and audience.</a:t>
            </a:r>
          </a:p>
          <a:p>
            <a:pPr>
              <a:lnSpc>
                <a:spcPct val="120000"/>
              </a:lnSpc>
              <a:spcBef>
                <a:spcPts val="200"/>
              </a:spcBef>
              <a:spcAft>
                <a:spcPts val="400"/>
              </a:spcAft>
              <a:buClr>
                <a:srgbClr val="A8342C"/>
              </a:buClr>
            </a:pPr>
            <a:r>
              <a:rPr lang="en-US" sz="1500" dirty="0">
                <a:solidFill>
                  <a:srgbClr val="002060"/>
                </a:solidFill>
                <a:latin typeface="Perpetua" panose="02020502060401020303" pitchFamily="18" charset="0"/>
              </a:rPr>
              <a:t>The outcome is called </a:t>
            </a:r>
            <a:r>
              <a:rPr lang="en-US" sz="1500" b="1" dirty="0">
                <a:solidFill>
                  <a:srgbClr val="002060"/>
                </a:solidFill>
                <a:latin typeface="Perpetua" panose="02020502060401020303" pitchFamily="18" charset="0"/>
              </a:rPr>
              <a:t>Inerrancy…</a:t>
            </a:r>
            <a:r>
              <a:rPr lang="en-US" sz="1500" dirty="0">
                <a:solidFill>
                  <a:srgbClr val="002060"/>
                </a:solidFill>
                <a:latin typeface="Perpetua" panose="02020502060401020303" pitchFamily="18" charset="0"/>
              </a:rPr>
              <a:t> </a:t>
            </a:r>
          </a:p>
          <a:p>
            <a:pPr lvl="1">
              <a:lnSpc>
                <a:spcPct val="120000"/>
              </a:lnSpc>
              <a:buClr>
                <a:srgbClr val="A8342C"/>
              </a:buClr>
            </a:pPr>
            <a:r>
              <a:rPr lang="en-US" sz="1500" dirty="0">
                <a:solidFill>
                  <a:srgbClr val="002060"/>
                </a:solidFill>
                <a:latin typeface="Perpetua" panose="02020502060401020303" pitchFamily="18" charset="0"/>
              </a:rPr>
              <a:t>The Bible is free of errors in matters of faith and salvation.</a:t>
            </a:r>
          </a:p>
        </p:txBody>
      </p:sp>
      <p:sp>
        <p:nvSpPr>
          <p:cNvPr id="4" name="Content Placeholder 3"/>
          <p:cNvSpPr>
            <a:spLocks noGrp="1"/>
          </p:cNvSpPr>
          <p:nvPr>
            <p:ph sz="half" idx="2"/>
          </p:nvPr>
        </p:nvSpPr>
        <p:spPr>
          <a:xfrm>
            <a:off x="7076530" y="1362746"/>
            <a:ext cx="4243647" cy="4703517"/>
          </a:xfrm>
          <a:ln w="38100">
            <a:solidFill>
              <a:schemeClr val="tx1"/>
            </a:solidFill>
          </a:ln>
        </p:spPr>
        <p:txBody>
          <a:bodyPr>
            <a:noAutofit/>
          </a:bodyPr>
          <a:lstStyle/>
          <a:p>
            <a:pPr>
              <a:lnSpc>
                <a:spcPct val="100000"/>
              </a:lnSpc>
              <a:spcBef>
                <a:spcPts val="200"/>
              </a:spcBef>
              <a:spcAft>
                <a:spcPts val="400"/>
              </a:spcAft>
              <a:buClr>
                <a:srgbClr val="A8342C"/>
              </a:buClr>
            </a:pPr>
            <a:r>
              <a:rPr lang="en-US" sz="1600" dirty="0">
                <a:solidFill>
                  <a:srgbClr val="002060"/>
                </a:solidFill>
                <a:latin typeface="Perpetua" panose="02020502060401020303" pitchFamily="18" charset="0"/>
              </a:rPr>
              <a:t>Divine dictation theory is rejected by the Catholic Church because it is different than Divine Inspiration.</a:t>
            </a:r>
          </a:p>
          <a:p>
            <a:pPr>
              <a:lnSpc>
                <a:spcPct val="100000"/>
              </a:lnSpc>
              <a:spcBef>
                <a:spcPts val="200"/>
              </a:spcBef>
              <a:spcAft>
                <a:spcPts val="400"/>
              </a:spcAft>
              <a:buClr>
                <a:srgbClr val="A8342C"/>
              </a:buClr>
            </a:pPr>
            <a:r>
              <a:rPr lang="en-US" sz="1600" b="1" dirty="0">
                <a:solidFill>
                  <a:srgbClr val="002060"/>
                </a:solidFill>
                <a:latin typeface="Perpetua" panose="02020502060401020303" pitchFamily="18" charset="0"/>
              </a:rPr>
              <a:t>Divine Dictation </a:t>
            </a:r>
            <a:r>
              <a:rPr lang="en-US" sz="1600" dirty="0">
                <a:solidFill>
                  <a:srgbClr val="002060"/>
                </a:solidFill>
                <a:latin typeface="Perpetua" panose="02020502060401020303" pitchFamily="18" charset="0"/>
              </a:rPr>
              <a:t>means that God or one of the angels dictated each word of the sacred text to a human author who simply wrote it down. </a:t>
            </a:r>
          </a:p>
          <a:p>
            <a:pPr lvl="1">
              <a:lnSpc>
                <a:spcPct val="100000"/>
              </a:lnSpc>
              <a:buClr>
                <a:srgbClr val="A8342C"/>
              </a:buClr>
            </a:pPr>
            <a:r>
              <a:rPr lang="en-US" sz="1600" dirty="0">
                <a:solidFill>
                  <a:srgbClr val="002060"/>
                </a:solidFill>
                <a:latin typeface="Perpetua" panose="02020502060401020303" pitchFamily="18" charset="0"/>
              </a:rPr>
              <a:t>In this view, the human author is not a true author of the Bible.</a:t>
            </a:r>
          </a:p>
          <a:p>
            <a:pPr lvl="2">
              <a:lnSpc>
                <a:spcPct val="100000"/>
              </a:lnSpc>
              <a:buClr>
                <a:srgbClr val="A8342C"/>
              </a:buClr>
            </a:pPr>
            <a:r>
              <a:rPr lang="en-US" sz="1600" dirty="0">
                <a:solidFill>
                  <a:srgbClr val="002060"/>
                </a:solidFill>
                <a:latin typeface="Perpetua" panose="02020502060401020303" pitchFamily="18" charset="0"/>
              </a:rPr>
              <a:t>The clouds did not open up and angels did not descend from the sky presenting the believers with a completed text of Sacred Scripture, handwritten by God himself.</a:t>
            </a:r>
          </a:p>
          <a:p>
            <a:pPr>
              <a:lnSpc>
                <a:spcPct val="100000"/>
              </a:lnSpc>
              <a:spcBef>
                <a:spcPts val="200"/>
              </a:spcBef>
              <a:spcAft>
                <a:spcPts val="400"/>
              </a:spcAft>
              <a:buClr>
                <a:srgbClr val="A8342C"/>
              </a:buClr>
            </a:pPr>
            <a:r>
              <a:rPr lang="en-US" sz="1600" dirty="0">
                <a:solidFill>
                  <a:srgbClr val="002060"/>
                </a:solidFill>
                <a:latin typeface="Perpetua" panose="02020502060401020303" pitchFamily="18" charset="0"/>
              </a:rPr>
              <a:t>When Catholics say “God is the author of Sacred Scripture” it does not mean that we believe He dictated the contents word for word.</a:t>
            </a:r>
          </a:p>
        </p:txBody>
      </p:sp>
      <p:sp>
        <p:nvSpPr>
          <p:cNvPr id="5" name="Rectangle 4"/>
          <p:cNvSpPr/>
          <p:nvPr/>
        </p:nvSpPr>
        <p:spPr>
          <a:xfrm>
            <a:off x="5703327" y="3106627"/>
            <a:ext cx="785343" cy="923330"/>
          </a:xfrm>
          <a:prstGeom prst="rect">
            <a:avLst/>
          </a:prstGeom>
          <a:noFill/>
          <a:ln w="38100">
            <a:solidFill>
              <a:srgbClr val="A8332C"/>
            </a:solidFill>
          </a:ln>
        </p:spPr>
        <p:txBody>
          <a:bodyPr wrap="none" lIns="91440" tIns="45720" rIns="91440" bIns="45720">
            <a:spAutoFit/>
          </a:bodyPr>
          <a:lstStyle/>
          <a:p>
            <a:pPr algn="ctr"/>
            <a:r>
              <a:rPr lang="en-US" sz="5400" b="1" cap="none" spc="0" dirty="0">
                <a:ln w="12700">
                  <a:solidFill>
                    <a:schemeClr val="tx1"/>
                  </a:solidFill>
                  <a:prstDash val="solid"/>
                </a:ln>
                <a:solidFill>
                  <a:schemeClr val="accent2">
                    <a:lumMod val="75000"/>
                  </a:schemeClr>
                </a:solidFill>
                <a:latin typeface="Calibri" panose="020F0502020204030204" pitchFamily="34" charset="0"/>
                <a:cs typeface="Calibri" panose="020F0502020204030204" pitchFamily="34" charset="0"/>
              </a:rPr>
              <a:t>vs</a:t>
            </a:r>
          </a:p>
        </p:txBody>
      </p:sp>
      <p:sp>
        <p:nvSpPr>
          <p:cNvPr id="6" name="Title 1">
            <a:extLst>
              <a:ext uri="{FF2B5EF4-FFF2-40B4-BE49-F238E27FC236}">
                <a16:creationId xmlns:a16="http://schemas.microsoft.com/office/drawing/2014/main" id="{AF39B29E-DF81-0901-244C-35531A5E14F1}"/>
              </a:ext>
            </a:extLst>
          </p:cNvPr>
          <p:cNvSpPr txBox="1">
            <a:spLocks/>
          </p:cNvSpPr>
          <p:nvPr/>
        </p:nvSpPr>
        <p:spPr>
          <a:xfrm>
            <a:off x="7068279" y="251713"/>
            <a:ext cx="4243647"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dirty="0">
                <a:solidFill>
                  <a:schemeClr val="accent2">
                    <a:lumMod val="75000"/>
                  </a:schemeClr>
                </a:solidFill>
                <a:latin typeface="Calibri" panose="020F0502020204030204" pitchFamily="34" charset="0"/>
                <a:cs typeface="Calibri" panose="020F0502020204030204" pitchFamily="34" charset="0"/>
              </a:rPr>
              <a:t>Divine Dictation</a:t>
            </a:r>
          </a:p>
        </p:txBody>
      </p:sp>
    </p:spTree>
    <p:extLst>
      <p:ext uri="{BB962C8B-B14F-4D97-AF65-F5344CB8AC3E}">
        <p14:creationId xmlns:p14="http://schemas.microsoft.com/office/powerpoint/2010/main" val="1813838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5980423" y="3244334"/>
            <a:ext cx="231154" cy="369332"/>
          </a:xfrm>
          <a:prstGeom prst="rect">
            <a:avLst/>
          </a:prstGeom>
        </p:spPr>
        <p:txBody>
          <a:bodyPr wrap="none">
            <a:spAutoFit/>
          </a:bodyPr>
          <a:lstStyle/>
          <a:p>
            <a:r>
              <a:rPr lang="en-US" dirty="0"/>
              <a:t> </a:t>
            </a:r>
          </a:p>
        </p:txBody>
      </p:sp>
      <p:sp>
        <p:nvSpPr>
          <p:cNvPr id="3" name="Title 2"/>
          <p:cNvSpPr>
            <a:spLocks noGrp="1"/>
          </p:cNvSpPr>
          <p:nvPr>
            <p:ph type="ctrTitle"/>
          </p:nvPr>
        </p:nvSpPr>
        <p:spPr>
          <a:xfrm>
            <a:off x="302658" y="256478"/>
            <a:ext cx="3593061" cy="5907875"/>
          </a:xfrm>
        </p:spPr>
        <p:txBody>
          <a:bodyPr>
            <a:noAutofit/>
          </a:bodyPr>
          <a:lstStyle/>
          <a:p>
            <a:pPr algn="l">
              <a:lnSpc>
                <a:spcPct val="100000"/>
              </a:lnSpc>
            </a:pPr>
            <a:r>
              <a:rPr lang="en-US" sz="3800" b="0" cap="none" dirty="0">
                <a:solidFill>
                  <a:srgbClr val="A8342C"/>
                </a:solidFill>
                <a:effectLst>
                  <a:outerShdw blurRad="50800" dist="38100" dir="5400000" algn="t" rotWithShape="0">
                    <a:prstClr val="black">
                      <a:alpha val="40000"/>
                    </a:prstClr>
                  </a:outerShdw>
                </a:effectLst>
                <a:latin typeface="Lucida Calligraphy" panose="03010101010101010101" pitchFamily="66" charset="0"/>
                <a:cs typeface="Calibri" panose="020F0502020204030204" pitchFamily="34" charset="0"/>
              </a:rPr>
              <a:t>The heavens declare the glory of </a:t>
            </a:r>
            <a:br>
              <a:rPr lang="en-US" sz="3800" b="0" cap="none" dirty="0">
                <a:solidFill>
                  <a:srgbClr val="A8342C"/>
                </a:solidFill>
                <a:effectLst>
                  <a:outerShdw blurRad="50800" dist="38100" dir="5400000" algn="t" rotWithShape="0">
                    <a:prstClr val="black">
                      <a:alpha val="40000"/>
                    </a:prstClr>
                  </a:outerShdw>
                </a:effectLst>
                <a:latin typeface="Lucida Calligraphy" panose="03010101010101010101" pitchFamily="66" charset="0"/>
                <a:cs typeface="Calibri" panose="020F0502020204030204" pitchFamily="34" charset="0"/>
              </a:rPr>
            </a:br>
            <a:r>
              <a:rPr lang="en-US" sz="3800" b="0" cap="none" dirty="0">
                <a:solidFill>
                  <a:srgbClr val="A8342C"/>
                </a:solidFill>
                <a:effectLst>
                  <a:outerShdw blurRad="50800" dist="38100" dir="5400000" algn="t" rotWithShape="0">
                    <a:prstClr val="black">
                      <a:alpha val="40000"/>
                    </a:prstClr>
                  </a:outerShdw>
                </a:effectLst>
                <a:latin typeface="Lucida Calligraphy" panose="03010101010101010101" pitchFamily="66" charset="0"/>
                <a:cs typeface="Calibri" panose="020F0502020204030204" pitchFamily="34" charset="0"/>
              </a:rPr>
              <a:t>God; the firmament  proclaims the works of His hands.</a:t>
            </a:r>
            <a:br>
              <a:rPr lang="en-US" sz="3800" b="0" cap="none" dirty="0">
                <a:solidFill>
                  <a:srgbClr val="A8342C"/>
                </a:solidFill>
                <a:effectLst>
                  <a:outerShdw blurRad="50800" dist="38100" dir="5400000" algn="t" rotWithShape="0">
                    <a:prstClr val="black">
                      <a:alpha val="40000"/>
                    </a:prstClr>
                  </a:outerShdw>
                </a:effectLst>
                <a:latin typeface="Lucida Calligraphy" panose="03010101010101010101" pitchFamily="66" charset="0"/>
                <a:cs typeface="Calibri" panose="020F0502020204030204" pitchFamily="34" charset="0"/>
              </a:rPr>
            </a:br>
            <a:r>
              <a:rPr lang="en-US" sz="3800" b="0" cap="none" dirty="0">
                <a:solidFill>
                  <a:srgbClr val="A8342C"/>
                </a:solidFill>
                <a:effectLst>
                  <a:outerShdw blurRad="50800" dist="38100" dir="5400000" algn="t" rotWithShape="0">
                    <a:prstClr val="black">
                      <a:alpha val="40000"/>
                    </a:prstClr>
                  </a:outerShdw>
                </a:effectLst>
                <a:latin typeface="Lucida Calligraphy" panose="03010101010101010101" pitchFamily="66" charset="0"/>
                <a:cs typeface="Calibri" panose="020F0502020204030204" pitchFamily="34" charset="0"/>
              </a:rPr>
              <a:t> Psalm 19:2</a:t>
            </a:r>
            <a:endParaRPr lang="en-US" sz="3800" cap="none" dirty="0">
              <a:solidFill>
                <a:srgbClr val="A8342C"/>
              </a:solidFill>
              <a:effectLst>
                <a:outerShdw blurRad="50800" dist="38100" dir="5400000" algn="t" rotWithShape="0">
                  <a:prstClr val="black">
                    <a:alpha val="40000"/>
                  </a:prstClr>
                </a:outerShdw>
              </a:effectLst>
              <a:latin typeface="Lucida Calligraphy" panose="03010101010101010101" pitchFamily="66"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3895720" y="514846"/>
            <a:ext cx="7993621" cy="5083443"/>
          </a:xfrm>
          <a:prstGeom prst="rect">
            <a:avLst/>
          </a:prstGeom>
        </p:spPr>
      </p:pic>
    </p:spTree>
    <p:extLst>
      <p:ext uri="{BB962C8B-B14F-4D97-AF65-F5344CB8AC3E}">
        <p14:creationId xmlns:p14="http://schemas.microsoft.com/office/powerpoint/2010/main" val="1759882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3"/>
          <a:stretch>
            <a:fillRect/>
          </a:stretch>
        </p:blipFill>
        <p:spPr>
          <a:xfrm>
            <a:off x="0" y="-371476"/>
            <a:ext cx="12192000" cy="7229476"/>
          </a:xfrm>
          <a:prstGeom prst="rect">
            <a:avLst/>
          </a:prstGeom>
        </p:spPr>
      </p:pic>
      <p:sp>
        <p:nvSpPr>
          <p:cNvPr id="6" name="TextBox 5"/>
          <p:cNvSpPr txBox="1"/>
          <p:nvPr/>
        </p:nvSpPr>
        <p:spPr>
          <a:xfrm>
            <a:off x="322897" y="3801486"/>
            <a:ext cx="11515725" cy="2800767"/>
          </a:xfrm>
          <a:prstGeom prst="rect">
            <a:avLst/>
          </a:prstGeom>
          <a:noFill/>
        </p:spPr>
        <p:txBody>
          <a:bodyPr wrap="square" rtlCol="0">
            <a:spAutoFit/>
          </a:bodyPr>
          <a:lstStyle/>
          <a:p>
            <a:pPr algn="ctr"/>
            <a:r>
              <a:rPr lang="en-US" sz="4400" b="1" dirty="0">
                <a:solidFill>
                  <a:srgbClr val="FEE499"/>
                </a:solidFill>
                <a:effectLst>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t>“All scripture is inspired by God and is useful for teaching, for refutation, for correction, and for training in righteousness.” </a:t>
            </a:r>
          </a:p>
          <a:p>
            <a:pPr algn="r"/>
            <a:r>
              <a:rPr lang="en-US" sz="4400" b="1" dirty="0">
                <a:solidFill>
                  <a:srgbClr val="FEE499"/>
                </a:solidFill>
                <a:effectLst>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t>2 Tim 3:16</a:t>
            </a:r>
          </a:p>
        </p:txBody>
      </p:sp>
    </p:spTree>
    <p:extLst>
      <p:ext uri="{BB962C8B-B14F-4D97-AF65-F5344CB8AC3E}">
        <p14:creationId xmlns:p14="http://schemas.microsoft.com/office/powerpoint/2010/main" val="330333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subTitle" idx="1"/>
          </p:nvPr>
        </p:nvSpPr>
        <p:spPr>
          <a:xfrm>
            <a:off x="4017817" y="2286000"/>
            <a:ext cx="7599715" cy="3911601"/>
          </a:xfrm>
          <a:prstGeom prst="rect">
            <a:avLst/>
          </a:prstGeom>
        </p:spPr>
        <p:txBody>
          <a:bodyPr spcFirstLastPara="1" vert="horz" wrap="square" lIns="121900" tIns="121900" rIns="121900" bIns="121900" rtlCol="0" anchor="t" anchorCtr="0">
            <a:noAutofit/>
          </a:bodyPr>
          <a:lstStyle/>
          <a:p>
            <a:pPr>
              <a:spcBef>
                <a:spcPts val="0"/>
              </a:spcBef>
              <a:buClr>
                <a:schemeClr val="dk1"/>
              </a:buClr>
              <a:buSzPts val="1100"/>
            </a:pPr>
            <a:r>
              <a:rPr lang="en-US" sz="3000" dirty="0">
                <a:solidFill>
                  <a:schemeClr val="tx1"/>
                </a:solidFill>
                <a:latin typeface="Calibri" panose="020F0502020204030204" pitchFamily="34" charset="0"/>
                <a:cs typeface="Calibri" panose="020F0502020204030204" pitchFamily="34" charset="0"/>
              </a:rPr>
              <a:t>“Refers to the belief that the Bible is infallible or without error.”</a:t>
            </a:r>
          </a:p>
          <a:p>
            <a:pPr>
              <a:spcBef>
                <a:spcPts val="0"/>
              </a:spcBef>
              <a:buClr>
                <a:schemeClr val="dk1"/>
              </a:buClr>
              <a:buSzPts val="1100"/>
            </a:pPr>
            <a:endParaRPr lang="en-US" sz="3000" dirty="0">
              <a:solidFill>
                <a:schemeClr val="tx1"/>
              </a:solidFill>
              <a:latin typeface="Calibri" panose="020F0502020204030204" pitchFamily="34" charset="0"/>
              <a:cs typeface="Calibri" panose="020F0502020204030204" pitchFamily="34" charset="0"/>
            </a:endParaRPr>
          </a:p>
          <a:p>
            <a:pPr>
              <a:spcBef>
                <a:spcPts val="0"/>
              </a:spcBef>
              <a:buClr>
                <a:schemeClr val="dk1"/>
              </a:buClr>
              <a:buSzPts val="1100"/>
            </a:pPr>
            <a:r>
              <a:rPr lang="en-US" sz="3000" dirty="0">
                <a:solidFill>
                  <a:schemeClr val="tx1"/>
                </a:solidFill>
                <a:latin typeface="Calibri" panose="020F0502020204030204" pitchFamily="34" charset="0"/>
                <a:cs typeface="Calibri" panose="020F0502020204030204" pitchFamily="34" charset="0"/>
              </a:rPr>
              <a:t>“The Books of Scripture must be acknowledged as teaching solidly, faithfully, and without error that truth which God wanted put into sacred writings for the sake of salvation.”</a:t>
            </a:r>
          </a:p>
          <a:p>
            <a:pPr>
              <a:spcBef>
                <a:spcPts val="0"/>
              </a:spcBef>
              <a:buClr>
                <a:schemeClr val="dk1"/>
              </a:buClr>
              <a:buSzPts val="1100"/>
            </a:pPr>
            <a:endParaRPr lang="en-US" sz="1400" dirty="0">
              <a:solidFill>
                <a:schemeClr val="tx1"/>
              </a:solidFill>
              <a:latin typeface="Calibri" panose="020F0502020204030204" pitchFamily="34" charset="0"/>
              <a:cs typeface="Calibri" panose="020F0502020204030204" pitchFamily="34" charset="0"/>
            </a:endParaRPr>
          </a:p>
          <a:p>
            <a:pPr>
              <a:spcBef>
                <a:spcPts val="0"/>
              </a:spcBef>
              <a:buClr>
                <a:schemeClr val="dk1"/>
              </a:buClr>
              <a:buSzPts val="1100"/>
            </a:pPr>
            <a:r>
              <a:rPr lang="en-US" sz="2400" dirty="0">
                <a:solidFill>
                  <a:schemeClr val="tx1"/>
                </a:solidFill>
                <a:latin typeface="Calibri" panose="020F0502020204030204" pitchFamily="34" charset="0"/>
                <a:cs typeface="Calibri" panose="020F0502020204030204" pitchFamily="34" charset="0"/>
              </a:rPr>
              <a:t>(</a:t>
            </a:r>
            <a:r>
              <a:rPr lang="en-US" sz="2400" i="1" dirty="0">
                <a:solidFill>
                  <a:schemeClr val="tx1"/>
                </a:solidFill>
                <a:latin typeface="Calibri" panose="020F0502020204030204" pitchFamily="34" charset="0"/>
                <a:cs typeface="Calibri" panose="020F0502020204030204" pitchFamily="34" charset="0"/>
              </a:rPr>
              <a:t>Dei Verbum</a:t>
            </a:r>
            <a:r>
              <a:rPr lang="en-US" sz="2400" dirty="0">
                <a:solidFill>
                  <a:schemeClr val="tx1"/>
                </a:solidFill>
                <a:latin typeface="Calibri" panose="020F0502020204030204" pitchFamily="34" charset="0"/>
                <a:cs typeface="Calibri" panose="020F0502020204030204" pitchFamily="34" charset="0"/>
              </a:rPr>
              <a:t>, 11)</a:t>
            </a:r>
            <a:endParaRPr sz="2400" dirty="0">
              <a:solidFill>
                <a:schemeClr val="tx1"/>
              </a:solidFill>
              <a:latin typeface="Calibri" panose="020F0502020204030204" pitchFamily="34" charset="0"/>
              <a:cs typeface="Calibri" panose="020F0502020204030204" pitchFamily="34" charset="0"/>
            </a:endParaRPr>
          </a:p>
          <a:p>
            <a:pPr>
              <a:spcBef>
                <a:spcPts val="0"/>
              </a:spcBef>
              <a:buSzPts val="605"/>
            </a:pPr>
            <a:endParaRPr dirty="0"/>
          </a:p>
        </p:txBody>
      </p:sp>
      <p:sp>
        <p:nvSpPr>
          <p:cNvPr id="55" name="Google Shape;55;p13"/>
          <p:cNvSpPr/>
          <p:nvPr/>
        </p:nvSpPr>
        <p:spPr>
          <a:xfrm>
            <a:off x="507200" y="251167"/>
            <a:ext cx="11177600" cy="1488000"/>
          </a:xfrm>
          <a:prstGeom prst="roundRect">
            <a:avLst>
              <a:gd name="adj" fmla="val 16667"/>
            </a:avLst>
          </a:prstGeom>
          <a:solidFill>
            <a:srgbClr val="A8342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56" name="Google Shape;56;p13"/>
          <p:cNvSpPr txBox="1"/>
          <p:nvPr/>
        </p:nvSpPr>
        <p:spPr>
          <a:xfrm>
            <a:off x="3148715" y="352800"/>
            <a:ext cx="5894570" cy="1284733"/>
          </a:xfrm>
          <a:prstGeom prst="rect">
            <a:avLst/>
          </a:prstGeom>
          <a:noFill/>
          <a:ln>
            <a:noFill/>
          </a:ln>
        </p:spPr>
        <p:txBody>
          <a:bodyPr spcFirstLastPara="1" wrap="square" lIns="121900" tIns="121900" rIns="121900" bIns="121900" anchor="t" anchorCtr="0">
            <a:noAutofit/>
          </a:bodyPr>
          <a:lstStyle/>
          <a:p>
            <a:pPr algn="ctr"/>
            <a:r>
              <a:rPr lang="en" sz="7066" dirty="0">
                <a:solidFill>
                  <a:schemeClr val="bg1"/>
                </a:solidFill>
                <a:effectLst>
                  <a:outerShdw blurRad="50800" dist="38100" dir="5400000" algn="t" rotWithShape="0">
                    <a:prstClr val="black">
                      <a:alpha val="40000"/>
                    </a:prstClr>
                  </a:outerShdw>
                </a:effectLst>
              </a:rPr>
              <a:t>Inerrancy</a:t>
            </a:r>
            <a:endParaRPr sz="7066" dirty="0">
              <a:solidFill>
                <a:schemeClr val="bg1"/>
              </a:solidFill>
              <a:effectLst>
                <a:outerShdw blurRad="50800" dist="38100" dir="5400000" algn="t" rotWithShape="0">
                  <a:prstClr val="black">
                    <a:alpha val="40000"/>
                  </a:prstClr>
                </a:outerShdw>
              </a:effectLst>
            </a:endParaRPr>
          </a:p>
        </p:txBody>
      </p:sp>
      <p:sp>
        <p:nvSpPr>
          <p:cNvPr id="6" name="Google Shape;58;p13"/>
          <p:cNvSpPr/>
          <p:nvPr/>
        </p:nvSpPr>
        <p:spPr>
          <a:xfrm>
            <a:off x="10202000" y="115900"/>
            <a:ext cx="1990000" cy="1420000"/>
          </a:xfrm>
          <a:prstGeom prst="cloudCallout">
            <a:avLst>
              <a:gd name="adj1" fmla="val -20833"/>
              <a:gd name="adj2" fmla="val 62500"/>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7" name="Google Shape;59;p13"/>
          <p:cNvSpPr txBox="1"/>
          <p:nvPr/>
        </p:nvSpPr>
        <p:spPr>
          <a:xfrm>
            <a:off x="9197000" y="374501"/>
            <a:ext cx="4000000" cy="902643"/>
          </a:xfrm>
          <a:prstGeom prst="rect">
            <a:avLst/>
          </a:prstGeom>
          <a:noFill/>
          <a:ln>
            <a:noFill/>
          </a:ln>
        </p:spPr>
        <p:txBody>
          <a:bodyPr spcFirstLastPara="1" wrap="square" lIns="121900" tIns="121900" rIns="121900" bIns="121900" anchor="t" anchorCtr="0">
            <a:spAutoFit/>
          </a:bodyPr>
          <a:lstStyle/>
          <a:p>
            <a:pPr algn="ctr"/>
            <a:r>
              <a:rPr lang="en" sz="2133" b="1" dirty="0">
                <a:solidFill>
                  <a:schemeClr val="dk1"/>
                </a:solidFill>
              </a:rPr>
              <a:t>Key</a:t>
            </a:r>
            <a:endParaRPr sz="2133" b="1" dirty="0">
              <a:solidFill>
                <a:schemeClr val="dk1"/>
              </a:solidFill>
            </a:endParaRPr>
          </a:p>
          <a:p>
            <a:pPr algn="ctr"/>
            <a:r>
              <a:rPr lang="en" sz="2133" b="1" dirty="0">
                <a:solidFill>
                  <a:schemeClr val="dk1"/>
                </a:solidFill>
              </a:rPr>
              <a:t>Vocab</a:t>
            </a:r>
            <a:endParaRPr sz="2400" dirty="0"/>
          </a:p>
        </p:txBody>
      </p:sp>
      <p:pic>
        <p:nvPicPr>
          <p:cNvPr id="3" name="Picture 2"/>
          <p:cNvPicPr>
            <a:picLocks noChangeAspect="1"/>
          </p:cNvPicPr>
          <p:nvPr/>
        </p:nvPicPr>
        <p:blipFill>
          <a:blip r:embed="rId4"/>
          <a:stretch>
            <a:fillRect/>
          </a:stretch>
        </p:blipFill>
        <p:spPr>
          <a:xfrm>
            <a:off x="1220046" y="2118732"/>
            <a:ext cx="2605266" cy="4078869"/>
          </a:xfrm>
          <a:prstGeom prst="rect">
            <a:avLst/>
          </a:prstGeom>
          <a:ln w="28575">
            <a:solidFill>
              <a:srgbClr val="A8342C"/>
            </a:solidFill>
          </a:ln>
        </p:spPr>
      </p:pic>
    </p:spTree>
    <p:extLst>
      <p:ext uri="{BB962C8B-B14F-4D97-AF65-F5344CB8AC3E}">
        <p14:creationId xmlns:p14="http://schemas.microsoft.com/office/powerpoint/2010/main" val="3011599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4176" y="604221"/>
            <a:ext cx="11719931" cy="1356360"/>
          </a:xfrm>
        </p:spPr>
        <p:txBody>
          <a:bodyPr>
            <a:normAutofit/>
          </a:bodyPr>
          <a:lstStyle/>
          <a:p>
            <a:pPr algn="ctr"/>
            <a:r>
              <a:rPr lang="en-US" sz="4000" b="1" dirty="0">
                <a:solidFill>
                  <a:schemeClr val="accent2">
                    <a:lumMod val="75000"/>
                  </a:schemeClr>
                </a:solidFill>
                <a:latin typeface="Calibri" panose="020F0502020204030204" pitchFamily="34" charset="0"/>
                <a:cs typeface="Calibri" panose="020F0502020204030204" pitchFamily="34" charset="0"/>
              </a:rPr>
              <a:t>Criteria for books to make it into the New Testament</a:t>
            </a:r>
          </a:p>
        </p:txBody>
      </p:sp>
      <p:sp>
        <p:nvSpPr>
          <p:cNvPr id="3" name="Content Placeholder 2"/>
          <p:cNvSpPr>
            <a:spLocks noGrp="1"/>
          </p:cNvSpPr>
          <p:nvPr>
            <p:ph sz="half" idx="1"/>
          </p:nvPr>
        </p:nvSpPr>
        <p:spPr>
          <a:xfrm>
            <a:off x="1422169" y="2089000"/>
            <a:ext cx="9347662" cy="4023360"/>
          </a:xfrm>
        </p:spPr>
        <p:txBody>
          <a:bodyPr>
            <a:normAutofit/>
          </a:bodyPr>
          <a:lstStyle/>
          <a:p>
            <a:pPr marL="45720" indent="0">
              <a:buNone/>
            </a:pPr>
            <a:r>
              <a:rPr lang="en-US" sz="3200" b="1" dirty="0">
                <a:solidFill>
                  <a:srgbClr val="002060"/>
                </a:solidFill>
                <a:latin typeface="Perpetua" panose="02020502060401020303" pitchFamily="18" charset="0"/>
              </a:rPr>
              <a:t>The four main criteria for inclusion in the New Testament were:</a:t>
            </a:r>
          </a:p>
          <a:p>
            <a:pPr marL="45720" indent="0">
              <a:buNone/>
            </a:pPr>
            <a:r>
              <a:rPr lang="en-US" sz="3200" dirty="0">
                <a:solidFill>
                  <a:schemeClr val="accent2">
                    <a:lumMod val="75000"/>
                  </a:schemeClr>
                </a:solidFill>
                <a:latin typeface="Perpetua" panose="02020502060401020303" pitchFamily="18" charset="0"/>
              </a:rPr>
              <a:t>1. </a:t>
            </a:r>
            <a:r>
              <a:rPr lang="en-US" sz="3200" b="1" dirty="0">
                <a:solidFill>
                  <a:srgbClr val="002060"/>
                </a:solidFill>
                <a:latin typeface="Perpetua" panose="02020502060401020303" pitchFamily="18" charset="0"/>
              </a:rPr>
              <a:t>Inspiration of the Holy Spirit</a:t>
            </a:r>
            <a:endParaRPr lang="en-US" sz="3200" dirty="0">
              <a:solidFill>
                <a:srgbClr val="92D050"/>
              </a:solidFill>
              <a:latin typeface="Perpetua" panose="02020502060401020303" pitchFamily="18" charset="0"/>
            </a:endParaRPr>
          </a:p>
          <a:p>
            <a:pPr marL="45720" indent="0">
              <a:buNone/>
            </a:pPr>
            <a:r>
              <a:rPr lang="en-US" sz="3200" dirty="0">
                <a:solidFill>
                  <a:schemeClr val="accent2">
                    <a:lumMod val="75000"/>
                  </a:schemeClr>
                </a:solidFill>
                <a:latin typeface="Perpetua" panose="02020502060401020303" pitchFamily="18" charset="0"/>
              </a:rPr>
              <a:t>2.</a:t>
            </a:r>
            <a:r>
              <a:rPr lang="en-US" sz="3200" dirty="0">
                <a:latin typeface="Perpetua" panose="02020502060401020303" pitchFamily="18" charset="0"/>
              </a:rPr>
              <a:t> </a:t>
            </a:r>
            <a:r>
              <a:rPr lang="en-US" sz="3200" b="1" dirty="0">
                <a:solidFill>
                  <a:srgbClr val="002060"/>
                </a:solidFill>
                <a:latin typeface="Perpetua" panose="02020502060401020303" pitchFamily="18" charset="0"/>
              </a:rPr>
              <a:t>Apostolic origin</a:t>
            </a:r>
          </a:p>
          <a:p>
            <a:pPr marL="45720" indent="0">
              <a:buNone/>
            </a:pPr>
            <a:r>
              <a:rPr lang="en-US" sz="3200" dirty="0">
                <a:solidFill>
                  <a:schemeClr val="accent2">
                    <a:lumMod val="75000"/>
                  </a:schemeClr>
                </a:solidFill>
                <a:latin typeface="Perpetua" panose="02020502060401020303" pitchFamily="18" charset="0"/>
              </a:rPr>
              <a:t>3.</a:t>
            </a:r>
            <a:r>
              <a:rPr lang="en-US" sz="3200" dirty="0">
                <a:latin typeface="Perpetua" panose="02020502060401020303" pitchFamily="18" charset="0"/>
              </a:rPr>
              <a:t> </a:t>
            </a:r>
            <a:r>
              <a:rPr lang="en-US" sz="3200" b="1" dirty="0">
                <a:solidFill>
                  <a:srgbClr val="002060"/>
                </a:solidFill>
                <a:latin typeface="Perpetua" panose="02020502060401020303" pitchFamily="18" charset="0"/>
              </a:rPr>
              <a:t>Liturgical use</a:t>
            </a:r>
            <a:endParaRPr lang="en-US" sz="3200" dirty="0">
              <a:latin typeface="Perpetua" panose="02020502060401020303" pitchFamily="18" charset="0"/>
            </a:endParaRPr>
          </a:p>
          <a:p>
            <a:pPr marL="45720" indent="0">
              <a:buNone/>
            </a:pPr>
            <a:r>
              <a:rPr lang="en-US" sz="3200" dirty="0">
                <a:solidFill>
                  <a:schemeClr val="accent2">
                    <a:lumMod val="75000"/>
                  </a:schemeClr>
                </a:solidFill>
                <a:latin typeface="Perpetua" panose="02020502060401020303" pitchFamily="18" charset="0"/>
              </a:rPr>
              <a:t>4.</a:t>
            </a:r>
            <a:r>
              <a:rPr lang="en-US" sz="3200" dirty="0">
                <a:latin typeface="Perpetua" panose="02020502060401020303" pitchFamily="18" charset="0"/>
              </a:rPr>
              <a:t> </a:t>
            </a:r>
            <a:r>
              <a:rPr lang="en-US" sz="3200" b="1" dirty="0">
                <a:solidFill>
                  <a:srgbClr val="002060"/>
                </a:solidFill>
                <a:latin typeface="Perpetua" panose="02020502060401020303" pitchFamily="18" charset="0"/>
              </a:rPr>
              <a:t>Universality</a:t>
            </a:r>
            <a:endParaRPr lang="en-US" sz="3200" dirty="0">
              <a:latin typeface="Perpetua" panose="02020502060401020303" pitchFamily="18" charset="0"/>
            </a:endParaRPr>
          </a:p>
        </p:txBody>
      </p:sp>
      <p:pic>
        <p:nvPicPr>
          <p:cNvPr id="6" name="Picture 5"/>
          <p:cNvPicPr preferRelativeResize="0">
            <a:picLocks/>
          </p:cNvPicPr>
          <p:nvPr/>
        </p:nvPicPr>
        <p:blipFill rotWithShape="1">
          <a:blip r:embed="rId4"/>
          <a:srcRect t="78098"/>
          <a:stretch/>
        </p:blipFill>
        <p:spPr>
          <a:xfrm>
            <a:off x="824889" y="4897420"/>
            <a:ext cx="666702" cy="512457"/>
          </a:xfrm>
          <a:prstGeom prst="rect">
            <a:avLst/>
          </a:prstGeom>
        </p:spPr>
      </p:pic>
      <p:pic>
        <p:nvPicPr>
          <p:cNvPr id="4" name="Picture 3">
            <a:extLst>
              <a:ext uri="{FF2B5EF4-FFF2-40B4-BE49-F238E27FC236}">
                <a16:creationId xmlns:a16="http://schemas.microsoft.com/office/drawing/2014/main" id="{989964DA-1448-615E-60FC-2A49AE8E303B}"/>
              </a:ext>
            </a:extLst>
          </p:cNvPr>
          <p:cNvPicPr preferRelativeResize="0">
            <a:picLocks/>
          </p:cNvPicPr>
          <p:nvPr/>
        </p:nvPicPr>
        <p:blipFill rotWithShape="1">
          <a:blip r:embed="rId4"/>
          <a:srcRect t="78098"/>
          <a:stretch/>
        </p:blipFill>
        <p:spPr>
          <a:xfrm>
            <a:off x="824889" y="4318106"/>
            <a:ext cx="666702" cy="512457"/>
          </a:xfrm>
          <a:prstGeom prst="rect">
            <a:avLst/>
          </a:prstGeom>
        </p:spPr>
      </p:pic>
      <p:pic>
        <p:nvPicPr>
          <p:cNvPr id="5" name="Picture 4">
            <a:extLst>
              <a:ext uri="{FF2B5EF4-FFF2-40B4-BE49-F238E27FC236}">
                <a16:creationId xmlns:a16="http://schemas.microsoft.com/office/drawing/2014/main" id="{7D63CC90-702E-A6CF-0505-B2C7026A5838}"/>
              </a:ext>
            </a:extLst>
          </p:cNvPr>
          <p:cNvPicPr preferRelativeResize="0">
            <a:picLocks/>
          </p:cNvPicPr>
          <p:nvPr/>
        </p:nvPicPr>
        <p:blipFill rotWithShape="1">
          <a:blip r:embed="rId4"/>
          <a:srcRect t="78098"/>
          <a:stretch/>
        </p:blipFill>
        <p:spPr>
          <a:xfrm>
            <a:off x="824889" y="3753505"/>
            <a:ext cx="666702" cy="512457"/>
          </a:xfrm>
          <a:prstGeom prst="rect">
            <a:avLst/>
          </a:prstGeom>
        </p:spPr>
      </p:pic>
      <p:pic>
        <p:nvPicPr>
          <p:cNvPr id="7" name="Picture 6">
            <a:extLst>
              <a:ext uri="{FF2B5EF4-FFF2-40B4-BE49-F238E27FC236}">
                <a16:creationId xmlns:a16="http://schemas.microsoft.com/office/drawing/2014/main" id="{402718DE-4B08-BB74-178B-526CE08C7760}"/>
              </a:ext>
            </a:extLst>
          </p:cNvPr>
          <p:cNvPicPr preferRelativeResize="0">
            <a:picLocks/>
          </p:cNvPicPr>
          <p:nvPr/>
        </p:nvPicPr>
        <p:blipFill rotWithShape="1">
          <a:blip r:embed="rId4"/>
          <a:srcRect t="78098"/>
          <a:stretch/>
        </p:blipFill>
        <p:spPr>
          <a:xfrm>
            <a:off x="824889" y="3241048"/>
            <a:ext cx="666702" cy="512457"/>
          </a:xfrm>
          <a:prstGeom prst="rect">
            <a:avLst/>
          </a:prstGeom>
        </p:spPr>
      </p:pic>
    </p:spTree>
    <p:extLst>
      <p:ext uri="{BB962C8B-B14F-4D97-AF65-F5344CB8AC3E}">
        <p14:creationId xmlns:p14="http://schemas.microsoft.com/office/powerpoint/2010/main" val="3832653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6117" y="1037064"/>
            <a:ext cx="5666318" cy="635619"/>
          </a:xfrm>
        </p:spPr>
        <p:txBody>
          <a:bodyPr>
            <a:noAutofit/>
          </a:bodyPr>
          <a:lstStyle/>
          <a:p>
            <a:pPr algn="ctr"/>
            <a:r>
              <a:rPr lang="en-US" sz="3600" b="1" dirty="0">
                <a:solidFill>
                  <a:srgbClr val="A8342C"/>
                </a:solidFill>
                <a:latin typeface="Calibri" panose="020F0502020204030204" pitchFamily="34" charset="0"/>
                <a:cs typeface="Calibri" panose="020F0502020204030204" pitchFamily="34" charset="0"/>
              </a:rPr>
              <a:t>Humans Desire to Know God</a:t>
            </a:r>
          </a:p>
        </p:txBody>
      </p:sp>
      <p:sp>
        <p:nvSpPr>
          <p:cNvPr id="7" name="Rectangle 6"/>
          <p:cNvSpPr/>
          <p:nvPr/>
        </p:nvSpPr>
        <p:spPr>
          <a:xfrm>
            <a:off x="6003489" y="5877012"/>
            <a:ext cx="5805652" cy="646331"/>
          </a:xfrm>
          <a:prstGeom prst="rect">
            <a:avLst/>
          </a:prstGeom>
        </p:spPr>
        <p:txBody>
          <a:bodyPr wrap="square">
            <a:spAutoFit/>
          </a:bodyPr>
          <a:lstStyle/>
          <a:p>
            <a:r>
              <a:rPr lang="en-US" sz="3600" b="1" dirty="0">
                <a:solidFill>
                  <a:srgbClr val="A8342C"/>
                </a:solidFill>
                <a:latin typeface="Calibri" panose="020F0502020204030204" pitchFamily="34" charset="0"/>
                <a:cs typeface="Calibri" panose="020F0502020204030204" pitchFamily="34" charset="0"/>
              </a:rPr>
              <a:t>God Wants to be Known</a:t>
            </a:r>
            <a:endParaRPr lang="en-US" sz="3600" dirty="0">
              <a:solidFill>
                <a:srgbClr val="A8342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4023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1805" y="609600"/>
            <a:ext cx="11195824" cy="1356360"/>
          </a:xfrm>
          <a:prstGeom prst="round2DiagRect">
            <a:avLst/>
          </a:prstGeom>
          <a:solidFill>
            <a:srgbClr val="A8342C"/>
          </a:solidFill>
        </p:spPr>
        <p:txBody>
          <a:bodyPr>
            <a:normAutofit/>
          </a:bodyPr>
          <a:lstStyle/>
          <a:p>
            <a:pPr algn="ctr"/>
            <a:r>
              <a:rPr lang="en-US" sz="5400" dirty="0">
                <a:solidFill>
                  <a:schemeClr val="bg1"/>
                </a:solidFill>
                <a:effectLst>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t>Humans Desire to Know God</a:t>
            </a:r>
          </a:p>
        </p:txBody>
      </p:sp>
      <p:sp>
        <p:nvSpPr>
          <p:cNvPr id="4" name="Content Placeholder 3"/>
          <p:cNvSpPr>
            <a:spLocks noGrp="1"/>
          </p:cNvSpPr>
          <p:nvPr>
            <p:ph sz="half" idx="2"/>
          </p:nvPr>
        </p:nvSpPr>
        <p:spPr>
          <a:xfrm>
            <a:off x="6267611" y="2057400"/>
            <a:ext cx="5240447" cy="4023360"/>
          </a:xfrm>
        </p:spPr>
        <p:txBody>
          <a:bodyPr>
            <a:noAutofit/>
          </a:bodyPr>
          <a:lstStyle/>
          <a:p>
            <a:pPr marL="45720" indent="0">
              <a:lnSpc>
                <a:spcPct val="100000"/>
              </a:lnSpc>
              <a:buNone/>
            </a:pPr>
            <a:r>
              <a:rPr lang="en-US" sz="2800" dirty="0">
                <a:solidFill>
                  <a:schemeClr val="tx1"/>
                </a:solidFill>
                <a:latin typeface="Perpetua" panose="02020502060401020303" pitchFamily="18" charset="0"/>
                <a:cs typeface="Calibri" panose="020F0502020204030204" pitchFamily="34" charset="0"/>
              </a:rPr>
              <a:t>“He made from one </a:t>
            </a:r>
            <a:r>
              <a:rPr lang="en-US" sz="2800" i="1" dirty="0">
                <a:solidFill>
                  <a:schemeClr val="tx1"/>
                </a:solidFill>
                <a:latin typeface="Perpetua" panose="02020502060401020303" pitchFamily="18" charset="0"/>
                <a:cs typeface="Calibri" panose="020F0502020204030204" pitchFamily="34" charset="0"/>
              </a:rPr>
              <a:t>the whole human race</a:t>
            </a:r>
            <a:r>
              <a:rPr lang="en-US" sz="2800" dirty="0">
                <a:solidFill>
                  <a:schemeClr val="tx1"/>
                </a:solidFill>
                <a:latin typeface="Perpetua" panose="02020502060401020303" pitchFamily="18" charset="0"/>
                <a:cs typeface="Calibri" panose="020F0502020204030204" pitchFamily="34" charset="0"/>
              </a:rPr>
              <a:t> to dwell on the entire surface of the earth, and he fixed the ordered seasons and the boundaries of their regions, </a:t>
            </a:r>
            <a:r>
              <a:rPr lang="en-US" sz="2800" i="1" dirty="0">
                <a:solidFill>
                  <a:schemeClr val="tx1"/>
                </a:solidFill>
                <a:latin typeface="Perpetua" panose="02020502060401020303" pitchFamily="18" charset="0"/>
                <a:cs typeface="Calibri" panose="020F0502020204030204" pitchFamily="34" charset="0"/>
              </a:rPr>
              <a:t>so that people might seek God, even perhaps grope for him and find him</a:t>
            </a:r>
            <a:r>
              <a:rPr lang="en-US" sz="2800" dirty="0">
                <a:solidFill>
                  <a:schemeClr val="tx1"/>
                </a:solidFill>
                <a:latin typeface="Perpetua" panose="02020502060401020303" pitchFamily="18" charset="0"/>
                <a:cs typeface="Calibri" panose="020F0502020204030204" pitchFamily="34" charset="0"/>
              </a:rPr>
              <a:t>, though indeed he is not far from any one of us.” </a:t>
            </a:r>
          </a:p>
          <a:p>
            <a:pPr marL="45720" indent="0" algn="r">
              <a:lnSpc>
                <a:spcPct val="100000"/>
              </a:lnSpc>
              <a:buNone/>
            </a:pPr>
            <a:r>
              <a:rPr lang="en-US" sz="2800" b="1" dirty="0">
                <a:solidFill>
                  <a:schemeClr val="tx1"/>
                </a:solidFill>
                <a:latin typeface="Perpetua" panose="02020502060401020303" pitchFamily="18" charset="0"/>
                <a:cs typeface="Calibri" panose="020F0502020204030204" pitchFamily="34" charset="0"/>
              </a:rPr>
              <a:t>Acts 17:26-27</a:t>
            </a:r>
          </a:p>
        </p:txBody>
      </p:sp>
      <p:pic>
        <p:nvPicPr>
          <p:cNvPr id="5" name="Picture 4"/>
          <p:cNvPicPr>
            <a:picLocks noChangeAspect="1"/>
          </p:cNvPicPr>
          <p:nvPr/>
        </p:nvPicPr>
        <p:blipFill>
          <a:blip r:embed="rId4"/>
          <a:stretch>
            <a:fillRect/>
          </a:stretch>
        </p:blipFill>
        <p:spPr>
          <a:xfrm>
            <a:off x="598784" y="2196884"/>
            <a:ext cx="5481976" cy="3657506"/>
          </a:xfrm>
          <a:prstGeom prst="rect">
            <a:avLst/>
          </a:prstGeom>
          <a:ln w="76200">
            <a:solidFill>
              <a:srgbClr val="920000"/>
            </a:solidFill>
          </a:ln>
        </p:spPr>
      </p:pic>
    </p:spTree>
    <p:extLst>
      <p:ext uri="{BB962C8B-B14F-4D97-AF65-F5344CB8AC3E}">
        <p14:creationId xmlns:p14="http://schemas.microsoft.com/office/powerpoint/2010/main" val="1622863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62000"/>
            <a:lum/>
            <a:extLst>
              <a:ext uri="{BEBA8EAE-BF5A-486C-A8C5-ECC9F3942E4B}">
                <a14:imgProps xmlns:a14="http://schemas.microsoft.com/office/drawing/2010/main">
                  <a14:imgLayer r:embed="rId4">
                    <a14:imgEffect>
                      <a14:colorTemperature colorTemp="11200"/>
                    </a14:imgEffect>
                  </a14:imgLayer>
                </a14:imgProps>
              </a:ext>
            </a:extLst>
          </a:blip>
          <a:srcRect/>
          <a:stretch>
            <a:fillRect t="-21000" r="-13000" b="-2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851102"/>
            <a:ext cx="5734593" cy="5006898"/>
          </a:xfrm>
          <a:solidFill>
            <a:srgbClr val="BFB3A5"/>
          </a:solidFill>
        </p:spPr>
        <p:txBody>
          <a:bodyPr lIns="182880" tIns="182880" rIns="182880" bIns="182880" anchor="ctr" anchorCtr="0">
            <a:noAutofit/>
          </a:bodyPr>
          <a:lstStyle/>
          <a:p>
            <a:pPr marL="45720" indent="0">
              <a:buNone/>
            </a:pPr>
            <a:r>
              <a:rPr lang="en-US" sz="2800" spc="50" dirty="0">
                <a:ln w="0"/>
                <a:solidFill>
                  <a:schemeClr val="tx1"/>
                </a:solidFill>
                <a:effectLst>
                  <a:innerShdw blurRad="63500" dist="50800" dir="13500000">
                    <a:srgbClr val="000000">
                      <a:alpha val="50000"/>
                    </a:srgbClr>
                  </a:innerShdw>
                </a:effectLst>
                <a:latin typeface="Calibri" panose="020F0502020204030204" pitchFamily="34" charset="0"/>
                <a:cs typeface="Calibri" panose="020F0502020204030204" pitchFamily="34" charset="0"/>
              </a:rPr>
              <a:t>“You have made us for yourself, O Lord, and our hearts are restless until they rest in You.”</a:t>
            </a:r>
            <a:r>
              <a:rPr lang="en-US" sz="1800" spc="50" dirty="0">
                <a:ln w="0"/>
                <a:solidFill>
                  <a:srgbClr val="A8342C"/>
                </a:solidFill>
                <a:effectLst>
                  <a:innerShdw blurRad="63500" dist="50800" dir="13500000">
                    <a:srgbClr val="000000">
                      <a:alpha val="50000"/>
                    </a:srgbClr>
                  </a:innerShdw>
                </a:effectLst>
                <a:latin typeface="Calibri" panose="020F0502020204030204" pitchFamily="34" charset="0"/>
                <a:cs typeface="Calibri" panose="020F0502020204030204" pitchFamily="34" charset="0"/>
              </a:rPr>
              <a:t> -St. Augustine</a:t>
            </a:r>
          </a:p>
          <a:p>
            <a:pPr marL="45720" indent="0">
              <a:buNone/>
            </a:pPr>
            <a:endParaRPr lang="en-US" sz="2800" spc="50" dirty="0">
              <a:ln w="0"/>
              <a:solidFill>
                <a:schemeClr val="tx1"/>
              </a:solidFill>
              <a:effectLst>
                <a:innerShdw blurRad="63500" dist="50800" dir="13500000">
                  <a:srgbClr val="000000">
                    <a:alpha val="50000"/>
                  </a:srgbClr>
                </a:innerShdw>
              </a:effectLst>
              <a:latin typeface="Calibri" panose="020F0502020204030204" pitchFamily="34" charset="0"/>
              <a:cs typeface="Calibri" panose="020F0502020204030204" pitchFamily="34" charset="0"/>
            </a:endParaRPr>
          </a:p>
          <a:p>
            <a:pPr marL="45720" indent="0">
              <a:buNone/>
            </a:pPr>
            <a:r>
              <a:rPr lang="en-US" sz="2800" spc="50" dirty="0">
                <a:ln w="0"/>
                <a:solidFill>
                  <a:schemeClr val="tx1"/>
                </a:solidFill>
                <a:effectLst>
                  <a:innerShdw blurRad="63500" dist="50800" dir="13500000">
                    <a:srgbClr val="000000">
                      <a:alpha val="50000"/>
                    </a:srgbClr>
                  </a:innerShdw>
                </a:effectLst>
                <a:latin typeface="Calibri" panose="020F0502020204030204" pitchFamily="34" charset="0"/>
                <a:cs typeface="Calibri" panose="020F0502020204030204" pitchFamily="34" charset="0"/>
              </a:rPr>
              <a:t>“As the deer longs for streams of water, so my soul longs for you, O God. My soul thirsts for God, the living God. When can I enter and see the face of God?”</a:t>
            </a:r>
            <a:r>
              <a:rPr lang="en-US" sz="2800" spc="50" dirty="0">
                <a:ln w="0"/>
                <a:solidFill>
                  <a:srgbClr val="A8342C"/>
                </a:solidFill>
                <a:effectLst>
                  <a:innerShdw blurRad="63500" dist="50800" dir="13500000">
                    <a:srgbClr val="000000">
                      <a:alpha val="50000"/>
                    </a:srgbClr>
                  </a:innerShdw>
                </a:effectLst>
                <a:latin typeface="Calibri" panose="020F0502020204030204" pitchFamily="34" charset="0"/>
                <a:cs typeface="Calibri" panose="020F0502020204030204" pitchFamily="34" charset="0"/>
              </a:rPr>
              <a:t>-</a:t>
            </a:r>
            <a:r>
              <a:rPr lang="en-US" sz="1800" spc="50" dirty="0">
                <a:ln w="0"/>
                <a:solidFill>
                  <a:srgbClr val="A8342C"/>
                </a:solidFill>
                <a:effectLst>
                  <a:innerShdw blurRad="63500" dist="50800" dir="13500000">
                    <a:srgbClr val="000000">
                      <a:alpha val="50000"/>
                    </a:srgbClr>
                  </a:innerShdw>
                </a:effectLst>
                <a:latin typeface="Calibri" panose="020F0502020204030204" pitchFamily="34" charset="0"/>
                <a:cs typeface="Calibri" panose="020F0502020204030204" pitchFamily="34" charset="0"/>
              </a:rPr>
              <a:t>Psalm 42:2-3</a:t>
            </a:r>
          </a:p>
        </p:txBody>
      </p:sp>
      <p:sp>
        <p:nvSpPr>
          <p:cNvPr id="2" name="Title 1"/>
          <p:cNvSpPr>
            <a:spLocks noGrp="1"/>
          </p:cNvSpPr>
          <p:nvPr>
            <p:ph type="title"/>
          </p:nvPr>
        </p:nvSpPr>
        <p:spPr>
          <a:xfrm>
            <a:off x="0" y="-1"/>
            <a:ext cx="5734594" cy="2297151"/>
          </a:xfrm>
          <a:solidFill>
            <a:srgbClr val="BFB3A5"/>
          </a:solidFill>
        </p:spPr>
        <p:txBody>
          <a:bodyPr>
            <a:noAutofit/>
          </a:bodyPr>
          <a:lstStyle/>
          <a:p>
            <a:pPr algn="ctr"/>
            <a:r>
              <a:rPr lang="en-US" sz="4800" b="1" dirty="0">
                <a:solidFill>
                  <a:srgbClr val="920000"/>
                </a:solidFill>
                <a:latin typeface="Calibri" panose="020F0502020204030204" pitchFamily="34" charset="0"/>
                <a:cs typeface="Calibri" panose="020F0502020204030204" pitchFamily="34" charset="0"/>
              </a:rPr>
              <a:t>Our Built-In Desire for God: ‘Innate Desire’</a:t>
            </a:r>
          </a:p>
        </p:txBody>
      </p:sp>
    </p:spTree>
    <p:extLst>
      <p:ext uri="{BB962C8B-B14F-4D97-AF65-F5344CB8AC3E}">
        <p14:creationId xmlns:p14="http://schemas.microsoft.com/office/powerpoint/2010/main" val="1238633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743054"/>
            <a:ext cx="4152254" cy="5812728"/>
          </a:xfrm>
          <a:ln>
            <a:solidFill>
              <a:srgbClr val="A8342C"/>
            </a:solidFill>
          </a:ln>
        </p:spPr>
        <p:txBody>
          <a:bodyPr lIns="274320" anchor="t" anchorCtr="0"/>
          <a:lstStyle/>
          <a:p>
            <a:r>
              <a:rPr lang="en-US" b="1" dirty="0">
                <a:solidFill>
                  <a:srgbClr val="A8342C"/>
                </a:solidFill>
                <a:latin typeface="Calibri" panose="020F0502020204030204" pitchFamily="34" charset="0"/>
                <a:cs typeface="Calibri" panose="020F0502020204030204" pitchFamily="34" charset="0"/>
              </a:rPr>
              <a:t>Our Built-In Desire for God</a:t>
            </a:r>
          </a:p>
        </p:txBody>
      </p:sp>
      <p:sp>
        <p:nvSpPr>
          <p:cNvPr id="3" name="Content Placeholder 2"/>
          <p:cNvSpPr>
            <a:spLocks noGrp="1"/>
          </p:cNvSpPr>
          <p:nvPr>
            <p:ph idx="1"/>
          </p:nvPr>
        </p:nvSpPr>
        <p:spPr>
          <a:xfrm>
            <a:off x="1094678" y="2261285"/>
            <a:ext cx="3439332" cy="3938793"/>
          </a:xfrm>
          <a:solidFill>
            <a:schemeClr val="accent3">
              <a:lumMod val="40000"/>
              <a:lumOff val="60000"/>
            </a:schemeClr>
          </a:solidFill>
        </p:spPr>
        <p:txBody>
          <a:bodyPr>
            <a:normAutofit/>
          </a:bodyPr>
          <a:lstStyle/>
          <a:p>
            <a:pPr>
              <a:buClr>
                <a:srgbClr val="A8342C"/>
              </a:buClr>
            </a:pPr>
            <a:r>
              <a:rPr lang="en-US" b="1" dirty="0">
                <a:solidFill>
                  <a:schemeClr val="accent1">
                    <a:lumMod val="50000"/>
                  </a:schemeClr>
                </a:solidFill>
                <a:latin typeface="Perpetua" panose="02020502060401020303" pitchFamily="18" charset="0"/>
              </a:rPr>
              <a:t>The desire for God is written in the human heart…</a:t>
            </a:r>
          </a:p>
          <a:p>
            <a:pPr lvl="1">
              <a:buClr>
                <a:srgbClr val="A8342C"/>
              </a:buClr>
            </a:pPr>
            <a:r>
              <a:rPr lang="en-US" b="1" dirty="0">
                <a:solidFill>
                  <a:schemeClr val="accent1">
                    <a:lumMod val="50000"/>
                  </a:schemeClr>
                </a:solidFill>
                <a:latin typeface="Perpetua" panose="02020502060401020303" pitchFamily="18" charset="0"/>
              </a:rPr>
              <a:t>‘Innate Desire’</a:t>
            </a:r>
          </a:p>
          <a:p>
            <a:pPr lvl="1">
              <a:buClr>
                <a:srgbClr val="A8342C"/>
              </a:buClr>
            </a:pPr>
            <a:r>
              <a:rPr lang="en-US" b="1" dirty="0">
                <a:solidFill>
                  <a:schemeClr val="accent1">
                    <a:lumMod val="50000"/>
                  </a:schemeClr>
                </a:solidFill>
                <a:latin typeface="Perpetua" panose="02020502060401020303" pitchFamily="18" charset="0"/>
              </a:rPr>
              <a:t>Humans are created by God and for God</a:t>
            </a:r>
          </a:p>
          <a:p>
            <a:pPr lvl="1">
              <a:buClr>
                <a:srgbClr val="A8342C"/>
              </a:buClr>
            </a:pPr>
            <a:r>
              <a:rPr lang="en-US" b="1" dirty="0">
                <a:solidFill>
                  <a:schemeClr val="accent1">
                    <a:lumMod val="50000"/>
                  </a:schemeClr>
                </a:solidFill>
                <a:latin typeface="Perpetua" panose="02020502060401020303" pitchFamily="18" charset="0"/>
              </a:rPr>
              <a:t>God never ceases to draw humanity to himself.</a:t>
            </a:r>
          </a:p>
          <a:p>
            <a:pPr marL="274320" lvl="1" indent="0">
              <a:buNone/>
            </a:pPr>
            <a:r>
              <a:rPr lang="en-US" b="1" i="1" dirty="0">
                <a:solidFill>
                  <a:schemeClr val="accent1">
                    <a:lumMod val="50000"/>
                  </a:schemeClr>
                </a:solidFill>
                <a:latin typeface="Perpetua" panose="02020502060401020303" pitchFamily="18" charset="0"/>
              </a:rPr>
              <a:t>  </a:t>
            </a:r>
            <a:r>
              <a:rPr lang="en-US" b="1" dirty="0">
                <a:solidFill>
                  <a:schemeClr val="accent1">
                    <a:lumMod val="50000"/>
                  </a:schemeClr>
                </a:solidFill>
                <a:latin typeface="Perpetua" panose="02020502060401020303" pitchFamily="18" charset="0"/>
              </a:rPr>
              <a:t> (</a:t>
            </a:r>
            <a:r>
              <a:rPr lang="en-US" b="1" i="1" dirty="0">
                <a:solidFill>
                  <a:schemeClr val="accent1">
                    <a:lumMod val="50000"/>
                  </a:schemeClr>
                </a:solidFill>
                <a:latin typeface="Perpetua" panose="02020502060401020303" pitchFamily="18" charset="0"/>
              </a:rPr>
              <a:t>CCC</a:t>
            </a:r>
            <a:r>
              <a:rPr lang="en-US" b="1" dirty="0">
                <a:solidFill>
                  <a:schemeClr val="accent1">
                    <a:lumMod val="50000"/>
                  </a:schemeClr>
                </a:solidFill>
                <a:latin typeface="Perpetua" panose="02020502060401020303" pitchFamily="18" charset="0"/>
              </a:rPr>
              <a:t>, 27)</a:t>
            </a:r>
          </a:p>
          <a:p>
            <a:pPr lvl="2">
              <a:buClr>
                <a:srgbClr val="A8342C"/>
              </a:buClr>
            </a:pPr>
            <a:r>
              <a:rPr lang="en-US" b="1" dirty="0">
                <a:solidFill>
                  <a:schemeClr val="accent1">
                    <a:lumMod val="50000"/>
                  </a:schemeClr>
                </a:solidFill>
                <a:latin typeface="Perpetua" panose="02020502060401020303" pitchFamily="18" charset="0"/>
              </a:rPr>
              <a:t>Like a magnet that attracts iron. </a:t>
            </a:r>
          </a:p>
          <a:p>
            <a:pPr lvl="2">
              <a:buClr>
                <a:srgbClr val="A8342C"/>
              </a:buClr>
            </a:pPr>
            <a:r>
              <a:rPr lang="en-US" b="1" dirty="0">
                <a:solidFill>
                  <a:schemeClr val="accent1">
                    <a:lumMod val="50000"/>
                  </a:schemeClr>
                </a:solidFill>
                <a:latin typeface="Perpetua" panose="02020502060401020303" pitchFamily="18" charset="0"/>
              </a:rPr>
              <a:t>Like gravity.</a:t>
            </a:r>
          </a:p>
        </p:txBody>
      </p:sp>
    </p:spTree>
    <p:extLst>
      <p:ext uri="{BB962C8B-B14F-4D97-AF65-F5344CB8AC3E}">
        <p14:creationId xmlns:p14="http://schemas.microsoft.com/office/powerpoint/2010/main" val="156883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625A3B"/>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45553" y="896815"/>
            <a:ext cx="5697417" cy="5064369"/>
          </a:xfrm>
        </p:spPr>
        <p:txBody>
          <a:bodyPr>
            <a:normAutofit/>
          </a:bodyPr>
          <a:lstStyle/>
          <a:p>
            <a:pPr marL="45720" indent="0">
              <a:buNone/>
            </a:pPr>
            <a:r>
              <a:rPr lang="en-US" sz="3600" b="1" dirty="0">
                <a:solidFill>
                  <a:schemeClr val="bg1"/>
                </a:solidFill>
                <a:latin typeface="Calibri" panose="020F0502020204030204" pitchFamily="34" charset="0"/>
                <a:cs typeface="Calibri" panose="020F0502020204030204" pitchFamily="34" charset="0"/>
              </a:rPr>
              <a:t>“Foolish by nature were all who were in ignorance of God, and who from the good things seen did not succeed in knowing the one who is, and from studying the works did not discern the artisan.” </a:t>
            </a:r>
          </a:p>
          <a:p>
            <a:pPr marL="45720" indent="0" algn="r">
              <a:buNone/>
            </a:pPr>
            <a:r>
              <a:rPr lang="en-US" sz="3600" b="1" dirty="0">
                <a:solidFill>
                  <a:schemeClr val="bg1"/>
                </a:solidFill>
                <a:latin typeface="Calibri" panose="020F0502020204030204" pitchFamily="34" charset="0"/>
                <a:cs typeface="Calibri" panose="020F0502020204030204" pitchFamily="34" charset="0"/>
              </a:rPr>
              <a:t>Wisdom 13:1</a:t>
            </a:r>
          </a:p>
        </p:txBody>
      </p:sp>
      <p:pic>
        <p:nvPicPr>
          <p:cNvPr id="4" name="Picture 3"/>
          <p:cNvPicPr>
            <a:picLocks noChangeAspect="1"/>
          </p:cNvPicPr>
          <p:nvPr/>
        </p:nvPicPr>
        <p:blipFill rotWithShape="1">
          <a:blip r:embed="rId3"/>
          <a:srcRect b="971"/>
          <a:stretch/>
        </p:blipFill>
        <p:spPr>
          <a:xfrm>
            <a:off x="7268308" y="1"/>
            <a:ext cx="4923692" cy="6858000"/>
          </a:xfrm>
          <a:prstGeom prst="rect">
            <a:avLst/>
          </a:prstGeom>
          <a:ln w="76200">
            <a:noFill/>
          </a:ln>
        </p:spPr>
      </p:pic>
    </p:spTree>
    <p:extLst>
      <p:ext uri="{BB962C8B-B14F-4D97-AF65-F5344CB8AC3E}">
        <p14:creationId xmlns:p14="http://schemas.microsoft.com/office/powerpoint/2010/main" val="2877786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2450" y="628650"/>
            <a:ext cx="11191875" cy="1062038"/>
          </a:xfrm>
          <a:prstGeom prst="bevel">
            <a:avLst/>
          </a:prstGeom>
          <a:solidFill>
            <a:srgbClr val="920000"/>
          </a:solidFill>
        </p:spPr>
        <p:txBody>
          <a:bodyPr>
            <a:normAutofit/>
          </a:bodyPr>
          <a:lstStyle/>
          <a:p>
            <a:pPr algn="ctr"/>
            <a:r>
              <a:rPr lang="en-US" b="1" dirty="0">
                <a:solidFill>
                  <a:schemeClr val="bg1"/>
                </a:solidFill>
              </a:rPr>
              <a:t>Turn and Talk</a:t>
            </a:r>
          </a:p>
        </p:txBody>
      </p:sp>
      <p:sp>
        <p:nvSpPr>
          <p:cNvPr id="13" name="TextBox 12"/>
          <p:cNvSpPr txBox="1"/>
          <p:nvPr/>
        </p:nvSpPr>
        <p:spPr>
          <a:xfrm flipH="1">
            <a:off x="1699323" y="2457901"/>
            <a:ext cx="5544585" cy="2653034"/>
          </a:xfrm>
          <a:prstGeom prst="rect">
            <a:avLst/>
          </a:prstGeom>
          <a:noFill/>
        </p:spPr>
        <p:txBody>
          <a:bodyPr wrap="square" rtlCol="0">
            <a:spAutoFit/>
          </a:bodyPr>
          <a:lstStyle/>
          <a:p>
            <a:pPr marL="0" indent="0" algn="ctr">
              <a:lnSpc>
                <a:spcPct val="100000"/>
              </a:lnSpc>
              <a:buNone/>
            </a:pPr>
            <a:r>
              <a:rPr lang="en-US" sz="2800" b="1" dirty="0">
                <a:latin typeface="Calibri" panose="020F0502020204030204" pitchFamily="34" charset="0"/>
                <a:cs typeface="Calibri" panose="020F0502020204030204" pitchFamily="34" charset="0"/>
              </a:rPr>
              <a:t>Out of these five common human desires that point to God, which one do you personally desire the most? Why?</a:t>
            </a:r>
          </a:p>
          <a:p>
            <a:endParaRPr lang="en-US" sz="2000" dirty="0">
              <a:latin typeface="Calibri" panose="020F0502020204030204" pitchFamily="34" charset="0"/>
              <a:cs typeface="Calibri" panose="020F0502020204030204" pitchFamily="34" charset="0"/>
            </a:endParaRPr>
          </a:p>
          <a:p>
            <a:pPr algn="ctr">
              <a:lnSpc>
                <a:spcPct val="200000"/>
              </a:lnSpc>
            </a:pPr>
            <a:r>
              <a:rPr lang="en-US" sz="2000" b="1" dirty="0">
                <a:latin typeface="Calibri" panose="020F0502020204030204" pitchFamily="34" charset="0"/>
                <a:cs typeface="Calibri" panose="020F0502020204030204" pitchFamily="34" charset="0"/>
              </a:rPr>
              <a:t>Truth     Beauty     Love     Home     Justice</a:t>
            </a:r>
          </a:p>
        </p:txBody>
      </p:sp>
      <p:pic>
        <p:nvPicPr>
          <p:cNvPr id="14" name="Google Shape;196;p26">
            <a:extLst>
              <a:ext uri="{FF2B5EF4-FFF2-40B4-BE49-F238E27FC236}">
                <a16:creationId xmlns:a16="http://schemas.microsoft.com/office/drawing/2014/main" id="{EEB9CF12-780A-4FB2-90F8-2178DAE78DFB}"/>
              </a:ext>
            </a:extLst>
          </p:cNvPr>
          <p:cNvPicPr preferRelativeResize="0"/>
          <p:nvPr/>
        </p:nvPicPr>
        <p:blipFill>
          <a:blip r:embed="rId3">
            <a:alphaModFix/>
          </a:blip>
          <a:stretch>
            <a:fillRect/>
          </a:stretch>
        </p:blipFill>
        <p:spPr>
          <a:xfrm>
            <a:off x="8044524" y="2457901"/>
            <a:ext cx="3034375" cy="2586275"/>
          </a:xfrm>
          <a:prstGeom prst="rect">
            <a:avLst/>
          </a:prstGeom>
          <a:noFill/>
          <a:ln>
            <a:noFill/>
          </a:ln>
        </p:spPr>
      </p:pic>
    </p:spTree>
    <p:extLst>
      <p:ext uri="{BB962C8B-B14F-4D97-AF65-F5344CB8AC3E}">
        <p14:creationId xmlns:p14="http://schemas.microsoft.com/office/powerpoint/2010/main" val="3418386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8240" y="436560"/>
            <a:ext cx="9875520" cy="1102821"/>
          </a:xfrm>
        </p:spPr>
        <p:txBody>
          <a:bodyPr>
            <a:normAutofit/>
          </a:bodyPr>
          <a:lstStyle/>
          <a:p>
            <a:pPr algn="ctr"/>
            <a:r>
              <a:rPr lang="en-US" sz="3600" b="1" dirty="0">
                <a:solidFill>
                  <a:schemeClr val="accent2">
                    <a:lumMod val="75000"/>
                  </a:schemeClr>
                </a:solidFill>
              </a:rPr>
              <a:t>How God Responds to Our Desire for Him</a:t>
            </a:r>
          </a:p>
        </p:txBody>
      </p:sp>
      <p:sp>
        <p:nvSpPr>
          <p:cNvPr id="6" name="TextBox 5"/>
          <p:cNvSpPr txBox="1"/>
          <p:nvPr/>
        </p:nvSpPr>
        <p:spPr>
          <a:xfrm>
            <a:off x="1413533" y="1905506"/>
            <a:ext cx="5233355" cy="3046988"/>
          </a:xfrm>
          <a:prstGeom prst="rect">
            <a:avLst/>
          </a:prstGeom>
          <a:noFill/>
        </p:spPr>
        <p:txBody>
          <a:bodyPr wrap="square" rtlCol="0">
            <a:spAutoFit/>
          </a:bodyPr>
          <a:lstStyle/>
          <a:p>
            <a:r>
              <a:rPr lang="en-US" sz="2400" b="1" dirty="0">
                <a:latin typeface="Perpetua" panose="02020502060401020303" pitchFamily="18" charset="0"/>
              </a:rPr>
              <a:t>God Responds by revealing Himself in </a:t>
            </a:r>
            <a:r>
              <a:rPr lang="en-US" sz="2400" b="1" dirty="0">
                <a:solidFill>
                  <a:srgbClr val="A8342C"/>
                </a:solidFill>
                <a:latin typeface="Perpetua" panose="02020502060401020303" pitchFamily="18" charset="0"/>
              </a:rPr>
              <a:t>FOUR</a:t>
            </a:r>
            <a:r>
              <a:rPr lang="en-US" sz="2400" b="1" dirty="0">
                <a:latin typeface="Perpetua" panose="02020502060401020303" pitchFamily="18" charset="0"/>
              </a:rPr>
              <a:t> WAYS . . .</a:t>
            </a:r>
          </a:p>
          <a:p>
            <a:endParaRPr lang="en-US" sz="2400" dirty="0">
              <a:latin typeface="Perpetua" panose="02020502060401020303" pitchFamily="18" charset="0"/>
            </a:endParaRPr>
          </a:p>
          <a:p>
            <a:r>
              <a:rPr lang="en-US" sz="2400" b="1" dirty="0">
                <a:solidFill>
                  <a:schemeClr val="accent2">
                    <a:lumMod val="75000"/>
                  </a:schemeClr>
                </a:solidFill>
                <a:latin typeface="Perpetua" panose="02020502060401020303" pitchFamily="18" charset="0"/>
              </a:rPr>
              <a:t>1.</a:t>
            </a:r>
            <a:r>
              <a:rPr lang="en-US" sz="2400" dirty="0">
                <a:latin typeface="Perpetua" panose="02020502060401020303" pitchFamily="18" charset="0"/>
              </a:rPr>
              <a:t> </a:t>
            </a:r>
            <a:r>
              <a:rPr lang="en-US" sz="2400" b="1" dirty="0">
                <a:latin typeface="Perpetua" panose="02020502060401020303" pitchFamily="18" charset="0"/>
              </a:rPr>
              <a:t>Through Nature</a:t>
            </a:r>
          </a:p>
          <a:p>
            <a:r>
              <a:rPr lang="en-US" sz="2400" b="1" dirty="0">
                <a:solidFill>
                  <a:schemeClr val="accent2">
                    <a:lumMod val="75000"/>
                  </a:schemeClr>
                </a:solidFill>
                <a:latin typeface="Perpetua" panose="02020502060401020303" pitchFamily="18" charset="0"/>
              </a:rPr>
              <a:t>2.</a:t>
            </a:r>
            <a:r>
              <a:rPr lang="en-US" sz="2400" dirty="0">
                <a:latin typeface="Perpetua" panose="02020502060401020303" pitchFamily="18" charset="0"/>
              </a:rPr>
              <a:t> </a:t>
            </a:r>
            <a:r>
              <a:rPr lang="en-US" sz="2400" b="1" dirty="0">
                <a:latin typeface="Perpetua" panose="02020502060401020303" pitchFamily="18" charset="0"/>
              </a:rPr>
              <a:t>Through Scripture</a:t>
            </a:r>
            <a:r>
              <a:rPr lang="en-US" dirty="0">
                <a:latin typeface="Perpetua" panose="02020502060401020303" pitchFamily="18" charset="0"/>
              </a:rPr>
              <a:t> </a:t>
            </a:r>
          </a:p>
          <a:p>
            <a:r>
              <a:rPr lang="en-US" sz="2400" b="1" dirty="0">
                <a:solidFill>
                  <a:schemeClr val="accent2">
                    <a:lumMod val="75000"/>
                  </a:schemeClr>
                </a:solidFill>
                <a:latin typeface="Perpetua" panose="02020502060401020303" pitchFamily="18" charset="0"/>
              </a:rPr>
              <a:t>3.</a:t>
            </a:r>
            <a:r>
              <a:rPr lang="en-US" sz="2400" b="1" dirty="0">
                <a:latin typeface="Perpetua" panose="02020502060401020303" pitchFamily="18" charset="0"/>
              </a:rPr>
              <a:t> Through Tradition</a:t>
            </a:r>
          </a:p>
          <a:p>
            <a:r>
              <a:rPr lang="en-US" sz="2400" b="1" dirty="0">
                <a:solidFill>
                  <a:schemeClr val="accent2">
                    <a:lumMod val="75000"/>
                  </a:schemeClr>
                </a:solidFill>
                <a:latin typeface="Perpetua" panose="02020502060401020303" pitchFamily="18" charset="0"/>
              </a:rPr>
              <a:t>4.</a:t>
            </a:r>
            <a:r>
              <a:rPr lang="en-US" sz="2400" dirty="0">
                <a:latin typeface="Perpetua" panose="02020502060401020303" pitchFamily="18" charset="0"/>
              </a:rPr>
              <a:t> </a:t>
            </a:r>
            <a:r>
              <a:rPr lang="en-US" sz="2400" b="1" dirty="0">
                <a:latin typeface="Perpetua" panose="02020502060401020303" pitchFamily="18" charset="0"/>
              </a:rPr>
              <a:t>Through the Ongoing Teachings of the Church</a:t>
            </a:r>
          </a:p>
        </p:txBody>
      </p:sp>
      <p:sp>
        <p:nvSpPr>
          <p:cNvPr id="5" name="Right Arrow 4"/>
          <p:cNvSpPr/>
          <p:nvPr/>
        </p:nvSpPr>
        <p:spPr>
          <a:xfrm>
            <a:off x="4264330" y="3138273"/>
            <a:ext cx="2661719" cy="208230"/>
          </a:xfrm>
          <a:prstGeom prst="rightArrow">
            <a:avLst/>
          </a:prstGeom>
          <a:solidFill>
            <a:srgbClr val="A83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4309882" y="4607060"/>
            <a:ext cx="2661719" cy="208230"/>
          </a:xfrm>
          <a:prstGeom prst="rightArrow">
            <a:avLst/>
          </a:prstGeom>
          <a:solidFill>
            <a:srgbClr val="A83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4305838" y="3896602"/>
            <a:ext cx="2661719" cy="208230"/>
          </a:xfrm>
          <a:prstGeom prst="rightArrow">
            <a:avLst/>
          </a:prstGeom>
          <a:solidFill>
            <a:srgbClr val="A83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4305838" y="3495131"/>
            <a:ext cx="2661719" cy="208230"/>
          </a:xfrm>
          <a:prstGeom prst="rightArrow">
            <a:avLst/>
          </a:prstGeom>
          <a:solidFill>
            <a:srgbClr val="A83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8045116" y="1732622"/>
            <a:ext cx="3033610" cy="3754468"/>
          </a:xfrm>
          <a:prstGeom prst="rect">
            <a:avLst/>
          </a:prstGeom>
          <a:ln w="76200">
            <a:solidFill>
              <a:srgbClr val="920000"/>
            </a:solidFill>
          </a:ln>
        </p:spPr>
      </p:pic>
    </p:spTree>
    <p:extLst>
      <p:ext uri="{BB962C8B-B14F-4D97-AF65-F5344CB8AC3E}">
        <p14:creationId xmlns:p14="http://schemas.microsoft.com/office/powerpoint/2010/main" val="1082510942"/>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2309</TotalTime>
  <Words>6139</Words>
  <Application>Microsoft Office PowerPoint</Application>
  <PresentationFormat>Widescreen</PresentationFormat>
  <Paragraphs>321</Paragraphs>
  <Slides>22</Slides>
  <Notes>22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Corbel</vt:lpstr>
      <vt:lpstr>Lucida Calligraphy</vt:lpstr>
      <vt:lpstr>Perpetua</vt:lpstr>
      <vt:lpstr>Verdana</vt:lpstr>
      <vt:lpstr>Basis</vt:lpstr>
      <vt:lpstr>Simple Light</vt:lpstr>
      <vt:lpstr>PowerPoint Presentation</vt:lpstr>
      <vt:lpstr>The heavens declare the glory of  God; the firmament  proclaims the works of His hands.  Psalm 19:2</vt:lpstr>
      <vt:lpstr>Humans Desire to Know God</vt:lpstr>
      <vt:lpstr>Humans Desire to Know God</vt:lpstr>
      <vt:lpstr>Our Built-In Desire for God: ‘Innate Desire’</vt:lpstr>
      <vt:lpstr>Our Built-In Desire for God</vt:lpstr>
      <vt:lpstr>PowerPoint Presentation</vt:lpstr>
      <vt:lpstr>Turn and Talk</vt:lpstr>
      <vt:lpstr>How God Responds to Our Desire for Him</vt:lpstr>
      <vt:lpstr>PowerPoint Presentation</vt:lpstr>
      <vt:lpstr>PowerPoint Presentation</vt:lpstr>
      <vt:lpstr>PowerPoint Presentation</vt:lpstr>
      <vt:lpstr>PowerPoint Presentation</vt:lpstr>
      <vt:lpstr>PowerPoint Presentation</vt:lpstr>
      <vt:lpstr>Handing on Divine Revelation: From Jesus to the Church</vt:lpstr>
      <vt:lpstr>PowerPoint Presentation</vt:lpstr>
      <vt:lpstr>Two Men Who Found God through Human Reason</vt:lpstr>
      <vt:lpstr>PowerPoint Presentation</vt:lpstr>
      <vt:lpstr>Divine Inspiration</vt:lpstr>
      <vt:lpstr>PowerPoint Presentation</vt:lpstr>
      <vt:lpstr>PowerPoint Presentation</vt:lpstr>
      <vt:lpstr>Criteria for books to make it into the New Testament</vt:lpstr>
    </vt:vector>
  </TitlesOfParts>
  <Company>Damien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 Wants to be Known</dc:title>
  <dc:creator>Sullivan</dc:creator>
  <cp:lastModifiedBy>Susana J. Kelly</cp:lastModifiedBy>
  <cp:revision>142</cp:revision>
  <dcterms:created xsi:type="dcterms:W3CDTF">2023-09-15T18:33:23Z</dcterms:created>
  <dcterms:modified xsi:type="dcterms:W3CDTF">2024-08-15T15:43:19Z</dcterms:modified>
</cp:coreProperties>
</file>