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1"/>
  </p:notesMasterIdLst>
  <p:sldIdLst>
    <p:sldId id="326" r:id="rId2"/>
    <p:sldId id="273" r:id="rId3"/>
    <p:sldId id="284" r:id="rId4"/>
    <p:sldId id="291" r:id="rId5"/>
    <p:sldId id="293" r:id="rId6"/>
    <p:sldId id="294" r:id="rId7"/>
    <p:sldId id="285" r:id="rId8"/>
    <p:sldId id="296" r:id="rId9"/>
    <p:sldId id="298" r:id="rId10"/>
    <p:sldId id="299" r:id="rId11"/>
    <p:sldId id="287" r:id="rId12"/>
    <p:sldId id="301" r:id="rId13"/>
    <p:sldId id="302" r:id="rId14"/>
    <p:sldId id="317" r:id="rId15"/>
    <p:sldId id="319" r:id="rId16"/>
    <p:sldId id="318" r:id="rId17"/>
    <p:sldId id="303" r:id="rId18"/>
    <p:sldId id="304" r:id="rId19"/>
    <p:sldId id="288" r:id="rId20"/>
    <p:sldId id="307" r:id="rId21"/>
    <p:sldId id="306" r:id="rId22"/>
    <p:sldId id="308" r:id="rId23"/>
    <p:sldId id="311" r:id="rId24"/>
    <p:sldId id="289" r:id="rId25"/>
    <p:sldId id="312" r:id="rId26"/>
    <p:sldId id="324" r:id="rId27"/>
    <p:sldId id="325" r:id="rId28"/>
    <p:sldId id="290" r:id="rId29"/>
    <p:sldId id="32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5A7D1"/>
    <a:srgbClr val="969696"/>
    <a:srgbClr val="CC3399"/>
    <a:srgbClr val="FFCC00"/>
    <a:srgbClr val="0000CC"/>
    <a:srgbClr val="339933"/>
    <a:srgbClr val="990099"/>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4" autoAdjust="0"/>
    <p:restoredTop sz="94660"/>
  </p:normalViewPr>
  <p:slideViewPr>
    <p:cSldViewPr>
      <p:cViewPr>
        <p:scale>
          <a:sx n="94" d="100"/>
          <a:sy n="94" d="100"/>
        </p:scale>
        <p:origin x="-1164" y="-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F87467-3825-45C5-ADA6-8E6F5A2764B6}" type="datetimeFigureOut">
              <a:rPr lang="en-US" smtClean="0"/>
              <a:t>4/27/2016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A4DABF-2FDC-460B-9B8A-9F17BACDBD49}" type="slidenum">
              <a:rPr lang="en-US" smtClean="0"/>
              <a:t>‹#›</a:t>
            </a:fld>
            <a:endParaRPr lang="en-US"/>
          </a:p>
        </p:txBody>
      </p:sp>
    </p:spTree>
    <p:extLst>
      <p:ext uri="{BB962C8B-B14F-4D97-AF65-F5344CB8AC3E}">
        <p14:creationId xmlns:p14="http://schemas.microsoft.com/office/powerpoint/2010/main" val="623772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FA888680-08B2-4580-BA2E-87D4237F511B}" type="datetimeFigureOut">
              <a:rPr lang="en-US" smtClean="0"/>
              <a:t>4/27/2016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8BDB3B-2EF1-4D9C-BA67-953FA738B676}" type="slidenum">
              <a:rPr lang="en-US" smtClean="0"/>
              <a:t>‹#›</a:t>
            </a:fld>
            <a:endParaRPr lang="en-US"/>
          </a:p>
        </p:txBody>
      </p:sp>
    </p:spTree>
    <p:extLst>
      <p:ext uri="{BB962C8B-B14F-4D97-AF65-F5344CB8AC3E}">
        <p14:creationId xmlns:p14="http://schemas.microsoft.com/office/powerpoint/2010/main" val="1111404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A888680-08B2-4580-BA2E-87D4237F511B}" type="datetimeFigureOut">
              <a:rPr lang="en-US" smtClean="0"/>
              <a:t>4/27/2016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8BDB3B-2EF1-4D9C-BA67-953FA738B676}" type="slidenum">
              <a:rPr lang="en-US" smtClean="0"/>
              <a:t>‹#›</a:t>
            </a:fld>
            <a:endParaRPr lang="en-US"/>
          </a:p>
        </p:txBody>
      </p:sp>
    </p:spTree>
    <p:extLst>
      <p:ext uri="{BB962C8B-B14F-4D97-AF65-F5344CB8AC3E}">
        <p14:creationId xmlns:p14="http://schemas.microsoft.com/office/powerpoint/2010/main" val="36868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A888680-08B2-4580-BA2E-87D4237F511B}" type="datetimeFigureOut">
              <a:rPr lang="en-US" smtClean="0"/>
              <a:t>4/27/2016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8BDB3B-2EF1-4D9C-BA67-953FA738B676}" type="slidenum">
              <a:rPr lang="en-US" smtClean="0"/>
              <a:t>‹#›</a:t>
            </a:fld>
            <a:endParaRPr lang="en-US"/>
          </a:p>
        </p:txBody>
      </p:sp>
    </p:spTree>
    <p:extLst>
      <p:ext uri="{BB962C8B-B14F-4D97-AF65-F5344CB8AC3E}">
        <p14:creationId xmlns:p14="http://schemas.microsoft.com/office/powerpoint/2010/main" val="390483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A888680-08B2-4580-BA2E-87D4237F511B}" type="datetimeFigureOut">
              <a:rPr lang="en-US" smtClean="0"/>
              <a:t>4/27/2016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8BDB3B-2EF1-4D9C-BA67-953FA738B676}" type="slidenum">
              <a:rPr lang="en-US" smtClean="0"/>
              <a:t>‹#›</a:t>
            </a:fld>
            <a:endParaRPr lang="en-US"/>
          </a:p>
        </p:txBody>
      </p:sp>
    </p:spTree>
    <p:extLst>
      <p:ext uri="{BB962C8B-B14F-4D97-AF65-F5344CB8AC3E}">
        <p14:creationId xmlns:p14="http://schemas.microsoft.com/office/powerpoint/2010/main" val="3816845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FA888680-08B2-4580-BA2E-87D4237F511B}" type="datetimeFigureOut">
              <a:rPr lang="en-US" smtClean="0"/>
              <a:t>4/27/2016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8BDB3B-2EF1-4D9C-BA67-953FA738B676}" type="slidenum">
              <a:rPr lang="en-US" smtClean="0"/>
              <a:t>‹#›</a:t>
            </a:fld>
            <a:endParaRPr lang="en-US"/>
          </a:p>
        </p:txBody>
      </p:sp>
    </p:spTree>
    <p:extLst>
      <p:ext uri="{BB962C8B-B14F-4D97-AF65-F5344CB8AC3E}">
        <p14:creationId xmlns:p14="http://schemas.microsoft.com/office/powerpoint/2010/main" val="259149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FA888680-08B2-4580-BA2E-87D4237F511B}" type="datetimeFigureOut">
              <a:rPr lang="en-US" smtClean="0"/>
              <a:t>4/27/2016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68BDB3B-2EF1-4D9C-BA67-953FA738B676}" type="slidenum">
              <a:rPr lang="en-US" smtClean="0"/>
              <a:t>‹#›</a:t>
            </a:fld>
            <a:endParaRPr lang="en-US"/>
          </a:p>
        </p:txBody>
      </p:sp>
    </p:spTree>
    <p:extLst>
      <p:ext uri="{BB962C8B-B14F-4D97-AF65-F5344CB8AC3E}">
        <p14:creationId xmlns:p14="http://schemas.microsoft.com/office/powerpoint/2010/main" val="169373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FA888680-08B2-4580-BA2E-87D4237F511B}" type="datetimeFigureOut">
              <a:rPr lang="en-US" smtClean="0"/>
              <a:t>4/27/2016</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E68BDB3B-2EF1-4D9C-BA67-953FA738B676}" type="slidenum">
              <a:rPr lang="en-US" smtClean="0"/>
              <a:t>‹#›</a:t>
            </a:fld>
            <a:endParaRPr lang="en-US"/>
          </a:p>
        </p:txBody>
      </p:sp>
    </p:spTree>
    <p:extLst>
      <p:ext uri="{BB962C8B-B14F-4D97-AF65-F5344CB8AC3E}">
        <p14:creationId xmlns:p14="http://schemas.microsoft.com/office/powerpoint/2010/main" val="1250408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FA888680-08B2-4580-BA2E-87D4237F511B}" type="datetimeFigureOut">
              <a:rPr lang="en-US" smtClean="0"/>
              <a:t>4/27/2016</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E68BDB3B-2EF1-4D9C-BA67-953FA738B676}" type="slidenum">
              <a:rPr lang="en-US" smtClean="0"/>
              <a:t>‹#›</a:t>
            </a:fld>
            <a:endParaRPr lang="en-US"/>
          </a:p>
        </p:txBody>
      </p:sp>
    </p:spTree>
    <p:extLst>
      <p:ext uri="{BB962C8B-B14F-4D97-AF65-F5344CB8AC3E}">
        <p14:creationId xmlns:p14="http://schemas.microsoft.com/office/powerpoint/2010/main" val="2915049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A888680-08B2-4580-BA2E-87D4237F511B}" type="datetimeFigureOut">
              <a:rPr lang="en-US" smtClean="0"/>
              <a:t>4/27/2016</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E68BDB3B-2EF1-4D9C-BA67-953FA738B676}" type="slidenum">
              <a:rPr lang="en-US" smtClean="0"/>
              <a:t>‹#›</a:t>
            </a:fld>
            <a:endParaRPr lang="en-US"/>
          </a:p>
        </p:txBody>
      </p:sp>
    </p:spTree>
    <p:extLst>
      <p:ext uri="{BB962C8B-B14F-4D97-AF65-F5344CB8AC3E}">
        <p14:creationId xmlns:p14="http://schemas.microsoft.com/office/powerpoint/2010/main" val="225161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A888680-08B2-4580-BA2E-87D4237F511B}" type="datetimeFigureOut">
              <a:rPr lang="en-US" smtClean="0"/>
              <a:t>4/27/2016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68BDB3B-2EF1-4D9C-BA67-953FA738B676}" type="slidenum">
              <a:rPr lang="en-US" smtClean="0"/>
              <a:t>‹#›</a:t>
            </a:fld>
            <a:endParaRPr lang="en-US"/>
          </a:p>
        </p:txBody>
      </p:sp>
    </p:spTree>
    <p:extLst>
      <p:ext uri="{BB962C8B-B14F-4D97-AF65-F5344CB8AC3E}">
        <p14:creationId xmlns:p14="http://schemas.microsoft.com/office/powerpoint/2010/main" val="66298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A888680-08B2-4580-BA2E-87D4237F511B}" type="datetimeFigureOut">
              <a:rPr lang="en-US" smtClean="0"/>
              <a:t>4/27/2016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68BDB3B-2EF1-4D9C-BA67-953FA738B676}" type="slidenum">
              <a:rPr lang="en-US" smtClean="0"/>
              <a:t>‹#›</a:t>
            </a:fld>
            <a:endParaRPr lang="en-US"/>
          </a:p>
        </p:txBody>
      </p:sp>
    </p:spTree>
    <p:extLst>
      <p:ext uri="{BB962C8B-B14F-4D97-AF65-F5344CB8AC3E}">
        <p14:creationId xmlns:p14="http://schemas.microsoft.com/office/powerpoint/2010/main" val="207417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FA888680-08B2-4580-BA2E-87D4237F511B}" type="datetimeFigureOut">
              <a:rPr lang="en-US" smtClean="0"/>
              <a:t>4/27/2016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fld id="{E68BDB3B-2EF1-4D9C-BA67-953FA738B67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vatican.va/archive/ENG0015/_INDEX.HTM" TargetMode="External"/><Relationship Id="rId2" Type="http://schemas.openxmlformats.org/officeDocument/2006/relationships/hyperlink" Target="http://wwwmigrate.usccb.org/bible/" TargetMode="External"/><Relationship Id="rId1" Type="http://schemas.openxmlformats.org/officeDocument/2006/relationships/slideLayout" Target="../slideLayouts/slideLayout2.xml"/><Relationship Id="rId4" Type="http://schemas.openxmlformats.org/officeDocument/2006/relationships/hyperlink" Target="http://www.vatican.va/archive/hist_councils/ii_vatican_council/index.ht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avemariapress.com/dynamicmedia/files/8de7b7c45b0df29f26ffedbda7fab678/9781594716218.jpg"/>
          <p:cNvPicPr>
            <a:picLocks noChangeAspect="1" noChangeArrowheads="1"/>
          </p:cNvPicPr>
          <p:nvPr/>
        </p:nvPicPr>
        <p:blipFill rotWithShape="1">
          <a:blip r:embed="rId2">
            <a:extLst>
              <a:ext uri="{28A0092B-C50C-407E-A947-70E740481C1C}">
                <a14:useLocalDpi xmlns:a14="http://schemas.microsoft.com/office/drawing/2010/main" val="0"/>
              </a:ext>
            </a:extLst>
          </a:blip>
          <a:srcRect t="13859" b="27536"/>
          <a:stretch/>
        </p:blipFill>
        <p:spPr bwMode="auto">
          <a:xfrm>
            <a:off x="-75482" y="0"/>
            <a:ext cx="9219482" cy="69998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28600"/>
            <a:ext cx="9144000" cy="707886"/>
          </a:xfrm>
          <a:prstGeom prst="rect">
            <a:avLst/>
          </a:prstGeom>
          <a:noFill/>
        </p:spPr>
        <p:txBody>
          <a:bodyPr wrap="square" rtlCol="0">
            <a:spAutoFit/>
          </a:bodyPr>
          <a:lstStyle/>
          <a:p>
            <a:pPr algn="ctr"/>
            <a:r>
              <a:rPr lang="en-US" sz="4000" smtClean="0">
                <a:solidFill>
                  <a:schemeClr val="bg1"/>
                </a:solidFill>
                <a:latin typeface="Arial Black" panose="020B0A04020102020204" pitchFamily="34" charset="0"/>
              </a:rPr>
              <a:t>Chapter </a:t>
            </a:r>
            <a:r>
              <a:rPr lang="en-US" sz="4000" smtClean="0">
                <a:solidFill>
                  <a:schemeClr val="bg1"/>
                </a:solidFill>
                <a:latin typeface="Arial Black" panose="020B0A04020102020204" pitchFamily="34" charset="0"/>
              </a:rPr>
              <a:t>8 </a:t>
            </a:r>
            <a:r>
              <a:rPr lang="en-US" sz="4000" dirty="0" smtClean="0">
                <a:solidFill>
                  <a:schemeClr val="bg1"/>
                </a:solidFill>
                <a:latin typeface="Arial Black" panose="020B0A04020102020204" pitchFamily="34" charset="0"/>
              </a:rPr>
              <a:t>PowerPoint</a:t>
            </a:r>
            <a:endParaRPr lang="en-US" sz="40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488544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295400" y="6133981"/>
            <a:ext cx="75438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Jesus, the Miracle Worker</a:t>
            </a:r>
          </a:p>
          <a:p>
            <a:endParaRPr lang="en-US" dirty="0"/>
          </a:p>
        </p:txBody>
      </p:sp>
      <p:pic>
        <p:nvPicPr>
          <p:cNvPr id="4098" name="Picture 2" descr="https://i.ytimg.com/vi/O2s7a2ANZxk/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04800"/>
            <a:ext cx="8940798" cy="502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577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0" y="23883"/>
            <a:ext cx="4572000" cy="6319195"/>
          </a:xfrm>
          <a:prstGeom prst="rect">
            <a:avLst/>
          </a:prstGeom>
        </p:spPr>
      </p:pic>
      <p:sp>
        <p:nvSpPr>
          <p:cNvPr id="5" name="TextBox 4"/>
          <p:cNvSpPr txBox="1"/>
          <p:nvPr/>
        </p:nvSpPr>
        <p:spPr>
          <a:xfrm>
            <a:off x="0" y="6133981"/>
            <a:ext cx="88392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Gospel Accounts of Jesus Death &amp; Resurrection</a:t>
            </a:r>
          </a:p>
          <a:p>
            <a:endParaRPr lang="en-US" dirty="0"/>
          </a:p>
        </p:txBody>
      </p:sp>
    </p:spTree>
    <p:extLst>
      <p:ext uri="{BB962C8B-B14F-4D97-AF65-F5344CB8AC3E}">
        <p14:creationId xmlns:p14="http://schemas.microsoft.com/office/powerpoint/2010/main" val="245241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133981"/>
            <a:ext cx="88392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Gospel Accounts of Jesus Death &amp; Resurrection</a:t>
            </a:r>
          </a:p>
          <a:p>
            <a:endParaRPr lang="en-US" dirty="0"/>
          </a:p>
        </p:txBody>
      </p:sp>
      <p:pic>
        <p:nvPicPr>
          <p:cNvPr id="5126" name="Picture 6" descr="http://www.fbcchickamauga.com/wp-content/uploads/2015/03/Holy-wee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247402"/>
            <a:ext cx="8683625" cy="5530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727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pyright 1986, Journal of the American Medical Associ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0" y="381000"/>
            <a:ext cx="9131490" cy="54164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133981"/>
            <a:ext cx="8839200" cy="877163"/>
          </a:xfrm>
          <a:prstGeom prst="rect">
            <a:avLst/>
          </a:prstGeom>
          <a:noFill/>
        </p:spPr>
        <p:txBody>
          <a:bodyPr wrap="square" rtlCol="0">
            <a:spAutoFit/>
          </a:bodyPr>
          <a:lstStyle/>
          <a:p>
            <a:r>
              <a:rPr lang="en-US" sz="1100" b="1" i="1" dirty="0">
                <a:latin typeface="Arial" panose="020B0604020202020204" pitchFamily="34" charset="0"/>
              </a:rPr>
              <a:t>Left</a:t>
            </a:r>
            <a:r>
              <a:rPr lang="en-US" sz="1100" b="1" dirty="0">
                <a:latin typeface="Arial" panose="020B0604020202020204" pitchFamily="34" charset="0"/>
              </a:rPr>
              <a:t>, victim carrying crossbar (</a:t>
            </a:r>
            <a:r>
              <a:rPr lang="en-US" sz="1100" b="1" i="1" dirty="0" err="1">
                <a:latin typeface="Arial" panose="020B0604020202020204" pitchFamily="34" charset="0"/>
              </a:rPr>
              <a:t>patibulum</a:t>
            </a:r>
            <a:r>
              <a:rPr lang="en-US" sz="1100" b="1" dirty="0">
                <a:latin typeface="Arial" panose="020B0604020202020204" pitchFamily="34" charset="0"/>
              </a:rPr>
              <a:t>) to site of upright post (</a:t>
            </a:r>
            <a:r>
              <a:rPr lang="en-US" sz="1100" b="1" i="1" dirty="0">
                <a:latin typeface="Arial" panose="020B0604020202020204" pitchFamily="34" charset="0"/>
              </a:rPr>
              <a:t>stipes</a:t>
            </a:r>
            <a:r>
              <a:rPr lang="en-US" sz="1100" b="1" dirty="0">
                <a:latin typeface="Arial" panose="020B0604020202020204" pitchFamily="34" charset="0"/>
              </a:rPr>
              <a:t>). </a:t>
            </a:r>
            <a:r>
              <a:rPr lang="en-US" sz="1100" b="1" i="1" dirty="0">
                <a:latin typeface="Arial" panose="020B0604020202020204" pitchFamily="34" charset="0"/>
              </a:rPr>
              <a:t>Center</a:t>
            </a:r>
            <a:r>
              <a:rPr lang="en-US" sz="1100" b="1" dirty="0">
                <a:latin typeface="Arial" panose="020B0604020202020204" pitchFamily="34" charset="0"/>
              </a:rPr>
              <a:t>, Low Tau cross (</a:t>
            </a:r>
            <a:r>
              <a:rPr lang="en-US" sz="1100" b="1" i="1" dirty="0">
                <a:latin typeface="Arial" panose="020B0604020202020204" pitchFamily="34" charset="0"/>
              </a:rPr>
              <a:t>crux</a:t>
            </a:r>
            <a:r>
              <a:rPr lang="en-US" sz="1100" b="1" dirty="0">
                <a:latin typeface="Arial" panose="020B0604020202020204" pitchFamily="34" charset="0"/>
              </a:rPr>
              <a:t> </a:t>
            </a:r>
            <a:r>
              <a:rPr lang="en-US" sz="1100" b="1" i="1" dirty="0" err="1">
                <a:latin typeface="Arial" panose="020B0604020202020204" pitchFamily="34" charset="0"/>
              </a:rPr>
              <a:t>commissa</a:t>
            </a:r>
            <a:r>
              <a:rPr lang="en-US" sz="1100" b="1" dirty="0">
                <a:latin typeface="Arial" panose="020B0604020202020204" pitchFamily="34" charset="0"/>
              </a:rPr>
              <a:t>), commonly used by Romans at time of Christ. </a:t>
            </a:r>
            <a:r>
              <a:rPr lang="en-US" sz="1100" b="1" i="1" dirty="0">
                <a:latin typeface="Arial" panose="020B0604020202020204" pitchFamily="34" charset="0"/>
              </a:rPr>
              <a:t>Upper right</a:t>
            </a:r>
            <a:r>
              <a:rPr lang="en-US" sz="1100" b="1" dirty="0">
                <a:latin typeface="Arial" panose="020B0604020202020204" pitchFamily="34" charset="0"/>
              </a:rPr>
              <a:t>, Rendition of Jesus' titulus with name and crime : “Jesus of Nazareth, King of the Jews” written in Hebrew, Latin, and Greek. </a:t>
            </a:r>
            <a:r>
              <a:rPr lang="en-US" sz="1100" b="1" i="1" dirty="0">
                <a:latin typeface="Arial" panose="020B0604020202020204" pitchFamily="34" charset="0"/>
              </a:rPr>
              <a:t>Lower right, </a:t>
            </a:r>
            <a:r>
              <a:rPr lang="en-US" sz="1100" b="1" dirty="0">
                <a:latin typeface="Arial" panose="020B0604020202020204" pitchFamily="34" charset="0"/>
              </a:rPr>
              <a:t>possible methods for attaching </a:t>
            </a:r>
            <a:r>
              <a:rPr lang="en-US" sz="1100" b="1" dirty="0">
                <a:latin typeface="Times New Roman" panose="02020603050405020304" pitchFamily="18" charset="0"/>
              </a:rPr>
              <a:t>tittles</a:t>
            </a:r>
            <a:r>
              <a:rPr lang="en-US" sz="1100" b="1" dirty="0">
                <a:latin typeface="Arial" panose="020B0604020202020204" pitchFamily="34" charset="0"/>
              </a:rPr>
              <a:t> to Tau cross (</a:t>
            </a:r>
            <a:r>
              <a:rPr lang="en-US" sz="1100" b="1" i="1" dirty="0">
                <a:latin typeface="Arial" panose="020B0604020202020204" pitchFamily="34" charset="0"/>
              </a:rPr>
              <a:t>left</a:t>
            </a:r>
            <a:r>
              <a:rPr lang="en-US" sz="1100" b="1" dirty="0">
                <a:latin typeface="Arial" panose="020B0604020202020204" pitchFamily="34" charset="0"/>
              </a:rPr>
              <a:t>) and Latin cross (</a:t>
            </a:r>
            <a:r>
              <a:rPr lang="en-US" sz="1100" b="1" i="1" dirty="0">
                <a:latin typeface="Arial" panose="020B0604020202020204" pitchFamily="34" charset="0"/>
              </a:rPr>
              <a:t>right</a:t>
            </a:r>
            <a:r>
              <a:rPr lang="en-US" sz="1100" b="1" dirty="0">
                <a:latin typeface="Arial" panose="020B0604020202020204" pitchFamily="34" charset="0"/>
              </a:rPr>
              <a:t>).</a:t>
            </a:r>
            <a:endParaRPr lang="en-US" sz="1100" dirty="0"/>
          </a:p>
          <a:p>
            <a:endParaRPr lang="en-US" dirty="0"/>
          </a:p>
        </p:txBody>
      </p:sp>
    </p:spTree>
    <p:extLst>
      <p:ext uri="{BB962C8B-B14F-4D97-AF65-F5344CB8AC3E}">
        <p14:creationId xmlns:p14="http://schemas.microsoft.com/office/powerpoint/2010/main" val="73147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media-cache-ak0.pinimg.com/736x/39/b9/9a/39b99ab8553e58e0510ed749c8569f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8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133981"/>
            <a:ext cx="88392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Gospel Accounts of Jesus Death &amp; Resurrection</a:t>
            </a:r>
          </a:p>
          <a:p>
            <a:endParaRPr lang="en-US" dirty="0"/>
          </a:p>
        </p:txBody>
      </p:sp>
    </p:spTree>
    <p:extLst>
      <p:ext uri="{BB962C8B-B14F-4D97-AF65-F5344CB8AC3E}">
        <p14:creationId xmlns:p14="http://schemas.microsoft.com/office/powerpoint/2010/main" val="4082784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70">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5" name="TextBox 4"/>
          <p:cNvSpPr txBox="1"/>
          <p:nvPr/>
        </p:nvSpPr>
        <p:spPr>
          <a:xfrm>
            <a:off x="0" y="6133981"/>
            <a:ext cx="88392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Gospel Accounts of Jesus Death &amp; Resurrection</a:t>
            </a:r>
          </a:p>
          <a:p>
            <a:endParaRPr lang="en-US" dirty="0"/>
          </a:p>
        </p:txBody>
      </p:sp>
      <p:sp>
        <p:nvSpPr>
          <p:cNvPr id="4" name="TextBox 3"/>
          <p:cNvSpPr txBox="1"/>
          <p:nvPr/>
        </p:nvSpPr>
        <p:spPr>
          <a:xfrm>
            <a:off x="304800" y="228600"/>
            <a:ext cx="8534400" cy="1938992"/>
          </a:xfrm>
          <a:prstGeom prst="rect">
            <a:avLst/>
          </a:prstGeom>
          <a:noFill/>
        </p:spPr>
        <p:txBody>
          <a:bodyPr wrap="square" rtlCol="0">
            <a:spAutoFit/>
            <a:scene3d>
              <a:camera prst="orthographicFront"/>
              <a:lightRig rig="threePt" dir="t"/>
            </a:scene3d>
            <a:sp3d extrusionH="57150">
              <a:bevelT w="38100" h="38100"/>
            </a:sp3d>
          </a:bodyPr>
          <a:lstStyle/>
          <a:p>
            <a:r>
              <a:rPr lang="en-US" sz="36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Sanhedrin </a:t>
            </a:r>
            <a:r>
              <a:rPr lang="en-US" sz="3200" b="1" dirty="0">
                <a:latin typeface="Arial" panose="020B0604020202020204" pitchFamily="34" charset="0"/>
                <a:cs typeface="Arial" panose="020B0604020202020204" pitchFamily="34" charset="0"/>
              </a:rPr>
              <a:t> </a:t>
            </a:r>
            <a:r>
              <a:rPr lang="en-US" sz="2800" b="1" dirty="0"/>
              <a:t>The seventy-one-member supreme legislative and judicial body of the Jewish people during Jesus’ life on earth. Many of its members were Sadducees.</a:t>
            </a:r>
            <a:r>
              <a:rPr lang="en-US" sz="2800" b="1" dirty="0">
                <a:latin typeface="Arial" panose="020B0604020202020204" pitchFamily="34" charset="0"/>
                <a:cs typeface="Arial" panose="020B0604020202020204" pitchFamily="34" charset="0"/>
              </a:rPr>
              <a:t> </a:t>
            </a:r>
          </a:p>
        </p:txBody>
      </p:sp>
      <p:pic>
        <p:nvPicPr>
          <p:cNvPr id="11266" name="Picture 2" descr="http://www.haaretz.com/polopoly_fs/1.587641.1398615572!/image/2349077637.jpg_gen/derivatives/headline_609x343/23490776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131198"/>
            <a:ext cx="7162800" cy="4034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57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5A7D1"/>
        </a:solidFill>
        <a:effectLst/>
      </p:bgPr>
    </p:bg>
    <p:spTree>
      <p:nvGrpSpPr>
        <p:cNvPr id="1" name=""/>
        <p:cNvGrpSpPr/>
        <p:nvPr/>
      </p:nvGrpSpPr>
      <p:grpSpPr>
        <a:xfrm>
          <a:off x="0" y="0"/>
          <a:ext cx="0" cy="0"/>
          <a:chOff x="0" y="0"/>
          <a:chExt cx="0" cy="0"/>
        </a:xfrm>
      </p:grpSpPr>
      <p:pic>
        <p:nvPicPr>
          <p:cNvPr id="9218" name="Picture 2" descr="https://upload.wikimedia.org/wikipedia/commons/thumb/e/e2/Golgotha_cross-section.svg/2000px-Golgotha_cross-section.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0"/>
            <a:ext cx="8153400" cy="62332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133981"/>
            <a:ext cx="88392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Gospel Accounts of Jesus Death &amp; Resurrection</a:t>
            </a:r>
          </a:p>
          <a:p>
            <a:endParaRPr lang="en-US" dirty="0"/>
          </a:p>
        </p:txBody>
      </p:sp>
    </p:spTree>
    <p:extLst>
      <p:ext uri="{BB962C8B-B14F-4D97-AF65-F5344CB8AC3E}">
        <p14:creationId xmlns:p14="http://schemas.microsoft.com/office/powerpoint/2010/main" val="1148831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generationword.com/jerusalem101-photos/holy-sepulcher/holy-sepulcher-floor-plans/calvary-tom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75" y="0"/>
            <a:ext cx="8455925" cy="6640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133981"/>
            <a:ext cx="88392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Gospel Accounts of Jesus Death &amp; Resurrection</a:t>
            </a:r>
          </a:p>
          <a:p>
            <a:endParaRPr lang="en-US" dirty="0"/>
          </a:p>
        </p:txBody>
      </p:sp>
    </p:spTree>
    <p:extLst>
      <p:ext uri="{BB962C8B-B14F-4D97-AF65-F5344CB8AC3E}">
        <p14:creationId xmlns:p14="http://schemas.microsoft.com/office/powerpoint/2010/main" val="1375320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40755303"/>
              </p:ext>
            </p:extLst>
          </p:nvPr>
        </p:nvGraphicFramePr>
        <p:xfrm>
          <a:off x="0" y="0"/>
          <a:ext cx="9144000" cy="6834540"/>
        </p:xfrm>
        <a:graphic>
          <a:graphicData uri="http://schemas.openxmlformats.org/drawingml/2006/table">
            <a:tbl>
              <a:tblPr firstRow="1" bandRow="1">
                <a:tableStyleId>{5C22544A-7EE6-4342-B048-85BDC9FD1C3A}</a:tableStyleId>
              </a:tblPr>
              <a:tblGrid>
                <a:gridCol w="1371600">
                  <a:extLst>
                    <a:ext uri="{9D8B030D-6E8A-4147-A177-3AD203B41FA5}">
                      <a16:colId xmlns="" xmlns:a16="http://schemas.microsoft.com/office/drawing/2014/main" val="3070472316"/>
                    </a:ext>
                  </a:extLst>
                </a:gridCol>
                <a:gridCol w="1905000">
                  <a:extLst>
                    <a:ext uri="{9D8B030D-6E8A-4147-A177-3AD203B41FA5}">
                      <a16:colId xmlns="" xmlns:a16="http://schemas.microsoft.com/office/drawing/2014/main" val="267811659"/>
                    </a:ext>
                  </a:extLst>
                </a:gridCol>
                <a:gridCol w="1828800">
                  <a:extLst>
                    <a:ext uri="{9D8B030D-6E8A-4147-A177-3AD203B41FA5}">
                      <a16:colId xmlns="" xmlns:a16="http://schemas.microsoft.com/office/drawing/2014/main" val="2792700260"/>
                    </a:ext>
                  </a:extLst>
                </a:gridCol>
                <a:gridCol w="1981200">
                  <a:extLst>
                    <a:ext uri="{9D8B030D-6E8A-4147-A177-3AD203B41FA5}">
                      <a16:colId xmlns="" xmlns:a16="http://schemas.microsoft.com/office/drawing/2014/main" val="3683979720"/>
                    </a:ext>
                  </a:extLst>
                </a:gridCol>
                <a:gridCol w="2057400">
                  <a:extLst>
                    <a:ext uri="{9D8B030D-6E8A-4147-A177-3AD203B41FA5}">
                      <a16:colId xmlns="" xmlns:a16="http://schemas.microsoft.com/office/drawing/2014/main" val="151302341"/>
                    </a:ext>
                  </a:extLst>
                </a:gridCol>
              </a:tblGrid>
              <a:tr h="389220">
                <a:tc>
                  <a:txBody>
                    <a:bodyPr/>
                    <a:lstStyle/>
                    <a:p>
                      <a:pPr algn="ctr"/>
                      <a:r>
                        <a:rPr lang="en-US" b="1" dirty="0">
                          <a:latin typeface="Arial" panose="020B0604020202020204" pitchFamily="34" charset="0"/>
                          <a:cs typeface="Arial" panose="020B0604020202020204" pitchFamily="34" charset="0"/>
                        </a:rPr>
                        <a:t>Event</a:t>
                      </a:r>
                    </a:p>
                  </a:txBody>
                  <a:tcPr/>
                </a:tc>
                <a:tc>
                  <a:txBody>
                    <a:bodyPr/>
                    <a:lstStyle/>
                    <a:p>
                      <a:pPr algn="ctr"/>
                      <a:r>
                        <a:rPr lang="en-US" b="1" dirty="0">
                          <a:latin typeface="Arial" panose="020B0604020202020204" pitchFamily="34" charset="0"/>
                          <a:cs typeface="Arial" panose="020B0604020202020204" pitchFamily="34" charset="0"/>
                        </a:rPr>
                        <a:t>Matthew 28:1-8</a:t>
                      </a:r>
                    </a:p>
                  </a:txBody>
                  <a:tcPr/>
                </a:tc>
                <a:tc>
                  <a:txBody>
                    <a:bodyPr/>
                    <a:lstStyle/>
                    <a:p>
                      <a:pPr algn="ctr"/>
                      <a:r>
                        <a:rPr lang="en-US" b="1" dirty="0">
                          <a:latin typeface="Arial" panose="020B0604020202020204" pitchFamily="34" charset="0"/>
                          <a:cs typeface="Arial" panose="020B0604020202020204" pitchFamily="34" charset="0"/>
                        </a:rPr>
                        <a:t>Mark</a:t>
                      </a:r>
                      <a:r>
                        <a:rPr lang="en-US" b="1" baseline="0" dirty="0">
                          <a:latin typeface="Arial" panose="020B0604020202020204" pitchFamily="34" charset="0"/>
                          <a:cs typeface="Arial" panose="020B0604020202020204" pitchFamily="34" charset="0"/>
                        </a:rPr>
                        <a:t> 16:1-8</a:t>
                      </a:r>
                      <a:endParaRPr lang="en-US" b="1" dirty="0">
                        <a:latin typeface="Arial" panose="020B0604020202020204" pitchFamily="34" charset="0"/>
                        <a:cs typeface="Arial" panose="020B0604020202020204" pitchFamily="34" charset="0"/>
                      </a:endParaRPr>
                    </a:p>
                  </a:txBody>
                  <a:tcPr/>
                </a:tc>
                <a:tc>
                  <a:txBody>
                    <a:bodyPr/>
                    <a:lstStyle/>
                    <a:p>
                      <a:pPr algn="ctr"/>
                      <a:r>
                        <a:rPr lang="en-US" b="1" dirty="0">
                          <a:latin typeface="Arial" panose="020B0604020202020204" pitchFamily="34" charset="0"/>
                          <a:cs typeface="Arial" panose="020B0604020202020204" pitchFamily="34" charset="0"/>
                        </a:rPr>
                        <a:t>Luke</a:t>
                      </a:r>
                      <a:r>
                        <a:rPr lang="en-US" b="1" baseline="0" dirty="0">
                          <a:latin typeface="Arial" panose="020B0604020202020204" pitchFamily="34" charset="0"/>
                          <a:cs typeface="Arial" panose="020B0604020202020204" pitchFamily="34" charset="0"/>
                        </a:rPr>
                        <a:t> 24:1-10</a:t>
                      </a:r>
                      <a:endParaRPr lang="en-US" b="1" dirty="0">
                        <a:latin typeface="Arial" panose="020B0604020202020204" pitchFamily="34" charset="0"/>
                        <a:cs typeface="Arial" panose="020B0604020202020204" pitchFamily="34" charset="0"/>
                      </a:endParaRPr>
                    </a:p>
                  </a:txBody>
                  <a:tcPr/>
                </a:tc>
                <a:tc>
                  <a:txBody>
                    <a:bodyPr/>
                    <a:lstStyle/>
                    <a:p>
                      <a:pPr algn="ctr"/>
                      <a:r>
                        <a:rPr lang="en-US" b="1" dirty="0">
                          <a:latin typeface="Arial" panose="020B0604020202020204" pitchFamily="34" charset="0"/>
                          <a:cs typeface="Arial" panose="020B0604020202020204" pitchFamily="34" charset="0"/>
                        </a:rPr>
                        <a:t>John</a:t>
                      </a:r>
                      <a:r>
                        <a:rPr lang="en-US" b="1" baseline="0" dirty="0">
                          <a:latin typeface="Arial" panose="020B0604020202020204" pitchFamily="34" charset="0"/>
                          <a:cs typeface="Arial" panose="020B0604020202020204" pitchFamily="34" charset="0"/>
                        </a:rPr>
                        <a:t> 20:1-8</a:t>
                      </a:r>
                      <a:endParaRPr lang="en-US" b="1"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972764032"/>
                  </a:ext>
                </a:extLst>
              </a:tr>
              <a:tr h="671804">
                <a:tc>
                  <a:txBody>
                    <a:bodyPr/>
                    <a:lstStyle/>
                    <a:p>
                      <a:r>
                        <a:rPr lang="en-US" b="1" dirty="0">
                          <a:latin typeface="Arial" panose="020B0604020202020204" pitchFamily="34" charset="0"/>
                          <a:cs typeface="Arial" panose="020B0604020202020204" pitchFamily="34" charset="0"/>
                        </a:rPr>
                        <a:t>When</a:t>
                      </a:r>
                    </a:p>
                  </a:txBody>
                  <a:tcPr/>
                </a:tc>
                <a:tc>
                  <a:txBody>
                    <a:bodyPr/>
                    <a:lstStyle/>
                    <a:p>
                      <a:r>
                        <a:rPr lang="en-US" b="1" baseline="0" dirty="0">
                          <a:latin typeface="Arial Narrow" panose="020B0606020202030204" pitchFamily="34" charset="0"/>
                        </a:rPr>
                        <a:t>At dawn</a:t>
                      </a:r>
                      <a:endParaRPr lang="en-US" b="1" dirty="0">
                        <a:latin typeface="Arial Narrow" panose="020B0606020202030204" pitchFamily="34" charset="0"/>
                      </a:endParaRPr>
                    </a:p>
                  </a:txBody>
                  <a:tcPr/>
                </a:tc>
                <a:tc>
                  <a:txBody>
                    <a:bodyPr/>
                    <a:lstStyle/>
                    <a:p>
                      <a:r>
                        <a:rPr lang="en-US" b="1" dirty="0">
                          <a:latin typeface="Arial Narrow" panose="020B0606020202030204" pitchFamily="34" charset="0"/>
                        </a:rPr>
                        <a:t>Just after sunrise</a:t>
                      </a:r>
                    </a:p>
                  </a:txBody>
                  <a:tcPr/>
                </a:tc>
                <a:tc>
                  <a:txBody>
                    <a:bodyPr/>
                    <a:lstStyle/>
                    <a:p>
                      <a:r>
                        <a:rPr lang="en-US" b="1" dirty="0">
                          <a:latin typeface="Arial Narrow" panose="020B0606020202030204" pitchFamily="34" charset="0"/>
                        </a:rPr>
                        <a:t>Very</a:t>
                      </a:r>
                      <a:r>
                        <a:rPr lang="en-US" b="1" baseline="0" dirty="0">
                          <a:latin typeface="Arial Narrow" panose="020B0606020202030204" pitchFamily="34" charset="0"/>
                        </a:rPr>
                        <a:t> early in the morning</a:t>
                      </a:r>
                      <a:endParaRPr lang="en-US" b="1" dirty="0">
                        <a:latin typeface="Arial Narrow" panose="020B0606020202030204" pitchFamily="34" charset="0"/>
                      </a:endParaRPr>
                    </a:p>
                  </a:txBody>
                  <a:tcPr/>
                </a:tc>
                <a:tc>
                  <a:txBody>
                    <a:bodyPr/>
                    <a:lstStyle/>
                    <a:p>
                      <a:r>
                        <a:rPr lang="en-US" b="1" dirty="0">
                          <a:latin typeface="Arial Narrow" panose="020B0606020202030204" pitchFamily="34" charset="0"/>
                        </a:rPr>
                        <a:t>While it was still dark</a:t>
                      </a:r>
                    </a:p>
                  </a:txBody>
                  <a:tcPr/>
                </a:tc>
                <a:extLst>
                  <a:ext uri="{0D108BD9-81ED-4DB2-BD59-A6C34878D82A}">
                    <a16:rowId xmlns="" xmlns:a16="http://schemas.microsoft.com/office/drawing/2014/main" val="1699201154"/>
                  </a:ext>
                </a:extLst>
              </a:tr>
              <a:tr h="1247636">
                <a:tc>
                  <a:txBody>
                    <a:bodyPr/>
                    <a:lstStyle/>
                    <a:p>
                      <a:r>
                        <a:rPr lang="en-US" b="1" dirty="0">
                          <a:latin typeface="Arial" panose="020B0604020202020204" pitchFamily="34" charset="0"/>
                          <a:cs typeface="Arial" panose="020B0604020202020204" pitchFamily="34" charset="0"/>
                        </a:rPr>
                        <a:t>Who comes first</a:t>
                      </a:r>
                    </a:p>
                  </a:txBody>
                  <a:tcPr/>
                </a:tc>
                <a:tc>
                  <a:txBody>
                    <a:bodyPr/>
                    <a:lstStyle/>
                    <a:p>
                      <a:r>
                        <a:rPr lang="en-US" b="1" dirty="0">
                          <a:latin typeface="Arial Narrow" panose="020B0606020202030204" pitchFamily="34" charset="0"/>
                        </a:rPr>
                        <a:t>Mary Magdalene</a:t>
                      </a:r>
                      <a:r>
                        <a:rPr lang="en-US" b="1" baseline="0" dirty="0">
                          <a:latin typeface="Arial Narrow" panose="020B0606020202030204" pitchFamily="34" charset="0"/>
                        </a:rPr>
                        <a:t> and the other Mary</a:t>
                      </a:r>
                      <a:endParaRPr lang="en-US" b="1" dirty="0">
                        <a:latin typeface="Arial Narrow" panose="020B0606020202030204" pitchFamily="34" charset="0"/>
                      </a:endParaRPr>
                    </a:p>
                  </a:txBody>
                  <a:tcPr/>
                </a:tc>
                <a:tc>
                  <a:txBody>
                    <a:bodyPr/>
                    <a:lstStyle/>
                    <a:p>
                      <a:r>
                        <a:rPr lang="en-US" b="1" dirty="0">
                          <a:latin typeface="Arial Narrow" panose="020B0606020202030204" pitchFamily="34" charset="0"/>
                        </a:rPr>
                        <a:t>Mary Magdalene</a:t>
                      </a:r>
                      <a:r>
                        <a:rPr lang="en-US" b="1" baseline="0" dirty="0">
                          <a:latin typeface="Arial Narrow" panose="020B0606020202030204" pitchFamily="34" charset="0"/>
                        </a:rPr>
                        <a:t>, Mary the mother of James, and Salome</a:t>
                      </a:r>
                      <a:endParaRPr lang="en-US" b="1" dirty="0">
                        <a:latin typeface="Arial Narrow" panose="020B0606020202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Arial Narrow" panose="020B0606020202030204" pitchFamily="34" charset="0"/>
                        </a:rPr>
                        <a:t>Mary Magdalene,</a:t>
                      </a:r>
                      <a:r>
                        <a:rPr lang="en-US" b="1" baseline="0" dirty="0">
                          <a:latin typeface="Arial Narrow" panose="020B0606020202030204" pitchFamily="34" charset="0"/>
                        </a:rPr>
                        <a:t> Joanna, Mary the mother of James, and others</a:t>
                      </a:r>
                      <a:endParaRPr lang="en-US" b="0" dirty="0">
                        <a:latin typeface="Arial Narrow" panose="020B0606020202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Arial Narrow" panose="020B0606020202030204" pitchFamily="34" charset="0"/>
                        </a:rPr>
                        <a:t>Mary Magdalene</a:t>
                      </a:r>
                      <a:r>
                        <a:rPr lang="en-US" b="1" baseline="0" dirty="0">
                          <a:latin typeface="Arial Narrow" panose="020B0606020202030204" pitchFamily="34" charset="0"/>
                        </a:rPr>
                        <a:t> </a:t>
                      </a:r>
                      <a:endParaRPr lang="en-US" b="1" dirty="0">
                        <a:latin typeface="Arial Narrow" panose="020B0606020202030204" pitchFamily="34" charset="0"/>
                      </a:endParaRPr>
                    </a:p>
                  </a:txBody>
                  <a:tcPr/>
                </a:tc>
                <a:extLst>
                  <a:ext uri="{0D108BD9-81ED-4DB2-BD59-A6C34878D82A}">
                    <a16:rowId xmlns="" xmlns:a16="http://schemas.microsoft.com/office/drawing/2014/main" val="4098257925"/>
                  </a:ext>
                </a:extLst>
              </a:tr>
              <a:tr h="959720">
                <a:tc>
                  <a:txBody>
                    <a:bodyPr/>
                    <a:lstStyle/>
                    <a:p>
                      <a:r>
                        <a:rPr lang="en-US" b="1" dirty="0">
                          <a:latin typeface="Arial" panose="020B0604020202020204" pitchFamily="34" charset="0"/>
                          <a:cs typeface="Arial" panose="020B0604020202020204" pitchFamily="34" charset="0"/>
                        </a:rPr>
                        <a:t>What they</a:t>
                      </a:r>
                      <a:r>
                        <a:rPr lang="en-US" b="1" baseline="0" dirty="0">
                          <a:latin typeface="Arial" panose="020B0604020202020204" pitchFamily="34" charset="0"/>
                          <a:cs typeface="Arial" panose="020B0604020202020204" pitchFamily="34" charset="0"/>
                        </a:rPr>
                        <a:t> find</a:t>
                      </a:r>
                      <a:endParaRPr lang="en-US" b="1" dirty="0">
                        <a:latin typeface="Arial" panose="020B0604020202020204" pitchFamily="34" charset="0"/>
                        <a:cs typeface="Arial" panose="020B0604020202020204" pitchFamily="34" charset="0"/>
                      </a:endParaRPr>
                    </a:p>
                  </a:txBody>
                  <a:tcPr/>
                </a:tc>
                <a:tc>
                  <a:txBody>
                    <a:bodyPr/>
                    <a:lstStyle/>
                    <a:p>
                      <a:r>
                        <a:rPr lang="en-US" b="1" dirty="0">
                          <a:latin typeface="Arial Narrow" panose="020B0606020202030204" pitchFamily="34" charset="0"/>
                        </a:rPr>
                        <a:t>Earthquake</a:t>
                      </a:r>
                      <a:r>
                        <a:rPr lang="en-US" b="1" baseline="0" dirty="0">
                          <a:latin typeface="Arial Narrow" panose="020B0606020202030204" pitchFamily="34" charset="0"/>
                        </a:rPr>
                        <a:t> with angel who rolls back the stone</a:t>
                      </a:r>
                      <a:endParaRPr lang="en-US" b="1" dirty="0">
                        <a:latin typeface="Arial Narrow" panose="020B0606020202030204" pitchFamily="34" charset="0"/>
                      </a:endParaRPr>
                    </a:p>
                  </a:txBody>
                  <a:tcPr/>
                </a:tc>
                <a:tc>
                  <a:txBody>
                    <a:bodyPr/>
                    <a:lstStyle/>
                    <a:p>
                      <a:r>
                        <a:rPr lang="en-US" b="1" dirty="0">
                          <a:latin typeface="Arial Narrow" panose="020B0606020202030204" pitchFamily="34" charset="0"/>
                        </a:rPr>
                        <a:t>Stone</a:t>
                      </a:r>
                      <a:r>
                        <a:rPr lang="en-US" b="1" baseline="0" dirty="0">
                          <a:latin typeface="Arial Narrow" panose="020B0606020202030204" pitchFamily="34" charset="0"/>
                        </a:rPr>
                        <a:t> rolled away</a:t>
                      </a:r>
                      <a:endParaRPr lang="en-US" b="1" dirty="0">
                        <a:latin typeface="Arial Narrow" panose="020B0606020202030204" pitchFamily="34" charset="0"/>
                      </a:endParaRPr>
                    </a:p>
                  </a:txBody>
                  <a:tcPr/>
                </a:tc>
                <a:tc>
                  <a:txBody>
                    <a:bodyPr/>
                    <a:lstStyle/>
                    <a:p>
                      <a:r>
                        <a:rPr lang="en-US" b="1" dirty="0">
                          <a:latin typeface="Arial Narrow" panose="020B0606020202030204" pitchFamily="34" charset="0"/>
                        </a:rPr>
                        <a:t>Stone rolled away</a:t>
                      </a:r>
                    </a:p>
                  </a:txBody>
                  <a:tcPr/>
                </a:tc>
                <a:tc>
                  <a:txBody>
                    <a:bodyPr/>
                    <a:lstStyle/>
                    <a:p>
                      <a:r>
                        <a:rPr lang="en-US" b="1" dirty="0">
                          <a:latin typeface="Arial Narrow" panose="020B0606020202030204" pitchFamily="34" charset="0"/>
                        </a:rPr>
                        <a:t>Stone removed</a:t>
                      </a:r>
                      <a:r>
                        <a:rPr lang="en-US" b="1" baseline="0" dirty="0">
                          <a:latin typeface="Arial Narrow" panose="020B0606020202030204" pitchFamily="34" charset="0"/>
                        </a:rPr>
                        <a:t> from the entrance </a:t>
                      </a:r>
                      <a:endParaRPr lang="en-US" b="1" dirty="0">
                        <a:latin typeface="Arial Narrow" panose="020B0606020202030204" pitchFamily="34" charset="0"/>
                      </a:endParaRPr>
                    </a:p>
                  </a:txBody>
                  <a:tcPr/>
                </a:tc>
                <a:extLst>
                  <a:ext uri="{0D108BD9-81ED-4DB2-BD59-A6C34878D82A}">
                    <a16:rowId xmlns="" xmlns:a16="http://schemas.microsoft.com/office/drawing/2014/main" val="589084287"/>
                  </a:ext>
                </a:extLst>
              </a:tr>
              <a:tr h="389220">
                <a:tc>
                  <a:txBody>
                    <a:bodyPr/>
                    <a:lstStyle/>
                    <a:p>
                      <a:r>
                        <a:rPr lang="en-US" b="1" dirty="0">
                          <a:latin typeface="Arial" panose="020B0604020202020204" pitchFamily="34" charset="0"/>
                          <a:cs typeface="Arial" panose="020B0604020202020204" pitchFamily="34" charset="0"/>
                        </a:rPr>
                        <a:t>Who</a:t>
                      </a:r>
                      <a:r>
                        <a:rPr lang="en-US" b="1" baseline="0" dirty="0">
                          <a:latin typeface="Arial" panose="020B0604020202020204" pitchFamily="34" charset="0"/>
                          <a:cs typeface="Arial" panose="020B0604020202020204" pitchFamily="34" charset="0"/>
                        </a:rPr>
                        <a:t> they see</a:t>
                      </a:r>
                      <a:endParaRPr lang="en-US" b="1" dirty="0">
                        <a:latin typeface="Arial" panose="020B0604020202020204" pitchFamily="34" charset="0"/>
                        <a:cs typeface="Arial" panose="020B0604020202020204" pitchFamily="34" charset="0"/>
                      </a:endParaRPr>
                    </a:p>
                  </a:txBody>
                  <a:tcPr/>
                </a:tc>
                <a:tc>
                  <a:txBody>
                    <a:bodyPr/>
                    <a:lstStyle/>
                    <a:p>
                      <a:r>
                        <a:rPr lang="en-US" b="1" dirty="0">
                          <a:latin typeface="Arial Narrow" panose="020B0606020202030204" pitchFamily="34" charset="0"/>
                        </a:rPr>
                        <a:t>Angel sitting on the stone</a:t>
                      </a:r>
                    </a:p>
                  </a:txBody>
                  <a:tcPr/>
                </a:tc>
                <a:tc>
                  <a:txBody>
                    <a:bodyPr/>
                    <a:lstStyle/>
                    <a:p>
                      <a:r>
                        <a:rPr lang="en-US" b="1" dirty="0">
                          <a:latin typeface="Arial Narrow" panose="020B0606020202030204" pitchFamily="34" charset="0"/>
                        </a:rPr>
                        <a:t>A</a:t>
                      </a:r>
                      <a:r>
                        <a:rPr lang="en-US" b="1" baseline="0" dirty="0">
                          <a:latin typeface="Arial Narrow" panose="020B0606020202030204" pitchFamily="34" charset="0"/>
                        </a:rPr>
                        <a:t> young man in a white robe, sitting on the right</a:t>
                      </a:r>
                      <a:endParaRPr lang="en-US" b="1" dirty="0">
                        <a:latin typeface="Arial Narrow" panose="020B0606020202030204" pitchFamily="34" charset="0"/>
                      </a:endParaRPr>
                    </a:p>
                  </a:txBody>
                  <a:tcPr/>
                </a:tc>
                <a:tc>
                  <a:txBody>
                    <a:bodyPr/>
                    <a:lstStyle/>
                    <a:p>
                      <a:r>
                        <a:rPr lang="en-US" b="1" dirty="0">
                          <a:latin typeface="Arial Narrow" panose="020B0606020202030204" pitchFamily="34" charset="0"/>
                        </a:rPr>
                        <a:t>Two men in clothes</a:t>
                      </a:r>
                      <a:r>
                        <a:rPr lang="en-US" b="1" baseline="0" dirty="0">
                          <a:latin typeface="Arial Narrow" panose="020B0606020202030204" pitchFamily="34" charset="0"/>
                        </a:rPr>
                        <a:t> that gleamed like lightening </a:t>
                      </a:r>
                      <a:endParaRPr lang="en-US" b="1" dirty="0">
                        <a:latin typeface="Arial Narrow" panose="020B0606020202030204" pitchFamily="34" charset="0"/>
                      </a:endParaRPr>
                    </a:p>
                  </a:txBody>
                  <a:tcPr/>
                </a:tc>
                <a:tc>
                  <a:txBody>
                    <a:bodyPr/>
                    <a:lstStyle/>
                    <a:p>
                      <a:r>
                        <a:rPr lang="en-US" b="1" dirty="0">
                          <a:latin typeface="Arial Narrow" panose="020B0606020202030204" pitchFamily="34" charset="0"/>
                        </a:rPr>
                        <a:t>No one</a:t>
                      </a:r>
                    </a:p>
                  </a:txBody>
                  <a:tcPr/>
                </a:tc>
                <a:extLst>
                  <a:ext uri="{0D108BD9-81ED-4DB2-BD59-A6C34878D82A}">
                    <a16:rowId xmlns="" xmlns:a16="http://schemas.microsoft.com/office/drawing/2014/main" val="2573778808"/>
                  </a:ext>
                </a:extLst>
              </a:tr>
              <a:tr h="389220">
                <a:tc>
                  <a:txBody>
                    <a:bodyPr/>
                    <a:lstStyle/>
                    <a:p>
                      <a:r>
                        <a:rPr lang="en-US" b="1" dirty="0">
                          <a:latin typeface="Arial" panose="020B0604020202020204" pitchFamily="34" charset="0"/>
                          <a:cs typeface="Arial" panose="020B0604020202020204" pitchFamily="34" charset="0"/>
                        </a:rPr>
                        <a:t>What happens next</a:t>
                      </a:r>
                    </a:p>
                  </a:txBody>
                  <a:tcPr/>
                </a:tc>
                <a:tc>
                  <a:txBody>
                    <a:bodyPr/>
                    <a:lstStyle/>
                    <a:p>
                      <a:r>
                        <a:rPr lang="en-US" b="1" dirty="0">
                          <a:latin typeface="Arial Narrow" panose="020B0606020202030204" pitchFamily="34" charset="0"/>
                        </a:rPr>
                        <a:t>Jesus meets them</a:t>
                      </a:r>
                    </a:p>
                  </a:txBody>
                  <a:tcPr/>
                </a:tc>
                <a:tc>
                  <a:txBody>
                    <a:bodyPr/>
                    <a:lstStyle/>
                    <a:p>
                      <a:endParaRPr lang="en-US" b="1" dirty="0">
                        <a:latin typeface="Arial Narrow" panose="020B0606020202030204" pitchFamily="34" charset="0"/>
                      </a:endParaRPr>
                    </a:p>
                  </a:txBody>
                  <a:tcPr/>
                </a:tc>
                <a:tc>
                  <a:txBody>
                    <a:bodyPr/>
                    <a:lstStyle/>
                    <a:p>
                      <a:r>
                        <a:rPr lang="en-US" b="1" dirty="0">
                          <a:latin typeface="Arial Narrow" panose="020B0606020202030204" pitchFamily="34" charset="0"/>
                        </a:rPr>
                        <a:t>Peter goes to the tomb to investigate</a:t>
                      </a:r>
                    </a:p>
                  </a:txBody>
                  <a:tcPr/>
                </a:tc>
                <a:tc>
                  <a:txBody>
                    <a:bodyPr/>
                    <a:lstStyle/>
                    <a:p>
                      <a:r>
                        <a:rPr lang="en-US" b="1" dirty="0">
                          <a:latin typeface="Arial Narrow" panose="020B0606020202030204" pitchFamily="34" charset="0"/>
                        </a:rPr>
                        <a:t>Peter and the</a:t>
                      </a:r>
                      <a:r>
                        <a:rPr lang="en-US" b="1" baseline="0" dirty="0">
                          <a:latin typeface="Arial Narrow" panose="020B0606020202030204" pitchFamily="34" charset="0"/>
                        </a:rPr>
                        <a:t> other disciple investigate</a:t>
                      </a:r>
                      <a:endParaRPr lang="en-US" b="1" dirty="0">
                        <a:latin typeface="Arial Narrow" panose="020B0606020202030204" pitchFamily="34" charset="0"/>
                      </a:endParaRPr>
                    </a:p>
                  </a:txBody>
                  <a:tcPr/>
                </a:tc>
                <a:extLst>
                  <a:ext uri="{0D108BD9-81ED-4DB2-BD59-A6C34878D82A}">
                    <a16:rowId xmlns="" xmlns:a16="http://schemas.microsoft.com/office/drawing/2014/main" val="192329629"/>
                  </a:ext>
                </a:extLst>
              </a:tr>
              <a:tr h="389220">
                <a:tc>
                  <a:txBody>
                    <a:bodyPr/>
                    <a:lstStyle/>
                    <a:p>
                      <a:r>
                        <a:rPr lang="en-US" b="1" dirty="0">
                          <a:latin typeface="Arial" panose="020B0604020202020204" pitchFamily="34" charset="0"/>
                          <a:cs typeface="Arial" panose="020B0604020202020204" pitchFamily="34" charset="0"/>
                        </a:rPr>
                        <a:t>What is the third scene?</a:t>
                      </a:r>
                    </a:p>
                  </a:txBody>
                  <a:tcPr/>
                </a:tc>
                <a:tc>
                  <a:txBody>
                    <a:bodyPr/>
                    <a:lstStyle/>
                    <a:p>
                      <a:r>
                        <a:rPr lang="en-US" b="1" dirty="0">
                          <a:latin typeface="Arial Narrow" panose="020B0606020202030204" pitchFamily="34" charset="0"/>
                        </a:rPr>
                        <a:t>Guards</a:t>
                      </a:r>
                      <a:r>
                        <a:rPr lang="en-US" b="1" baseline="0" dirty="0">
                          <a:latin typeface="Arial Narrow" panose="020B0606020202030204" pitchFamily="34" charset="0"/>
                        </a:rPr>
                        <a:t> report to the chief priests and are bribed</a:t>
                      </a:r>
                      <a:endParaRPr lang="en-US" b="1" dirty="0">
                        <a:latin typeface="Arial Narrow" panose="020B0606020202030204" pitchFamily="34" charset="0"/>
                      </a:endParaRPr>
                    </a:p>
                  </a:txBody>
                  <a:tcPr/>
                </a:tc>
                <a:tc>
                  <a:txBody>
                    <a:bodyPr/>
                    <a:lstStyle/>
                    <a:p>
                      <a:endParaRPr lang="en-US" b="1" dirty="0">
                        <a:latin typeface="Arial Narrow" panose="020B0606020202030204" pitchFamily="34" charset="0"/>
                      </a:endParaRPr>
                    </a:p>
                  </a:txBody>
                  <a:tcPr/>
                </a:tc>
                <a:tc>
                  <a:txBody>
                    <a:bodyPr/>
                    <a:lstStyle/>
                    <a:p>
                      <a:r>
                        <a:rPr lang="en-US" b="1" dirty="0">
                          <a:latin typeface="Arial Narrow" panose="020B0606020202030204" pitchFamily="34" charset="0"/>
                        </a:rPr>
                        <a:t>The story of two</a:t>
                      </a:r>
                      <a:r>
                        <a:rPr lang="en-US" b="1" baseline="0" dirty="0">
                          <a:latin typeface="Arial Narrow" panose="020B0606020202030204" pitchFamily="34" charset="0"/>
                        </a:rPr>
                        <a:t> disciples on the road to Emmaus </a:t>
                      </a:r>
                      <a:endParaRPr lang="en-US" b="1" dirty="0">
                        <a:latin typeface="Arial Narrow" panose="020B0606020202030204" pitchFamily="34" charset="0"/>
                      </a:endParaRPr>
                    </a:p>
                  </a:txBody>
                  <a:tcPr/>
                </a:tc>
                <a:tc>
                  <a:txBody>
                    <a:bodyPr/>
                    <a:lstStyle/>
                    <a:p>
                      <a:r>
                        <a:rPr lang="en-US" b="1" dirty="0">
                          <a:latin typeface="Arial Narrow" panose="020B0606020202030204" pitchFamily="34" charset="0"/>
                        </a:rPr>
                        <a:t>Mary</a:t>
                      </a:r>
                      <a:r>
                        <a:rPr lang="en-US" b="1" baseline="0" dirty="0">
                          <a:latin typeface="Arial Narrow" panose="020B0606020202030204" pitchFamily="34" charset="0"/>
                        </a:rPr>
                        <a:t> sees two angels in white, seated where Jesus’  body had been</a:t>
                      </a:r>
                      <a:br>
                        <a:rPr lang="en-US" b="1" baseline="0" dirty="0">
                          <a:latin typeface="Arial Narrow" panose="020B0606020202030204" pitchFamily="34" charset="0"/>
                        </a:rPr>
                      </a:br>
                      <a:r>
                        <a:rPr lang="en-US" b="1" baseline="0" dirty="0">
                          <a:latin typeface="Arial Narrow" panose="020B0606020202030204" pitchFamily="34" charset="0"/>
                        </a:rPr>
                        <a:t/>
                      </a:r>
                      <a:br>
                        <a:rPr lang="en-US" b="1" baseline="0" dirty="0">
                          <a:latin typeface="Arial Narrow" panose="020B0606020202030204" pitchFamily="34" charset="0"/>
                        </a:rPr>
                      </a:br>
                      <a:endParaRPr lang="en-US" b="1" dirty="0">
                        <a:latin typeface="Arial Narrow" panose="020B0606020202030204" pitchFamily="34" charset="0"/>
                      </a:endParaRPr>
                    </a:p>
                  </a:txBody>
                  <a:tcPr/>
                </a:tc>
                <a:extLst>
                  <a:ext uri="{0D108BD9-81ED-4DB2-BD59-A6C34878D82A}">
                    <a16:rowId xmlns="" xmlns:a16="http://schemas.microsoft.com/office/drawing/2014/main" val="532175608"/>
                  </a:ext>
                </a:extLst>
              </a:tr>
            </a:tbl>
          </a:graphicData>
        </a:graphic>
      </p:graphicFrame>
      <p:sp>
        <p:nvSpPr>
          <p:cNvPr id="5" name="TextBox 4"/>
          <p:cNvSpPr txBox="1"/>
          <p:nvPr/>
        </p:nvSpPr>
        <p:spPr>
          <a:xfrm>
            <a:off x="0" y="6133981"/>
            <a:ext cx="88392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Gospel Accounts of Jesus Death &amp; Resurrection</a:t>
            </a:r>
          </a:p>
          <a:p>
            <a:endParaRPr lang="en-US" dirty="0"/>
          </a:p>
        </p:txBody>
      </p:sp>
    </p:spTree>
    <p:extLst>
      <p:ext uri="{BB962C8B-B14F-4D97-AF65-F5344CB8AC3E}">
        <p14:creationId xmlns:p14="http://schemas.microsoft.com/office/powerpoint/2010/main" val="2847451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6133981"/>
            <a:ext cx="85344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Church Teaching on the Paschal Mystery </a:t>
            </a:r>
          </a:p>
          <a:p>
            <a:endParaRPr lang="en-US" dirty="0"/>
          </a:p>
        </p:txBody>
      </p:sp>
      <p:pic>
        <p:nvPicPr>
          <p:cNvPr id="2" name="Picture 1"/>
          <p:cNvPicPr>
            <a:picLocks noChangeAspect="1"/>
          </p:cNvPicPr>
          <p:nvPr/>
        </p:nvPicPr>
        <p:blipFill>
          <a:blip r:embed="rId2"/>
          <a:stretch>
            <a:fillRect/>
          </a:stretch>
        </p:blipFill>
        <p:spPr>
          <a:xfrm>
            <a:off x="152400" y="533400"/>
            <a:ext cx="8991600" cy="4973860"/>
          </a:xfrm>
          <a:prstGeom prst="rect">
            <a:avLst/>
          </a:prstGeom>
        </p:spPr>
      </p:pic>
    </p:spTree>
    <p:extLst>
      <p:ext uri="{BB962C8B-B14F-4D97-AF65-F5344CB8AC3E}">
        <p14:creationId xmlns:p14="http://schemas.microsoft.com/office/powerpoint/2010/main" val="3220997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0" y="0"/>
            <a:ext cx="5410200" cy="6861717"/>
          </a:xfrm>
          <a:prstGeom prst="rect">
            <a:avLst/>
          </a:prstGeom>
          <a:ln>
            <a:noFill/>
          </a:ln>
          <a:effectLst>
            <a:softEdge rad="112500"/>
          </a:effectLst>
        </p:spPr>
      </p:pic>
    </p:spTree>
    <p:extLst>
      <p:ext uri="{BB962C8B-B14F-4D97-AF65-F5344CB8AC3E}">
        <p14:creationId xmlns:p14="http://schemas.microsoft.com/office/powerpoint/2010/main" val="1960587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image.slidesharecdn.com/3pascalmystery2015-150217102853-conversion-gate02/95/lent-holy-week-part-3-pascal-mystery-presented-by-martin-jalleh-2015-2-638.jpg?cb=14241691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17"/>
            <a:ext cx="9273797" cy="69626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6133981"/>
            <a:ext cx="85344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Church Teaching on the Paschal Mystery </a:t>
            </a:r>
          </a:p>
          <a:p>
            <a:endParaRPr lang="en-US" dirty="0"/>
          </a:p>
        </p:txBody>
      </p:sp>
    </p:spTree>
    <p:extLst>
      <p:ext uri="{BB962C8B-B14F-4D97-AF65-F5344CB8AC3E}">
        <p14:creationId xmlns:p14="http://schemas.microsoft.com/office/powerpoint/2010/main" val="529272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https://qmbarque.files.wordpress.com/2014/04/angus-dei-francisco_de_zurbarc3a1n_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85" y="1406204"/>
            <a:ext cx="9129215" cy="545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6133981"/>
            <a:ext cx="85344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Church Teaching on the Paschal Mystery </a:t>
            </a:r>
          </a:p>
          <a:p>
            <a:endParaRPr lang="en-US" dirty="0"/>
          </a:p>
        </p:txBody>
      </p:sp>
      <p:sp>
        <p:nvSpPr>
          <p:cNvPr id="3" name="TextBox 2"/>
          <p:cNvSpPr txBox="1"/>
          <p:nvPr/>
        </p:nvSpPr>
        <p:spPr>
          <a:xfrm>
            <a:off x="76200" y="76200"/>
            <a:ext cx="8991599" cy="2308324"/>
          </a:xfrm>
          <a:prstGeom prst="rect">
            <a:avLst/>
          </a:prstGeom>
          <a:noFill/>
        </p:spPr>
        <p:txBody>
          <a:bodyPr wrap="square" rtlCol="0">
            <a:spAutoFit/>
          </a:bodyPr>
          <a:lstStyle/>
          <a:p>
            <a:r>
              <a:rPr lang="en-US" sz="2400" b="1" dirty="0">
                <a:solidFill>
                  <a:schemeClr val="bg1"/>
                </a:solidFill>
                <a:latin typeface="Arial Narrow" panose="020B0606020202030204" pitchFamily="34" charset="0"/>
              </a:rPr>
              <a:t>The divine plan, the Paschal Mystery, was accomplished for all time by the redemptive Passion, Death, Resurrection, and Ascension of Jesus Christ. The Paschal Mystery is at the center of the Good News that the Apostles, and the Church after them, needed to proclaim to the world. The Paschal Mystery of Christ’s sacrifice repaired the broken relationship between God and humans in the New Covenant. </a:t>
            </a:r>
            <a:r>
              <a:rPr lang="en-US" sz="2400" dirty="0">
                <a:solidFill>
                  <a:schemeClr val="bg1"/>
                </a:solidFill>
                <a:latin typeface="Arial Narrow" panose="020B0606020202030204" pitchFamily="34" charset="0"/>
              </a:rPr>
              <a:t>p. 240</a:t>
            </a:r>
          </a:p>
        </p:txBody>
      </p:sp>
    </p:spTree>
    <p:extLst>
      <p:ext uri="{BB962C8B-B14F-4D97-AF65-F5344CB8AC3E}">
        <p14:creationId xmlns:p14="http://schemas.microsoft.com/office/powerpoint/2010/main" val="3597224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http://image.slidesharecdn.com/liturgicalyearchurchprecepts2014-141202101035-conversion-gate02/95/liturgical-year-church-precepts-2014-edwin-lim-sfx-rcia-42-638.jpg?cb=1417515187"/>
          <p:cNvPicPr>
            <a:picLocks noChangeAspect="1" noChangeArrowheads="1"/>
          </p:cNvPicPr>
          <p:nvPr/>
        </p:nvPicPr>
        <p:blipFill rotWithShape="1">
          <a:blip r:embed="rId2">
            <a:extLst>
              <a:ext uri="{28A0092B-C50C-407E-A947-70E740481C1C}">
                <a14:useLocalDpi xmlns:a14="http://schemas.microsoft.com/office/drawing/2010/main" val="0"/>
              </a:ext>
            </a:extLst>
          </a:blip>
          <a:srcRect t="5071"/>
          <a:stretch/>
        </p:blipFill>
        <p:spPr bwMode="auto">
          <a:xfrm>
            <a:off x="569437" y="304800"/>
            <a:ext cx="8005125" cy="57053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6133981"/>
            <a:ext cx="85344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Church Teaching on the Paschal Mystery </a:t>
            </a:r>
          </a:p>
          <a:p>
            <a:endParaRPr lang="en-US" dirty="0"/>
          </a:p>
        </p:txBody>
      </p:sp>
    </p:spTree>
    <p:extLst>
      <p:ext uri="{BB962C8B-B14F-4D97-AF65-F5344CB8AC3E}">
        <p14:creationId xmlns:p14="http://schemas.microsoft.com/office/powerpoint/2010/main" val="614844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6133981"/>
            <a:ext cx="75438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The Paschal Mystery and Your Life</a:t>
            </a:r>
          </a:p>
          <a:p>
            <a:endParaRPr lang="en-US" dirty="0"/>
          </a:p>
        </p:txBody>
      </p:sp>
      <p:pic>
        <p:nvPicPr>
          <p:cNvPr id="2" name="Picture 1"/>
          <p:cNvPicPr>
            <a:picLocks noChangeAspect="1"/>
          </p:cNvPicPr>
          <p:nvPr/>
        </p:nvPicPr>
        <p:blipFill>
          <a:blip r:embed="rId2"/>
          <a:stretch>
            <a:fillRect/>
          </a:stretch>
        </p:blipFill>
        <p:spPr>
          <a:xfrm>
            <a:off x="14785" y="761999"/>
            <a:ext cx="9129215" cy="4018561"/>
          </a:xfrm>
          <a:prstGeom prst="rect">
            <a:avLst/>
          </a:prstGeom>
        </p:spPr>
      </p:pic>
      <p:sp>
        <p:nvSpPr>
          <p:cNvPr id="3" name="Oval 2"/>
          <p:cNvSpPr/>
          <p:nvPr/>
        </p:nvSpPr>
        <p:spPr>
          <a:xfrm>
            <a:off x="4876800" y="609600"/>
            <a:ext cx="381000" cy="304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2667724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381000" y="422970"/>
            <a:ext cx="8610600" cy="3108543"/>
          </a:xfrm>
          <a:prstGeom prst="rect">
            <a:avLst/>
          </a:prstGeom>
          <a:noFill/>
        </p:spPr>
        <p:txBody>
          <a:bodyPr wrap="square" rtlCol="0">
            <a:spAutoFit/>
          </a:bodyPr>
          <a:lstStyle/>
          <a:p>
            <a:pPr algn="ctr"/>
            <a:r>
              <a:rPr lang="en-US" sz="2800" b="1" i="1" dirty="0">
                <a:latin typeface="Arial Narrow" panose="020B0606020202030204" pitchFamily="34" charset="0"/>
              </a:rPr>
              <a:t>Catechism of the Catholic Church </a:t>
            </a:r>
          </a:p>
          <a:p>
            <a:endParaRPr lang="en-US" sz="2800" b="1" dirty="0">
              <a:latin typeface="Arial Narrow" panose="020B0606020202030204" pitchFamily="34" charset="0"/>
            </a:endParaRPr>
          </a:p>
          <a:p>
            <a:r>
              <a:rPr lang="en-US" sz="2800" b="1" dirty="0">
                <a:latin typeface="Arial Narrow" panose="020B0606020202030204" pitchFamily="34" charset="0"/>
              </a:rPr>
              <a:t>The seven sacraments touch all the stages and all the important moments of Christian life: they give birth and increase, healing and mission to the Christian's life of faith. There is thus a certain resemblance between the stages of natural life and the stages of the spiritual life. </a:t>
            </a:r>
            <a:r>
              <a:rPr lang="en-US" sz="2800" dirty="0">
                <a:latin typeface="Arial Narrow" panose="020B0606020202030204" pitchFamily="34" charset="0"/>
              </a:rPr>
              <a:t>(1210)</a:t>
            </a:r>
            <a:r>
              <a:rPr lang="en-US" sz="2800" b="1" dirty="0">
                <a:latin typeface="Arial Narrow" panose="020B0606020202030204" pitchFamily="34" charset="0"/>
              </a:rPr>
              <a:t>  </a:t>
            </a:r>
            <a:endParaRPr lang="en-US" sz="2800" dirty="0">
              <a:latin typeface="Arial Narrow" panose="020B0606020202030204" pitchFamily="34" charset="0"/>
            </a:endParaRPr>
          </a:p>
        </p:txBody>
      </p:sp>
      <p:sp>
        <p:nvSpPr>
          <p:cNvPr id="4" name="Rectangle 3"/>
          <p:cNvSpPr/>
          <p:nvPr/>
        </p:nvSpPr>
        <p:spPr>
          <a:xfrm>
            <a:off x="838200" y="4129671"/>
            <a:ext cx="76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05000" y="4129671"/>
            <a:ext cx="76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05000" y="4129671"/>
            <a:ext cx="76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89886" y="4136400"/>
            <a:ext cx="76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43416" y="4122942"/>
            <a:ext cx="76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996946" y="4122942"/>
            <a:ext cx="76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940808" y="4114800"/>
            <a:ext cx="76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25694" y="4122942"/>
            <a:ext cx="76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http://www.stignatiussac.org/uploads/2/4/7/7/24773403/7437563.jpg?740"/>
          <p:cNvPicPr>
            <a:picLocks noChangeAspect="1" noChangeArrowheads="1"/>
          </p:cNvPicPr>
          <p:nvPr/>
        </p:nvPicPr>
        <p:blipFill>
          <a:blip r:embed="rId2">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a:off x="838200" y="4114800"/>
            <a:ext cx="70485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95400" y="6133981"/>
            <a:ext cx="75438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The Paschal Mystery and Your Life</a:t>
            </a:r>
          </a:p>
          <a:p>
            <a:endParaRPr lang="en-US" dirty="0"/>
          </a:p>
        </p:txBody>
      </p:sp>
    </p:spTree>
    <p:extLst>
      <p:ext uri="{BB962C8B-B14F-4D97-AF65-F5344CB8AC3E}">
        <p14:creationId xmlns:p14="http://schemas.microsoft.com/office/powerpoint/2010/main" val="1996166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http://static1.squarespace.com/static/53a1d3bbe4b06b36446f8c0f/t/53dfcebee4b0d35274fd9bb7/14071763942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381000"/>
            <a:ext cx="2390513"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95400" y="6133981"/>
            <a:ext cx="75438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The Paschal Mystery and Your Life</a:t>
            </a:r>
          </a:p>
          <a:p>
            <a:endParaRPr lang="en-US" dirty="0"/>
          </a:p>
        </p:txBody>
      </p:sp>
      <p:pic>
        <p:nvPicPr>
          <p:cNvPr id="17410" name="Picture 2" descr="http://www.stjoachimrcia.com/wp-content/uploads/2010/05/RCIA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35" t="15747"/>
          <a:stretch/>
        </p:blipFill>
        <p:spPr bwMode="auto">
          <a:xfrm>
            <a:off x="-76200" y="228600"/>
            <a:ext cx="8839200" cy="6443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400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6133981"/>
            <a:ext cx="75438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The Paschal Mystery and Your Life</a:t>
            </a:r>
          </a:p>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315441491"/>
              </p:ext>
            </p:extLst>
          </p:nvPr>
        </p:nvGraphicFramePr>
        <p:xfrm>
          <a:off x="1" y="457200"/>
          <a:ext cx="9144000" cy="5308600"/>
        </p:xfrm>
        <a:graphic>
          <a:graphicData uri="http://schemas.openxmlformats.org/drawingml/2006/table">
            <a:tbl>
              <a:tblPr firstRow="1" bandRow="1">
                <a:tableStyleId>{5C22544A-7EE6-4342-B048-85BDC9FD1C3A}</a:tableStyleId>
              </a:tblPr>
              <a:tblGrid>
                <a:gridCol w="1295399">
                  <a:extLst>
                    <a:ext uri="{9D8B030D-6E8A-4147-A177-3AD203B41FA5}">
                      <a16:colId xmlns="" xmlns:a16="http://schemas.microsoft.com/office/drawing/2014/main" val="1344973166"/>
                    </a:ext>
                  </a:extLst>
                </a:gridCol>
                <a:gridCol w="1524000">
                  <a:extLst>
                    <a:ext uri="{9D8B030D-6E8A-4147-A177-3AD203B41FA5}">
                      <a16:colId xmlns="" xmlns:a16="http://schemas.microsoft.com/office/drawing/2014/main" val="3717502586"/>
                    </a:ext>
                  </a:extLst>
                </a:gridCol>
                <a:gridCol w="2133600">
                  <a:extLst>
                    <a:ext uri="{9D8B030D-6E8A-4147-A177-3AD203B41FA5}">
                      <a16:colId xmlns="" xmlns:a16="http://schemas.microsoft.com/office/drawing/2014/main" val="2230733356"/>
                    </a:ext>
                  </a:extLst>
                </a:gridCol>
                <a:gridCol w="1524000">
                  <a:extLst>
                    <a:ext uri="{9D8B030D-6E8A-4147-A177-3AD203B41FA5}">
                      <a16:colId xmlns="" xmlns:a16="http://schemas.microsoft.com/office/drawing/2014/main" val="2937678629"/>
                    </a:ext>
                  </a:extLst>
                </a:gridCol>
                <a:gridCol w="2667001">
                  <a:extLst>
                    <a:ext uri="{9D8B030D-6E8A-4147-A177-3AD203B41FA5}">
                      <a16:colId xmlns="" xmlns:a16="http://schemas.microsoft.com/office/drawing/2014/main" val="2969809620"/>
                    </a:ext>
                  </a:extLst>
                </a:gridCol>
              </a:tblGrid>
              <a:tr h="370840">
                <a:tc>
                  <a:txBody>
                    <a:bodyPr/>
                    <a:lstStyle/>
                    <a:p>
                      <a:endParaRPr lang="en-US" dirty="0">
                        <a:latin typeface="Arial Narrow" panose="020B0606020202030204" pitchFamily="34" charset="0"/>
                      </a:endParaRPr>
                    </a:p>
                  </a:txBody>
                  <a:tcPr/>
                </a:tc>
                <a:tc>
                  <a:txBody>
                    <a:bodyPr/>
                    <a:lstStyle/>
                    <a:p>
                      <a:r>
                        <a:rPr lang="en-US" dirty="0">
                          <a:latin typeface="Arial" panose="020B0604020202020204" pitchFamily="34" charset="0"/>
                          <a:cs typeface="Arial" panose="020B0604020202020204" pitchFamily="34" charset="0"/>
                        </a:rPr>
                        <a:t>Matter</a:t>
                      </a:r>
                    </a:p>
                  </a:txBody>
                  <a:tcPr/>
                </a:tc>
                <a:tc>
                  <a:txBody>
                    <a:bodyPr/>
                    <a:lstStyle/>
                    <a:p>
                      <a:r>
                        <a:rPr lang="en-US" dirty="0">
                          <a:latin typeface="Arial" panose="020B0604020202020204" pitchFamily="34" charset="0"/>
                          <a:cs typeface="Arial" panose="020B0604020202020204" pitchFamily="34" charset="0"/>
                        </a:rPr>
                        <a:t>Form </a:t>
                      </a:r>
                    </a:p>
                  </a:txBody>
                  <a:tcPr/>
                </a:tc>
                <a:tc>
                  <a:txBody>
                    <a:bodyPr/>
                    <a:lstStyle/>
                    <a:p>
                      <a:r>
                        <a:rPr lang="en-US" dirty="0">
                          <a:latin typeface="Arial" panose="020B0604020202020204" pitchFamily="34" charset="0"/>
                          <a:cs typeface="Arial" panose="020B0604020202020204" pitchFamily="34" charset="0"/>
                        </a:rPr>
                        <a:t>Minister</a:t>
                      </a:r>
                    </a:p>
                  </a:txBody>
                  <a:tcPr/>
                </a:tc>
                <a:tc>
                  <a:txBody>
                    <a:bodyPr/>
                    <a:lstStyle/>
                    <a:p>
                      <a:r>
                        <a:rPr lang="en-US" dirty="0">
                          <a:latin typeface="Arial Narrow" panose="020B0606020202030204" pitchFamily="34" charset="0"/>
                        </a:rPr>
                        <a:t>Effects</a:t>
                      </a:r>
                    </a:p>
                  </a:txBody>
                  <a:tcPr/>
                </a:tc>
                <a:extLst>
                  <a:ext uri="{0D108BD9-81ED-4DB2-BD59-A6C34878D82A}">
                    <a16:rowId xmlns="" xmlns:a16="http://schemas.microsoft.com/office/drawing/2014/main" val="2936017591"/>
                  </a:ext>
                </a:extLst>
              </a:tr>
              <a:tr h="370840">
                <a:tc>
                  <a:txBody>
                    <a:bodyPr/>
                    <a:lstStyle/>
                    <a:p>
                      <a:r>
                        <a:rPr lang="en-US" dirty="0">
                          <a:latin typeface="Arial Narrow" panose="020B0606020202030204" pitchFamily="34" charset="0"/>
                        </a:rPr>
                        <a:t>Baptism</a:t>
                      </a:r>
                    </a:p>
                  </a:txBody>
                  <a:tcPr/>
                </a:tc>
                <a:tc>
                  <a:txBody>
                    <a:bodyPr/>
                    <a:lstStyle/>
                    <a:p>
                      <a:r>
                        <a:rPr lang="en-US" dirty="0">
                          <a:latin typeface="Arial Narrow" panose="020B0606020202030204" pitchFamily="34" charset="0"/>
                        </a:rPr>
                        <a:t>Water (immersion, infusion</a:t>
                      </a:r>
                      <a:r>
                        <a:rPr lang="en-US" baseline="0" dirty="0">
                          <a:latin typeface="Arial Narrow" panose="020B0606020202030204" pitchFamily="34" charset="0"/>
                        </a:rPr>
                        <a:t> or sprinkling </a:t>
                      </a:r>
                      <a:endParaRPr lang="en-US" dirty="0">
                        <a:latin typeface="Arial Narrow" panose="020B0606020202030204" pitchFamily="34" charset="0"/>
                      </a:endParaRPr>
                    </a:p>
                  </a:txBody>
                  <a:tcPr/>
                </a:tc>
                <a:tc>
                  <a:txBody>
                    <a:bodyPr/>
                    <a:lstStyle/>
                    <a:p>
                      <a:r>
                        <a:rPr lang="en-US" dirty="0">
                          <a:latin typeface="Arial Narrow" panose="020B0606020202030204" pitchFamily="34" charset="0"/>
                        </a:rPr>
                        <a:t>“I baptize</a:t>
                      </a:r>
                      <a:r>
                        <a:rPr lang="en-US" baseline="0" dirty="0">
                          <a:latin typeface="Arial Narrow" panose="020B0606020202030204" pitchFamily="34" charset="0"/>
                        </a:rPr>
                        <a:t> you in the name of the Father, Son, and Holy Spirit”</a:t>
                      </a:r>
                      <a:endParaRPr lang="en-US" dirty="0">
                        <a:latin typeface="Arial Narrow" panose="020B0606020202030204" pitchFamily="34" charset="0"/>
                      </a:endParaRPr>
                    </a:p>
                  </a:txBody>
                  <a:tcPr/>
                </a:tc>
                <a:tc>
                  <a:txBody>
                    <a:bodyPr/>
                    <a:lstStyle/>
                    <a:p>
                      <a:r>
                        <a:rPr lang="en-US" dirty="0">
                          <a:latin typeface="Arial Narrow" panose="020B0606020202030204" pitchFamily="34" charset="0"/>
                        </a:rPr>
                        <a:t>Bishop, Priest,</a:t>
                      </a:r>
                      <a:r>
                        <a:rPr lang="en-US" baseline="0" dirty="0">
                          <a:latin typeface="Arial Narrow" panose="020B0606020202030204" pitchFamily="34" charset="0"/>
                        </a:rPr>
                        <a:t> or Deacon (anyone in an emergency)</a:t>
                      </a:r>
                      <a:endParaRPr lang="en-US" dirty="0">
                        <a:latin typeface="Arial Narrow" panose="020B0606020202030204" pitchFamily="34" charset="0"/>
                      </a:endParaRPr>
                    </a:p>
                  </a:txBody>
                  <a:tcPr/>
                </a:tc>
                <a:tc>
                  <a:txBody>
                    <a:bodyPr/>
                    <a:lstStyle/>
                    <a:p>
                      <a:r>
                        <a:rPr lang="en-US" dirty="0">
                          <a:latin typeface="Arial Narrow" panose="020B0606020202030204" pitchFamily="34" charset="0"/>
                        </a:rPr>
                        <a:t>Cleanses</a:t>
                      </a:r>
                      <a:r>
                        <a:rPr lang="en-US" baseline="0" dirty="0">
                          <a:latin typeface="Arial Narrow" panose="020B0606020202030204" pitchFamily="34" charset="0"/>
                        </a:rPr>
                        <a:t> Original Sin, made and adopted son / daughter of God, entrance into the Church, receive the Holy Spirit, indelible mark on the soul</a:t>
                      </a:r>
                      <a:br>
                        <a:rPr lang="en-US" baseline="0" dirty="0">
                          <a:latin typeface="Arial Narrow" panose="020B0606020202030204" pitchFamily="34" charset="0"/>
                        </a:rPr>
                      </a:br>
                      <a:endParaRPr lang="en-US" dirty="0">
                        <a:latin typeface="Arial Narrow" panose="020B0606020202030204" pitchFamily="34" charset="0"/>
                      </a:endParaRPr>
                    </a:p>
                  </a:txBody>
                  <a:tcPr/>
                </a:tc>
                <a:extLst>
                  <a:ext uri="{0D108BD9-81ED-4DB2-BD59-A6C34878D82A}">
                    <a16:rowId xmlns="" xmlns:a16="http://schemas.microsoft.com/office/drawing/2014/main" val="4051123254"/>
                  </a:ext>
                </a:extLst>
              </a:tr>
              <a:tr h="370840">
                <a:tc>
                  <a:txBody>
                    <a:bodyPr/>
                    <a:lstStyle/>
                    <a:p>
                      <a:r>
                        <a:rPr lang="en-US" dirty="0">
                          <a:latin typeface="Arial Narrow" panose="020B0606020202030204" pitchFamily="34" charset="0"/>
                        </a:rPr>
                        <a:t>Confirmation</a:t>
                      </a:r>
                    </a:p>
                  </a:txBody>
                  <a:tcPr/>
                </a:tc>
                <a:tc>
                  <a:txBody>
                    <a:bodyPr/>
                    <a:lstStyle/>
                    <a:p>
                      <a:r>
                        <a:rPr lang="en-US" dirty="0">
                          <a:latin typeface="Arial Narrow" panose="020B0606020202030204" pitchFamily="34" charset="0"/>
                        </a:rPr>
                        <a:t>Chrism/</a:t>
                      </a:r>
                      <a:r>
                        <a:rPr lang="en-US" baseline="0" dirty="0">
                          <a:latin typeface="Arial Narrow" panose="020B0606020202030204" pitchFamily="34" charset="0"/>
                        </a:rPr>
                        <a:t> Blessed oil and the laying on of hands</a:t>
                      </a:r>
                      <a:endParaRPr lang="en-US" dirty="0">
                        <a:latin typeface="Arial Narrow" panose="020B0606020202030204" pitchFamily="34" charset="0"/>
                      </a:endParaRPr>
                    </a:p>
                  </a:txBody>
                  <a:tcPr/>
                </a:tc>
                <a:tc>
                  <a:txBody>
                    <a:bodyPr/>
                    <a:lstStyle/>
                    <a:p>
                      <a:r>
                        <a:rPr lang="en-US" dirty="0">
                          <a:latin typeface="Arial Narrow" panose="020B0606020202030204" pitchFamily="34" charset="0"/>
                        </a:rPr>
                        <a:t>“Be sealed with the gift of the Holy Spirit.”</a:t>
                      </a:r>
                    </a:p>
                  </a:txBody>
                  <a:tcPr/>
                </a:tc>
                <a:tc>
                  <a:txBody>
                    <a:bodyPr/>
                    <a:lstStyle/>
                    <a:p>
                      <a:r>
                        <a:rPr lang="en-US" dirty="0">
                          <a:latin typeface="Arial Narrow" panose="020B0606020202030204" pitchFamily="34" charset="0"/>
                        </a:rPr>
                        <a:t>Bishop (The bishop may also designate a priest to confirm)</a:t>
                      </a:r>
                      <a:br>
                        <a:rPr lang="en-US" dirty="0">
                          <a:latin typeface="Arial Narrow" panose="020B0606020202030204" pitchFamily="34" charset="0"/>
                        </a:rPr>
                      </a:br>
                      <a:endParaRPr lang="en-US" dirty="0">
                        <a:latin typeface="Arial Narrow" panose="020B0606020202030204" pitchFamily="34" charset="0"/>
                      </a:endParaRPr>
                    </a:p>
                  </a:txBody>
                  <a:tcPr/>
                </a:tc>
                <a:tc>
                  <a:txBody>
                    <a:bodyPr/>
                    <a:lstStyle/>
                    <a:p>
                      <a:r>
                        <a:rPr lang="en-US" dirty="0">
                          <a:latin typeface="Arial Narrow" panose="020B0606020202030204" pitchFamily="34" charset="0"/>
                        </a:rPr>
                        <a:t>Increase in the Holy Spirit and his gifts,</a:t>
                      </a:r>
                      <a:r>
                        <a:rPr lang="en-US" baseline="0" dirty="0">
                          <a:latin typeface="Arial Narrow" panose="020B0606020202030204" pitchFamily="34" charset="0"/>
                        </a:rPr>
                        <a:t> full initiation into the Church </a:t>
                      </a:r>
                      <a:endParaRPr lang="en-US" dirty="0">
                        <a:latin typeface="Arial Narrow" panose="020B0606020202030204" pitchFamily="34" charset="0"/>
                      </a:endParaRPr>
                    </a:p>
                  </a:txBody>
                  <a:tcPr/>
                </a:tc>
                <a:extLst>
                  <a:ext uri="{0D108BD9-81ED-4DB2-BD59-A6C34878D82A}">
                    <a16:rowId xmlns="" xmlns:a16="http://schemas.microsoft.com/office/drawing/2014/main" val="3780477600"/>
                  </a:ext>
                </a:extLst>
              </a:tr>
              <a:tr h="370840">
                <a:tc>
                  <a:txBody>
                    <a:bodyPr/>
                    <a:lstStyle/>
                    <a:p>
                      <a:r>
                        <a:rPr lang="en-US" dirty="0">
                          <a:latin typeface="Arial Narrow" panose="020B0606020202030204" pitchFamily="34" charset="0"/>
                        </a:rPr>
                        <a:t>Eucharist</a:t>
                      </a:r>
                    </a:p>
                  </a:txBody>
                  <a:tcPr/>
                </a:tc>
                <a:tc>
                  <a:txBody>
                    <a:bodyPr/>
                    <a:lstStyle/>
                    <a:p>
                      <a:r>
                        <a:rPr lang="en-US" dirty="0">
                          <a:latin typeface="Arial Narrow" panose="020B0606020202030204" pitchFamily="34" charset="0"/>
                        </a:rPr>
                        <a:t>Bread and win</a:t>
                      </a:r>
                    </a:p>
                  </a:txBody>
                  <a:tcPr/>
                </a:tc>
                <a:tc>
                  <a:txBody>
                    <a:bodyPr/>
                    <a:lstStyle/>
                    <a:p>
                      <a:r>
                        <a:rPr lang="en-US" dirty="0">
                          <a:latin typeface="Arial Narrow" panose="020B0606020202030204" pitchFamily="34" charset="0"/>
                        </a:rPr>
                        <a:t>“This is my Body” &amp;</a:t>
                      </a:r>
                      <a:r>
                        <a:rPr lang="en-US" baseline="0" dirty="0">
                          <a:latin typeface="Arial Narrow" panose="020B0606020202030204" pitchFamily="34" charset="0"/>
                        </a:rPr>
                        <a:t> “This is my Blood.” </a:t>
                      </a:r>
                      <a:endParaRPr lang="en-US" dirty="0">
                        <a:latin typeface="Arial Narrow" panose="020B0606020202030204" pitchFamily="34" charset="0"/>
                      </a:endParaRPr>
                    </a:p>
                  </a:txBody>
                  <a:tcPr/>
                </a:tc>
                <a:tc>
                  <a:txBody>
                    <a:bodyPr/>
                    <a:lstStyle/>
                    <a:p>
                      <a:r>
                        <a:rPr lang="en-US" dirty="0">
                          <a:latin typeface="Arial Narrow" panose="020B0606020202030204" pitchFamily="34" charset="0"/>
                        </a:rPr>
                        <a:t>Bishop or Priest</a:t>
                      </a:r>
                    </a:p>
                  </a:txBody>
                  <a:tcPr/>
                </a:tc>
                <a:tc>
                  <a:txBody>
                    <a:bodyPr/>
                    <a:lstStyle/>
                    <a:p>
                      <a:r>
                        <a:rPr lang="en-US" dirty="0">
                          <a:latin typeface="Arial Narrow" panose="020B0606020202030204" pitchFamily="34" charset="0"/>
                        </a:rPr>
                        <a:t>Unity</a:t>
                      </a:r>
                      <a:r>
                        <a:rPr lang="en-US" baseline="0" dirty="0">
                          <a:latin typeface="Arial Narrow" panose="020B0606020202030204" pitchFamily="34" charset="0"/>
                        </a:rPr>
                        <a:t> with Christ, unity with the Church in Heaven, on earth, and purgatory</a:t>
                      </a:r>
                      <a:br>
                        <a:rPr lang="en-US" baseline="0" dirty="0">
                          <a:latin typeface="Arial Narrow" panose="020B0606020202030204" pitchFamily="34" charset="0"/>
                        </a:rPr>
                      </a:br>
                      <a:r>
                        <a:rPr lang="en-US" baseline="0" dirty="0">
                          <a:latin typeface="Arial Narrow" panose="020B0606020202030204" pitchFamily="34" charset="0"/>
                        </a:rPr>
                        <a:t> </a:t>
                      </a:r>
                      <a:endParaRPr lang="en-US" dirty="0">
                        <a:latin typeface="Arial Narrow" panose="020B0606020202030204" pitchFamily="34" charset="0"/>
                      </a:endParaRPr>
                    </a:p>
                  </a:txBody>
                  <a:tcPr/>
                </a:tc>
                <a:extLst>
                  <a:ext uri="{0D108BD9-81ED-4DB2-BD59-A6C34878D82A}">
                    <a16:rowId xmlns="" xmlns:a16="http://schemas.microsoft.com/office/drawing/2014/main" val="4095800248"/>
                  </a:ext>
                </a:extLst>
              </a:tr>
            </a:tbl>
          </a:graphicData>
        </a:graphic>
      </p:graphicFrame>
      <p:sp>
        <p:nvSpPr>
          <p:cNvPr id="8" name="TextBox 7"/>
          <p:cNvSpPr txBox="1"/>
          <p:nvPr/>
        </p:nvSpPr>
        <p:spPr>
          <a:xfrm>
            <a:off x="304800" y="-159841"/>
            <a:ext cx="8534400" cy="769441"/>
          </a:xfrm>
          <a:prstGeom prst="rect">
            <a:avLst/>
          </a:prstGeom>
          <a:noFill/>
        </p:spPr>
        <p:txBody>
          <a:bodyPr wrap="square" rtlCol="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The Seven Sacraments</a:t>
            </a:r>
          </a:p>
        </p:txBody>
      </p:sp>
    </p:spTree>
    <p:extLst>
      <p:ext uri="{BB962C8B-B14F-4D97-AF65-F5344CB8AC3E}">
        <p14:creationId xmlns:p14="http://schemas.microsoft.com/office/powerpoint/2010/main" val="2539853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6133981"/>
            <a:ext cx="75438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The Paschal Mystery and Your Life</a:t>
            </a:r>
          </a:p>
          <a:p>
            <a:endParaRPr lang="en-US" dirty="0"/>
          </a:p>
        </p:txBody>
      </p:sp>
      <p:sp>
        <p:nvSpPr>
          <p:cNvPr id="2" name="TextBox 1"/>
          <p:cNvSpPr txBox="1"/>
          <p:nvPr/>
        </p:nvSpPr>
        <p:spPr>
          <a:xfrm>
            <a:off x="304800" y="-159841"/>
            <a:ext cx="8534400" cy="769441"/>
          </a:xfrm>
          <a:prstGeom prst="rect">
            <a:avLst/>
          </a:prstGeom>
          <a:noFill/>
        </p:spPr>
        <p:txBody>
          <a:bodyPr wrap="square" rtlCol="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The Seven Sacraments</a:t>
            </a:r>
          </a:p>
        </p:txBody>
      </p:sp>
      <p:graphicFrame>
        <p:nvGraphicFramePr>
          <p:cNvPr id="3" name="Table 2"/>
          <p:cNvGraphicFramePr>
            <a:graphicFrameLocks noGrp="1"/>
          </p:cNvGraphicFramePr>
          <p:nvPr>
            <p:extLst>
              <p:ext uri="{D42A27DB-BD31-4B8C-83A1-F6EECF244321}">
                <p14:modId xmlns:p14="http://schemas.microsoft.com/office/powerpoint/2010/main" val="4027861480"/>
              </p:ext>
            </p:extLst>
          </p:nvPr>
        </p:nvGraphicFramePr>
        <p:xfrm>
          <a:off x="1" y="457200"/>
          <a:ext cx="9144000" cy="6436360"/>
        </p:xfrm>
        <a:graphic>
          <a:graphicData uri="http://schemas.openxmlformats.org/drawingml/2006/table">
            <a:tbl>
              <a:tblPr firstRow="1" bandRow="1">
                <a:tableStyleId>{5C22544A-7EE6-4342-B048-85BDC9FD1C3A}</a:tableStyleId>
              </a:tblPr>
              <a:tblGrid>
                <a:gridCol w="1295399">
                  <a:extLst>
                    <a:ext uri="{9D8B030D-6E8A-4147-A177-3AD203B41FA5}">
                      <a16:colId xmlns="" xmlns:a16="http://schemas.microsoft.com/office/drawing/2014/main" val="1344973166"/>
                    </a:ext>
                  </a:extLst>
                </a:gridCol>
                <a:gridCol w="1905000">
                  <a:extLst>
                    <a:ext uri="{9D8B030D-6E8A-4147-A177-3AD203B41FA5}">
                      <a16:colId xmlns="" xmlns:a16="http://schemas.microsoft.com/office/drawing/2014/main" val="3717502586"/>
                    </a:ext>
                  </a:extLst>
                </a:gridCol>
                <a:gridCol w="2133600">
                  <a:extLst>
                    <a:ext uri="{9D8B030D-6E8A-4147-A177-3AD203B41FA5}">
                      <a16:colId xmlns="" xmlns:a16="http://schemas.microsoft.com/office/drawing/2014/main" val="2230733356"/>
                    </a:ext>
                  </a:extLst>
                </a:gridCol>
                <a:gridCol w="1079018">
                  <a:extLst>
                    <a:ext uri="{9D8B030D-6E8A-4147-A177-3AD203B41FA5}">
                      <a16:colId xmlns="" xmlns:a16="http://schemas.microsoft.com/office/drawing/2014/main" val="2937678629"/>
                    </a:ext>
                  </a:extLst>
                </a:gridCol>
                <a:gridCol w="2730983">
                  <a:extLst>
                    <a:ext uri="{9D8B030D-6E8A-4147-A177-3AD203B41FA5}">
                      <a16:colId xmlns="" xmlns:a16="http://schemas.microsoft.com/office/drawing/2014/main" val="2969809620"/>
                    </a:ext>
                  </a:extLst>
                </a:gridCol>
              </a:tblGrid>
              <a:tr h="370840">
                <a:tc>
                  <a:txBody>
                    <a:bodyPr/>
                    <a:lstStyle/>
                    <a:p>
                      <a:endParaRPr lang="en-US" dirty="0">
                        <a:latin typeface="Arial Narrow" panose="020B0606020202030204" pitchFamily="34" charset="0"/>
                      </a:endParaRPr>
                    </a:p>
                  </a:txBody>
                  <a:tcPr/>
                </a:tc>
                <a:tc>
                  <a:txBody>
                    <a:bodyPr/>
                    <a:lstStyle/>
                    <a:p>
                      <a:r>
                        <a:rPr lang="en-US" dirty="0">
                          <a:latin typeface="Arial" panose="020B0604020202020204" pitchFamily="34" charset="0"/>
                          <a:cs typeface="Arial" panose="020B0604020202020204" pitchFamily="34" charset="0"/>
                        </a:rPr>
                        <a:t>Matter</a:t>
                      </a:r>
                    </a:p>
                  </a:txBody>
                  <a:tcPr/>
                </a:tc>
                <a:tc>
                  <a:txBody>
                    <a:bodyPr/>
                    <a:lstStyle/>
                    <a:p>
                      <a:r>
                        <a:rPr lang="en-US" dirty="0">
                          <a:latin typeface="Arial" panose="020B0604020202020204" pitchFamily="34" charset="0"/>
                          <a:cs typeface="Arial" panose="020B0604020202020204" pitchFamily="34" charset="0"/>
                        </a:rPr>
                        <a:t>Form </a:t>
                      </a:r>
                    </a:p>
                  </a:txBody>
                  <a:tcPr/>
                </a:tc>
                <a:tc>
                  <a:txBody>
                    <a:bodyPr/>
                    <a:lstStyle/>
                    <a:p>
                      <a:r>
                        <a:rPr lang="en-US" dirty="0">
                          <a:latin typeface="Arial" panose="020B0604020202020204" pitchFamily="34" charset="0"/>
                          <a:cs typeface="Arial" panose="020B0604020202020204" pitchFamily="34" charset="0"/>
                        </a:rPr>
                        <a:t>Minister</a:t>
                      </a:r>
                    </a:p>
                  </a:txBody>
                  <a:tcPr/>
                </a:tc>
                <a:tc>
                  <a:txBody>
                    <a:bodyPr/>
                    <a:lstStyle/>
                    <a:p>
                      <a:r>
                        <a:rPr lang="en-US" dirty="0">
                          <a:latin typeface="Arial Narrow" panose="020B0606020202030204" pitchFamily="34" charset="0"/>
                        </a:rPr>
                        <a:t>Effects</a:t>
                      </a:r>
                    </a:p>
                  </a:txBody>
                  <a:tcPr/>
                </a:tc>
                <a:extLst>
                  <a:ext uri="{0D108BD9-81ED-4DB2-BD59-A6C34878D82A}">
                    <a16:rowId xmlns="" xmlns:a16="http://schemas.microsoft.com/office/drawing/2014/main" val="2936017591"/>
                  </a:ext>
                </a:extLst>
              </a:tr>
              <a:tr h="370840">
                <a:tc>
                  <a:txBody>
                    <a:bodyPr/>
                    <a:lstStyle/>
                    <a:p>
                      <a:r>
                        <a:rPr lang="en-US" sz="1700" dirty="0">
                          <a:latin typeface="Arial Narrow" panose="020B0606020202030204" pitchFamily="34" charset="0"/>
                        </a:rPr>
                        <a:t>Reconciliation</a:t>
                      </a:r>
                      <a:r>
                        <a:rPr lang="en-US" sz="1700" baseline="0" dirty="0">
                          <a:latin typeface="Arial Narrow" panose="020B0606020202030204" pitchFamily="34" charset="0"/>
                        </a:rPr>
                        <a:t> </a:t>
                      </a:r>
                      <a:endParaRPr lang="en-US" sz="1700" dirty="0">
                        <a:latin typeface="Arial Narrow" panose="020B0606020202030204" pitchFamily="34" charset="0"/>
                      </a:endParaRPr>
                    </a:p>
                  </a:txBody>
                  <a:tcPr/>
                </a:tc>
                <a:tc>
                  <a:txBody>
                    <a:bodyPr/>
                    <a:lstStyle/>
                    <a:p>
                      <a:r>
                        <a:rPr lang="en-US" sz="1700" dirty="0">
                          <a:latin typeface="Arial Narrow" panose="020B0606020202030204" pitchFamily="34" charset="0"/>
                        </a:rPr>
                        <a:t>Contrition</a:t>
                      </a:r>
                      <a:r>
                        <a:rPr lang="en-US" sz="1700" baseline="0" dirty="0">
                          <a:latin typeface="Arial Narrow" panose="020B0606020202030204" pitchFamily="34" charset="0"/>
                        </a:rPr>
                        <a:t> for the confession of sins</a:t>
                      </a:r>
                      <a:endParaRPr lang="en-US" sz="1700" dirty="0">
                        <a:latin typeface="Arial Narrow" panose="020B0606020202030204" pitchFamily="34" charset="0"/>
                      </a:endParaRPr>
                    </a:p>
                  </a:txBody>
                  <a:tcPr/>
                </a:tc>
                <a:tc>
                  <a:txBody>
                    <a:bodyPr/>
                    <a:lstStyle/>
                    <a:p>
                      <a:r>
                        <a:rPr lang="en-US" sz="1700" dirty="0">
                          <a:latin typeface="Arial Narrow" panose="020B0606020202030204" pitchFamily="34" charset="0"/>
                        </a:rPr>
                        <a:t>“I absolve you of</a:t>
                      </a:r>
                      <a:r>
                        <a:rPr lang="en-US" sz="1700" baseline="0" dirty="0">
                          <a:latin typeface="Arial Narrow" panose="020B0606020202030204" pitchFamily="34" charset="0"/>
                        </a:rPr>
                        <a:t> your sin in the name of the Father, Son, and Holy Spirit</a:t>
                      </a:r>
                      <a:endParaRPr lang="en-US" sz="1700" dirty="0">
                        <a:latin typeface="Arial Narrow" panose="020B0606020202030204" pitchFamily="34" charset="0"/>
                      </a:endParaRPr>
                    </a:p>
                  </a:txBody>
                  <a:tcPr/>
                </a:tc>
                <a:tc>
                  <a:txBody>
                    <a:bodyPr/>
                    <a:lstStyle/>
                    <a:p>
                      <a:r>
                        <a:rPr lang="en-US" sz="1700" dirty="0">
                          <a:latin typeface="Arial Narrow" panose="020B0606020202030204" pitchFamily="34" charset="0"/>
                        </a:rPr>
                        <a:t>Bishop or Priest</a:t>
                      </a:r>
                    </a:p>
                  </a:txBody>
                  <a:tcPr/>
                </a:tc>
                <a:tc>
                  <a:txBody>
                    <a:bodyPr/>
                    <a:lstStyle/>
                    <a:p>
                      <a:r>
                        <a:rPr lang="en-US" sz="1700" dirty="0">
                          <a:latin typeface="Arial Narrow" panose="020B0606020202030204" pitchFamily="34" charset="0"/>
                        </a:rPr>
                        <a:t>Healing</a:t>
                      </a:r>
                      <a:r>
                        <a:rPr lang="en-US" sz="1700" baseline="0" dirty="0">
                          <a:latin typeface="Arial Narrow" panose="020B0606020202030204" pitchFamily="34" charset="0"/>
                        </a:rPr>
                        <a:t> and forgiveness of sins, grace to avoid future sin, healing of one’s relationship with Christ, reconciliation with the Church </a:t>
                      </a:r>
                      <a:endParaRPr lang="en-US" sz="1700" dirty="0">
                        <a:latin typeface="Arial Narrow" panose="020B0606020202030204" pitchFamily="34" charset="0"/>
                      </a:endParaRPr>
                    </a:p>
                  </a:txBody>
                  <a:tcPr/>
                </a:tc>
                <a:extLst>
                  <a:ext uri="{0D108BD9-81ED-4DB2-BD59-A6C34878D82A}">
                    <a16:rowId xmlns="" xmlns:a16="http://schemas.microsoft.com/office/drawing/2014/main" val="4051123254"/>
                  </a:ext>
                </a:extLst>
              </a:tr>
              <a:tr h="370840">
                <a:tc>
                  <a:txBody>
                    <a:bodyPr/>
                    <a:lstStyle/>
                    <a:p>
                      <a:r>
                        <a:rPr lang="en-US" sz="1700" dirty="0">
                          <a:latin typeface="Arial Narrow" panose="020B0606020202030204" pitchFamily="34" charset="0"/>
                        </a:rPr>
                        <a:t>Anointing</a:t>
                      </a:r>
                      <a:r>
                        <a:rPr lang="en-US" sz="1700" baseline="0" dirty="0">
                          <a:latin typeface="Arial Narrow" panose="020B0606020202030204" pitchFamily="34" charset="0"/>
                        </a:rPr>
                        <a:t> of the Sick</a:t>
                      </a:r>
                      <a:endParaRPr lang="en-US" sz="1700" dirty="0">
                        <a:latin typeface="Arial Narrow" panose="020B0606020202030204" pitchFamily="34" charset="0"/>
                      </a:endParaRPr>
                    </a:p>
                  </a:txBody>
                  <a:tcPr/>
                </a:tc>
                <a:tc>
                  <a:txBody>
                    <a:bodyPr/>
                    <a:lstStyle/>
                    <a:p>
                      <a:r>
                        <a:rPr lang="en-US" sz="1700" dirty="0">
                          <a:latin typeface="Arial Narrow" panose="020B0606020202030204" pitchFamily="34" charset="0"/>
                        </a:rPr>
                        <a:t>Blessed</a:t>
                      </a:r>
                      <a:r>
                        <a:rPr lang="en-US" sz="1700" baseline="0" dirty="0">
                          <a:latin typeface="Arial Narrow" panose="020B0606020202030204" pitchFamily="34" charset="0"/>
                        </a:rPr>
                        <a:t> oil and the laying on of hands</a:t>
                      </a:r>
                      <a:endParaRPr lang="en-US" sz="1700" dirty="0">
                        <a:latin typeface="Arial Narrow" panose="020B0606020202030204" pitchFamily="34" charset="0"/>
                      </a:endParaRPr>
                    </a:p>
                  </a:txBody>
                  <a:tcPr/>
                </a:tc>
                <a:tc>
                  <a:txBody>
                    <a:bodyPr/>
                    <a:lstStyle/>
                    <a:p>
                      <a:r>
                        <a:rPr lang="en-US" sz="1700" dirty="0">
                          <a:latin typeface="Arial Narrow" panose="020B0606020202030204" pitchFamily="34" charset="0"/>
                        </a:rPr>
                        <a:t>“Through this holy anointing, may the Lord in his love and mercy help you with the grace of the Holy Spirit. May the Lord who frees you</a:t>
                      </a:r>
                      <a:r>
                        <a:rPr lang="en-US" sz="1700" baseline="0" dirty="0">
                          <a:latin typeface="Arial Narrow" panose="020B0606020202030204" pitchFamily="34" charset="0"/>
                        </a:rPr>
                        <a:t> from sin save you and raise you up.”</a:t>
                      </a:r>
                      <a:endParaRPr lang="en-US" sz="1700" dirty="0">
                        <a:latin typeface="Arial Narrow" panose="020B0606020202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a:latin typeface="Arial Narrow" panose="020B0606020202030204" pitchFamily="34" charset="0"/>
                        </a:rPr>
                        <a:t>Bishop or Priest</a:t>
                      </a:r>
                    </a:p>
                    <a:p>
                      <a:endParaRPr lang="en-US" sz="1700" dirty="0">
                        <a:latin typeface="Arial Narrow" panose="020B0606020202030204" pitchFamily="34" charset="0"/>
                      </a:endParaRPr>
                    </a:p>
                  </a:txBody>
                  <a:tcPr/>
                </a:tc>
                <a:tc>
                  <a:txBody>
                    <a:bodyPr/>
                    <a:lstStyle/>
                    <a:p>
                      <a:r>
                        <a:rPr lang="en-US" sz="1700" dirty="0">
                          <a:latin typeface="Arial Narrow" panose="020B0606020202030204" pitchFamily="34" charset="0"/>
                        </a:rPr>
                        <a:t>Forgiveness of sins, </a:t>
                      </a:r>
                      <a:r>
                        <a:rPr lang="en-US" sz="1700" baseline="0" dirty="0">
                          <a:latin typeface="Arial Narrow" panose="020B0606020202030204" pitchFamily="34" charset="0"/>
                        </a:rPr>
                        <a:t>strength for the suffering</a:t>
                      </a:r>
                      <a:endParaRPr lang="en-US" sz="1700" dirty="0">
                        <a:latin typeface="Arial Narrow" panose="020B0606020202030204" pitchFamily="34" charset="0"/>
                      </a:endParaRPr>
                    </a:p>
                  </a:txBody>
                  <a:tcPr/>
                </a:tc>
                <a:extLst>
                  <a:ext uri="{0D108BD9-81ED-4DB2-BD59-A6C34878D82A}">
                    <a16:rowId xmlns="" xmlns:a16="http://schemas.microsoft.com/office/drawing/2014/main" val="3780477600"/>
                  </a:ext>
                </a:extLst>
              </a:tr>
              <a:tr h="370840">
                <a:tc>
                  <a:txBody>
                    <a:bodyPr/>
                    <a:lstStyle/>
                    <a:p>
                      <a:r>
                        <a:rPr lang="en-US" sz="1700" dirty="0">
                          <a:latin typeface="Arial Narrow" panose="020B0606020202030204" pitchFamily="34" charset="0"/>
                        </a:rPr>
                        <a:t>Holy Orders</a:t>
                      </a:r>
                    </a:p>
                  </a:txBody>
                  <a:tcPr/>
                </a:tc>
                <a:tc>
                  <a:txBody>
                    <a:bodyPr/>
                    <a:lstStyle/>
                    <a:p>
                      <a:r>
                        <a:rPr lang="en-US" sz="1700" dirty="0">
                          <a:latin typeface="Arial Narrow" panose="020B0606020202030204" pitchFamily="34" charset="0"/>
                        </a:rPr>
                        <a:t>Laying on of hands</a:t>
                      </a:r>
                    </a:p>
                  </a:txBody>
                  <a:tcPr/>
                </a:tc>
                <a:tc>
                  <a:txBody>
                    <a:bodyPr/>
                    <a:lstStyle/>
                    <a:p>
                      <a:r>
                        <a:rPr lang="en-US" sz="1700" dirty="0">
                          <a:latin typeface="Arial Narrow" panose="020B0606020202030204" pitchFamily="34" charset="0"/>
                        </a:rPr>
                        <a:t>The prayer of ordination according to the particular order: deacon,</a:t>
                      </a:r>
                      <a:r>
                        <a:rPr lang="en-US" sz="1700" baseline="0" dirty="0">
                          <a:latin typeface="Arial Narrow" panose="020B0606020202030204" pitchFamily="34" charset="0"/>
                        </a:rPr>
                        <a:t> priest, or bishop</a:t>
                      </a:r>
                      <a:endParaRPr lang="en-US" sz="1700" dirty="0">
                        <a:latin typeface="Arial Narrow" panose="020B0606020202030204" pitchFamily="34" charset="0"/>
                      </a:endParaRPr>
                    </a:p>
                  </a:txBody>
                  <a:tcPr/>
                </a:tc>
                <a:tc>
                  <a:txBody>
                    <a:bodyPr/>
                    <a:lstStyle/>
                    <a:p>
                      <a:r>
                        <a:rPr lang="en-US" sz="1700" dirty="0">
                          <a:latin typeface="Arial Narrow" panose="020B0606020202030204" pitchFamily="34" charset="0"/>
                        </a:rPr>
                        <a:t>Bishop</a:t>
                      </a:r>
                    </a:p>
                  </a:txBody>
                  <a:tcPr/>
                </a:tc>
                <a:tc>
                  <a:txBody>
                    <a:bodyPr/>
                    <a:lstStyle/>
                    <a:p>
                      <a:r>
                        <a:rPr lang="en-US" sz="1700" dirty="0">
                          <a:latin typeface="Arial Narrow" panose="020B0606020202030204" pitchFamily="34" charset="0"/>
                        </a:rPr>
                        <a:t>An</a:t>
                      </a:r>
                      <a:r>
                        <a:rPr lang="en-US" sz="1700" baseline="0" dirty="0">
                          <a:latin typeface="Arial Narrow" panose="020B0606020202030204" pitchFamily="34" charset="0"/>
                        </a:rPr>
                        <a:t> indelible mark on the soul, able to act as a representative of Christ in a unique way, specific effects different for the three levels </a:t>
                      </a:r>
                      <a:endParaRPr lang="en-US" sz="1700" dirty="0">
                        <a:latin typeface="Arial Narrow" panose="020B0606020202030204" pitchFamily="34" charset="0"/>
                      </a:endParaRPr>
                    </a:p>
                  </a:txBody>
                  <a:tcPr/>
                </a:tc>
                <a:extLst>
                  <a:ext uri="{0D108BD9-81ED-4DB2-BD59-A6C34878D82A}">
                    <a16:rowId xmlns="" xmlns:a16="http://schemas.microsoft.com/office/drawing/2014/main" val="4095800248"/>
                  </a:ext>
                </a:extLst>
              </a:tr>
              <a:tr h="370840">
                <a:tc>
                  <a:txBody>
                    <a:bodyPr/>
                    <a:lstStyle/>
                    <a:p>
                      <a:r>
                        <a:rPr lang="en-US" sz="1700" dirty="0">
                          <a:latin typeface="Arial Narrow" panose="020B0606020202030204" pitchFamily="34" charset="0"/>
                        </a:rPr>
                        <a:t>Matrimony</a:t>
                      </a:r>
                    </a:p>
                  </a:txBody>
                  <a:tcPr/>
                </a:tc>
                <a:tc>
                  <a:txBody>
                    <a:bodyPr/>
                    <a:lstStyle/>
                    <a:p>
                      <a:r>
                        <a:rPr lang="en-US" sz="1700" dirty="0">
                          <a:latin typeface="Arial Narrow" panose="020B0606020202030204" pitchFamily="34" charset="0"/>
                        </a:rPr>
                        <a:t>Mutual consent to enter into Marriage, the consummation of the marriage </a:t>
                      </a:r>
                    </a:p>
                  </a:txBody>
                  <a:tcPr/>
                </a:tc>
                <a:tc>
                  <a:txBody>
                    <a:bodyPr/>
                    <a:lstStyle/>
                    <a:p>
                      <a:r>
                        <a:rPr lang="en-US" sz="1700" dirty="0">
                          <a:latin typeface="Arial Narrow" panose="020B0606020202030204" pitchFamily="34" charset="0"/>
                        </a:rPr>
                        <a:t>Vows</a:t>
                      </a:r>
                    </a:p>
                  </a:txBody>
                  <a:tcPr/>
                </a:tc>
                <a:tc>
                  <a:txBody>
                    <a:bodyPr/>
                    <a:lstStyle/>
                    <a:p>
                      <a:r>
                        <a:rPr lang="en-US" sz="1700" dirty="0">
                          <a:latin typeface="Arial Narrow" panose="020B0606020202030204" pitchFamily="34" charset="0"/>
                        </a:rPr>
                        <a:t>The couple</a:t>
                      </a:r>
                    </a:p>
                  </a:txBody>
                  <a:tcPr/>
                </a:tc>
                <a:tc>
                  <a:txBody>
                    <a:bodyPr/>
                    <a:lstStyle/>
                    <a:p>
                      <a:r>
                        <a:rPr lang="en-US" sz="1700" dirty="0">
                          <a:latin typeface="Arial Narrow" panose="020B0606020202030204" pitchFamily="34" charset="0"/>
                        </a:rPr>
                        <a:t>Indissoluble</a:t>
                      </a:r>
                      <a:r>
                        <a:rPr lang="en-US" sz="1700" baseline="0" dirty="0">
                          <a:latin typeface="Arial Narrow" panose="020B0606020202030204" pitchFamily="34" charset="0"/>
                        </a:rPr>
                        <a:t> bond between the couple, grace for the unity of the family, special grace to help the other attain holiness</a:t>
                      </a:r>
                      <a:endParaRPr lang="en-US" sz="1700" dirty="0">
                        <a:latin typeface="Arial Narrow" panose="020B0606020202030204" pitchFamily="34" charset="0"/>
                      </a:endParaRPr>
                    </a:p>
                  </a:txBody>
                  <a:tcPr/>
                </a:tc>
                <a:extLst>
                  <a:ext uri="{0D108BD9-81ED-4DB2-BD59-A6C34878D82A}">
                    <a16:rowId xmlns="" xmlns:a16="http://schemas.microsoft.com/office/drawing/2014/main" val="924029471"/>
                  </a:ext>
                </a:extLst>
              </a:tr>
            </a:tbl>
          </a:graphicData>
        </a:graphic>
      </p:graphicFrame>
    </p:spTree>
    <p:extLst>
      <p:ext uri="{BB962C8B-B14F-4D97-AF65-F5344CB8AC3E}">
        <p14:creationId xmlns:p14="http://schemas.microsoft.com/office/powerpoint/2010/main" val="1246950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togetheratonealtar.catholic.edu.au/_object-assets/images/1_explore/108_ob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78258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95400" y="6133981"/>
            <a:ext cx="75438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The Paschal Mystery and Your Life</a:t>
            </a:r>
          </a:p>
          <a:p>
            <a:endParaRPr lang="en-US" dirty="0"/>
          </a:p>
        </p:txBody>
      </p:sp>
    </p:spTree>
    <p:extLst>
      <p:ext uri="{BB962C8B-B14F-4D97-AF65-F5344CB8AC3E}">
        <p14:creationId xmlns:p14="http://schemas.microsoft.com/office/powerpoint/2010/main" val="3036727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762000"/>
            <a:ext cx="7696200" cy="3693319"/>
          </a:xfrm>
          <a:prstGeom prst="rect">
            <a:avLst/>
          </a:prstGeom>
          <a:noFill/>
        </p:spPr>
        <p:txBody>
          <a:bodyPr wrap="square" rtlCol="0">
            <a:spAutoFit/>
          </a:bodyPr>
          <a:lstStyle/>
          <a:p>
            <a:pPr algn="ctr"/>
            <a:r>
              <a:rPr lang="en-US" b="1" u="sng" dirty="0"/>
              <a:t>Endnotes</a:t>
            </a:r>
          </a:p>
          <a:p>
            <a:endParaRPr lang="en-US" dirty="0"/>
          </a:p>
          <a:p>
            <a:pPr marL="285750" indent="-285750">
              <a:buFont typeface="Arial" panose="020B0604020202020204" pitchFamily="34" charset="0"/>
              <a:buChar char="•"/>
            </a:pPr>
            <a:r>
              <a:rPr lang="en-US" dirty="0"/>
              <a:t>Quotations from Sacred Scripture come from the </a:t>
            </a:r>
            <a:r>
              <a:rPr lang="en-US" i="1" dirty="0"/>
              <a:t>New American Bible, Revised Edition</a:t>
            </a:r>
            <a:r>
              <a:rPr lang="en-US" dirty="0"/>
              <a:t> (NABRE)   </a:t>
            </a:r>
            <a:r>
              <a:rPr lang="en-US" dirty="0">
                <a:hlinkClick r:id="rId2"/>
              </a:rPr>
              <a:t>http://wwwmigrate.usccb.org/bible/</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Quotations from the </a:t>
            </a:r>
            <a:r>
              <a:rPr lang="en-US" i="1" dirty="0"/>
              <a:t>Catechism of the Catholic Church </a:t>
            </a:r>
            <a:r>
              <a:rPr lang="en-US" dirty="0">
                <a:hlinkClick r:id="rId3"/>
              </a:rPr>
              <a:t>http://www.vatican.va/archive/ENG0015/_INDEX.HTM</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Quotations from </a:t>
            </a:r>
            <a:r>
              <a:rPr lang="en-US" i="1" dirty="0"/>
              <a:t>Documents of the Second Vatican Council </a:t>
            </a:r>
            <a:r>
              <a:rPr lang="en-US" dirty="0"/>
              <a:t/>
            </a:r>
            <a:br>
              <a:rPr lang="en-US" dirty="0"/>
            </a:br>
            <a:r>
              <a:rPr lang="en-US" dirty="0">
                <a:hlinkClick r:id="rId4"/>
              </a:rPr>
              <a:t>http://www.vatican.va/archive/hist_councils/ii_vatican_council/index.htm</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i="1" dirty="0"/>
              <a:t>Catholicism &amp; Reason: The Creed and Apologetics</a:t>
            </a:r>
            <a:r>
              <a:rPr lang="en-US" dirty="0"/>
              <a:t>, Hayes, C.R. Publications, 2009.</a:t>
            </a:r>
          </a:p>
        </p:txBody>
      </p:sp>
    </p:spTree>
    <p:extLst>
      <p:ext uri="{BB962C8B-B14F-4D97-AF65-F5344CB8AC3E}">
        <p14:creationId xmlns:p14="http://schemas.microsoft.com/office/powerpoint/2010/main" val="1405670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295400" y="6133981"/>
            <a:ext cx="75438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Miracles</a:t>
            </a:r>
          </a:p>
          <a:p>
            <a:endParaRPr lang="en-US" dirty="0"/>
          </a:p>
        </p:txBody>
      </p:sp>
      <p:pic>
        <p:nvPicPr>
          <p:cNvPr id="2" name="Picture 1"/>
          <p:cNvPicPr>
            <a:picLocks noChangeAspect="1"/>
          </p:cNvPicPr>
          <p:nvPr/>
        </p:nvPicPr>
        <p:blipFill>
          <a:blip r:embed="rId2"/>
          <a:stretch>
            <a:fillRect/>
          </a:stretch>
        </p:blipFill>
        <p:spPr>
          <a:xfrm>
            <a:off x="-25727" y="1143000"/>
            <a:ext cx="9200207" cy="3493312"/>
          </a:xfrm>
          <a:prstGeom prst="rect">
            <a:avLst/>
          </a:prstGeom>
        </p:spPr>
      </p:pic>
    </p:spTree>
    <p:extLst>
      <p:ext uri="{BB962C8B-B14F-4D97-AF65-F5344CB8AC3E}">
        <p14:creationId xmlns:p14="http://schemas.microsoft.com/office/powerpoint/2010/main" val="2344671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20">
          <a:fgClr>
            <a:srgbClr val="969696"/>
          </a:fgClr>
          <a:bgClr>
            <a:schemeClr val="bg1"/>
          </a:bgClr>
        </a:pattFill>
        <a:effectLst/>
      </p:bgPr>
    </p:bg>
    <p:spTree>
      <p:nvGrpSpPr>
        <p:cNvPr id="1" name=""/>
        <p:cNvGrpSpPr/>
        <p:nvPr/>
      </p:nvGrpSpPr>
      <p:grpSpPr>
        <a:xfrm>
          <a:off x="0" y="0"/>
          <a:ext cx="0" cy="0"/>
          <a:chOff x="0" y="0"/>
          <a:chExt cx="0" cy="0"/>
        </a:xfrm>
      </p:grpSpPr>
      <p:pic>
        <p:nvPicPr>
          <p:cNvPr id="1028" name="Picture 4" descr="http://www.countercurrents.org/einste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754" y="1472304"/>
            <a:ext cx="4824046" cy="32034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TextBox 4"/>
          <p:cNvSpPr txBox="1"/>
          <p:nvPr/>
        </p:nvSpPr>
        <p:spPr>
          <a:xfrm>
            <a:off x="1295400" y="6133981"/>
            <a:ext cx="75438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Miracles</a:t>
            </a:r>
          </a:p>
          <a:p>
            <a:endParaRPr lang="en-US" dirty="0"/>
          </a:p>
        </p:txBody>
      </p:sp>
      <p:sp>
        <p:nvSpPr>
          <p:cNvPr id="3" name="TextBox 2"/>
          <p:cNvSpPr txBox="1"/>
          <p:nvPr/>
        </p:nvSpPr>
        <p:spPr>
          <a:xfrm>
            <a:off x="304800" y="228600"/>
            <a:ext cx="8534400" cy="1077218"/>
          </a:xfrm>
          <a:prstGeom prst="rect">
            <a:avLst/>
          </a:prstGeom>
          <a:noFill/>
        </p:spPr>
        <p:txBody>
          <a:bodyPr wrap="square" rtlCol="0">
            <a:spAutoFit/>
            <a:scene3d>
              <a:camera prst="orthographicFront"/>
              <a:lightRig rig="threePt" dir="t"/>
            </a:scene3d>
            <a:sp3d extrusionH="57150">
              <a:bevelT w="38100" h="38100"/>
            </a:sp3d>
          </a:bodyPr>
          <a:lstStyle/>
          <a:p>
            <a:r>
              <a:rPr lang="en-US" sz="36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Miracle </a:t>
            </a:r>
            <a:r>
              <a:rPr lang="en-US" sz="32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 powerful sign of God’s Kingdom worked by Jesus. </a:t>
            </a:r>
          </a:p>
        </p:txBody>
      </p:sp>
      <p:sp>
        <p:nvSpPr>
          <p:cNvPr id="2" name="Rectangle 1"/>
          <p:cNvSpPr/>
          <p:nvPr/>
        </p:nvSpPr>
        <p:spPr>
          <a:xfrm>
            <a:off x="308811" y="3292257"/>
            <a:ext cx="7996989" cy="2677656"/>
          </a:xfrm>
          <a:prstGeom prst="rect">
            <a:avLst/>
          </a:prstGeom>
        </p:spPr>
        <p:txBody>
          <a:bodyPr wrap="square">
            <a:spAutoFit/>
          </a:bodyPr>
          <a:lstStyle/>
          <a:p>
            <a:r>
              <a:rPr lang="en-US" sz="2800" b="1" dirty="0">
                <a:solidFill>
                  <a:srgbClr val="181818"/>
                </a:solidFill>
                <a:latin typeface="Garamond" panose="02020404030301010803" pitchFamily="18" charset="0"/>
              </a:rPr>
              <a:t>There are only two </a:t>
            </a:r>
          </a:p>
          <a:p>
            <a:r>
              <a:rPr lang="en-US" sz="2800" b="1" dirty="0">
                <a:solidFill>
                  <a:srgbClr val="181818"/>
                </a:solidFill>
                <a:latin typeface="Garamond" panose="02020404030301010803" pitchFamily="18" charset="0"/>
              </a:rPr>
              <a:t>ways to live your life. </a:t>
            </a:r>
          </a:p>
          <a:p>
            <a:r>
              <a:rPr lang="en-US" sz="2800" b="1" dirty="0">
                <a:solidFill>
                  <a:srgbClr val="181818"/>
                </a:solidFill>
                <a:latin typeface="Garamond" panose="02020404030301010803" pitchFamily="18" charset="0"/>
              </a:rPr>
              <a:t>One is as though </a:t>
            </a:r>
          </a:p>
          <a:p>
            <a:r>
              <a:rPr lang="en-US" sz="2800" b="1" dirty="0">
                <a:solidFill>
                  <a:srgbClr val="181818"/>
                </a:solidFill>
                <a:latin typeface="Garamond" panose="02020404030301010803" pitchFamily="18" charset="0"/>
              </a:rPr>
              <a:t>nothing is a miracle. </a:t>
            </a:r>
          </a:p>
          <a:p>
            <a:r>
              <a:rPr lang="en-US" sz="2800" b="1" dirty="0">
                <a:solidFill>
                  <a:srgbClr val="181818"/>
                </a:solidFill>
                <a:latin typeface="Garamond" panose="02020404030301010803" pitchFamily="18" charset="0"/>
              </a:rPr>
              <a:t>The other is as though everything is a miracle.</a:t>
            </a:r>
          </a:p>
          <a:p>
            <a:r>
              <a:rPr lang="en-US" sz="2800" i="0" dirty="0">
                <a:solidFill>
                  <a:srgbClr val="181818"/>
                </a:solidFill>
                <a:effectLst/>
                <a:latin typeface="Garamond" panose="02020404030301010803" pitchFamily="18" charset="0"/>
              </a:rPr>
              <a:t>Albert Einstein </a:t>
            </a:r>
          </a:p>
        </p:txBody>
      </p:sp>
    </p:spTree>
    <p:extLst>
      <p:ext uri="{BB962C8B-B14F-4D97-AF65-F5344CB8AC3E}">
        <p14:creationId xmlns:p14="http://schemas.microsoft.com/office/powerpoint/2010/main" val="358093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56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3554" name="Picture 2" descr="http://2.bp.blogspot.com/-wwIkKrSJ8kk/UJFiHSur3hI/AAAAAAAAAgA/7ZXlvmD0O5k/s1600/wpid-title-mirac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17775"/>
            <a:ext cx="6667500" cy="27717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95400" y="6133981"/>
            <a:ext cx="75438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Miracles</a:t>
            </a:r>
          </a:p>
          <a:p>
            <a:endParaRPr lang="en-US" dirty="0"/>
          </a:p>
        </p:txBody>
      </p:sp>
      <p:sp>
        <p:nvSpPr>
          <p:cNvPr id="2" name="TextBox 1"/>
          <p:cNvSpPr txBox="1"/>
          <p:nvPr/>
        </p:nvSpPr>
        <p:spPr>
          <a:xfrm>
            <a:off x="228600" y="2209800"/>
            <a:ext cx="8763000" cy="4401205"/>
          </a:xfrm>
          <a:prstGeom prst="rect">
            <a:avLst/>
          </a:prstGeom>
          <a:noFill/>
        </p:spPr>
        <p:txBody>
          <a:bodyPr wrap="square" rtlCol="0">
            <a:spAutoFit/>
          </a:bodyPr>
          <a:lstStyle/>
          <a:p>
            <a:r>
              <a:rPr lang="en-US" sz="2800" b="1" dirty="0">
                <a:solidFill>
                  <a:schemeClr val="bg1"/>
                </a:solidFill>
                <a:effectLst>
                  <a:outerShdw blurRad="50800" dist="38100" dir="2700000" algn="tl" rotWithShape="0">
                    <a:prstClr val="black"/>
                  </a:outerShdw>
                </a:effectLst>
                <a:latin typeface="Arial Narrow" panose="020B0606020202030204" pitchFamily="34" charset="0"/>
              </a:rPr>
              <a:t>A miracle is undeniable proof of the divine origin of the truth in testimony of which it has been worked. In examining a miracle and its relation to the proof of a truth presented by God, several points should be considered:</a:t>
            </a:r>
          </a:p>
          <a:p>
            <a:r>
              <a:rPr lang="en-US" sz="2800" b="1" dirty="0">
                <a:solidFill>
                  <a:schemeClr val="bg1"/>
                </a:solidFill>
                <a:effectLst>
                  <a:outerShdw blurRad="50800" dist="38100" dir="2700000" algn="tl" rotWithShape="0">
                    <a:prstClr val="black"/>
                  </a:outerShdw>
                </a:effectLst>
                <a:latin typeface="Arial Narrow" panose="020B0606020202030204" pitchFamily="34" charset="0"/>
              </a:rPr>
              <a:t>     1. Did the occurrence actually  take place?</a:t>
            </a:r>
          </a:p>
          <a:p>
            <a:r>
              <a:rPr lang="en-US" sz="2800" b="1" dirty="0">
                <a:solidFill>
                  <a:schemeClr val="bg1"/>
                </a:solidFill>
                <a:effectLst>
                  <a:outerShdw blurRad="50800" dist="38100" dir="2700000" algn="tl" rotWithShape="0">
                    <a:prstClr val="black"/>
                  </a:outerShdw>
                </a:effectLst>
                <a:latin typeface="Arial Narrow" panose="020B0606020202030204" pitchFamily="34" charset="0"/>
              </a:rPr>
              <a:t>     2. Was it indeed beyond the power of nature?</a:t>
            </a:r>
          </a:p>
          <a:p>
            <a:r>
              <a:rPr lang="en-US" sz="2800" b="1" dirty="0">
                <a:solidFill>
                  <a:schemeClr val="bg1"/>
                </a:solidFill>
                <a:effectLst>
                  <a:outerShdw blurRad="50800" dist="38100" dir="2700000" algn="tl" rotWithShape="0">
                    <a:prstClr val="black"/>
                  </a:outerShdw>
                </a:effectLst>
                <a:latin typeface="Arial Narrow" panose="020B0606020202030204" pitchFamily="34" charset="0"/>
              </a:rPr>
              <a:t>     3. Was this miracle worked in support of the truth of </a:t>
            </a:r>
            <a:br>
              <a:rPr lang="en-US" sz="2800" b="1" dirty="0">
                <a:solidFill>
                  <a:schemeClr val="bg1"/>
                </a:solidFill>
                <a:effectLst>
                  <a:outerShdw blurRad="50800" dist="38100" dir="2700000" algn="tl" rotWithShape="0">
                    <a:prstClr val="black"/>
                  </a:outerShdw>
                </a:effectLst>
                <a:latin typeface="Arial Narrow" panose="020B0606020202030204" pitchFamily="34" charset="0"/>
              </a:rPr>
            </a:br>
            <a:r>
              <a:rPr lang="en-US" sz="2800" b="1" dirty="0">
                <a:solidFill>
                  <a:schemeClr val="bg1"/>
                </a:solidFill>
                <a:effectLst>
                  <a:outerShdw blurRad="50800" dist="38100" dir="2700000" algn="tl" rotWithShape="0">
                    <a:prstClr val="black"/>
                  </a:outerShdw>
                </a:effectLst>
                <a:latin typeface="Arial Narrow" panose="020B0606020202030204" pitchFamily="34" charset="0"/>
              </a:rPr>
              <a:t>         some teaching? </a:t>
            </a:r>
            <a:endParaRPr lang="en-US" sz="2800" dirty="0">
              <a:effectLst>
                <a:outerShdw blurRad="50800" dist="38100" dir="2700000" algn="tl" rotWithShape="0">
                  <a:prstClr val="black"/>
                </a:outerShdw>
              </a:effectLst>
              <a:latin typeface="Arial Narrow" panose="020B0606020202030204" pitchFamily="34" charset="0"/>
            </a:endParaRPr>
          </a:p>
          <a:p>
            <a:r>
              <a:rPr lang="en-US" sz="2800" i="1" dirty="0">
                <a:solidFill>
                  <a:schemeClr val="bg1"/>
                </a:solidFill>
                <a:effectLst>
                  <a:outerShdw blurRad="50800" dist="38100" dir="2700000" algn="tl" rotWithShape="0">
                    <a:prstClr val="black"/>
                  </a:outerShdw>
                </a:effectLst>
                <a:latin typeface="Arial Narrow" panose="020B0606020202030204" pitchFamily="34" charset="0"/>
              </a:rPr>
              <a:t>	      </a:t>
            </a:r>
            <a:r>
              <a:rPr lang="en-US" sz="2800" i="1" dirty="0">
                <a:solidFill>
                  <a:srgbClr val="FFFFFF"/>
                </a:solidFill>
                <a:effectLst>
                  <a:outerShdw blurRad="50800" dist="38100" dir="2700000" algn="tl" rotWithShape="0">
                    <a:prstClr val="black"/>
                  </a:outerShdw>
                </a:effectLst>
                <a:latin typeface="Arial Narrow" panose="020B0606020202030204" pitchFamily="34" charset="0"/>
              </a:rPr>
              <a:t>Catholicism &amp; Reason: The Creed </a:t>
            </a:r>
            <a:br>
              <a:rPr lang="en-US" sz="2800" i="1" dirty="0">
                <a:solidFill>
                  <a:srgbClr val="FFFFFF"/>
                </a:solidFill>
                <a:effectLst>
                  <a:outerShdw blurRad="50800" dist="38100" dir="2700000" algn="tl" rotWithShape="0">
                    <a:prstClr val="black"/>
                  </a:outerShdw>
                </a:effectLst>
                <a:latin typeface="Arial Narrow" panose="020B0606020202030204" pitchFamily="34" charset="0"/>
              </a:rPr>
            </a:br>
            <a:r>
              <a:rPr lang="en-US" sz="2800" i="1" dirty="0">
                <a:solidFill>
                  <a:srgbClr val="FFFFFF"/>
                </a:solidFill>
                <a:effectLst>
                  <a:outerShdw blurRad="50800" dist="38100" dir="2700000" algn="tl" rotWithShape="0">
                    <a:prstClr val="black"/>
                  </a:outerShdw>
                </a:effectLst>
                <a:latin typeface="Arial Narrow" panose="020B0606020202030204" pitchFamily="34" charset="0"/>
              </a:rPr>
              <a:t> 	      and Apologetics</a:t>
            </a:r>
            <a:r>
              <a:rPr lang="en-US" sz="2800" dirty="0">
                <a:solidFill>
                  <a:srgbClr val="FFFFFF"/>
                </a:solidFill>
                <a:effectLst>
                  <a:outerShdw blurRad="50800" dist="38100" dir="2700000" algn="tl" rotWithShape="0">
                    <a:prstClr val="black"/>
                  </a:outerShdw>
                </a:effectLst>
                <a:latin typeface="Arial Narrow" panose="020B0606020202030204" pitchFamily="34" charset="0"/>
              </a:rPr>
              <a:t>, p. 55</a:t>
            </a:r>
          </a:p>
        </p:txBody>
      </p:sp>
    </p:spTree>
    <p:extLst>
      <p:ext uri="{BB962C8B-B14F-4D97-AF65-F5344CB8AC3E}">
        <p14:creationId xmlns:p14="http://schemas.microsoft.com/office/powerpoint/2010/main" val="791972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lds.org/bc/content/bible-videos/videos/jesus-heals-a-man-born-blind/images/jesus-annoints-a-man-born-bli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r="1111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95400" y="6133981"/>
            <a:ext cx="75438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Miracles</a:t>
            </a:r>
          </a:p>
          <a:p>
            <a:endParaRPr lang="en-US" dirty="0"/>
          </a:p>
        </p:txBody>
      </p:sp>
      <p:sp>
        <p:nvSpPr>
          <p:cNvPr id="2" name="Rectangle 1"/>
          <p:cNvSpPr/>
          <p:nvPr/>
        </p:nvSpPr>
        <p:spPr>
          <a:xfrm>
            <a:off x="457200" y="609600"/>
            <a:ext cx="8153400" cy="4524315"/>
          </a:xfrm>
          <a:prstGeom prst="rect">
            <a:avLst/>
          </a:prstGeom>
        </p:spPr>
        <p:txBody>
          <a:bodyPr wrap="square">
            <a:spAutoFit/>
          </a:bodyPr>
          <a:lstStyle/>
          <a:p>
            <a:r>
              <a:rPr lang="en-US" sz="3200" b="1" dirty="0">
                <a:solidFill>
                  <a:schemeClr val="bg1"/>
                </a:solidFill>
                <a:effectLst>
                  <a:outerShdw blurRad="50800" dist="38100" dir="2700000" algn="tl" rotWithShape="0">
                    <a:prstClr val="black"/>
                  </a:outerShdw>
                </a:effectLst>
                <a:latin typeface="Arial Narrow" panose="020B0606020202030204" pitchFamily="34" charset="0"/>
              </a:rPr>
              <a:t>From the </a:t>
            </a:r>
            <a:r>
              <a:rPr lang="en-US" sz="3200" b="1" i="1" dirty="0">
                <a:solidFill>
                  <a:schemeClr val="bg1"/>
                </a:solidFill>
                <a:effectLst>
                  <a:outerShdw blurRad="50800" dist="38100" dir="2700000" algn="tl" rotWithShape="0">
                    <a:prstClr val="black"/>
                  </a:outerShdw>
                </a:effectLst>
                <a:latin typeface="Arial Narrow" panose="020B0606020202030204" pitchFamily="34" charset="0"/>
              </a:rPr>
              <a:t>Catechism of the Catholic Church</a:t>
            </a:r>
          </a:p>
          <a:p>
            <a:endParaRPr lang="en-US" sz="3200" b="1" dirty="0">
              <a:solidFill>
                <a:schemeClr val="bg1"/>
              </a:solidFill>
              <a:effectLst>
                <a:outerShdw blurRad="50800" dist="38100" dir="2700000" algn="tl" rotWithShape="0">
                  <a:prstClr val="black"/>
                </a:outerShdw>
              </a:effectLst>
              <a:latin typeface="Arial Narrow" panose="020B0606020202030204" pitchFamily="34" charset="0"/>
            </a:endParaRPr>
          </a:p>
          <a:p>
            <a:r>
              <a:rPr lang="en-US" sz="3200" b="1" dirty="0">
                <a:solidFill>
                  <a:schemeClr val="bg1"/>
                </a:solidFill>
                <a:effectLst>
                  <a:outerShdw blurRad="50800" dist="38100" dir="2700000" algn="tl" rotWithShape="0">
                    <a:prstClr val="black"/>
                  </a:outerShdw>
                </a:effectLst>
                <a:latin typeface="Arial Narrow" panose="020B0606020202030204" pitchFamily="34" charset="0"/>
              </a:rPr>
              <a:t>By freeing some individuals from the earthly evils of hunger, injustice, illness and death, Jesus performed messianic signs. Nevertheless he did not come to abolish all evils here below, but to free men from the gravest slavery, sin, which thwarts them in their vocation as God's sons and causes all forms of human bondage </a:t>
            </a:r>
            <a:r>
              <a:rPr lang="en-US" sz="3200" dirty="0">
                <a:solidFill>
                  <a:schemeClr val="bg1"/>
                </a:solidFill>
                <a:effectLst>
                  <a:outerShdw blurRad="50800" dist="38100" dir="2700000" algn="tl" rotWithShape="0">
                    <a:prstClr val="black"/>
                  </a:outerShdw>
                </a:effectLst>
                <a:latin typeface="Arial Narrow" panose="020B0606020202030204" pitchFamily="34" charset="0"/>
              </a:rPr>
              <a:t>(no. 549)</a:t>
            </a:r>
            <a:r>
              <a:rPr lang="en-US" sz="3200" b="1" dirty="0">
                <a:solidFill>
                  <a:schemeClr val="bg1"/>
                </a:solidFill>
                <a:effectLst>
                  <a:outerShdw blurRad="50800" dist="38100" dir="2700000" algn="tl" rotWithShape="0">
                    <a:prstClr val="black"/>
                  </a:outerShdw>
                </a:effectLst>
                <a:latin typeface="Arial Narrow" panose="020B0606020202030204" pitchFamily="34" charset="0"/>
              </a:rPr>
              <a:t>.</a:t>
            </a:r>
          </a:p>
        </p:txBody>
      </p:sp>
    </p:spTree>
    <p:extLst>
      <p:ext uri="{BB962C8B-B14F-4D97-AF65-F5344CB8AC3E}">
        <p14:creationId xmlns:p14="http://schemas.microsoft.com/office/powerpoint/2010/main" val="1441645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6133981"/>
            <a:ext cx="75438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Jesus, the Miracle Worker</a:t>
            </a:r>
          </a:p>
          <a:p>
            <a:endParaRPr lang="en-US" dirty="0"/>
          </a:p>
        </p:txBody>
      </p:sp>
      <p:pic>
        <p:nvPicPr>
          <p:cNvPr id="2" name="Picture 1"/>
          <p:cNvPicPr>
            <a:picLocks noChangeAspect="1"/>
          </p:cNvPicPr>
          <p:nvPr/>
        </p:nvPicPr>
        <p:blipFill>
          <a:blip r:embed="rId2"/>
          <a:stretch>
            <a:fillRect/>
          </a:stretch>
        </p:blipFill>
        <p:spPr>
          <a:xfrm>
            <a:off x="76200" y="1066800"/>
            <a:ext cx="8991600" cy="3331383"/>
          </a:xfrm>
          <a:prstGeom prst="rect">
            <a:avLst/>
          </a:prstGeom>
        </p:spPr>
      </p:pic>
    </p:spTree>
    <p:extLst>
      <p:ext uri="{BB962C8B-B14F-4D97-AF65-F5344CB8AC3E}">
        <p14:creationId xmlns:p14="http://schemas.microsoft.com/office/powerpoint/2010/main" val="715360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59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050" name="Picture 2" descr="https://tomperna.files.wordpress.com/2013/05/holy-eucharist-in-monstr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238499"/>
            <a:ext cx="4762500" cy="31623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95400" y="6133981"/>
            <a:ext cx="75438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Jesus, the Miracle Worker</a:t>
            </a:r>
          </a:p>
          <a:p>
            <a:endParaRPr lang="en-US" dirty="0"/>
          </a:p>
        </p:txBody>
      </p:sp>
      <p:sp>
        <p:nvSpPr>
          <p:cNvPr id="6" name="TextBox 5"/>
          <p:cNvSpPr txBox="1"/>
          <p:nvPr/>
        </p:nvSpPr>
        <p:spPr>
          <a:xfrm>
            <a:off x="381000" y="308106"/>
            <a:ext cx="8333874" cy="646331"/>
          </a:xfrm>
          <a:prstGeom prst="rect">
            <a:avLst/>
          </a:prstGeom>
          <a:noFill/>
        </p:spPr>
        <p:txBody>
          <a:bodyPr wrap="square" rtlCol="0">
            <a:spAutoFit/>
            <a:scene3d>
              <a:camera prst="orthographicFront"/>
              <a:lightRig rig="threePt" dir="t"/>
            </a:scene3d>
            <a:sp3d extrusionH="57150">
              <a:bevelT w="38100" h="38100"/>
            </a:sp3d>
          </a:bodyPr>
          <a:lstStyle/>
          <a:p>
            <a:r>
              <a:rPr lang="en-US" sz="36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Sacrament of the Holy Eucharist</a:t>
            </a:r>
            <a:r>
              <a:rPr lang="en-US" sz="3200" b="1" dirty="0">
                <a:latin typeface="Arial" panose="020B0604020202020204" pitchFamily="34" charset="0"/>
                <a:cs typeface="Arial" panose="020B0604020202020204" pitchFamily="34" charset="0"/>
              </a:rPr>
              <a:t> </a:t>
            </a:r>
            <a:endParaRPr lang="en-US" sz="2800" b="1" dirty="0">
              <a:solidFill>
                <a:schemeClr val="bg1"/>
              </a:solidFill>
              <a:effectLst>
                <a:outerShdw blurRad="50800" dist="38100" dir="2700000" algn="tl" rotWithShape="0">
                  <a:prstClr val="black"/>
                </a:outerShdw>
              </a:effectLst>
            </a:endParaRPr>
          </a:p>
        </p:txBody>
      </p:sp>
      <p:sp>
        <p:nvSpPr>
          <p:cNvPr id="3" name="TextBox 2"/>
          <p:cNvSpPr txBox="1"/>
          <p:nvPr/>
        </p:nvSpPr>
        <p:spPr>
          <a:xfrm>
            <a:off x="381000" y="838200"/>
            <a:ext cx="8458200" cy="5016758"/>
          </a:xfrm>
          <a:prstGeom prst="rect">
            <a:avLst/>
          </a:prstGeom>
          <a:noFill/>
        </p:spPr>
        <p:txBody>
          <a:bodyPr wrap="square" rtlCol="0">
            <a:spAutoFit/>
          </a:bodyPr>
          <a:lstStyle/>
          <a:p>
            <a:r>
              <a:rPr lang="en-US" sz="3200" b="1" dirty="0">
                <a:solidFill>
                  <a:schemeClr val="bg1"/>
                </a:solidFill>
                <a:effectLst>
                  <a:outerShdw blurRad="50800" dist="38100" dir="2700000" algn="tl" rotWithShape="0">
                    <a:prstClr val="black"/>
                  </a:outerShdw>
                </a:effectLst>
                <a:latin typeface="Arial Narrow" panose="020B0606020202030204" pitchFamily="34" charset="0"/>
              </a:rPr>
              <a:t>The sacrament commemorating the Last Supper, at which Jesus gave his Apostles his Body and Blood in the form of bread and wine. The source and summit of Christian life, the Eucharist is one of the Sacraments of Initiation. It re-presents, or makes</a:t>
            </a:r>
            <a:br>
              <a:rPr lang="en-US" sz="3200" b="1" dirty="0">
                <a:solidFill>
                  <a:schemeClr val="bg1"/>
                </a:solidFill>
                <a:effectLst>
                  <a:outerShdw blurRad="50800" dist="38100" dir="2700000" algn="tl" rotWithShape="0">
                    <a:prstClr val="black"/>
                  </a:outerShdw>
                </a:effectLst>
                <a:latin typeface="Arial Narrow" panose="020B0606020202030204" pitchFamily="34" charset="0"/>
              </a:rPr>
            </a:br>
            <a:r>
              <a:rPr lang="en-US" sz="3200" b="1" dirty="0">
                <a:solidFill>
                  <a:schemeClr val="bg1"/>
                </a:solidFill>
                <a:effectLst>
                  <a:outerShdw blurRad="50800" dist="38100" dir="2700000" algn="tl" rotWithShape="0">
                    <a:prstClr val="black"/>
                  </a:outerShdw>
                </a:effectLst>
                <a:latin typeface="Arial Narrow" panose="020B0606020202030204" pitchFamily="34" charset="0"/>
              </a:rPr>
              <a:t>present, the Lord’s </a:t>
            </a:r>
            <a:br>
              <a:rPr lang="en-US" sz="3200" b="1" dirty="0">
                <a:solidFill>
                  <a:schemeClr val="bg1"/>
                </a:solidFill>
                <a:effectLst>
                  <a:outerShdw blurRad="50800" dist="38100" dir="2700000" algn="tl" rotWithShape="0">
                    <a:prstClr val="black"/>
                  </a:outerShdw>
                </a:effectLst>
                <a:latin typeface="Arial Narrow" panose="020B0606020202030204" pitchFamily="34" charset="0"/>
              </a:rPr>
            </a:br>
            <a:r>
              <a:rPr lang="en-US" sz="3200" b="1" dirty="0">
                <a:solidFill>
                  <a:schemeClr val="bg1"/>
                </a:solidFill>
                <a:effectLst>
                  <a:outerShdw blurRad="50800" dist="38100" dir="2700000" algn="tl" rotWithShape="0">
                    <a:prstClr val="black"/>
                  </a:outerShdw>
                </a:effectLst>
                <a:latin typeface="Arial Narrow" panose="020B0606020202030204" pitchFamily="34" charset="0"/>
              </a:rPr>
              <a:t>sacrificial Death on the </a:t>
            </a:r>
            <a:br>
              <a:rPr lang="en-US" sz="3200" b="1" dirty="0">
                <a:solidFill>
                  <a:schemeClr val="bg1"/>
                </a:solidFill>
                <a:effectLst>
                  <a:outerShdw blurRad="50800" dist="38100" dir="2700000" algn="tl" rotWithShape="0">
                    <a:prstClr val="black"/>
                  </a:outerShdw>
                </a:effectLst>
                <a:latin typeface="Arial Narrow" panose="020B0606020202030204" pitchFamily="34" charset="0"/>
              </a:rPr>
            </a:br>
            <a:r>
              <a:rPr lang="en-US" sz="3200" b="1" dirty="0">
                <a:solidFill>
                  <a:schemeClr val="bg1"/>
                </a:solidFill>
                <a:effectLst>
                  <a:outerShdw blurRad="50800" dist="38100" dir="2700000" algn="tl" rotWithShape="0">
                    <a:prstClr val="black"/>
                  </a:outerShdw>
                </a:effectLst>
                <a:latin typeface="Arial Narrow" panose="020B0606020202030204" pitchFamily="34" charset="0"/>
              </a:rPr>
              <a:t>Cross. The word </a:t>
            </a:r>
            <a:br>
              <a:rPr lang="en-US" sz="3200" b="1" dirty="0">
                <a:solidFill>
                  <a:schemeClr val="bg1"/>
                </a:solidFill>
                <a:effectLst>
                  <a:outerShdw blurRad="50800" dist="38100" dir="2700000" algn="tl" rotWithShape="0">
                    <a:prstClr val="black"/>
                  </a:outerShdw>
                </a:effectLst>
                <a:latin typeface="Arial Narrow" panose="020B0606020202030204" pitchFamily="34" charset="0"/>
              </a:rPr>
            </a:br>
            <a:r>
              <a:rPr lang="en-US" sz="3200" b="1" i="1" dirty="0" err="1">
                <a:solidFill>
                  <a:schemeClr val="bg1"/>
                </a:solidFill>
                <a:effectLst>
                  <a:outerShdw blurRad="50800" dist="38100" dir="2700000" algn="tl" rotWithShape="0">
                    <a:prstClr val="black"/>
                  </a:outerShdw>
                </a:effectLst>
                <a:latin typeface="Arial Narrow" panose="020B0606020202030204" pitchFamily="34" charset="0"/>
              </a:rPr>
              <a:t>eucharist</a:t>
            </a:r>
            <a:r>
              <a:rPr lang="en-US" sz="3200" b="1" dirty="0">
                <a:solidFill>
                  <a:schemeClr val="bg1"/>
                </a:solidFill>
                <a:effectLst>
                  <a:outerShdw blurRad="50800" dist="38100" dir="2700000" algn="tl" rotWithShape="0">
                    <a:prstClr val="black"/>
                  </a:outerShdw>
                </a:effectLst>
                <a:latin typeface="Arial Narrow" panose="020B0606020202030204" pitchFamily="34" charset="0"/>
              </a:rPr>
              <a:t> means </a:t>
            </a:r>
            <a:br>
              <a:rPr lang="en-US" sz="3200" b="1" dirty="0">
                <a:solidFill>
                  <a:schemeClr val="bg1"/>
                </a:solidFill>
                <a:effectLst>
                  <a:outerShdw blurRad="50800" dist="38100" dir="2700000" algn="tl" rotWithShape="0">
                    <a:prstClr val="black"/>
                  </a:outerShdw>
                </a:effectLst>
                <a:latin typeface="Arial Narrow" panose="020B0606020202030204" pitchFamily="34" charset="0"/>
              </a:rPr>
            </a:br>
            <a:r>
              <a:rPr lang="en-US" sz="3200" b="1" dirty="0">
                <a:solidFill>
                  <a:schemeClr val="bg1"/>
                </a:solidFill>
                <a:effectLst>
                  <a:outerShdw blurRad="50800" dist="38100" dir="2700000" algn="tl" rotWithShape="0">
                    <a:prstClr val="black"/>
                  </a:outerShdw>
                </a:effectLst>
                <a:latin typeface="Arial Narrow" panose="020B0606020202030204" pitchFamily="34" charset="0"/>
              </a:rPr>
              <a:t>“thanksgiving.”</a:t>
            </a:r>
            <a:endParaRPr lang="en-US" sz="3200" dirty="0">
              <a:latin typeface="Arial Narrow" panose="020B0606020202030204" pitchFamily="34" charset="0"/>
            </a:endParaRPr>
          </a:p>
        </p:txBody>
      </p:sp>
    </p:spTree>
    <p:extLst>
      <p:ext uri="{BB962C8B-B14F-4D97-AF65-F5344CB8AC3E}">
        <p14:creationId xmlns:p14="http://schemas.microsoft.com/office/powerpoint/2010/main" val="366860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432" t="261" b="1673"/>
          <a:stretch/>
        </p:blipFill>
        <p:spPr>
          <a:xfrm>
            <a:off x="5029200" y="3429000"/>
            <a:ext cx="4007304" cy="2743200"/>
          </a:xfrm>
          <a:prstGeom prst="rect">
            <a:avLst/>
          </a:prstGeom>
        </p:spPr>
      </p:pic>
      <p:sp>
        <p:nvSpPr>
          <p:cNvPr id="5" name="TextBox 4"/>
          <p:cNvSpPr txBox="1"/>
          <p:nvPr/>
        </p:nvSpPr>
        <p:spPr>
          <a:xfrm>
            <a:off x="1295400" y="6133981"/>
            <a:ext cx="7543800" cy="800219"/>
          </a:xfrm>
          <a:prstGeom prst="rect">
            <a:avLst/>
          </a:prstGeom>
          <a:noFill/>
        </p:spPr>
        <p:txBody>
          <a:bodyPr wrap="square" rtlCol="0">
            <a:spAutoFit/>
          </a:bodyPr>
          <a:lstStyle/>
          <a:p>
            <a:pPr algn="r"/>
            <a:r>
              <a:rPr lang="en-US" sz="2800" b="1" dirty="0">
                <a:ln w="9525">
                  <a:solidFill>
                    <a:schemeClr val="bg1"/>
                  </a:solidFill>
                  <a:prstDash val="solid"/>
                </a:ln>
                <a:solidFill>
                  <a:srgbClr val="4D4D4D"/>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Jesus, the Miracle Worker</a:t>
            </a:r>
          </a:p>
          <a:p>
            <a:endParaRPr lang="en-US" dirty="0"/>
          </a:p>
        </p:txBody>
      </p:sp>
      <p:sp>
        <p:nvSpPr>
          <p:cNvPr id="2" name="TextBox 1"/>
          <p:cNvSpPr txBox="1"/>
          <p:nvPr/>
        </p:nvSpPr>
        <p:spPr>
          <a:xfrm>
            <a:off x="457200" y="304800"/>
            <a:ext cx="8077200" cy="584775"/>
          </a:xfrm>
          <a:prstGeom prst="rect">
            <a:avLst/>
          </a:prstGeom>
          <a:noFill/>
        </p:spPr>
        <p:txBody>
          <a:bodyPr wrap="square" rtlCol="0">
            <a:spAutoFit/>
          </a:bodyPr>
          <a:lstStyle/>
          <a:p>
            <a:r>
              <a:rPr lang="en-US" sz="3200" b="1" dirty="0">
                <a:solidFill>
                  <a:schemeClr val="bg1"/>
                </a:solidFill>
                <a:latin typeface="Arial Narrow" panose="020B0606020202030204" pitchFamily="34" charset="0"/>
              </a:rPr>
              <a:t>The miracles of Jesus demonstrate these truths:</a:t>
            </a:r>
          </a:p>
        </p:txBody>
      </p:sp>
      <p:pic>
        <p:nvPicPr>
          <p:cNvPr id="3" name="Picture 2"/>
          <p:cNvPicPr>
            <a:picLocks noChangeAspect="1"/>
          </p:cNvPicPr>
          <p:nvPr/>
        </p:nvPicPr>
        <p:blipFill rotWithShape="1">
          <a:blip r:embed="rId3"/>
          <a:srcRect l="2047" t="3780" r="1623" b="4095"/>
          <a:stretch/>
        </p:blipFill>
        <p:spPr>
          <a:xfrm>
            <a:off x="380999" y="2971800"/>
            <a:ext cx="4496271" cy="1752600"/>
          </a:xfrm>
          <a:prstGeom prst="rect">
            <a:avLst/>
          </a:prstGeom>
        </p:spPr>
      </p:pic>
      <p:pic>
        <p:nvPicPr>
          <p:cNvPr id="4" name="Picture 3"/>
          <p:cNvPicPr>
            <a:picLocks noChangeAspect="1"/>
          </p:cNvPicPr>
          <p:nvPr/>
        </p:nvPicPr>
        <p:blipFill rotWithShape="1">
          <a:blip r:embed="rId4"/>
          <a:srcRect l="1515" t="6229" r="1021" b="5164"/>
          <a:stretch/>
        </p:blipFill>
        <p:spPr>
          <a:xfrm>
            <a:off x="5047735" y="990600"/>
            <a:ext cx="4053735" cy="2286000"/>
          </a:xfrm>
          <a:prstGeom prst="rect">
            <a:avLst/>
          </a:prstGeom>
        </p:spPr>
      </p:pic>
      <p:pic>
        <p:nvPicPr>
          <p:cNvPr id="7" name="Picture 6"/>
          <p:cNvPicPr>
            <a:picLocks noChangeAspect="1"/>
          </p:cNvPicPr>
          <p:nvPr/>
        </p:nvPicPr>
        <p:blipFill rotWithShape="1">
          <a:blip r:embed="rId5"/>
          <a:srcRect t="4981" b="848"/>
          <a:stretch/>
        </p:blipFill>
        <p:spPr>
          <a:xfrm>
            <a:off x="210534" y="4800600"/>
            <a:ext cx="4042253" cy="2057400"/>
          </a:xfrm>
          <a:prstGeom prst="rect">
            <a:avLst/>
          </a:prstGeom>
        </p:spPr>
      </p:pic>
      <p:pic>
        <p:nvPicPr>
          <p:cNvPr id="8" name="Picture 7"/>
          <p:cNvPicPr>
            <a:picLocks noChangeAspect="1"/>
          </p:cNvPicPr>
          <p:nvPr/>
        </p:nvPicPr>
        <p:blipFill rotWithShape="1">
          <a:blip r:embed="rId6"/>
          <a:srcRect b="3364"/>
          <a:stretch/>
        </p:blipFill>
        <p:spPr>
          <a:xfrm>
            <a:off x="700213" y="914400"/>
            <a:ext cx="4100387" cy="1909950"/>
          </a:xfrm>
          <a:prstGeom prst="rect">
            <a:avLst/>
          </a:prstGeom>
        </p:spPr>
      </p:pic>
    </p:spTree>
    <p:extLst>
      <p:ext uri="{BB962C8B-B14F-4D97-AF65-F5344CB8AC3E}">
        <p14:creationId xmlns:p14="http://schemas.microsoft.com/office/powerpoint/2010/main" val="2545250283"/>
      </p:ext>
    </p:extLst>
  </p:cSld>
  <p:clrMapOvr>
    <a:masterClrMapping/>
  </p:clrMapOvr>
</p:sld>
</file>

<file path=ppt/theme/theme1.xml><?xml version="1.0" encoding="utf-8"?>
<a:theme xmlns:a="http://schemas.openxmlformats.org/drawingml/2006/main" name="svdp82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svdp827</Template>
  <TotalTime>4044</TotalTime>
  <Words>1082</Words>
  <Application>Microsoft Office PowerPoint</Application>
  <PresentationFormat>On-screen Show (4:3)</PresentationFormat>
  <Paragraphs>137</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svdp827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Jared Dees</cp:lastModifiedBy>
  <cp:revision>397</cp:revision>
  <dcterms:created xsi:type="dcterms:W3CDTF">2014-06-10T22:18:06Z</dcterms:created>
  <dcterms:modified xsi:type="dcterms:W3CDTF">2016-04-27T17:44:56Z</dcterms:modified>
</cp:coreProperties>
</file>