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4" r:id="rId5"/>
    <p:sldId id="259" r:id="rId6"/>
    <p:sldId id="261" r:id="rId7"/>
    <p:sldId id="283" r:id="rId8"/>
    <p:sldId id="282" r:id="rId9"/>
    <p:sldId id="278" r:id="rId10"/>
    <p:sldId id="280" r:id="rId11"/>
    <p:sldId id="265" r:id="rId12"/>
    <p:sldId id="262" r:id="rId13"/>
    <p:sldId id="281" r:id="rId14"/>
    <p:sldId id="266" r:id="rId15"/>
    <p:sldId id="267" r:id="rId16"/>
    <p:sldId id="269" r:id="rId17"/>
    <p:sldId id="268"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F3D"/>
    <a:srgbClr val="A2ABDE"/>
    <a:srgbClr val="465AAE"/>
    <a:srgbClr val="405A73"/>
    <a:srgbClr val="993419"/>
    <a:srgbClr val="5B3881"/>
    <a:srgbClr val="3D2361"/>
    <a:srgbClr val="FFFC35"/>
    <a:srgbClr val="C06E00"/>
    <a:srgbClr val="7C4A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908"/>
    <p:restoredTop sz="94066"/>
  </p:normalViewPr>
  <p:slideViewPr>
    <p:cSldViewPr snapToGrid="0" snapToObjects="1">
      <p:cViewPr>
        <p:scale>
          <a:sx n="60" d="100"/>
          <a:sy n="60" d="100"/>
        </p:scale>
        <p:origin x="-132" y="-31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73FBC4-4FA1-5E48-9222-8424F281FF8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94238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3FBC4-4FA1-5E48-9222-8424F281FF8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116297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3FBC4-4FA1-5E48-9222-8424F281FF8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181902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3FBC4-4FA1-5E48-9222-8424F281FF8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9774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3FBC4-4FA1-5E48-9222-8424F281FF8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111809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73FBC4-4FA1-5E48-9222-8424F281FF8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127265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73FBC4-4FA1-5E48-9222-8424F281FF8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52144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73FBC4-4FA1-5E48-9222-8424F281FF8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1479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3FBC4-4FA1-5E48-9222-8424F281FF8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172360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73FBC4-4FA1-5E48-9222-8424F281FF8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116289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73FBC4-4FA1-5E48-9222-8424F281FF8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14B7-26C1-4D4E-88FD-C6EBAD4545F4}" type="slidenum">
              <a:rPr lang="en-US" smtClean="0"/>
              <a:t>‹#›</a:t>
            </a:fld>
            <a:endParaRPr lang="en-US"/>
          </a:p>
        </p:txBody>
      </p:sp>
    </p:spTree>
    <p:extLst>
      <p:ext uri="{BB962C8B-B14F-4D97-AF65-F5344CB8AC3E}">
        <p14:creationId xmlns:p14="http://schemas.microsoft.com/office/powerpoint/2010/main" val="46145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3FBC4-4FA1-5E48-9222-8424F281FF8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114B7-26C1-4D4E-88FD-C6EBAD4545F4}" type="slidenum">
              <a:rPr lang="en-US" smtClean="0"/>
              <a:t>‹#›</a:t>
            </a:fld>
            <a:endParaRPr lang="en-US"/>
          </a:p>
        </p:txBody>
      </p:sp>
    </p:spTree>
    <p:extLst>
      <p:ext uri="{BB962C8B-B14F-4D97-AF65-F5344CB8AC3E}">
        <p14:creationId xmlns:p14="http://schemas.microsoft.com/office/powerpoint/2010/main" val="198322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435" y="130181"/>
            <a:ext cx="8095129" cy="4715609"/>
          </a:xfrm>
          <a:prstGeom prst="rect">
            <a:avLst/>
          </a:prstGeom>
        </p:spPr>
      </p:pic>
      <p:sp>
        <p:nvSpPr>
          <p:cNvPr id="5" name="Rectangle 4"/>
          <p:cNvSpPr/>
          <p:nvPr/>
        </p:nvSpPr>
        <p:spPr>
          <a:xfrm>
            <a:off x="4426537" y="4929115"/>
            <a:ext cx="3781806" cy="2585323"/>
          </a:xfrm>
          <a:prstGeom prst="rect">
            <a:avLst/>
          </a:prstGeom>
          <a:noFill/>
        </p:spPr>
        <p:txBody>
          <a:bodyPr wrap="square" lIns="91440" tIns="45720" rIns="91440" bIns="45720">
            <a:spAutoFit/>
          </a:bodyPr>
          <a:lstStyle/>
          <a:p>
            <a:pPr algn="ctr"/>
            <a:r>
              <a:rPr lang="en-US" sz="5400" b="1" cap="none" spc="0" smtClean="0">
                <a:ln/>
                <a:solidFill>
                  <a:srgbClr val="26A9B4"/>
                </a:solidFill>
                <a:effectLst/>
                <a:latin typeface="Trebuchet MS" charset="0"/>
                <a:ea typeface="Trebuchet MS" charset="0"/>
                <a:cs typeface="Trebuchet MS" charset="0"/>
              </a:rPr>
              <a:t>CHAPTER </a:t>
            </a:r>
            <a:r>
              <a:rPr lang="en-US" sz="5400" b="1" dirty="0">
                <a:ln/>
                <a:solidFill>
                  <a:srgbClr val="26A9B4"/>
                </a:solidFill>
                <a:latin typeface="Trebuchet MS" charset="0"/>
                <a:ea typeface="Trebuchet MS" charset="0"/>
                <a:cs typeface="Trebuchet MS" charset="0"/>
              </a:rPr>
              <a:t>7</a:t>
            </a:r>
            <a:endParaRPr lang="en-US" sz="5400" b="1" dirty="0" smtClean="0">
              <a:ln/>
              <a:solidFill>
                <a:srgbClr val="26A9B4"/>
              </a:solidFill>
              <a:latin typeface="Trebuchet MS" charset="0"/>
              <a:ea typeface="Trebuchet MS" charset="0"/>
              <a:cs typeface="Trebuchet MS" charset="0"/>
            </a:endParaRPr>
          </a:p>
          <a:p>
            <a:pPr algn="ctr"/>
            <a:endParaRPr lang="en-US" sz="5400" b="1" cap="none" spc="0" dirty="0" smtClean="0">
              <a:ln/>
              <a:solidFill>
                <a:srgbClr val="26A9B4"/>
              </a:solidFill>
              <a:effectLst/>
              <a:latin typeface="Trebuchet MS" charset="0"/>
              <a:ea typeface="Trebuchet MS" charset="0"/>
              <a:cs typeface="Trebuchet MS" charset="0"/>
            </a:endParaRPr>
          </a:p>
          <a:p>
            <a:pPr algn="ctr"/>
            <a:endParaRPr lang="en-US" sz="5400" b="1" cap="none" spc="0" dirty="0">
              <a:ln/>
              <a:solidFill>
                <a:srgbClr val="26A9B4"/>
              </a:solidFill>
              <a:effectLst/>
              <a:latin typeface="Trebuchet MS" charset="0"/>
              <a:ea typeface="Trebuchet MS" charset="0"/>
              <a:cs typeface="Trebuchet MS" charset="0"/>
            </a:endParaRPr>
          </a:p>
        </p:txBody>
      </p:sp>
    </p:spTree>
    <p:extLst>
      <p:ext uri="{BB962C8B-B14F-4D97-AF65-F5344CB8AC3E}">
        <p14:creationId xmlns:p14="http://schemas.microsoft.com/office/powerpoint/2010/main" val="804985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E5D1B"/>
                </a:solidFill>
                <a:latin typeface="Trebuchet MS" charset="0"/>
                <a:ea typeface="Trebuchet MS" charset="0"/>
                <a:cs typeface="Trebuchet MS" charset="0"/>
              </a:rPr>
              <a:t>Presbyters</a:t>
            </a:r>
            <a:endParaRPr lang="en-US" b="1" dirty="0">
              <a:solidFill>
                <a:srgbClr val="2E5D1B"/>
              </a:solidFill>
              <a:latin typeface="Trebuchet MS" charset="0"/>
              <a:ea typeface="Trebuchet MS" charset="0"/>
              <a:cs typeface="Trebuchet MS" charset="0"/>
            </a:endParaRPr>
          </a:p>
        </p:txBody>
      </p:sp>
      <p:sp>
        <p:nvSpPr>
          <p:cNvPr id="3" name="Content Placeholder 2"/>
          <p:cNvSpPr>
            <a:spLocks noGrp="1"/>
          </p:cNvSpPr>
          <p:nvPr>
            <p:ph idx="1"/>
          </p:nvPr>
        </p:nvSpPr>
        <p:spPr>
          <a:xfrm>
            <a:off x="838200" y="1825625"/>
            <a:ext cx="5782109" cy="4351338"/>
          </a:xfrm>
        </p:spPr>
        <p:txBody>
          <a:bodyPr/>
          <a:lstStyle/>
          <a:p>
            <a:pPr marL="0" indent="0">
              <a:buNone/>
            </a:pPr>
            <a:r>
              <a:rPr lang="en-US" sz="3500" dirty="0" smtClean="0"/>
              <a:t>The </a:t>
            </a:r>
            <a:r>
              <a:rPr lang="en-US" sz="3500" dirty="0"/>
              <a:t>name for priests or members of the order of priesthood who are coworkers with the bishops and are servants to God’s People, especially in celebrating the Eucharist.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09" y="536512"/>
            <a:ext cx="4938138" cy="5640451"/>
          </a:xfrm>
          <a:prstGeom prst="rect">
            <a:avLst/>
          </a:prstGeom>
        </p:spPr>
      </p:pic>
      <p:sp>
        <p:nvSpPr>
          <p:cNvPr id="6" name="TextBox 5"/>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Understanding the Sacrament of Anointing the Sick</a:t>
            </a:r>
          </a:p>
          <a:p>
            <a:endParaRPr lang="en-US" dirty="0"/>
          </a:p>
        </p:txBody>
      </p:sp>
    </p:spTree>
    <p:extLst>
      <p:ext uri="{BB962C8B-B14F-4D97-AF65-F5344CB8AC3E}">
        <p14:creationId xmlns:p14="http://schemas.microsoft.com/office/powerpoint/2010/main" val="690260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35863119"/>
              </p:ext>
            </p:extLst>
          </p:nvPr>
        </p:nvGraphicFramePr>
        <p:xfrm>
          <a:off x="736601" y="992505"/>
          <a:ext cx="10984344" cy="5146675"/>
        </p:xfrm>
        <a:graphic>
          <a:graphicData uri="http://schemas.openxmlformats.org/drawingml/2006/table">
            <a:tbl>
              <a:tblPr firstRow="1" bandRow="1">
                <a:tableStyleId>{7DF18680-E054-41AD-8BC1-D1AEF772440D}</a:tableStyleId>
              </a:tblPr>
              <a:tblGrid>
                <a:gridCol w="888999"/>
                <a:gridCol w="4826000"/>
                <a:gridCol w="5269345"/>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Date</a:t>
                      </a:r>
                      <a:endParaRPr lang="en-US" sz="2800" dirty="0"/>
                    </a:p>
                  </a:txBody>
                  <a:tcPr/>
                </a:tc>
                <a:tc>
                  <a:txBody>
                    <a:bodyPr/>
                    <a:lstStyle/>
                    <a:p>
                      <a:pPr algn="ctr"/>
                      <a:r>
                        <a:rPr lang="en-US" sz="2800" dirty="0" smtClean="0"/>
                        <a:t>Practice</a:t>
                      </a:r>
                      <a:endParaRPr lang="en-US" sz="2800" dirty="0"/>
                    </a:p>
                  </a:txBody>
                  <a:tcPr/>
                </a:tc>
                <a:tc>
                  <a:txBody>
                    <a:bodyPr/>
                    <a:lstStyle/>
                    <a:p>
                      <a:pPr algn="ctr"/>
                      <a:r>
                        <a:rPr lang="en-US" sz="2800" dirty="0" smtClean="0"/>
                        <a:t>Outcome</a:t>
                      </a:r>
                      <a:endParaRPr lang="en-US" sz="2800" dirty="0"/>
                    </a:p>
                  </a:txBody>
                  <a:tcPr/>
                </a:tc>
              </a:tr>
              <a:tr h="970915">
                <a:tc>
                  <a:txBody>
                    <a:bodyPr/>
                    <a:lstStyle/>
                    <a:p>
                      <a:r>
                        <a:rPr lang="en-US" dirty="0" smtClean="0"/>
                        <a:t>Ca. 215</a:t>
                      </a:r>
                      <a:endParaRPr lang="en-US" dirty="0"/>
                    </a:p>
                  </a:txBody>
                  <a:tcPr/>
                </a:tc>
                <a:tc>
                  <a:txBody>
                    <a:bodyPr/>
                    <a:lstStyle/>
                    <a:p>
                      <a:r>
                        <a:rPr lang="en-US" dirty="0" smtClean="0"/>
                        <a:t>Hippolytus described</a:t>
                      </a:r>
                      <a:r>
                        <a:rPr lang="en-US" baseline="0" dirty="0" smtClean="0"/>
                        <a:t> the bishop blessing of the oil of sick (olive or another plant oil).</a:t>
                      </a:r>
                      <a:endParaRPr lang="en-US" dirty="0"/>
                    </a:p>
                  </a:txBody>
                  <a:tcPr/>
                </a:tc>
                <a:tc>
                  <a:txBody>
                    <a:bodyPr/>
                    <a:lstStyle/>
                    <a:p>
                      <a:r>
                        <a:rPr lang="en-US" dirty="0" smtClean="0"/>
                        <a:t>Christians regarded</a:t>
                      </a:r>
                      <a:r>
                        <a:rPr lang="en-US" baseline="0" dirty="0" smtClean="0"/>
                        <a:t> their blessed oil as an especially effective remedy and a sign of God’s presence.</a:t>
                      </a:r>
                      <a:endParaRPr lang="en-US" dirty="0"/>
                    </a:p>
                  </a:txBody>
                  <a:tcPr/>
                </a:tc>
              </a:tr>
              <a:tr h="370840">
                <a:tc>
                  <a:txBody>
                    <a:bodyPr/>
                    <a:lstStyle/>
                    <a:p>
                      <a:r>
                        <a:rPr lang="en-US" dirty="0" smtClean="0"/>
                        <a:t>Ca. 416</a:t>
                      </a:r>
                      <a:endParaRPr lang="en-US" dirty="0"/>
                    </a:p>
                  </a:txBody>
                  <a:tcPr/>
                </a:tc>
                <a:tc>
                  <a:txBody>
                    <a:bodyPr/>
                    <a:lstStyle/>
                    <a:p>
                      <a:r>
                        <a:rPr lang="en-US" dirty="0" smtClean="0"/>
                        <a:t>Pope Innocent</a:t>
                      </a:r>
                      <a:r>
                        <a:rPr lang="en-US" baseline="0" dirty="0" smtClean="0"/>
                        <a:t> I described how blessed oil was used.</a:t>
                      </a:r>
                      <a:endParaRPr lang="en-US" dirty="0"/>
                    </a:p>
                  </a:txBody>
                  <a:tcPr/>
                </a:tc>
                <a:tc>
                  <a:txBody>
                    <a:bodyPr/>
                    <a:lstStyle/>
                    <a:p>
                      <a:r>
                        <a:rPr lang="en-US" dirty="0" smtClean="0"/>
                        <a:t>“Is</a:t>
                      </a:r>
                      <a:r>
                        <a:rPr lang="en-US" baseline="0" dirty="0" smtClean="0"/>
                        <a:t> anyone among you sick? He should summon the presbyters of the church, and they should pray over him and anoint [him] with oil in the name of the Lord, and the prayer of faith will save the sick person, and the Lord will raise him up. If he has committed any sins, he will be forgiven.” (Jas  5:13-15)</a:t>
                      </a:r>
                      <a:endParaRPr lang="en-US" dirty="0"/>
                    </a:p>
                  </a:txBody>
                  <a:tcPr/>
                </a:tc>
              </a:tr>
              <a:tr h="370840">
                <a:tc>
                  <a:txBody>
                    <a:bodyPr/>
                    <a:lstStyle/>
                    <a:p>
                      <a:r>
                        <a:rPr lang="en-US" dirty="0" smtClean="0"/>
                        <a:t>428</a:t>
                      </a:r>
                      <a:endParaRPr lang="en-US" dirty="0"/>
                    </a:p>
                  </a:txBody>
                  <a:tcPr/>
                </a:tc>
                <a:tc>
                  <a:txBody>
                    <a:bodyPr/>
                    <a:lstStyle/>
                    <a:p>
                      <a:r>
                        <a:rPr lang="en-US" dirty="0" smtClean="0"/>
                        <a:t>St. Cyril of Alexandria warned Christians not to turn to</a:t>
                      </a:r>
                      <a:r>
                        <a:rPr lang="en-US" baseline="0" dirty="0" smtClean="0"/>
                        <a:t> pagan magicians and sorcerers when sick.</a:t>
                      </a:r>
                      <a:endParaRPr lang="en-US" dirty="0"/>
                    </a:p>
                  </a:txBody>
                  <a:tcPr/>
                </a:tc>
                <a:tc>
                  <a:txBody>
                    <a:bodyPr/>
                    <a:lstStyle/>
                    <a:p>
                      <a:r>
                        <a:rPr lang="en-US" dirty="0" smtClean="0"/>
                        <a:t>The faithful were to turn to God’s healing through the bishop and presbyters of the Church</a:t>
                      </a:r>
                      <a:endParaRPr lang="en-US" dirty="0"/>
                    </a:p>
                  </a:txBody>
                  <a:tcPr/>
                </a:tc>
              </a:tr>
              <a:tr h="370840">
                <a:tc>
                  <a:txBody>
                    <a:bodyPr/>
                    <a:lstStyle/>
                    <a:p>
                      <a:r>
                        <a:rPr lang="en-US" dirty="0" smtClean="0"/>
                        <a:t>1551</a:t>
                      </a:r>
                      <a:endParaRPr lang="en-US" dirty="0"/>
                    </a:p>
                  </a:txBody>
                  <a:tcPr/>
                </a:tc>
                <a:tc>
                  <a:txBody>
                    <a:bodyPr/>
                    <a:lstStyle/>
                    <a:p>
                      <a:r>
                        <a:rPr lang="en-US" dirty="0" smtClean="0"/>
                        <a:t>Only priests (bishops and presbyters) are ministers of Anointing of the Sick.</a:t>
                      </a:r>
                      <a:endParaRPr lang="en-US" dirty="0"/>
                    </a:p>
                  </a:txBody>
                  <a:tcPr/>
                </a:tc>
                <a:tc>
                  <a:txBody>
                    <a:bodyPr/>
                    <a:lstStyle/>
                    <a:p>
                      <a:r>
                        <a:rPr lang="en-US" dirty="0" smtClean="0"/>
                        <a:t>The f</a:t>
                      </a:r>
                      <a:r>
                        <a:rPr lang="en-US" baseline="0" dirty="0" smtClean="0"/>
                        <a:t>aithful sought out  ministers.</a:t>
                      </a:r>
                      <a:endParaRPr lang="en-US" dirty="0"/>
                    </a:p>
                  </a:txBody>
                  <a:tcPr/>
                </a:tc>
              </a:tr>
              <a:tr h="370840">
                <a:tc>
                  <a:txBody>
                    <a:bodyPr/>
                    <a:lstStyle/>
                    <a:p>
                      <a:r>
                        <a:rPr lang="en-US" dirty="0" smtClean="0"/>
                        <a:t>1965</a:t>
                      </a:r>
                      <a:endParaRPr lang="en-US" dirty="0"/>
                    </a:p>
                  </a:txBody>
                  <a:tcPr/>
                </a:tc>
                <a:tc>
                  <a:txBody>
                    <a:bodyPr/>
                    <a:lstStyle/>
                    <a:p>
                      <a:r>
                        <a:rPr lang="en-US" dirty="0" smtClean="0"/>
                        <a:t>“Extreme Unction” is not a sacrament intended only for those on the verge of death.</a:t>
                      </a:r>
                      <a:endParaRPr lang="en-US" dirty="0"/>
                    </a:p>
                  </a:txBody>
                  <a:tcPr/>
                </a:tc>
                <a:tc>
                  <a:txBody>
                    <a:bodyPr/>
                    <a:lstStyle/>
                    <a:p>
                      <a:r>
                        <a:rPr lang="en-US" dirty="0" smtClean="0"/>
                        <a:t>Any faithful who is in danger</a:t>
                      </a:r>
                      <a:r>
                        <a:rPr lang="en-US" baseline="0" dirty="0" smtClean="0"/>
                        <a:t> of death due to sickness or old age may receive the sacrament.</a:t>
                      </a:r>
                      <a:endParaRPr lang="en-US" dirty="0"/>
                    </a:p>
                  </a:txBody>
                  <a:tcPr/>
                </a:tc>
              </a:tr>
            </a:tbl>
          </a:graphicData>
        </a:graphic>
      </p:graphicFrame>
      <p:sp>
        <p:nvSpPr>
          <p:cNvPr id="7" name="TextBox 6"/>
          <p:cNvSpPr txBox="1"/>
          <p:nvPr/>
        </p:nvSpPr>
        <p:spPr>
          <a:xfrm>
            <a:off x="1668780" y="71381"/>
            <a:ext cx="8778240" cy="584775"/>
          </a:xfrm>
          <a:prstGeom prst="rect">
            <a:avLst/>
          </a:prstGeom>
          <a:noFill/>
        </p:spPr>
        <p:txBody>
          <a:bodyPr wrap="square" rtlCol="0">
            <a:spAutoFit/>
          </a:bodyPr>
          <a:lstStyle/>
          <a:p>
            <a:pPr algn="ctr"/>
            <a:r>
              <a:rPr lang="en-US" sz="3200" b="1" dirty="0" smtClean="0">
                <a:solidFill>
                  <a:schemeClr val="bg1"/>
                </a:solidFill>
                <a:latin typeface="Trebuchet MS" charset="0"/>
                <a:ea typeface="Trebuchet MS" charset="0"/>
                <a:cs typeface="Trebuchet MS" charset="0"/>
              </a:rPr>
              <a:t>Selected History of the Anointing of the Sick</a:t>
            </a:r>
            <a:endParaRPr lang="en-US" sz="3200" b="1" dirty="0">
              <a:solidFill>
                <a:schemeClr val="bg1"/>
              </a:solidFill>
              <a:latin typeface="Trebuchet MS" charset="0"/>
              <a:ea typeface="Trebuchet MS" charset="0"/>
              <a:cs typeface="Trebuchet MS" charset="0"/>
            </a:endParaRPr>
          </a:p>
        </p:txBody>
      </p:sp>
      <p:sp>
        <p:nvSpPr>
          <p:cNvPr id="9" name="TextBox 8"/>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Understanding the Sacrament of Anointing the Sick</a:t>
            </a:r>
          </a:p>
          <a:p>
            <a:endParaRPr lang="en-US" dirty="0"/>
          </a:p>
        </p:txBody>
      </p:sp>
    </p:spTree>
    <p:extLst>
      <p:ext uri="{BB962C8B-B14F-4D97-AF65-F5344CB8AC3E}">
        <p14:creationId xmlns:p14="http://schemas.microsoft.com/office/powerpoint/2010/main" val="913559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071" y="350940"/>
            <a:ext cx="10515600" cy="1325563"/>
          </a:xfrm>
        </p:spPr>
        <p:txBody>
          <a:bodyPr/>
          <a:lstStyle/>
          <a:p>
            <a:r>
              <a:rPr lang="en-US" b="1" dirty="0" smtClean="0">
                <a:solidFill>
                  <a:srgbClr val="993419"/>
                </a:solidFill>
                <a:latin typeface="Trebuchet MS" charset="0"/>
                <a:ea typeface="Trebuchet MS" charset="0"/>
                <a:cs typeface="Trebuchet MS" charset="0"/>
              </a:rPr>
              <a:t>Extreme Unction</a:t>
            </a:r>
            <a:endParaRPr lang="en-US" b="1" dirty="0">
              <a:solidFill>
                <a:srgbClr val="993419"/>
              </a:solidFill>
              <a:latin typeface="Trebuchet MS" charset="0"/>
              <a:ea typeface="Trebuchet MS" charset="0"/>
              <a:cs typeface="Trebuchet MS"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541" y="443516"/>
            <a:ext cx="5149602" cy="5430490"/>
          </a:xfrm>
        </p:spPr>
      </p:pic>
      <p:sp>
        <p:nvSpPr>
          <p:cNvPr id="4" name="TextBox 3"/>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Understanding the Sacrament of Anointing the Sick</a:t>
            </a:r>
          </a:p>
          <a:p>
            <a:endParaRPr lang="en-US" dirty="0"/>
          </a:p>
        </p:txBody>
      </p:sp>
      <p:sp>
        <p:nvSpPr>
          <p:cNvPr id="6" name="TextBox 5"/>
          <p:cNvSpPr txBox="1"/>
          <p:nvPr/>
        </p:nvSpPr>
        <p:spPr>
          <a:xfrm>
            <a:off x="6459071" y="2023482"/>
            <a:ext cx="4412343" cy="2308324"/>
          </a:xfrm>
          <a:prstGeom prst="rect">
            <a:avLst/>
          </a:prstGeom>
          <a:noFill/>
        </p:spPr>
        <p:txBody>
          <a:bodyPr wrap="square" rtlCol="0">
            <a:spAutoFit/>
          </a:bodyPr>
          <a:lstStyle/>
          <a:p>
            <a:r>
              <a:rPr lang="en-US" sz="2400" dirty="0"/>
              <a:t>A term from the Latin for “last</a:t>
            </a:r>
          </a:p>
          <a:p>
            <a:r>
              <a:rPr lang="en-US" sz="2400" dirty="0"/>
              <a:t>anointing.” It once referred to the reception of the Sacrament</a:t>
            </a:r>
          </a:p>
          <a:p>
            <a:r>
              <a:rPr lang="en-US" sz="2400" dirty="0"/>
              <a:t>of the Anointing of the Sick just before death</a:t>
            </a:r>
            <a:r>
              <a:rPr lang="en-US" sz="2400" dirty="0" smtClean="0"/>
              <a:t>. It </a:t>
            </a:r>
            <a:r>
              <a:rPr lang="en-US" sz="2400" dirty="0"/>
              <a:t>is accompanied by Viaticum.</a:t>
            </a:r>
          </a:p>
        </p:txBody>
      </p:sp>
    </p:spTree>
    <p:extLst>
      <p:ext uri="{BB962C8B-B14F-4D97-AF65-F5344CB8AC3E}">
        <p14:creationId xmlns:p14="http://schemas.microsoft.com/office/powerpoint/2010/main" val="1043406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84E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855" y="157307"/>
            <a:ext cx="11429999" cy="1325563"/>
          </a:xfrm>
        </p:spPr>
        <p:txBody>
          <a:bodyPr>
            <a:normAutofit/>
          </a:bodyPr>
          <a:lstStyle/>
          <a:p>
            <a:r>
              <a:rPr lang="en-US" sz="3200" dirty="0" smtClean="0">
                <a:solidFill>
                  <a:schemeClr val="bg1"/>
                </a:solidFill>
                <a:latin typeface="Trebuchet MS" charset="0"/>
                <a:ea typeface="Trebuchet MS" charset="0"/>
                <a:cs typeface="Trebuchet MS" charset="0"/>
              </a:rPr>
              <a:t>Conditions for the Sacrament of the Anointing of the Sick</a:t>
            </a:r>
            <a:endParaRPr lang="en-US" sz="3200" dirty="0">
              <a:solidFill>
                <a:schemeClr val="bg1"/>
              </a:solidFill>
              <a:latin typeface="Trebuchet MS" charset="0"/>
              <a:ea typeface="Trebuchet MS" charset="0"/>
              <a:cs typeface="Trebuchet MS" charset="0"/>
            </a:endParaRPr>
          </a:p>
        </p:txBody>
      </p:sp>
      <p:sp>
        <p:nvSpPr>
          <p:cNvPr id="3" name="Content Placeholder 2"/>
          <p:cNvSpPr>
            <a:spLocks noGrp="1"/>
          </p:cNvSpPr>
          <p:nvPr>
            <p:ph idx="1"/>
          </p:nvPr>
        </p:nvSpPr>
        <p:spPr>
          <a:xfrm>
            <a:off x="394855" y="1486621"/>
            <a:ext cx="6851073" cy="4789487"/>
          </a:xfrm>
        </p:spPr>
        <p:txBody>
          <a:bodyPr>
            <a:normAutofit lnSpcReduction="10000"/>
          </a:bodyPr>
          <a:lstStyle/>
          <a:p>
            <a:r>
              <a:rPr lang="en-US" dirty="0" smtClean="0">
                <a:solidFill>
                  <a:schemeClr val="bg1"/>
                </a:solidFill>
              </a:rPr>
              <a:t>Given during sickness or immediately before death.</a:t>
            </a:r>
          </a:p>
          <a:p>
            <a:r>
              <a:rPr lang="en-US" dirty="0" smtClean="0">
                <a:solidFill>
                  <a:schemeClr val="bg1"/>
                </a:solidFill>
              </a:rPr>
              <a:t>Intended for a communal setting with family and friends in attendance.</a:t>
            </a:r>
          </a:p>
          <a:p>
            <a:r>
              <a:rPr lang="en-US" dirty="0" smtClean="0">
                <a:solidFill>
                  <a:schemeClr val="bg1"/>
                </a:solidFill>
              </a:rPr>
              <a:t>May take place </a:t>
            </a:r>
            <a:r>
              <a:rPr lang="en-US" dirty="0">
                <a:solidFill>
                  <a:schemeClr val="bg1"/>
                </a:solidFill>
              </a:rPr>
              <a:t>in the family home, a hospital, a convalescent home, a hospice, or a parish church. </a:t>
            </a:r>
          </a:p>
          <a:p>
            <a:r>
              <a:rPr lang="en-US" dirty="0" smtClean="0">
                <a:solidFill>
                  <a:schemeClr val="bg1"/>
                </a:solidFill>
              </a:rPr>
              <a:t>Can be for a single sick person or a group.</a:t>
            </a:r>
          </a:p>
          <a:p>
            <a:r>
              <a:rPr lang="en-US" dirty="0" smtClean="0">
                <a:solidFill>
                  <a:schemeClr val="bg1"/>
                </a:solidFill>
              </a:rPr>
              <a:t>The sick person and all those present are encouraged to receive the Sacrament of Penance prior to the Anointing of the Sick.</a:t>
            </a:r>
          </a:p>
          <a:p>
            <a:endParaRPr lang="en-US" dirty="0" smtClean="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237" y="1482870"/>
            <a:ext cx="3746500" cy="3810000"/>
          </a:xfrm>
          <a:prstGeom prst="rect">
            <a:avLst/>
          </a:prstGeom>
        </p:spPr>
      </p:pic>
    </p:spTree>
    <p:extLst>
      <p:ext uri="{BB962C8B-B14F-4D97-AF65-F5344CB8AC3E}">
        <p14:creationId xmlns:p14="http://schemas.microsoft.com/office/powerpoint/2010/main" val="1506501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80506" cy="1325563"/>
          </a:xfrm>
        </p:spPr>
        <p:txBody>
          <a:bodyPr/>
          <a:lstStyle/>
          <a:p>
            <a:pPr algn="ctr"/>
            <a:r>
              <a:rPr lang="en-US" b="1" dirty="0" smtClean="0">
                <a:solidFill>
                  <a:srgbClr val="FFFF00"/>
                </a:solidFill>
                <a:latin typeface="Trebuchet MS" charset="0"/>
                <a:ea typeface="Trebuchet MS" charset="0"/>
                <a:cs typeface="Trebuchet MS" charset="0"/>
              </a:rPr>
              <a:t>Rite of the Anointing of the Sick</a:t>
            </a:r>
            <a:endParaRPr lang="en-US" b="1" dirty="0">
              <a:solidFill>
                <a:srgbClr val="FFFF00"/>
              </a:solidFill>
              <a:latin typeface="Trebuchet MS" charset="0"/>
              <a:ea typeface="Trebuchet MS" charset="0"/>
              <a:cs typeface="Trebuchet MS" charset="0"/>
            </a:endParaRPr>
          </a:p>
        </p:txBody>
      </p:sp>
      <p:sp>
        <p:nvSpPr>
          <p:cNvPr id="3" name="Content Placeholder 2"/>
          <p:cNvSpPr>
            <a:spLocks noGrp="1"/>
          </p:cNvSpPr>
          <p:nvPr>
            <p:ph idx="1"/>
          </p:nvPr>
        </p:nvSpPr>
        <p:spPr>
          <a:xfrm>
            <a:off x="838200" y="1825625"/>
            <a:ext cx="6331527" cy="4351338"/>
          </a:xfrm>
        </p:spPr>
        <p:txBody>
          <a:bodyPr>
            <a:normAutofit lnSpcReduction="10000"/>
          </a:bodyPr>
          <a:lstStyle/>
          <a:p>
            <a:r>
              <a:rPr lang="en-US" b="1" dirty="0" smtClean="0">
                <a:solidFill>
                  <a:schemeClr val="bg1"/>
                </a:solidFill>
              </a:rPr>
              <a:t>Introductory Rites</a:t>
            </a:r>
          </a:p>
          <a:p>
            <a:r>
              <a:rPr lang="en-US" b="1" dirty="0" smtClean="0">
                <a:solidFill>
                  <a:schemeClr val="bg1"/>
                </a:solidFill>
              </a:rPr>
              <a:t>Liturgy of the Word</a:t>
            </a:r>
          </a:p>
          <a:p>
            <a:r>
              <a:rPr lang="en-US" b="1" dirty="0" smtClean="0">
                <a:solidFill>
                  <a:schemeClr val="bg1"/>
                </a:solidFill>
              </a:rPr>
              <a:t>Litany (Prayer of the Faithful)</a:t>
            </a:r>
          </a:p>
          <a:p>
            <a:r>
              <a:rPr lang="en-US" b="1" dirty="0" smtClean="0">
                <a:solidFill>
                  <a:schemeClr val="bg1"/>
                </a:solidFill>
              </a:rPr>
              <a:t>Laying on of Hands</a:t>
            </a:r>
          </a:p>
          <a:p>
            <a:r>
              <a:rPr lang="en-US" b="1" dirty="0" smtClean="0">
                <a:solidFill>
                  <a:schemeClr val="bg1"/>
                </a:solidFill>
              </a:rPr>
              <a:t>Blessing of Oil</a:t>
            </a:r>
          </a:p>
          <a:p>
            <a:r>
              <a:rPr lang="en-US" b="1" dirty="0" smtClean="0">
                <a:solidFill>
                  <a:schemeClr val="bg1"/>
                </a:solidFill>
              </a:rPr>
              <a:t>Prayer of Thanksgiving</a:t>
            </a:r>
          </a:p>
          <a:p>
            <a:r>
              <a:rPr lang="en-US" b="1" dirty="0" smtClean="0">
                <a:solidFill>
                  <a:schemeClr val="bg1"/>
                </a:solidFill>
              </a:rPr>
              <a:t>Anointing with Oil of the Sick           (hands and forehead)</a:t>
            </a:r>
          </a:p>
          <a:p>
            <a:r>
              <a:rPr lang="en-US" b="1" dirty="0" smtClean="0">
                <a:solidFill>
                  <a:schemeClr val="bg1"/>
                </a:solidFill>
              </a:rPr>
              <a:t>Prayer after Anointing</a:t>
            </a:r>
            <a:endParaRPr lang="en-US" b="1" dirty="0">
              <a:solidFill>
                <a:schemeClr val="bg1"/>
              </a:solidFill>
            </a:endParaRPr>
          </a:p>
        </p:txBody>
      </p:sp>
      <p:sp>
        <p:nvSpPr>
          <p:cNvPr id="4" name="TextBox 3"/>
          <p:cNvSpPr txBox="1"/>
          <p:nvPr/>
        </p:nvSpPr>
        <p:spPr>
          <a:xfrm>
            <a:off x="6078071" y="6352418"/>
            <a:ext cx="5642873" cy="646331"/>
          </a:xfrm>
          <a:prstGeom prst="rect">
            <a:avLst/>
          </a:prstGeom>
          <a:noFill/>
        </p:spPr>
        <p:txBody>
          <a:bodyPr wrap="square" rtlCol="0">
            <a:spAutoFit/>
          </a:bodyPr>
          <a:lstStyle/>
          <a:p>
            <a:pPr algn="r"/>
            <a:r>
              <a:rPr lang="en-US" i="1" dirty="0" smtClean="0">
                <a:solidFill>
                  <a:schemeClr val="bg1"/>
                </a:solidFill>
                <a:latin typeface="Trebuchet MS" charset="0"/>
                <a:ea typeface="Trebuchet MS" charset="0"/>
                <a:cs typeface="Trebuchet MS" charset="0"/>
              </a:rPr>
              <a:t>Celebrating the Sacrament of Anointing the Sick</a:t>
            </a:r>
          </a:p>
          <a:p>
            <a:endParaRPr lang="en-US" dirty="0">
              <a:solidFill>
                <a:schemeClr val="bg1"/>
              </a:solidFill>
            </a:endParaRPr>
          </a:p>
        </p:txBody>
      </p:sp>
    </p:spTree>
    <p:extLst>
      <p:ext uri="{BB962C8B-B14F-4D97-AF65-F5344CB8AC3E}">
        <p14:creationId xmlns:p14="http://schemas.microsoft.com/office/powerpoint/2010/main" val="1068923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0"/>
            <a:ext cx="10515600" cy="1325563"/>
          </a:xfrm>
        </p:spPr>
        <p:txBody>
          <a:bodyPr/>
          <a:lstStyle/>
          <a:p>
            <a:r>
              <a:rPr lang="en-US" b="1" dirty="0" smtClean="0">
                <a:solidFill>
                  <a:srgbClr val="67426C"/>
                </a:solidFill>
                <a:latin typeface="Trebuchet MS" charset="0"/>
                <a:ea typeface="Trebuchet MS" charset="0"/>
                <a:cs typeface="Trebuchet MS" charset="0"/>
              </a:rPr>
              <a:t>The Final Journey</a:t>
            </a:r>
            <a:endParaRPr lang="en-US" b="1" dirty="0">
              <a:solidFill>
                <a:srgbClr val="67426C"/>
              </a:solidFill>
              <a:latin typeface="Trebuchet MS" charset="0"/>
              <a:ea typeface="Trebuchet MS" charset="0"/>
              <a:cs typeface="Trebuchet MS"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524" r="3076"/>
          <a:stretch/>
        </p:blipFill>
        <p:spPr>
          <a:xfrm>
            <a:off x="6078071" y="1325563"/>
            <a:ext cx="5534891" cy="4351338"/>
          </a:xfrm>
        </p:spPr>
      </p:pic>
      <p:sp>
        <p:nvSpPr>
          <p:cNvPr id="4" name="TextBox 3"/>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Celebrating the Sacrament of Anointing the Sick</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64181634"/>
              </p:ext>
            </p:extLst>
          </p:nvPr>
        </p:nvGraphicFramePr>
        <p:xfrm>
          <a:off x="561109" y="1102474"/>
          <a:ext cx="5112328" cy="5383848"/>
        </p:xfrm>
        <a:graphic>
          <a:graphicData uri="http://schemas.openxmlformats.org/drawingml/2006/table">
            <a:tbl>
              <a:tblPr firstRow="1" bandRow="1">
                <a:tableStyleId>{5C22544A-7EE6-4342-B048-85BDC9FD1C3A}</a:tableStyleId>
              </a:tblPr>
              <a:tblGrid>
                <a:gridCol w="1558636"/>
                <a:gridCol w="3553692"/>
              </a:tblGrid>
              <a:tr h="535274">
                <a:tc>
                  <a:txBody>
                    <a:bodyPr/>
                    <a:lstStyle/>
                    <a:p>
                      <a:pPr algn="ctr"/>
                      <a:r>
                        <a:rPr lang="en-US" sz="2800" dirty="0" smtClean="0">
                          <a:solidFill>
                            <a:schemeClr val="bg1"/>
                          </a:solidFill>
                        </a:rPr>
                        <a:t>Name of Rite</a:t>
                      </a:r>
                      <a:endParaRPr lang="en-US" sz="2800" dirty="0">
                        <a:solidFill>
                          <a:schemeClr val="bg1"/>
                        </a:solidFill>
                      </a:endParaRPr>
                    </a:p>
                  </a:txBody>
                  <a:tcPr>
                    <a:solidFill>
                      <a:srgbClr val="67426C"/>
                    </a:solidFill>
                  </a:tcPr>
                </a:tc>
                <a:tc>
                  <a:txBody>
                    <a:bodyPr/>
                    <a:lstStyle/>
                    <a:p>
                      <a:pPr algn="ctr"/>
                      <a:r>
                        <a:rPr lang="en-US" sz="2800" dirty="0" smtClean="0">
                          <a:solidFill>
                            <a:schemeClr val="bg1"/>
                          </a:solidFill>
                        </a:rPr>
                        <a:t>Details</a:t>
                      </a:r>
                      <a:endParaRPr lang="en-US" sz="2800" dirty="0">
                        <a:solidFill>
                          <a:schemeClr val="bg1"/>
                        </a:solidFill>
                      </a:endParaRPr>
                    </a:p>
                  </a:txBody>
                  <a:tcPr>
                    <a:solidFill>
                      <a:srgbClr val="67426C"/>
                    </a:solidFill>
                  </a:tcPr>
                </a:tc>
              </a:tr>
              <a:tr h="1360488">
                <a:tc>
                  <a:txBody>
                    <a:bodyPr/>
                    <a:lstStyle/>
                    <a:p>
                      <a:r>
                        <a:rPr lang="en-US" sz="2500" dirty="0" smtClean="0">
                          <a:solidFill>
                            <a:srgbClr val="67426C"/>
                          </a:solidFill>
                        </a:rPr>
                        <a:t>Extreme Unction (Last Rites)</a:t>
                      </a:r>
                      <a:endParaRPr lang="en-US" sz="2500" dirty="0">
                        <a:solidFill>
                          <a:srgbClr val="67426C"/>
                        </a:solidFill>
                      </a:endParaRPr>
                    </a:p>
                  </a:txBody>
                  <a:tcPr/>
                </a:tc>
                <a:tc>
                  <a:txBody>
                    <a:bodyPr/>
                    <a:lstStyle/>
                    <a:p>
                      <a:r>
                        <a:rPr lang="en-US" dirty="0" smtClean="0">
                          <a:solidFill>
                            <a:srgbClr val="67426C"/>
                          </a:solidFill>
                        </a:rPr>
                        <a:t>Encompasses</a:t>
                      </a:r>
                      <a:r>
                        <a:rPr lang="en-US" baseline="0" dirty="0" smtClean="0">
                          <a:solidFill>
                            <a:srgbClr val="67426C"/>
                          </a:solidFill>
                        </a:rPr>
                        <a:t> all the ministering to the person on the bed of death, including Penance, Anointing of the Sick ,Viaticum, and the Final Blessing.</a:t>
                      </a:r>
                      <a:endParaRPr lang="en-US" dirty="0">
                        <a:solidFill>
                          <a:srgbClr val="67426C"/>
                        </a:solidFill>
                      </a:endParaRPr>
                    </a:p>
                  </a:txBody>
                  <a:tcPr/>
                </a:tc>
              </a:tr>
              <a:tr h="1360488">
                <a:tc>
                  <a:txBody>
                    <a:bodyPr/>
                    <a:lstStyle/>
                    <a:p>
                      <a:r>
                        <a:rPr lang="en-US" sz="2500" dirty="0" smtClean="0">
                          <a:solidFill>
                            <a:srgbClr val="67426C"/>
                          </a:solidFill>
                        </a:rPr>
                        <a:t>Anointing of the Sick</a:t>
                      </a:r>
                      <a:endParaRPr lang="en-US" sz="2500" dirty="0">
                        <a:solidFill>
                          <a:srgbClr val="67426C"/>
                        </a:solidFill>
                      </a:endParaRPr>
                    </a:p>
                  </a:txBody>
                  <a:tcPr/>
                </a:tc>
                <a:tc>
                  <a:txBody>
                    <a:bodyPr/>
                    <a:lstStyle/>
                    <a:p>
                      <a:r>
                        <a:rPr lang="en-US" dirty="0" smtClean="0">
                          <a:solidFill>
                            <a:srgbClr val="67426C"/>
                          </a:solidFill>
                        </a:rPr>
                        <a:t>Sacrament given to</a:t>
                      </a:r>
                      <a:r>
                        <a:rPr lang="en-US" baseline="0" dirty="0" smtClean="0">
                          <a:solidFill>
                            <a:srgbClr val="67426C"/>
                          </a:solidFill>
                        </a:rPr>
                        <a:t> those who face sickness or death. Must be administered by a priest or bishop .</a:t>
                      </a:r>
                      <a:endParaRPr lang="en-US" dirty="0">
                        <a:solidFill>
                          <a:srgbClr val="67426C"/>
                        </a:solidFill>
                      </a:endParaRPr>
                    </a:p>
                  </a:txBody>
                  <a:tcPr/>
                </a:tc>
              </a:tr>
              <a:tr h="1360488">
                <a:tc>
                  <a:txBody>
                    <a:bodyPr/>
                    <a:lstStyle/>
                    <a:p>
                      <a:r>
                        <a:rPr lang="en-US" sz="2500" dirty="0" smtClean="0">
                          <a:solidFill>
                            <a:srgbClr val="67426C"/>
                          </a:solidFill>
                        </a:rPr>
                        <a:t>Viaticum</a:t>
                      </a:r>
                      <a:endParaRPr lang="en-US" sz="2500" dirty="0">
                        <a:solidFill>
                          <a:srgbClr val="67426C"/>
                        </a:solidFill>
                      </a:endParaRPr>
                    </a:p>
                  </a:txBody>
                  <a:tcPr/>
                </a:tc>
                <a:tc>
                  <a:txBody>
                    <a:bodyPr/>
                    <a:lstStyle/>
                    <a:p>
                      <a:r>
                        <a:rPr lang="en-US" dirty="0" smtClean="0">
                          <a:solidFill>
                            <a:srgbClr val="67426C"/>
                          </a:solidFill>
                        </a:rPr>
                        <a:t>The last</a:t>
                      </a:r>
                      <a:r>
                        <a:rPr lang="en-US" baseline="0" dirty="0" smtClean="0">
                          <a:solidFill>
                            <a:srgbClr val="67426C"/>
                          </a:solidFill>
                        </a:rPr>
                        <a:t> reception of Holy Communion may be brought by a deacon or other member of the parish community if a priest is not available. </a:t>
                      </a:r>
                      <a:endParaRPr lang="en-US" dirty="0">
                        <a:solidFill>
                          <a:srgbClr val="67426C"/>
                        </a:solidFill>
                      </a:endParaRPr>
                    </a:p>
                  </a:txBody>
                  <a:tcPr/>
                </a:tc>
              </a:tr>
            </a:tbl>
          </a:graphicData>
        </a:graphic>
      </p:graphicFrame>
    </p:spTree>
    <p:extLst>
      <p:ext uri="{BB962C8B-B14F-4D97-AF65-F5344CB8AC3E}">
        <p14:creationId xmlns:p14="http://schemas.microsoft.com/office/powerpoint/2010/main" val="681547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C4AA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271" y="135566"/>
            <a:ext cx="10515600" cy="1325563"/>
          </a:xfrm>
        </p:spPr>
        <p:txBody>
          <a:bodyPr/>
          <a:lstStyle/>
          <a:p>
            <a:r>
              <a:rPr lang="en-US" b="1" dirty="0" smtClean="0">
                <a:solidFill>
                  <a:srgbClr val="FFFC35"/>
                </a:solidFill>
                <a:latin typeface="Trebuchet MS" charset="0"/>
                <a:ea typeface="Trebuchet MS" charset="0"/>
                <a:cs typeface="Trebuchet MS" charset="0"/>
              </a:rPr>
              <a:t>Oil of the Sick</a:t>
            </a:r>
            <a:endParaRPr lang="en-US" b="1" dirty="0">
              <a:solidFill>
                <a:srgbClr val="FFFC35"/>
              </a:solidFill>
              <a:latin typeface="Trebuchet MS" charset="0"/>
              <a:ea typeface="Trebuchet MS" charset="0"/>
              <a:cs typeface="Trebuchet MS" charset="0"/>
            </a:endParaRPr>
          </a:p>
        </p:txBody>
      </p:sp>
      <p:sp>
        <p:nvSpPr>
          <p:cNvPr id="3" name="Content Placeholder 2"/>
          <p:cNvSpPr>
            <a:spLocks noGrp="1"/>
          </p:cNvSpPr>
          <p:nvPr>
            <p:ph idx="1"/>
          </p:nvPr>
        </p:nvSpPr>
        <p:spPr>
          <a:xfrm>
            <a:off x="4925290" y="1461129"/>
            <a:ext cx="6428509" cy="4715834"/>
          </a:xfrm>
        </p:spPr>
        <p:txBody>
          <a:bodyPr/>
          <a:lstStyle/>
          <a:p>
            <a:r>
              <a:rPr lang="en-US" dirty="0" smtClean="0">
                <a:solidFill>
                  <a:schemeClr val="bg1"/>
                </a:solidFill>
              </a:rPr>
              <a:t>Olive oil blessed by the bishop of a diocese on Holy Thursday.</a:t>
            </a:r>
          </a:p>
          <a:p>
            <a:r>
              <a:rPr lang="en-US" dirty="0" smtClean="0">
                <a:solidFill>
                  <a:schemeClr val="bg1"/>
                </a:solidFill>
              </a:rPr>
              <a:t>Abbreviated O.I. (oleum </a:t>
            </a:r>
            <a:r>
              <a:rPr lang="en-US" dirty="0" err="1" smtClean="0">
                <a:solidFill>
                  <a:schemeClr val="bg1"/>
                </a:solidFill>
              </a:rPr>
              <a:t>infirmorum</a:t>
            </a:r>
            <a:r>
              <a:rPr lang="en-US" dirty="0" smtClean="0">
                <a:solidFill>
                  <a:schemeClr val="bg1"/>
                </a:solidFill>
              </a:rPr>
              <a:t>, oil of the sick)</a:t>
            </a:r>
          </a:p>
          <a:p>
            <a:r>
              <a:rPr lang="en-US" dirty="0" smtClean="0">
                <a:solidFill>
                  <a:schemeClr val="bg1"/>
                </a:solidFill>
              </a:rPr>
              <a:t>Olive oil was prescribed as the only oil valid for the sacrament until 1874 when Pope Paul VI allowed any plant oil.</a:t>
            </a:r>
          </a:p>
          <a:p>
            <a:r>
              <a:rPr lang="en-US" dirty="0" smtClean="0">
                <a:solidFill>
                  <a:schemeClr val="bg1"/>
                </a:solidFill>
              </a:rPr>
              <a:t>In an emergency, any priest may bless the oil. </a:t>
            </a:r>
            <a:endParaRPr lang="en-US" dirty="0">
              <a:solidFill>
                <a:schemeClr val="bg1"/>
              </a:solidFill>
            </a:endParaRPr>
          </a:p>
        </p:txBody>
      </p:sp>
      <p:sp>
        <p:nvSpPr>
          <p:cNvPr id="4" name="TextBox 3"/>
          <p:cNvSpPr txBox="1"/>
          <p:nvPr/>
        </p:nvSpPr>
        <p:spPr>
          <a:xfrm>
            <a:off x="6078071" y="6352418"/>
            <a:ext cx="5642873" cy="646331"/>
          </a:xfrm>
          <a:prstGeom prst="rect">
            <a:avLst/>
          </a:prstGeom>
          <a:noFill/>
        </p:spPr>
        <p:txBody>
          <a:bodyPr wrap="square" rtlCol="0">
            <a:spAutoFit/>
          </a:bodyPr>
          <a:lstStyle/>
          <a:p>
            <a:pPr algn="r"/>
            <a:r>
              <a:rPr lang="en-US" i="1" dirty="0" smtClean="0">
                <a:solidFill>
                  <a:schemeClr val="bg1"/>
                </a:solidFill>
                <a:latin typeface="Trebuchet MS" charset="0"/>
                <a:ea typeface="Trebuchet MS" charset="0"/>
                <a:cs typeface="Trebuchet MS" charset="0"/>
              </a:rPr>
              <a:t>Celebrating the Sacrament of Anointing the Sick</a:t>
            </a:r>
          </a:p>
          <a:p>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61129"/>
            <a:ext cx="3472532" cy="5214454"/>
          </a:xfrm>
          <a:prstGeom prst="rect">
            <a:avLst/>
          </a:prstGeom>
        </p:spPr>
      </p:pic>
    </p:spTree>
    <p:extLst>
      <p:ext uri="{BB962C8B-B14F-4D97-AF65-F5344CB8AC3E}">
        <p14:creationId xmlns:p14="http://schemas.microsoft.com/office/powerpoint/2010/main" val="1020416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rebuchet MS" charset="0"/>
                <a:ea typeface="Trebuchet MS" charset="0"/>
                <a:cs typeface="Trebuchet MS" charset="0"/>
              </a:rPr>
              <a:t>The Effects of the Anointing of the Sick</a:t>
            </a:r>
            <a:endParaRPr lang="en-US" b="1" dirty="0">
              <a:latin typeface="Trebuchet MS" charset="0"/>
              <a:ea typeface="Trebuchet MS" charset="0"/>
              <a:cs typeface="Trebuchet MS" charset="0"/>
            </a:endParaRPr>
          </a:p>
        </p:txBody>
      </p:sp>
      <p:sp>
        <p:nvSpPr>
          <p:cNvPr id="3" name="Content Placeholder 2"/>
          <p:cNvSpPr>
            <a:spLocks noGrp="1"/>
          </p:cNvSpPr>
          <p:nvPr>
            <p:ph idx="1"/>
          </p:nvPr>
        </p:nvSpPr>
        <p:spPr>
          <a:xfrm>
            <a:off x="838200" y="1825625"/>
            <a:ext cx="4939145" cy="4351338"/>
          </a:xfrm>
        </p:spPr>
        <p:txBody>
          <a:bodyPr/>
          <a:lstStyle/>
          <a:p>
            <a:r>
              <a:rPr lang="en-US" dirty="0" smtClean="0"/>
              <a:t>The sacrament is a particular gift of the Holy Spirit.</a:t>
            </a:r>
          </a:p>
          <a:p>
            <a:r>
              <a:rPr lang="en-US" dirty="0" smtClean="0"/>
              <a:t>The sacrament unites the person with the Passion of Christ.</a:t>
            </a:r>
          </a:p>
          <a:p>
            <a:r>
              <a:rPr lang="en-US" dirty="0" smtClean="0"/>
              <a:t>The sacrament is a grace for the Church.</a:t>
            </a:r>
          </a:p>
          <a:p>
            <a:r>
              <a:rPr lang="en-US" dirty="0" smtClean="0"/>
              <a:t>The sacrament is preparation for the final journey.</a:t>
            </a:r>
            <a:endParaRPr lang="en-US" dirty="0"/>
          </a:p>
        </p:txBody>
      </p:sp>
      <p:sp>
        <p:nvSpPr>
          <p:cNvPr id="4" name="TextBox 3"/>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The Graces of the Sacrament of Anointing the Sick</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825625"/>
            <a:ext cx="5334000" cy="3556000"/>
          </a:xfrm>
          <a:prstGeom prst="rect">
            <a:avLst/>
          </a:prstGeom>
        </p:spPr>
      </p:pic>
    </p:spTree>
    <p:extLst>
      <p:ext uri="{BB962C8B-B14F-4D97-AF65-F5344CB8AC3E}">
        <p14:creationId xmlns:p14="http://schemas.microsoft.com/office/powerpoint/2010/main" val="9055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B3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252" y="203993"/>
            <a:ext cx="6406938" cy="1325563"/>
          </a:xfrm>
        </p:spPr>
        <p:txBody>
          <a:bodyPr>
            <a:normAutofit/>
          </a:bodyPr>
          <a:lstStyle/>
          <a:p>
            <a:pPr algn="ctr"/>
            <a:r>
              <a:rPr lang="en-US" sz="3000" dirty="0" smtClean="0">
                <a:solidFill>
                  <a:schemeClr val="bg1"/>
                </a:solidFill>
                <a:latin typeface="Trebuchet MS" charset="0"/>
                <a:ea typeface="Trebuchet MS" charset="0"/>
                <a:cs typeface="Trebuchet MS" charset="0"/>
              </a:rPr>
              <a:t>Being a Good Samaritan</a:t>
            </a:r>
            <a:br>
              <a:rPr lang="en-US" sz="3000" dirty="0" smtClean="0">
                <a:solidFill>
                  <a:schemeClr val="bg1"/>
                </a:solidFill>
                <a:latin typeface="Trebuchet MS" charset="0"/>
                <a:ea typeface="Trebuchet MS" charset="0"/>
                <a:cs typeface="Trebuchet MS" charset="0"/>
              </a:rPr>
            </a:br>
            <a:endParaRPr lang="en-US" sz="3000" dirty="0">
              <a:solidFill>
                <a:schemeClr val="bg1"/>
              </a:solidFill>
              <a:latin typeface="Trebuchet MS" charset="0"/>
              <a:ea typeface="Trebuchet MS" charset="0"/>
              <a:cs typeface="Trebuchet MS" charset="0"/>
            </a:endParaRPr>
          </a:p>
        </p:txBody>
      </p:sp>
      <p:sp>
        <p:nvSpPr>
          <p:cNvPr id="5" name="TextBox 4"/>
          <p:cNvSpPr txBox="1"/>
          <p:nvPr/>
        </p:nvSpPr>
        <p:spPr>
          <a:xfrm>
            <a:off x="6078071" y="6352418"/>
            <a:ext cx="5642873" cy="646331"/>
          </a:xfrm>
          <a:prstGeom prst="rect">
            <a:avLst/>
          </a:prstGeom>
          <a:noFill/>
        </p:spPr>
        <p:txBody>
          <a:bodyPr wrap="square" rtlCol="0">
            <a:spAutoFit/>
          </a:bodyPr>
          <a:lstStyle/>
          <a:p>
            <a:pPr algn="r"/>
            <a:r>
              <a:rPr lang="en-US" i="1" dirty="0" smtClean="0">
                <a:solidFill>
                  <a:schemeClr val="bg1"/>
                </a:solidFill>
                <a:latin typeface="Trebuchet MS" charset="0"/>
                <a:ea typeface="Trebuchet MS" charset="0"/>
                <a:cs typeface="Trebuchet MS" charset="0"/>
              </a:rPr>
              <a:t>The Graces of the Sacrament of Anointing the Sick</a:t>
            </a:r>
          </a:p>
          <a:p>
            <a:endParaRPr lang="en-US" dirty="0">
              <a:solidFill>
                <a:schemeClr val="bg1"/>
              </a:solidFill>
            </a:endParaRPr>
          </a:p>
        </p:txBody>
      </p:sp>
      <p:sp>
        <p:nvSpPr>
          <p:cNvPr id="6" name="TextBox 5"/>
          <p:cNvSpPr txBox="1"/>
          <p:nvPr/>
        </p:nvSpPr>
        <p:spPr>
          <a:xfrm>
            <a:off x="651162" y="312777"/>
            <a:ext cx="4738255" cy="553998"/>
          </a:xfrm>
          <a:prstGeom prst="rect">
            <a:avLst/>
          </a:prstGeom>
          <a:noFill/>
        </p:spPr>
        <p:txBody>
          <a:bodyPr wrap="square" rtlCol="0">
            <a:spAutoFit/>
          </a:bodyPr>
          <a:lstStyle/>
          <a:p>
            <a:r>
              <a:rPr lang="en-US" sz="3000" dirty="0" smtClean="0">
                <a:solidFill>
                  <a:schemeClr val="bg1"/>
                </a:solidFill>
                <a:latin typeface="Apple Chancery" charset="0"/>
                <a:ea typeface="Apple Chancery" charset="0"/>
                <a:cs typeface="Apple Chancery" charset="0"/>
              </a:rPr>
              <a:t>Graces of the Sacrament</a:t>
            </a:r>
            <a:endParaRPr lang="en-US" sz="3000" dirty="0">
              <a:solidFill>
                <a:schemeClr val="bg1"/>
              </a:solidFill>
              <a:latin typeface="Apple Chancery" charset="0"/>
              <a:ea typeface="Apple Chancery" charset="0"/>
              <a:cs typeface="Apple Chancery" charset="0"/>
            </a:endParaRPr>
          </a:p>
        </p:txBody>
      </p:sp>
      <p:sp>
        <p:nvSpPr>
          <p:cNvPr id="7" name="TextBox 6"/>
          <p:cNvSpPr txBox="1"/>
          <p:nvPr/>
        </p:nvSpPr>
        <p:spPr>
          <a:xfrm>
            <a:off x="415636" y="1180177"/>
            <a:ext cx="4634346" cy="2169825"/>
          </a:xfrm>
          <a:prstGeom prst="rect">
            <a:avLst/>
          </a:prstGeom>
          <a:noFill/>
        </p:spPr>
        <p:txBody>
          <a:bodyPr wrap="square" rtlCol="0">
            <a:spAutoFit/>
          </a:bodyPr>
          <a:lstStyle/>
          <a:p>
            <a:pPr algn="ctr"/>
            <a:r>
              <a:rPr lang="en-US" sz="2500" b="1" dirty="0" smtClean="0">
                <a:solidFill>
                  <a:schemeClr val="bg1"/>
                </a:solidFill>
              </a:rPr>
              <a:t>God-Centered</a:t>
            </a:r>
          </a:p>
          <a:p>
            <a:pPr marL="285750" indent="-285750">
              <a:buFont typeface="Arial" charset="0"/>
              <a:buChar char="•"/>
            </a:pPr>
            <a:r>
              <a:rPr lang="en-US" sz="2200" dirty="0" smtClean="0">
                <a:solidFill>
                  <a:schemeClr val="bg1"/>
                </a:solidFill>
              </a:rPr>
              <a:t>The sacrament facilitates the conversion from self-pity toward acceptance.</a:t>
            </a:r>
          </a:p>
          <a:p>
            <a:pPr marL="285750" indent="-285750">
              <a:buFont typeface="Arial" charset="0"/>
              <a:buChar char="•"/>
            </a:pPr>
            <a:r>
              <a:rPr lang="en-US" sz="2200" dirty="0" smtClean="0">
                <a:solidFill>
                  <a:schemeClr val="bg1"/>
                </a:solidFill>
              </a:rPr>
              <a:t>You become the “anointed one” united with Christ.</a:t>
            </a:r>
            <a:endParaRPr lang="en-US" dirty="0"/>
          </a:p>
        </p:txBody>
      </p:sp>
      <p:sp>
        <p:nvSpPr>
          <p:cNvPr id="8" name="TextBox 7"/>
          <p:cNvSpPr txBox="1"/>
          <p:nvPr/>
        </p:nvSpPr>
        <p:spPr>
          <a:xfrm>
            <a:off x="568825" y="3545065"/>
            <a:ext cx="4634346" cy="2831544"/>
          </a:xfrm>
          <a:prstGeom prst="rect">
            <a:avLst/>
          </a:prstGeom>
          <a:noFill/>
        </p:spPr>
        <p:txBody>
          <a:bodyPr wrap="square" rtlCol="0">
            <a:spAutoFit/>
          </a:bodyPr>
          <a:lstStyle/>
          <a:p>
            <a:pPr algn="ctr"/>
            <a:r>
              <a:rPr lang="en-US" sz="2400" b="1" dirty="0" smtClean="0">
                <a:solidFill>
                  <a:schemeClr val="bg1"/>
                </a:solidFill>
              </a:rPr>
              <a:t>Other-Centered</a:t>
            </a:r>
          </a:p>
          <a:p>
            <a:pPr marL="342900" indent="-342900">
              <a:buFont typeface="Arial" panose="020B0604020202020204" pitchFamily="34" charset="0"/>
              <a:buChar char="•"/>
            </a:pPr>
            <a:r>
              <a:rPr lang="en-US" sz="2200" dirty="0">
                <a:solidFill>
                  <a:schemeClr val="bg1"/>
                </a:solidFill>
              </a:rPr>
              <a:t>You can heal others because you know what it is like to </a:t>
            </a:r>
            <a:r>
              <a:rPr lang="en-US" sz="2200" dirty="0" smtClean="0">
                <a:solidFill>
                  <a:schemeClr val="bg1"/>
                </a:solidFill>
              </a:rPr>
              <a:t>surrender </a:t>
            </a:r>
            <a:r>
              <a:rPr lang="en-US" sz="2200" dirty="0">
                <a:solidFill>
                  <a:schemeClr val="bg1"/>
                </a:solidFill>
              </a:rPr>
              <a:t>and to be healed by God’s love. </a:t>
            </a:r>
          </a:p>
          <a:p>
            <a:pPr marL="342900" indent="-342900">
              <a:buFont typeface="Arial" charset="0"/>
              <a:buChar char="•"/>
            </a:pPr>
            <a:r>
              <a:rPr lang="en-US" sz="2200" dirty="0">
                <a:solidFill>
                  <a:schemeClr val="bg1"/>
                </a:solidFill>
              </a:rPr>
              <a:t>You have been on the receiving end of God’s compassionate </a:t>
            </a:r>
            <a:r>
              <a:rPr lang="en-US" sz="2200" dirty="0" smtClean="0">
                <a:solidFill>
                  <a:schemeClr val="bg1"/>
                </a:solidFill>
              </a:rPr>
              <a:t>love </a:t>
            </a:r>
            <a:r>
              <a:rPr lang="en-US" sz="2200" dirty="0">
                <a:solidFill>
                  <a:schemeClr val="bg1"/>
                </a:solidFill>
              </a:rPr>
              <a:t>and encouragement. </a:t>
            </a:r>
            <a:r>
              <a:rPr lang="en-US" sz="2200" dirty="0" smtClean="0">
                <a:solidFill>
                  <a:schemeClr val="bg1"/>
                </a:solidFill>
              </a:rPr>
              <a:t>You can </a:t>
            </a:r>
            <a:r>
              <a:rPr lang="en-US" sz="2200" dirty="0">
                <a:solidFill>
                  <a:schemeClr val="bg1"/>
                </a:solidFill>
              </a:rPr>
              <a:t>profoundly encourage others to have faith too. </a:t>
            </a:r>
          </a:p>
        </p:txBody>
      </p:sp>
      <p:sp>
        <p:nvSpPr>
          <p:cNvPr id="3" name="Content Placeholder 2"/>
          <p:cNvSpPr>
            <a:spLocks noGrp="1"/>
          </p:cNvSpPr>
          <p:nvPr>
            <p:ph idx="1"/>
          </p:nvPr>
        </p:nvSpPr>
        <p:spPr/>
        <p:txBody>
          <a:bodyPr/>
          <a:lstStyle/>
          <a:p>
            <a:endParaRPr lang="en-US"/>
          </a:p>
        </p:txBody>
      </p:sp>
      <p:pic>
        <p:nvPicPr>
          <p:cNvPr id="9" name="Picture 8"/>
          <p:cNvPicPr/>
          <p:nvPr/>
        </p:nvPicPr>
        <p:blipFill rotWithShape="1">
          <a:blip r:embed="rId2"/>
          <a:srcRect l="11223" t="17235" r="32024" b="18637"/>
          <a:stretch/>
        </p:blipFill>
        <p:spPr bwMode="auto">
          <a:xfrm>
            <a:off x="5500252" y="1180177"/>
            <a:ext cx="6220692" cy="49967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332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5AA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000" y="288925"/>
            <a:ext cx="10515600" cy="1325563"/>
          </a:xfrm>
        </p:spPr>
        <p:txBody>
          <a:bodyPr/>
          <a:lstStyle/>
          <a:p>
            <a:r>
              <a:rPr lang="en-US" b="1" dirty="0" smtClean="0">
                <a:solidFill>
                  <a:schemeClr val="bg1"/>
                </a:solidFill>
                <a:latin typeface="Trebuchet MS" charset="0"/>
                <a:ea typeface="Trebuchet MS" charset="0"/>
                <a:cs typeface="Trebuchet MS" charset="0"/>
              </a:rPr>
              <a:t>St. Teresa of Calcutta</a:t>
            </a:r>
            <a:endParaRPr lang="en-US" b="1" dirty="0">
              <a:solidFill>
                <a:schemeClr val="bg1"/>
              </a:solidFill>
              <a:latin typeface="Trebuchet MS" charset="0"/>
              <a:ea typeface="Trebuchet MS" charset="0"/>
              <a:cs typeface="Trebuchet MS" charset="0"/>
            </a:endParaRPr>
          </a:p>
        </p:txBody>
      </p:sp>
      <p:sp>
        <p:nvSpPr>
          <p:cNvPr id="3" name="Content Placeholder 2"/>
          <p:cNvSpPr>
            <a:spLocks noGrp="1"/>
          </p:cNvSpPr>
          <p:nvPr>
            <p:ph idx="1"/>
          </p:nvPr>
        </p:nvSpPr>
        <p:spPr>
          <a:xfrm>
            <a:off x="6985000" y="544513"/>
            <a:ext cx="4927600" cy="4306887"/>
          </a:xfrm>
        </p:spPr>
        <p:txBody>
          <a:bodyPr>
            <a:noAutofit/>
          </a:bodyPr>
          <a:lstStyle/>
          <a:p>
            <a:r>
              <a:rPr lang="en-US" sz="2600" dirty="0" smtClean="0">
                <a:solidFill>
                  <a:schemeClr val="bg1"/>
                </a:solidFill>
              </a:rPr>
              <a:t>St. Teresa ministered to the poor, the sick, and the dying.  </a:t>
            </a:r>
          </a:p>
          <a:p>
            <a:r>
              <a:rPr lang="en-US" sz="2600" dirty="0" smtClean="0">
                <a:solidFill>
                  <a:schemeClr val="bg1"/>
                </a:solidFill>
              </a:rPr>
              <a:t>She founded the Missionaries of Charity in 1950.</a:t>
            </a:r>
            <a:endParaRPr lang="en-US" sz="2600" dirty="0">
              <a:solidFill>
                <a:schemeClr val="bg1"/>
              </a:solidFill>
            </a:endParaRPr>
          </a:p>
          <a:p>
            <a:r>
              <a:rPr lang="en-US" sz="2600" dirty="0">
                <a:solidFill>
                  <a:schemeClr val="bg1"/>
                </a:solidFill>
              </a:rPr>
              <a:t>At the time of her death in 1997, the Missionaries of Charity </a:t>
            </a:r>
            <a:r>
              <a:rPr lang="en-US" sz="2600" dirty="0" smtClean="0">
                <a:solidFill>
                  <a:schemeClr val="bg1"/>
                </a:solidFill>
              </a:rPr>
              <a:t>(which </a:t>
            </a:r>
            <a:r>
              <a:rPr lang="en-US" sz="2600" dirty="0">
                <a:solidFill>
                  <a:schemeClr val="bg1"/>
                </a:solidFill>
              </a:rPr>
              <a:t>had grown to </a:t>
            </a:r>
            <a:r>
              <a:rPr lang="en-US" sz="2600" dirty="0" smtClean="0">
                <a:solidFill>
                  <a:schemeClr val="bg1"/>
                </a:solidFill>
              </a:rPr>
              <a:t>4,000 sisters</a:t>
            </a:r>
            <a:r>
              <a:rPr lang="en-US" sz="2600" dirty="0">
                <a:solidFill>
                  <a:schemeClr val="bg1"/>
                </a:solidFill>
              </a:rPr>
              <a:t>, </a:t>
            </a:r>
            <a:r>
              <a:rPr lang="en-US" sz="2600" dirty="0" smtClean="0">
                <a:solidFill>
                  <a:schemeClr val="bg1"/>
                </a:solidFill>
              </a:rPr>
              <a:t>300 brothers</a:t>
            </a:r>
            <a:r>
              <a:rPr lang="en-US" sz="2600" dirty="0">
                <a:solidFill>
                  <a:schemeClr val="bg1"/>
                </a:solidFill>
              </a:rPr>
              <a:t>, and more than </a:t>
            </a:r>
            <a:r>
              <a:rPr lang="en-US" sz="2600" dirty="0" smtClean="0">
                <a:solidFill>
                  <a:schemeClr val="bg1"/>
                </a:solidFill>
              </a:rPr>
              <a:t>100,000 laypeople</a:t>
            </a:r>
            <a:r>
              <a:rPr lang="en-US" sz="2600" dirty="0">
                <a:solidFill>
                  <a:schemeClr val="bg1"/>
                </a:solidFill>
              </a:rPr>
              <a:t>) were operating more than </a:t>
            </a:r>
            <a:r>
              <a:rPr lang="en-US" sz="2600" dirty="0" smtClean="0">
                <a:solidFill>
                  <a:schemeClr val="bg1"/>
                </a:solidFill>
              </a:rPr>
              <a:t>600 missions </a:t>
            </a:r>
            <a:r>
              <a:rPr lang="en-US" sz="2600" dirty="0">
                <a:solidFill>
                  <a:schemeClr val="bg1"/>
                </a:solidFill>
              </a:rPr>
              <a:t>in 123 countries. </a:t>
            </a:r>
          </a:p>
          <a:p>
            <a:endParaRPr lang="en-US" sz="2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394619"/>
            <a:ext cx="6350000" cy="4191000"/>
          </a:xfrm>
          <a:prstGeom prst="rect">
            <a:avLst/>
          </a:prstGeom>
        </p:spPr>
      </p:pic>
      <p:sp>
        <p:nvSpPr>
          <p:cNvPr id="5" name="TextBox 4"/>
          <p:cNvSpPr txBox="1"/>
          <p:nvPr/>
        </p:nvSpPr>
        <p:spPr>
          <a:xfrm>
            <a:off x="304800" y="5970588"/>
            <a:ext cx="12192000" cy="707886"/>
          </a:xfrm>
          <a:prstGeom prst="rect">
            <a:avLst/>
          </a:prstGeom>
          <a:noFill/>
        </p:spPr>
        <p:txBody>
          <a:bodyPr wrap="square" rtlCol="0">
            <a:spAutoFit/>
          </a:bodyPr>
          <a:lstStyle/>
          <a:p>
            <a:r>
              <a:rPr lang="en-US" sz="2000" dirty="0">
                <a:solidFill>
                  <a:schemeClr val="bg1"/>
                </a:solidFill>
              </a:rPr>
              <a:t>“The fruit of faith is love, and the fruit of love is service. . . . Unless a life is lived for others, it is not worthwhile.” </a:t>
            </a:r>
          </a:p>
          <a:p>
            <a:endParaRPr lang="en-US" sz="2000" dirty="0">
              <a:solidFill>
                <a:schemeClr val="bg1"/>
              </a:solidFill>
            </a:endParaRPr>
          </a:p>
        </p:txBody>
      </p:sp>
    </p:spTree>
    <p:extLst>
      <p:ext uri="{BB962C8B-B14F-4D97-AF65-F5344CB8AC3E}">
        <p14:creationId xmlns:p14="http://schemas.microsoft.com/office/powerpoint/2010/main" val="1568526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275" y="1170337"/>
            <a:ext cx="5793830" cy="6186309"/>
          </a:xfrm>
          <a:prstGeom prst="rect">
            <a:avLst/>
          </a:prstGeom>
          <a:noFill/>
          <a:effectLst>
            <a:reflection endPos="0" dir="5400000" sy="-100000" algn="bl" rotWithShape="0"/>
          </a:effectLst>
        </p:spPr>
        <p:txBody>
          <a:bodyPr wrap="square" lIns="91440" tIns="45720" rIns="91440" bIns="45720">
            <a:spAutoFit/>
          </a:bodyPr>
          <a:lstStyle/>
          <a:p>
            <a:pPr algn="ctr"/>
            <a:r>
              <a:rPr lang="en-US" sz="6600" b="1" cap="none" spc="0" dirty="0" smtClean="0">
                <a:ln w="0"/>
                <a:solidFill>
                  <a:srgbClr val="7C4AAC"/>
                </a:solidFill>
                <a:effectLst>
                  <a:reflection blurRad="6350" endPos="0" dir="5400000" sy="-90000" algn="bl" rotWithShape="0"/>
                </a:effectLst>
                <a:latin typeface="Trebuchet MS" charset="0"/>
                <a:ea typeface="Trebuchet MS" charset="0"/>
                <a:cs typeface="Trebuchet MS" charset="0"/>
              </a:rPr>
              <a:t>The Sacrament </a:t>
            </a:r>
          </a:p>
          <a:p>
            <a:pPr algn="ctr"/>
            <a:r>
              <a:rPr lang="en-US" sz="6600" b="1" cap="none" spc="0" dirty="0" smtClean="0">
                <a:ln w="0"/>
                <a:solidFill>
                  <a:srgbClr val="7C4AAC"/>
                </a:solidFill>
                <a:effectLst>
                  <a:reflection blurRad="6350" endPos="0" dir="5400000" sy="-90000" algn="bl" rotWithShape="0"/>
                </a:effectLst>
                <a:latin typeface="Trebuchet MS" charset="0"/>
                <a:ea typeface="Trebuchet MS" charset="0"/>
                <a:cs typeface="Trebuchet MS" charset="0"/>
              </a:rPr>
              <a:t>of the </a:t>
            </a:r>
            <a:r>
              <a:rPr lang="en-US" sz="6600" b="1" dirty="0" smtClean="0">
                <a:ln w="0"/>
                <a:solidFill>
                  <a:srgbClr val="7C4AAC"/>
                </a:solidFill>
                <a:effectLst>
                  <a:reflection blurRad="6350" endPos="0" dir="5400000" sy="-90000" algn="bl" rotWithShape="0"/>
                </a:effectLst>
                <a:latin typeface="Trebuchet MS" charset="0"/>
                <a:ea typeface="Trebuchet MS" charset="0"/>
                <a:cs typeface="Trebuchet MS" charset="0"/>
              </a:rPr>
              <a:t>Anointing of the Sick</a:t>
            </a:r>
            <a:endParaRPr lang="en-US" sz="6600" b="1" cap="none" spc="0" dirty="0" smtClean="0">
              <a:ln w="0"/>
              <a:solidFill>
                <a:srgbClr val="7C4AAC"/>
              </a:solidFill>
              <a:effectLst>
                <a:reflection blurRad="6350" endPos="0" dir="5400000" sy="-90000" algn="bl" rotWithShape="0"/>
              </a:effectLst>
              <a:latin typeface="Trebuchet MS" charset="0"/>
              <a:ea typeface="Trebuchet MS" charset="0"/>
              <a:cs typeface="Trebuchet MS" charset="0"/>
            </a:endParaRPr>
          </a:p>
          <a:p>
            <a:pPr algn="ctr"/>
            <a:endParaRPr lang="en-US" sz="6600" dirty="0">
              <a:ln w="0"/>
              <a:solidFill>
                <a:srgbClr val="6D3EA3"/>
              </a:solidFill>
              <a:effectLst>
                <a:reflection blurRad="6350" stA="53000" endA="300" endPos="35500" dir="5400000" sy="-90000" algn="bl" rotWithShape="0"/>
              </a:effectLst>
              <a:latin typeface="Trebuchet MS" charset="0"/>
              <a:ea typeface="Trebuchet MS" charset="0"/>
              <a:cs typeface="Trebuchet MS" charset="0"/>
            </a:endParaRPr>
          </a:p>
        </p:txBody>
      </p:sp>
      <p:sp>
        <p:nvSpPr>
          <p:cNvPr id="5" name="TextBox 4"/>
          <p:cNvSpPr txBox="1"/>
          <p:nvPr/>
        </p:nvSpPr>
        <p:spPr>
          <a:xfrm>
            <a:off x="1959724" y="385507"/>
            <a:ext cx="3862355" cy="784830"/>
          </a:xfrm>
          <a:prstGeom prst="rect">
            <a:avLst/>
          </a:prstGeom>
          <a:noFill/>
        </p:spPr>
        <p:txBody>
          <a:bodyPr wrap="square" rtlCol="0">
            <a:spAutoFit/>
          </a:bodyPr>
          <a:lstStyle/>
          <a:p>
            <a:r>
              <a:rPr lang="en-US" sz="4500" dirty="0" smtClean="0">
                <a:solidFill>
                  <a:srgbClr val="1B94D8"/>
                </a:solidFill>
                <a:latin typeface="Trebuchet MS" charset="0"/>
                <a:ea typeface="Trebuchet MS" charset="0"/>
                <a:cs typeface="Trebuchet MS" charset="0"/>
              </a:rPr>
              <a:t>Chapter </a:t>
            </a:r>
            <a:r>
              <a:rPr lang="en-US" sz="4500" dirty="0">
                <a:solidFill>
                  <a:srgbClr val="1B94D8"/>
                </a:solidFill>
                <a:latin typeface="Trebuchet MS" charset="0"/>
                <a:ea typeface="Trebuchet MS" charset="0"/>
                <a:cs typeface="Trebuchet MS" charset="0"/>
              </a:rPr>
              <a:t>7</a:t>
            </a:r>
          </a:p>
        </p:txBody>
      </p:sp>
      <p:pic>
        <p:nvPicPr>
          <p:cNvPr id="7" name="Picture 6"/>
          <p:cNvPicPr/>
          <p:nvPr/>
        </p:nvPicPr>
        <p:blipFill rotWithShape="1">
          <a:blip r:embed="rId2"/>
          <a:srcRect l="39599" t="14830" r="22886" b="27455"/>
          <a:stretch/>
        </p:blipFill>
        <p:spPr bwMode="auto">
          <a:xfrm>
            <a:off x="6731876" y="385507"/>
            <a:ext cx="5460124" cy="60310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8617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www.catholicculture.org</a:t>
            </a:r>
            <a:r>
              <a:rPr lang="en-US" dirty="0"/>
              <a:t>/culture/library/dictionary/</a:t>
            </a:r>
            <a:r>
              <a:rPr lang="en-US" dirty="0" err="1"/>
              <a:t>index.cfm?id</a:t>
            </a:r>
            <a:r>
              <a:rPr lang="en-US" dirty="0"/>
              <a:t>=35245</a:t>
            </a:r>
          </a:p>
        </p:txBody>
      </p:sp>
    </p:spTree>
    <p:extLst>
      <p:ext uri="{BB962C8B-B14F-4D97-AF65-F5344CB8AC3E}">
        <p14:creationId xmlns:p14="http://schemas.microsoft.com/office/powerpoint/2010/main" val="186812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569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6313" y="1080511"/>
            <a:ext cx="4064631" cy="5595072"/>
          </a:xfrm>
        </p:spPr>
        <p:txBody>
          <a:bodyPr/>
          <a:lstStyle/>
          <a:p>
            <a:pPr marL="0" indent="0">
              <a:buNone/>
            </a:pPr>
            <a:r>
              <a:rPr lang="en-US" b="1" dirty="0" smtClean="0">
                <a:solidFill>
                  <a:srgbClr val="E8E0A5"/>
                </a:solidFill>
              </a:rPr>
              <a:t>Apocalyptic: </a:t>
            </a:r>
            <a:r>
              <a:rPr lang="en-US" dirty="0">
                <a:solidFill>
                  <a:srgbClr val="E8E0A5"/>
                </a:solidFill>
              </a:rPr>
              <a:t>Relating to belief in the enactment of God’s justice after death or in an end time when good people will be rewarded and evil people will be punished. In the Bible, the Books of Daniel and Revelation contain examples of apocalyptic writing. </a:t>
            </a:r>
          </a:p>
          <a:p>
            <a:endParaRPr lang="en-US" dirty="0"/>
          </a:p>
        </p:txBody>
      </p:sp>
      <p:sp>
        <p:nvSpPr>
          <p:cNvPr id="4" name="TextBox 3"/>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“Is Anyone Among You Suffering?”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59" y="1080511"/>
            <a:ext cx="6646947" cy="4991857"/>
          </a:xfrm>
          <a:prstGeom prst="rect">
            <a:avLst/>
          </a:prstGeom>
        </p:spPr>
      </p:pic>
    </p:spTree>
    <p:extLst>
      <p:ext uri="{BB962C8B-B14F-4D97-AF65-F5344CB8AC3E}">
        <p14:creationId xmlns:p14="http://schemas.microsoft.com/office/powerpoint/2010/main" val="72555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B8F3D">
            <a:alpha val="6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5036"/>
            <a:ext cx="10515600" cy="1325563"/>
          </a:xfrm>
          <a:noFill/>
        </p:spPr>
        <p:txBody>
          <a:bodyPr>
            <a:normAutofit/>
          </a:bodyPr>
          <a:lstStyle/>
          <a:p>
            <a:r>
              <a:rPr lang="en-US" sz="3600" b="1" dirty="0" smtClean="0">
                <a:latin typeface="Trebuchet MS" charset="0"/>
                <a:ea typeface="Trebuchet MS" charset="0"/>
                <a:cs typeface="Trebuchet MS" charset="0"/>
              </a:rPr>
              <a:t>Beliefs about Suffering in the Old Testament</a:t>
            </a:r>
            <a:endParaRPr lang="en-US" sz="3600" b="1" dirty="0">
              <a:latin typeface="Trebuchet MS" charset="0"/>
              <a:ea typeface="Trebuchet MS" charset="0"/>
              <a:cs typeface="Trebuchet MS" charset="0"/>
            </a:endParaRPr>
          </a:p>
        </p:txBody>
      </p:sp>
      <p:sp>
        <p:nvSpPr>
          <p:cNvPr id="3" name="Content Placeholder 2"/>
          <p:cNvSpPr>
            <a:spLocks noGrp="1"/>
          </p:cNvSpPr>
          <p:nvPr>
            <p:ph idx="1"/>
          </p:nvPr>
        </p:nvSpPr>
        <p:spPr>
          <a:xfrm>
            <a:off x="838200" y="1339850"/>
            <a:ext cx="6121400" cy="3943350"/>
          </a:xfrm>
        </p:spPr>
        <p:txBody>
          <a:bodyPr>
            <a:normAutofit/>
          </a:bodyPr>
          <a:lstStyle/>
          <a:p>
            <a:r>
              <a:rPr lang="en-US" dirty="0" smtClean="0"/>
              <a:t>Suffering was a moral condition.</a:t>
            </a:r>
          </a:p>
          <a:p>
            <a:r>
              <a:rPr lang="en-US" dirty="0" smtClean="0"/>
              <a:t>Each instance of suffering resulted from a specific sin: “the law of retribution.” </a:t>
            </a:r>
          </a:p>
          <a:p>
            <a:r>
              <a:rPr lang="en-US" dirty="0" smtClean="0"/>
              <a:t>God blessed “good people” with health, many children, riches, and a long life. This mentality was challenged by the story of Job, a good man who lost everything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600" y="1339850"/>
            <a:ext cx="4648200" cy="3486150"/>
          </a:xfrm>
          <a:prstGeom prst="rect">
            <a:avLst/>
          </a:prstGeom>
        </p:spPr>
      </p:pic>
      <p:sp>
        <p:nvSpPr>
          <p:cNvPr id="5" name="TextBox 4"/>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“Is Anyone Among You Suffering?” </a:t>
            </a:r>
          </a:p>
          <a:p>
            <a:endParaRPr lang="en-US" dirty="0"/>
          </a:p>
        </p:txBody>
      </p:sp>
      <p:sp>
        <p:nvSpPr>
          <p:cNvPr id="8" name="Content Placeholder 2"/>
          <p:cNvSpPr txBox="1">
            <a:spLocks/>
          </p:cNvSpPr>
          <p:nvPr/>
        </p:nvSpPr>
        <p:spPr>
          <a:xfrm>
            <a:off x="838200" y="5283200"/>
            <a:ext cx="10882744" cy="5518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Israelites believed God’s justice remains intact and good people if not rewarded in this life will be rewarded in the next</a:t>
            </a:r>
            <a:endParaRPr lang="en-US" dirty="0"/>
          </a:p>
        </p:txBody>
      </p:sp>
    </p:spTree>
    <p:extLst>
      <p:ext uri="{BB962C8B-B14F-4D97-AF65-F5344CB8AC3E}">
        <p14:creationId xmlns:p14="http://schemas.microsoft.com/office/powerpoint/2010/main" val="2051791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06266" y="2194469"/>
            <a:ext cx="6539932" cy="2582333"/>
          </a:xfrm>
          <a:prstGeom prst="rect">
            <a:avLst/>
          </a:prstGeom>
        </p:spPr>
      </p:pic>
      <p:sp>
        <p:nvSpPr>
          <p:cNvPr id="8" name="TextBox 7"/>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“Is Anyone Among You Suffering?” </a:t>
            </a:r>
          </a:p>
          <a:p>
            <a:endParaRPr lang="en-US" dirty="0"/>
          </a:p>
        </p:txBody>
      </p:sp>
      <p:sp>
        <p:nvSpPr>
          <p:cNvPr id="2" name="Content Placeholder 1"/>
          <p:cNvSpPr>
            <a:spLocks noGrp="1"/>
          </p:cNvSpPr>
          <p:nvPr>
            <p:ph idx="1"/>
          </p:nvPr>
        </p:nvSpPr>
        <p:spPr/>
        <p:txBody>
          <a:bodyPr/>
          <a:lstStyle/>
          <a:p>
            <a:endParaRPr lang="en-US"/>
          </a:p>
        </p:txBody>
      </p:sp>
      <p:pic>
        <p:nvPicPr>
          <p:cNvPr id="9" name="Picture 8"/>
          <p:cNvPicPr/>
          <p:nvPr/>
        </p:nvPicPr>
        <p:blipFill rotWithShape="1">
          <a:blip r:embed="rId3"/>
          <a:srcRect l="5451" t="19239" r="26573" b="14830"/>
          <a:stretch/>
        </p:blipFill>
        <p:spPr bwMode="auto">
          <a:xfrm>
            <a:off x="3547238" y="249433"/>
            <a:ext cx="8063344" cy="6102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888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7C5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271" y="33209"/>
            <a:ext cx="10515600" cy="1325563"/>
          </a:xfrm>
        </p:spPr>
        <p:txBody>
          <a:bodyPr/>
          <a:lstStyle/>
          <a:p>
            <a:r>
              <a:rPr lang="en-US" b="1" dirty="0" smtClean="0">
                <a:solidFill>
                  <a:schemeClr val="bg1"/>
                </a:solidFill>
                <a:latin typeface="Trebuchet MS" charset="0"/>
                <a:ea typeface="Trebuchet MS" charset="0"/>
                <a:cs typeface="Trebuchet MS" charset="0"/>
              </a:rPr>
              <a:t>What did Jesus teach about suffering?</a:t>
            </a:r>
            <a:endParaRPr lang="en-US" b="1" dirty="0">
              <a:solidFill>
                <a:schemeClr val="bg1"/>
              </a:solidFill>
              <a:latin typeface="Trebuchet MS" charset="0"/>
              <a:ea typeface="Trebuchet MS" charset="0"/>
              <a:cs typeface="Trebuchet MS" charset="0"/>
            </a:endParaRPr>
          </a:p>
        </p:txBody>
      </p:sp>
      <p:sp>
        <p:nvSpPr>
          <p:cNvPr id="4" name="Content Placeholder 3"/>
          <p:cNvSpPr txBox="1">
            <a:spLocks noGrp="1"/>
          </p:cNvSpPr>
          <p:nvPr>
            <p:ph idx="1"/>
          </p:nvPr>
        </p:nvSpPr>
        <p:spPr>
          <a:xfrm>
            <a:off x="551068" y="1223835"/>
            <a:ext cx="6856496" cy="4483279"/>
          </a:xfrm>
          <a:prstGeom prst="rect">
            <a:avLst/>
          </a:prstGeom>
          <a:noFill/>
        </p:spPr>
        <p:txBody>
          <a:bodyPr wrap="square" rtlCol="0">
            <a:spAutoFit/>
          </a:bodyPr>
          <a:lstStyle/>
          <a:p>
            <a:r>
              <a:rPr lang="en-US" dirty="0"/>
              <a:t>Sickness and death are not God’s ways of punishing people. </a:t>
            </a:r>
          </a:p>
          <a:p>
            <a:r>
              <a:rPr lang="en-US" dirty="0"/>
              <a:t>God loves the sick and disabled just as much as he loves healthy people. </a:t>
            </a:r>
          </a:p>
          <a:p>
            <a:r>
              <a:rPr lang="en-US" dirty="0"/>
              <a:t>God’s love is stronger than sickness, pain, </a:t>
            </a:r>
            <a:r>
              <a:rPr lang="en-US" dirty="0" smtClean="0"/>
              <a:t>suffering</a:t>
            </a:r>
            <a:r>
              <a:rPr lang="en-US" dirty="0"/>
              <a:t>, and death. </a:t>
            </a:r>
            <a:endParaRPr lang="en-US" dirty="0" smtClean="0"/>
          </a:p>
          <a:p>
            <a:r>
              <a:rPr lang="en-US" dirty="0" smtClean="0"/>
              <a:t>God </a:t>
            </a:r>
            <a:r>
              <a:rPr lang="en-US" dirty="0"/>
              <a:t>does not abandon you when you are sick or </a:t>
            </a:r>
            <a:r>
              <a:rPr lang="en-US" dirty="0" smtClean="0"/>
              <a:t>suffering</a:t>
            </a:r>
            <a:r>
              <a:rPr lang="en-US" dirty="0"/>
              <a:t>. Rather, he shares your </a:t>
            </a:r>
            <a:r>
              <a:rPr lang="en-US" dirty="0" smtClean="0"/>
              <a:t>suffering</a:t>
            </a:r>
            <a:r>
              <a:rPr lang="en-US" dirty="0"/>
              <a:t>, above all through the Cross. </a:t>
            </a:r>
          </a:p>
          <a:p>
            <a:endParaRPr lang="en-US" dirty="0"/>
          </a:p>
        </p:txBody>
      </p:sp>
      <p:sp>
        <p:nvSpPr>
          <p:cNvPr id="5" name="TextBox 4"/>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“Is Anyone Among You Suffering?”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165" y="1610182"/>
            <a:ext cx="3659104" cy="3158836"/>
          </a:xfrm>
          <a:prstGeom prst="rect">
            <a:avLst/>
          </a:prstGeom>
        </p:spPr>
      </p:pic>
      <p:sp>
        <p:nvSpPr>
          <p:cNvPr id="6" name="TextBox 5"/>
          <p:cNvSpPr txBox="1"/>
          <p:nvPr/>
        </p:nvSpPr>
        <p:spPr>
          <a:xfrm>
            <a:off x="551068" y="5191386"/>
            <a:ext cx="10784803" cy="1384995"/>
          </a:xfrm>
          <a:prstGeom prst="rect">
            <a:avLst/>
          </a:prstGeom>
          <a:noFill/>
        </p:spPr>
        <p:txBody>
          <a:bodyPr wrap="square" rtlCol="0">
            <a:spAutoFit/>
          </a:bodyPr>
          <a:lstStyle/>
          <a:p>
            <a:pPr marL="457200" indent="-457200">
              <a:buFont typeface="Arial" charset="0"/>
              <a:buChar char="•"/>
            </a:pPr>
            <a:r>
              <a:rPr lang="en-US" sz="2800" dirty="0"/>
              <a:t>The sick should not be treated as outcasts; instead, they have an important role to play in the community. </a:t>
            </a:r>
          </a:p>
          <a:p>
            <a:pPr marL="457200" indent="-457200">
              <a:buFont typeface="Arial" charset="0"/>
              <a:buChar char="•"/>
            </a:pPr>
            <a:endParaRPr lang="en-US" sz="2800" dirty="0"/>
          </a:p>
        </p:txBody>
      </p:sp>
    </p:spTree>
    <p:extLst>
      <p:ext uri="{BB962C8B-B14F-4D97-AF65-F5344CB8AC3E}">
        <p14:creationId xmlns:p14="http://schemas.microsoft.com/office/powerpoint/2010/main" val="127369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5125"/>
            <a:ext cx="4253345" cy="1325563"/>
          </a:xfrm>
        </p:spPr>
        <p:txBody>
          <a:bodyPr/>
          <a:lstStyle/>
          <a:p>
            <a:pPr algn="ctr"/>
            <a:r>
              <a:rPr lang="en-US" b="1" dirty="0" smtClean="0">
                <a:solidFill>
                  <a:schemeClr val="accent1">
                    <a:lumMod val="50000"/>
                  </a:schemeClr>
                </a:solidFill>
                <a:latin typeface="Trebuchet MS" charset="0"/>
                <a:ea typeface="Trebuchet MS" charset="0"/>
                <a:cs typeface="Trebuchet MS" charset="0"/>
              </a:rPr>
              <a:t>Redemptive Suffering</a:t>
            </a:r>
            <a:endParaRPr lang="en-US" b="1" dirty="0">
              <a:solidFill>
                <a:schemeClr val="accent1">
                  <a:lumMod val="50000"/>
                </a:schemeClr>
              </a:solidFill>
              <a:latin typeface="Trebuchet MS" charset="0"/>
              <a:ea typeface="Trebuchet MS" charset="0"/>
              <a:cs typeface="Trebuchet MS" charset="0"/>
            </a:endParaRPr>
          </a:p>
        </p:txBody>
      </p:sp>
      <p:sp>
        <p:nvSpPr>
          <p:cNvPr id="3" name="Content Placeholder 2"/>
          <p:cNvSpPr>
            <a:spLocks noGrp="1"/>
          </p:cNvSpPr>
          <p:nvPr>
            <p:ph idx="1"/>
          </p:nvPr>
        </p:nvSpPr>
        <p:spPr>
          <a:xfrm>
            <a:off x="1066800" y="2137351"/>
            <a:ext cx="4544291" cy="3910157"/>
          </a:xfrm>
        </p:spPr>
        <p:txBody>
          <a:bodyPr>
            <a:normAutofit/>
          </a:bodyPr>
          <a:lstStyle/>
          <a:p>
            <a:pPr marL="0" indent="0">
              <a:buNone/>
            </a:pPr>
            <a:r>
              <a:rPr lang="en-US" dirty="0">
                <a:solidFill>
                  <a:schemeClr val="accent1">
                    <a:lumMod val="50000"/>
                  </a:schemeClr>
                </a:solidFill>
              </a:rPr>
              <a:t>Redemptive suffering is the notion that our sufferings can be offered up as a sacrifice for the grace of others </a:t>
            </a:r>
          </a:p>
          <a:p>
            <a:pPr marL="0" indent="0">
              <a:buNone/>
            </a:pPr>
            <a:endParaRPr lang="en-US" dirty="0"/>
          </a:p>
          <a:p>
            <a:pPr marL="0" indent="0">
              <a:buNone/>
            </a:pPr>
            <a:r>
              <a:rPr lang="en-US" dirty="0" smtClean="0">
                <a:solidFill>
                  <a:schemeClr val="accent5">
                    <a:lumMod val="75000"/>
                  </a:schemeClr>
                </a:solidFill>
              </a:rPr>
              <a:t>“</a:t>
            </a:r>
            <a:r>
              <a:rPr lang="en-US" dirty="0">
                <a:solidFill>
                  <a:schemeClr val="accent5">
                    <a:lumMod val="75000"/>
                  </a:schemeClr>
                </a:solidFill>
              </a:rPr>
              <a:t> </a:t>
            </a:r>
            <a:r>
              <a:rPr lang="en-US" dirty="0" smtClean="0">
                <a:solidFill>
                  <a:schemeClr val="accent5">
                    <a:lumMod val="75000"/>
                  </a:schemeClr>
                </a:solidFill>
              </a:rPr>
              <a:t>[Isaiah] intuits </a:t>
            </a:r>
            <a:r>
              <a:rPr lang="en-US" dirty="0">
                <a:solidFill>
                  <a:schemeClr val="accent5">
                    <a:lumMod val="75000"/>
                  </a:schemeClr>
                </a:solidFill>
              </a:rPr>
              <a:t>that suffering can also have a redemptive meaning for the sins of </a:t>
            </a:r>
            <a:r>
              <a:rPr lang="en-US" dirty="0" smtClean="0">
                <a:solidFill>
                  <a:schemeClr val="accent5">
                    <a:lumMod val="75000"/>
                  </a:schemeClr>
                </a:solidFill>
              </a:rPr>
              <a:t>others”</a:t>
            </a:r>
            <a:r>
              <a:rPr lang="en-US" baseline="30000" dirty="0" smtClean="0">
                <a:solidFill>
                  <a:schemeClr val="accent5">
                    <a:lumMod val="75000"/>
                  </a:schemeClr>
                </a:solidFill>
              </a:rPr>
              <a:t> </a:t>
            </a:r>
            <a:r>
              <a:rPr lang="en-US" dirty="0" smtClean="0">
                <a:solidFill>
                  <a:schemeClr val="accent5">
                    <a:lumMod val="75000"/>
                  </a:schemeClr>
                </a:solidFill>
              </a:rPr>
              <a:t>(CCC 1502).</a:t>
            </a:r>
          </a:p>
          <a:p>
            <a:pPr marL="0" indent="0">
              <a:buNone/>
            </a:pPr>
            <a:endParaRPr lang="en-US" dirty="0" smtClean="0"/>
          </a:p>
        </p:txBody>
      </p:sp>
      <p:sp>
        <p:nvSpPr>
          <p:cNvPr id="4" name="Heart 3"/>
          <p:cNvSpPr/>
          <p:nvPr/>
        </p:nvSpPr>
        <p:spPr>
          <a:xfrm>
            <a:off x="5839690" y="581890"/>
            <a:ext cx="5943600" cy="54656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accent5">
                    <a:lumMod val="60000"/>
                    <a:lumOff val="40000"/>
                  </a:schemeClr>
                </a:solidFill>
              </a:rPr>
              <a:t>  “</a:t>
            </a:r>
            <a:r>
              <a:rPr lang="en-US" sz="2000" i="1" dirty="0">
                <a:solidFill>
                  <a:schemeClr val="accent5">
                    <a:lumMod val="60000"/>
                    <a:lumOff val="40000"/>
                  </a:schemeClr>
                </a:solidFill>
              </a:rPr>
              <a:t>I understood </a:t>
            </a:r>
            <a:r>
              <a:rPr lang="en-US" sz="2000" i="1" dirty="0" smtClean="0">
                <a:solidFill>
                  <a:schemeClr val="accent5">
                    <a:lumMod val="60000"/>
                    <a:lumOff val="40000"/>
                  </a:schemeClr>
                </a:solidFill>
              </a:rPr>
              <a:t>           that to </a:t>
            </a:r>
            <a:r>
              <a:rPr lang="en-US" sz="2000" i="1" dirty="0">
                <a:solidFill>
                  <a:schemeClr val="accent5">
                    <a:lumMod val="60000"/>
                    <a:lumOff val="40000"/>
                  </a:schemeClr>
                </a:solidFill>
              </a:rPr>
              <a:t>become a saint one had to suffer much, seek out always the most perfect thing to do, and forget self... I do not want to be a saint by halves. I'm not afraid to suffer for You. I fear only one thing: to keep my own will; so </a:t>
            </a:r>
            <a:r>
              <a:rPr lang="en-US" sz="2000" i="1" dirty="0" smtClean="0">
                <a:solidFill>
                  <a:schemeClr val="accent5">
                    <a:lumMod val="60000"/>
                    <a:lumOff val="40000"/>
                  </a:schemeClr>
                </a:solidFill>
              </a:rPr>
              <a:t>take it</a:t>
            </a:r>
            <a:r>
              <a:rPr lang="en-US" sz="2000" i="1" dirty="0">
                <a:solidFill>
                  <a:schemeClr val="accent5">
                    <a:lumMod val="60000"/>
                    <a:lumOff val="40000"/>
                  </a:schemeClr>
                </a:solidFill>
              </a:rPr>
              <a:t>, for I choose all that You will</a:t>
            </a:r>
            <a:r>
              <a:rPr lang="en-US" sz="2000" i="1" dirty="0" smtClean="0">
                <a:solidFill>
                  <a:schemeClr val="accent5">
                    <a:lumMod val="60000"/>
                    <a:lumOff val="40000"/>
                  </a:schemeClr>
                </a:solidFill>
              </a:rPr>
              <a:t>!” </a:t>
            </a:r>
            <a:r>
              <a:rPr lang="en-US" sz="2000" i="1" dirty="0">
                <a:solidFill>
                  <a:schemeClr val="accent5">
                    <a:lumMod val="60000"/>
                    <a:lumOff val="40000"/>
                  </a:schemeClr>
                </a:solidFill>
              </a:rPr>
              <a:t> </a:t>
            </a:r>
            <a:r>
              <a:rPr lang="en-US" sz="2000" i="1" dirty="0" smtClean="0">
                <a:solidFill>
                  <a:schemeClr val="accent5">
                    <a:lumMod val="60000"/>
                    <a:lumOff val="40000"/>
                  </a:schemeClr>
                </a:solidFill>
              </a:rPr>
              <a:t>  </a:t>
            </a:r>
            <a:r>
              <a:rPr lang="en-US" sz="2000" i="1" dirty="0" smtClean="0">
                <a:solidFill>
                  <a:schemeClr val="accent5">
                    <a:lumMod val="75000"/>
                  </a:schemeClr>
                </a:solidFill>
              </a:rPr>
              <a:t>k </a:t>
            </a:r>
          </a:p>
          <a:p>
            <a:pPr algn="ctr"/>
            <a:endParaRPr lang="en-US" sz="2000" b="1" i="1" dirty="0">
              <a:solidFill>
                <a:schemeClr val="accent5">
                  <a:lumMod val="75000"/>
                </a:schemeClr>
              </a:solidFill>
            </a:endParaRPr>
          </a:p>
          <a:p>
            <a:pPr algn="ctr"/>
            <a:r>
              <a:rPr lang="en-US" sz="2000" b="1" i="1" dirty="0" smtClean="0">
                <a:solidFill>
                  <a:schemeClr val="accent5">
                    <a:lumMod val="60000"/>
                    <a:lumOff val="40000"/>
                  </a:schemeClr>
                </a:solidFill>
              </a:rPr>
              <a:t>St</a:t>
            </a:r>
            <a:r>
              <a:rPr lang="en-US" sz="2000" b="1" i="1" dirty="0">
                <a:solidFill>
                  <a:schemeClr val="accent5">
                    <a:lumMod val="60000"/>
                    <a:lumOff val="40000"/>
                  </a:schemeClr>
                </a:solidFill>
              </a:rPr>
              <a:t>. </a:t>
            </a:r>
            <a:r>
              <a:rPr lang="en-US" sz="2000" b="1" i="1" dirty="0" err="1">
                <a:solidFill>
                  <a:schemeClr val="accent5">
                    <a:lumMod val="60000"/>
                    <a:lumOff val="40000"/>
                  </a:schemeClr>
                </a:solidFill>
              </a:rPr>
              <a:t>Thérèse</a:t>
            </a:r>
            <a:r>
              <a:rPr lang="en-US" sz="2000" b="1" i="1" dirty="0">
                <a:solidFill>
                  <a:schemeClr val="accent5">
                    <a:lumMod val="60000"/>
                    <a:lumOff val="40000"/>
                  </a:schemeClr>
                </a:solidFill>
              </a:rPr>
              <a:t> of </a:t>
            </a:r>
            <a:r>
              <a:rPr lang="en-US" sz="2000" b="1" i="1" dirty="0" err="1">
                <a:solidFill>
                  <a:schemeClr val="accent5">
                    <a:lumMod val="60000"/>
                    <a:lumOff val="40000"/>
                  </a:schemeClr>
                </a:solidFill>
              </a:rPr>
              <a:t>Lisieux</a:t>
            </a:r>
            <a:endParaRPr lang="en-US" sz="2000" b="1" dirty="0">
              <a:solidFill>
                <a:schemeClr val="accent5">
                  <a:lumMod val="60000"/>
                  <a:lumOff val="40000"/>
                </a:schemeClr>
              </a:solidFill>
            </a:endParaRPr>
          </a:p>
        </p:txBody>
      </p:sp>
      <p:sp>
        <p:nvSpPr>
          <p:cNvPr id="5" name="TextBox 4"/>
          <p:cNvSpPr txBox="1"/>
          <p:nvPr/>
        </p:nvSpPr>
        <p:spPr>
          <a:xfrm>
            <a:off x="6078071" y="6352418"/>
            <a:ext cx="5642873" cy="646331"/>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“Is Anyone Among You Suffering?” </a:t>
            </a:r>
          </a:p>
          <a:p>
            <a:endParaRPr lang="en-US" dirty="0"/>
          </a:p>
        </p:txBody>
      </p:sp>
    </p:spTree>
    <p:extLst>
      <p:ext uri="{BB962C8B-B14F-4D97-AF65-F5344CB8AC3E}">
        <p14:creationId xmlns:p14="http://schemas.microsoft.com/office/powerpoint/2010/main" val="1303088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rebuchet MS" charset="0"/>
                <a:ea typeface="Trebuchet MS" charset="0"/>
                <a:cs typeface="Trebuchet MS" charset="0"/>
              </a:rPr>
              <a:t>Journal Question </a:t>
            </a:r>
            <a:endParaRPr lang="en-US" b="1" dirty="0">
              <a:latin typeface="Trebuchet MS" charset="0"/>
              <a:ea typeface="Trebuchet MS" charset="0"/>
              <a:cs typeface="Trebuchet MS" charset="0"/>
            </a:endParaRPr>
          </a:p>
        </p:txBody>
      </p:sp>
      <p:sp>
        <p:nvSpPr>
          <p:cNvPr id="3" name="Content Placeholder 2"/>
          <p:cNvSpPr>
            <a:spLocks noGrp="1"/>
          </p:cNvSpPr>
          <p:nvPr>
            <p:ph idx="1"/>
          </p:nvPr>
        </p:nvSpPr>
        <p:spPr>
          <a:xfrm>
            <a:off x="838200" y="1825625"/>
            <a:ext cx="4856018" cy="4351338"/>
          </a:xfrm>
        </p:spPr>
        <p:txBody>
          <a:bodyPr/>
          <a:lstStyle/>
          <a:p>
            <a:pPr marL="0" indent="0">
              <a:buNone/>
            </a:pPr>
            <a:r>
              <a:rPr lang="en-US" b="1" dirty="0" smtClean="0"/>
              <a:t>What are some ways you can “offer up” your sufferings for the good of the Church and the grace of others?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812130"/>
            <a:ext cx="6076426" cy="4237851"/>
          </a:xfrm>
          <a:prstGeom prst="rect">
            <a:avLst/>
          </a:prstGeom>
        </p:spPr>
      </p:pic>
    </p:spTree>
    <p:extLst>
      <p:ext uri="{BB962C8B-B14F-4D97-AF65-F5344CB8AC3E}">
        <p14:creationId xmlns:p14="http://schemas.microsoft.com/office/powerpoint/2010/main" val="1481587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4444134"/>
            <a:ext cx="10654145" cy="4351338"/>
          </a:xfrm>
          <a:noFill/>
        </p:spPr>
        <p:txBody>
          <a:bodyPr>
            <a:normAutofit/>
          </a:bodyPr>
          <a:lstStyle/>
          <a:p>
            <a:pPr marL="0" indent="0" algn="ctr">
              <a:buNone/>
            </a:pPr>
            <a:r>
              <a:rPr lang="en-US" sz="3200" b="1" dirty="0">
                <a:solidFill>
                  <a:schemeClr val="bg1"/>
                </a:solidFill>
              </a:rPr>
              <a:t>"Is any among you sick? Let him call for the elders of the church, and let them pray over him, anointing him with oil in the name of the Lord; and the prayer of faith will save the sick man, and the Lord will raise him up; and if he has committed sins, he will be forgiven" (Jas. 5:14–15)</a:t>
            </a:r>
          </a:p>
        </p:txBody>
      </p:sp>
    </p:spTree>
    <p:extLst>
      <p:ext uri="{BB962C8B-B14F-4D97-AF65-F5344CB8AC3E}">
        <p14:creationId xmlns:p14="http://schemas.microsoft.com/office/powerpoint/2010/main" val="1273582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3871</TotalTime>
  <Words>1333</Words>
  <Application>Microsoft Office PowerPoint</Application>
  <PresentationFormat>Custom</PresentationFormat>
  <Paragraphs>112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Beliefs about Suffering in the Old Testament</vt:lpstr>
      <vt:lpstr>PowerPoint Presentation</vt:lpstr>
      <vt:lpstr>What did Jesus teach about suffering?</vt:lpstr>
      <vt:lpstr>Redemptive Suffering</vt:lpstr>
      <vt:lpstr>Journal Question </vt:lpstr>
      <vt:lpstr>PowerPoint Presentation</vt:lpstr>
      <vt:lpstr>Presbyters</vt:lpstr>
      <vt:lpstr>PowerPoint Presentation</vt:lpstr>
      <vt:lpstr>Extreme Unction</vt:lpstr>
      <vt:lpstr>Conditions for the Sacrament of the Anointing of the Sick</vt:lpstr>
      <vt:lpstr>Rite of the Anointing of the Sick</vt:lpstr>
      <vt:lpstr>The Final Journey</vt:lpstr>
      <vt:lpstr>Oil of the Sick</vt:lpstr>
      <vt:lpstr>The Effects of the Anointing of the Sick</vt:lpstr>
      <vt:lpstr>Being a Good Samaritan </vt:lpstr>
      <vt:lpstr>St. Teresa of Calcutta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Anhold</dc:creator>
  <cp:lastModifiedBy>Megan Valley</cp:lastModifiedBy>
  <cp:revision>45</cp:revision>
  <dcterms:created xsi:type="dcterms:W3CDTF">2017-11-12T14:47:14Z</dcterms:created>
  <dcterms:modified xsi:type="dcterms:W3CDTF">2018-03-23T14:34:05Z</dcterms:modified>
</cp:coreProperties>
</file>