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F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Perpetua" panose="02020502060401020303" pitchFamily="18"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gx9OggLhQVvD8t4mL0Pw0++NcKR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B7E3DB-77F4-5104-8159-319EFAF73C88}" name="Margaret" initials="M" userId="Margaret" providerId="None"/>
  <p188:author id="{45ADF9FE-DDE5-DF0C-67AD-C6B8F9621C2C}" name="Margaret Schlich" initials="MS" userId="S::mschlic1@nd.edu::b01f18ee-a290-41fc-8b25-9175f27c6e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B03"/>
    <a:srgbClr val="FDF3C2"/>
    <a:srgbClr val="F8DA84"/>
    <a:srgbClr val="FDDA77"/>
    <a:srgbClr val="FCC220"/>
    <a:srgbClr val="BAB2AE"/>
    <a:srgbClr val="BE9F67"/>
    <a:srgbClr val="B7A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05" autoAdjust="0"/>
  </p:normalViewPr>
  <p:slideViewPr>
    <p:cSldViewPr snapToGrid="0">
      <p:cViewPr varScale="1">
        <p:scale>
          <a:sx n="109" d="100"/>
          <a:sy n="109" d="100"/>
        </p:scale>
        <p:origin x="876" y="102"/>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30" Type="http://schemas.openxmlformats.org/officeDocument/2006/relationships/viewProps" Target="viewProps.xml"/></Relationships>
</file>

<file path=ppt/comments/modernComment_103_0.xml><?xml version="1.0" encoding="utf-8"?>
<p188:cmLst xmlns:a="http://schemas.openxmlformats.org/drawingml/2006/main" xmlns:r="http://schemas.openxmlformats.org/officeDocument/2006/relationships" xmlns:p188="http://schemas.microsoft.com/office/powerpoint/2018/8/main">
  <p188:cm id="{9C6CF4D6-A49D-4006-930D-51378C2519B8}" authorId="{7AB7E3DB-77F4-5104-8159-319EFAF73C88}" created="2024-07-19T16:07:46.889">
    <ac:txMkLst xmlns:ac="http://schemas.microsoft.com/office/drawing/2013/main/command">
      <pc:docMk xmlns:pc="http://schemas.microsoft.com/office/powerpoint/2013/main/command"/>
      <pc:sldMk xmlns:pc="http://schemas.microsoft.com/office/powerpoint/2013/main/command" cId="0" sldId="259"/>
      <ac:spMk id="3" creationId="{A161A58E-6F3B-1870-F49D-886BC42491D0}"/>
      <ac:txMk cp="0" len="27">
        <ac:context len="28" hash="3792644494"/>
      </ac:txMk>
    </ac:txMkLst>
    <p188:pos x="6976364" y="351434"/>
    <p188:txBody>
      <a:bodyPr/>
      <a:lstStyle/>
      <a:p>
        <a:r>
          <a:rPr lang="en-US"/>
          <a:t>Made new title to match other slides</a:t>
        </a:r>
      </a:p>
    </p188:txBody>
  </p188:cm>
  <p188:cm id="{7BE4DA8F-F646-4959-8BA8-22F09426EF79}" authorId="{7AB7E3DB-77F4-5104-8159-319EFAF73C88}" created="2024-07-19T16:09:27.600">
    <pc:sldMkLst xmlns:pc="http://schemas.microsoft.com/office/powerpoint/2013/main/command">
      <pc:docMk/>
      <pc:sldMk cId="0" sldId="259"/>
    </pc:sldMkLst>
    <p188:txBody>
      <a:bodyPr/>
      <a:lstStyle/>
      <a:p>
        <a:r>
          <a:rPr lang="en-US"/>
          <a:t>Rearranged elements on slide to accommodate new title</a:t>
        </a:r>
      </a:p>
    </p188:txBody>
  </p188:cm>
  <p188:cm id="{E132DE3F-0DBF-4A84-8D2B-97B9CE4BB0F8}" authorId="{45ADF9FE-DDE5-DF0C-67AD-C6B8F9621C2C}" created="2024-07-22T13:58:31.646">
    <pc:sldMkLst xmlns:pc="http://schemas.microsoft.com/office/powerpoint/2013/main/command">
      <pc:docMk/>
      <pc:sldMk cId="0" sldId="259"/>
    </pc:sldMkLst>
    <p188:txBody>
      <a:bodyPr/>
      <a:lstStyle/>
      <a:p>
        <a:r>
          <a:rPr lang="en-US"/>
          <a:t>Changes to Notes Section:
1. Added "the" before and "on the slide" after "questions"
2. Added comma after "topic"
3. Adjusted wording of online resource to avoid saying "Fr. Felix Just SJ's"</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C98C534B-CF49-4626-B085-BA79371DC9A6}" authorId="{7AB7E3DB-77F4-5104-8159-319EFAF73C88}" created="2024-07-19T18:24:37.446">
    <ac:txMkLst xmlns:ac="http://schemas.microsoft.com/office/drawing/2013/main/command">
      <pc:docMk xmlns:pc="http://schemas.microsoft.com/office/powerpoint/2013/main/command"/>
      <pc:sldMk xmlns:pc="http://schemas.microsoft.com/office/powerpoint/2013/main/command" cId="0" sldId="271"/>
      <ac:spMk id="194" creationId="{00000000-0000-0000-0000-000000000000}"/>
      <ac:txMk cp="0" len="11">
        <ac:context len="12" hash="2096821234"/>
      </ac:txMk>
    </ac:txMkLst>
    <p188:pos x="5906250" y="389462"/>
    <p188:txBody>
      <a:bodyPr/>
      <a:lstStyle/>
      <a:p>
        <a:r>
          <a:rPr lang="en-US"/>
          <a:t>Centered title</a:t>
        </a:r>
      </a:p>
    </p188:txBody>
  </p188:cm>
  <p188:cm id="{3AE0B888-CEFE-4B89-ABC6-98226B9E7F15}" authorId="{7AB7E3DB-77F4-5104-8159-319EFAF73C88}" created="2024-07-19T18:24:46.462">
    <ac:txMkLst xmlns:ac="http://schemas.microsoft.com/office/drawing/2013/main/command">
      <pc:docMk xmlns:pc="http://schemas.microsoft.com/office/powerpoint/2013/main/command"/>
      <pc:sldMk xmlns:pc="http://schemas.microsoft.com/office/powerpoint/2013/main/command" cId="0" sldId="271"/>
      <ac:spMk id="192" creationId="{00000000-0000-0000-0000-000000000000}"/>
      <ac:txMk cp="60" len="8">
        <ac:context len="69" hash="3896605443"/>
      </ac:txMk>
    </ac:txMkLst>
    <p188:pos x="2820275" y="1924362"/>
    <p188:txBody>
      <a:bodyPr/>
      <a:lstStyle/>
      <a:p>
        <a:r>
          <a:rPr lang="en-US"/>
          <a:t>Moved citation to its own line</a:t>
        </a:r>
      </a:p>
    </p188:txBody>
  </p188:cm>
  <p188:cm id="{7C8C7665-9FE3-4514-8D6C-87FD2E8592E9}" authorId="{45ADF9FE-DDE5-DF0C-67AD-C6B8F9621C2C}" created="2024-07-22T15:18:50.558">
    <pc:sldMkLst xmlns:pc="http://schemas.microsoft.com/office/powerpoint/2013/main/command">
      <pc:docMk/>
      <pc:sldMk cId="0" sldId="271"/>
    </pc:sldMkLst>
    <p188:txBody>
      <a:bodyPr/>
      <a:lstStyle/>
      <a:p>
        <a:r>
          <a:rPr lang="en-US"/>
          <a:t>Changes to Notes Section:
1. Changed "copy" to "write"
2. Added comma after "write it down"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ommons.wikimedia.org/wiki/File:Hausbuch_Master_-_Gospel_Book_with_Evangelist_Portraits-_Saint_Luke_-_1952.465.86.a_-_Cleveland_Museum_of_Art.ti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User:RosaryTea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n:Leonardo_da_Vinci"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User:Txllxt_Txllx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ommons.wikimedia.org/wiki/File:Colmar_-_Unterlinden_Museum_-_The_Isenheim_Altarpiece_1512-16_by_Matthias_Gr%C3%BCnewald_(ca_1470-1528)_-_Details_from_the_Crucifixion_panel_01.jpg" TargetMode="External"/><Relationship Id="rId4" Type="http://schemas.openxmlformats.org/officeDocument/2006/relationships/hyperlink" Target="https://creativecommons.org/licenses/by-sa/4.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User:Eda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penclipart.org/artist/Juhel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ommons.wikimedia.org/wiki/File:Detective.svg" TargetMode="External"/><Relationship Id="rId4" Type="http://schemas.openxmlformats.org/officeDocument/2006/relationships/hyperlink" Target="http://creativecommons.org/publicdomain/zero/1.0/deed.e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790f756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790f756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*Photo Credit: </a:t>
            </a:r>
            <a:r>
              <a:rPr lang="en-US" b="0" dirty="0">
                <a:solidFill>
                  <a:schemeClr val="dk1"/>
                </a:solidFill>
              </a:rPr>
              <a:t>https://commons.wikimedia.org/wiki/File:The_Four_Evangelists,_by_Abraham_Bloemaert,_Dutch,_1612-1615,_oil_on_canvas_-_Princeton_University_Art_Museum_-_DSC06485.jpg</a:t>
            </a:r>
            <a:endParaRPr lang="en" b="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en" b="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three-ring binder (1/2-1 inches) full of loose-leaf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sz="900" dirty="0">
                <a:solidFill>
                  <a:schemeClr val="dk1"/>
                </a:solidFill>
              </a:rPr>
              <a:t>Hausbuch Master, </a:t>
            </a:r>
            <a:r>
              <a:rPr lang="en" sz="9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Creative Commons Zero, Public Domain Dedication</a:t>
            </a:r>
            <a:r>
              <a:rPr lang="en" sz="900" u="sng" dirty="0">
                <a:solidFill>
                  <a:srgbClr val="FAA700"/>
                </a:solidFill>
                <a:highlight>
                  <a:srgbClr val="F8F9FA"/>
                </a:highlight>
              </a:rPr>
              <a:t>, </a:t>
            </a:r>
            <a:r>
              <a:rPr lang="en" sz="900" u="sng" dirty="0">
                <a:solidFill>
                  <a:schemeClr val="hlink"/>
                </a:solidFill>
                <a:highlight>
                  <a:srgbClr val="F8F9FA"/>
                </a:highlight>
                <a:hlinkClick r:id="rId4"/>
              </a:rPr>
              <a:t>https://commons.wikimedia.org/wiki/File:Hausbuch_Master_-_Gospel_Book_with_Evangelist_Portraits-_Saint_Luke_-_1952.465.86.a_-_Cleveland_Museum_of_Art.tif</a:t>
            </a:r>
            <a:endParaRPr sz="900" u="sng" dirty="0">
              <a:solidFill>
                <a:srgbClr val="FAA700"/>
              </a:solidFill>
              <a:highlight>
                <a:srgbClr val="F8F9FA"/>
              </a:highlight>
            </a:endParaRPr>
          </a:p>
          <a:p>
            <a:pPr marL="0" lvl="0" indent="0" algn="l" rtl="0">
              <a:spcBef>
                <a:spcPts val="0"/>
              </a:spcBef>
              <a:spcAft>
                <a:spcPts val="0"/>
              </a:spcAft>
              <a:buSzPts val="1100"/>
              <a:buNone/>
            </a:pPr>
            <a:endParaRPr sz="900" u="sng" dirty="0">
              <a:solidFill>
                <a:srgbClr val="FAA700"/>
              </a:solidFill>
              <a:highlight>
                <a:srgbClr val="F8F9FA"/>
              </a:highlight>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set up three columns in their notes—one for Matthew, for Mark and for Luke—to be used for the next three slides. As you read the bullet point information aloud (below), ask students to jot down 2 unique items for each Gospel. Follow up with a matching section on the next assessment. Students will match the Gospel to its unique features. </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 </a:t>
            </a:r>
            <a:endParaRPr b="1" dirty="0">
              <a:solidFill>
                <a:schemeClr val="dk1"/>
              </a:solidFill>
            </a:endParaRPr>
          </a:p>
          <a:p>
            <a:pPr marL="457200" lvl="0" indent="-342900" algn="l" rtl="0">
              <a:lnSpc>
                <a:spcPct val="105000"/>
              </a:lnSpc>
              <a:spcBef>
                <a:spcPts val="0"/>
              </a:spcBef>
              <a:spcAft>
                <a:spcPts val="0"/>
              </a:spcAft>
              <a:buClr>
                <a:srgbClr val="073763"/>
              </a:buClr>
              <a:buSzPts val="1800"/>
              <a:buChar char="●"/>
            </a:pPr>
            <a:r>
              <a:rPr lang="en" dirty="0">
                <a:solidFill>
                  <a:schemeClr val="dk1"/>
                </a:solidFill>
              </a:rPr>
              <a:t>Luke also wrote the Acts of the Apostles; he thus wrote about one-fourth of the New Testament. </a:t>
            </a:r>
            <a:endParaRPr dirty="0">
              <a:solidFill>
                <a:schemeClr val="dk1"/>
              </a:solidFill>
            </a:endParaRPr>
          </a:p>
          <a:p>
            <a:pPr marL="457200" lvl="0" indent="-342900" algn="l" rtl="0">
              <a:lnSpc>
                <a:spcPct val="105000"/>
              </a:lnSpc>
              <a:spcBef>
                <a:spcPts val="0"/>
              </a:spcBef>
              <a:spcAft>
                <a:spcPts val="0"/>
              </a:spcAft>
              <a:buClr>
                <a:srgbClr val="073763"/>
              </a:buClr>
              <a:buSzPts val="1800"/>
              <a:buChar char="●"/>
            </a:pPr>
            <a:r>
              <a:rPr lang="en" dirty="0">
                <a:solidFill>
                  <a:schemeClr val="dk1"/>
                </a:solidFill>
              </a:rPr>
              <a:t>Luke wrote to a largely Gentile-Christian audience in about AD 75–90, perhaps around 85. </a:t>
            </a:r>
            <a:endParaRPr dirty="0">
              <a:solidFill>
                <a:schemeClr val="dk1"/>
              </a:solidFill>
            </a:endParaRPr>
          </a:p>
          <a:p>
            <a:pPr marL="457200" lvl="0" indent="-342900" algn="l" rtl="0">
              <a:lnSpc>
                <a:spcPct val="105000"/>
              </a:lnSpc>
              <a:spcBef>
                <a:spcPts val="0"/>
              </a:spcBef>
              <a:spcAft>
                <a:spcPts val="0"/>
              </a:spcAft>
              <a:buClr>
                <a:srgbClr val="073763"/>
              </a:buClr>
              <a:buSzPts val="1800"/>
              <a:buChar char="●"/>
            </a:pPr>
            <a:r>
              <a:rPr lang="en" dirty="0">
                <a:solidFill>
                  <a:schemeClr val="dk1"/>
                </a:solidFill>
              </a:rPr>
              <a:t>He featured the city of Jerusalem as an important symbol in both of his works.</a:t>
            </a:r>
            <a:endParaRPr dirty="0">
              <a:solidFill>
                <a:schemeClr val="dk1"/>
              </a:solidFill>
            </a:endParaRPr>
          </a:p>
          <a:p>
            <a:pPr marL="457200" lvl="0" indent="-342900" algn="l" rtl="0">
              <a:lnSpc>
                <a:spcPct val="105000"/>
              </a:lnSpc>
              <a:spcBef>
                <a:spcPts val="0"/>
              </a:spcBef>
              <a:spcAft>
                <a:spcPts val="0"/>
              </a:spcAft>
              <a:buClr>
                <a:srgbClr val="073763"/>
              </a:buClr>
              <a:buSzPts val="1800"/>
              <a:buChar char="●"/>
            </a:pPr>
            <a:r>
              <a:rPr lang="en" dirty="0">
                <a:solidFill>
                  <a:schemeClr val="dk1"/>
                </a:solidFill>
              </a:rPr>
              <a:t>Two points of emphasis: 1) Jesus is a universal Savior who brings salvation to Jew and Gentile alike and 2) repentance brings great joy.</a:t>
            </a:r>
            <a:endParaRPr dirty="0">
              <a:solidFill>
                <a:schemeClr val="dk1"/>
              </a:solidFill>
            </a:endParaRPr>
          </a:p>
          <a:p>
            <a:pPr marL="457200" lvl="0" indent="-342900" algn="l" rtl="0">
              <a:lnSpc>
                <a:spcPct val="105000"/>
              </a:lnSpc>
              <a:spcBef>
                <a:spcPts val="0"/>
              </a:spcBef>
              <a:spcAft>
                <a:spcPts val="0"/>
              </a:spcAft>
              <a:buClr>
                <a:srgbClr val="073763"/>
              </a:buClr>
              <a:buSzPts val="1800"/>
              <a:buChar char="●"/>
            </a:pPr>
            <a:r>
              <a:rPr lang="en" dirty="0">
                <a:solidFill>
                  <a:schemeClr val="dk1"/>
                </a:solidFill>
              </a:rPr>
              <a:t>Luke’s Gospel stresses Jesus’s practice of looking out for everyone: Jew and Gentile, rich and poor, women and men. </a:t>
            </a:r>
            <a:endParaRPr dirty="0">
              <a:solidFill>
                <a:schemeClr val="dk1"/>
              </a:solidFill>
            </a:endParaRPr>
          </a:p>
          <a:p>
            <a:pPr marL="457200" lvl="0" indent="-342900" algn="l" rtl="0">
              <a:lnSpc>
                <a:spcPct val="105000"/>
              </a:lnSpc>
              <a:spcBef>
                <a:spcPts val="0"/>
              </a:spcBef>
              <a:spcAft>
                <a:spcPts val="0"/>
              </a:spcAft>
              <a:buClr>
                <a:srgbClr val="073763"/>
              </a:buClr>
              <a:buSzPts val="1800"/>
              <a:buChar char="●"/>
            </a:pPr>
            <a:r>
              <a:rPr lang="en" dirty="0">
                <a:solidFill>
                  <a:schemeClr val="dk1"/>
                </a:solidFill>
              </a:rPr>
              <a:t>Luke’s infancy narrative is focused on the perspective of Mary and the words of Mary spoken in a canticle known as the Magnificat.</a:t>
            </a:r>
          </a:p>
          <a:p>
            <a:pPr marL="114300" lvl="0" indent="0" algn="l" rtl="0">
              <a:lnSpc>
                <a:spcPct val="105000"/>
              </a:lnSpc>
              <a:spcBef>
                <a:spcPts val="0"/>
              </a:spcBef>
              <a:spcAft>
                <a:spcPts val="0"/>
              </a:spcAft>
              <a:buClr>
                <a:srgbClr val="073763"/>
              </a:buClr>
              <a:buSzPts val="1800"/>
              <a:buNone/>
            </a:pPr>
            <a:endParaRPr lang="en" b="0" dirty="0">
              <a:solidFill>
                <a:schemeClr val="dk1"/>
              </a:solidFill>
            </a:endParaRPr>
          </a:p>
          <a:p>
            <a:pPr marL="114300" marR="0" lvl="0" indent="0" algn="l" defTabSz="914400" rtl="0" eaLnBrk="1" fontAlgn="auto" latinLnBrk="0" hangingPunct="1">
              <a:lnSpc>
                <a:spcPct val="105000"/>
              </a:lnSpc>
              <a:spcBef>
                <a:spcPts val="0"/>
              </a:spcBef>
              <a:spcAft>
                <a:spcPts val="0"/>
              </a:spcAft>
              <a:buClr>
                <a:srgbClr val="073763"/>
              </a:buClr>
              <a:buSzPts val="1800"/>
              <a:buFont typeface="Arial"/>
              <a:buNone/>
              <a:tabLst/>
              <a:defRPr/>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the differences and what makes each Gospel unique, see the webpage “The Synoptic Gospels: Structural Outlines and Unique Material” by Fr. Felix Just, SJ. URL </a:t>
            </a:r>
            <a:r>
              <a:rPr lang="en-US" baseline="0" dirty="0">
                <a:solidFill>
                  <a:schemeClr val="dk1"/>
                </a:solidFill>
              </a:rPr>
              <a:t>here: https://catholic-resources.org/Bible/Synoptic_Outlines.htm</a:t>
            </a:r>
          </a:p>
          <a:p>
            <a:pPr marL="114300" lvl="0" indent="0" algn="l" rtl="0">
              <a:lnSpc>
                <a:spcPct val="105000"/>
              </a:lnSpc>
              <a:spcBef>
                <a:spcPts val="0"/>
              </a:spcBef>
              <a:spcAft>
                <a:spcPts val="0"/>
              </a:spcAft>
              <a:buClr>
                <a:srgbClr val="073763"/>
              </a:buClr>
              <a:buSzPts val="1800"/>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t> </a:t>
            </a:r>
            <a:r>
              <a:rPr lang="en" sz="9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RosaryTeam</a:t>
            </a:r>
            <a:r>
              <a:rPr lang="en" sz="900" dirty="0">
                <a:solidFill>
                  <a:srgbClr val="0645AD"/>
                </a:solidFill>
                <a:highlight>
                  <a:srgbClr val="F8F9FA"/>
                </a:highlight>
              </a:rPr>
              <a:t>, </a:t>
            </a:r>
            <a:r>
              <a:rPr lang="en" sz="9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Zero, Public Domain Dedication</a:t>
            </a:r>
            <a:r>
              <a:rPr lang="en" sz="900" u="sng" dirty="0">
                <a:solidFill>
                  <a:srgbClr val="FAA700"/>
                </a:solidFill>
                <a:highlight>
                  <a:srgbClr val="F8F9FA"/>
                </a:highlight>
              </a:rPr>
              <a:t>, https://commons.wikimedia.org/wiki/File:Rosary_Team_-_St_Joseph_in_Workshop_with_Jesus_Christ_Our_Lord_-_Holy_Family.png</a:t>
            </a:r>
            <a:endParaRPr lang="en-US" sz="900" u="sng" dirty="0">
              <a:solidFill>
                <a:srgbClr val="FAA700"/>
              </a:solidFill>
              <a:highlight>
                <a:srgbClr val="F8F9FA"/>
              </a:highlight>
            </a:endParaRPr>
          </a:p>
          <a:p>
            <a:pPr marL="0" lvl="0" indent="0" algn="l" rtl="0">
              <a:spcBef>
                <a:spcPts val="700"/>
              </a:spcBef>
              <a:spcAft>
                <a:spcPts val="0"/>
              </a:spcAft>
              <a:buClr>
                <a:schemeClr val="dk1"/>
              </a:buClr>
              <a:buSzPts val="1100"/>
              <a:buFont typeface="Arial"/>
              <a:buNone/>
            </a:pPr>
            <a:endParaRPr lang="en" b="1" dirty="0">
              <a:solidFill>
                <a:schemeClr val="dk1"/>
              </a:solidFill>
            </a:endParaRPr>
          </a:p>
          <a:p>
            <a:pPr marL="0" lvl="0" indent="0" algn="l" rtl="0">
              <a:spcBef>
                <a:spcPts val="700"/>
              </a:spcBef>
              <a:spcAft>
                <a:spcPts val="0"/>
              </a:spcAft>
              <a:buClr>
                <a:schemeClr val="dk1"/>
              </a:buClr>
              <a:buSzPts val="1100"/>
              <a:buFont typeface="Arial"/>
              <a:buNone/>
            </a:pPr>
            <a:r>
              <a:rPr lang="en-US" b="1" dirty="0">
                <a:solidFill>
                  <a:schemeClr val="dk1"/>
                </a:solidFill>
              </a:rPr>
              <a:t>Directions: </a:t>
            </a:r>
            <a:r>
              <a:rPr lang="en-US" dirty="0">
                <a:solidFill>
                  <a:schemeClr val="dk1"/>
                </a:solidFill>
              </a:rPr>
              <a:t>After asking students to write down an answer to the question on the slide, ask “What were some of the key teachings that Jesus gave to his disciples?” Share answers below.</a:t>
            </a:r>
          </a:p>
          <a:p>
            <a:pPr marL="0" lvl="0" indent="0" algn="l" rtl="0">
              <a:spcBef>
                <a:spcPts val="0"/>
              </a:spcBef>
              <a:spcAft>
                <a:spcPts val="0"/>
              </a:spcAft>
              <a:buClr>
                <a:schemeClr val="dk1"/>
              </a:buClr>
              <a:buSzPts val="1100"/>
              <a:buFont typeface="Arial"/>
              <a:buNone/>
            </a:pPr>
            <a:endParaRPr b="1" dirty="0">
              <a:solidFill>
                <a:schemeClr val="dk1"/>
              </a:solidFill>
            </a:endParaRPr>
          </a:p>
          <a:p>
            <a:pPr marL="457200" lvl="0" indent="-298450" algn="l" rtl="0">
              <a:lnSpc>
                <a:spcPct val="105000"/>
              </a:lnSpc>
              <a:spcBef>
                <a:spcPts val="0"/>
              </a:spcBef>
              <a:spcAft>
                <a:spcPts val="0"/>
              </a:spcAft>
              <a:buClr>
                <a:schemeClr val="dk1"/>
              </a:buClr>
              <a:buSzPts val="1100"/>
              <a:buChar char="●"/>
            </a:pPr>
            <a:r>
              <a:rPr lang="en" dirty="0">
                <a:solidFill>
                  <a:schemeClr val="dk1"/>
                </a:solidFill>
              </a:rPr>
              <a:t>Jesus, the Revelation of the Father, came to deliver the essential message that the Kingdom of God is at hand. </a:t>
            </a:r>
            <a:endParaRPr dirty="0">
              <a:solidFill>
                <a:schemeClr val="dk1"/>
              </a:solidFill>
            </a:endParaRPr>
          </a:p>
          <a:p>
            <a:pPr marL="457200" lvl="0" indent="-298450" algn="l" rtl="0">
              <a:lnSpc>
                <a:spcPct val="105000"/>
              </a:lnSpc>
              <a:spcBef>
                <a:spcPts val="0"/>
              </a:spcBef>
              <a:spcAft>
                <a:spcPts val="0"/>
              </a:spcAft>
              <a:buClr>
                <a:schemeClr val="dk1"/>
              </a:buClr>
              <a:buSzPts val="1100"/>
              <a:buChar char="●"/>
            </a:pPr>
            <a:r>
              <a:rPr lang="en" dirty="0">
                <a:solidFill>
                  <a:schemeClr val="dk1"/>
                </a:solidFill>
              </a:rPr>
              <a:t>He ushered in the Kingdom by following the will of the Father. </a:t>
            </a:r>
            <a:endParaRPr dirty="0">
              <a:solidFill>
                <a:schemeClr val="dk1"/>
              </a:solidFill>
            </a:endParaRPr>
          </a:p>
          <a:p>
            <a:pPr marL="457200" lvl="0" indent="-298450" algn="l" rtl="0">
              <a:lnSpc>
                <a:spcPct val="105000"/>
              </a:lnSpc>
              <a:spcBef>
                <a:spcPts val="0"/>
              </a:spcBef>
              <a:spcAft>
                <a:spcPts val="0"/>
              </a:spcAft>
              <a:buClr>
                <a:schemeClr val="dk1"/>
              </a:buClr>
              <a:buSzPts val="1100"/>
              <a:buChar char="●"/>
            </a:pPr>
            <a:r>
              <a:rPr lang="en" dirty="0">
                <a:solidFill>
                  <a:schemeClr val="dk1"/>
                </a:solidFill>
              </a:rPr>
              <a:t>Our participation in God’s Kingdom requires the initial step of repentance and belief.</a:t>
            </a:r>
            <a:endParaRPr dirty="0">
              <a:solidFill>
                <a:schemeClr val="dk1"/>
              </a:solidFill>
            </a:endParaRPr>
          </a:p>
          <a:p>
            <a:pPr marL="457200" lvl="0" indent="-298450" algn="l" rtl="0">
              <a:lnSpc>
                <a:spcPct val="105000"/>
              </a:lnSpc>
              <a:spcBef>
                <a:spcPts val="0"/>
              </a:spcBef>
              <a:spcAft>
                <a:spcPts val="0"/>
              </a:spcAft>
              <a:buClr>
                <a:schemeClr val="dk1"/>
              </a:buClr>
              <a:buSzPts val="1100"/>
              <a:buChar char="●"/>
            </a:pPr>
            <a:r>
              <a:rPr lang="en" dirty="0">
                <a:solidFill>
                  <a:schemeClr val="dk1"/>
                </a:solidFill>
              </a:rPr>
              <a:t>Jesus used parables, pronouncement stories, and independent sayings to help people understand the Kingdom of God. These elements were arranged by the evangelists into narratives.</a:t>
            </a:r>
            <a:endParaRPr dirty="0">
              <a:solidFill>
                <a:schemeClr val="dk1"/>
              </a:solidFill>
            </a:endParaRPr>
          </a:p>
          <a:p>
            <a:pPr marL="457200" lvl="0" indent="-298450" algn="l" rtl="0">
              <a:lnSpc>
                <a:spcPct val="105000"/>
              </a:lnSpc>
              <a:spcBef>
                <a:spcPts val="0"/>
              </a:spcBef>
              <a:spcAft>
                <a:spcPts val="0"/>
              </a:spcAft>
              <a:buClr>
                <a:schemeClr val="dk1"/>
              </a:buClr>
              <a:buSzPts val="1100"/>
              <a:buChar char="●"/>
            </a:pPr>
            <a:r>
              <a:rPr lang="en" dirty="0">
                <a:solidFill>
                  <a:schemeClr val="dk1"/>
                </a:solidFill>
              </a:rPr>
              <a:t>Matthew and Luke highlight essential teachings—including moral teachings—in discourses. Matthew sets a primary discourse on a mountain, Luke on a plain.</a:t>
            </a:r>
          </a:p>
          <a:p>
            <a:pPr marL="158750" lvl="0" indent="0" algn="l" rtl="0">
              <a:lnSpc>
                <a:spcPct val="105000"/>
              </a:lnSpc>
              <a:spcBef>
                <a:spcPts val="0"/>
              </a:spcBef>
              <a:spcAft>
                <a:spcPts val="0"/>
              </a:spcAft>
              <a:buClr>
                <a:schemeClr val="dk1"/>
              </a:buClr>
              <a:buSzPts val="1100"/>
              <a:buNone/>
            </a:pPr>
            <a:endParaRPr lang="en"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 </a:t>
            </a:r>
            <a:r>
              <a:rPr lang="en" sz="900" dirty="0">
                <a:solidFill>
                  <a:schemeClr val="dk1"/>
                </a:solidFill>
              </a:rPr>
              <a:t>Ilyas Basim Khuri Bazzi Rahib - Jesus Walks on Water - Walters W59241A - Full Page.jpg, </a:t>
            </a:r>
            <a:r>
              <a:rPr lang="en" sz="900" dirty="0">
                <a:solidFill>
                  <a:srgbClr val="202122"/>
                </a:solidFill>
                <a:highlight>
                  <a:srgbClr val="F8F9FA"/>
                </a:highlight>
              </a:rPr>
              <a:t>Public domain, </a:t>
            </a:r>
            <a:r>
              <a:rPr lang="en-US" sz="900" dirty="0">
                <a:solidFill>
                  <a:srgbClr val="202122"/>
                </a:solidFill>
                <a:highlight>
                  <a:srgbClr val="F8F9FA"/>
                </a:highlight>
              </a:rPr>
              <a:t>https://commons.wikimedia.org/wiki/File:Ilyas_Basim_Khuri_Bazzi_Rahib_-_Jesus_Walks_on_Water_-_Walters_W59241A_-_Full_Page.jpg</a:t>
            </a:r>
            <a:endParaRPr lang="en" sz="900" dirty="0">
              <a:solidFill>
                <a:schemeClr val="dk1"/>
              </a:solidFill>
              <a:highlight>
                <a:srgbClr val="F8F9FA"/>
              </a:highlight>
            </a:endParaRPr>
          </a:p>
          <a:p>
            <a:pPr marL="0" lvl="0" indent="0" algn="l" rtl="0">
              <a:lnSpc>
                <a:spcPct val="115000"/>
              </a:lnSpc>
              <a:spcBef>
                <a:spcPts val="700"/>
              </a:spcBef>
              <a:spcAft>
                <a:spcPts val="0"/>
              </a:spcAft>
              <a:buClr>
                <a:schemeClr val="dk1"/>
              </a:buClr>
              <a:buSzPts val="1100"/>
              <a:buFont typeface="Arial"/>
              <a:buNone/>
            </a:pPr>
            <a:endParaRPr lang="en" sz="900" b="0" dirty="0">
              <a:solidFill>
                <a:schemeClr val="dk1"/>
              </a:solidFill>
              <a:highlight>
                <a:srgbClr val="F8F9FA"/>
              </a:highlight>
              <a:latin typeface="+mj-lt"/>
            </a:endParaRPr>
          </a:p>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latin typeface="+mj-lt"/>
              </a:rPr>
              <a:t>Directions: </a:t>
            </a:r>
            <a:r>
              <a:rPr lang="en" b="0" dirty="0">
                <a:solidFill>
                  <a:schemeClr val="dk1"/>
                </a:solidFill>
                <a:latin typeface="+mj-lt"/>
              </a:rPr>
              <a:t>Have students copy</a:t>
            </a:r>
            <a:r>
              <a:rPr lang="en" b="0" baseline="0" dirty="0">
                <a:solidFill>
                  <a:schemeClr val="dk1"/>
                </a:solidFill>
                <a:latin typeface="+mj-lt"/>
              </a:rPr>
              <a:t> any three bullet points in their notes as you read all six aloud.</a:t>
            </a:r>
            <a:endParaRPr lang="en" b="0" dirty="0">
              <a:solidFill>
                <a:schemeClr val="dk1"/>
              </a:solidFill>
              <a:latin typeface="+mj-lt"/>
            </a:endParaRPr>
          </a:p>
          <a:p>
            <a:pPr marL="457200" lvl="0" indent="-317500" algn="l" rtl="0">
              <a:lnSpc>
                <a:spcPct val="105000"/>
              </a:lnSpc>
              <a:spcBef>
                <a:spcPts val="0"/>
              </a:spcBef>
              <a:spcAft>
                <a:spcPts val="0"/>
              </a:spcAft>
              <a:buClr>
                <a:schemeClr val="lt1"/>
              </a:buClr>
              <a:buSzPts val="1400"/>
              <a:buFont typeface="Calibri"/>
              <a:buChar char="●"/>
            </a:pPr>
            <a:endParaRPr lang="en" sz="1100" b="0" dirty="0">
              <a:solidFill>
                <a:schemeClr val="dk1"/>
              </a:solidFill>
              <a:latin typeface="+mj-lt"/>
              <a:ea typeface="Calibri"/>
              <a:cs typeface="Calibri"/>
              <a:sym typeface="Calibri"/>
            </a:endParaRPr>
          </a:p>
          <a:p>
            <a:pPr marL="457200" lvl="0" indent="-317500" algn="l" rtl="0">
              <a:lnSpc>
                <a:spcPct val="105000"/>
              </a:lnSpc>
              <a:spcBef>
                <a:spcPts val="0"/>
              </a:spcBef>
              <a:spcAft>
                <a:spcPts val="0"/>
              </a:spcAft>
              <a:buClr>
                <a:schemeClr val="lt1"/>
              </a:buClr>
              <a:buSzPts val="1400"/>
              <a:buFont typeface="+mj-lt"/>
              <a:buAutoNum type="arabicPeriod"/>
            </a:pPr>
            <a:r>
              <a:rPr lang="en-US" sz="1100" b="0" dirty="0">
                <a:solidFill>
                  <a:schemeClr val="lt1"/>
                </a:solidFill>
                <a:latin typeface="+mj-lt"/>
                <a:ea typeface="Calibri"/>
                <a:cs typeface="Calibri"/>
                <a:sym typeface="Calibri"/>
              </a:rPr>
              <a:t>Miracle stories showcased the divine, supernatural aspect of the Kingdom.</a:t>
            </a:r>
          </a:p>
          <a:p>
            <a:pPr marL="457200" lvl="0" indent="-317500" algn="l" rtl="0">
              <a:lnSpc>
                <a:spcPct val="105000"/>
              </a:lnSpc>
              <a:spcBef>
                <a:spcPts val="0"/>
              </a:spcBef>
              <a:spcAft>
                <a:spcPts val="0"/>
              </a:spcAft>
              <a:buClr>
                <a:schemeClr val="lt1"/>
              </a:buClr>
              <a:buSzPts val="1400"/>
              <a:buFont typeface="+mj-lt"/>
              <a:buAutoNum type="arabicPeriod"/>
            </a:pPr>
            <a:r>
              <a:rPr lang="en-US" sz="1100" b="0" dirty="0">
                <a:solidFill>
                  <a:schemeClr val="lt1"/>
                </a:solidFill>
                <a:latin typeface="+mj-lt"/>
                <a:ea typeface="Calibri"/>
                <a:cs typeface="Calibri"/>
                <a:sym typeface="Calibri"/>
              </a:rPr>
              <a:t>Physical healings, nature miracles, exorcisms, and raisings from the dead are various types of miracles performed by Jesus.</a:t>
            </a:r>
          </a:p>
          <a:p>
            <a:pPr marL="457200" lvl="0" indent="-317500" algn="l" rtl="0">
              <a:lnSpc>
                <a:spcPct val="115000"/>
              </a:lnSpc>
              <a:spcBef>
                <a:spcPts val="0"/>
              </a:spcBef>
              <a:spcAft>
                <a:spcPts val="0"/>
              </a:spcAft>
              <a:buClr>
                <a:schemeClr val="lt1"/>
              </a:buClr>
              <a:buSzPts val="1400"/>
              <a:buFont typeface="+mj-lt"/>
              <a:buAutoNum type="arabicPeriod"/>
            </a:pPr>
            <a:r>
              <a:rPr lang="en-US" sz="1100" b="0" dirty="0">
                <a:solidFill>
                  <a:schemeClr val="lt1"/>
                </a:solidFill>
                <a:latin typeface="+mj-lt"/>
                <a:ea typeface="Calibri"/>
                <a:cs typeface="Calibri"/>
                <a:sym typeface="Calibri"/>
              </a:rPr>
              <a:t>Jesus does more miracles in the synoptics than in John </a:t>
            </a:r>
          </a:p>
          <a:p>
            <a:pPr marL="457200" lvl="0" indent="-317500" algn="l" rtl="0">
              <a:lnSpc>
                <a:spcPct val="115000"/>
              </a:lnSpc>
              <a:spcBef>
                <a:spcPts val="0"/>
              </a:spcBef>
              <a:spcAft>
                <a:spcPts val="0"/>
              </a:spcAft>
              <a:buClr>
                <a:schemeClr val="lt1"/>
              </a:buClr>
              <a:buSzPts val="1400"/>
              <a:buFont typeface="+mj-lt"/>
              <a:buAutoNum type="arabicPeriod"/>
            </a:pPr>
            <a:r>
              <a:rPr lang="en-US" sz="1100" b="0" dirty="0">
                <a:solidFill>
                  <a:schemeClr val="lt1"/>
                </a:solidFill>
                <a:latin typeface="+mj-lt"/>
                <a:ea typeface="Calibri"/>
                <a:cs typeface="Calibri"/>
                <a:sym typeface="Calibri"/>
              </a:rPr>
              <a:t>Instead of all being spectacular signs, the synoptic miracles vary in style and substance.</a:t>
            </a:r>
          </a:p>
          <a:p>
            <a:pPr marL="457200" lvl="0" indent="-317500" algn="l" rtl="0">
              <a:lnSpc>
                <a:spcPct val="115000"/>
              </a:lnSpc>
              <a:spcBef>
                <a:spcPts val="0"/>
              </a:spcBef>
              <a:spcAft>
                <a:spcPts val="0"/>
              </a:spcAft>
              <a:buClr>
                <a:schemeClr val="lt1"/>
              </a:buClr>
              <a:buSzPts val="1400"/>
              <a:buFont typeface="+mj-lt"/>
              <a:buAutoNum type="arabicPeriod"/>
            </a:pPr>
            <a:r>
              <a:rPr lang="en-US" sz="1100" b="0" dirty="0">
                <a:solidFill>
                  <a:schemeClr val="lt1"/>
                </a:solidFill>
                <a:latin typeface="+mj-lt"/>
                <a:ea typeface="Calibri"/>
                <a:cs typeface="Calibri"/>
                <a:sym typeface="Calibri"/>
              </a:rPr>
              <a:t>Jesus will downplay or hide his identity after performing miracles in the </a:t>
            </a:r>
            <a:r>
              <a:rPr lang="en-US" sz="1100" b="0" dirty="0" err="1">
                <a:solidFill>
                  <a:schemeClr val="lt1"/>
                </a:solidFill>
                <a:latin typeface="+mj-lt"/>
                <a:ea typeface="Calibri"/>
                <a:cs typeface="Calibri"/>
                <a:sym typeface="Calibri"/>
              </a:rPr>
              <a:t>synoptics</a:t>
            </a:r>
            <a:r>
              <a:rPr lang="en-US" sz="1100" b="0" dirty="0">
                <a:solidFill>
                  <a:schemeClr val="lt1"/>
                </a:solidFill>
                <a:latin typeface="+mj-lt"/>
                <a:ea typeface="Calibri"/>
                <a:cs typeface="Calibri"/>
                <a:sym typeface="Calibri"/>
              </a:rPr>
              <a:t>.</a:t>
            </a:r>
          </a:p>
          <a:p>
            <a:pPr marL="457200" lvl="0" indent="-317500" algn="l" rtl="0">
              <a:lnSpc>
                <a:spcPct val="115000"/>
              </a:lnSpc>
              <a:spcBef>
                <a:spcPts val="0"/>
              </a:spcBef>
              <a:spcAft>
                <a:spcPts val="0"/>
              </a:spcAft>
              <a:buClr>
                <a:schemeClr val="lt1"/>
              </a:buClr>
              <a:buSzPts val="1400"/>
              <a:buFont typeface="+mj-lt"/>
              <a:buAutoNum type="arabicPeriod"/>
            </a:pPr>
            <a:r>
              <a:rPr lang="en-US" sz="1100" b="0" dirty="0">
                <a:solidFill>
                  <a:schemeClr val="lt1"/>
                </a:solidFill>
                <a:latin typeface="+mj-lt"/>
                <a:ea typeface="Calibri"/>
                <a:cs typeface="Calibri"/>
                <a:sym typeface="Calibri"/>
              </a:rPr>
              <a:t>In John he is open to demonstrating who he is through his miracles.</a:t>
            </a:r>
          </a:p>
          <a:p>
            <a:pPr marL="0" lvl="0" indent="0" algn="l" rtl="0">
              <a:spcBef>
                <a:spcPts val="700"/>
              </a:spcBef>
              <a:spcAft>
                <a:spcPts val="0"/>
              </a:spcAft>
              <a:buClr>
                <a:schemeClr val="dk1"/>
              </a:buClr>
              <a:buSzPts val="1100"/>
              <a:buFont typeface="Arial"/>
              <a:buNone/>
            </a:pPr>
            <a:endParaRPr lang="en" b="1" dirty="0">
              <a:solidFill>
                <a:schemeClr val="dk1"/>
              </a:solidFill>
            </a:endParaRPr>
          </a:p>
          <a:p>
            <a:pPr marL="0" lvl="0" indent="0" algn="l" rtl="0">
              <a:spcBef>
                <a:spcPts val="700"/>
              </a:spcBef>
              <a:spcAft>
                <a:spcPts val="0"/>
              </a:spcAft>
              <a:buClr>
                <a:schemeClr val="dk1"/>
              </a:buClr>
              <a:buSzPts val="1100"/>
              <a:buFont typeface="Arial"/>
              <a:buNone/>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this</a:t>
            </a:r>
            <a:r>
              <a:rPr lang="en-US" baseline="0" dirty="0">
                <a:solidFill>
                  <a:schemeClr val="dk1"/>
                </a:solidFill>
              </a:rPr>
              <a:t> topic, </a:t>
            </a:r>
            <a:r>
              <a:rPr lang="en-US" dirty="0">
                <a:solidFill>
                  <a:schemeClr val="dk1"/>
                </a:solidFill>
              </a:rPr>
              <a:t>see the webpage “Miracle Stories in the New Testament” by Fr. Felix Just, SJ. </a:t>
            </a:r>
            <a:r>
              <a:rPr lang="en-US" baseline="0" dirty="0">
                <a:solidFill>
                  <a:schemeClr val="dk1"/>
                </a:solidFill>
              </a:rPr>
              <a:t>URL here: https://catholic-resources.org/Bible/Miracles.htm</a:t>
            </a:r>
          </a:p>
          <a:p>
            <a:pPr marL="0" lvl="0" indent="0" algn="l" rtl="0">
              <a:spcBef>
                <a:spcPts val="70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t> </a:t>
            </a:r>
            <a:r>
              <a:rPr lang="en" sz="9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Leonardo da Vinci</a:t>
            </a:r>
            <a:r>
              <a:rPr lang="en" sz="900" dirty="0">
                <a:solidFill>
                  <a:srgbClr val="0645AD"/>
                </a:solidFill>
                <a:highlight>
                  <a:srgbClr val="F8F9FA"/>
                </a:highlight>
              </a:rPr>
              <a:t>, </a:t>
            </a:r>
            <a:r>
              <a:rPr lang="en" sz="900" dirty="0">
                <a:solidFill>
                  <a:srgbClr val="202122"/>
                </a:solidFill>
                <a:highlight>
                  <a:srgbClr val="F8F9FA"/>
                </a:highlight>
              </a:rPr>
              <a:t>Public domain, https://commons.wikimedia.org/wiki/File:The_Last_Supper_-_Leonardo_Da_Vinci_-_High_Resolution_32x16.jpg</a:t>
            </a:r>
            <a:endParaRPr sz="900" dirty="0">
              <a:solidFill>
                <a:srgbClr val="202122"/>
              </a:solidFill>
              <a:highlight>
                <a:srgbClr val="F8F9FA"/>
              </a:highlight>
            </a:endParaRPr>
          </a:p>
          <a:p>
            <a:pPr marL="0" lvl="0" indent="0" algn="l" rtl="0">
              <a:spcBef>
                <a:spcPts val="700"/>
              </a:spcBef>
              <a:spcAft>
                <a:spcPts val="0"/>
              </a:spcAft>
              <a:buClr>
                <a:schemeClr val="dk1"/>
              </a:buClr>
              <a:buSzPts val="1100"/>
              <a:buFont typeface="Arial"/>
              <a:buNone/>
            </a:pPr>
            <a:endParaRPr lang="en" b="1" dirty="0">
              <a:solidFill>
                <a:schemeClr val="dk1"/>
              </a:solidFill>
            </a:endParaRPr>
          </a:p>
          <a:p>
            <a:pPr marL="0" lvl="0" indent="0" algn="l" rtl="0">
              <a:spcBef>
                <a:spcPts val="700"/>
              </a:spcBef>
              <a:spcAft>
                <a:spcPts val="0"/>
              </a:spcAft>
              <a:buClr>
                <a:schemeClr val="dk1"/>
              </a:buClr>
              <a:buSzPts val="1100"/>
              <a:buFont typeface="Arial"/>
              <a:buNone/>
            </a:pPr>
            <a:r>
              <a:rPr lang="en" b="1" dirty="0">
                <a:solidFill>
                  <a:schemeClr val="dk1"/>
                </a:solidFill>
              </a:rPr>
              <a:t>Directions: </a:t>
            </a:r>
            <a:r>
              <a:rPr lang="en-US" b="0" dirty="0">
                <a:solidFill>
                  <a:schemeClr val="dk1"/>
                </a:solidFill>
              </a:rPr>
              <a:t>Have</a:t>
            </a:r>
            <a:r>
              <a:rPr lang="en" b="0" baseline="0" dirty="0">
                <a:solidFill>
                  <a:schemeClr val="dk1"/>
                </a:solidFill>
              </a:rPr>
              <a:t> students create a venn diagram comparing and contrasting the coverage of the Last Supper from the information on the slide. </a:t>
            </a:r>
            <a:endParaRPr lang="en" b="1" dirty="0">
              <a:solidFill>
                <a:schemeClr val="dk1"/>
              </a:solidFill>
            </a:endParaRPr>
          </a:p>
          <a:p>
            <a:pPr marL="0" lvl="0" indent="0" algn="l" rtl="0">
              <a:spcBef>
                <a:spcPts val="700"/>
              </a:spcBef>
              <a:spcAft>
                <a:spcPts val="0"/>
              </a:spcAft>
              <a:buClr>
                <a:schemeClr val="dk1"/>
              </a:buClr>
              <a:buSzPts val="1100"/>
              <a:buFont typeface="Arial"/>
              <a:buNone/>
            </a:pPr>
            <a:endParaRPr lang="en" b="1" dirty="0">
              <a:solidFill>
                <a:schemeClr val="dk1"/>
              </a:solidFill>
            </a:endParaRPr>
          </a:p>
          <a:p>
            <a:pPr marL="0" lvl="0" indent="0" algn="l" rtl="0">
              <a:spcBef>
                <a:spcPts val="700"/>
              </a:spcBef>
              <a:spcAft>
                <a:spcPts val="0"/>
              </a:spcAft>
              <a:buClr>
                <a:schemeClr val="dk1"/>
              </a:buClr>
              <a:buSzPts val="1100"/>
              <a:buFont typeface="Arial"/>
              <a:buNone/>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the Eucharist and Last Supper in the Gospels, see the webpage “The Feeding of the Multitudes, the Last Supper, the Lord's Supper, and the Eucharist” by Fr. Felix Just, SJ. </a:t>
            </a:r>
            <a:r>
              <a:rPr lang="en-US" baseline="0" dirty="0">
                <a:solidFill>
                  <a:schemeClr val="dk1"/>
                </a:solidFill>
              </a:rPr>
              <a:t>URL here: https://catholic-resources.org/Bible/Eucharist.htm</a:t>
            </a:r>
          </a:p>
          <a:p>
            <a:pPr marL="0" lvl="0" indent="0" algn="l" rtl="0">
              <a:spcBef>
                <a:spcPts val="70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a:t>
            </a:r>
            <a:r>
              <a:rPr lang="en" sz="9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Txllxt TxllxT</a:t>
            </a:r>
            <a:r>
              <a:rPr lang="en" sz="900" u="sng" dirty="0">
                <a:solidFill>
                  <a:srgbClr val="FAA700"/>
                </a:solidFill>
                <a:highlight>
                  <a:srgbClr val="F8F9FA"/>
                </a:highlight>
              </a:rPr>
              <a:t>, </a:t>
            </a:r>
            <a:r>
              <a:rPr lang="en" sz="900" dirty="0">
                <a:solidFill>
                  <a:srgbClr val="0645AD"/>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4.0</a:t>
            </a:r>
            <a:r>
              <a:rPr lang="en" sz="900" dirty="0">
                <a:solidFill>
                  <a:srgbClr val="0645AD"/>
                </a:solidFill>
                <a:highlight>
                  <a:srgbClr val="F8F9FA"/>
                </a:highlight>
              </a:rPr>
              <a:t>, </a:t>
            </a:r>
            <a:r>
              <a:rPr lang="en" sz="900" u="sng" dirty="0">
                <a:solidFill>
                  <a:schemeClr val="hlink"/>
                </a:solidFill>
                <a:highlight>
                  <a:srgbClr val="F8F9FA"/>
                </a:highlight>
                <a:hlinkClick r:id="rId5"/>
              </a:rPr>
              <a:t>https://commons.wikimedia.org/wiki/File:Colmar_-_Unterlinden_Museum_-_The_Isenheim_Altarpiece_1512-16_by_Matthias_Gr%C3%BCnewald_(ca_1470-1528)_-_Details_from_the_Crucifixion_panel_01.jpg</a:t>
            </a:r>
            <a:endParaRPr sz="900" dirty="0">
              <a:solidFill>
                <a:srgbClr val="0645AD"/>
              </a:solidFill>
              <a:highlight>
                <a:srgbClr val="F8F9FA"/>
              </a:highlight>
            </a:endParaRPr>
          </a:p>
          <a:p>
            <a:pPr marL="0" lvl="0" indent="0" algn="l" rtl="0">
              <a:spcBef>
                <a:spcPts val="700"/>
              </a:spcBef>
              <a:spcAft>
                <a:spcPts val="0"/>
              </a:spcAft>
              <a:buClr>
                <a:schemeClr val="dk1"/>
              </a:buClr>
              <a:buSzPts val="1100"/>
              <a:buFont typeface="Arial"/>
              <a:buNone/>
            </a:pPr>
            <a:endParaRPr lang="en" b="1" dirty="0">
              <a:solidFill>
                <a:schemeClr val="dk1"/>
              </a:solidFill>
            </a:endParaRPr>
          </a:p>
          <a:p>
            <a:pPr marL="0" lvl="0" indent="0" algn="l" rtl="0">
              <a:spcBef>
                <a:spcPts val="7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Complete the bullet points on the slide with the information below.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Matthew highlights the kingdom of Jesus and how Pilate and the Jewish leaders considered him a </a:t>
            </a:r>
            <a:r>
              <a:rPr lang="en" i="1" dirty="0">
                <a:solidFill>
                  <a:schemeClr val="dk1"/>
                </a:solidFill>
              </a:rPr>
              <a:t>political</a:t>
            </a:r>
            <a:r>
              <a:rPr lang="en" dirty="0">
                <a:solidFill>
                  <a:schemeClr val="dk1"/>
                </a:solidFill>
              </a:rPr>
              <a:t> threat.</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Mark highlights the suffering Jesus, including the tragic nature of his rejection, the misunderstanding of his mission, and his brutal and cruel death.</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Luke highlights the innocence of Jesus and how Pilate, Herod Antipas, the centurion, and repentant thief all recognized that he was not deserving of death.</a:t>
            </a:r>
            <a:endParaRPr dirty="0">
              <a:solidFill>
                <a:schemeClr val="dk1"/>
              </a:solidFill>
            </a:endParaRPr>
          </a:p>
          <a:p>
            <a:pPr marL="457200" lvl="0" indent="0" algn="l" rtl="0">
              <a:lnSpc>
                <a:spcPct val="115000"/>
              </a:lnSpc>
              <a:spcBef>
                <a:spcPts val="0"/>
              </a:spcBef>
              <a:spcAft>
                <a:spcPts val="0"/>
              </a:spcAft>
              <a:buNone/>
            </a:pPr>
            <a:endParaRPr sz="1800" b="1" dirty="0">
              <a:solidFill>
                <a:srgbClr val="666666"/>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the Passion of Christ in the Gospels, see the webpage “The Passion and Death of Jesus” by Fr. Felix Just, SJ. </a:t>
            </a:r>
            <a:r>
              <a:rPr lang="en-US" baseline="0" dirty="0">
                <a:solidFill>
                  <a:schemeClr val="dk1"/>
                </a:solidFill>
              </a:rPr>
              <a:t>URL here: https://catholic-resources.org/Bible/Passion.htm</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Directions:</a:t>
            </a:r>
            <a:r>
              <a:rPr lang="en" dirty="0">
                <a:solidFill>
                  <a:schemeClr val="dk1"/>
                </a:solidFill>
              </a:rPr>
              <a:t> Have students write down the question and then write down their answer. Then have students share their answers with one person close by.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quote. Add bonus points to the assessment if they can write it down, demonstrating that they memorized it.</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t>*Photo Credit:</a:t>
            </a:r>
            <a:r>
              <a:rPr lang="en" dirty="0"/>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Edal Anton Lefterov</a:t>
            </a:r>
            <a:r>
              <a:rPr lang="en" sz="800" dirty="0">
                <a:solidFill>
                  <a:srgbClr val="0645AD"/>
                </a:solidFill>
                <a:highlight>
                  <a:srgbClr val="F8F9FA"/>
                </a:highlight>
              </a:rPr>
              <a:t>, </a:t>
            </a:r>
            <a:r>
              <a:rPr lang="en" sz="8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Attribution-Share Alike 3.0</a:t>
            </a:r>
            <a:r>
              <a:rPr lang="en" sz="800" u="sng" dirty="0">
                <a:solidFill>
                  <a:srgbClr val="FAA700"/>
                </a:solidFill>
                <a:highlight>
                  <a:srgbClr val="F8F9FA"/>
                </a:highlight>
              </a:rPr>
              <a:t>, https://commons.wikimedia.org/wiki/File:Jesus-Christ-from-Hagia-Sophia.jpg</a:t>
            </a:r>
            <a:endParaRPr sz="800" u="sng" dirty="0">
              <a:solidFill>
                <a:srgbClr val="FAA700"/>
              </a:solidFill>
              <a:highlight>
                <a:srgbClr val="F8F9FA"/>
              </a:highlight>
            </a:endParaRPr>
          </a:p>
          <a:p>
            <a:pPr marL="0" lvl="0" indent="0" algn="l" rtl="0">
              <a:lnSpc>
                <a:spcPct val="100000"/>
              </a:lnSpc>
              <a:spcBef>
                <a:spcPts val="700"/>
              </a:spcBef>
              <a:spcAft>
                <a:spcPts val="0"/>
              </a:spcAft>
              <a:buSzPts val="1100"/>
              <a:buNone/>
            </a:pPr>
            <a:endParaRPr lang="en" b="1" dirty="0"/>
          </a:p>
          <a:p>
            <a:pPr marL="0" lvl="0" indent="0" algn="l" rtl="0">
              <a:lnSpc>
                <a:spcPct val="100000"/>
              </a:lnSpc>
              <a:spcBef>
                <a:spcPts val="700"/>
              </a:spcBef>
              <a:spcAft>
                <a:spcPts val="0"/>
              </a:spcAft>
              <a:buSzPts val="1100"/>
              <a:buNone/>
            </a:pPr>
            <a:r>
              <a:rPr lang="en" b="1" dirty="0"/>
              <a:t>Directions: </a:t>
            </a:r>
            <a:r>
              <a:rPr lang="en" dirty="0">
                <a:solidFill>
                  <a:schemeClr val="dk1"/>
                </a:solidFill>
              </a:rPr>
              <a:t>Have</a:t>
            </a:r>
            <a:r>
              <a:rPr lang="en" sz="1200" dirty="0">
                <a:solidFill>
                  <a:schemeClr val="dk1"/>
                </a:solidFill>
              </a:rPr>
              <a:t> students copy down key vocabulary in their notes.  </a:t>
            </a:r>
            <a:endParaRPr b="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the pie charts in their notes as you share the quote below.</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“Despite the likeness among the synoptics, comparing them can feel like comparing apples and oranges. Though each gospel was written under the inspiration of the Holy Spirit, each is unique and written by a different author who had his own specific sources and who reflected theologically on the story of Jesus as he knew it and lived it. Each author wrote in a given year, for a unique audience, and with a specific message in mind. Each gospel complements the others with differences and similarities, giving us a better and more complete understanding of who Jesus the Christ was and is for us today.” </a:t>
            </a:r>
          </a:p>
          <a:p>
            <a:pPr marL="0" lvl="0" indent="0" algn="l" rtl="0">
              <a:spcBef>
                <a:spcPts val="0"/>
              </a:spcBef>
              <a:spcAft>
                <a:spcPts val="0"/>
              </a:spcAft>
              <a:buClr>
                <a:schemeClr val="dk1"/>
              </a:buClr>
              <a:buSzPts val="1100"/>
              <a:buFont typeface="Arial"/>
              <a:buNone/>
            </a:pPr>
            <a:endParaRPr lang="en" dirty="0"/>
          </a:p>
          <a:p>
            <a:pPr marL="0" lvl="0" indent="0" algn="l" rtl="0">
              <a:spcBef>
                <a:spcPts val="0"/>
              </a:spcBef>
              <a:spcAft>
                <a:spcPts val="0"/>
              </a:spcAft>
              <a:buClr>
                <a:schemeClr val="dk1"/>
              </a:buClr>
              <a:buSzPts val="1100"/>
              <a:buFont typeface="Arial"/>
              <a:buNone/>
            </a:pPr>
            <a:r>
              <a:rPr lang="en" dirty="0"/>
              <a:t>-Santiago Cortes-Sjoberg, https://uscatholic.org/articles/200909/what-are-the-synoptic-gospels/</a:t>
            </a: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 </a:t>
            </a:r>
            <a:r>
              <a:rPr lang="en" sz="9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Juhele</a:t>
            </a:r>
            <a:r>
              <a:rPr lang="en" sz="900" dirty="0">
                <a:solidFill>
                  <a:srgbClr val="0645AD"/>
                </a:solidFill>
                <a:highlight>
                  <a:srgbClr val="F8F9FA"/>
                </a:highlight>
              </a:rPr>
              <a:t>, </a:t>
            </a:r>
            <a:r>
              <a:rPr lang="en" sz="9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Zero, Public Domain Dedication</a:t>
            </a:r>
            <a:r>
              <a:rPr lang="en" sz="900" u="sng" dirty="0">
                <a:solidFill>
                  <a:srgbClr val="FAA700"/>
                </a:solidFill>
                <a:highlight>
                  <a:srgbClr val="F8F9FA"/>
                </a:highlight>
              </a:rPr>
              <a:t>. </a:t>
            </a:r>
            <a:r>
              <a:rPr lang="en" sz="900" u="sng" dirty="0">
                <a:solidFill>
                  <a:schemeClr val="hlink"/>
                </a:solidFill>
                <a:highlight>
                  <a:srgbClr val="F8F9FA"/>
                </a:highlight>
                <a:hlinkClick r:id="rId5"/>
              </a:rPr>
              <a:t>https://commons.wikimedia.org/wiki/File:Detective.svg</a:t>
            </a:r>
            <a:endParaRPr sz="900" u="sng" dirty="0">
              <a:solidFill>
                <a:srgbClr val="FAA700"/>
              </a:solidFill>
              <a:highlight>
                <a:srgbClr val="F8F9FA"/>
              </a:highlight>
            </a:endParaRPr>
          </a:p>
          <a:p>
            <a:pPr marL="0" lvl="0" indent="0" algn="l" rtl="0">
              <a:spcBef>
                <a:spcPts val="700"/>
              </a:spcBef>
              <a:spcAft>
                <a:spcPts val="0"/>
              </a:spcAft>
              <a:buClr>
                <a:schemeClr val="dk1"/>
              </a:buClr>
              <a:buSzPts val="1100"/>
              <a:buFont typeface="Arial"/>
              <a:buNone/>
            </a:pPr>
            <a:endParaRPr lang="en" b="1" dirty="0">
              <a:solidFill>
                <a:schemeClr val="dk1"/>
              </a:solidFill>
            </a:endParaRPr>
          </a:p>
          <a:p>
            <a:pPr marL="0" lvl="0" indent="0" algn="l" rtl="0">
              <a:spcBef>
                <a:spcPts val="7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write down the questions on the slide in their notes. Use these questions on the next assessment.</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this Q topic, see the webpage “The Synoptic Problem” by Fr. Felix Just, SJ. </a:t>
            </a:r>
            <a:r>
              <a:rPr lang="en-US" baseline="0" dirty="0">
                <a:solidFill>
                  <a:schemeClr val="dk1"/>
                </a:solidFill>
              </a:rPr>
              <a:t>URL here: </a:t>
            </a:r>
            <a:r>
              <a:rPr lang="en-US" dirty="0"/>
              <a:t>https://catholic-resources.org/Bible/Synoptic_Problem.htm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the chart in their notes as you read aloud the section from the book below.</a:t>
            </a:r>
            <a:endParaRPr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dirty="0">
                <a:solidFill>
                  <a:schemeClr val="dk1"/>
                </a:solidFill>
              </a:rPr>
              <a:t>“Since the advent of advanced biblical scholarship near the beginning of the twentieth century, the most common theory is the ‘two-source hypothesis.’ According to this hypothesis, Mark’s Gospel was written first, and then Matthew and Luke used it independently of each other as a source. This hypothesis explains why Matthew and Luke share common material from Mark, but not why they have certain material not found in Mark in common with each other. In fact, there are 235 verses that appear in both Matthew and Luke that are not found in Mark. Scholars have proposed a second source, which they have named “Q” from the German word Quelle, which means “source,” hence the name ‘two-source hypothesis’” (</a:t>
            </a:r>
            <a:r>
              <a:rPr lang="en" i="1" dirty="0">
                <a:solidFill>
                  <a:schemeClr val="dk1"/>
                </a:solidFill>
              </a:rPr>
              <a:t>God Reveals </a:t>
            </a:r>
            <a:r>
              <a:rPr lang="en" dirty="0">
                <a:solidFill>
                  <a:schemeClr val="dk1"/>
                </a:solidFill>
              </a:rPr>
              <a:t>student text, 231).</a:t>
            </a: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this topic, see the webpage “The Synoptic Problem” by Fr. Felix Just, SJ. </a:t>
            </a:r>
            <a:r>
              <a:rPr lang="en-US" baseline="0" dirty="0">
                <a:solidFill>
                  <a:schemeClr val="dk1"/>
                </a:solidFill>
              </a:rPr>
              <a:t>URL here: https://catholic-resources.org/Bible/Synoptic_Problem.htm</a:t>
            </a: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chart in their notes.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brainstorm on what they notice as differences in each passage. Begin with the question, “What are the differences between each passage in just the first sentence?”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 </a:t>
            </a:r>
            <a:r>
              <a:rPr lang="en" sz="900" dirty="0">
                <a:solidFill>
                  <a:srgbClr val="202122"/>
                </a:solidFill>
                <a:highlight>
                  <a:srgbClr val="F8F9FA"/>
                </a:highlight>
              </a:rPr>
              <a:t>Walters Art Museum Illuminated Manuscripts, </a:t>
            </a:r>
            <a:r>
              <a:rPr lang="en" sz="9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Creative Commons Zero, Public Domain Dedication</a:t>
            </a:r>
            <a:r>
              <a:rPr lang="en" sz="900" dirty="0">
                <a:solidFill>
                  <a:srgbClr val="0645AD"/>
                </a:solidFill>
                <a:highlight>
                  <a:srgbClr val="F8F9FA"/>
                </a:highlight>
              </a:rPr>
              <a:t>, https://commons.wikimedia.org/wiki/File:Amida_Gospels,_Portrait_of_the_Evangelist_Mark,_Walters_Manuscript_W.541,_fol._70v.jpg</a:t>
            </a:r>
            <a:endParaRPr lang="en" b="1" dirty="0">
              <a:solidFill>
                <a:schemeClr val="dk1"/>
              </a:solidFill>
            </a:endParaRPr>
          </a:p>
          <a:p>
            <a:pPr marL="0" lvl="0" indent="0" algn="l" rtl="0">
              <a:spcBef>
                <a:spcPts val="700"/>
              </a:spcBef>
              <a:spcAft>
                <a:spcPts val="0"/>
              </a:spcAft>
              <a:buClr>
                <a:schemeClr val="dk1"/>
              </a:buClr>
              <a:buSzPts val="1100"/>
              <a:buFont typeface="Arial"/>
              <a:buNone/>
            </a:pPr>
            <a:endParaRPr lang="en" b="1" dirty="0">
              <a:solidFill>
                <a:schemeClr val="dk1"/>
              </a:solidFill>
            </a:endParaRPr>
          </a:p>
          <a:p>
            <a:pPr marL="0" lvl="0" indent="0" algn="l" rtl="0">
              <a:spcBef>
                <a:spcPts val="7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set up three columns in their notes—one for Matthew, for Mark and for Luke—to be used for the next three slides. As you read the bullet point information aloud (below), ask students to jot down 2 unique items for each Gospel. Follow up with a matching section on the next assessment. Students will match the Gospel to its unique features.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Mark Highlights Jesus’s deeds more than his words and presents a vivid, human, and down-to-earth portrait of Jesus.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Mark likely wrote his Gospel for a Gentile-Christian audience that was undergoing persecution, perhaps in Rome.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Mark’s Central theme: following Jesus often means suffering as Jesus did.</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Mark emphasized Jesus Christ’s role as a Suffering Messiah for Christians to imitate.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Mark stressed Jesus’s humanity.</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the differences and what makes each Gospel unique, see the webpage “The Synoptic Gospels: Structural Outlines and Unique Material” by Fr. Felix Just, SJ. URL </a:t>
            </a:r>
            <a:r>
              <a:rPr lang="en-US" baseline="0" dirty="0">
                <a:solidFill>
                  <a:schemeClr val="dk1"/>
                </a:solidFill>
              </a:rPr>
              <a:t>here: https://catholic-resources.org/Bible/Synoptic_Outlines.htm</a:t>
            </a: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sz="900" dirty="0">
                <a:solidFill>
                  <a:srgbClr val="202122"/>
                </a:solidFill>
                <a:highlight>
                  <a:srgbClr val="F8F9FA"/>
                </a:highlight>
              </a:rPr>
              <a:t>Walters Art Museum Illuminated Manuscripts, </a:t>
            </a:r>
            <a:r>
              <a:rPr lang="en" sz="9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Creative Commons Zero, Public Domain Dedication</a:t>
            </a:r>
            <a:r>
              <a:rPr lang="en" sz="900" dirty="0">
                <a:solidFill>
                  <a:srgbClr val="0645AD"/>
                </a:solidFill>
                <a:highlight>
                  <a:srgbClr val="F8F9FA"/>
                </a:highlight>
              </a:rPr>
              <a:t>, https://commons.wikimedia.org/wiki/File:Gospel_Book,_Evangelist_portrait_of_St._Matthew,_Walters_Manuscript_W.540,_fol._17v.jpg</a:t>
            </a:r>
          </a:p>
          <a:p>
            <a:pPr marL="0" lvl="0" indent="0" algn="l" rtl="0">
              <a:lnSpc>
                <a:spcPct val="115000"/>
              </a:lnSpc>
              <a:spcBef>
                <a:spcPts val="700"/>
              </a:spcBef>
              <a:spcAft>
                <a:spcPts val="0"/>
              </a:spcAft>
              <a:buClr>
                <a:schemeClr val="dk1"/>
              </a:buClr>
              <a:buSzPts val="1100"/>
              <a:buFont typeface="Arial"/>
              <a:buNone/>
            </a:pPr>
            <a:endParaRPr sz="900" dirty="0">
              <a:solidFill>
                <a:srgbClr val="0645AD"/>
              </a:solidFill>
              <a:highlight>
                <a:srgbClr val="F8F9FA"/>
              </a:highlight>
            </a:endParaRPr>
          </a:p>
          <a:p>
            <a:pPr marL="0" lvl="0" indent="0" algn="l" rtl="0">
              <a:spcBef>
                <a:spcPts val="7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set up three columns in their notes—one for Matthew, for Mark and for Luke—to be used for the next three slides. As you read the bullet point information aloud (below), ask students to jot down 2 unique items for each Gospel. Follow up with a matching section on the next assessment. Students will match the Gospel to its unique features.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Emphasizes the link between Judaism and Christianity.</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The Gospel quotes many Old Testament prophecies to proclaim Jesus’s identity as the promised Messiah.</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Matthew wrote to at least two different groups: Jews who followed Jesus and Gentiles who followed Jesus. </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Matthew’s understanding of the “anointed one” radically differed from that of the people and of his disciples. </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Matthew’s Gospel makes several connections between Moses and Jesus, portraying Jesus as the “New Moses”</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The Gospel is divided into five sections centered on five important sermons of Jesus, paralleling the five books of the Pentateuch that present the Old Testament Law.</a:t>
            </a:r>
          </a:p>
          <a:p>
            <a:pPr marL="457200" lvl="0" indent="-342900" algn="l" rtl="0">
              <a:lnSpc>
                <a:spcPct val="115000"/>
              </a:lnSpc>
              <a:spcBef>
                <a:spcPts val="0"/>
              </a:spcBef>
              <a:spcAft>
                <a:spcPts val="0"/>
              </a:spcAft>
              <a:buClr>
                <a:schemeClr val="dk1"/>
              </a:buClr>
              <a:buSzPts val="1800"/>
              <a:buChar char="●"/>
            </a:pPr>
            <a:endParaRPr sz="1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the differences and what makes each Gospel unique, see the webpage “The Synoptic Gospels: Structural Outlines and Unique Material” by Fr. Felix Just, SJ. URL </a:t>
            </a:r>
            <a:r>
              <a:rPr lang="en-US" baseline="0" dirty="0">
                <a:solidFill>
                  <a:schemeClr val="dk1"/>
                </a:solidFill>
              </a:rPr>
              <a:t>here: https://catholic-resources.org/Bible/Synoptic_Outlines.htm</a:t>
            </a: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C002"/>
            </a:gs>
            <a:gs pos="100000">
              <a:srgbClr val="795B04"/>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F_0.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a:extLst>
              <a:ext uri="{FF2B5EF4-FFF2-40B4-BE49-F238E27FC236}">
                <a16:creationId xmlns:a16="http://schemas.microsoft.com/office/drawing/2014/main" id="{C8B11CC2-ED0B-F5FF-CF9B-8F7D0A348E0F}"/>
              </a:ext>
            </a:extLst>
          </p:cNvPr>
          <p:cNvPicPr>
            <a:picLocks noChangeAspect="1"/>
          </p:cNvPicPr>
          <p:nvPr/>
        </p:nvPicPr>
        <p:blipFill rotWithShape="1">
          <a:blip r:embed="rId3">
            <a:alphaModFix amt="27000"/>
          </a:blip>
          <a:srcRect l="958" t="4906" r="786" b="25188"/>
          <a:stretch/>
        </p:blipFill>
        <p:spPr>
          <a:xfrm>
            <a:off x="0" y="-1"/>
            <a:ext cx="9144000" cy="5143501"/>
          </a:xfrm>
          <a:prstGeom prst="rect">
            <a:avLst/>
          </a:prstGeom>
        </p:spPr>
      </p:pic>
      <p:sp>
        <p:nvSpPr>
          <p:cNvPr id="10" name="TextBox 9">
            <a:extLst>
              <a:ext uri="{FF2B5EF4-FFF2-40B4-BE49-F238E27FC236}">
                <a16:creationId xmlns:a16="http://schemas.microsoft.com/office/drawing/2014/main" id="{DC1C316F-698C-A218-3023-C9D3DF31A492}"/>
              </a:ext>
            </a:extLst>
          </p:cNvPr>
          <p:cNvSpPr txBox="1"/>
          <p:nvPr/>
        </p:nvSpPr>
        <p:spPr>
          <a:xfrm>
            <a:off x="-5" y="2093773"/>
            <a:ext cx="9144000" cy="1754326"/>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Jesus and God’s Kingdom Seen through the Synoptic Gospels</a:t>
            </a:r>
          </a:p>
        </p:txBody>
      </p:sp>
      <p:sp>
        <p:nvSpPr>
          <p:cNvPr id="11" name="Oval 10">
            <a:extLst>
              <a:ext uri="{FF2B5EF4-FFF2-40B4-BE49-F238E27FC236}">
                <a16:creationId xmlns:a16="http://schemas.microsoft.com/office/drawing/2014/main" id="{5F5BC4CD-979E-3D44-2D28-6C3F5F0C6D10}"/>
              </a:ext>
            </a:extLst>
          </p:cNvPr>
          <p:cNvSpPr/>
          <p:nvPr/>
        </p:nvSpPr>
        <p:spPr>
          <a:xfrm>
            <a:off x="4142145" y="1069969"/>
            <a:ext cx="859703" cy="830997"/>
          </a:xfrm>
          <a:prstGeom prst="ellipse">
            <a:avLst/>
          </a:prstGeom>
          <a:solidFill>
            <a:srgbClr val="E4AB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6A27D2-0880-4CA5-9BA5-F6E30DD7763E}"/>
              </a:ext>
            </a:extLst>
          </p:cNvPr>
          <p:cNvSpPr txBox="1"/>
          <p:nvPr/>
        </p:nvSpPr>
        <p:spPr>
          <a:xfrm>
            <a:off x="4202541" y="1069969"/>
            <a:ext cx="738909" cy="830997"/>
          </a:xfrm>
          <a:prstGeom prst="rect">
            <a:avLst/>
          </a:prstGeom>
          <a:noFill/>
        </p:spPr>
        <p:txBody>
          <a:bodyPr wrap="square" rtlCol="0">
            <a:spAutoFit/>
          </a:bodyPr>
          <a:lstStyle/>
          <a:p>
            <a:pPr algn="ctr"/>
            <a:r>
              <a:rPr lang="en-US" sz="4800" dirty="0">
                <a:solidFill>
                  <a:schemeClr val="bg1"/>
                </a:solidFill>
              </a:rPr>
              <a:t>5</a:t>
            </a:r>
          </a:p>
        </p:txBody>
      </p:sp>
      <p:sp>
        <p:nvSpPr>
          <p:cNvPr id="13" name="Rectangle 12">
            <a:extLst>
              <a:ext uri="{FF2B5EF4-FFF2-40B4-BE49-F238E27FC236}">
                <a16:creationId xmlns:a16="http://schemas.microsoft.com/office/drawing/2014/main" id="{B1D3DAB2-A60D-C866-CEB8-972CE87307DF}"/>
              </a:ext>
            </a:extLst>
          </p:cNvPr>
          <p:cNvSpPr/>
          <p:nvPr/>
        </p:nvSpPr>
        <p:spPr>
          <a:xfrm>
            <a:off x="34434" y="4404836"/>
            <a:ext cx="9080001" cy="698970"/>
          </a:xfrm>
          <a:prstGeom prst="rect">
            <a:avLst/>
          </a:prstGeom>
          <a:solidFill>
            <a:srgbClr val="E4AB03"/>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888DEF-D706-5BEA-4A55-F2F9C63E8449}"/>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Reveals: An Introduction to the Bible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B2AE"/>
        </a:solidFill>
        <a:effectLst/>
      </p:bgPr>
    </p:bg>
    <p:spTree>
      <p:nvGrpSpPr>
        <p:cNvPr id="1" name="Shape 145"/>
        <p:cNvGrpSpPr/>
        <p:nvPr/>
      </p:nvGrpSpPr>
      <p:grpSpPr>
        <a:xfrm>
          <a:off x="0" y="0"/>
          <a:ext cx="0" cy="0"/>
          <a:chOff x="0" y="0"/>
          <a:chExt cx="0" cy="0"/>
        </a:xfrm>
      </p:grpSpPr>
      <p:pic>
        <p:nvPicPr>
          <p:cNvPr id="147" name="Google Shape;147;p10"/>
          <p:cNvPicPr preferRelativeResize="0"/>
          <p:nvPr/>
        </p:nvPicPr>
        <p:blipFill rotWithShape="1">
          <a:blip r:embed="rId3">
            <a:alphaModFix/>
          </a:blip>
          <a:srcRect l="6785" t="10866" r="17226" b="14543"/>
          <a:stretch/>
        </p:blipFill>
        <p:spPr>
          <a:xfrm>
            <a:off x="5452150" y="23772"/>
            <a:ext cx="3691850" cy="5095955"/>
          </a:xfrm>
          <a:prstGeom prst="rect">
            <a:avLst/>
          </a:prstGeom>
          <a:noFill/>
          <a:ln>
            <a:noFill/>
          </a:ln>
        </p:spPr>
      </p:pic>
      <p:sp>
        <p:nvSpPr>
          <p:cNvPr id="4" name="Google Shape;140;p9">
            <a:extLst>
              <a:ext uri="{FF2B5EF4-FFF2-40B4-BE49-F238E27FC236}">
                <a16:creationId xmlns:a16="http://schemas.microsoft.com/office/drawing/2014/main" id="{54922445-9EDA-479A-9D46-B48669A4C20D}"/>
              </a:ext>
            </a:extLst>
          </p:cNvPr>
          <p:cNvSpPr txBox="1">
            <a:spLocks/>
          </p:cNvSpPr>
          <p:nvPr/>
        </p:nvSpPr>
        <p:spPr>
          <a:xfrm>
            <a:off x="648778" y="597877"/>
            <a:ext cx="3723198" cy="3947746"/>
          </a:xfrm>
          <a:prstGeom prst="rect">
            <a:avLst/>
          </a:prstGeom>
          <a:solidFill>
            <a:srgbClr val="E4AB03"/>
          </a:solidFill>
          <a:ln w="76200" cap="flat" cmpd="sng">
            <a:solidFill>
              <a:schemeClr val="tx1"/>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br>
              <a:rPr lang="en-US"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br>
            <a:r>
              <a:rPr lang="en-US"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t>What is unique about the Gospel of </a:t>
            </a:r>
          </a:p>
          <a:p>
            <a:pPr algn="ctr">
              <a:buSzPts val="990"/>
            </a:pPr>
            <a:r>
              <a:rPr lang="en-US"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t>Luke?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AB03"/>
        </a:solidFill>
        <a:effectLst/>
      </p:bgPr>
    </p:bg>
    <p:spTree>
      <p:nvGrpSpPr>
        <p:cNvPr id="1" name="Shape 151"/>
        <p:cNvGrpSpPr/>
        <p:nvPr/>
      </p:nvGrpSpPr>
      <p:grpSpPr>
        <a:xfrm>
          <a:off x="0" y="0"/>
          <a:ext cx="0" cy="0"/>
          <a:chOff x="0" y="0"/>
          <a:chExt cx="0" cy="0"/>
        </a:xfrm>
      </p:grpSpPr>
      <p:sp>
        <p:nvSpPr>
          <p:cNvPr id="152" name="Google Shape;152;p11"/>
          <p:cNvSpPr txBox="1">
            <a:spLocks noGrp="1"/>
          </p:cNvSpPr>
          <p:nvPr>
            <p:ph type="title"/>
          </p:nvPr>
        </p:nvSpPr>
        <p:spPr>
          <a:xfrm>
            <a:off x="5249008" y="316523"/>
            <a:ext cx="3569677" cy="4501662"/>
          </a:xfrm>
          <a:prstGeom prst="rect">
            <a:avLst/>
          </a:prstGeom>
          <a:solidFill>
            <a:srgbClr val="FDDA77"/>
          </a:solidFill>
          <a:ln w="38100" cap="flat" cmpd="sng">
            <a:solidFill>
              <a:schemeClr val="tx1"/>
            </a:solidFill>
            <a:prstDash val="solid"/>
            <a:round/>
            <a:headEnd type="none" w="sm" len="sm"/>
            <a:tailEnd type="none" w="sm" len="sm"/>
          </a:ln>
        </p:spPr>
        <p:txBody>
          <a:bodyPr spcFirstLastPara="1" wrap="square" lIns="274320" tIns="274320" rIns="274320" bIns="274320" anchor="ctr" anchorCtr="0">
            <a:noAutofit/>
          </a:bodyPr>
          <a:lstStyle/>
          <a:p>
            <a:pPr marL="0" lvl="0" indent="0" rtl="0">
              <a:lnSpc>
                <a:spcPct val="100000"/>
              </a:lnSpc>
              <a:spcBef>
                <a:spcPts val="0"/>
              </a:spcBef>
              <a:spcAft>
                <a:spcPts val="0"/>
              </a:spcAft>
              <a:buSzPts val="990"/>
              <a:buNone/>
            </a:pPr>
            <a:r>
              <a:rPr lang="en" b="1" dirty="0">
                <a:solidFill>
                  <a:schemeClr val="tx1"/>
                </a:solidFill>
                <a:latin typeface="Calibri"/>
                <a:ea typeface="Calibri"/>
                <a:cs typeface="Calibri"/>
                <a:sym typeface="Calibri"/>
              </a:rPr>
              <a:t>One of the first teachers of Jesus was Saint Joseph, his earthly father. What skills did Jesus learn about the craft of teaching from Saint Joseph?</a:t>
            </a:r>
            <a:endParaRPr b="1" dirty="0">
              <a:solidFill>
                <a:schemeClr val="tx1"/>
              </a:solidFill>
              <a:latin typeface="Calibri"/>
              <a:ea typeface="Calibri"/>
              <a:cs typeface="Calibri"/>
              <a:sym typeface="Calibri"/>
            </a:endParaRPr>
          </a:p>
        </p:txBody>
      </p:sp>
      <p:pic>
        <p:nvPicPr>
          <p:cNvPr id="153" name="Google Shape;153;p11"/>
          <p:cNvPicPr preferRelativeResize="0"/>
          <p:nvPr/>
        </p:nvPicPr>
        <p:blipFill rotWithShape="1">
          <a:blip r:embed="rId3">
            <a:alphaModFix/>
          </a:blip>
          <a:srcRect/>
          <a:stretch/>
        </p:blipFill>
        <p:spPr>
          <a:xfrm>
            <a:off x="0" y="0"/>
            <a:ext cx="4873030" cy="514350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DA84"/>
        </a:solidFill>
        <a:effectLst/>
      </p:bgPr>
    </p:bg>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4661646" y="1002324"/>
            <a:ext cx="3556187" cy="2725614"/>
          </a:xfrm>
          <a:prstGeom prst="rect">
            <a:avLst/>
          </a:prstGeom>
          <a:solidFill>
            <a:srgbClr val="E4AB03"/>
          </a:solidFill>
          <a:ln w="38100">
            <a:solidFill>
              <a:schemeClr val="tx1"/>
            </a:solid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600" b="1" dirty="0">
                <a:solidFill>
                  <a:schemeClr val="lt1"/>
                </a:solidFill>
                <a:latin typeface="Calibri"/>
                <a:ea typeface="Calibri"/>
                <a:cs typeface="Calibri"/>
                <a:sym typeface="Calibri"/>
              </a:rPr>
              <a:t>Miracles of </a:t>
            </a:r>
            <a:br>
              <a:rPr lang="en" sz="3600" b="1" dirty="0">
                <a:solidFill>
                  <a:schemeClr val="lt1"/>
                </a:solidFill>
                <a:latin typeface="Calibri"/>
                <a:ea typeface="Calibri"/>
                <a:cs typeface="Calibri"/>
                <a:sym typeface="Calibri"/>
              </a:rPr>
            </a:br>
            <a:r>
              <a:rPr lang="en" sz="3600" b="1" dirty="0">
                <a:solidFill>
                  <a:schemeClr val="lt1"/>
                </a:solidFill>
                <a:latin typeface="Calibri"/>
                <a:ea typeface="Calibri"/>
                <a:cs typeface="Calibri"/>
                <a:sym typeface="Calibri"/>
              </a:rPr>
              <a:t>Jesus </a:t>
            </a:r>
            <a:br>
              <a:rPr lang="en" sz="3600" b="1" dirty="0">
                <a:solidFill>
                  <a:schemeClr val="lt1"/>
                </a:solidFill>
                <a:latin typeface="Calibri"/>
                <a:ea typeface="Calibri"/>
                <a:cs typeface="Calibri"/>
                <a:sym typeface="Calibri"/>
              </a:rPr>
            </a:br>
            <a:r>
              <a:rPr lang="en" sz="3600" b="1" dirty="0">
                <a:solidFill>
                  <a:schemeClr val="lt1"/>
                </a:solidFill>
                <a:latin typeface="Calibri"/>
                <a:ea typeface="Calibri"/>
                <a:cs typeface="Calibri"/>
                <a:sym typeface="Calibri"/>
              </a:rPr>
              <a:t>in the Synoptics</a:t>
            </a:r>
            <a:endParaRPr sz="3600" b="1" dirty="0">
              <a:solidFill>
                <a:schemeClr val="lt1"/>
              </a:solidFill>
              <a:latin typeface="Calibri"/>
              <a:ea typeface="Calibri"/>
              <a:cs typeface="Calibri"/>
              <a:sym typeface="Calibri"/>
            </a:endParaRPr>
          </a:p>
        </p:txBody>
      </p:sp>
      <p:pic>
        <p:nvPicPr>
          <p:cNvPr id="160" name="Google Shape;160;p12"/>
          <p:cNvPicPr preferRelativeResize="0"/>
          <p:nvPr/>
        </p:nvPicPr>
        <p:blipFill rotWithShape="1">
          <a:blip r:embed="rId3">
            <a:alphaModFix/>
          </a:blip>
          <a:srcRect l="45854" t="23798" r="7350" b="29781"/>
          <a:stretch/>
        </p:blipFill>
        <p:spPr>
          <a:xfrm>
            <a:off x="156302" y="167054"/>
            <a:ext cx="3461431" cy="4809392"/>
          </a:xfrm>
          <a:prstGeom prst="rect">
            <a:avLst/>
          </a:prstGeom>
          <a:noFill/>
          <a:ln w="38100" cap="flat" cmpd="sng">
            <a:no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AB03"/>
        </a:solidFill>
        <a:effectLst/>
      </p:bgPr>
    </p:bg>
    <p:spTree>
      <p:nvGrpSpPr>
        <p:cNvPr id="1" name="Shape 164"/>
        <p:cNvGrpSpPr/>
        <p:nvPr/>
      </p:nvGrpSpPr>
      <p:grpSpPr>
        <a:xfrm>
          <a:off x="0" y="0"/>
          <a:ext cx="0" cy="0"/>
          <a:chOff x="0" y="0"/>
          <a:chExt cx="0" cy="0"/>
        </a:xfrm>
      </p:grpSpPr>
      <p:sp>
        <p:nvSpPr>
          <p:cNvPr id="166" name="Google Shape;166;p13"/>
          <p:cNvSpPr txBox="1"/>
          <p:nvPr/>
        </p:nvSpPr>
        <p:spPr>
          <a:xfrm>
            <a:off x="307075" y="588550"/>
            <a:ext cx="2200800" cy="921300"/>
          </a:xfrm>
          <a:prstGeom prst="rect">
            <a:avLst/>
          </a:prstGeom>
          <a:solidFill>
            <a:schemeClr val="tx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chemeClr val="bg1"/>
                </a:solidFill>
                <a:latin typeface="Calibri" panose="020F0502020204030204" pitchFamily="34" charset="0"/>
                <a:ea typeface="Impact"/>
                <a:cs typeface="Calibri" panose="020F0502020204030204" pitchFamily="34" charset="0"/>
                <a:sym typeface="Impact"/>
              </a:rPr>
              <a:t>Last Supper in Synoptics</a:t>
            </a:r>
            <a:endParaRPr sz="1400" b="0" i="0" u="none" strike="noStrike" cap="none" dirty="0">
              <a:solidFill>
                <a:schemeClr val="bg1"/>
              </a:solidFill>
              <a:latin typeface="Calibri" panose="020F0502020204030204" pitchFamily="34" charset="0"/>
              <a:ea typeface="Impact"/>
              <a:cs typeface="Calibri" panose="020F0502020204030204" pitchFamily="34" charset="0"/>
              <a:sym typeface="Impact"/>
            </a:endParaRPr>
          </a:p>
        </p:txBody>
      </p:sp>
      <p:sp>
        <p:nvSpPr>
          <p:cNvPr id="167" name="Google Shape;167;p13"/>
          <p:cNvSpPr txBox="1"/>
          <p:nvPr/>
        </p:nvSpPr>
        <p:spPr>
          <a:xfrm>
            <a:off x="457675" y="3659375"/>
            <a:ext cx="2050200" cy="923400"/>
          </a:xfrm>
          <a:prstGeom prst="rect">
            <a:avLst/>
          </a:prstGeom>
          <a:solidFill>
            <a:schemeClr val="tx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bg1"/>
                </a:solidFill>
                <a:latin typeface="Calibri" panose="020F0502020204030204" pitchFamily="34" charset="0"/>
                <a:ea typeface="Impact"/>
                <a:cs typeface="Calibri" panose="020F0502020204030204" pitchFamily="34" charset="0"/>
                <a:sym typeface="Impact"/>
              </a:rPr>
              <a:t>Last Supper in </a:t>
            </a:r>
            <a:endParaRPr sz="2400" b="0" i="0" u="none" strike="noStrike" cap="none">
              <a:solidFill>
                <a:schemeClr val="bg1"/>
              </a:solidFill>
              <a:latin typeface="Calibri" panose="020F0502020204030204" pitchFamily="34" charset="0"/>
              <a:ea typeface="Impact"/>
              <a:cs typeface="Calibri" panose="020F0502020204030204" pitchFamily="34" charset="0"/>
              <a:sym typeface="Impact"/>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bg1"/>
                </a:solidFill>
                <a:latin typeface="Calibri" panose="020F0502020204030204" pitchFamily="34" charset="0"/>
                <a:ea typeface="Impact"/>
                <a:cs typeface="Calibri" panose="020F0502020204030204" pitchFamily="34" charset="0"/>
                <a:sym typeface="Impact"/>
              </a:rPr>
              <a:t>John</a:t>
            </a:r>
            <a:endParaRPr sz="1400" b="0" i="0" u="none" strike="noStrike" cap="none">
              <a:solidFill>
                <a:schemeClr val="bg1"/>
              </a:solidFill>
              <a:latin typeface="Calibri" panose="020F0502020204030204" pitchFamily="34" charset="0"/>
              <a:ea typeface="Impact"/>
              <a:cs typeface="Calibri" panose="020F0502020204030204" pitchFamily="34" charset="0"/>
              <a:sym typeface="Impact"/>
            </a:endParaRPr>
          </a:p>
        </p:txBody>
      </p:sp>
      <p:sp>
        <p:nvSpPr>
          <p:cNvPr id="168" name="Google Shape;168;p13"/>
          <p:cNvSpPr txBox="1"/>
          <p:nvPr/>
        </p:nvSpPr>
        <p:spPr>
          <a:xfrm>
            <a:off x="3198700" y="3275524"/>
            <a:ext cx="5783100" cy="1803449"/>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Five chapters long</a:t>
            </a:r>
            <a:r>
              <a:rPr lang="en" sz="1700" dirty="0">
                <a:solidFill>
                  <a:schemeClr val="bg1"/>
                </a:solidFill>
                <a:latin typeface="Calibri"/>
                <a:ea typeface="Calibri"/>
                <a:cs typeface="Calibri"/>
                <a:sym typeface="Calibri"/>
              </a:rPr>
              <a:t>—</a:t>
            </a:r>
            <a:r>
              <a:rPr lang="en" sz="1700" b="0" i="0" u="none" strike="noStrike" cap="none" dirty="0">
                <a:solidFill>
                  <a:schemeClr val="bg1"/>
                </a:solidFill>
                <a:latin typeface="Calibri"/>
                <a:ea typeface="Calibri"/>
                <a:cs typeface="Calibri"/>
                <a:sym typeface="Calibri"/>
              </a:rPr>
              <a:t>Farewell discourse</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Happens before Passover / Jesus seen as Passover Lamb</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“Love one another” . . . Washing of the feet</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Promises to send the Paraclete (Holy Spirit)</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Ends with High Priestly Prayer / Prayer for unity, “That they may all be one</a:t>
            </a:r>
            <a:r>
              <a:rPr lang="en" sz="1700" dirty="0">
                <a:solidFill>
                  <a:schemeClr val="bg1"/>
                </a:solidFill>
                <a:latin typeface="Calibri"/>
                <a:ea typeface="Calibri"/>
                <a:cs typeface="Calibri"/>
                <a:sym typeface="Calibri"/>
              </a:rPr>
              <a:t>”</a:t>
            </a:r>
            <a:endParaRPr sz="1700" b="0" i="0" u="none" strike="noStrike" cap="none" dirty="0">
              <a:solidFill>
                <a:schemeClr val="bg1"/>
              </a:solidFill>
              <a:latin typeface="Calibri"/>
              <a:ea typeface="Calibri"/>
              <a:cs typeface="Calibri"/>
              <a:sym typeface="Calibri"/>
            </a:endParaRPr>
          </a:p>
        </p:txBody>
      </p:sp>
      <p:sp>
        <p:nvSpPr>
          <p:cNvPr id="169" name="Google Shape;169;p13"/>
          <p:cNvSpPr txBox="1"/>
          <p:nvPr/>
        </p:nvSpPr>
        <p:spPr>
          <a:xfrm>
            <a:off x="3390725" y="140750"/>
            <a:ext cx="5501700" cy="1564958"/>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Less than one chapter</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Occurred on Passover</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Includes Institution Narrative</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Words of Consecration</a:t>
            </a:r>
            <a:endParaRPr sz="1700" b="0" i="0" u="none" strike="noStrike" cap="none" dirty="0">
              <a:solidFill>
                <a:schemeClr val="bg1"/>
              </a:solidFill>
              <a:latin typeface="Calibri"/>
              <a:ea typeface="Calibri"/>
              <a:cs typeface="Calibri"/>
              <a:sym typeface="Calibri"/>
            </a:endParaRPr>
          </a:p>
          <a:p>
            <a:pPr marL="457200" marR="0" lvl="0" indent="-330200" algn="l" rtl="0">
              <a:lnSpc>
                <a:spcPct val="100000"/>
              </a:lnSpc>
              <a:spcBef>
                <a:spcPts val="0"/>
              </a:spcBef>
              <a:spcAft>
                <a:spcPts val="0"/>
              </a:spcAft>
              <a:buClr>
                <a:schemeClr val="bg1"/>
              </a:buClr>
              <a:buSzPts val="1600"/>
              <a:buFont typeface="Calibri"/>
              <a:buChar char="●"/>
            </a:pPr>
            <a:r>
              <a:rPr lang="en" sz="1700" b="0" i="0" u="none" strike="noStrike" cap="none" dirty="0">
                <a:solidFill>
                  <a:schemeClr val="bg1"/>
                </a:solidFill>
                <a:latin typeface="Calibri"/>
                <a:ea typeface="Calibri"/>
                <a:cs typeface="Calibri"/>
                <a:sym typeface="Calibri"/>
              </a:rPr>
              <a:t>Prediction of Betrayal</a:t>
            </a:r>
            <a:endParaRPr sz="1700" b="0" i="0" u="none" strike="noStrike" cap="none" dirty="0">
              <a:solidFill>
                <a:schemeClr val="bg1"/>
              </a:solidFill>
              <a:latin typeface="Calibri"/>
              <a:ea typeface="Calibri"/>
              <a:cs typeface="Calibri"/>
              <a:sym typeface="Calibri"/>
            </a:endParaRPr>
          </a:p>
        </p:txBody>
      </p:sp>
      <p:pic>
        <p:nvPicPr>
          <p:cNvPr id="170" name="Google Shape;170;p13"/>
          <p:cNvPicPr preferRelativeResize="0"/>
          <p:nvPr/>
        </p:nvPicPr>
        <p:blipFill rotWithShape="1">
          <a:blip r:embed="rId3">
            <a:alphaModFix/>
          </a:blip>
          <a:srcRect t="42176" b="27599"/>
          <a:stretch/>
        </p:blipFill>
        <p:spPr>
          <a:xfrm>
            <a:off x="0" y="1893700"/>
            <a:ext cx="9144000" cy="1381825"/>
          </a:xfrm>
          <a:prstGeom prst="rect">
            <a:avLst/>
          </a:prstGeom>
          <a:noFill/>
          <a:ln>
            <a:noFill/>
          </a:ln>
        </p:spPr>
      </p:pic>
      <p:sp>
        <p:nvSpPr>
          <p:cNvPr id="171" name="Google Shape;171;p13"/>
          <p:cNvSpPr/>
          <p:nvPr/>
        </p:nvSpPr>
        <p:spPr>
          <a:xfrm>
            <a:off x="0" y="1791275"/>
            <a:ext cx="9144100" cy="102424"/>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3"/>
          <p:cNvSpPr/>
          <p:nvPr/>
        </p:nvSpPr>
        <p:spPr>
          <a:xfrm>
            <a:off x="12750" y="3172925"/>
            <a:ext cx="9118500" cy="1026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3C2"/>
        </a:solidFill>
        <a:effectLst/>
      </p:bgPr>
    </p:bg>
    <p:spTree>
      <p:nvGrpSpPr>
        <p:cNvPr id="1" name="Shape 176"/>
        <p:cNvGrpSpPr/>
        <p:nvPr/>
      </p:nvGrpSpPr>
      <p:grpSpPr>
        <a:xfrm>
          <a:off x="0" y="0"/>
          <a:ext cx="0" cy="0"/>
          <a:chOff x="0" y="0"/>
          <a:chExt cx="0" cy="0"/>
        </a:xfrm>
      </p:grpSpPr>
      <p:sp>
        <p:nvSpPr>
          <p:cNvPr id="177" name="Google Shape;177;p14"/>
          <p:cNvSpPr txBox="1">
            <a:spLocks noGrp="1"/>
          </p:cNvSpPr>
          <p:nvPr>
            <p:ph type="title"/>
          </p:nvPr>
        </p:nvSpPr>
        <p:spPr>
          <a:xfrm>
            <a:off x="3926080" y="260283"/>
            <a:ext cx="4957800" cy="572700"/>
          </a:xfrm>
          <a:prstGeom prst="rect">
            <a:avLst/>
          </a:prstGeom>
          <a:solidFill>
            <a:srgbClr val="E4AB03"/>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b="1"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The Passion in the Synoptics</a:t>
            </a:r>
            <a:endParaRPr b="1"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178" name="Google Shape;178;p14"/>
          <p:cNvSpPr txBox="1"/>
          <p:nvPr/>
        </p:nvSpPr>
        <p:spPr>
          <a:xfrm>
            <a:off x="4183316" y="1150043"/>
            <a:ext cx="4443328" cy="3733174"/>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2800" b="1" i="0" u="none" strike="noStrike" cap="none" dirty="0">
                <a:solidFill>
                  <a:schemeClr val="dk1"/>
                </a:solidFill>
                <a:latin typeface="Calibri"/>
                <a:ea typeface="Calibri"/>
                <a:cs typeface="Calibri"/>
                <a:sym typeface="Calibri"/>
              </a:rPr>
              <a:t>Matthew </a:t>
            </a:r>
            <a:r>
              <a:rPr lang="en" sz="2800" b="1" i="0" u="none" strike="noStrike" cap="none" dirty="0">
                <a:solidFill>
                  <a:srgbClr val="666666"/>
                </a:solidFill>
                <a:latin typeface="Calibri"/>
                <a:ea typeface="Calibri"/>
                <a:cs typeface="Calibri"/>
                <a:sym typeface="Calibri"/>
              </a:rPr>
              <a:t>highlights the </a:t>
            </a:r>
            <a:r>
              <a:rPr lang="en" sz="2800" b="1" i="0" u="none" strike="noStrike" cap="none" dirty="0">
                <a:solidFill>
                  <a:srgbClr val="E4AB03"/>
                </a:solidFill>
                <a:latin typeface="Calibri"/>
                <a:ea typeface="Calibri"/>
                <a:cs typeface="Calibri"/>
                <a:sym typeface="Calibri"/>
              </a:rPr>
              <a:t>kingdom</a:t>
            </a:r>
            <a:r>
              <a:rPr lang="en" sz="2800" b="1" i="0" u="none" strike="noStrike" cap="none" dirty="0">
                <a:solidFill>
                  <a:srgbClr val="666666"/>
                </a:solidFill>
                <a:latin typeface="Calibri"/>
                <a:ea typeface="Calibri"/>
                <a:cs typeface="Calibri"/>
                <a:sym typeface="Calibri"/>
              </a:rPr>
              <a:t> of Jesus. </a:t>
            </a:r>
            <a:endParaRPr sz="2800" b="1" i="0" u="none" strike="noStrike" cap="none" dirty="0">
              <a:solidFill>
                <a:srgbClr val="666666"/>
              </a:solidFill>
              <a:latin typeface="Calibri"/>
              <a:ea typeface="Calibri"/>
              <a:cs typeface="Calibri"/>
              <a:sym typeface="Calibri"/>
            </a:endParaRPr>
          </a:p>
          <a:p>
            <a:pPr marL="0" marR="0" lvl="0" indent="0" algn="ctr" rtl="0">
              <a:spcBef>
                <a:spcPts val="0"/>
              </a:spcBef>
              <a:spcAft>
                <a:spcPts val="0"/>
              </a:spcAft>
              <a:buNone/>
            </a:pPr>
            <a:endParaRPr lang="en" sz="2800" b="1"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 sz="2800" b="1" i="0" u="none" strike="noStrike" cap="none" dirty="0">
                <a:solidFill>
                  <a:schemeClr val="dk1"/>
                </a:solidFill>
                <a:latin typeface="Calibri"/>
                <a:ea typeface="Calibri"/>
                <a:cs typeface="Calibri"/>
                <a:sym typeface="Calibri"/>
              </a:rPr>
              <a:t>Mark </a:t>
            </a:r>
            <a:r>
              <a:rPr lang="en" sz="2800" b="1" i="0" u="none" strike="noStrike" cap="none" dirty="0">
                <a:solidFill>
                  <a:srgbClr val="666666"/>
                </a:solidFill>
                <a:latin typeface="Calibri"/>
                <a:ea typeface="Calibri"/>
                <a:cs typeface="Calibri"/>
                <a:sym typeface="Calibri"/>
              </a:rPr>
              <a:t>highlights the </a:t>
            </a:r>
            <a:r>
              <a:rPr lang="en" sz="2800" b="1" i="0" u="none" strike="noStrike" cap="none" dirty="0">
                <a:solidFill>
                  <a:srgbClr val="E4AB03"/>
                </a:solidFill>
                <a:latin typeface="Calibri"/>
                <a:ea typeface="Calibri"/>
                <a:cs typeface="Calibri"/>
                <a:sym typeface="Calibri"/>
              </a:rPr>
              <a:t>suffering</a:t>
            </a:r>
            <a:r>
              <a:rPr lang="en" sz="2800" b="1" i="0" u="none" strike="noStrike" cap="none" dirty="0">
                <a:solidFill>
                  <a:srgbClr val="666666"/>
                </a:solidFill>
                <a:latin typeface="Calibri"/>
                <a:ea typeface="Calibri"/>
                <a:cs typeface="Calibri"/>
                <a:sym typeface="Calibri"/>
              </a:rPr>
              <a:t> of Jesus.</a:t>
            </a:r>
            <a:endParaRPr sz="2800" b="1" dirty="0">
              <a:solidFill>
                <a:srgbClr val="666666"/>
              </a:solidFill>
              <a:latin typeface="Calibri"/>
              <a:ea typeface="Calibri"/>
              <a:cs typeface="Calibri"/>
              <a:sym typeface="Calibri"/>
            </a:endParaRPr>
          </a:p>
          <a:p>
            <a:pPr marL="0" marR="0" lvl="0" indent="0" algn="ctr" rtl="0">
              <a:spcBef>
                <a:spcPts val="0"/>
              </a:spcBef>
              <a:spcAft>
                <a:spcPts val="0"/>
              </a:spcAft>
              <a:buNone/>
            </a:pPr>
            <a:endParaRPr lang="en" sz="2800" b="1"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 sz="2800" b="1" i="0" u="none" strike="noStrike" cap="none" dirty="0">
                <a:solidFill>
                  <a:schemeClr val="dk1"/>
                </a:solidFill>
                <a:latin typeface="Calibri"/>
                <a:ea typeface="Calibri"/>
                <a:cs typeface="Calibri"/>
                <a:sym typeface="Calibri"/>
              </a:rPr>
              <a:t>Luke </a:t>
            </a:r>
            <a:r>
              <a:rPr lang="en" sz="2800" b="1" i="0" u="none" strike="noStrike" cap="none" dirty="0">
                <a:solidFill>
                  <a:srgbClr val="666666"/>
                </a:solidFill>
                <a:latin typeface="Calibri"/>
                <a:ea typeface="Calibri"/>
                <a:cs typeface="Calibri"/>
                <a:sym typeface="Calibri"/>
              </a:rPr>
              <a:t>highlights the </a:t>
            </a:r>
            <a:r>
              <a:rPr lang="en" sz="2800" b="1" i="0" u="none" strike="noStrike" cap="none" dirty="0">
                <a:solidFill>
                  <a:srgbClr val="E4AB03"/>
                </a:solidFill>
                <a:latin typeface="Calibri"/>
                <a:ea typeface="Calibri"/>
                <a:cs typeface="Calibri"/>
                <a:sym typeface="Calibri"/>
              </a:rPr>
              <a:t>innocence</a:t>
            </a:r>
            <a:r>
              <a:rPr lang="en" sz="2800" b="1" i="0" u="none" strike="noStrike" cap="none" dirty="0">
                <a:solidFill>
                  <a:srgbClr val="666666"/>
                </a:solidFill>
                <a:latin typeface="Calibri"/>
                <a:ea typeface="Calibri"/>
                <a:cs typeface="Calibri"/>
                <a:sym typeface="Calibri"/>
              </a:rPr>
              <a:t> of Jesus</a:t>
            </a:r>
            <a:r>
              <a:rPr lang="en" sz="2200" b="1" dirty="0">
                <a:solidFill>
                  <a:srgbClr val="666666"/>
                </a:solidFill>
                <a:latin typeface="Calibri"/>
                <a:ea typeface="Calibri"/>
                <a:cs typeface="Calibri"/>
                <a:sym typeface="Calibri"/>
              </a:rPr>
              <a:t>.</a:t>
            </a:r>
            <a:endParaRPr sz="2200" b="0" i="0" u="none" strike="noStrike" cap="none" dirty="0">
              <a:solidFill>
                <a:srgbClr val="666666"/>
              </a:solidFill>
              <a:latin typeface="Calibri"/>
              <a:ea typeface="Calibri"/>
              <a:cs typeface="Calibri"/>
              <a:sym typeface="Calibri"/>
            </a:endParaRPr>
          </a:p>
        </p:txBody>
      </p:sp>
      <p:pic>
        <p:nvPicPr>
          <p:cNvPr id="179" name="Google Shape;179;p14"/>
          <p:cNvPicPr preferRelativeResize="0"/>
          <p:nvPr/>
        </p:nvPicPr>
        <p:blipFill rotWithShape="1">
          <a:blip r:embed="rId3">
            <a:alphaModFix/>
          </a:blip>
          <a:srcRect/>
          <a:stretch/>
        </p:blipFill>
        <p:spPr>
          <a:xfrm>
            <a:off x="105507" y="86261"/>
            <a:ext cx="3546738" cy="4970978"/>
          </a:xfrm>
          <a:prstGeom prst="rect">
            <a:avLst/>
          </a:prstGeom>
          <a:noFill/>
          <a:ln w="28575">
            <a:solidFill>
              <a:srgbClr val="E4AB03"/>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15"/>
          <p:cNvSpPr txBox="1">
            <a:spLocks noGrp="1"/>
          </p:cNvSpPr>
          <p:nvPr>
            <p:ph type="body" idx="1"/>
          </p:nvPr>
        </p:nvSpPr>
        <p:spPr>
          <a:xfrm>
            <a:off x="460600" y="1567525"/>
            <a:ext cx="4555200" cy="2586275"/>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1200"/>
              </a:spcAft>
              <a:buSzPts val="1800"/>
              <a:buNone/>
            </a:pPr>
            <a:r>
              <a:rPr lang="en" sz="2900" dirty="0">
                <a:solidFill>
                  <a:schemeClr val="tx1"/>
                </a:solidFill>
                <a:latin typeface="Calibri"/>
                <a:ea typeface="Calibri"/>
                <a:cs typeface="Calibri"/>
                <a:sym typeface="Calibri"/>
              </a:rPr>
              <a:t>Why do you think each Gospel emphasizes the historical, bodily resurrection of Jesus rather than it being a symbol of new life?</a:t>
            </a:r>
            <a:endParaRPr sz="4500" dirty="0">
              <a:solidFill>
                <a:schemeClr val="tx1"/>
              </a:solidFill>
              <a:latin typeface="Calibri"/>
              <a:ea typeface="Calibri"/>
              <a:cs typeface="Calibri"/>
              <a:sym typeface="Calibri"/>
            </a:endParaRPr>
          </a:p>
        </p:txBody>
      </p:sp>
      <p:pic>
        <p:nvPicPr>
          <p:cNvPr id="185" name="Google Shape;185;p15"/>
          <p:cNvPicPr preferRelativeResize="0"/>
          <p:nvPr/>
        </p:nvPicPr>
        <p:blipFill rotWithShape="1">
          <a:blip r:embed="rId3">
            <a:alphaModFix/>
          </a:blip>
          <a:srcRect/>
          <a:stretch/>
        </p:blipFill>
        <p:spPr>
          <a:xfrm>
            <a:off x="5488979" y="1567537"/>
            <a:ext cx="3034375" cy="2586275"/>
          </a:xfrm>
          <a:prstGeom prst="rect">
            <a:avLst/>
          </a:prstGeom>
          <a:noFill/>
          <a:ln>
            <a:noFill/>
          </a:ln>
        </p:spPr>
      </p:pic>
      <p:sp>
        <p:nvSpPr>
          <p:cNvPr id="186" name="Google Shape;186;p15"/>
          <p:cNvSpPr/>
          <p:nvPr/>
        </p:nvSpPr>
        <p:spPr>
          <a:xfrm rot="10800000">
            <a:off x="460600" y="243100"/>
            <a:ext cx="8227200" cy="909300"/>
          </a:xfrm>
          <a:prstGeom prst="bevel">
            <a:avLst>
              <a:gd name="adj" fmla="val 12500"/>
            </a:avLst>
          </a:prstGeom>
          <a:solidFill>
            <a:srgbClr val="E4AB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5"/>
          <p:cNvSpPr txBox="1"/>
          <p:nvPr/>
        </p:nvSpPr>
        <p:spPr>
          <a:xfrm>
            <a:off x="1753000" y="243100"/>
            <a:ext cx="5821500" cy="74658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dirty="0">
                <a:solidFill>
                  <a:schemeClr val="lt1"/>
                </a:solidFill>
                <a:latin typeface="Calibri"/>
                <a:ea typeface="Calibri"/>
                <a:cs typeface="Calibri"/>
                <a:sym typeface="Calibri"/>
              </a:rPr>
              <a:t>Turn and Talk</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1"/>
        <p:cNvGrpSpPr/>
        <p:nvPr/>
      </p:nvGrpSpPr>
      <p:grpSpPr>
        <a:xfrm>
          <a:off x="0" y="0"/>
          <a:ext cx="0" cy="0"/>
          <a:chOff x="0" y="0"/>
          <a:chExt cx="0" cy="0"/>
        </a:xfrm>
      </p:grpSpPr>
      <p:sp>
        <p:nvSpPr>
          <p:cNvPr id="192" name="Google Shape;192;p16"/>
          <p:cNvSpPr txBox="1">
            <a:spLocks noGrp="1"/>
          </p:cNvSpPr>
          <p:nvPr>
            <p:ph type="subTitle" idx="1"/>
          </p:nvPr>
        </p:nvSpPr>
        <p:spPr>
          <a:xfrm>
            <a:off x="3807069" y="1747036"/>
            <a:ext cx="4421856" cy="261394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605"/>
              <a:buNone/>
            </a:pPr>
            <a:r>
              <a:rPr lang="en" sz="3200" dirty="0">
                <a:solidFill>
                  <a:schemeClr val="tx1"/>
                </a:solidFill>
                <a:latin typeface="Perpetua" panose="02020502060401020303" pitchFamily="18" charset="0"/>
                <a:ea typeface="Impact"/>
                <a:cs typeface="Impact"/>
                <a:sym typeface="Impact"/>
              </a:rPr>
              <a:t>“Behold, I am with you always, until the end of the age.” </a:t>
            </a:r>
          </a:p>
          <a:p>
            <a:pPr marL="0" lvl="0" indent="0" algn="ctr" rtl="0">
              <a:lnSpc>
                <a:spcPct val="100000"/>
              </a:lnSpc>
              <a:spcBef>
                <a:spcPts val="0"/>
              </a:spcBef>
              <a:spcAft>
                <a:spcPts val="0"/>
              </a:spcAft>
              <a:buSzPts val="605"/>
              <a:buNone/>
            </a:pPr>
            <a:endParaRPr lang="en" sz="3200" dirty="0">
              <a:solidFill>
                <a:schemeClr val="tx1"/>
              </a:solidFill>
              <a:latin typeface="Perpetua" panose="02020502060401020303" pitchFamily="18" charset="0"/>
              <a:ea typeface="Impact"/>
              <a:cs typeface="Impact"/>
              <a:sym typeface="Impact"/>
            </a:endParaRPr>
          </a:p>
          <a:p>
            <a:pPr marL="0" lvl="0" indent="0" algn="r" rtl="0">
              <a:lnSpc>
                <a:spcPct val="100000"/>
              </a:lnSpc>
              <a:spcBef>
                <a:spcPts val="0"/>
              </a:spcBef>
              <a:spcAft>
                <a:spcPts val="0"/>
              </a:spcAft>
              <a:buSzPts val="605"/>
              <a:buNone/>
            </a:pPr>
            <a:r>
              <a:rPr lang="en" sz="3200" b="1" dirty="0">
                <a:solidFill>
                  <a:schemeClr val="tx1"/>
                </a:solidFill>
                <a:latin typeface="Perpetua" panose="02020502060401020303" pitchFamily="18" charset="0"/>
                <a:ea typeface="Impact"/>
                <a:cs typeface="Impact"/>
                <a:sym typeface="Impact"/>
              </a:rPr>
              <a:t>Mt 28:20</a:t>
            </a:r>
            <a:endParaRPr sz="3200" b="1" dirty="0">
              <a:solidFill>
                <a:schemeClr val="tx1"/>
              </a:solidFill>
              <a:latin typeface="Perpetua" panose="02020502060401020303" pitchFamily="18" charset="0"/>
              <a:ea typeface="Impact"/>
              <a:cs typeface="Impact"/>
              <a:sym typeface="Impact"/>
            </a:endParaRPr>
          </a:p>
        </p:txBody>
      </p:sp>
      <p:sp>
        <p:nvSpPr>
          <p:cNvPr id="193" name="Google Shape;193;p16"/>
          <p:cNvSpPr/>
          <p:nvPr/>
        </p:nvSpPr>
        <p:spPr>
          <a:xfrm>
            <a:off x="380400" y="188375"/>
            <a:ext cx="8383200" cy="1116000"/>
          </a:xfrm>
          <a:prstGeom prst="roundRect">
            <a:avLst>
              <a:gd name="adj" fmla="val 16667"/>
            </a:avLst>
          </a:prstGeom>
          <a:solidFill>
            <a:srgbClr val="E4AB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6"/>
          <p:cNvSpPr txBox="1"/>
          <p:nvPr/>
        </p:nvSpPr>
        <p:spPr>
          <a:xfrm>
            <a:off x="532650" y="207438"/>
            <a:ext cx="8078700" cy="2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Memorize It</a:t>
            </a:r>
            <a:endParaRPr sz="5300" b="0" i="0" u="none" strike="noStrike" cap="none" dirty="0">
              <a:solidFill>
                <a:schemeClr val="bg1"/>
              </a:solidFill>
              <a:latin typeface="Calibri"/>
              <a:ea typeface="Calibri"/>
              <a:cs typeface="Calibri"/>
              <a:sym typeface="Calibri"/>
            </a:endParaRPr>
          </a:p>
        </p:txBody>
      </p:sp>
      <p:sp>
        <p:nvSpPr>
          <p:cNvPr id="195" name="Google Shape;195;p16"/>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6"/>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pic>
        <p:nvPicPr>
          <p:cNvPr id="197" name="Google Shape;197;p16"/>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subTitle" idx="1"/>
          </p:nvPr>
        </p:nvSpPr>
        <p:spPr>
          <a:xfrm>
            <a:off x="3915200" y="1711250"/>
            <a:ext cx="48957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605"/>
              <a:buFont typeface="Arial"/>
              <a:buNone/>
            </a:pPr>
            <a:r>
              <a:rPr lang="en-US" dirty="0">
                <a:solidFill>
                  <a:schemeClr val="tx1"/>
                </a:solidFill>
                <a:latin typeface="Calibri"/>
                <a:ea typeface="Calibri"/>
                <a:cs typeface="Calibri"/>
                <a:sym typeface="Calibri"/>
              </a:rPr>
              <a:t>Three of the four Gospels that are seen together or have a shared view of the life of Jesus. Matthew, Mark and Luke all have many similarities compared to John.</a:t>
            </a:r>
            <a:endParaRPr lang="en-US" sz="2440" dirty="0">
              <a:solidFill>
                <a:schemeClr val="tx1"/>
              </a:solidFill>
              <a:latin typeface="Calibri"/>
              <a:ea typeface="Calibri"/>
              <a:cs typeface="Calibri"/>
              <a:sym typeface="Calibri"/>
            </a:endParaRPr>
          </a:p>
        </p:txBody>
      </p:sp>
      <p:sp>
        <p:nvSpPr>
          <p:cNvPr id="61" name="Google Shape;61;p2"/>
          <p:cNvSpPr/>
          <p:nvPr/>
        </p:nvSpPr>
        <p:spPr>
          <a:xfrm>
            <a:off x="380400" y="188375"/>
            <a:ext cx="8383200" cy="1116000"/>
          </a:xfrm>
          <a:prstGeom prst="roundRect">
            <a:avLst>
              <a:gd name="adj" fmla="val 16667"/>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
          <p:cNvSpPr txBox="1"/>
          <p:nvPr/>
        </p:nvSpPr>
        <p:spPr>
          <a:xfrm>
            <a:off x="955350" y="231425"/>
            <a:ext cx="7233300" cy="102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Synoptic Gospels</a:t>
            </a:r>
            <a:endParaRPr sz="5300" b="0" i="0" u="none" strike="noStrike" cap="none" dirty="0">
              <a:solidFill>
                <a:schemeClr val="bg1"/>
              </a:solidFill>
              <a:latin typeface="Calibri"/>
              <a:ea typeface="Calibri"/>
              <a:cs typeface="Calibri"/>
              <a:sym typeface="Calibri"/>
            </a:endParaRPr>
          </a:p>
        </p:txBody>
      </p:sp>
      <p:sp>
        <p:nvSpPr>
          <p:cNvPr id="63" name="Google Shape;63;p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65" name="Google Shape;65;p2"/>
          <p:cNvPicPr preferRelativeResize="0"/>
          <p:nvPr/>
        </p:nvPicPr>
        <p:blipFill>
          <a:blip r:embed="rId3">
            <a:alphaModFix/>
          </a:blip>
          <a:stretch>
            <a:fillRect/>
          </a:stretch>
        </p:blipFill>
        <p:spPr>
          <a:xfrm>
            <a:off x="1038194" y="1816450"/>
            <a:ext cx="2520357" cy="2886600"/>
          </a:xfrm>
          <a:prstGeom prst="rect">
            <a:avLst/>
          </a:prstGeom>
          <a:noFill/>
          <a:ln w="28575">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69"/>
        <p:cNvGrpSpPr/>
        <p:nvPr/>
      </p:nvGrpSpPr>
      <p:grpSpPr>
        <a:xfrm>
          <a:off x="0" y="0"/>
          <a:ext cx="0" cy="0"/>
          <a:chOff x="0" y="0"/>
          <a:chExt cx="0" cy="0"/>
        </a:xfrm>
      </p:grpSpPr>
      <p:pic>
        <p:nvPicPr>
          <p:cNvPr id="70" name="Google Shape;70;p3"/>
          <p:cNvPicPr preferRelativeResize="0"/>
          <p:nvPr/>
        </p:nvPicPr>
        <p:blipFill rotWithShape="1">
          <a:blip r:embed="rId3">
            <a:alphaModFix/>
          </a:blip>
          <a:srcRect/>
          <a:stretch/>
        </p:blipFill>
        <p:spPr>
          <a:xfrm>
            <a:off x="3577475" y="1544000"/>
            <a:ext cx="5278625" cy="3137550"/>
          </a:xfrm>
          <a:prstGeom prst="rect">
            <a:avLst/>
          </a:prstGeom>
          <a:noFill/>
          <a:ln w="76200" cap="flat" cmpd="sng">
            <a:solidFill>
              <a:srgbClr val="E4AB03"/>
            </a:solidFill>
            <a:prstDash val="solid"/>
            <a:round/>
            <a:headEnd type="none" w="sm" len="sm"/>
            <a:tailEnd type="none" w="sm" len="sm"/>
          </a:ln>
        </p:spPr>
      </p:pic>
      <p:sp>
        <p:nvSpPr>
          <p:cNvPr id="71" name="Google Shape;71;p3"/>
          <p:cNvSpPr txBox="1"/>
          <p:nvPr/>
        </p:nvSpPr>
        <p:spPr>
          <a:xfrm>
            <a:off x="114300" y="1459523"/>
            <a:ext cx="3253153" cy="3537166"/>
          </a:xfrm>
          <a:prstGeom prst="rect">
            <a:avLst/>
          </a:prstGeom>
          <a:noFill/>
          <a:ln>
            <a:noFill/>
          </a:ln>
        </p:spPr>
        <p:txBody>
          <a:bodyPr spcFirstLastPara="1" wrap="square" lIns="91425" tIns="91425" rIns="91425" bIns="91425" anchor="t" anchorCtr="0">
            <a:noAutofit/>
          </a:bodyPr>
          <a:lstStyle/>
          <a:p>
            <a:pPr marL="228600" marR="0" lvl="0" indent="-228600" algn="l" rtl="0">
              <a:lnSpc>
                <a:spcPct val="100000"/>
              </a:lnSpc>
              <a:spcBef>
                <a:spcPts val="0"/>
              </a:spcBef>
              <a:spcAft>
                <a:spcPts val="1200"/>
              </a:spcAft>
              <a:buClr>
                <a:schemeClr val="lt1"/>
              </a:buClr>
              <a:buSzPts val="1800"/>
              <a:buFont typeface="Calibri"/>
              <a:buChar char="●"/>
            </a:pPr>
            <a:r>
              <a:rPr lang="en" sz="1800" b="0" i="0" u="none" strike="noStrike" cap="none" dirty="0">
                <a:solidFill>
                  <a:schemeClr val="lt1"/>
                </a:solidFill>
                <a:latin typeface="Calibri"/>
                <a:ea typeface="Calibri"/>
                <a:cs typeface="Calibri"/>
                <a:sym typeface="Calibri"/>
              </a:rPr>
              <a:t>Of the 661 verses in Mark’s Gospel, eighty percent of these appear in Matthew’s Gospel, and sixty-five percent occur in Luke’s Gospel. </a:t>
            </a:r>
            <a:endParaRPr sz="1800" b="0" i="0" u="none" strike="noStrike" cap="none" dirty="0">
              <a:solidFill>
                <a:schemeClr val="lt1"/>
              </a:solidFill>
              <a:latin typeface="Calibri"/>
              <a:ea typeface="Calibri"/>
              <a:cs typeface="Calibri"/>
              <a:sym typeface="Calibri"/>
            </a:endParaRPr>
          </a:p>
          <a:p>
            <a:pPr marL="228600" marR="0" lvl="0" indent="-228600" algn="l" rtl="0">
              <a:lnSpc>
                <a:spcPct val="100000"/>
              </a:lnSpc>
              <a:spcBef>
                <a:spcPts val="0"/>
              </a:spcBef>
              <a:spcAft>
                <a:spcPts val="0"/>
              </a:spcAft>
              <a:buClr>
                <a:schemeClr val="lt1"/>
              </a:buClr>
              <a:buSzPts val="1800"/>
              <a:buFont typeface="Calibri"/>
              <a:buChar char="●"/>
            </a:pPr>
            <a:r>
              <a:rPr lang="en" sz="1800" b="0" i="0" u="none" strike="noStrike" cap="none" dirty="0">
                <a:solidFill>
                  <a:schemeClr val="lt1"/>
                </a:solidFill>
                <a:latin typeface="Calibri"/>
                <a:ea typeface="Calibri"/>
                <a:cs typeface="Calibri"/>
                <a:sym typeface="Calibri"/>
              </a:rPr>
              <a:t>The Gospels of both Matthew and Luke are considerably longer but they follow the general outline of Mark’s Gospel in reporting the events of Jesus’ life. </a:t>
            </a:r>
            <a:endParaRPr sz="1800" b="0" i="0" u="none" strike="noStrike" cap="none" dirty="0">
              <a:solidFill>
                <a:schemeClr val="lt1"/>
              </a:solidFill>
              <a:latin typeface="Calibri"/>
              <a:ea typeface="Calibri"/>
              <a:cs typeface="Calibri"/>
              <a:sym typeface="Calibri"/>
            </a:endParaRPr>
          </a:p>
        </p:txBody>
      </p:sp>
      <p:sp>
        <p:nvSpPr>
          <p:cNvPr id="72" name="Google Shape;72;p3"/>
          <p:cNvSpPr/>
          <p:nvPr/>
        </p:nvSpPr>
        <p:spPr>
          <a:xfrm>
            <a:off x="0" y="146811"/>
            <a:ext cx="9144000" cy="1116000"/>
          </a:xfrm>
          <a:prstGeom prst="roundRect">
            <a:avLst>
              <a:gd name="adj" fmla="val 1698"/>
            </a:avLst>
          </a:prstGeom>
          <a:solidFill>
            <a:srgbClr val="E4AB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0" i="0" u="none" strike="noStrike" cap="none" dirty="0">
                <a:solidFill>
                  <a:schemeClr val="bg1"/>
                </a:solidFill>
                <a:effectLst>
                  <a:outerShdw blurRad="50800" dist="38100" dir="5400000" algn="t" rotWithShape="0">
                    <a:schemeClr val="tx1">
                      <a:alpha val="40000"/>
                    </a:schemeClr>
                  </a:outerShdw>
                </a:effectLst>
                <a:latin typeface="Calibri"/>
                <a:ea typeface="Calibri"/>
                <a:cs typeface="Calibri"/>
                <a:sym typeface="Calibri"/>
              </a:rPr>
              <a:t>Synoptic Gospel Overlap</a:t>
            </a:r>
            <a:endParaRPr sz="4800" b="0" i="0" u="none" strike="noStrike" cap="none" dirty="0">
              <a:solidFill>
                <a:schemeClr val="bg1"/>
              </a:solidFill>
              <a:effectLst>
                <a:outerShdw blurRad="50800" dist="38100" dir="5400000" algn="t" rotWithShape="0">
                  <a:schemeClr val="tx1">
                    <a:alpha val="40000"/>
                  </a:schemeClr>
                </a:outerShdw>
              </a:effectLs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6"/>
        <p:cNvGrpSpPr/>
        <p:nvPr/>
      </p:nvGrpSpPr>
      <p:grpSpPr>
        <a:xfrm>
          <a:off x="0" y="0"/>
          <a:ext cx="0" cy="0"/>
          <a:chOff x="0" y="0"/>
          <a:chExt cx="0" cy="0"/>
        </a:xfrm>
      </p:grpSpPr>
      <p:pic>
        <p:nvPicPr>
          <p:cNvPr id="77" name="Google Shape;77;p4"/>
          <p:cNvPicPr preferRelativeResize="0"/>
          <p:nvPr/>
        </p:nvPicPr>
        <p:blipFill rotWithShape="1">
          <a:blip r:embed="rId4">
            <a:alphaModFix/>
          </a:blip>
          <a:srcRect l="9039" r="34746" b="43185"/>
          <a:stretch/>
        </p:blipFill>
        <p:spPr>
          <a:xfrm>
            <a:off x="3745064" y="3102766"/>
            <a:ext cx="1951851" cy="2040734"/>
          </a:xfrm>
          <a:prstGeom prst="rect">
            <a:avLst/>
          </a:prstGeom>
          <a:noFill/>
          <a:ln>
            <a:noFill/>
          </a:ln>
        </p:spPr>
      </p:pic>
      <p:sp>
        <p:nvSpPr>
          <p:cNvPr id="78" name="Google Shape;78;p4"/>
          <p:cNvSpPr/>
          <p:nvPr/>
        </p:nvSpPr>
        <p:spPr>
          <a:xfrm rot="21141289" flipH="1">
            <a:off x="2539796" y="1263124"/>
            <a:ext cx="2840927" cy="1407351"/>
          </a:xfrm>
          <a:prstGeom prst="cloudCallout">
            <a:avLst>
              <a:gd name="adj1" fmla="val -11450"/>
              <a:gd name="adj2" fmla="val 8420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
          <p:cNvSpPr txBox="1"/>
          <p:nvPr/>
        </p:nvSpPr>
        <p:spPr>
          <a:xfrm>
            <a:off x="2763503" y="1507396"/>
            <a:ext cx="2393511" cy="134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000" b="0" i="0" u="none" strike="noStrike" cap="none" dirty="0">
                <a:solidFill>
                  <a:schemeClr val="dk1"/>
                </a:solidFill>
                <a:latin typeface="Perpetua" panose="02020502060401020303" pitchFamily="18" charset="0"/>
                <a:sym typeface="Arial"/>
              </a:rPr>
              <a:t>Which Gospel came first?</a:t>
            </a:r>
            <a:endParaRPr sz="2000" b="0" i="0" u="none" strike="noStrike" cap="none" dirty="0">
              <a:solidFill>
                <a:schemeClr val="dk2"/>
              </a:solidFill>
              <a:latin typeface="Perpetua" panose="02020502060401020303" pitchFamily="18" charset="0"/>
              <a:sym typeface="Arial"/>
            </a:endParaRPr>
          </a:p>
        </p:txBody>
      </p:sp>
      <p:sp>
        <p:nvSpPr>
          <p:cNvPr id="80" name="Google Shape;80;p4"/>
          <p:cNvSpPr/>
          <p:nvPr/>
        </p:nvSpPr>
        <p:spPr>
          <a:xfrm rot="15674358">
            <a:off x="5903794" y="1735867"/>
            <a:ext cx="3384605" cy="2725962"/>
          </a:xfrm>
          <a:prstGeom prst="cloudCallout">
            <a:avLst>
              <a:gd name="adj1" fmla="val -4622"/>
              <a:gd name="adj2" fmla="val -8980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4"/>
          <p:cNvSpPr txBox="1"/>
          <p:nvPr/>
        </p:nvSpPr>
        <p:spPr>
          <a:xfrm>
            <a:off x="6627883" y="1845697"/>
            <a:ext cx="1808799" cy="271805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b="0" i="0" u="none" strike="noStrike" cap="none" dirty="0">
                <a:solidFill>
                  <a:schemeClr val="dk1"/>
                </a:solidFill>
                <a:latin typeface="Perpetua" panose="02020502060401020303" pitchFamily="18" charset="0"/>
                <a:sym typeface="Arial"/>
              </a:rPr>
              <a:t>Was Mark the source used by Matthew and Luke or was Matthew the source used by Luke and Mark since he was an eyewitness and apostle? </a:t>
            </a:r>
            <a:endParaRPr sz="1800" b="0" i="0" u="none" strike="noStrike" cap="none" dirty="0">
              <a:solidFill>
                <a:schemeClr val="dk2"/>
              </a:solidFill>
              <a:latin typeface="Perpetua" panose="02020502060401020303" pitchFamily="18" charset="0"/>
              <a:sym typeface="Arial"/>
            </a:endParaRPr>
          </a:p>
        </p:txBody>
      </p:sp>
      <p:sp>
        <p:nvSpPr>
          <p:cNvPr id="82" name="Google Shape;82;p4"/>
          <p:cNvSpPr/>
          <p:nvPr/>
        </p:nvSpPr>
        <p:spPr>
          <a:xfrm rot="4194952">
            <a:off x="554394" y="2600673"/>
            <a:ext cx="2006145" cy="2617267"/>
          </a:xfrm>
          <a:prstGeom prst="cloudCallout">
            <a:avLst>
              <a:gd name="adj1" fmla="val 28008"/>
              <a:gd name="adj2" fmla="val -823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
          <p:cNvSpPr txBox="1"/>
          <p:nvPr/>
        </p:nvSpPr>
        <p:spPr>
          <a:xfrm>
            <a:off x="599462" y="3350439"/>
            <a:ext cx="1966832" cy="1213314"/>
          </a:xfrm>
          <a:prstGeom prst="rect">
            <a:avLst/>
          </a:prstGeom>
          <a:noFill/>
          <a:ln>
            <a:noFill/>
          </a:ln>
        </p:spPr>
        <p:txBody>
          <a:bodyPr spcFirstLastPara="1" wrap="square" lIns="91425" tIns="91425" rIns="91425" bIns="91425" anchor="t" anchorCtr="0">
            <a:noAutofit/>
          </a:bodyPr>
          <a:lstStyle/>
          <a:p>
            <a:pPr marR="0" lvl="0" indent="0" algn="ctr" rtl="0">
              <a:lnSpc>
                <a:spcPct val="100000"/>
              </a:lnSpc>
              <a:spcBef>
                <a:spcPts val="0"/>
              </a:spcBef>
              <a:spcAft>
                <a:spcPts val="0"/>
              </a:spcAft>
              <a:buClr>
                <a:srgbClr val="000000"/>
              </a:buClr>
              <a:buSzPts val="1400"/>
              <a:buFont typeface="Arial"/>
              <a:buNone/>
            </a:pPr>
            <a:r>
              <a:rPr lang="en" sz="1600" b="0" i="0" u="none" strike="noStrike" cap="none" dirty="0">
                <a:solidFill>
                  <a:schemeClr val="dk1"/>
                </a:solidFill>
                <a:latin typeface="Perpetua" panose="02020502060401020303" pitchFamily="18" charset="0"/>
                <a:sym typeface="Arial"/>
              </a:rPr>
              <a:t>Was there another source (Q) along with Mark that Matthew and Luke used?</a:t>
            </a:r>
            <a:endParaRPr sz="1600" b="0" i="0" u="none" strike="noStrike" cap="none" dirty="0">
              <a:solidFill>
                <a:schemeClr val="dk2"/>
              </a:solidFill>
              <a:latin typeface="Perpetua" panose="02020502060401020303" pitchFamily="18" charset="0"/>
              <a:sym typeface="Arial"/>
            </a:endParaRPr>
          </a:p>
        </p:txBody>
      </p:sp>
      <p:sp>
        <p:nvSpPr>
          <p:cNvPr id="3" name="Google Shape;72;p3">
            <a:extLst>
              <a:ext uri="{FF2B5EF4-FFF2-40B4-BE49-F238E27FC236}">
                <a16:creationId xmlns:a16="http://schemas.microsoft.com/office/drawing/2014/main" id="{A161A58E-6F3B-1870-F49D-886BC42491D0}"/>
              </a:ext>
            </a:extLst>
          </p:cNvPr>
          <p:cNvSpPr/>
          <p:nvPr/>
        </p:nvSpPr>
        <p:spPr>
          <a:xfrm>
            <a:off x="0" y="172268"/>
            <a:ext cx="5461713" cy="798407"/>
          </a:xfrm>
          <a:prstGeom prst="roundRect">
            <a:avLst>
              <a:gd name="adj" fmla="val 0"/>
            </a:avLst>
          </a:prstGeom>
          <a:solidFill>
            <a:srgbClr val="E4AB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3200" b="1" dirty="0">
                <a:solidFill>
                  <a:schemeClr val="tx1"/>
                </a:solidFill>
                <a:latin typeface="Calibri" panose="020F0502020204030204" pitchFamily="34" charset="0"/>
                <a:cs typeface="Calibri" panose="020F0502020204030204" pitchFamily="34" charset="0"/>
              </a:rPr>
              <a:t>The Synoptic Gospel Mystery</a:t>
            </a:r>
          </a:p>
        </p:txBody>
      </p:sp>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88"/>
        <p:cNvGrpSpPr/>
        <p:nvPr/>
      </p:nvGrpSpPr>
      <p:grpSpPr>
        <a:xfrm>
          <a:off x="0" y="0"/>
          <a:ext cx="0" cy="0"/>
          <a:chOff x="0" y="0"/>
          <a:chExt cx="0" cy="0"/>
        </a:xfrm>
      </p:grpSpPr>
      <p:sp>
        <p:nvSpPr>
          <p:cNvPr id="89" name="Google Shape;89;p5"/>
          <p:cNvSpPr txBox="1">
            <a:spLocks noGrp="1"/>
          </p:cNvSpPr>
          <p:nvPr>
            <p:ph type="ctrTitle"/>
          </p:nvPr>
        </p:nvSpPr>
        <p:spPr>
          <a:xfrm>
            <a:off x="931985" y="422030"/>
            <a:ext cx="7306408" cy="838919"/>
          </a:xfrm>
          <a:prstGeom prst="rect">
            <a:avLst/>
          </a:prstGeom>
          <a:solidFill>
            <a:srgbClr val="E4AB03"/>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ct val="111111"/>
              <a:buNone/>
            </a:pPr>
            <a:r>
              <a:rPr lang="en" sz="4400" dirty="0">
                <a:solidFill>
                  <a:schemeClr val="tx1"/>
                </a:solidFill>
                <a:latin typeface="Calibri" panose="020F0502020204030204" pitchFamily="34" charset="0"/>
                <a:cs typeface="Calibri" panose="020F0502020204030204" pitchFamily="34" charset="0"/>
              </a:rPr>
              <a:t>The Two-Source Hypothesis</a:t>
            </a:r>
            <a:endParaRPr sz="4400" dirty="0">
              <a:solidFill>
                <a:schemeClr val="tx1"/>
              </a:solidFill>
              <a:latin typeface="Calibri" panose="020F0502020204030204" pitchFamily="34" charset="0"/>
              <a:cs typeface="Calibri" panose="020F0502020204030204" pitchFamily="34" charset="0"/>
            </a:endParaRPr>
          </a:p>
        </p:txBody>
      </p:sp>
      <p:sp>
        <p:nvSpPr>
          <p:cNvPr id="90" name="Google Shape;90;p5"/>
          <p:cNvSpPr/>
          <p:nvPr/>
        </p:nvSpPr>
        <p:spPr>
          <a:xfrm>
            <a:off x="2118857" y="1699718"/>
            <a:ext cx="1577400" cy="1260300"/>
          </a:xfrm>
          <a:prstGeom prst="flowChartAlternateProcess">
            <a:avLst/>
          </a:prstGeom>
          <a:solidFill>
            <a:srgbClr val="7030A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5"/>
          <p:cNvSpPr/>
          <p:nvPr/>
        </p:nvSpPr>
        <p:spPr>
          <a:xfrm>
            <a:off x="5447743" y="1702476"/>
            <a:ext cx="1577400" cy="1260300"/>
          </a:xfrm>
          <a:prstGeom prst="flowChartAlternateProcess">
            <a:avLst/>
          </a:prstGeom>
          <a:solidFill>
            <a:srgbClr val="0070C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92;p5">
            <a:extLst>
              <a:ext uri="{FF2B5EF4-FFF2-40B4-BE49-F238E27FC236}">
                <a16:creationId xmlns:a16="http://schemas.microsoft.com/office/drawing/2014/main" id="{6311DC45-96DD-5AD4-78CC-A959485BEB15}"/>
              </a:ext>
            </a:extLst>
          </p:cNvPr>
          <p:cNvSpPr txBox="1"/>
          <p:nvPr/>
        </p:nvSpPr>
        <p:spPr>
          <a:xfrm>
            <a:off x="2334296" y="2054465"/>
            <a:ext cx="107337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chemeClr val="lt1"/>
                </a:solidFill>
                <a:latin typeface="Calibri"/>
                <a:ea typeface="Calibri"/>
                <a:cs typeface="Calibri"/>
                <a:sym typeface="Calibri"/>
              </a:rPr>
              <a:t>MARK</a:t>
            </a:r>
            <a:endParaRPr sz="2400" b="0" i="0" u="none" strike="noStrike" cap="none" dirty="0">
              <a:solidFill>
                <a:schemeClr val="lt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AF14CFB2-F7AF-ABE8-E2EB-8917E855EF62}"/>
              </a:ext>
            </a:extLst>
          </p:cNvPr>
          <p:cNvSpPr txBox="1"/>
          <p:nvPr/>
        </p:nvSpPr>
        <p:spPr>
          <a:xfrm>
            <a:off x="5575225" y="2109310"/>
            <a:ext cx="1184997"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Q</a:t>
            </a:r>
          </a:p>
        </p:txBody>
      </p:sp>
      <p:sp>
        <p:nvSpPr>
          <p:cNvPr id="4" name="Google Shape;93;p5">
            <a:extLst>
              <a:ext uri="{FF2B5EF4-FFF2-40B4-BE49-F238E27FC236}">
                <a16:creationId xmlns:a16="http://schemas.microsoft.com/office/drawing/2014/main" id="{C70D1678-8A44-AD3C-60DA-E7B771E5853B}"/>
              </a:ext>
            </a:extLst>
          </p:cNvPr>
          <p:cNvSpPr/>
          <p:nvPr/>
        </p:nvSpPr>
        <p:spPr>
          <a:xfrm>
            <a:off x="1891757" y="3462521"/>
            <a:ext cx="1225800" cy="1028700"/>
          </a:xfrm>
          <a:prstGeom prst="rect">
            <a:avLst/>
          </a:prstGeom>
          <a:solidFill>
            <a:srgbClr val="7030A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94;p5">
            <a:extLst>
              <a:ext uri="{FF2B5EF4-FFF2-40B4-BE49-F238E27FC236}">
                <a16:creationId xmlns:a16="http://schemas.microsoft.com/office/drawing/2014/main" id="{53E6FD90-6299-A387-13BF-B430C5A12A45}"/>
              </a:ext>
            </a:extLst>
          </p:cNvPr>
          <p:cNvSpPr/>
          <p:nvPr/>
        </p:nvSpPr>
        <p:spPr>
          <a:xfrm>
            <a:off x="3117557" y="3453971"/>
            <a:ext cx="480300" cy="1045800"/>
          </a:xfrm>
          <a:prstGeom prst="rect">
            <a:avLst/>
          </a:prstGeom>
          <a:solidFill>
            <a:srgbClr val="0070C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95;p5">
            <a:extLst>
              <a:ext uri="{FF2B5EF4-FFF2-40B4-BE49-F238E27FC236}">
                <a16:creationId xmlns:a16="http://schemas.microsoft.com/office/drawing/2014/main" id="{796AECC2-A15B-4919-44FF-B57D4DF10BA6}"/>
              </a:ext>
            </a:extLst>
          </p:cNvPr>
          <p:cNvSpPr/>
          <p:nvPr/>
        </p:nvSpPr>
        <p:spPr>
          <a:xfrm>
            <a:off x="3597857" y="3453971"/>
            <a:ext cx="325500" cy="1045800"/>
          </a:xfrm>
          <a:prstGeom prst="rect">
            <a:avLst/>
          </a:prstGeom>
          <a:solidFill>
            <a:schemeClr val="accent4">
              <a:lumMod val="75000"/>
            </a:scheme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96;p5">
            <a:extLst>
              <a:ext uri="{FF2B5EF4-FFF2-40B4-BE49-F238E27FC236}">
                <a16:creationId xmlns:a16="http://schemas.microsoft.com/office/drawing/2014/main" id="{1DF86E74-E8BF-6109-DB4C-979F2918CCDB}"/>
              </a:ext>
            </a:extLst>
          </p:cNvPr>
          <p:cNvSpPr/>
          <p:nvPr/>
        </p:nvSpPr>
        <p:spPr>
          <a:xfrm>
            <a:off x="5272363" y="3462521"/>
            <a:ext cx="1030800" cy="1028700"/>
          </a:xfrm>
          <a:prstGeom prst="rect">
            <a:avLst/>
          </a:prstGeom>
          <a:solidFill>
            <a:srgbClr val="7030A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97;p5">
            <a:extLst>
              <a:ext uri="{FF2B5EF4-FFF2-40B4-BE49-F238E27FC236}">
                <a16:creationId xmlns:a16="http://schemas.microsoft.com/office/drawing/2014/main" id="{22FC19D7-5B1E-FAA5-7424-9320CC51DA44}"/>
              </a:ext>
            </a:extLst>
          </p:cNvPr>
          <p:cNvSpPr/>
          <p:nvPr/>
        </p:nvSpPr>
        <p:spPr>
          <a:xfrm>
            <a:off x="6183038" y="3453971"/>
            <a:ext cx="675000" cy="1045800"/>
          </a:xfrm>
          <a:prstGeom prst="rect">
            <a:avLst/>
          </a:prstGeom>
          <a:solidFill>
            <a:srgbClr val="0070C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98;p5">
            <a:extLst>
              <a:ext uri="{FF2B5EF4-FFF2-40B4-BE49-F238E27FC236}">
                <a16:creationId xmlns:a16="http://schemas.microsoft.com/office/drawing/2014/main" id="{EF4A065D-FE52-9957-C9D4-1622897F80D6}"/>
              </a:ext>
            </a:extLst>
          </p:cNvPr>
          <p:cNvSpPr/>
          <p:nvPr/>
        </p:nvSpPr>
        <p:spPr>
          <a:xfrm>
            <a:off x="6821663" y="3453971"/>
            <a:ext cx="368700" cy="1045800"/>
          </a:xfrm>
          <a:prstGeom prst="rect">
            <a:avLst/>
          </a:prstGeom>
          <a:solidFill>
            <a:srgbClr val="00B05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03;p5">
            <a:extLst>
              <a:ext uri="{FF2B5EF4-FFF2-40B4-BE49-F238E27FC236}">
                <a16:creationId xmlns:a16="http://schemas.microsoft.com/office/drawing/2014/main" id="{5F7F3AAA-3BC8-E394-FC98-8E93BF896C8E}"/>
              </a:ext>
            </a:extLst>
          </p:cNvPr>
          <p:cNvSpPr txBox="1"/>
          <p:nvPr/>
        </p:nvSpPr>
        <p:spPr>
          <a:xfrm>
            <a:off x="1953637" y="4390009"/>
            <a:ext cx="182575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i="0" u="none" strike="noStrike" cap="none" dirty="0">
                <a:solidFill>
                  <a:schemeClr val="tx1"/>
                </a:solidFill>
                <a:latin typeface="Calibri"/>
                <a:ea typeface="Calibri"/>
                <a:cs typeface="Calibri"/>
                <a:sym typeface="Calibri"/>
              </a:rPr>
              <a:t>   MATTHE</a:t>
            </a:r>
            <a:r>
              <a:rPr lang="en" sz="2400" dirty="0">
                <a:solidFill>
                  <a:schemeClr val="tx1"/>
                </a:solidFill>
                <a:latin typeface="Calibri"/>
                <a:ea typeface="Calibri"/>
                <a:cs typeface="Calibri"/>
                <a:sym typeface="Calibri"/>
              </a:rPr>
              <a:t>W</a:t>
            </a:r>
            <a:endParaRPr sz="1400" i="0" u="none" strike="noStrike" cap="none" dirty="0">
              <a:solidFill>
                <a:schemeClr val="tx1"/>
              </a:solidFill>
              <a:latin typeface="Arial"/>
              <a:ea typeface="Arial"/>
              <a:cs typeface="Arial"/>
              <a:sym typeface="Arial"/>
            </a:endParaRPr>
          </a:p>
        </p:txBody>
      </p:sp>
      <p:sp>
        <p:nvSpPr>
          <p:cNvPr id="18" name="Google Shape;103;p5">
            <a:extLst>
              <a:ext uri="{FF2B5EF4-FFF2-40B4-BE49-F238E27FC236}">
                <a16:creationId xmlns:a16="http://schemas.microsoft.com/office/drawing/2014/main" id="{A3FF759D-6880-CE31-1C38-3CB01CFC705A}"/>
              </a:ext>
            </a:extLst>
          </p:cNvPr>
          <p:cNvSpPr txBox="1"/>
          <p:nvPr/>
        </p:nvSpPr>
        <p:spPr>
          <a:xfrm>
            <a:off x="5390288" y="4390009"/>
            <a:ext cx="182575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dirty="0">
                <a:solidFill>
                  <a:schemeClr val="tx1"/>
                </a:solidFill>
                <a:latin typeface="Calibri"/>
                <a:cs typeface="Calibri"/>
                <a:sym typeface="Calibri"/>
              </a:rPr>
              <a:t>LUKE</a:t>
            </a:r>
            <a:endParaRPr sz="1400" b="1" i="0" u="none" strike="noStrike" cap="none" dirty="0">
              <a:solidFill>
                <a:schemeClr val="tx1"/>
              </a:solidFill>
              <a:latin typeface="Arial"/>
              <a:ea typeface="Arial"/>
              <a:cs typeface="Arial"/>
              <a:sym typeface="Arial"/>
            </a:endParaRPr>
          </a:p>
        </p:txBody>
      </p:sp>
      <p:sp>
        <p:nvSpPr>
          <p:cNvPr id="11" name="Google Shape;100;p5">
            <a:extLst>
              <a:ext uri="{FF2B5EF4-FFF2-40B4-BE49-F238E27FC236}">
                <a16:creationId xmlns:a16="http://schemas.microsoft.com/office/drawing/2014/main" id="{436EA1FC-90F6-B668-2171-D8ED43883CE7}"/>
              </a:ext>
            </a:extLst>
          </p:cNvPr>
          <p:cNvSpPr/>
          <p:nvPr/>
        </p:nvSpPr>
        <p:spPr>
          <a:xfrm rot="17933097">
            <a:off x="4445335" y="2080786"/>
            <a:ext cx="243590" cy="2342140"/>
          </a:xfrm>
          <a:prstGeom prst="downArrow">
            <a:avLst>
              <a:gd name="adj1" fmla="val 50000"/>
              <a:gd name="adj2" fmla="val 50000"/>
            </a:avLst>
          </a:prstGeom>
          <a:solidFill>
            <a:srgbClr val="7030A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01;p5">
            <a:extLst>
              <a:ext uri="{FF2B5EF4-FFF2-40B4-BE49-F238E27FC236}">
                <a16:creationId xmlns:a16="http://schemas.microsoft.com/office/drawing/2014/main" id="{398CA60C-3605-8547-921E-96746489224C}"/>
              </a:ext>
            </a:extLst>
          </p:cNvPr>
          <p:cNvSpPr/>
          <p:nvPr/>
        </p:nvSpPr>
        <p:spPr>
          <a:xfrm rot="3892251">
            <a:off x="4305620" y="1988080"/>
            <a:ext cx="219959" cy="2590214"/>
          </a:xfrm>
          <a:prstGeom prst="downArrow">
            <a:avLst>
              <a:gd name="adj1" fmla="val 50000"/>
              <a:gd name="adj2"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99;p5">
            <a:extLst>
              <a:ext uri="{FF2B5EF4-FFF2-40B4-BE49-F238E27FC236}">
                <a16:creationId xmlns:a16="http://schemas.microsoft.com/office/drawing/2014/main" id="{4022EA0A-D4DF-08BF-E048-AD57AE13E271}"/>
              </a:ext>
            </a:extLst>
          </p:cNvPr>
          <p:cNvSpPr/>
          <p:nvPr/>
        </p:nvSpPr>
        <p:spPr>
          <a:xfrm rot="1011836">
            <a:off x="2288008" y="2763705"/>
            <a:ext cx="212877" cy="1116939"/>
          </a:xfrm>
          <a:prstGeom prst="downArrow">
            <a:avLst>
              <a:gd name="adj1" fmla="val 50000"/>
              <a:gd name="adj2" fmla="val 50000"/>
            </a:avLst>
          </a:prstGeom>
          <a:solidFill>
            <a:srgbClr val="7030A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 name="Google Shape;102;p5">
            <a:extLst>
              <a:ext uri="{FF2B5EF4-FFF2-40B4-BE49-F238E27FC236}">
                <a16:creationId xmlns:a16="http://schemas.microsoft.com/office/drawing/2014/main" id="{C86419F3-F798-DE12-C674-876197E28CB7}"/>
              </a:ext>
            </a:extLst>
          </p:cNvPr>
          <p:cNvSpPr/>
          <p:nvPr/>
        </p:nvSpPr>
        <p:spPr>
          <a:xfrm rot="-803285">
            <a:off x="6311359" y="2756576"/>
            <a:ext cx="217676" cy="1120960"/>
          </a:xfrm>
          <a:prstGeom prst="downArrow">
            <a:avLst>
              <a:gd name="adj1" fmla="val 50000"/>
              <a:gd name="adj2" fmla="val 50000"/>
            </a:avLst>
          </a:prstGeom>
          <a:solidFill>
            <a:srgbClr val="0070C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p:nvSpPr>
          <p:cNvPr id="108" name="Google Shape;108;p6"/>
          <p:cNvSpPr txBox="1">
            <a:spLocks noGrp="1"/>
          </p:cNvSpPr>
          <p:nvPr>
            <p:ph type="title"/>
          </p:nvPr>
        </p:nvSpPr>
        <p:spPr>
          <a:xfrm>
            <a:off x="0" y="449225"/>
            <a:ext cx="9144000" cy="623100"/>
          </a:xfrm>
          <a:prstGeom prst="rect">
            <a:avLst/>
          </a:prstGeom>
          <a:solidFill>
            <a:schemeClr val="tx1"/>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b="1" dirty="0">
                <a:solidFill>
                  <a:srgbClr val="E4AB03"/>
                </a:solidFill>
                <a:latin typeface="Calibri"/>
                <a:ea typeface="Calibri"/>
                <a:cs typeface="Calibri"/>
                <a:sym typeface="Calibri"/>
              </a:rPr>
              <a:t>Mt, Mk, Lk (Synoptics) vs. John</a:t>
            </a:r>
            <a:endParaRPr sz="3020" b="1" dirty="0">
              <a:solidFill>
                <a:srgbClr val="E4AB03"/>
              </a:solidFill>
              <a:latin typeface="Calibri"/>
              <a:ea typeface="Calibri"/>
              <a:cs typeface="Calibri"/>
              <a:sym typeface="Calibri"/>
            </a:endParaRPr>
          </a:p>
        </p:txBody>
      </p:sp>
      <p:sp>
        <p:nvSpPr>
          <p:cNvPr id="14" name="Oval 13">
            <a:extLst>
              <a:ext uri="{FF2B5EF4-FFF2-40B4-BE49-F238E27FC236}">
                <a16:creationId xmlns:a16="http://schemas.microsoft.com/office/drawing/2014/main" id="{D9545702-A81C-4078-87CB-DF9819FA64F1}"/>
              </a:ext>
            </a:extLst>
          </p:cNvPr>
          <p:cNvSpPr/>
          <p:nvPr/>
        </p:nvSpPr>
        <p:spPr>
          <a:xfrm>
            <a:off x="4653675" y="1170849"/>
            <a:ext cx="4176647" cy="3842238"/>
          </a:xfrm>
          <a:prstGeom prst="ellipse">
            <a:avLst/>
          </a:prstGeom>
          <a:solidFill>
            <a:srgbClr val="E4AB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B594BD9-050C-404F-8507-02A2FB692C61}"/>
              </a:ext>
            </a:extLst>
          </p:cNvPr>
          <p:cNvSpPr/>
          <p:nvPr/>
        </p:nvSpPr>
        <p:spPr>
          <a:xfrm>
            <a:off x="313678" y="1170849"/>
            <a:ext cx="4176647" cy="3842238"/>
          </a:xfrm>
          <a:prstGeom prst="ellipse">
            <a:avLst/>
          </a:prstGeom>
          <a:solidFill>
            <a:srgbClr val="E4AB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Google Shape;118;p6"/>
          <p:cNvSpPr/>
          <p:nvPr/>
        </p:nvSpPr>
        <p:spPr>
          <a:xfrm>
            <a:off x="1282635" y="1599832"/>
            <a:ext cx="2309070" cy="420250"/>
          </a:xfrm>
          <a:prstGeom prst="rect">
            <a:avLst/>
          </a:prstGeom>
        </p:spPr>
        <p:txBody>
          <a:bodyPr>
            <a:prstTxWarp prst="textPlain">
              <a:avLst/>
            </a:prstTxWarp>
          </a:bodyPr>
          <a:lstStyle/>
          <a:p>
            <a:pPr lvl="0" algn="ctr"/>
            <a:r>
              <a:rPr i="0" dirty="0">
                <a:ln w="9525" cap="flat" cmpd="sng">
                  <a:solidFill>
                    <a:schemeClr val="dk2"/>
                  </a:solidFill>
                  <a:prstDash val="solid"/>
                  <a:round/>
                  <a:headEnd type="none" w="sm" len="sm"/>
                  <a:tailEnd type="none" w="sm" len="sm"/>
                </a:ln>
                <a:solidFill>
                  <a:schemeClr val="tx1"/>
                </a:solidFill>
                <a:latin typeface="Arial"/>
              </a:rPr>
              <a:t>Synoptics</a:t>
            </a:r>
          </a:p>
        </p:txBody>
      </p:sp>
      <p:sp>
        <p:nvSpPr>
          <p:cNvPr id="2" name="TextBox 1">
            <a:extLst>
              <a:ext uri="{FF2B5EF4-FFF2-40B4-BE49-F238E27FC236}">
                <a16:creationId xmlns:a16="http://schemas.microsoft.com/office/drawing/2014/main" id="{944731E3-C4F2-BCE3-7B58-C25C4275641E}"/>
              </a:ext>
            </a:extLst>
          </p:cNvPr>
          <p:cNvSpPr txBox="1"/>
          <p:nvPr/>
        </p:nvSpPr>
        <p:spPr>
          <a:xfrm>
            <a:off x="457200" y="2004777"/>
            <a:ext cx="3842238" cy="2523768"/>
          </a:xfrm>
          <a:prstGeom prst="rect">
            <a:avLst/>
          </a:prstGeom>
          <a:noFill/>
        </p:spPr>
        <p:txBody>
          <a:bodyPr wrap="square" rtlCol="0">
            <a:noAutofit/>
          </a:bodyPr>
          <a:lstStyle/>
          <a:p>
            <a:pPr marL="182880" indent="-182880" algn="ctr">
              <a:lnSpc>
                <a:spcPct val="150000"/>
              </a:lnSpc>
              <a:buClr>
                <a:schemeClr val="bg1"/>
              </a:buClr>
              <a:buFont typeface="Arial" panose="020B0604020202020204" pitchFamily="34" charset="0"/>
              <a:buChar char="•"/>
            </a:pPr>
            <a:r>
              <a:rPr lang="en-US" sz="1800" dirty="0">
                <a:solidFill>
                  <a:schemeClr val="bg1"/>
                </a:solidFill>
                <a:latin typeface="Perpetua" panose="02020502060401020303" pitchFamily="18" charset="0"/>
                <a:cs typeface="Calibri" panose="020F0502020204030204" pitchFamily="34" charset="0"/>
              </a:rPr>
              <a:t>One Journey to Jerusalem</a:t>
            </a:r>
          </a:p>
          <a:p>
            <a:pPr marL="182880" indent="-182880" algn="ctr">
              <a:lnSpc>
                <a:spcPct val="150000"/>
              </a:lnSpc>
              <a:buClr>
                <a:schemeClr val="bg1"/>
              </a:buClr>
              <a:buFont typeface="Arial" panose="020B0604020202020204" pitchFamily="34" charset="0"/>
              <a:buChar char="•"/>
            </a:pPr>
            <a:r>
              <a:rPr lang="en-US" sz="1800" dirty="0">
                <a:solidFill>
                  <a:schemeClr val="bg1"/>
                </a:solidFill>
                <a:latin typeface="Perpetua" panose="02020502060401020303" pitchFamily="18" charset="0"/>
                <a:cs typeface="Calibri" panose="020F0502020204030204" pitchFamily="34" charset="0"/>
              </a:rPr>
              <a:t>Short sayings, many parables</a:t>
            </a:r>
          </a:p>
          <a:p>
            <a:pPr marL="182880" indent="-182880" algn="ctr">
              <a:lnSpc>
                <a:spcPct val="150000"/>
              </a:lnSpc>
              <a:buClr>
                <a:schemeClr val="bg1"/>
              </a:buClr>
              <a:buFont typeface="Arial" panose="020B0604020202020204" pitchFamily="34" charset="0"/>
              <a:buChar char="•"/>
            </a:pPr>
            <a:r>
              <a:rPr lang="en-US" sz="1800" dirty="0">
                <a:solidFill>
                  <a:schemeClr val="bg1"/>
                </a:solidFill>
                <a:latin typeface="Perpetua" panose="02020502060401020303" pitchFamily="18" charset="0"/>
                <a:cs typeface="Calibri" panose="020F0502020204030204" pitchFamily="34" charset="0"/>
              </a:rPr>
              <a:t>Focus is on Kingdom of God</a:t>
            </a:r>
          </a:p>
          <a:p>
            <a:pPr marL="182880" indent="-182880" algn="ctr">
              <a:lnSpc>
                <a:spcPct val="150000"/>
              </a:lnSpc>
              <a:buClr>
                <a:schemeClr val="bg1"/>
              </a:buClr>
              <a:buFont typeface="Arial" panose="020B0604020202020204" pitchFamily="34" charset="0"/>
              <a:buChar char="•"/>
            </a:pPr>
            <a:r>
              <a:rPr lang="en-US" sz="1800" dirty="0">
                <a:solidFill>
                  <a:schemeClr val="bg1"/>
                </a:solidFill>
                <a:latin typeface="Perpetua" panose="02020502060401020303" pitchFamily="18" charset="0"/>
                <a:cs typeface="Calibri" panose="020F0502020204030204" pitchFamily="34" charset="0"/>
              </a:rPr>
              <a:t>Not explicitly claiming divinity</a:t>
            </a:r>
          </a:p>
          <a:p>
            <a:pPr marL="182880" indent="-182880" algn="ctr">
              <a:lnSpc>
                <a:spcPct val="150000"/>
              </a:lnSpc>
              <a:buClr>
                <a:schemeClr val="bg1"/>
              </a:buClr>
              <a:buFont typeface="Arial" panose="020B0604020202020204" pitchFamily="34" charset="0"/>
              <a:buChar char="•"/>
            </a:pPr>
            <a:r>
              <a:rPr lang="en-US" sz="1800" dirty="0">
                <a:solidFill>
                  <a:schemeClr val="bg1"/>
                </a:solidFill>
                <a:latin typeface="Perpetua" panose="02020502060401020303" pitchFamily="18" charset="0"/>
                <a:cs typeface="Calibri" panose="020F0502020204030204" pitchFamily="34" charset="0"/>
              </a:rPr>
              <a:t>Many stories in common</a:t>
            </a:r>
          </a:p>
          <a:p>
            <a:pPr marL="182880" indent="-182880" algn="ctr">
              <a:lnSpc>
                <a:spcPct val="150000"/>
              </a:lnSpc>
              <a:buClr>
                <a:schemeClr val="bg1"/>
              </a:buClr>
              <a:buFont typeface="Arial" panose="020B0604020202020204" pitchFamily="34" charset="0"/>
              <a:buChar char="•"/>
            </a:pPr>
            <a:r>
              <a:rPr lang="en-US" sz="1800" dirty="0">
                <a:solidFill>
                  <a:schemeClr val="bg1"/>
                </a:solidFill>
                <a:latin typeface="Perpetua" panose="02020502060401020303" pitchFamily="18" charset="0"/>
                <a:cs typeface="Calibri" panose="020F0502020204030204" pitchFamily="34" charset="0"/>
              </a:rPr>
              <a:t>Miracles = “Dunamis” (power)</a:t>
            </a:r>
          </a:p>
        </p:txBody>
      </p:sp>
      <p:sp>
        <p:nvSpPr>
          <p:cNvPr id="116" name="Google Shape;116;p6"/>
          <p:cNvSpPr txBox="1"/>
          <p:nvPr/>
        </p:nvSpPr>
        <p:spPr>
          <a:xfrm>
            <a:off x="4774223" y="1968581"/>
            <a:ext cx="3912577" cy="2559964"/>
          </a:xfrm>
          <a:prstGeom prst="rect">
            <a:avLst/>
          </a:prstGeom>
          <a:noFill/>
          <a:ln>
            <a:noFill/>
          </a:ln>
        </p:spPr>
        <p:txBody>
          <a:bodyPr spcFirstLastPara="1" wrap="square" lIns="91425" tIns="91425" rIns="91425" bIns="91425" anchor="t" anchorCtr="0">
            <a:noAutofit/>
          </a:bodyPr>
          <a:lstStyle/>
          <a:p>
            <a:pPr marL="182880" marR="0" lvl="0" indent="-182880" algn="ctr" rtl="0">
              <a:lnSpc>
                <a:spcPts val="2700"/>
              </a:lnSpc>
              <a:spcBef>
                <a:spcPts val="0"/>
              </a:spcBef>
              <a:buClr>
                <a:schemeClr val="bg1"/>
              </a:buClr>
              <a:buSzPts val="1800"/>
              <a:buFont typeface="Arial" panose="020B0604020202020204" pitchFamily="34" charset="0"/>
              <a:buChar char="•"/>
            </a:pPr>
            <a:r>
              <a:rPr lang="en" sz="1800" dirty="0">
                <a:solidFill>
                  <a:schemeClr val="bg1"/>
                </a:solidFill>
                <a:latin typeface="Perpetua" panose="02020502060401020303" pitchFamily="18" charset="0"/>
                <a:cs typeface="Calibri" panose="020F0502020204030204" pitchFamily="34" charset="0"/>
                <a:sym typeface="Calibri"/>
              </a:rPr>
              <a:t>Three Journeys to Jerusalem</a:t>
            </a:r>
            <a:endParaRPr sz="1800" dirty="0">
              <a:solidFill>
                <a:schemeClr val="bg1"/>
              </a:solidFill>
              <a:latin typeface="Perpetua" panose="02020502060401020303" pitchFamily="18" charset="0"/>
              <a:cs typeface="Calibri" panose="020F0502020204030204" pitchFamily="34" charset="0"/>
              <a:sym typeface="Calibri"/>
            </a:endParaRPr>
          </a:p>
          <a:p>
            <a:pPr marL="182880" marR="0" lvl="0" indent="-182880" algn="ctr" rtl="0">
              <a:lnSpc>
                <a:spcPts val="2700"/>
              </a:lnSpc>
              <a:spcBef>
                <a:spcPts val="0"/>
              </a:spcBef>
              <a:buClr>
                <a:schemeClr val="bg1"/>
              </a:buClr>
              <a:buSzPts val="1800"/>
              <a:buFont typeface="Arial" panose="020B0604020202020204" pitchFamily="34" charset="0"/>
              <a:buChar char="•"/>
            </a:pPr>
            <a:r>
              <a:rPr lang="en" sz="1800" dirty="0">
                <a:solidFill>
                  <a:schemeClr val="bg1"/>
                </a:solidFill>
                <a:latin typeface="Perpetua" panose="02020502060401020303" pitchFamily="18" charset="0"/>
                <a:cs typeface="Calibri" panose="020F0502020204030204" pitchFamily="34" charset="0"/>
                <a:sym typeface="Calibri"/>
              </a:rPr>
              <a:t>Long discourses, parables</a:t>
            </a:r>
            <a:endParaRPr sz="1800" dirty="0">
              <a:solidFill>
                <a:schemeClr val="bg1"/>
              </a:solidFill>
              <a:latin typeface="Perpetua" panose="02020502060401020303" pitchFamily="18" charset="0"/>
              <a:cs typeface="Calibri" panose="020F0502020204030204" pitchFamily="34" charset="0"/>
              <a:sym typeface="Calibri"/>
            </a:endParaRPr>
          </a:p>
          <a:p>
            <a:pPr marL="182880" marR="0" lvl="0" indent="-182880" algn="ctr" rtl="0">
              <a:lnSpc>
                <a:spcPts val="2700"/>
              </a:lnSpc>
              <a:spcBef>
                <a:spcPts val="0"/>
              </a:spcBef>
              <a:buClr>
                <a:schemeClr val="bg1"/>
              </a:buClr>
              <a:buSzPts val="1800"/>
              <a:buFont typeface="Arial" panose="020B0604020202020204" pitchFamily="34" charset="0"/>
              <a:buChar char="•"/>
            </a:pPr>
            <a:r>
              <a:rPr lang="en" sz="1800" dirty="0">
                <a:solidFill>
                  <a:schemeClr val="bg1"/>
                </a:solidFill>
                <a:latin typeface="Perpetua" panose="02020502060401020303" pitchFamily="18" charset="0"/>
                <a:cs typeface="Calibri" panose="020F0502020204030204" pitchFamily="34" charset="0"/>
                <a:sym typeface="Calibri"/>
              </a:rPr>
              <a:t>Focus is NOT on Kingdom of God</a:t>
            </a:r>
            <a:endParaRPr sz="1800" dirty="0">
              <a:solidFill>
                <a:schemeClr val="bg1"/>
              </a:solidFill>
              <a:latin typeface="Perpetua" panose="02020502060401020303" pitchFamily="18" charset="0"/>
              <a:cs typeface="Calibri" panose="020F0502020204030204" pitchFamily="34" charset="0"/>
              <a:sym typeface="Calibri"/>
            </a:endParaRPr>
          </a:p>
          <a:p>
            <a:pPr marL="182880" marR="0" lvl="0" indent="-182880" algn="ctr" rtl="0">
              <a:lnSpc>
                <a:spcPts val="2700"/>
              </a:lnSpc>
              <a:spcBef>
                <a:spcPts val="0"/>
              </a:spcBef>
              <a:buClr>
                <a:schemeClr val="bg1"/>
              </a:buClr>
              <a:buSzPts val="1800"/>
              <a:buFont typeface="Arial" panose="020B0604020202020204" pitchFamily="34" charset="0"/>
              <a:buChar char="•"/>
            </a:pPr>
            <a:r>
              <a:rPr lang="en" sz="1800" dirty="0">
                <a:solidFill>
                  <a:schemeClr val="bg1"/>
                </a:solidFill>
                <a:latin typeface="Perpetua" panose="02020502060401020303" pitchFamily="18" charset="0"/>
                <a:cs typeface="Calibri" panose="020F0502020204030204" pitchFamily="34" charset="0"/>
                <a:sym typeface="Calibri"/>
              </a:rPr>
              <a:t>Explicitly claiming divinity, Heavenly Origin</a:t>
            </a:r>
            <a:endParaRPr sz="1800" dirty="0">
              <a:solidFill>
                <a:schemeClr val="bg1"/>
              </a:solidFill>
              <a:latin typeface="Perpetua" panose="02020502060401020303" pitchFamily="18" charset="0"/>
              <a:cs typeface="Calibri" panose="020F0502020204030204" pitchFamily="34" charset="0"/>
              <a:sym typeface="Calibri"/>
            </a:endParaRPr>
          </a:p>
          <a:p>
            <a:pPr marL="182880" marR="0" lvl="0" indent="-182880" algn="ctr" rtl="0">
              <a:lnSpc>
                <a:spcPts val="2700"/>
              </a:lnSpc>
              <a:spcBef>
                <a:spcPts val="0"/>
              </a:spcBef>
              <a:buClr>
                <a:schemeClr val="bg1"/>
              </a:buClr>
              <a:buSzPts val="1800"/>
              <a:buFont typeface="Arial" panose="020B0604020202020204" pitchFamily="34" charset="0"/>
              <a:buChar char="•"/>
            </a:pPr>
            <a:r>
              <a:rPr lang="en" sz="1800" dirty="0">
                <a:solidFill>
                  <a:schemeClr val="bg1"/>
                </a:solidFill>
                <a:latin typeface="Perpetua" panose="02020502060401020303" pitchFamily="18" charset="0"/>
                <a:cs typeface="Calibri" panose="020F0502020204030204" pitchFamily="34" charset="0"/>
                <a:sym typeface="Calibri"/>
              </a:rPr>
              <a:t>Few stories in common</a:t>
            </a:r>
            <a:endParaRPr sz="1800" dirty="0">
              <a:solidFill>
                <a:schemeClr val="bg1"/>
              </a:solidFill>
              <a:latin typeface="Perpetua" panose="02020502060401020303" pitchFamily="18" charset="0"/>
              <a:cs typeface="Calibri" panose="020F0502020204030204" pitchFamily="34" charset="0"/>
              <a:sym typeface="Calibri"/>
            </a:endParaRPr>
          </a:p>
          <a:p>
            <a:pPr marL="182880" marR="0" lvl="0" indent="-182880" algn="ctr" rtl="0">
              <a:lnSpc>
                <a:spcPts val="2700"/>
              </a:lnSpc>
              <a:spcBef>
                <a:spcPts val="0"/>
              </a:spcBef>
              <a:buClr>
                <a:schemeClr val="bg1"/>
              </a:buClr>
              <a:buSzPts val="1800"/>
              <a:buFont typeface="Arial" panose="020B0604020202020204" pitchFamily="34" charset="0"/>
              <a:buChar char="•"/>
            </a:pPr>
            <a:r>
              <a:rPr lang="en" sz="1800" dirty="0">
                <a:solidFill>
                  <a:schemeClr val="bg1"/>
                </a:solidFill>
                <a:latin typeface="Perpetua" panose="02020502060401020303" pitchFamily="18" charset="0"/>
                <a:cs typeface="Calibri" panose="020F0502020204030204" pitchFamily="34" charset="0"/>
                <a:sym typeface="Calibri"/>
              </a:rPr>
              <a:t>Miracles = Signs</a:t>
            </a:r>
            <a:endParaRPr sz="1800" dirty="0">
              <a:solidFill>
                <a:schemeClr val="bg1"/>
              </a:solidFill>
              <a:latin typeface="Perpetua" panose="02020502060401020303" pitchFamily="18" charset="0"/>
              <a:cs typeface="Calibri" panose="020F0502020204030204" pitchFamily="34" charset="0"/>
              <a:sym typeface="Calibri"/>
            </a:endParaRPr>
          </a:p>
        </p:txBody>
      </p:sp>
      <p:sp>
        <p:nvSpPr>
          <p:cNvPr id="117" name="Google Shape;117;p6"/>
          <p:cNvSpPr/>
          <p:nvPr/>
        </p:nvSpPr>
        <p:spPr>
          <a:xfrm>
            <a:off x="6075529" y="1604761"/>
            <a:ext cx="1416352" cy="326501"/>
          </a:xfrm>
          <a:prstGeom prst="rect">
            <a:avLst/>
          </a:prstGeom>
        </p:spPr>
        <p:txBody>
          <a:bodyPr>
            <a:prstTxWarp prst="textPlain">
              <a:avLst/>
            </a:prstTxWarp>
          </a:bodyPr>
          <a:lstStyle/>
          <a:p>
            <a:pPr lvl="0" algn="ctr"/>
            <a:r>
              <a:rPr i="0" dirty="0">
                <a:ln w="9525" cap="flat" cmpd="sng">
                  <a:solidFill>
                    <a:schemeClr val="dk2"/>
                  </a:solidFill>
                  <a:prstDash val="solid"/>
                  <a:round/>
                  <a:headEnd type="none" w="sm" len="sm"/>
                  <a:tailEnd type="none" w="sm" len="sm"/>
                </a:ln>
                <a:solidFill>
                  <a:schemeClr val="tx1"/>
                </a:solidFill>
                <a:latin typeface="Arial"/>
              </a:rPr>
              <a:t>John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7"/>
          <p:cNvSpPr txBox="1">
            <a:spLocks noGrp="1"/>
          </p:cNvSpPr>
          <p:nvPr>
            <p:ph type="ctrTitle"/>
          </p:nvPr>
        </p:nvSpPr>
        <p:spPr>
          <a:xfrm>
            <a:off x="0" y="240950"/>
            <a:ext cx="9144000" cy="682242"/>
          </a:xfrm>
          <a:prstGeom prst="rect">
            <a:avLst/>
          </a:prstGeom>
          <a:solidFill>
            <a:srgbClr val="E4AB03"/>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200" b="1" dirty="0">
                <a:solidFill>
                  <a:schemeClr val="bg1"/>
                </a:solidFill>
                <a:latin typeface="Calibri"/>
                <a:ea typeface="Calibri"/>
                <a:cs typeface="Calibri"/>
                <a:sym typeface="Calibri"/>
              </a:rPr>
              <a:t>The Parable of the Mustard Seed: Side by Side</a:t>
            </a:r>
            <a:endParaRPr sz="3200" b="1" dirty="0">
              <a:solidFill>
                <a:schemeClr val="bg1"/>
              </a:solidFill>
              <a:latin typeface="Calibri"/>
              <a:ea typeface="Calibri"/>
              <a:cs typeface="Calibri"/>
              <a:sym typeface="Calibri"/>
            </a:endParaRPr>
          </a:p>
        </p:txBody>
      </p:sp>
      <p:sp>
        <p:nvSpPr>
          <p:cNvPr id="124" name="Google Shape;124;p7"/>
          <p:cNvSpPr txBox="1">
            <a:spLocks noGrp="1"/>
          </p:cNvSpPr>
          <p:nvPr>
            <p:ph type="subTitle" idx="1"/>
          </p:nvPr>
        </p:nvSpPr>
        <p:spPr>
          <a:xfrm>
            <a:off x="391644" y="1151848"/>
            <a:ext cx="2657434" cy="600000"/>
          </a:xfrm>
          <a:prstGeom prst="rect">
            <a:avLst/>
          </a:prstGeom>
          <a:solidFill>
            <a:srgbClr val="E4AB03"/>
          </a:solidFill>
          <a:ln>
            <a:noFill/>
          </a:ln>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SzPts val="2800"/>
              <a:buNone/>
            </a:pPr>
            <a:r>
              <a:rPr lang="en" dirty="0">
                <a:solidFill>
                  <a:schemeClr val="tx1"/>
                </a:solidFill>
                <a:latin typeface="Calibri"/>
                <a:ea typeface="Calibri"/>
                <a:cs typeface="Calibri"/>
                <a:sym typeface="Calibri"/>
              </a:rPr>
              <a:t>Matthew</a:t>
            </a:r>
            <a:endParaRPr dirty="0">
              <a:solidFill>
                <a:schemeClr val="tx1"/>
              </a:solidFill>
              <a:latin typeface="Calibri"/>
              <a:ea typeface="Calibri"/>
              <a:cs typeface="Calibri"/>
              <a:sym typeface="Calibri"/>
            </a:endParaRPr>
          </a:p>
        </p:txBody>
      </p:sp>
      <p:sp>
        <p:nvSpPr>
          <p:cNvPr id="125" name="Google Shape;125;p7"/>
          <p:cNvSpPr txBox="1">
            <a:spLocks noGrp="1"/>
          </p:cNvSpPr>
          <p:nvPr>
            <p:ph type="subTitle" idx="1"/>
          </p:nvPr>
        </p:nvSpPr>
        <p:spPr>
          <a:xfrm>
            <a:off x="3227796" y="1151848"/>
            <a:ext cx="2657434" cy="600000"/>
          </a:xfrm>
          <a:prstGeom prst="rect">
            <a:avLst/>
          </a:prstGeom>
          <a:solidFill>
            <a:srgbClr val="E4AB03"/>
          </a:solidFill>
          <a:ln>
            <a:noFill/>
          </a:ln>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SzPts val="2800"/>
              <a:buNone/>
            </a:pPr>
            <a:r>
              <a:rPr lang="en" dirty="0">
                <a:solidFill>
                  <a:schemeClr val="tx1"/>
                </a:solidFill>
                <a:latin typeface="Calibri"/>
                <a:ea typeface="Calibri"/>
                <a:cs typeface="Calibri"/>
                <a:sym typeface="Calibri"/>
              </a:rPr>
              <a:t>Mark</a:t>
            </a:r>
            <a:endParaRPr dirty="0">
              <a:solidFill>
                <a:schemeClr val="tx1"/>
              </a:solidFill>
              <a:latin typeface="Calibri"/>
              <a:ea typeface="Calibri"/>
              <a:cs typeface="Calibri"/>
              <a:sym typeface="Calibri"/>
            </a:endParaRPr>
          </a:p>
        </p:txBody>
      </p:sp>
      <p:sp>
        <p:nvSpPr>
          <p:cNvPr id="126" name="Google Shape;126;p7"/>
          <p:cNvSpPr txBox="1">
            <a:spLocks noGrp="1"/>
          </p:cNvSpPr>
          <p:nvPr>
            <p:ph type="subTitle" idx="1"/>
          </p:nvPr>
        </p:nvSpPr>
        <p:spPr>
          <a:xfrm>
            <a:off x="6074010" y="1151848"/>
            <a:ext cx="2657434" cy="600000"/>
          </a:xfrm>
          <a:prstGeom prst="rect">
            <a:avLst/>
          </a:prstGeom>
          <a:solidFill>
            <a:srgbClr val="E4AB03"/>
          </a:solidFill>
          <a:ln>
            <a:noFill/>
          </a:ln>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SzPts val="2800"/>
              <a:buNone/>
            </a:pPr>
            <a:r>
              <a:rPr lang="en">
                <a:solidFill>
                  <a:schemeClr val="tx1"/>
                </a:solidFill>
                <a:latin typeface="Calibri"/>
                <a:ea typeface="Calibri"/>
                <a:cs typeface="Calibri"/>
                <a:sym typeface="Calibri"/>
              </a:rPr>
              <a:t>Luke</a:t>
            </a:r>
            <a:endParaRPr>
              <a:solidFill>
                <a:schemeClr val="tx1"/>
              </a:solidFill>
              <a:latin typeface="Calibri"/>
              <a:ea typeface="Calibri"/>
              <a:cs typeface="Calibri"/>
              <a:sym typeface="Calibri"/>
            </a:endParaRPr>
          </a:p>
        </p:txBody>
      </p:sp>
      <p:sp>
        <p:nvSpPr>
          <p:cNvPr id="127" name="Google Shape;127;p7"/>
          <p:cNvSpPr txBox="1"/>
          <p:nvPr/>
        </p:nvSpPr>
        <p:spPr>
          <a:xfrm>
            <a:off x="392362" y="1863346"/>
            <a:ext cx="2649776" cy="2814161"/>
          </a:xfrm>
          <a:prstGeom prst="rect">
            <a:avLst/>
          </a:prstGeom>
          <a:solidFill>
            <a:schemeClr val="lt1"/>
          </a:solidFill>
          <a:ln w="19050"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1100"/>
              <a:buFont typeface="Arial"/>
              <a:buNone/>
            </a:pPr>
            <a:r>
              <a:rPr lang="en" b="0" i="0" u="none" strike="noStrike" cap="none" dirty="0">
                <a:solidFill>
                  <a:schemeClr val="tx1"/>
                </a:solidFill>
                <a:latin typeface="Perpetua" panose="02020502060401020303" pitchFamily="18" charset="0"/>
                <a:ea typeface="Calibri"/>
                <a:cs typeface="Calibri"/>
                <a:sym typeface="Calibri"/>
              </a:rPr>
              <a:t>“He proposed another</a:t>
            </a:r>
            <a:r>
              <a:rPr lang="en" dirty="0">
                <a:solidFill>
                  <a:schemeClr val="tx1"/>
                </a:solidFill>
                <a:latin typeface="Perpetua" panose="02020502060401020303" pitchFamily="18" charset="0"/>
                <a:ea typeface="Calibri"/>
                <a:cs typeface="Calibri"/>
                <a:sym typeface="Calibri"/>
              </a:rPr>
              <a:t> </a:t>
            </a:r>
            <a:r>
              <a:rPr lang="en" b="0" i="0" u="none" strike="noStrike" cap="none" dirty="0">
                <a:solidFill>
                  <a:schemeClr val="tx1"/>
                </a:solidFill>
                <a:latin typeface="Perpetua" panose="02020502060401020303" pitchFamily="18" charset="0"/>
                <a:ea typeface="Calibri"/>
                <a:cs typeface="Calibri"/>
                <a:sym typeface="Calibri"/>
              </a:rPr>
              <a:t>parable to them. ‘The</a:t>
            </a:r>
            <a:r>
              <a:rPr lang="en" dirty="0">
                <a:solidFill>
                  <a:schemeClr val="tx1"/>
                </a:solidFill>
                <a:latin typeface="Perpetua" panose="02020502060401020303" pitchFamily="18" charset="0"/>
                <a:ea typeface="Calibri"/>
                <a:cs typeface="Calibri"/>
                <a:sym typeface="Calibri"/>
              </a:rPr>
              <a:t> </a:t>
            </a:r>
            <a:r>
              <a:rPr lang="en" b="0" i="0" u="none" strike="noStrike" cap="none" dirty="0">
                <a:solidFill>
                  <a:schemeClr val="tx1"/>
                </a:solidFill>
                <a:latin typeface="Perpetua" panose="02020502060401020303" pitchFamily="18" charset="0"/>
                <a:ea typeface="Calibri"/>
                <a:cs typeface="Calibri"/>
                <a:sym typeface="Calibri"/>
              </a:rPr>
              <a:t>kingdom of heaven is like a mustard seed that a person took and sowed in the field. It is the smallest of all the seeds, yet when full-grown it is the largest of plants. It becomes a large bush, and the “birds of the sky come and dwell in its branches.”’”</a:t>
            </a:r>
            <a:endParaRPr lang="en" dirty="0">
              <a:solidFill>
                <a:schemeClr val="tx1"/>
              </a:solidFill>
              <a:latin typeface="Perpetua" panose="02020502060401020303" pitchFamily="18" charset="0"/>
              <a:ea typeface="Calibri"/>
              <a:cs typeface="Calibri"/>
              <a:sym typeface="Calibri"/>
            </a:endParaRPr>
          </a:p>
          <a:p>
            <a:pPr marL="0" marR="0" lvl="0" indent="0" rtl="0">
              <a:lnSpc>
                <a:spcPct val="100000"/>
              </a:lnSpc>
              <a:spcBef>
                <a:spcPts val="0"/>
              </a:spcBef>
              <a:spcAft>
                <a:spcPts val="0"/>
              </a:spcAft>
              <a:buClr>
                <a:schemeClr val="dk1"/>
              </a:buClr>
              <a:buSzPts val="1100"/>
              <a:buFont typeface="Arial"/>
              <a:buNone/>
            </a:pPr>
            <a:endParaRPr lang="en" b="1" i="0" u="none" strike="noStrike" cap="none" dirty="0">
              <a:solidFill>
                <a:schemeClr val="tx1"/>
              </a:solidFill>
              <a:latin typeface="Perpetua" panose="02020502060401020303" pitchFamily="18" charset="0"/>
              <a:ea typeface="Calibri"/>
              <a:cs typeface="Calibri"/>
              <a:sym typeface="Calibri"/>
            </a:endParaRPr>
          </a:p>
          <a:p>
            <a:pPr marL="0" marR="0" lvl="0" indent="0" algn="r" rtl="0">
              <a:lnSpc>
                <a:spcPct val="100000"/>
              </a:lnSpc>
              <a:spcBef>
                <a:spcPts val="0"/>
              </a:spcBef>
              <a:spcAft>
                <a:spcPts val="0"/>
              </a:spcAft>
              <a:buClr>
                <a:schemeClr val="dk1"/>
              </a:buClr>
              <a:buSzPts val="1100"/>
              <a:buFont typeface="Arial"/>
              <a:buNone/>
            </a:pPr>
            <a:r>
              <a:rPr lang="en" b="1" i="0" u="none" strike="noStrike" cap="none" dirty="0">
                <a:solidFill>
                  <a:schemeClr val="tx1"/>
                </a:solidFill>
                <a:latin typeface="Perpetua" panose="02020502060401020303" pitchFamily="18" charset="0"/>
                <a:ea typeface="Calibri"/>
                <a:cs typeface="Calibri"/>
                <a:sym typeface="Calibri"/>
              </a:rPr>
              <a:t>Mt 13:31-32</a:t>
            </a:r>
            <a:endParaRPr b="1" i="0" u="none" strike="noStrike" cap="none" dirty="0">
              <a:solidFill>
                <a:schemeClr val="tx1"/>
              </a:solidFill>
              <a:latin typeface="Perpetua" panose="02020502060401020303" pitchFamily="18" charset="0"/>
              <a:ea typeface="Calibri"/>
              <a:cs typeface="Calibri"/>
              <a:sym typeface="Calibri"/>
            </a:endParaRPr>
          </a:p>
        </p:txBody>
      </p:sp>
      <p:sp>
        <p:nvSpPr>
          <p:cNvPr id="128" name="Google Shape;128;p7"/>
          <p:cNvSpPr txBox="1"/>
          <p:nvPr/>
        </p:nvSpPr>
        <p:spPr>
          <a:xfrm>
            <a:off x="3228514" y="1863346"/>
            <a:ext cx="2649776" cy="2814161"/>
          </a:xfrm>
          <a:prstGeom prst="rect">
            <a:avLst/>
          </a:prstGeom>
          <a:solidFill>
            <a:schemeClr val="lt1"/>
          </a:solidFill>
          <a:ln w="19050"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1100"/>
              <a:buFont typeface="Arial"/>
              <a:buNone/>
            </a:pPr>
            <a:r>
              <a:rPr lang="en" b="0" i="0" u="none" strike="noStrike" cap="none" dirty="0">
                <a:solidFill>
                  <a:schemeClr val="tx1"/>
                </a:solidFill>
                <a:latin typeface="Perpetua" panose="02020502060401020303" pitchFamily="18" charset="0"/>
                <a:ea typeface="Calibri"/>
                <a:cs typeface="Calibri"/>
                <a:sym typeface="Calibri"/>
              </a:rPr>
              <a:t>“He said, ‘To what shall we</a:t>
            </a:r>
            <a:r>
              <a:rPr lang="en" dirty="0">
                <a:solidFill>
                  <a:schemeClr val="tx1"/>
                </a:solidFill>
                <a:latin typeface="Perpetua" panose="02020502060401020303" pitchFamily="18" charset="0"/>
                <a:ea typeface="Calibri"/>
                <a:cs typeface="Calibri"/>
                <a:sym typeface="Calibri"/>
              </a:rPr>
              <a:t> </a:t>
            </a:r>
            <a:r>
              <a:rPr lang="en" b="0" i="0" u="none" strike="noStrike" cap="none" dirty="0">
                <a:solidFill>
                  <a:schemeClr val="tx1"/>
                </a:solidFill>
                <a:latin typeface="Perpetua" panose="02020502060401020303" pitchFamily="18" charset="0"/>
                <a:ea typeface="Calibri"/>
                <a:cs typeface="Calibri"/>
                <a:sym typeface="Calibri"/>
              </a:rPr>
              <a:t>compare the kingdom of</a:t>
            </a:r>
            <a:r>
              <a:rPr lang="en" dirty="0">
                <a:solidFill>
                  <a:schemeClr val="tx1"/>
                </a:solidFill>
                <a:latin typeface="Perpetua" panose="02020502060401020303" pitchFamily="18" charset="0"/>
                <a:ea typeface="Calibri"/>
                <a:cs typeface="Calibri"/>
                <a:sym typeface="Calibri"/>
              </a:rPr>
              <a:t> </a:t>
            </a:r>
            <a:r>
              <a:rPr lang="en" b="0" i="0" u="none" strike="noStrike" cap="none" dirty="0">
                <a:solidFill>
                  <a:schemeClr val="tx1"/>
                </a:solidFill>
                <a:latin typeface="Perpetua" panose="02020502060401020303" pitchFamily="18" charset="0"/>
                <a:ea typeface="Calibri"/>
                <a:cs typeface="Calibri"/>
                <a:sym typeface="Calibri"/>
              </a:rPr>
              <a:t>God, or what parable can we use for it? It is like a mustard seed that, when it is sown in the ground, is the smallest of all the seeds on the earth. But once it is sown, it springs up and becomes the largest of</a:t>
            </a:r>
            <a:r>
              <a:rPr lang="en" dirty="0">
                <a:solidFill>
                  <a:schemeClr val="tx1"/>
                </a:solidFill>
                <a:latin typeface="Perpetua" panose="02020502060401020303" pitchFamily="18" charset="0"/>
                <a:ea typeface="Calibri"/>
                <a:cs typeface="Calibri"/>
                <a:sym typeface="Calibri"/>
              </a:rPr>
              <a:t> </a:t>
            </a:r>
            <a:r>
              <a:rPr lang="en" b="0" i="0" u="none" strike="noStrike" cap="none" dirty="0">
                <a:solidFill>
                  <a:schemeClr val="tx1"/>
                </a:solidFill>
                <a:latin typeface="Perpetua" panose="02020502060401020303" pitchFamily="18" charset="0"/>
                <a:ea typeface="Calibri"/>
                <a:cs typeface="Calibri"/>
                <a:sym typeface="Calibri"/>
              </a:rPr>
              <a:t>plants and puts forth large</a:t>
            </a:r>
            <a:r>
              <a:rPr lang="en" dirty="0">
                <a:solidFill>
                  <a:schemeClr val="tx1"/>
                </a:solidFill>
                <a:latin typeface="Perpetua" panose="02020502060401020303" pitchFamily="18" charset="0"/>
                <a:ea typeface="Calibri"/>
                <a:cs typeface="Calibri"/>
                <a:sym typeface="Calibri"/>
              </a:rPr>
              <a:t> </a:t>
            </a:r>
            <a:r>
              <a:rPr lang="en" b="0" i="0" u="none" strike="noStrike" cap="none" dirty="0">
                <a:solidFill>
                  <a:schemeClr val="tx1"/>
                </a:solidFill>
                <a:latin typeface="Perpetua" panose="02020502060401020303" pitchFamily="18" charset="0"/>
                <a:ea typeface="Calibri"/>
                <a:cs typeface="Calibri"/>
                <a:sym typeface="Calibri"/>
              </a:rPr>
              <a:t>branches, so that the birds of the sky can dwell in its</a:t>
            </a:r>
            <a:r>
              <a:rPr lang="en" dirty="0">
                <a:solidFill>
                  <a:schemeClr val="tx1"/>
                </a:solidFill>
                <a:latin typeface="Perpetua" panose="02020502060401020303" pitchFamily="18" charset="0"/>
                <a:ea typeface="Calibri"/>
                <a:cs typeface="Calibri"/>
                <a:sym typeface="Calibri"/>
              </a:rPr>
              <a:t> s</a:t>
            </a:r>
            <a:r>
              <a:rPr lang="en" b="0" i="0" u="none" strike="noStrike" cap="none" dirty="0">
                <a:solidFill>
                  <a:schemeClr val="tx1"/>
                </a:solidFill>
                <a:latin typeface="Perpetua" panose="02020502060401020303" pitchFamily="18" charset="0"/>
                <a:ea typeface="Calibri"/>
                <a:cs typeface="Calibri"/>
                <a:sym typeface="Calibri"/>
              </a:rPr>
              <a:t>hade.’” </a:t>
            </a:r>
            <a:endParaRPr lang="en" dirty="0">
              <a:solidFill>
                <a:schemeClr val="tx1"/>
              </a:solidFill>
              <a:latin typeface="Perpetua" panose="02020502060401020303" pitchFamily="18" charset="0"/>
              <a:ea typeface="Calibri"/>
              <a:cs typeface="Calibri"/>
              <a:sym typeface="Calibri"/>
            </a:endParaRPr>
          </a:p>
          <a:p>
            <a:pPr marL="0" marR="0" lvl="0" indent="0" rtl="0">
              <a:lnSpc>
                <a:spcPct val="100000"/>
              </a:lnSpc>
              <a:spcBef>
                <a:spcPts val="0"/>
              </a:spcBef>
              <a:spcAft>
                <a:spcPts val="0"/>
              </a:spcAft>
              <a:buClr>
                <a:srgbClr val="000000"/>
              </a:buClr>
              <a:buSzPts val="1200"/>
              <a:buFont typeface="Arial"/>
              <a:buNone/>
            </a:pPr>
            <a:endParaRPr lang="en" b="1" i="0" u="none" strike="noStrike" cap="none" dirty="0">
              <a:solidFill>
                <a:schemeClr val="tx1"/>
              </a:solidFill>
              <a:latin typeface="Perpetua" panose="02020502060401020303" pitchFamily="18" charset="0"/>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en" b="1" i="0" u="none" strike="noStrike" cap="none" dirty="0">
                <a:solidFill>
                  <a:schemeClr val="tx1"/>
                </a:solidFill>
                <a:latin typeface="Perpetua" panose="02020502060401020303" pitchFamily="18" charset="0"/>
                <a:ea typeface="Calibri"/>
                <a:cs typeface="Calibri"/>
                <a:sym typeface="Calibri"/>
              </a:rPr>
              <a:t>Mk 4:30-32</a:t>
            </a:r>
            <a:endParaRPr b="1" i="0" u="none" strike="noStrike" cap="none" dirty="0">
              <a:solidFill>
                <a:schemeClr val="tx1"/>
              </a:solidFill>
              <a:latin typeface="Perpetua" panose="02020502060401020303" pitchFamily="18" charset="0"/>
              <a:ea typeface="Calibri"/>
              <a:cs typeface="Calibri"/>
              <a:sym typeface="Calibri"/>
            </a:endParaRPr>
          </a:p>
          <a:p>
            <a:pPr marL="0" marR="0" lvl="0" indent="0" rtl="0">
              <a:lnSpc>
                <a:spcPct val="100000"/>
              </a:lnSpc>
              <a:spcBef>
                <a:spcPts val="0"/>
              </a:spcBef>
              <a:spcAft>
                <a:spcPts val="0"/>
              </a:spcAft>
              <a:buClr>
                <a:schemeClr val="dk1"/>
              </a:buClr>
              <a:buSzPts val="1100"/>
              <a:buFont typeface="Arial"/>
              <a:buNone/>
            </a:pPr>
            <a:endParaRPr b="0" i="0" u="none" strike="noStrike" cap="none" dirty="0">
              <a:solidFill>
                <a:schemeClr val="tx1"/>
              </a:solidFill>
              <a:latin typeface="Perpetua" panose="02020502060401020303" pitchFamily="18" charset="0"/>
              <a:sym typeface="Arial"/>
            </a:endParaRPr>
          </a:p>
          <a:p>
            <a:pPr marL="0" marR="0" lvl="0" indent="0" rtl="0">
              <a:lnSpc>
                <a:spcPct val="100000"/>
              </a:lnSpc>
              <a:spcBef>
                <a:spcPts val="0"/>
              </a:spcBef>
              <a:spcAft>
                <a:spcPts val="0"/>
              </a:spcAft>
              <a:buClr>
                <a:srgbClr val="000000"/>
              </a:buClr>
              <a:buSzPts val="900"/>
              <a:buFont typeface="Arial"/>
              <a:buNone/>
            </a:pPr>
            <a:endParaRPr b="0" i="0" u="none" strike="noStrike" cap="none" dirty="0">
              <a:solidFill>
                <a:schemeClr val="tx1"/>
              </a:solidFill>
              <a:latin typeface="Perpetua" panose="02020502060401020303" pitchFamily="18" charset="0"/>
              <a:sym typeface="Arial"/>
            </a:endParaRPr>
          </a:p>
        </p:txBody>
      </p:sp>
      <p:sp>
        <p:nvSpPr>
          <p:cNvPr id="129" name="Google Shape;129;p7"/>
          <p:cNvSpPr txBox="1"/>
          <p:nvPr/>
        </p:nvSpPr>
        <p:spPr>
          <a:xfrm>
            <a:off x="6066694" y="1863348"/>
            <a:ext cx="2665091" cy="2814159"/>
          </a:xfrm>
          <a:prstGeom prst="rect">
            <a:avLst/>
          </a:prstGeom>
          <a:solidFill>
            <a:schemeClr val="lt1"/>
          </a:solid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1100"/>
              <a:buFont typeface="Arial"/>
              <a:buNone/>
            </a:pPr>
            <a:r>
              <a:rPr lang="en" b="0" i="0" u="none" strike="noStrike" cap="none" dirty="0">
                <a:solidFill>
                  <a:schemeClr val="tx1"/>
                </a:solidFill>
                <a:latin typeface="Perpetua" panose="02020502060401020303" pitchFamily="18" charset="0"/>
                <a:ea typeface="Calibri"/>
                <a:cs typeface="Calibri"/>
                <a:sym typeface="Calibri"/>
              </a:rPr>
              <a:t>“Then he said, ‘What is the kingdom of God like? To what can I compare it? It is like a mustard seed that a person took and planted in the garden. When it was fully grown, it became a large bush and “the birds of the sky dwelt</a:t>
            </a:r>
            <a:r>
              <a:rPr lang="en" dirty="0">
                <a:solidFill>
                  <a:schemeClr val="tx1"/>
                </a:solidFill>
                <a:latin typeface="Perpetua" panose="02020502060401020303" pitchFamily="18" charset="0"/>
                <a:ea typeface="Calibri"/>
                <a:cs typeface="Calibri"/>
                <a:sym typeface="Calibri"/>
              </a:rPr>
              <a:t> </a:t>
            </a:r>
            <a:r>
              <a:rPr lang="en" b="0" i="0" u="none" strike="noStrike" cap="none" dirty="0">
                <a:solidFill>
                  <a:schemeClr val="tx1"/>
                </a:solidFill>
                <a:latin typeface="Perpetua" panose="02020502060401020303" pitchFamily="18" charset="0"/>
                <a:ea typeface="Calibri"/>
                <a:cs typeface="Calibri"/>
                <a:sym typeface="Calibri"/>
              </a:rPr>
              <a:t>in its branches.”’”</a:t>
            </a:r>
          </a:p>
          <a:p>
            <a:pPr marL="0" marR="0" lvl="0" indent="0" rtl="0">
              <a:lnSpc>
                <a:spcPct val="100000"/>
              </a:lnSpc>
              <a:spcBef>
                <a:spcPts val="0"/>
              </a:spcBef>
              <a:spcAft>
                <a:spcPts val="0"/>
              </a:spcAft>
              <a:buClr>
                <a:schemeClr val="dk1"/>
              </a:buClr>
              <a:buSzPts val="1100"/>
              <a:buFont typeface="Arial"/>
              <a:buNone/>
            </a:pPr>
            <a:endParaRPr lang="en" b="1" i="0" u="none" strike="noStrike" cap="none" dirty="0">
              <a:solidFill>
                <a:schemeClr val="tx1"/>
              </a:solidFill>
              <a:latin typeface="Perpetua" panose="02020502060401020303" pitchFamily="18" charset="0"/>
              <a:ea typeface="Calibri"/>
              <a:cs typeface="Calibri"/>
              <a:sym typeface="Calibri"/>
            </a:endParaRPr>
          </a:p>
          <a:p>
            <a:pPr marL="0" marR="0" lvl="0" indent="0" algn="r" rtl="0">
              <a:lnSpc>
                <a:spcPct val="100000"/>
              </a:lnSpc>
              <a:spcBef>
                <a:spcPts val="0"/>
              </a:spcBef>
              <a:spcAft>
                <a:spcPts val="0"/>
              </a:spcAft>
              <a:buClr>
                <a:schemeClr val="dk1"/>
              </a:buClr>
              <a:buSzPts val="1100"/>
              <a:buFont typeface="Arial"/>
              <a:buNone/>
            </a:pPr>
            <a:r>
              <a:rPr lang="en" b="1" i="0" u="none" strike="noStrike" cap="none" dirty="0">
                <a:solidFill>
                  <a:schemeClr val="tx1"/>
                </a:solidFill>
                <a:latin typeface="Perpetua" panose="02020502060401020303" pitchFamily="18" charset="0"/>
                <a:ea typeface="Calibri"/>
                <a:cs typeface="Calibri"/>
                <a:sym typeface="Calibri"/>
              </a:rPr>
              <a:t>Lk 13:18-19</a:t>
            </a:r>
            <a:endParaRPr b="1" i="0" u="none" strike="noStrike" cap="none" dirty="0">
              <a:solidFill>
                <a:schemeClr val="tx1"/>
              </a:solidFill>
              <a:latin typeface="Perpetua" panose="02020502060401020303" pitchFamily="18" charset="0"/>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b="0" i="0" u="none" strike="noStrike" cap="none" dirty="0">
              <a:solidFill>
                <a:schemeClr val="tx1"/>
              </a:solidFill>
              <a:latin typeface="Perpetua" panose="02020502060401020303" pitchFamily="18" charset="0"/>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9F67"/>
        </a:solidFill>
        <a:effectLst/>
      </p:bgPr>
    </p:bg>
    <p:spTree>
      <p:nvGrpSpPr>
        <p:cNvPr id="1" name="Shape 133"/>
        <p:cNvGrpSpPr/>
        <p:nvPr/>
      </p:nvGrpSpPr>
      <p:grpSpPr>
        <a:xfrm>
          <a:off x="0" y="0"/>
          <a:ext cx="0" cy="0"/>
          <a:chOff x="0" y="0"/>
          <a:chExt cx="0" cy="0"/>
        </a:xfrm>
      </p:grpSpPr>
      <p:pic>
        <p:nvPicPr>
          <p:cNvPr id="135" name="Google Shape;135;p8"/>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
                    </a14:imgEffect>
                  </a14:imgLayer>
                </a14:imgProps>
              </a:ext>
            </a:extLst>
          </a:blip>
          <a:srcRect l="17544" t="6046" r="8676" b="13870"/>
          <a:stretch/>
        </p:blipFill>
        <p:spPr>
          <a:xfrm>
            <a:off x="0" y="-2"/>
            <a:ext cx="3485923" cy="5143501"/>
          </a:xfrm>
          <a:prstGeom prst="rect">
            <a:avLst/>
          </a:prstGeom>
          <a:noFill/>
          <a:ln>
            <a:noFill/>
          </a:ln>
        </p:spPr>
      </p:pic>
      <p:sp>
        <p:nvSpPr>
          <p:cNvPr id="6" name="Google Shape;140;p9">
            <a:extLst>
              <a:ext uri="{FF2B5EF4-FFF2-40B4-BE49-F238E27FC236}">
                <a16:creationId xmlns:a16="http://schemas.microsoft.com/office/drawing/2014/main" id="{A0DCC47D-564C-43F3-BE32-CABE06904C8D}"/>
              </a:ext>
            </a:extLst>
          </p:cNvPr>
          <p:cNvSpPr txBox="1">
            <a:spLocks/>
          </p:cNvSpPr>
          <p:nvPr/>
        </p:nvSpPr>
        <p:spPr>
          <a:xfrm>
            <a:off x="4297512" y="597875"/>
            <a:ext cx="3723198" cy="3947746"/>
          </a:xfrm>
          <a:prstGeom prst="rect">
            <a:avLst/>
          </a:prstGeom>
          <a:solidFill>
            <a:srgbClr val="E4AB03"/>
          </a:solidFill>
          <a:ln w="76200" cap="flat" cmpd="sng">
            <a:solidFill>
              <a:schemeClr val="tx1"/>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br>
              <a:rPr lang="en-US"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br>
            <a:r>
              <a:rPr lang="en-US"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t>What is unique about the Gospel of </a:t>
            </a:r>
          </a:p>
          <a:p>
            <a:pPr algn="ctr">
              <a:buSzPts val="990"/>
            </a:pPr>
            <a:r>
              <a:rPr lang="en-US"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t>Mark?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7A673"/>
        </a:solidFill>
        <a:effectLst/>
      </p:bgPr>
    </p:bg>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xfrm>
            <a:off x="648778" y="597877"/>
            <a:ext cx="3723198" cy="3947746"/>
          </a:xfrm>
          <a:prstGeom prst="rect">
            <a:avLst/>
          </a:prstGeom>
          <a:solidFill>
            <a:srgbClr val="E4AB03"/>
          </a:solidFill>
          <a:ln w="76200" cap="flat" cmpd="sng">
            <a:solidFill>
              <a:schemeClr val="tx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br>
              <a:rPr lang="en"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br>
            <a:r>
              <a:rPr lang="en"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rPr>
              <a:t>What is unique about the Gospel of Matthew?</a:t>
            </a:r>
            <a:endParaRPr sz="4000" b="1" dirty="0">
              <a:solidFill>
                <a:schemeClr val="bg1"/>
              </a:solidFill>
              <a:effectLst>
                <a:outerShdw blurRad="50800" dist="38100" dir="5400000" algn="t" rotWithShape="0">
                  <a:prstClr val="black">
                    <a:alpha val="40000"/>
                  </a:prstClr>
                </a:outerShdw>
              </a:effectLst>
              <a:latin typeface="Perpetua" panose="02020502060401020303" pitchFamily="18" charset="0"/>
              <a:ea typeface="Calibri"/>
              <a:cs typeface="Calibri"/>
              <a:sym typeface="Calibri"/>
            </a:endParaRPr>
          </a:p>
        </p:txBody>
      </p:sp>
      <p:pic>
        <p:nvPicPr>
          <p:cNvPr id="141" name="Google Shape;141;p9"/>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5000"/>
                    </a14:imgEffect>
                  </a14:imgLayer>
                </a14:imgProps>
              </a:ext>
            </a:extLst>
          </a:blip>
          <a:srcRect l="17686" t="9271" r="6566" b="16851"/>
          <a:stretch/>
        </p:blipFill>
        <p:spPr>
          <a:xfrm>
            <a:off x="5079754" y="1"/>
            <a:ext cx="4064246"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3089</Words>
  <Application>Microsoft Office PowerPoint</Application>
  <PresentationFormat>On-screen Show (16:9)</PresentationFormat>
  <Paragraphs>182</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Arial</vt:lpstr>
      <vt:lpstr>Perpetua</vt:lpstr>
      <vt:lpstr>Simple Light</vt:lpstr>
      <vt:lpstr>PowerPoint Presentation</vt:lpstr>
      <vt:lpstr>PowerPoint Presentation</vt:lpstr>
      <vt:lpstr>PowerPoint Presentation</vt:lpstr>
      <vt:lpstr>PowerPoint Presentation</vt:lpstr>
      <vt:lpstr>The Two-Source Hypothesis</vt:lpstr>
      <vt:lpstr>Mt, Mk, Lk (Synoptics) vs. John</vt:lpstr>
      <vt:lpstr>The Parable of the Mustard Seed: Side by Side</vt:lpstr>
      <vt:lpstr>PowerPoint Presentation</vt:lpstr>
      <vt:lpstr> What is unique about the Gospel of Matthew?</vt:lpstr>
      <vt:lpstr>PowerPoint Presentation</vt:lpstr>
      <vt:lpstr>One of the first teachers of Jesus was Saint Joseph, his earthly father. What skills did Jesus learn about the craft of teaching from Saint Joseph?</vt:lpstr>
      <vt:lpstr>Miracles of  Jesus  in the Synoptics</vt:lpstr>
      <vt:lpstr>PowerPoint Presentation</vt:lpstr>
      <vt:lpstr>The Passion in the Synoptics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dc:creator>
  <cp:lastModifiedBy>Susana J. Kelly</cp:lastModifiedBy>
  <cp:revision>41</cp:revision>
  <dcterms:modified xsi:type="dcterms:W3CDTF">2024-08-15T00:31:21Z</dcterms:modified>
</cp:coreProperties>
</file>