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D33"/>
    <a:srgbClr val="167935"/>
    <a:srgbClr val="DCDDD8"/>
    <a:srgbClr val="2A47CD"/>
    <a:srgbClr val="AE7E17"/>
    <a:srgbClr val="0C441D"/>
    <a:srgbClr val="9F3819"/>
    <a:srgbClr val="C39F50"/>
    <a:srgbClr val="71E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86369" autoAdjust="0"/>
  </p:normalViewPr>
  <p:slideViewPr>
    <p:cSldViewPr snapToGrid="0">
      <p:cViewPr>
        <p:scale>
          <a:sx n="110" d="100"/>
          <a:sy n="110" d="100"/>
        </p:scale>
        <p:origin x="834" y="354"/>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0uM9ByIh6q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Zih9pv74hpM?list=PLMp6rMU0-TTItIr0FM6-8p7zSiXy6J5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sr:User:Gmihai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ommons.wikimedia.org/wiki/File:Elijah,_a_prophet_and_a_miracle_worker.jpg" TargetMode="External"/><Relationship Id="rId5" Type="http://schemas.openxmlformats.org/officeDocument/2006/relationships/hyperlink" Target="https://creativecommons.org/licenses/by-sa/3.0/rs/deed.en" TargetMode="External"/><Relationship Id="rId4" Type="http://schemas.openxmlformats.org/officeDocument/2006/relationships/hyperlink" Target="https://en.wikipedia.org/wiki/sr:"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en:Rembrandt" TargetMode="External"/><Relationship Id="rId7" Type="http://schemas.openxmlformats.org/officeDocument/2006/relationships/hyperlink" Target="https://youtu.be/qMNRi62KhC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commons.wikimedia.org/wiki/File:Thomas_Bathas_Jesus_Enthroned.png" TargetMode="External"/><Relationship Id="rId5" Type="http://schemas.openxmlformats.org/officeDocument/2006/relationships/hyperlink" Target="https://en.wikipedia.org/wiki/en:Thomas_Bathas" TargetMode="External"/><Relationship Id="rId4" Type="http://schemas.openxmlformats.org/officeDocument/2006/relationships/hyperlink" Target="https://commons.wikimedia.org/wiki/File:Rembrandt_-_Moses_with_the_Ten_Commandments_-_Google_Art_Project.jp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ommons.wikimedia.org/wiki/File:Crucifixion-stained-glass-V&amp;A.jpg" TargetMode="External"/><Relationship Id="rId5" Type="http://schemas.openxmlformats.org/officeDocument/2006/relationships/hyperlink" Target="https://commons.wikimedia.org/wiki/File:Immaculate_Conception_Church_(Toledo,_Ohio)_-_stained_glass,_Jeremiah.jpg" TargetMode="External"/><Relationship Id="rId4" Type="http://schemas.openxmlformats.org/officeDocument/2006/relationships/hyperlink" Target="https://creativecommons.org/licenses/by-sa/4.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en:Gerard_van_Honthorst"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youtu.be/Xs9NwdJc9QU" TargetMode="External"/><Relationship Id="rId4" Type="http://schemas.openxmlformats.org/officeDocument/2006/relationships/hyperlink" Target="https://commons.wikimedia.org/wiki/File:King_David,_the_King_of_Israel.jp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QVZEJ9UDDgs?list=PLMp6rMU0-TTItIr0FM6-8p7zSiXy6J5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User:Tomomarus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2.5"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User:Gre_regimen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commons.wikimedia.org/wiki/File:Alpha-omega-Sacre-Coeur-Paris.jpg" TargetMode="External"/><Relationship Id="rId4" Type="http://schemas.openxmlformats.org/officeDocument/2006/relationships/hyperlink" Target="https://creativecommons.org/licenses/by-sa/4.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Figures.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US_Navy_060430-N-4702D-001_Commander_7th_Fleet_Chaplain,_Capt._Bill_Devine,_performs_the_first_documented_baptism_aboard_the_amphibious-command_ship_USS_Blue_Ridge_(LCC_19).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9abf693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9abf693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https://commons.wikimedia.org/wiki/File:Jesus_Christ_the_King_in_Glory.png</a:t>
            </a:r>
            <a:endParaRPr lang="en" b="0" dirty="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lang="en" b="1"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82880" lvl="0" indent="-182880" algn="l" rtl="0">
              <a:lnSpc>
                <a:spcPct val="150000"/>
              </a:lnSpc>
              <a:spcBef>
                <a:spcPts val="0"/>
              </a:spcBef>
              <a:spcAft>
                <a:spcPts val="0"/>
              </a:spcAft>
              <a:buClr>
                <a:schemeClr val="dk1"/>
              </a:buClr>
              <a:buSzPts val="1100"/>
              <a:buFont typeface="Arial" panose="020B0604020202020204" pitchFamily="34" charset="0"/>
              <a:buChar char="•"/>
            </a:pPr>
            <a:r>
              <a:rPr lang="en" i="1" dirty="0">
                <a:solidFill>
                  <a:schemeClr val="dk1"/>
                </a:solidFill>
              </a:rPr>
              <a:t>Require students to use a three-ring binder (1/2-1 inches) full of loose-leaf paper (college or wide ruled).</a:t>
            </a:r>
            <a:endParaRPr i="1" dirty="0">
              <a:solidFill>
                <a:schemeClr val="dk1"/>
              </a:solidFill>
            </a:endParaRPr>
          </a:p>
          <a:p>
            <a:pPr marL="182880" lvl="0" indent="-182880" algn="l" rtl="0">
              <a:lnSpc>
                <a:spcPct val="150000"/>
              </a:lnSpc>
              <a:spcBef>
                <a:spcPts val="0"/>
              </a:spcBef>
              <a:spcAft>
                <a:spcPts val="0"/>
              </a:spcAft>
              <a:buClr>
                <a:schemeClr val="dk1"/>
              </a:buClr>
              <a:buSzPts val="1100"/>
              <a:buFont typeface="Arial" panose="020B0604020202020204" pitchFamily="34" charset="0"/>
              <a:buChar char="•"/>
            </a:pPr>
            <a:r>
              <a:rPr lang="en" i="1" dirty="0">
                <a:solidFill>
                  <a:schemeClr val="dk1"/>
                </a:solidFill>
              </a:rPr>
              <a:t>Notes must be taken in pen only and handwritten.</a:t>
            </a:r>
            <a:endParaRPr i="1" dirty="0">
              <a:solidFill>
                <a:schemeClr val="dk1"/>
              </a:solidFill>
            </a:endParaRPr>
          </a:p>
          <a:p>
            <a:pPr marL="182880" lvl="0" indent="-182880" algn="l" rtl="0">
              <a:lnSpc>
                <a:spcPct val="150000"/>
              </a:lnSpc>
              <a:spcBef>
                <a:spcPts val="0"/>
              </a:spcBef>
              <a:spcAft>
                <a:spcPts val="0"/>
              </a:spcAft>
              <a:buClr>
                <a:schemeClr val="dk1"/>
              </a:buClr>
              <a:buSzPts val="1100"/>
              <a:buFont typeface="Arial" panose="020B0604020202020204" pitchFamily="34" charset="0"/>
              <a:buChar char="•"/>
            </a:pPr>
            <a:r>
              <a:rPr lang="en" i="1" dirty="0">
                <a:solidFill>
                  <a:schemeClr val="dk1"/>
                </a:solidFill>
              </a:rPr>
              <a:t>Notebooks should contain information and notes for religion class only. </a:t>
            </a:r>
            <a:endParaRPr i="1" dirty="0">
              <a:solidFill>
                <a:schemeClr val="dk1"/>
              </a:solidFill>
            </a:endParaRPr>
          </a:p>
          <a:p>
            <a:pPr marL="182880" lvl="0" indent="-182880" algn="l" rtl="0">
              <a:lnSpc>
                <a:spcPct val="150000"/>
              </a:lnSpc>
              <a:spcBef>
                <a:spcPts val="0"/>
              </a:spcBef>
              <a:spcAft>
                <a:spcPts val="0"/>
              </a:spcAft>
              <a:buClr>
                <a:schemeClr val="dk1"/>
              </a:buClr>
              <a:buSzPts val="1100"/>
              <a:buFont typeface="Arial" panose="020B0604020202020204" pitchFamily="34" charset="0"/>
              <a:buChar char="•"/>
            </a:pPr>
            <a:r>
              <a:rPr lang="en" i="1" dirty="0">
                <a:solidFill>
                  <a:schemeClr val="dk1"/>
                </a:solidFill>
              </a:rPr>
              <a:t>Notebooks must have a table of contents with topic of notes, dates, and page numbers.</a:t>
            </a:r>
            <a:endParaRPr i="1" dirty="0">
              <a:solidFill>
                <a:schemeClr val="dk1"/>
              </a:solidFill>
            </a:endParaRPr>
          </a:p>
          <a:p>
            <a:pPr marL="182880" lvl="0" indent="-182880" algn="l" rtl="0">
              <a:lnSpc>
                <a:spcPct val="150000"/>
              </a:lnSpc>
              <a:spcBef>
                <a:spcPts val="0"/>
              </a:spcBef>
              <a:spcAft>
                <a:spcPts val="0"/>
              </a:spcAft>
              <a:buClr>
                <a:schemeClr val="dk1"/>
              </a:buClr>
              <a:buSzPts val="1100"/>
              <a:buFont typeface="Arial" panose="020B0604020202020204" pitchFamily="34" charset="0"/>
              <a:buChar char="•"/>
            </a:pPr>
            <a:r>
              <a:rPr lang="en" i="1" dirty="0">
                <a:solidFill>
                  <a:schemeClr val="dk1"/>
                </a:solidFill>
              </a:rPr>
              <a:t>All notes must have a topic and page number. </a:t>
            </a:r>
            <a:endParaRPr i="1" dirty="0">
              <a:solidFill>
                <a:schemeClr val="dk1"/>
              </a:solidFill>
            </a:endParaRPr>
          </a:p>
          <a:p>
            <a:pPr marL="182880" lvl="0" indent="-182880" algn="l" rtl="0">
              <a:lnSpc>
                <a:spcPct val="150000"/>
              </a:lnSpc>
              <a:spcBef>
                <a:spcPts val="0"/>
              </a:spcBef>
              <a:spcAft>
                <a:spcPts val="0"/>
              </a:spcAft>
              <a:buClr>
                <a:schemeClr val="dk1"/>
              </a:buClr>
              <a:buSzPts val="1100"/>
              <a:buFont typeface="Arial" panose="020B0604020202020204" pitchFamily="34" charset="0"/>
              <a:buChar char="•"/>
            </a:pP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9eec45d8d1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9eec45d8d1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Credits (from left to right): </a:t>
            </a:r>
          </a:p>
          <a:p>
            <a:pPr marL="0" lvl="0" indent="0" algn="l" rtl="0">
              <a:lnSpc>
                <a:spcPct val="115000"/>
              </a:lnSpc>
              <a:spcBef>
                <a:spcPts val="500"/>
              </a:spcBef>
              <a:spcAft>
                <a:spcPts val="0"/>
              </a:spcAft>
              <a:buNone/>
            </a:pPr>
            <a:r>
              <a:rPr lang="en" sz="1050" b="0" dirty="0">
                <a:solidFill>
                  <a:schemeClr val="dk1"/>
                </a:solidFill>
                <a:highlight>
                  <a:srgbClr val="F8F9FA"/>
                </a:highlight>
              </a:rPr>
              <a:t>1. </a:t>
            </a:r>
            <a:r>
              <a:rPr lang="en-US" sz="1050" b="0" dirty="0">
                <a:solidFill>
                  <a:schemeClr val="dk1"/>
                </a:solidFill>
                <a:highlight>
                  <a:srgbClr val="F8F9FA"/>
                </a:highlight>
              </a:rPr>
              <a:t>https://commons.wikimedia.org/wiki/File:High_Priest_Offering_Incense_on_the_Altar.jpg</a:t>
            </a:r>
            <a:endParaRPr lang="en" sz="1050" b="0" dirty="0">
              <a:solidFill>
                <a:schemeClr val="dk1"/>
              </a:solidFill>
              <a:highlight>
                <a:srgbClr val="F8F9FA"/>
              </a:highlight>
            </a:endParaRPr>
          </a:p>
          <a:p>
            <a:pPr marL="0" lvl="0" indent="0" algn="l" rtl="0">
              <a:lnSpc>
                <a:spcPct val="115000"/>
              </a:lnSpc>
              <a:spcBef>
                <a:spcPts val="500"/>
              </a:spcBef>
              <a:spcAft>
                <a:spcPts val="0"/>
              </a:spcAft>
              <a:buNone/>
            </a:pPr>
            <a:r>
              <a:rPr lang="en" sz="1050" b="0" dirty="0">
                <a:solidFill>
                  <a:schemeClr val="dk1"/>
                </a:solidFill>
                <a:highlight>
                  <a:srgbClr val="F8F9FA"/>
                </a:highlight>
              </a:rPr>
              <a:t>2. </a:t>
            </a:r>
            <a:r>
              <a:rPr lang="en-US" sz="1050" dirty="0">
                <a:solidFill>
                  <a:srgbClr val="202122"/>
                </a:solidFill>
                <a:highlight>
                  <a:srgbClr val="F8F9FA"/>
                </a:highlight>
              </a:rPr>
              <a:t>https://commons.wikimedia.org/wiki/File:Jesus_ascends_to_heaven.jpg</a:t>
            </a:r>
          </a:p>
          <a:p>
            <a:pPr marL="0" lvl="0" indent="0" algn="l" rtl="0">
              <a:lnSpc>
                <a:spcPct val="115000"/>
              </a:lnSpc>
              <a:spcBef>
                <a:spcPts val="500"/>
              </a:spcBef>
              <a:spcAft>
                <a:spcPts val="0"/>
              </a:spcAft>
              <a:buNone/>
            </a:pPr>
            <a:endParaRPr lang="en" sz="1050" b="1"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Show how Jesus acts as High priest typologically by linking the following by number:</a:t>
            </a:r>
          </a:p>
          <a:p>
            <a:pPr marL="0" lvl="0" indent="0" algn="l" rtl="0">
              <a:lnSpc>
                <a:spcPct val="115000"/>
              </a:lnSpc>
              <a:spcBef>
                <a:spcPts val="500"/>
              </a:spcBef>
              <a:spcAft>
                <a:spcPts val="0"/>
              </a:spcAft>
              <a:buClr>
                <a:schemeClr val="dk1"/>
              </a:buClr>
              <a:buSzPts val="1100"/>
              <a:buFont typeface="Arial"/>
              <a:buNone/>
            </a:pPr>
            <a:endParaRPr sz="1050" dirty="0">
              <a:solidFill>
                <a:srgbClr val="202122"/>
              </a:solidFill>
              <a:highlight>
                <a:srgbClr val="F8F9FA"/>
              </a:highlight>
            </a:endParaRPr>
          </a:p>
          <a:p>
            <a:pPr marL="457200" lvl="0" indent="-298450" algn="l" rtl="0">
              <a:spcBef>
                <a:spcPts val="500"/>
              </a:spcBef>
              <a:spcAft>
                <a:spcPts val="0"/>
              </a:spcAft>
              <a:buClr>
                <a:schemeClr val="dk1"/>
              </a:buClr>
              <a:buSzPts val="1100"/>
              <a:buAutoNum type="arabicPeriod"/>
            </a:pPr>
            <a:r>
              <a:rPr lang="en" dirty="0">
                <a:solidFill>
                  <a:schemeClr val="dk1"/>
                </a:solidFill>
              </a:rPr>
              <a:t>The Levitical High Priest</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Levitical High Priest took the blood of the Atonement Sacrifice into the Holy of Holies one day a year.</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Levitical High Priest passed through the veil.</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Levitical High Priest repeated this ritual every year.</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blood of goats and bulls served as a graphic symbol of sin.</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animals were thought of as a substitute victim taking on the guilt of all the sinners, including the priest.</a:t>
            </a:r>
            <a:endParaRPr dirty="0">
              <a:solidFill>
                <a:schemeClr val="dk1"/>
              </a:solidFill>
            </a:endParaRPr>
          </a:p>
          <a:p>
            <a:pPr marL="457200" lvl="0" indent="0" algn="l" rtl="0">
              <a:spcBef>
                <a:spcPts val="0"/>
              </a:spcBef>
              <a:spcAft>
                <a:spcPts val="0"/>
              </a:spcAft>
              <a:buClr>
                <a:schemeClr val="dk1"/>
              </a:buClr>
              <a:buSzPts val="1100"/>
              <a:buFont typeface="Arial"/>
              <a:buNone/>
            </a:pPr>
            <a:r>
              <a:rPr lang="en" dirty="0">
                <a:solidFill>
                  <a:schemeClr val="dk1"/>
                </a:solidFill>
              </a:rPr>
              <a:t>_________________________________________</a:t>
            </a:r>
          </a:p>
          <a:p>
            <a:pPr marL="4572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Jesus, the High priest</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Jesus took his Body and Blood into heaven when he ascended.</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Jesus passed through the invisible veil that separates heaven and earth.</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Jesus did this once and for all and continues to make perpetual atonement for sin.</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Jesus’ precious blood was shed for our sins.</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Jesus freely chose to do the Father’s will and accepted the suffering and death as a perfect, infinite sacrifice to take away our sins.</a:t>
            </a:r>
            <a:endParaRPr sz="1050" b="1"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endParaRPr lang="en" b="1" dirty="0">
              <a:solidFill>
                <a:schemeClr val="dk1"/>
              </a:solidFill>
            </a:endParaRPr>
          </a:p>
          <a:p>
            <a:pPr marL="0" lvl="0" indent="0" algn="l" rtl="0">
              <a:lnSpc>
                <a:spcPct val="115000"/>
              </a:lnSpc>
              <a:spcBef>
                <a:spcPts val="500"/>
              </a:spcBef>
              <a:spcAft>
                <a:spcPts val="500"/>
              </a:spcAft>
              <a:buClr>
                <a:schemeClr val="dk1"/>
              </a:buClr>
              <a:buSzPts val="1100"/>
              <a:buFont typeface="Arial"/>
              <a:buNone/>
            </a:pPr>
            <a:r>
              <a:rPr lang="en" b="1" dirty="0">
                <a:solidFill>
                  <a:schemeClr val="dk1"/>
                </a:solidFill>
              </a:rPr>
              <a:t>Online Resource: </a:t>
            </a:r>
            <a:r>
              <a:rPr lang="en" dirty="0">
                <a:solidFill>
                  <a:schemeClr val="dk1"/>
                </a:solidFill>
              </a:rPr>
              <a:t>To reinforce Jesus as High Priest, have students view the video </a:t>
            </a:r>
            <a:r>
              <a:rPr lang="en" i="1" dirty="0">
                <a:solidFill>
                  <a:schemeClr val="dk1"/>
                </a:solidFill>
              </a:rPr>
              <a:t>“</a:t>
            </a:r>
            <a:r>
              <a:rPr lang="en" i="0" dirty="0">
                <a:solidFill>
                  <a:schemeClr val="dk1"/>
                </a:solidFill>
              </a:rPr>
              <a:t>The Ascension</a:t>
            </a:r>
            <a:r>
              <a:rPr lang="en" i="1" dirty="0">
                <a:solidFill>
                  <a:schemeClr val="dk1"/>
                </a:solidFill>
              </a:rPr>
              <a:t>.” </a:t>
            </a:r>
            <a:r>
              <a:rPr lang="en" dirty="0">
                <a:solidFill>
                  <a:schemeClr val="dk1"/>
                </a:solidFill>
              </a:rPr>
              <a:t>URL here: </a:t>
            </a:r>
            <a:r>
              <a:rPr lang="en" u="sng" dirty="0">
                <a:solidFill>
                  <a:schemeClr val="hlink"/>
                </a:solidFill>
                <a:hlinkClick r:id="rId3"/>
              </a:rPr>
              <a:t>https://youtu.be/0uM9ByIh6qU</a:t>
            </a:r>
            <a:r>
              <a:rPr lang="en" dirty="0">
                <a:solidFill>
                  <a:schemeClr val="dk1"/>
                </a:solidFill>
              </a:rPr>
              <a:t> </a:t>
            </a: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2420476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2420476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Credits (from left to right):</a:t>
            </a:r>
            <a:endParaRPr lang="en" sz="1100" b="1" dirty="0">
              <a:solidFill>
                <a:schemeClr val="dk1"/>
              </a:solidFill>
              <a:uFillTx/>
            </a:endParaRPr>
          </a:p>
          <a:p>
            <a:pPr marL="228600" lvl="0" indent="-228600" algn="l" rtl="0">
              <a:lnSpc>
                <a:spcPct val="115000"/>
              </a:lnSpc>
              <a:spcBef>
                <a:spcPts val="500"/>
              </a:spcBef>
              <a:spcAft>
                <a:spcPts val="0"/>
              </a:spcAft>
              <a:buAutoNum type="arabicPeriod"/>
            </a:pPr>
            <a:r>
              <a:rPr lang="en-US" dirty="0"/>
              <a:t>https://commons.wikimedia.org/wiki/File:Dieric_Bouts_-_The_Meeting_of_Abraham_and_Melchizedek_-_WGA03010.jpg</a:t>
            </a:r>
          </a:p>
          <a:p>
            <a:pPr marL="228600" lvl="0" indent="-228600" algn="l" rtl="0">
              <a:lnSpc>
                <a:spcPct val="115000"/>
              </a:lnSpc>
              <a:spcBef>
                <a:spcPts val="500"/>
              </a:spcBef>
              <a:spcAft>
                <a:spcPts val="0"/>
              </a:spcAft>
              <a:buAutoNum type="arabicPeriod"/>
            </a:pPr>
            <a:r>
              <a:rPr lang="en" sz="1050" dirty="0">
                <a:solidFill>
                  <a:srgbClr val="202122"/>
                </a:solidFill>
                <a:highlight>
                  <a:srgbClr val="F8F9FA"/>
                </a:highlight>
              </a:rPr>
              <a:t>https://commons.wikimedia.org/wiki/File:Jesus_mit_Brot_und_Wein_von_Wilhelm_List.png</a:t>
            </a: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Show how Jesus acts as a type of Melchizedek typologically by linking the following by number:</a:t>
            </a:r>
          </a:p>
          <a:p>
            <a:pPr marL="0" lvl="0" indent="0" algn="l" rtl="0">
              <a:lnSpc>
                <a:spcPct val="115000"/>
              </a:lnSpc>
              <a:spcBef>
                <a:spcPts val="500"/>
              </a:spcBef>
              <a:spcAft>
                <a:spcPts val="0"/>
              </a:spcAft>
              <a:buClr>
                <a:schemeClr val="dk1"/>
              </a:buClr>
              <a:buSzPts val="1100"/>
              <a:buFont typeface="Arial"/>
              <a:buNone/>
            </a:pPr>
            <a:endParaRPr sz="1050" dirty="0">
              <a:solidFill>
                <a:srgbClr val="202122"/>
              </a:solidFill>
              <a:highlight>
                <a:srgbClr val="F8F9FA"/>
              </a:highlight>
            </a:endParaRPr>
          </a:p>
          <a:p>
            <a:pPr marL="457200" lvl="0" indent="-298450" algn="l" rtl="0">
              <a:spcBef>
                <a:spcPts val="500"/>
              </a:spcBef>
              <a:spcAft>
                <a:spcPts val="0"/>
              </a:spcAft>
              <a:buSzPts val="1100"/>
              <a:buAutoNum type="arabicPeriod"/>
            </a:pPr>
            <a:r>
              <a:rPr lang="en-US" dirty="0"/>
              <a:t>Melchizedek is a mysterious priest-king who was said to be without beginning and without end (see Genesis 14:18–20 and Hebrews 7:1–3).</a:t>
            </a:r>
          </a:p>
          <a:p>
            <a:pPr marL="457200" lvl="0" indent="-298450" algn="l" rtl="0">
              <a:spcBef>
                <a:spcPts val="0"/>
              </a:spcBef>
              <a:spcAft>
                <a:spcPts val="0"/>
              </a:spcAft>
              <a:buSzPts val="1100"/>
              <a:buAutoNum type="arabicPeriod"/>
            </a:pPr>
            <a:r>
              <a:rPr lang="en" dirty="0"/>
              <a:t>Melchizedek was the king of Salem; (peace: </a:t>
            </a:r>
            <a:r>
              <a:rPr lang="en" i="1" dirty="0"/>
              <a:t>shalom</a:t>
            </a:r>
            <a:r>
              <a:rPr lang="en" dirty="0"/>
              <a:t>) Jerusalem.</a:t>
            </a:r>
            <a:endParaRPr dirty="0"/>
          </a:p>
          <a:p>
            <a:pPr marL="457200" lvl="0" indent="-298450" algn="l" rtl="0">
              <a:spcBef>
                <a:spcPts val="0"/>
              </a:spcBef>
              <a:spcAft>
                <a:spcPts val="0"/>
              </a:spcAft>
              <a:buSzPts val="1100"/>
              <a:buAutoNum type="arabicPeriod"/>
            </a:pPr>
            <a:r>
              <a:rPr lang="en" dirty="0"/>
              <a:t>Melchizedek came before the Levitical Priesthood. Non-Levitical.</a:t>
            </a:r>
            <a:endParaRPr dirty="0"/>
          </a:p>
          <a:p>
            <a:pPr marL="457200" lvl="0" indent="-298450" algn="l" rtl="0">
              <a:spcBef>
                <a:spcPts val="0"/>
              </a:spcBef>
              <a:spcAft>
                <a:spcPts val="0"/>
              </a:spcAft>
              <a:buSzPts val="1100"/>
              <a:buAutoNum type="arabicPeriod"/>
            </a:pPr>
            <a:r>
              <a:rPr lang="en" dirty="0"/>
              <a:t>Melchizedek offered bread and wine.</a:t>
            </a:r>
            <a:endParaRPr dirty="0"/>
          </a:p>
          <a:p>
            <a:pPr marL="0" lvl="0" indent="0" algn="l" rtl="0">
              <a:spcBef>
                <a:spcPts val="0"/>
              </a:spcBef>
              <a:spcAft>
                <a:spcPts val="0"/>
              </a:spcAft>
              <a:buNone/>
            </a:pPr>
            <a:r>
              <a:rPr lang="en" dirty="0"/>
              <a:t>_________________________________________________</a:t>
            </a:r>
          </a:p>
          <a:p>
            <a:pPr marL="0" lvl="0" indent="0" algn="l" rtl="0">
              <a:spcBef>
                <a:spcPts val="0"/>
              </a:spcBef>
              <a:spcAft>
                <a:spcPts val="0"/>
              </a:spcAft>
              <a:buNone/>
            </a:pPr>
            <a:endParaRPr dirty="0"/>
          </a:p>
          <a:p>
            <a:pPr marL="457200" lvl="0" indent="-298450" algn="l" rtl="0">
              <a:spcBef>
                <a:spcPts val="0"/>
              </a:spcBef>
              <a:spcAft>
                <a:spcPts val="0"/>
              </a:spcAft>
              <a:buSzPts val="1100"/>
              <a:buAutoNum type="arabicPeriod"/>
            </a:pPr>
            <a:r>
              <a:rPr lang="en" dirty="0"/>
              <a:t>Jesus is the eternal Son of God without beginning and without end.</a:t>
            </a:r>
            <a:endParaRPr dirty="0"/>
          </a:p>
          <a:p>
            <a:pPr marL="457200" lvl="0" indent="-298450" algn="l" rtl="0">
              <a:spcBef>
                <a:spcPts val="0"/>
              </a:spcBef>
              <a:spcAft>
                <a:spcPts val="0"/>
              </a:spcAft>
              <a:buSzPts val="1100"/>
              <a:buAutoNum type="arabicPeriod"/>
            </a:pPr>
            <a:r>
              <a:rPr lang="en" dirty="0"/>
              <a:t>Jesus is the King of Peace.</a:t>
            </a:r>
            <a:endParaRPr dirty="0"/>
          </a:p>
          <a:p>
            <a:pPr marL="457200" lvl="0" indent="-298450" algn="l" rtl="0">
              <a:spcBef>
                <a:spcPts val="0"/>
              </a:spcBef>
              <a:spcAft>
                <a:spcPts val="0"/>
              </a:spcAft>
              <a:buSzPts val="1100"/>
              <a:buAutoNum type="arabicPeriod"/>
            </a:pPr>
            <a:r>
              <a:rPr lang="en" dirty="0"/>
              <a:t>Jesus is born outside the tribe of Levi. He was a Judahite. Non-Levitical.</a:t>
            </a:r>
            <a:endParaRPr dirty="0"/>
          </a:p>
          <a:p>
            <a:pPr marL="457200" lvl="0" indent="-298450" algn="l" rtl="0">
              <a:spcBef>
                <a:spcPts val="0"/>
              </a:spcBef>
              <a:spcAft>
                <a:spcPts val="0"/>
              </a:spcAft>
              <a:buSzPts val="1100"/>
              <a:buAutoNum type="arabicPeriod"/>
            </a:pPr>
            <a:r>
              <a:rPr lang="en" dirty="0"/>
              <a:t>Jesus consecrated bread and wine as a priest.</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Have students view the video “Melchizedek Priesthood.” URL here: </a:t>
            </a:r>
            <a:r>
              <a:rPr lang="en" u="sng" dirty="0">
                <a:solidFill>
                  <a:schemeClr val="hlink"/>
                </a:solidFill>
                <a:hlinkClick r:id="rId3"/>
              </a:rPr>
              <a:t>https://youtu.be/Zih9pv74hpM?list=PLMp6rMU0-TTItIr0FM6-8p7zSiXy6J5NT</a:t>
            </a:r>
            <a:r>
              <a:rPr lang="en" dirty="0"/>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624204768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62420476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Share the following extra information about Jesus as a prophet:</a:t>
            </a:r>
          </a:p>
          <a:p>
            <a:pPr marL="0" lvl="0" indent="0" algn="l" rtl="0">
              <a:lnSpc>
                <a:spcPct val="115000"/>
              </a:lnSpc>
              <a:spcBef>
                <a:spcPts val="500"/>
              </a:spcBef>
              <a:spcAft>
                <a:spcPts val="0"/>
              </a:spcAft>
              <a:buClr>
                <a:schemeClr val="dk1"/>
              </a:buClr>
              <a:buSzPts val="1100"/>
              <a:buFont typeface="Arial"/>
              <a:buNone/>
            </a:pPr>
            <a:endParaRPr sz="1050" dirty="0">
              <a:solidFill>
                <a:srgbClr val="202122"/>
              </a:solidFill>
              <a:highlight>
                <a:srgbClr val="F8F9FA"/>
              </a:highlight>
            </a:endParaRPr>
          </a:p>
          <a:p>
            <a:pPr marL="457200" lvl="0" indent="-298450" algn="l" rtl="0">
              <a:spcBef>
                <a:spcPts val="500"/>
              </a:spcBef>
              <a:spcAft>
                <a:spcPts val="0"/>
              </a:spcAft>
              <a:buSzPts val="1100"/>
              <a:buChar char="●"/>
            </a:pPr>
            <a:r>
              <a:rPr lang="en" dirty="0"/>
              <a:t>Moses and Jeremiah were two Old Testament prophets that had similarities to Jesus. </a:t>
            </a:r>
            <a:endParaRPr dirty="0"/>
          </a:p>
          <a:p>
            <a:pPr marL="457200" lvl="0" indent="-298450" algn="l" rtl="0">
              <a:spcBef>
                <a:spcPts val="0"/>
              </a:spcBef>
              <a:spcAft>
                <a:spcPts val="0"/>
              </a:spcAft>
              <a:buSzPts val="1100"/>
              <a:buChar char="●"/>
            </a:pPr>
            <a:r>
              <a:rPr lang="en" dirty="0"/>
              <a:t>Jesus said he was sent by God the Father to reveal his Word.</a:t>
            </a:r>
            <a:endParaRPr dirty="0"/>
          </a:p>
          <a:p>
            <a:pPr marL="457200" lvl="0" indent="-298450" algn="l" rtl="0">
              <a:spcBef>
                <a:spcPts val="0"/>
              </a:spcBef>
              <a:spcAft>
                <a:spcPts val="0"/>
              </a:spcAft>
              <a:buSzPts val="1100"/>
              <a:buChar char="●"/>
            </a:pPr>
            <a:r>
              <a:rPr lang="en" dirty="0"/>
              <a:t>He said that he was in the Father and the Father was in him.</a:t>
            </a:r>
            <a:endParaRPr dirty="0"/>
          </a:p>
          <a:p>
            <a:pPr marL="457200" lvl="0" indent="-298450" algn="l" rtl="0">
              <a:spcBef>
                <a:spcPts val="0"/>
              </a:spcBef>
              <a:spcAft>
                <a:spcPts val="0"/>
              </a:spcAft>
              <a:buSzPts val="1100"/>
              <a:buChar char="●"/>
            </a:pPr>
            <a:r>
              <a:rPr lang="en" dirty="0"/>
              <a:t>Like the other prophets, Jesus would be rejected by many and suffer.</a:t>
            </a:r>
            <a:endParaRPr dirty="0"/>
          </a:p>
          <a:p>
            <a:pPr marL="457200" lvl="0" indent="-298450" algn="l" rtl="0">
              <a:spcBef>
                <a:spcPts val="0"/>
              </a:spcBef>
              <a:spcAft>
                <a:spcPts val="0"/>
              </a:spcAft>
              <a:buSzPts val="1100"/>
              <a:buChar char="●"/>
            </a:pPr>
            <a:r>
              <a:rPr lang="en" dirty="0"/>
              <a:t>Jesus came to serve and not be served. He is called the “Suffering Servant.”</a:t>
            </a: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eec45d8d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9eec45d8d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Gmihail</a:t>
            </a:r>
            <a:r>
              <a:rPr lang="en" sz="1050" dirty="0">
                <a:solidFill>
                  <a:srgbClr val="202122"/>
                </a:solidFill>
                <a:highlight>
                  <a:srgbClr val="F8F9FA"/>
                </a:highlight>
              </a:rPr>
              <a:t> at </a:t>
            </a:r>
            <a:r>
              <a:rPr lang="en" sz="105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Serbian Wikipedia</a:t>
            </a:r>
            <a:r>
              <a:rPr lang="en" sz="1050" u="sng" dirty="0">
                <a:solidFill>
                  <a:srgbClr val="FAA700"/>
                </a:solidFill>
                <a:highlight>
                  <a:srgbClr val="F8F9FA"/>
                </a:highlight>
              </a:rPr>
              <a:t>,</a:t>
            </a:r>
            <a:r>
              <a:rPr lang="en" sz="1050" dirty="0">
                <a:solidFill>
                  <a:srgbClr val="0645AD"/>
                </a:solidFill>
                <a:highlight>
                  <a:srgbClr val="F8F9FA"/>
                </a:highlight>
                <a:uFill>
                  <a:noFill/>
                </a:uFill>
                <a:hlinkClick r:id="rId5">
                  <a:extLst>
                    <a:ext uri="{A12FA001-AC4F-418D-AE19-62706E023703}">
                      <ahyp:hlinkClr xmlns:ahyp="http://schemas.microsoft.com/office/drawing/2018/hyperlinkcolor" val="tx"/>
                    </a:ext>
                  </a:extLst>
                </a:hlinkClick>
              </a:rPr>
              <a:t>Creative Commons Attribution-Share Alike 3.0 rs</a:t>
            </a:r>
            <a:r>
              <a:rPr lang="en" sz="1050" dirty="0">
                <a:solidFill>
                  <a:srgbClr val="0645AD"/>
                </a:solidFill>
                <a:highlight>
                  <a:srgbClr val="F8F9FA"/>
                </a:highlight>
              </a:rPr>
              <a:t>. </a:t>
            </a:r>
            <a:r>
              <a:rPr lang="en" sz="1050" u="sng" dirty="0">
                <a:solidFill>
                  <a:schemeClr val="hlink"/>
                </a:solidFill>
                <a:highlight>
                  <a:srgbClr val="F8F9FA"/>
                </a:highlight>
                <a:hlinkClick r:id="rId6"/>
              </a:rPr>
              <a:t>https://commons.wikimedia.org/wiki/File:Elijah,_a_prophet_and_a_miracle_worker.jpg</a:t>
            </a:r>
            <a:endParaRPr sz="1050" dirty="0">
              <a:solidFill>
                <a:srgbClr val="0645AD"/>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lang="en" sz="1050" b="1"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Have students copy down this key term in the vocab section of their notes. It is important to point out that the term </a:t>
            </a:r>
            <a:r>
              <a:rPr lang="en" sz="1050" i="1" dirty="0">
                <a:solidFill>
                  <a:srgbClr val="202122"/>
                </a:solidFill>
                <a:highlight>
                  <a:srgbClr val="F8F9FA"/>
                </a:highlight>
              </a:rPr>
              <a:t>prophet</a:t>
            </a:r>
            <a:r>
              <a:rPr lang="en" sz="1050" dirty="0">
                <a:solidFill>
                  <a:srgbClr val="202122"/>
                </a:solidFill>
                <a:highlight>
                  <a:srgbClr val="F8F9FA"/>
                </a:highlight>
              </a:rPr>
              <a:t> does not only mean someone who predicts the future. Primarily, it is about calling the people back to God.</a:t>
            </a:r>
            <a:endParaRPr sz="1050" dirty="0">
              <a:solidFill>
                <a:srgbClr val="0645AD"/>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624204768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624204768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Credits (from left to right):</a:t>
            </a:r>
          </a:p>
          <a:p>
            <a:pPr marL="182880" lvl="0" indent="-182880" algn="l" rtl="0">
              <a:lnSpc>
                <a:spcPct val="115000"/>
              </a:lnSpc>
              <a:spcBef>
                <a:spcPts val="500"/>
              </a:spcBef>
              <a:spcAft>
                <a:spcPts val="0"/>
              </a:spcAft>
              <a:buAutoNum type="arabicPeriod"/>
            </a:pP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Rembrandt</a:t>
            </a:r>
            <a:r>
              <a:rPr lang="en" sz="1050" dirty="0">
                <a:solidFill>
                  <a:srgbClr val="0645AD"/>
                </a:solidFill>
                <a:highlight>
                  <a:srgbClr val="F8F9FA"/>
                </a:highlight>
              </a:rPr>
              <a:t>, </a:t>
            </a:r>
            <a:r>
              <a:rPr lang="en" sz="1050" dirty="0">
                <a:solidFill>
                  <a:srgbClr val="202122"/>
                </a:solidFill>
                <a:highlight>
                  <a:srgbClr val="F8F9FA"/>
                </a:highlight>
              </a:rPr>
              <a:t>Public domain. </a:t>
            </a:r>
            <a:r>
              <a:rPr lang="en" sz="1050" u="sng" dirty="0">
                <a:solidFill>
                  <a:schemeClr val="hlink"/>
                </a:solidFill>
                <a:highlight>
                  <a:srgbClr val="F8F9FA"/>
                </a:highlight>
                <a:hlinkClick r:id="rId4"/>
              </a:rPr>
              <a:t>https://commons.wikimedia.org/wiki/File:Rembrandt_-_Moses_with_the_Ten_Commandments_-_Google_Art_Project.jpg</a:t>
            </a:r>
            <a:r>
              <a:rPr lang="en" sz="1050" dirty="0">
                <a:solidFill>
                  <a:srgbClr val="202122"/>
                </a:solidFill>
                <a:highlight>
                  <a:srgbClr val="F8F9FA"/>
                </a:highlight>
              </a:rPr>
              <a:t>. </a:t>
            </a:r>
          </a:p>
          <a:p>
            <a:pPr marL="182880" lvl="0" indent="-182880" algn="l" rtl="0">
              <a:lnSpc>
                <a:spcPct val="115000"/>
              </a:lnSpc>
              <a:spcBef>
                <a:spcPts val="500"/>
              </a:spcBef>
              <a:spcAft>
                <a:spcPts val="0"/>
              </a:spcAft>
              <a:buAutoNum type="arabicPeriod"/>
            </a:pPr>
            <a:r>
              <a:rPr lang="en" sz="1050" dirty="0">
                <a:solidFill>
                  <a:srgbClr val="0645AD"/>
                </a:solidFill>
                <a:highlight>
                  <a:srgbClr val="F8F9FA"/>
                </a:highlight>
                <a:uFill>
                  <a:noFill/>
                </a:uFill>
                <a:hlinkClick r:id="rId5">
                  <a:extLst>
                    <a:ext uri="{A12FA001-AC4F-418D-AE19-62706E023703}">
                      <ahyp:hlinkClr xmlns:ahyp="http://schemas.microsoft.com/office/drawing/2018/hyperlinkcolor" val="tx"/>
                    </a:ext>
                  </a:extLst>
                </a:hlinkClick>
              </a:rPr>
              <a:t>Thomas Bathas</a:t>
            </a:r>
            <a:r>
              <a:rPr lang="en" sz="1050" dirty="0">
                <a:solidFill>
                  <a:srgbClr val="0645AD"/>
                </a:solidFill>
                <a:highlight>
                  <a:srgbClr val="F8F9FA"/>
                </a:highlight>
                <a:uFill>
                  <a:noFill/>
                </a:uFill>
              </a:rPr>
              <a:t>, </a:t>
            </a:r>
            <a:r>
              <a:rPr lang="en" sz="1050" dirty="0">
                <a:solidFill>
                  <a:srgbClr val="202122"/>
                </a:solidFill>
                <a:highlight>
                  <a:srgbClr val="F8F9FA"/>
                </a:highlight>
              </a:rPr>
              <a:t>Public domain. </a:t>
            </a:r>
            <a:r>
              <a:rPr lang="en" sz="1050" u="sng" dirty="0">
                <a:solidFill>
                  <a:schemeClr val="hlink"/>
                </a:solidFill>
                <a:highlight>
                  <a:srgbClr val="F8F9FA"/>
                </a:highlight>
                <a:hlinkClick r:id="rId6"/>
              </a:rPr>
              <a:t>https://commons.wikimedia.org/wiki/File:Thomas_Bathas_Jesus_Enthroned.png</a:t>
            </a:r>
            <a:r>
              <a:rPr lang="en" sz="1050" dirty="0">
                <a:solidFill>
                  <a:srgbClr val="202122"/>
                </a:solidFill>
                <a:highlight>
                  <a:srgbClr val="F8F9FA"/>
                </a:highlight>
              </a:rPr>
              <a:t> </a:t>
            </a:r>
            <a:endParaRPr sz="1050" dirty="0">
              <a:solidFill>
                <a:srgbClr val="202122"/>
              </a:solidFill>
              <a:highlight>
                <a:srgbClr val="F8F9FA"/>
              </a:highlight>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Show how Jesus acts as a type of Moses typologically by linking the following by number.</a:t>
            </a:r>
          </a:p>
          <a:p>
            <a:pPr marL="0" lvl="0" indent="0" algn="l" rtl="0">
              <a:lnSpc>
                <a:spcPct val="115000"/>
              </a:lnSpc>
              <a:spcBef>
                <a:spcPts val="500"/>
              </a:spcBef>
              <a:spcAft>
                <a:spcPts val="0"/>
              </a:spcAft>
              <a:buClr>
                <a:schemeClr val="dk1"/>
              </a:buClr>
              <a:buSzPts val="1100"/>
              <a:buFont typeface="Arial"/>
              <a:buNone/>
            </a:pPr>
            <a:endParaRPr sz="1050" dirty="0">
              <a:solidFill>
                <a:srgbClr val="202122"/>
              </a:solidFill>
              <a:highlight>
                <a:srgbClr val="F8F9FA"/>
              </a:highlight>
            </a:endParaRPr>
          </a:p>
          <a:p>
            <a:pPr marL="457200" lvl="0" indent="-298450" algn="l" rtl="0">
              <a:spcBef>
                <a:spcPts val="500"/>
              </a:spcBef>
              <a:spcAft>
                <a:spcPts val="0"/>
              </a:spcAft>
              <a:buSzPts val="1100"/>
              <a:buAutoNum type="arabicPeriod"/>
            </a:pPr>
            <a:r>
              <a:rPr lang="en" dirty="0"/>
              <a:t>Moses was nearly killed as a baby by an evil king (pharaoh).</a:t>
            </a:r>
            <a:endParaRPr dirty="0"/>
          </a:p>
          <a:p>
            <a:pPr marL="457200" lvl="0" indent="-298450" algn="l" rtl="0">
              <a:spcBef>
                <a:spcPts val="0"/>
              </a:spcBef>
              <a:spcAft>
                <a:spcPts val="0"/>
              </a:spcAft>
              <a:buSzPts val="1100"/>
              <a:buAutoNum type="arabicPeriod"/>
            </a:pPr>
            <a:r>
              <a:rPr lang="en" dirty="0"/>
              <a:t>There was a long period of silence during his childhood.</a:t>
            </a:r>
            <a:endParaRPr dirty="0"/>
          </a:p>
          <a:p>
            <a:pPr marL="457200" lvl="0" indent="-298450" algn="l" rtl="0">
              <a:spcBef>
                <a:spcPts val="0"/>
              </a:spcBef>
              <a:spcAft>
                <a:spcPts val="0"/>
              </a:spcAft>
              <a:buSzPts val="1100"/>
              <a:buAutoNum type="arabicPeriod"/>
            </a:pPr>
            <a:r>
              <a:rPr lang="en" dirty="0">
                <a:solidFill>
                  <a:schemeClr val="dk1"/>
                </a:solidFill>
              </a:rPr>
              <a:t>Moses </a:t>
            </a:r>
            <a:r>
              <a:rPr lang="en" dirty="0"/>
              <a:t>was adopted by royalty.</a:t>
            </a:r>
            <a:endParaRPr dirty="0"/>
          </a:p>
          <a:p>
            <a:pPr marL="457200" lvl="0" indent="-298450" algn="l" rtl="0">
              <a:spcBef>
                <a:spcPts val="0"/>
              </a:spcBef>
              <a:spcAft>
                <a:spcPts val="0"/>
              </a:spcAft>
              <a:buSzPts val="1100"/>
              <a:buAutoNum type="arabicPeriod"/>
            </a:pPr>
            <a:r>
              <a:rPr lang="en" dirty="0">
                <a:solidFill>
                  <a:schemeClr val="dk1"/>
                </a:solidFill>
              </a:rPr>
              <a:t>Moses </a:t>
            </a:r>
            <a:r>
              <a:rPr lang="en" dirty="0"/>
              <a:t>delivered the people from the bondage of slavery.</a:t>
            </a:r>
            <a:endParaRPr dirty="0"/>
          </a:p>
          <a:p>
            <a:pPr marL="457200" lvl="0" indent="-298450" algn="l" rtl="0">
              <a:spcBef>
                <a:spcPts val="0"/>
              </a:spcBef>
              <a:spcAft>
                <a:spcPts val="0"/>
              </a:spcAft>
              <a:buSzPts val="1100"/>
              <a:buAutoNum type="arabicPeriod"/>
            </a:pPr>
            <a:r>
              <a:rPr lang="en" dirty="0">
                <a:solidFill>
                  <a:schemeClr val="dk1"/>
                </a:solidFill>
              </a:rPr>
              <a:t>Moses</a:t>
            </a:r>
            <a:r>
              <a:rPr lang="en" dirty="0"/>
              <a:t> gave laws from a mountain (Mount Sinai).</a:t>
            </a:r>
            <a:endParaRPr dirty="0"/>
          </a:p>
          <a:p>
            <a:pPr marL="457200" lvl="0" indent="-298450" algn="l" rtl="0">
              <a:spcBef>
                <a:spcPts val="0"/>
              </a:spcBef>
              <a:spcAft>
                <a:spcPts val="0"/>
              </a:spcAft>
              <a:buSzPts val="1100"/>
              <a:buAutoNum type="arabicPeriod"/>
            </a:pPr>
            <a:r>
              <a:rPr lang="en" dirty="0">
                <a:solidFill>
                  <a:schemeClr val="dk1"/>
                </a:solidFill>
              </a:rPr>
              <a:t>Moses </a:t>
            </a:r>
            <a:r>
              <a:rPr lang="en" dirty="0"/>
              <a:t>ratified the covenant with blood, saying, “This is the blood of the covenant.”</a:t>
            </a:r>
            <a:endParaRPr dirty="0"/>
          </a:p>
          <a:p>
            <a:pPr marL="457200" lvl="0" indent="-298450" algn="l" rtl="0">
              <a:spcBef>
                <a:spcPts val="0"/>
              </a:spcBef>
              <a:spcAft>
                <a:spcPts val="0"/>
              </a:spcAft>
              <a:buSzPts val="1100"/>
              <a:buAutoNum type="arabicPeriod"/>
            </a:pPr>
            <a:r>
              <a:rPr lang="en" dirty="0">
                <a:solidFill>
                  <a:schemeClr val="dk1"/>
                </a:solidFill>
              </a:rPr>
              <a:t>Moses </a:t>
            </a:r>
            <a:r>
              <a:rPr lang="en" dirty="0"/>
              <a:t>led the people to the Promised Land.</a:t>
            </a:r>
            <a:endParaRPr sz="1600" dirty="0">
              <a:solidFill>
                <a:schemeClr val="dk1"/>
              </a:solidFill>
              <a:latin typeface="Calibri"/>
              <a:ea typeface="Calibri"/>
              <a:cs typeface="Calibri"/>
              <a:sym typeface="Calibri"/>
            </a:endParaRPr>
          </a:p>
          <a:p>
            <a:pPr marL="0" lvl="0" indent="0" algn="l" rtl="0">
              <a:lnSpc>
                <a:spcPct val="115000"/>
              </a:lnSpc>
              <a:spcBef>
                <a:spcPts val="500"/>
              </a:spcBef>
              <a:spcAft>
                <a:spcPts val="0"/>
              </a:spcAft>
              <a:buClr>
                <a:schemeClr val="dk1"/>
              </a:buClr>
              <a:buSzPts val="1100"/>
              <a:buFont typeface="Arial"/>
              <a:buNone/>
            </a:pPr>
            <a:r>
              <a:rPr lang="en" sz="1050" dirty="0">
                <a:solidFill>
                  <a:srgbClr val="202122"/>
                </a:solidFill>
                <a:highlight>
                  <a:srgbClr val="F8F9FA"/>
                </a:highlight>
              </a:rPr>
              <a:t>____________________________________________________________</a:t>
            </a:r>
          </a:p>
          <a:p>
            <a:pPr marL="0" lvl="0" indent="0" algn="l" rtl="0">
              <a:lnSpc>
                <a:spcPct val="115000"/>
              </a:lnSpc>
              <a:spcBef>
                <a:spcPts val="500"/>
              </a:spcBef>
              <a:spcAft>
                <a:spcPts val="0"/>
              </a:spcAft>
              <a:buClr>
                <a:schemeClr val="dk1"/>
              </a:buClr>
              <a:buSzPts val="1100"/>
              <a:buFont typeface="Arial"/>
              <a:buNone/>
            </a:pPr>
            <a:endParaRPr sz="1050" dirty="0">
              <a:solidFill>
                <a:srgbClr val="202122"/>
              </a:solidFill>
              <a:highlight>
                <a:srgbClr val="F8F9FA"/>
              </a:highlight>
            </a:endParaRPr>
          </a:p>
          <a:p>
            <a:pPr marL="457200" lvl="0" indent="-298450" algn="l" rtl="0">
              <a:spcBef>
                <a:spcPts val="500"/>
              </a:spcBef>
              <a:spcAft>
                <a:spcPts val="0"/>
              </a:spcAft>
              <a:buSzPts val="1100"/>
              <a:buAutoNum type="arabicPeriod"/>
            </a:pPr>
            <a:r>
              <a:rPr lang="en" dirty="0"/>
              <a:t>Jesus was nearly killed as a baby by an evil king (Herod).</a:t>
            </a:r>
            <a:endParaRPr dirty="0"/>
          </a:p>
          <a:p>
            <a:pPr marL="457200" lvl="0" indent="-298450" algn="l" rtl="0">
              <a:spcBef>
                <a:spcPts val="0"/>
              </a:spcBef>
              <a:spcAft>
                <a:spcPts val="0"/>
              </a:spcAft>
              <a:buSzPts val="1100"/>
              <a:buAutoNum type="arabicPeriod"/>
            </a:pPr>
            <a:r>
              <a:rPr lang="en" dirty="0"/>
              <a:t>There was a long period of silence during his childhood.</a:t>
            </a:r>
            <a:endParaRPr dirty="0"/>
          </a:p>
          <a:p>
            <a:pPr marL="457200" lvl="0" indent="-298450" algn="l" rtl="0">
              <a:spcBef>
                <a:spcPts val="0"/>
              </a:spcBef>
              <a:spcAft>
                <a:spcPts val="0"/>
              </a:spcAft>
              <a:buSzPts val="1100"/>
              <a:buAutoNum type="arabicPeriod"/>
            </a:pPr>
            <a:r>
              <a:rPr lang="en" dirty="0">
                <a:solidFill>
                  <a:schemeClr val="dk1"/>
                </a:solidFill>
              </a:rPr>
              <a:t>Jesus </a:t>
            </a:r>
            <a:r>
              <a:rPr lang="en" dirty="0"/>
              <a:t>was adopted by Joseph in the royal line of David.</a:t>
            </a:r>
            <a:endParaRPr dirty="0"/>
          </a:p>
          <a:p>
            <a:pPr marL="457200" lvl="0" indent="-298450" algn="l" rtl="0">
              <a:spcBef>
                <a:spcPts val="0"/>
              </a:spcBef>
              <a:spcAft>
                <a:spcPts val="0"/>
              </a:spcAft>
              <a:buSzPts val="1100"/>
              <a:buAutoNum type="arabicPeriod"/>
            </a:pPr>
            <a:r>
              <a:rPr lang="en" dirty="0">
                <a:solidFill>
                  <a:schemeClr val="dk1"/>
                </a:solidFill>
              </a:rPr>
              <a:t>Jesus </a:t>
            </a:r>
            <a:r>
              <a:rPr lang="en" dirty="0"/>
              <a:t>delivered the people from the bondage of sin.</a:t>
            </a:r>
            <a:endParaRPr dirty="0"/>
          </a:p>
          <a:p>
            <a:pPr marL="457200" lvl="0" indent="-298450" algn="l" rtl="0">
              <a:spcBef>
                <a:spcPts val="0"/>
              </a:spcBef>
              <a:spcAft>
                <a:spcPts val="0"/>
              </a:spcAft>
              <a:buSzPts val="1100"/>
              <a:buAutoNum type="arabicPeriod"/>
            </a:pPr>
            <a:r>
              <a:rPr lang="en" dirty="0">
                <a:solidFill>
                  <a:schemeClr val="dk1"/>
                </a:solidFill>
              </a:rPr>
              <a:t>Jesus </a:t>
            </a:r>
            <a:r>
              <a:rPr lang="en" dirty="0"/>
              <a:t>gave laws from a mountain (Sermon on the Mount).</a:t>
            </a:r>
            <a:endParaRPr dirty="0"/>
          </a:p>
          <a:p>
            <a:pPr marL="457200" lvl="0" indent="-298450" algn="l" rtl="0">
              <a:spcBef>
                <a:spcPts val="0"/>
              </a:spcBef>
              <a:spcAft>
                <a:spcPts val="0"/>
              </a:spcAft>
              <a:buSzPts val="1100"/>
              <a:buAutoNum type="arabicPeriod"/>
            </a:pPr>
            <a:r>
              <a:rPr lang="en" dirty="0">
                <a:solidFill>
                  <a:schemeClr val="dk1"/>
                </a:solidFill>
              </a:rPr>
              <a:t>Jesus </a:t>
            </a:r>
            <a:r>
              <a:rPr lang="en" dirty="0"/>
              <a:t>ratified the covenant with blood, saying, “This is the blood of the covenant.”</a:t>
            </a:r>
            <a:endParaRPr dirty="0"/>
          </a:p>
          <a:p>
            <a:pPr marL="457200" lvl="0" indent="-298450" algn="l" rtl="0">
              <a:spcBef>
                <a:spcPts val="0"/>
              </a:spcBef>
              <a:spcAft>
                <a:spcPts val="0"/>
              </a:spcAft>
              <a:buSzPts val="1100"/>
              <a:buAutoNum type="arabicPeriod"/>
            </a:pPr>
            <a:r>
              <a:rPr lang="en" dirty="0">
                <a:solidFill>
                  <a:schemeClr val="dk1"/>
                </a:solidFill>
              </a:rPr>
              <a:t>Jesus </a:t>
            </a:r>
            <a:r>
              <a:rPr lang="en" dirty="0"/>
              <a:t>led the people to the Promised Land of Heaven and restored communion with God.</a:t>
            </a:r>
            <a:endParaRPr sz="1925"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latin typeface="Calibri"/>
                <a:ea typeface="Calibri"/>
                <a:cs typeface="Calibri"/>
                <a:sym typeface="Calibri"/>
              </a:rPr>
              <a:t>Online Resources: </a:t>
            </a:r>
            <a:r>
              <a:rPr lang="en" sz="1400" dirty="0">
                <a:solidFill>
                  <a:schemeClr val="dk1"/>
                </a:solidFill>
                <a:latin typeface="Calibri"/>
                <a:ea typeface="Calibri"/>
                <a:cs typeface="Calibri"/>
                <a:sym typeface="Calibri"/>
              </a:rPr>
              <a:t>Follow up with this slide by assigning students to read the article “</a:t>
            </a:r>
            <a:r>
              <a:rPr lang="en" sz="1400" i="0" dirty="0">
                <a:solidFill>
                  <a:schemeClr val="dk1"/>
                </a:solidFill>
                <a:latin typeface="Calibri"/>
                <a:ea typeface="Calibri"/>
                <a:cs typeface="Calibri"/>
                <a:sym typeface="Calibri"/>
              </a:rPr>
              <a:t>That Moses Thing” </a:t>
            </a:r>
            <a:r>
              <a:rPr lang="en" sz="1400" dirty="0">
                <a:solidFill>
                  <a:schemeClr val="dk1"/>
                </a:solidFill>
                <a:latin typeface="Calibri"/>
                <a:ea typeface="Calibri"/>
                <a:cs typeface="Calibri"/>
                <a:sym typeface="Calibri"/>
              </a:rPr>
              <a:t>by Mark J. Kelly.</a:t>
            </a:r>
            <a:r>
              <a:rPr lang="en" sz="1400" i="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URL here: https://www.catholic.com/magazine/print-edition/that-moses-thing</a:t>
            </a:r>
          </a:p>
          <a:p>
            <a:pPr marL="0" lvl="0" indent="0" algn="l" rtl="0">
              <a:lnSpc>
                <a:spcPct val="115000"/>
              </a:lnSpc>
              <a:spcBef>
                <a:spcPts val="1200"/>
              </a:spcBef>
              <a:spcAft>
                <a:spcPts val="0"/>
              </a:spcAft>
              <a:buClr>
                <a:schemeClr val="dk1"/>
              </a:buClr>
              <a:buSzPts val="1100"/>
              <a:buFont typeface="Arial"/>
              <a:buNone/>
            </a:pP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500"/>
              </a:spcAft>
              <a:buClr>
                <a:schemeClr val="dk1"/>
              </a:buClr>
              <a:buSzPts val="1100"/>
              <a:buFont typeface="Arial"/>
              <a:buNone/>
            </a:pPr>
            <a:r>
              <a:rPr lang="en" sz="1050" dirty="0">
                <a:solidFill>
                  <a:srgbClr val="202122"/>
                </a:solidFill>
                <a:highlight>
                  <a:srgbClr val="F8F9FA"/>
                </a:highlight>
              </a:rPr>
              <a:t>Have students view the video </a:t>
            </a:r>
            <a:r>
              <a:rPr lang="en" sz="1050" i="0" dirty="0">
                <a:solidFill>
                  <a:srgbClr val="202122"/>
                </a:solidFill>
                <a:highlight>
                  <a:srgbClr val="F8F9FA"/>
                </a:highlight>
              </a:rPr>
              <a:t>“The New and Better Elisha” </a:t>
            </a:r>
            <a:r>
              <a:rPr lang="en" sz="1050" dirty="0">
                <a:solidFill>
                  <a:srgbClr val="202122"/>
                </a:solidFill>
                <a:highlight>
                  <a:srgbClr val="F8F9FA"/>
                </a:highlight>
              </a:rPr>
              <a:t>to get a sense of Jesus as prophet. URL here: </a:t>
            </a:r>
            <a:r>
              <a:rPr lang="en" sz="1050" u="sng" dirty="0">
                <a:solidFill>
                  <a:schemeClr val="hlink"/>
                </a:solidFill>
                <a:highlight>
                  <a:srgbClr val="F8F9FA"/>
                </a:highlight>
                <a:hlinkClick r:id="rId7"/>
              </a:rPr>
              <a:t>https://youtu.be/qMNRi62KhCY</a:t>
            </a:r>
            <a:r>
              <a:rPr lang="en" sz="1050" dirty="0">
                <a:solidFill>
                  <a:srgbClr val="202122"/>
                </a:solidFill>
                <a:highlight>
                  <a:srgbClr val="F8F9FA"/>
                </a:highlight>
              </a:rPr>
              <a:t> </a:t>
            </a:r>
            <a:endParaRPr sz="1050" dirty="0">
              <a:solidFill>
                <a:srgbClr val="202122"/>
              </a:solidFill>
              <a:highlight>
                <a:srgbClr val="F8F9FA"/>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624204768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624204768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Credits (from left to right): </a:t>
            </a:r>
          </a:p>
          <a:p>
            <a:pPr marL="182880" lvl="0" indent="-182880" algn="l" rtl="0">
              <a:lnSpc>
                <a:spcPct val="115000"/>
              </a:lnSpc>
              <a:spcBef>
                <a:spcPts val="500"/>
              </a:spcBef>
              <a:spcAft>
                <a:spcPts val="0"/>
              </a:spcAft>
              <a:buAutoNum type="arabicPeriod"/>
            </a:pP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Nheyob</a:t>
            </a:r>
            <a:r>
              <a:rPr lang="en" sz="1050" dirty="0">
                <a:solidFill>
                  <a:srgbClr val="0645AD"/>
                </a:solidFill>
                <a:highlight>
                  <a:srgbClr val="F8F9FA"/>
                </a:highlight>
              </a:rPr>
              <a:t>,</a:t>
            </a:r>
            <a:r>
              <a:rPr lang="en" sz="105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Attribution-Share Alike 4.0</a:t>
            </a:r>
            <a:r>
              <a:rPr lang="en" sz="1050" u="sng" dirty="0">
                <a:solidFill>
                  <a:srgbClr val="FAA700"/>
                </a:solidFill>
                <a:highlight>
                  <a:srgbClr val="F8F9FA"/>
                </a:highlight>
              </a:rPr>
              <a:t>. </a:t>
            </a:r>
            <a:r>
              <a:rPr lang="en" sz="1050" u="sng" dirty="0">
                <a:solidFill>
                  <a:schemeClr val="hlink"/>
                </a:solidFill>
                <a:highlight>
                  <a:srgbClr val="F8F9FA"/>
                </a:highlight>
                <a:hlinkClick r:id="rId5"/>
              </a:rPr>
              <a:t>https://commons.wikimedia.org/wiki/File:Immaculate_Conception_Church_(Toledo,_Ohio)_-_stained_glass,_Jeremiah.jpg</a:t>
            </a:r>
            <a:r>
              <a:rPr lang="en" sz="1050" u="sng" dirty="0">
                <a:solidFill>
                  <a:srgbClr val="FAA700"/>
                </a:solidFill>
                <a:highlight>
                  <a:srgbClr val="F8F9FA"/>
                </a:highlight>
              </a:rPr>
              <a:t>. </a:t>
            </a:r>
          </a:p>
          <a:p>
            <a:pPr marL="182880" lvl="0" indent="-182880" algn="l" rtl="0">
              <a:lnSpc>
                <a:spcPct val="115000"/>
              </a:lnSpc>
              <a:spcBef>
                <a:spcPts val="500"/>
              </a:spcBef>
              <a:spcAft>
                <a:spcPts val="0"/>
              </a:spcAft>
              <a:buAutoNum type="arabicPeriod"/>
            </a:pPr>
            <a:r>
              <a:rPr lang="en" sz="1050" dirty="0">
                <a:solidFill>
                  <a:srgbClr val="202122"/>
                </a:solidFill>
                <a:highlight>
                  <a:srgbClr val="F8F9FA"/>
                </a:highlight>
              </a:rPr>
              <a:t>Unknown author, Public domain. </a:t>
            </a:r>
            <a:r>
              <a:rPr lang="en" sz="1050" u="sng" dirty="0">
                <a:solidFill>
                  <a:schemeClr val="hlink"/>
                </a:solidFill>
                <a:highlight>
                  <a:srgbClr val="F8F9FA"/>
                </a:highlight>
                <a:hlinkClick r:id="rId6"/>
              </a:rPr>
              <a:t>https://commons.wikimedia.org/wiki/File:Crucifixion-stained-glass-V%26A.jpg</a:t>
            </a:r>
            <a:r>
              <a:rPr lang="en" sz="1050" dirty="0">
                <a:solidFill>
                  <a:srgbClr val="202122"/>
                </a:solidFill>
                <a:highlight>
                  <a:srgbClr val="F8F9FA"/>
                </a:highlight>
              </a:rPr>
              <a:t>. </a:t>
            </a:r>
            <a:endParaRPr sz="1050" dirty="0">
              <a:solidFill>
                <a:srgbClr val="202122"/>
              </a:solidFill>
              <a:highlight>
                <a:srgbClr val="F8F9FA"/>
              </a:highlight>
            </a:endParaRPr>
          </a:p>
          <a:p>
            <a:pPr marL="0" lvl="0" indent="0" algn="l" rtl="0">
              <a:lnSpc>
                <a:spcPct val="115000"/>
              </a:lnSpc>
              <a:spcBef>
                <a:spcPts val="500"/>
              </a:spcBef>
              <a:spcAft>
                <a:spcPts val="0"/>
              </a:spcAft>
              <a:buNone/>
            </a:pPr>
            <a:endParaRPr sz="1050" u="sng" dirty="0">
              <a:solidFill>
                <a:srgbClr val="FAA700"/>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Show how Jesus acts as a type of Jeremiah typologically by linking the following by number:</a:t>
            </a:r>
          </a:p>
          <a:p>
            <a:pPr marL="0" lvl="0" indent="0" algn="l" rtl="0">
              <a:lnSpc>
                <a:spcPct val="115000"/>
              </a:lnSpc>
              <a:spcBef>
                <a:spcPts val="500"/>
              </a:spcBef>
              <a:spcAft>
                <a:spcPts val="0"/>
              </a:spcAft>
              <a:buClr>
                <a:schemeClr val="dk1"/>
              </a:buClr>
              <a:buSzPts val="1100"/>
              <a:buFont typeface="Arial"/>
              <a:buNone/>
            </a:pPr>
            <a:endParaRPr sz="1050" u="sng" dirty="0">
              <a:solidFill>
                <a:schemeClr val="dk1"/>
              </a:solidFill>
              <a:highlight>
                <a:srgbClr val="F8F9FA"/>
              </a:highlight>
            </a:endParaRPr>
          </a:p>
          <a:p>
            <a:pPr marL="457200" lvl="0" indent="-298450" algn="l" rtl="0">
              <a:spcBef>
                <a:spcPts val="500"/>
              </a:spcBef>
              <a:spcAft>
                <a:spcPts val="0"/>
              </a:spcAft>
              <a:buSzPts val="1100"/>
              <a:buAutoNum type="arabicPeriod"/>
            </a:pPr>
            <a:r>
              <a:rPr lang="en" dirty="0"/>
              <a:t>Jeremiah was chosen by God long before he was conceived.</a:t>
            </a:r>
            <a:endParaRPr dirty="0"/>
          </a:p>
          <a:p>
            <a:pPr marL="457200" lvl="0" indent="-298450" algn="l" rtl="0">
              <a:spcBef>
                <a:spcPts val="0"/>
              </a:spcBef>
              <a:spcAft>
                <a:spcPts val="0"/>
              </a:spcAft>
              <a:buSzPts val="1100"/>
              <a:buAutoNum type="arabicPeriod"/>
            </a:pPr>
            <a:r>
              <a:rPr lang="en" dirty="0"/>
              <a:t>Jeremiah wept over Jerusalem.</a:t>
            </a:r>
            <a:endParaRPr dirty="0"/>
          </a:p>
          <a:p>
            <a:pPr marL="457200" lvl="0" indent="-298450" algn="l" rtl="0">
              <a:spcBef>
                <a:spcPts val="0"/>
              </a:spcBef>
              <a:spcAft>
                <a:spcPts val="0"/>
              </a:spcAft>
              <a:buSzPts val="1100"/>
              <a:buAutoNum type="arabicPeriod"/>
            </a:pPr>
            <a:r>
              <a:rPr lang="en" dirty="0"/>
              <a:t>Jeremiah was rejected by his own people.</a:t>
            </a:r>
            <a:endParaRPr dirty="0"/>
          </a:p>
          <a:p>
            <a:pPr marL="457200" lvl="0" indent="-298450" algn="l" rtl="0">
              <a:spcBef>
                <a:spcPts val="0"/>
              </a:spcBef>
              <a:spcAft>
                <a:spcPts val="0"/>
              </a:spcAft>
              <a:buSzPts val="1100"/>
              <a:buAutoNum type="arabicPeriod"/>
            </a:pPr>
            <a:r>
              <a:rPr lang="en" dirty="0"/>
              <a:t>Jeremiah spoke of the New Covenant.</a:t>
            </a:r>
            <a:endParaRPr dirty="0"/>
          </a:p>
          <a:p>
            <a:pPr marL="457200" lvl="0" indent="0" algn="l" rtl="0">
              <a:spcBef>
                <a:spcPts val="0"/>
              </a:spcBef>
              <a:spcAft>
                <a:spcPts val="0"/>
              </a:spcAft>
              <a:buNone/>
            </a:pPr>
            <a:r>
              <a:rPr lang="en" dirty="0"/>
              <a:t>_________________________________</a:t>
            </a:r>
          </a:p>
          <a:p>
            <a:pPr marL="457200" lvl="0" indent="0" algn="l" rtl="0">
              <a:spcBef>
                <a:spcPts val="0"/>
              </a:spcBef>
              <a:spcAft>
                <a:spcPts val="0"/>
              </a:spcAft>
              <a:buNone/>
            </a:pPr>
            <a:endParaRPr dirty="0"/>
          </a:p>
          <a:p>
            <a:pPr marL="457200" lvl="0" indent="-298450" algn="l" rtl="0">
              <a:spcBef>
                <a:spcPts val="0"/>
              </a:spcBef>
              <a:spcAft>
                <a:spcPts val="0"/>
              </a:spcAft>
              <a:buSzPts val="1100"/>
              <a:buAutoNum type="arabicPeriod"/>
            </a:pPr>
            <a:r>
              <a:rPr lang="en" dirty="0"/>
              <a:t>Jesus was chosen by God from all eternity as he is the pre-existent Word of God.</a:t>
            </a:r>
            <a:endParaRPr dirty="0"/>
          </a:p>
          <a:p>
            <a:pPr marL="457200" lvl="0" indent="-298450" algn="l" rtl="0">
              <a:spcBef>
                <a:spcPts val="0"/>
              </a:spcBef>
              <a:spcAft>
                <a:spcPts val="0"/>
              </a:spcAft>
              <a:buSzPts val="1100"/>
              <a:buAutoNum type="arabicPeriod"/>
            </a:pPr>
            <a:r>
              <a:rPr lang="en" dirty="0"/>
              <a:t>Jesus wept over Jerusalem.</a:t>
            </a:r>
            <a:endParaRPr dirty="0"/>
          </a:p>
          <a:p>
            <a:pPr marL="457200" lvl="0" indent="-298450" algn="l" rtl="0">
              <a:spcBef>
                <a:spcPts val="0"/>
              </a:spcBef>
              <a:spcAft>
                <a:spcPts val="0"/>
              </a:spcAft>
              <a:buSzPts val="1100"/>
              <a:buAutoNum type="arabicPeriod"/>
            </a:pPr>
            <a:r>
              <a:rPr lang="en" dirty="0"/>
              <a:t>Jesus was rejected by his own people.</a:t>
            </a:r>
            <a:endParaRPr dirty="0"/>
          </a:p>
          <a:p>
            <a:pPr marL="457200" lvl="0" indent="-298450" algn="l" rtl="0">
              <a:spcBef>
                <a:spcPts val="0"/>
              </a:spcBef>
              <a:spcAft>
                <a:spcPts val="0"/>
              </a:spcAft>
              <a:buSzPts val="1100"/>
              <a:buAutoNum type="arabicPeriod"/>
            </a:pPr>
            <a:r>
              <a:rPr lang="en" dirty="0"/>
              <a:t>Jesus came to establish the New Covenant.</a:t>
            </a:r>
            <a:endParaRPr sz="19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9eec45d8d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9eec45d8d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Gerard van Honthorst</a:t>
            </a:r>
            <a:r>
              <a:rPr lang="en" sz="1050" dirty="0">
                <a:solidFill>
                  <a:srgbClr val="0645AD"/>
                </a:solidFill>
                <a:highlight>
                  <a:srgbClr val="F8F9FA"/>
                </a:highlight>
              </a:rPr>
              <a:t>, </a:t>
            </a:r>
            <a:r>
              <a:rPr lang="en" sz="1050" dirty="0">
                <a:solidFill>
                  <a:srgbClr val="202122"/>
                </a:solidFill>
                <a:highlight>
                  <a:srgbClr val="F8F9FA"/>
                </a:highlight>
              </a:rPr>
              <a:t>Public domain. </a:t>
            </a:r>
            <a:r>
              <a:rPr lang="en" sz="1050" u="sng" dirty="0">
                <a:solidFill>
                  <a:schemeClr val="hlink"/>
                </a:solidFill>
                <a:highlight>
                  <a:srgbClr val="F8F9FA"/>
                </a:highlight>
                <a:hlinkClick r:id="rId4"/>
              </a:rPr>
              <a:t>https://commons.wikimedia.org/wiki/File:King_David,_the_King_of_Israel.jpg</a:t>
            </a:r>
            <a:r>
              <a:rPr lang="en" sz="1050" dirty="0">
                <a:solidFill>
                  <a:srgbClr val="202122"/>
                </a:solidFill>
                <a:highlight>
                  <a:srgbClr val="F8F9FA"/>
                </a:highlight>
              </a:rPr>
              <a:t>. </a:t>
            </a: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lang="en" sz="1050" b="1"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Have students copy down this key term in the vocab section of their notes.</a:t>
            </a: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sz="1050"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r>
              <a:rPr lang="en" sz="1050" b="1" dirty="0">
                <a:solidFill>
                  <a:srgbClr val="202122"/>
                </a:solidFill>
                <a:highlight>
                  <a:srgbClr val="F8F9FA"/>
                </a:highlight>
              </a:rPr>
              <a:t>Online Resources: </a:t>
            </a:r>
            <a:r>
              <a:rPr lang="en" sz="1050" dirty="0">
                <a:solidFill>
                  <a:srgbClr val="202122"/>
                </a:solidFill>
                <a:highlight>
                  <a:srgbClr val="F8F9FA"/>
                </a:highlight>
              </a:rPr>
              <a:t>Follow up with this slide by having students view the video </a:t>
            </a:r>
            <a:r>
              <a:rPr lang="en" sz="1050" i="0" dirty="0">
                <a:solidFill>
                  <a:srgbClr val="202122"/>
                </a:solidFill>
                <a:highlight>
                  <a:srgbClr val="F8F9FA"/>
                </a:highlight>
              </a:rPr>
              <a:t>“Herod the Great.” </a:t>
            </a:r>
            <a:r>
              <a:rPr lang="en" sz="1050" dirty="0">
                <a:solidFill>
                  <a:srgbClr val="202122"/>
                </a:solidFill>
                <a:highlight>
                  <a:srgbClr val="F8F9FA"/>
                </a:highlight>
              </a:rPr>
              <a:t>URL here: </a:t>
            </a:r>
            <a:r>
              <a:rPr lang="en" sz="1050" u="sng" dirty="0">
                <a:solidFill>
                  <a:schemeClr val="hlink"/>
                </a:solidFill>
                <a:highlight>
                  <a:srgbClr val="F8F9FA"/>
                </a:highlight>
                <a:hlinkClick r:id="rId5"/>
              </a:rPr>
              <a:t>https://youtu.be/Xs9NwdJc9QU</a:t>
            </a:r>
            <a:r>
              <a:rPr lang="en" sz="1050" dirty="0">
                <a:solidFill>
                  <a:srgbClr val="202122"/>
                </a:solidFill>
                <a:highlight>
                  <a:srgbClr val="F8F9FA"/>
                </a:highlight>
              </a:rPr>
              <a:t> </a:t>
            </a:r>
            <a:endParaRPr sz="1050" dirty="0">
              <a:solidFill>
                <a:srgbClr val="202122"/>
              </a:solidFill>
              <a:highlight>
                <a:srgbClr val="F8F9FA"/>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624204768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624204768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t>Directions:</a:t>
            </a:r>
            <a:r>
              <a:rPr lang="en" dirty="0">
                <a:solidFill>
                  <a:schemeClr val="dk1"/>
                </a:solidFill>
              </a:rPr>
              <a:t> Share this quote by C.S. Lewis: </a:t>
            </a:r>
          </a:p>
          <a:p>
            <a:pPr marL="0" lvl="0" indent="0" algn="l" rtl="0">
              <a:spcBef>
                <a:spcPts val="0"/>
              </a:spcBef>
              <a:spcAft>
                <a:spcPts val="0"/>
              </a:spcAft>
              <a:buClr>
                <a:schemeClr val="dk1"/>
              </a:buClr>
              <a:buSzPts val="1100"/>
              <a:buFont typeface="Arial"/>
              <a:buNone/>
            </a:pPr>
            <a:r>
              <a:rPr lang="en" dirty="0">
                <a:solidFill>
                  <a:schemeClr val="dk1"/>
                </a:solidFill>
              </a:rPr>
              <a:t>“</a:t>
            </a:r>
            <a:r>
              <a:rPr lang="en" dirty="0"/>
              <a:t>Enemy-occupied territory—that is what this world is. Christianity is the story of how the rightful king has landed, you might say landed in disguise, and is calling us to take part in a great campaign of sabotage.”</a:t>
            </a:r>
            <a:endParaRPr dirty="0"/>
          </a:p>
          <a:p>
            <a:pPr marL="0" lvl="0" indent="0" algn="l" rtl="0">
              <a:spcBef>
                <a:spcPts val="0"/>
              </a:spcBef>
              <a:spcAft>
                <a:spcPts val="0"/>
              </a:spcAft>
              <a:buClr>
                <a:schemeClr val="dk1"/>
              </a:buClr>
              <a:buSzPts val="1100"/>
              <a:buFont typeface="Arial"/>
              <a:buNone/>
            </a:pPr>
            <a:r>
              <a:rPr lang="en" dirty="0"/>
              <a:t>― C.S. Lewis, </a:t>
            </a:r>
            <a:r>
              <a:rPr lang="en" i="1" dirty="0"/>
              <a:t>Mere Christianity</a:t>
            </a:r>
            <a:endParaRPr i="1"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Follow up question:</a:t>
            </a:r>
            <a:r>
              <a:rPr lang="en" dirty="0">
                <a:solidFill>
                  <a:schemeClr val="dk1"/>
                </a:solidFill>
              </a:rPr>
              <a:t> “What does C.S. Lewis mean that Jesus came to engage in sabotage?”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Share the following extra information about Jesus as a King:</a:t>
            </a: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sz="1050" b="1" dirty="0">
              <a:solidFill>
                <a:srgbClr val="202122"/>
              </a:solidFill>
              <a:highlight>
                <a:srgbClr val="F8F9FA"/>
              </a:highlight>
            </a:endParaRPr>
          </a:p>
          <a:p>
            <a:pPr marL="457200" lvl="0" indent="-298450" algn="l" rtl="0">
              <a:spcBef>
                <a:spcPts val="500"/>
              </a:spcBef>
              <a:spcAft>
                <a:spcPts val="0"/>
              </a:spcAft>
              <a:buSzPts val="1100"/>
              <a:buChar char="●"/>
            </a:pPr>
            <a:r>
              <a:rPr lang="en" dirty="0"/>
              <a:t>David and Solomon were Old Testament kings that resembled Jesus and were his forefathers.</a:t>
            </a:r>
            <a:endParaRPr dirty="0"/>
          </a:p>
          <a:p>
            <a:pPr marL="457200" lvl="0" indent="-298450" algn="l" rtl="0">
              <a:spcBef>
                <a:spcPts val="0"/>
              </a:spcBef>
              <a:spcAft>
                <a:spcPts val="0"/>
              </a:spcAft>
              <a:buSzPts val="1100"/>
              <a:buChar char="●"/>
            </a:pPr>
            <a:r>
              <a:rPr lang="en" dirty="0"/>
              <a:t>Born of the tribe of Judah. Called the “Lion of Judah.”</a:t>
            </a:r>
            <a:endParaRPr dirty="0"/>
          </a:p>
          <a:p>
            <a:pPr marL="457200" lvl="0" indent="-298450" algn="l" rtl="0">
              <a:spcBef>
                <a:spcPts val="0"/>
              </a:spcBef>
              <a:spcAft>
                <a:spcPts val="0"/>
              </a:spcAft>
              <a:buSzPts val="1100"/>
              <a:buChar char="●"/>
            </a:pPr>
            <a:r>
              <a:rPr lang="en" dirty="0"/>
              <a:t>The three “kings” of the East, the Magi, honored the King of Kings with gifts such as gold.</a:t>
            </a:r>
            <a:endParaRPr dirty="0"/>
          </a:p>
          <a:p>
            <a:pPr marL="457200" lvl="0" indent="-298450" algn="l" rtl="0">
              <a:spcBef>
                <a:spcPts val="0"/>
              </a:spcBef>
              <a:spcAft>
                <a:spcPts val="0"/>
              </a:spcAft>
              <a:buSzPts val="1100"/>
              <a:buChar char="●"/>
            </a:pPr>
            <a:r>
              <a:rPr lang="en" dirty="0"/>
              <a:t>Announced and instituted the Kingdom of God on earth.</a:t>
            </a:r>
            <a:endParaRPr dirty="0"/>
          </a:p>
          <a:p>
            <a:pPr marL="457200" lvl="0" indent="-298450" algn="l" rtl="0">
              <a:spcBef>
                <a:spcPts val="0"/>
              </a:spcBef>
              <a:spcAft>
                <a:spcPts val="0"/>
              </a:spcAft>
              <a:buSzPts val="1100"/>
              <a:buChar char="●"/>
            </a:pPr>
            <a:r>
              <a:rPr lang="en" dirty="0"/>
              <a:t>Anointed with oil.</a:t>
            </a:r>
            <a:endParaRPr dirty="0"/>
          </a:p>
          <a:p>
            <a:pPr marL="457200" lvl="0" indent="-298450" algn="l" rtl="0">
              <a:spcBef>
                <a:spcPts val="0"/>
              </a:spcBef>
              <a:spcAft>
                <a:spcPts val="0"/>
              </a:spcAft>
              <a:buSzPts val="1100"/>
              <a:buChar char="●"/>
            </a:pPr>
            <a:r>
              <a:rPr lang="en" dirty="0"/>
              <a:t>Crowned with thorns.</a:t>
            </a:r>
            <a:endParaRPr dirty="0"/>
          </a:p>
          <a:p>
            <a:pPr marL="457200" lvl="0" indent="-298450" algn="l" rtl="0">
              <a:spcBef>
                <a:spcPts val="0"/>
              </a:spcBef>
              <a:spcAft>
                <a:spcPts val="0"/>
              </a:spcAft>
              <a:buSzPts val="1100"/>
              <a:buChar char="●"/>
            </a:pPr>
            <a:r>
              <a:rPr lang="en" dirty="0"/>
              <a:t>The sign on the Cross called Jesus “the King of the Jews.”</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Follow up by having students view the short video “</a:t>
            </a:r>
            <a:r>
              <a:rPr lang="en" i="0" dirty="0"/>
              <a:t>Christ the King.” </a:t>
            </a:r>
            <a:r>
              <a:rPr lang="en" dirty="0"/>
              <a:t>URL here: https://youtu.be/yirXiU7TVM4</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24204768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624204768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Credits (from left to right):</a:t>
            </a:r>
          </a:p>
          <a:p>
            <a:pPr marL="182880" lvl="0" indent="-182880" algn="l" rtl="0">
              <a:lnSpc>
                <a:spcPct val="115000"/>
              </a:lnSpc>
              <a:spcBef>
                <a:spcPts val="500"/>
              </a:spcBef>
              <a:spcAft>
                <a:spcPts val="0"/>
              </a:spcAft>
              <a:buAutoNum type="arabicPeriod"/>
            </a:pPr>
            <a:r>
              <a:rPr lang="en-US" sz="1050" b="0" dirty="0">
                <a:solidFill>
                  <a:srgbClr val="202122"/>
                </a:solidFill>
                <a:highlight>
                  <a:srgbClr val="F8F9FA"/>
                </a:highlight>
              </a:rPr>
              <a:t>https://commons.wikimedia.org/wiki/File:David-icon.jpg</a:t>
            </a:r>
          </a:p>
          <a:p>
            <a:pPr marL="182880" lvl="0" indent="-182880" algn="l" rtl="0">
              <a:lnSpc>
                <a:spcPct val="115000"/>
              </a:lnSpc>
              <a:spcBef>
                <a:spcPts val="500"/>
              </a:spcBef>
              <a:spcAft>
                <a:spcPts val="0"/>
              </a:spcAft>
              <a:buAutoNum type="arabicPeriod"/>
            </a:pPr>
            <a:r>
              <a:rPr lang="en" sz="1050" dirty="0">
                <a:solidFill>
                  <a:srgbClr val="202122"/>
                </a:solidFill>
                <a:highlight>
                  <a:srgbClr val="F8F9FA"/>
                </a:highlight>
              </a:rPr>
              <a:t>https://commons.wikimedia.org/wiki/File:Dirk_Bouts_Christ_Crowned_With_ThornsFXD.jpg</a:t>
            </a:r>
            <a:endParaRPr sz="1050" dirty="0">
              <a:solidFill>
                <a:srgbClr val="202122"/>
              </a:solidFill>
              <a:highlight>
                <a:srgbClr val="F8F9FA"/>
              </a:highlight>
            </a:endParaRPr>
          </a:p>
          <a:p>
            <a:pPr marL="0" lvl="0" indent="0" algn="l" rtl="0">
              <a:spcBef>
                <a:spcPts val="500"/>
              </a:spcBef>
              <a:spcAft>
                <a:spcPts val="0"/>
              </a:spcAft>
              <a:buClr>
                <a:schemeClr val="dk1"/>
              </a:buClr>
              <a:buSzPts val="1100"/>
              <a:buFont typeface="Arial"/>
              <a:buNone/>
            </a:pPr>
            <a:endParaRPr lang="en" b="1" dirty="0"/>
          </a:p>
          <a:p>
            <a:pPr marL="0" lvl="0" indent="0" algn="l" rtl="0">
              <a:spcBef>
                <a:spcPts val="500"/>
              </a:spcBef>
              <a:spcAft>
                <a:spcPts val="0"/>
              </a:spcAft>
              <a:buClr>
                <a:schemeClr val="dk1"/>
              </a:buClr>
              <a:buSzPts val="1100"/>
              <a:buFont typeface="Arial"/>
              <a:buNone/>
            </a:pPr>
            <a:r>
              <a:rPr lang="en" b="1" dirty="0"/>
              <a:t>Directions: </a:t>
            </a:r>
            <a:r>
              <a:rPr lang="en" dirty="0"/>
              <a:t>Show how Jesus acts as a type of David typologically by linking the following by number:</a:t>
            </a:r>
            <a:endParaRPr dirty="0"/>
          </a:p>
          <a:p>
            <a:pPr marL="0" lvl="0" indent="0" algn="l" rtl="0">
              <a:spcBef>
                <a:spcPts val="0"/>
              </a:spcBef>
              <a:spcAft>
                <a:spcPts val="0"/>
              </a:spcAft>
              <a:buClr>
                <a:schemeClr val="dk1"/>
              </a:buClr>
              <a:buSzPts val="1100"/>
              <a:buFont typeface="Arial"/>
              <a:buNone/>
            </a:pPr>
            <a:endParaRPr dirty="0"/>
          </a:p>
          <a:p>
            <a:pPr marL="457200" lvl="0" indent="-298450" algn="l" rtl="0">
              <a:spcBef>
                <a:spcPts val="0"/>
              </a:spcBef>
              <a:spcAft>
                <a:spcPts val="0"/>
              </a:spcAft>
              <a:buSzPts val="1100"/>
              <a:buAutoNum type="arabicPeriod"/>
            </a:pPr>
            <a:r>
              <a:rPr lang="en" dirty="0"/>
              <a:t>David was from Bethlehem and from the tribe of Judah.</a:t>
            </a:r>
            <a:endParaRPr dirty="0"/>
          </a:p>
          <a:p>
            <a:pPr marL="457200" lvl="0" indent="-298450" algn="l" rtl="0">
              <a:spcBef>
                <a:spcPts val="0"/>
              </a:spcBef>
              <a:spcAft>
                <a:spcPts val="0"/>
              </a:spcAft>
              <a:buSzPts val="1100"/>
              <a:buAutoNum type="arabicPeriod"/>
            </a:pPr>
            <a:r>
              <a:rPr lang="en" dirty="0"/>
              <a:t>David wanted God at the center of his kingdom by planning the Temple in Jerusalem.</a:t>
            </a:r>
            <a:endParaRPr dirty="0"/>
          </a:p>
          <a:p>
            <a:pPr marL="457200" lvl="0" indent="-298450" algn="l" rtl="0">
              <a:spcBef>
                <a:spcPts val="0"/>
              </a:spcBef>
              <a:spcAft>
                <a:spcPts val="0"/>
              </a:spcAft>
              <a:buSzPts val="1100"/>
              <a:buAutoNum type="arabicPeriod"/>
            </a:pPr>
            <a:r>
              <a:rPr lang="en" dirty="0"/>
              <a:t>David was a good, brave shepherd who battled and defeated his enemies: lions, bears and Goliath.</a:t>
            </a:r>
            <a:endParaRPr dirty="0"/>
          </a:p>
          <a:p>
            <a:pPr marL="457200" lvl="0" indent="-298450" algn="l" rtl="0">
              <a:spcBef>
                <a:spcPts val="0"/>
              </a:spcBef>
              <a:spcAft>
                <a:spcPts val="0"/>
              </a:spcAft>
              <a:buSzPts val="1100"/>
              <a:buAutoNum type="arabicPeriod"/>
            </a:pPr>
            <a:r>
              <a:rPr lang="en" dirty="0"/>
              <a:t>David ruled as a just king.</a:t>
            </a:r>
            <a:endParaRPr dirty="0"/>
          </a:p>
          <a:p>
            <a:pPr marL="0" lvl="0" indent="0" algn="l" rtl="0">
              <a:spcBef>
                <a:spcPts val="0"/>
              </a:spcBef>
              <a:spcAft>
                <a:spcPts val="0"/>
              </a:spcAft>
              <a:buNone/>
            </a:pPr>
            <a:r>
              <a:rPr lang="en" dirty="0"/>
              <a:t>____________________________________</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AutoNum type="arabicPeriod"/>
            </a:pPr>
            <a:r>
              <a:rPr lang="en" dirty="0"/>
              <a:t>Jesus was born in Bethlehem and was a descendant of David from the tribe of Judah.</a:t>
            </a:r>
            <a:endParaRPr dirty="0"/>
          </a:p>
          <a:p>
            <a:pPr marL="457200" lvl="0" indent="-298450" algn="l" rtl="0">
              <a:spcBef>
                <a:spcPts val="0"/>
              </a:spcBef>
              <a:spcAft>
                <a:spcPts val="0"/>
              </a:spcAft>
              <a:buSzPts val="1100"/>
              <a:buAutoNum type="arabicPeriod"/>
            </a:pPr>
            <a:r>
              <a:rPr lang="en" dirty="0"/>
              <a:t>Jesus came to put God at the center of the created world by establishing his Kingdom on earth.</a:t>
            </a:r>
            <a:endParaRPr dirty="0"/>
          </a:p>
          <a:p>
            <a:pPr marL="457200" lvl="0" indent="-298450" algn="l" rtl="0">
              <a:spcBef>
                <a:spcPts val="0"/>
              </a:spcBef>
              <a:spcAft>
                <a:spcPts val="0"/>
              </a:spcAft>
              <a:buSzPts val="1100"/>
              <a:buAutoNum type="arabicPeriod"/>
            </a:pPr>
            <a:r>
              <a:rPr lang="en" dirty="0"/>
              <a:t>Jesus is the Good Shepherd who battles and defeats his enemies, the Devil and sin.</a:t>
            </a:r>
            <a:endParaRPr dirty="0"/>
          </a:p>
          <a:p>
            <a:pPr marL="457200" lvl="0" indent="-298450" algn="l" rtl="0">
              <a:spcBef>
                <a:spcPts val="0"/>
              </a:spcBef>
              <a:spcAft>
                <a:spcPts val="0"/>
              </a:spcAft>
              <a:buSzPts val="1100"/>
              <a:buAutoNum type="arabicPeriod"/>
            </a:pPr>
            <a:r>
              <a:rPr lang="en" dirty="0"/>
              <a:t>Jesus is the Just Judge and the King of Kings.</a:t>
            </a:r>
            <a:endParaRPr sz="1050" b="1"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endParaRPr lang="en" b="1" dirty="0">
              <a:solidFill>
                <a:schemeClr val="dk1"/>
              </a:solidFill>
            </a:endParaRPr>
          </a:p>
          <a:p>
            <a:pPr marL="0" lvl="0" indent="0" algn="l" rtl="0">
              <a:lnSpc>
                <a:spcPct val="115000"/>
              </a:lnSpc>
              <a:spcBef>
                <a:spcPts val="500"/>
              </a:spcBef>
              <a:spcAft>
                <a:spcPts val="500"/>
              </a:spcAft>
              <a:buClr>
                <a:schemeClr val="dk1"/>
              </a:buClr>
              <a:buSzPts val="1100"/>
              <a:buFont typeface="Arial"/>
              <a:buNone/>
            </a:pPr>
            <a:r>
              <a:rPr lang="en" b="1" dirty="0">
                <a:solidFill>
                  <a:schemeClr val="dk1"/>
                </a:solidFill>
              </a:rPr>
              <a:t>Online Resources: </a:t>
            </a:r>
            <a:r>
              <a:rPr lang="en" b="0" dirty="0">
                <a:solidFill>
                  <a:schemeClr val="dk1"/>
                </a:solidFill>
              </a:rPr>
              <a:t>H</a:t>
            </a:r>
            <a:r>
              <a:rPr lang="en" dirty="0">
                <a:solidFill>
                  <a:schemeClr val="dk1"/>
                </a:solidFill>
              </a:rPr>
              <a:t>ave students view the video “Christ the King.” URL here: </a:t>
            </a:r>
            <a:r>
              <a:rPr lang="en" b="0" u="sng" dirty="0">
                <a:solidFill>
                  <a:schemeClr val="hlink"/>
                </a:solidFill>
                <a:hlinkClick r:id="rId3"/>
              </a:rPr>
              <a:t>https://youtu.be/QVZEJ9UDDgs?list=PLMp6rMU0-TTItIr0FM6-8p7zSiXy6J5NT</a:t>
            </a:r>
            <a:r>
              <a:rPr lang="en" b="0" dirty="0">
                <a:solidFill>
                  <a:schemeClr val="dk1"/>
                </a:solidFill>
              </a:rPr>
              <a:t> </a:t>
            </a:r>
            <a:endParaRPr b="0"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2420476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624204768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 Then have students share their answers with one person close by.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4fe3ad66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4fe3ad66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Tomomarusan</a:t>
            </a:r>
            <a:r>
              <a:rPr lang="en" sz="1050" dirty="0">
                <a:solidFill>
                  <a:srgbClr val="0645AD"/>
                </a:solidFill>
                <a:highlight>
                  <a:srgbClr val="F8F9FA"/>
                </a:highlight>
              </a:rPr>
              <a:t>,</a:t>
            </a:r>
            <a:r>
              <a:rPr lang="en" sz="105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 2.5</a:t>
            </a:r>
            <a:r>
              <a:rPr lang="en" sz="1050" u="sng" dirty="0">
                <a:solidFill>
                  <a:srgbClr val="FAA700"/>
                </a:solidFill>
                <a:highlight>
                  <a:srgbClr val="F8F9FA"/>
                </a:highlight>
              </a:rPr>
              <a:t>, https://commons.wikimedia.org/wiki/File:Magnifying_glass.jpg</a:t>
            </a:r>
            <a:endParaRPr sz="1050" u="sng" dirty="0">
              <a:solidFill>
                <a:srgbClr val="FAA700"/>
              </a:solidFill>
              <a:highlight>
                <a:srgbClr val="F8F9FA"/>
              </a:highlight>
            </a:endParaRPr>
          </a:p>
          <a:p>
            <a:pPr marL="0" lvl="0" indent="0" algn="l" rtl="0">
              <a:spcBef>
                <a:spcPts val="500"/>
              </a:spcBef>
              <a:spcAft>
                <a:spcPts val="0"/>
              </a:spcAft>
              <a:buNone/>
            </a:pPr>
            <a:endParaRPr lang="en" b="1" dirty="0"/>
          </a:p>
          <a:p>
            <a:pPr marL="0" lvl="0" indent="0" algn="l" rtl="0">
              <a:spcBef>
                <a:spcPts val="500"/>
              </a:spcBef>
              <a:spcAft>
                <a:spcPts val="0"/>
              </a:spcAft>
              <a:buNone/>
            </a:pPr>
            <a:r>
              <a:rPr lang="en" b="1" dirty="0"/>
              <a:t>Directions:</a:t>
            </a:r>
            <a:r>
              <a:rPr lang="en" dirty="0"/>
              <a:t> Review the following points about the christological lens:</a:t>
            </a:r>
          </a:p>
          <a:p>
            <a:pPr marL="0" lvl="0" indent="0" algn="l" rtl="0">
              <a:spcBef>
                <a:spcPts val="500"/>
              </a:spcBef>
              <a:spcAft>
                <a:spcPts val="0"/>
              </a:spcAft>
              <a:buNone/>
            </a:pPr>
            <a:endParaRPr dirty="0"/>
          </a:p>
          <a:p>
            <a:pPr marL="0" lvl="0" indent="0" algn="l" rtl="0">
              <a:spcBef>
                <a:spcPts val="0"/>
              </a:spcBef>
              <a:spcAft>
                <a:spcPts val="0"/>
              </a:spcAft>
              <a:buNone/>
            </a:pPr>
            <a:r>
              <a:rPr lang="en" dirty="0"/>
              <a:t>Recall the main points about the Road to Emmaus story (see Luke 24).</a:t>
            </a:r>
            <a:endParaRPr dirty="0"/>
          </a:p>
          <a:p>
            <a:pPr marL="457200" lvl="1" indent="-182880" algn="l" rtl="0">
              <a:spcBef>
                <a:spcPts val="0"/>
              </a:spcBef>
              <a:spcAft>
                <a:spcPts val="0"/>
              </a:spcAft>
              <a:buSzPts val="1100"/>
              <a:buChar char="○"/>
            </a:pPr>
            <a:r>
              <a:rPr lang="en" dirty="0"/>
              <a:t>Jesus, on the road to Emmaus, pointed out everything in the Scriptures (Old Testament) that pointed to him:</a:t>
            </a:r>
            <a:endParaRPr dirty="0"/>
          </a:p>
          <a:p>
            <a:pPr marL="457200" lvl="1" indent="-182880" algn="l" rtl="0">
              <a:spcBef>
                <a:spcPts val="0"/>
              </a:spcBef>
              <a:spcAft>
                <a:spcPts val="0"/>
              </a:spcAft>
              <a:buSzPts val="1100"/>
              <a:buChar char="○"/>
            </a:pPr>
            <a:r>
              <a:rPr lang="en" dirty="0"/>
              <a:t>“Then beginning with Moses and all the prophets, he interpreted to them what referred to him in all the scriptures” (Luke 24:27).</a:t>
            </a:r>
            <a:endParaRPr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The </a:t>
            </a:r>
            <a:r>
              <a:rPr lang="en" i="1" dirty="0"/>
              <a:t>Catechism</a:t>
            </a:r>
            <a:r>
              <a:rPr lang="en" dirty="0"/>
              <a:t> refers to this Christological lens too:</a:t>
            </a:r>
            <a:endParaRPr dirty="0"/>
          </a:p>
          <a:p>
            <a:pPr marL="457200" lvl="1" indent="-182880" algn="l" rtl="0">
              <a:spcBef>
                <a:spcPts val="0"/>
              </a:spcBef>
              <a:spcAft>
                <a:spcPts val="0"/>
              </a:spcAft>
              <a:buSzPts val="1100"/>
              <a:buChar char="○"/>
            </a:pPr>
            <a:r>
              <a:rPr lang="en" dirty="0"/>
              <a:t>“Through all the words of Sacred Scripture, God speaks only one single Word [Jesus], his one Utterance in whom he expresses himself completely” (</a:t>
            </a:r>
            <a:r>
              <a:rPr lang="en" i="1" dirty="0"/>
              <a:t>CCC</a:t>
            </a:r>
            <a:r>
              <a:rPr lang="en" dirty="0"/>
              <a:t>, 102).</a:t>
            </a:r>
            <a:endParaRPr sz="2302"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242047684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242047684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Gre regiment</a:t>
            </a:r>
            <a:r>
              <a:rPr lang="en" sz="1050" dirty="0">
                <a:solidFill>
                  <a:srgbClr val="0645AD"/>
                </a:solidFill>
                <a:highlight>
                  <a:srgbClr val="F8F9FA"/>
                </a:highlight>
              </a:rPr>
              <a:t>,</a:t>
            </a:r>
            <a:r>
              <a:rPr lang="en" sz="105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4.0</a:t>
            </a:r>
            <a:r>
              <a:rPr lang="en" sz="1050" dirty="0">
                <a:solidFill>
                  <a:srgbClr val="0645AD"/>
                </a:solidFill>
                <a:highlight>
                  <a:srgbClr val="F8F9FA"/>
                </a:highlight>
              </a:rPr>
              <a:t>. </a:t>
            </a:r>
            <a:r>
              <a:rPr lang="en" sz="1050" u="sng" dirty="0">
                <a:solidFill>
                  <a:schemeClr val="hlink"/>
                </a:solidFill>
                <a:highlight>
                  <a:srgbClr val="F8F9FA"/>
                </a:highlight>
                <a:hlinkClick r:id="rId5"/>
              </a:rPr>
              <a:t>https://commons.wikimedia.org/wiki/File:Alpha-omega-Sacre-Coeur-Paris.jpg</a:t>
            </a:r>
            <a:r>
              <a:rPr lang="en" sz="1050" dirty="0">
                <a:solidFill>
                  <a:srgbClr val="0645AD"/>
                </a:solidFill>
                <a:highlight>
                  <a:srgbClr val="F8F9FA"/>
                </a:highlight>
              </a:rPr>
              <a:t> </a:t>
            </a:r>
            <a:endParaRPr sz="1050" dirty="0">
              <a:solidFill>
                <a:srgbClr val="0645AD"/>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Share the following extra information about Jesus as Alpha and Omega:</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a:p>
            <a:pPr marL="182880" lvl="0" indent="-182880" algn="l" rtl="0">
              <a:spcBef>
                <a:spcPts val="500"/>
              </a:spcBef>
              <a:spcAft>
                <a:spcPts val="0"/>
              </a:spcAft>
              <a:buSzPts val="1100"/>
              <a:buChar char="●"/>
            </a:pPr>
            <a:r>
              <a:rPr lang="en" dirty="0"/>
              <a:t>Alpha: First letter of Greek alphabet</a:t>
            </a:r>
            <a:endParaRPr dirty="0"/>
          </a:p>
          <a:p>
            <a:pPr marL="182880" lvl="0" indent="-182880" algn="l" rtl="0">
              <a:spcBef>
                <a:spcPts val="0"/>
              </a:spcBef>
              <a:spcAft>
                <a:spcPts val="0"/>
              </a:spcAft>
              <a:buSzPts val="1100"/>
              <a:buChar char="●"/>
            </a:pPr>
            <a:r>
              <a:rPr lang="en" dirty="0"/>
              <a:t>Omega: Last letter of Greek alphabet</a:t>
            </a:r>
            <a:endParaRPr dirty="0"/>
          </a:p>
          <a:p>
            <a:pPr marL="182880" lvl="0" indent="-182880" algn="l" rtl="0">
              <a:spcBef>
                <a:spcPts val="0"/>
              </a:spcBef>
              <a:spcAft>
                <a:spcPts val="0"/>
              </a:spcAft>
              <a:buSzPts val="1100"/>
              <a:buChar char="●"/>
            </a:pPr>
            <a:r>
              <a:rPr lang="en" dirty="0"/>
              <a:t>Jesus gives himself this title when he promises to return in the Second Coming.</a:t>
            </a:r>
            <a:endParaRPr dirty="0"/>
          </a:p>
          <a:p>
            <a:pPr marL="182880" lvl="0" indent="-182880" algn="l" rtl="0">
              <a:spcBef>
                <a:spcPts val="0"/>
              </a:spcBef>
              <a:spcAft>
                <a:spcPts val="0"/>
              </a:spcAft>
              <a:buSzPts val="1100"/>
              <a:buChar char="●"/>
            </a:pPr>
            <a:r>
              <a:rPr lang="en" dirty="0"/>
              <a:t>In Jesus is the summation and culmination of time—the beginning, the end, and everything in between.</a:t>
            </a:r>
            <a:endParaRPr dirty="0"/>
          </a:p>
          <a:p>
            <a:pPr marL="182880" lvl="0" indent="-182880" algn="l" rtl="0">
              <a:spcBef>
                <a:spcPts val="0"/>
              </a:spcBef>
              <a:spcAft>
                <a:spcPts val="0"/>
              </a:spcAft>
              <a:buSzPts val="1100"/>
              <a:buChar char="●"/>
            </a:pPr>
            <a:r>
              <a:rPr lang="en" dirty="0"/>
              <a:t>This is also why the last Sunday of the liturgical year is called</a:t>
            </a:r>
            <a:r>
              <a:rPr lang="en" b="1" dirty="0"/>
              <a:t> Christ the King </a:t>
            </a:r>
            <a:r>
              <a:rPr lang="en" dirty="0"/>
              <a:t>Sunday.</a:t>
            </a:r>
            <a:endParaRPr dirty="0"/>
          </a:p>
          <a:p>
            <a:pPr marL="640080" lvl="1" indent="-182880" algn="l" rtl="0">
              <a:spcBef>
                <a:spcPts val="0"/>
              </a:spcBef>
              <a:spcAft>
                <a:spcPts val="0"/>
              </a:spcAft>
              <a:buSzPts val="1100"/>
              <a:buChar char="○"/>
            </a:pPr>
            <a:r>
              <a:rPr lang="en" dirty="0"/>
              <a:t> At the end of time his Kingdom is complete.</a:t>
            </a:r>
            <a:endParaRPr sz="1400" dirty="0">
              <a:solidFill>
                <a:srgbClr val="274E13"/>
              </a:solidFill>
              <a:latin typeface="Calibri"/>
              <a:ea typeface="Calibri"/>
              <a:cs typeface="Calibri"/>
              <a:sym typeface="Calibri"/>
            </a:endParaRPr>
          </a:p>
          <a:p>
            <a:pPr marL="0" lvl="0" indent="0" algn="l" rtl="0">
              <a:lnSpc>
                <a:spcPct val="115000"/>
              </a:lnSpc>
              <a:spcBef>
                <a:spcPts val="500"/>
              </a:spcBef>
              <a:spcAft>
                <a:spcPts val="50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4fe3ad660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4fe3ad66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dirty="0"/>
              <a:t>*Photo credits (from left to right): </a:t>
            </a:r>
          </a:p>
          <a:p>
            <a:pPr marL="0" marR="0" lvl="0" indent="-18288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t>1. https://commons.wikimedia.org/wiki/File:Girolamo_Genga_(1467-1551)_(attributed_to)_-_A_Jesse-Tree_-_NG3119_-_National_Gallery.jpg</a:t>
            </a:r>
          </a:p>
          <a:p>
            <a:pPr marL="0" lvl="0" indent="-182880" algn="l" rtl="0">
              <a:spcBef>
                <a:spcPts val="0"/>
              </a:spcBef>
              <a:spcAft>
                <a:spcPts val="0"/>
              </a:spcAft>
              <a:buNone/>
            </a:pPr>
            <a:r>
              <a:rPr lang="en-US" sz="1000" dirty="0"/>
              <a:t>2. https://commons.wikimedia.org/wiki/File:Saint_John_the_Baptist_Bearing_Witness_MET_LC-2009_252-1_(Bild).jpg</a:t>
            </a:r>
          </a:p>
          <a:p>
            <a:pPr marL="0" lvl="0" indent="-182880" algn="l" rtl="0">
              <a:spcBef>
                <a:spcPts val="0"/>
              </a:spcBef>
              <a:spcAft>
                <a:spcPts val="0"/>
              </a:spcAft>
              <a:buNone/>
            </a:pPr>
            <a:r>
              <a:rPr lang="en-US" sz="1000" dirty="0"/>
              <a:t>3. https://commons.wikimedia.org/wiki/File:William_Blake_-_Our_Lady_With_the_Infant_Jesus_Riding_on_a_Lamb_with_St._John.jpg</a:t>
            </a:r>
            <a:endParaRPr lang="en-US" sz="1050" dirty="0">
              <a:solidFill>
                <a:srgbClr val="202122"/>
              </a:solidFill>
              <a:highlight>
                <a:srgbClr val="F8F9FA"/>
              </a:highlight>
            </a:endParaRPr>
          </a:p>
          <a:p>
            <a:pPr marL="0" lvl="0" indent="0" algn="l" rtl="0">
              <a:spcBef>
                <a:spcPts val="0"/>
              </a:spcBef>
              <a:spcAft>
                <a:spcPts val="0"/>
              </a:spcAft>
              <a:buNone/>
            </a:pPr>
            <a:endParaRPr sz="1050" dirty="0">
              <a:solidFill>
                <a:srgbClr val="202122"/>
              </a:solidFill>
              <a:highlight>
                <a:srgbClr val="F8F9FA"/>
              </a:highlight>
            </a:endParaRPr>
          </a:p>
          <a:p>
            <a:pPr marL="0" lvl="0" indent="0" algn="l" rtl="0">
              <a:spcBef>
                <a:spcPts val="0"/>
              </a:spcBef>
              <a:spcAft>
                <a:spcPts val="0"/>
              </a:spcAft>
              <a:buNone/>
            </a:pPr>
            <a:r>
              <a:rPr lang="en" b="1" dirty="0"/>
              <a:t>Directions: </a:t>
            </a:r>
            <a:r>
              <a:rPr lang="en" dirty="0"/>
              <a:t>Explain each of the ways Jesus is present in the Old Testament.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Genealogy:</a:t>
            </a:r>
            <a:r>
              <a:rPr lang="en" dirty="0"/>
              <a:t> The Bible tells the story of Jesus’s family tree all the way back to Adam and Eve. His forefathers Abraham and David are highlighted in the genealogies found in the synoptic Gospels.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b="1" dirty="0"/>
              <a:t>Prophecy:</a:t>
            </a:r>
            <a:r>
              <a:rPr lang="en" dirty="0"/>
              <a:t> In Matthew’s Gospel, time after time, Jesus is shown to be fulfilling prophecies that were pointing to him. Some were written thousands of years before he entered human history.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b="1" dirty="0"/>
              <a:t>Typology: </a:t>
            </a:r>
            <a:r>
              <a:rPr lang="en" dirty="0"/>
              <a:t>We can see God’s design and plan unfold over time in the Old Testament through the people, places, and things that pointed to or foreshadowed Jesus.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Progression of Covenants:</a:t>
            </a:r>
            <a:r>
              <a:rPr lang="en" dirty="0"/>
              <a:t> In the Old Testament, the group of people in the covenants keeps getting larger and larger. God promised Abraham that he would bless him with descendants on a universal scale. When Jesus comes, he establishes a universal covenant. By doing this, he fulfilled that promise. </a:t>
            </a:r>
            <a:endParaRPr sz="1800" dirty="0">
              <a:solidFill>
                <a:srgbClr val="0C343D"/>
              </a:solidFil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624204768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624204768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write it down, demonstrating that they memorized it.</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9eec45d8d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9eec45d8d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Credits (from left to right): </a:t>
            </a:r>
            <a:endParaRPr lang="en" sz="1100" b="1" dirty="0">
              <a:solidFill>
                <a:schemeClr val="dk1"/>
              </a:solidFill>
            </a:endParaRPr>
          </a:p>
          <a:p>
            <a:pPr marL="0" lvl="0" indent="0" algn="l" rtl="0">
              <a:lnSpc>
                <a:spcPct val="115000"/>
              </a:lnSpc>
              <a:spcBef>
                <a:spcPts val="500"/>
              </a:spcBef>
              <a:spcAft>
                <a:spcPts val="0"/>
              </a:spcAft>
              <a:buNone/>
            </a:pPr>
            <a:r>
              <a:rPr lang="en" sz="1100" b="0" dirty="0">
                <a:solidFill>
                  <a:schemeClr val="dk1"/>
                </a:solidFill>
                <a:highlight>
                  <a:srgbClr val="F8F9FA"/>
                </a:highlight>
              </a:rPr>
              <a:t>1. </a:t>
            </a:r>
            <a:r>
              <a:rPr lang="en-US" sz="1050" dirty="0">
                <a:solidFill>
                  <a:srgbClr val="202122"/>
                </a:solidFill>
                <a:highlight>
                  <a:srgbClr val="F8F9FA"/>
                </a:highlight>
              </a:rPr>
              <a:t>https://commons.wikimedia.org/wiki/File:Mariotto_Albertinelli_-_The_Sacrifice_of_Cain_and_Abel_-_1906.5_-_Fogg_Museum.jpg</a:t>
            </a:r>
            <a:endParaRPr lang="en" sz="1050" dirty="0">
              <a:solidFill>
                <a:srgbClr val="202122"/>
              </a:solidFill>
              <a:highlight>
                <a:srgbClr val="F8F9FA"/>
              </a:highlight>
            </a:endParaRPr>
          </a:p>
          <a:p>
            <a:pPr marL="0" lvl="0" indent="0" algn="l" rtl="0">
              <a:lnSpc>
                <a:spcPct val="115000"/>
              </a:lnSpc>
              <a:spcBef>
                <a:spcPts val="500"/>
              </a:spcBef>
              <a:spcAft>
                <a:spcPts val="0"/>
              </a:spcAft>
              <a:buNone/>
            </a:pPr>
            <a:r>
              <a:rPr lang="en" sz="1050" u="none" dirty="0">
                <a:solidFill>
                  <a:srgbClr val="0645AD"/>
                </a:solidFill>
                <a:highlight>
                  <a:srgbClr val="F8F9FA"/>
                </a:highlight>
                <a:uFill>
                  <a:noFill/>
                </a:uFill>
              </a:rPr>
              <a:t>2. </a:t>
            </a:r>
            <a:r>
              <a:rPr lang="en-US" sz="1050" dirty="0">
                <a:solidFill>
                  <a:srgbClr val="202122"/>
                </a:solidFill>
                <a:highlight>
                  <a:srgbClr val="F8F9FA"/>
                </a:highlight>
              </a:rPr>
              <a:t>https://commons.wikimedia.org/wiki/File:Philippe_de_Champaigne_-_Moses_Presenting_the_Tablets_of_the_Law_-_c._1648.jpg</a:t>
            </a:r>
            <a:endParaRPr lang="en" sz="1050" dirty="0">
              <a:solidFill>
                <a:srgbClr val="202122"/>
              </a:solidFill>
              <a:highlight>
                <a:srgbClr val="F8F9FA"/>
              </a:highlight>
            </a:endParaRPr>
          </a:p>
          <a:p>
            <a:pPr marL="0" lvl="0" indent="0" algn="l" rtl="0">
              <a:lnSpc>
                <a:spcPct val="115000"/>
              </a:lnSpc>
              <a:spcBef>
                <a:spcPts val="500"/>
              </a:spcBef>
              <a:spcAft>
                <a:spcPts val="0"/>
              </a:spcAft>
              <a:buNone/>
            </a:pPr>
            <a:r>
              <a:rPr lang="en" sz="1050" dirty="0">
                <a:solidFill>
                  <a:srgbClr val="202122"/>
                </a:solidFill>
                <a:highlight>
                  <a:srgbClr val="F8F9FA"/>
                </a:highlight>
              </a:rPr>
              <a:t>3. </a:t>
            </a:r>
            <a:r>
              <a:rPr lang="en-US" sz="1050" dirty="0">
                <a:solidFill>
                  <a:srgbClr val="202122"/>
                </a:solidFill>
                <a:highlight>
                  <a:srgbClr val="F8F9FA"/>
                </a:highlight>
              </a:rPr>
              <a:t>https://commons.wikimedia.org/wiki/File:King-Solomon-Russian-icon.jpg</a:t>
            </a:r>
          </a:p>
          <a:p>
            <a:pPr marL="0" lvl="0" indent="0" algn="l" rtl="0">
              <a:lnSpc>
                <a:spcPct val="115000"/>
              </a:lnSpc>
              <a:spcBef>
                <a:spcPts val="500"/>
              </a:spcBef>
              <a:spcAft>
                <a:spcPts val="0"/>
              </a:spcAft>
              <a:buNone/>
            </a:pPr>
            <a:endParaRPr lang="en" sz="1050" b="1" dirty="0">
              <a:solidFill>
                <a:srgbClr val="202122"/>
              </a:solidFill>
              <a:highlight>
                <a:srgbClr val="F8F9FA"/>
              </a:highlight>
            </a:endParaRPr>
          </a:p>
          <a:p>
            <a:pPr marL="0" lvl="0" indent="0" algn="l" rtl="0">
              <a:lnSpc>
                <a:spcPct val="115000"/>
              </a:lnSpc>
              <a:spcBef>
                <a:spcPts val="500"/>
              </a:spcBef>
              <a:spcAft>
                <a:spcPts val="0"/>
              </a:spcAft>
              <a:buNone/>
            </a:pPr>
            <a:r>
              <a:rPr lang="en" sz="1050" b="1" dirty="0">
                <a:solidFill>
                  <a:srgbClr val="202122"/>
                </a:solidFill>
                <a:highlight>
                  <a:srgbClr val="F8F9FA"/>
                </a:highlight>
              </a:rPr>
              <a:t>Directions: </a:t>
            </a:r>
            <a:r>
              <a:rPr lang="en" sz="1050" dirty="0">
                <a:solidFill>
                  <a:srgbClr val="202122"/>
                </a:solidFill>
                <a:highlight>
                  <a:srgbClr val="F8F9FA"/>
                </a:highlight>
              </a:rPr>
              <a:t>Share quote from the </a:t>
            </a:r>
            <a:r>
              <a:rPr lang="en" sz="1050" i="1" dirty="0">
                <a:solidFill>
                  <a:srgbClr val="202122"/>
                </a:solidFill>
                <a:highlight>
                  <a:srgbClr val="F8F9FA"/>
                </a:highlight>
              </a:rPr>
              <a:t>Catechism</a:t>
            </a:r>
            <a:r>
              <a:rPr lang="en" sz="1000" b="0" dirty="0">
                <a:solidFill>
                  <a:srgbClr val="5C5C5C"/>
                </a:solidFill>
                <a:highlight>
                  <a:srgbClr val="F2EFE8"/>
                </a:highlight>
              </a:rPr>
              <a:t>:</a:t>
            </a:r>
          </a:p>
          <a:p>
            <a:pPr marL="0" lvl="0" indent="0" algn="l" rtl="0">
              <a:lnSpc>
                <a:spcPct val="115000"/>
              </a:lnSpc>
              <a:spcBef>
                <a:spcPts val="500"/>
              </a:spcBef>
              <a:spcAft>
                <a:spcPts val="0"/>
              </a:spcAft>
              <a:buNone/>
            </a:pPr>
            <a:r>
              <a:rPr lang="en" sz="1000" b="1" dirty="0">
                <a:solidFill>
                  <a:srgbClr val="5C5C5C"/>
                </a:solidFill>
                <a:highlight>
                  <a:srgbClr val="F2EFE8"/>
                </a:highlight>
              </a:rPr>
              <a:t> “</a:t>
            </a:r>
            <a:r>
              <a:rPr lang="en" sz="1000" dirty="0">
                <a:solidFill>
                  <a:srgbClr val="5C5C5C"/>
                </a:solidFill>
                <a:highlight>
                  <a:srgbClr val="F2EFE8"/>
                </a:highlight>
              </a:rPr>
              <a:t>Jesus Christ is the one whom the Father anointed with the Holy Spirit and established as priest, prophet, and king. The whole People of God participates in these three offices of Christ and bears the responsibilities for mission and service that flow from them” (</a:t>
            </a:r>
            <a:r>
              <a:rPr lang="en" sz="1000" i="1" dirty="0">
                <a:solidFill>
                  <a:srgbClr val="5C5C5C"/>
                </a:solidFill>
                <a:highlight>
                  <a:srgbClr val="F2EFE8"/>
                </a:highlight>
              </a:rPr>
              <a:t>CCC</a:t>
            </a:r>
            <a:r>
              <a:rPr lang="en" sz="1000" dirty="0">
                <a:solidFill>
                  <a:srgbClr val="5C5C5C"/>
                </a:solidFill>
                <a:highlight>
                  <a:srgbClr val="F2EFE8"/>
                </a:highlight>
              </a:rPr>
              <a:t>, 783).</a:t>
            </a:r>
            <a:endParaRPr sz="1050" b="1" dirty="0">
              <a:solidFill>
                <a:srgbClr val="202122"/>
              </a:solidFill>
              <a:highlight>
                <a:srgbClr val="F8F9FA"/>
              </a:highlight>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9eec45d8d1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9eec45d8d1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sz="1050" dirty="0">
                <a:solidFill>
                  <a:srgbClr val="202122"/>
                </a:solidFill>
                <a:highlight>
                  <a:srgbClr val="F8F9FA"/>
                </a:highlight>
              </a:rPr>
              <a:t>Gover, Public domain. </a:t>
            </a:r>
            <a:r>
              <a:rPr lang="en" sz="1050" u="sng" dirty="0">
                <a:solidFill>
                  <a:schemeClr val="hlink"/>
                </a:solidFill>
                <a:highlight>
                  <a:srgbClr val="F8F9FA"/>
                </a:highlight>
                <a:hlinkClick r:id="rId3"/>
              </a:rPr>
              <a:t>https://commons.wikimedia.org/wiki/File:Figures.jpg</a:t>
            </a:r>
            <a:r>
              <a:rPr lang="en" sz="1050" dirty="0">
                <a:solidFill>
                  <a:srgbClr val="202122"/>
                </a:solidFill>
                <a:highlight>
                  <a:srgbClr val="F8F9FA"/>
                </a:highlight>
              </a:rPr>
              <a:t> </a:t>
            </a:r>
            <a:endParaRPr sz="1050"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endParaRPr lang="en" sz="1050" b="1"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Have students copy down this key term in the vocab section of their notes.</a:t>
            </a: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624204768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624204768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sz="1050" dirty="0">
                <a:solidFill>
                  <a:srgbClr val="202122"/>
                </a:solidFill>
                <a:highlight>
                  <a:srgbClr val="F8F9FA"/>
                </a:highlight>
              </a:rPr>
              <a:t>U.S. Navy photo, Public domain. https://commons.wikimedia.org/wiki/File:US_Navy_070921-N-6278K-004_Father_Joseph_Harris,_left,_a_Roman_Catholic_priest_in_Trinidad_and_Tobago,_celebrates_mass_with_Lt._Cmdr._Paul_Evers.jpg</a:t>
            </a: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lang="en" sz="1050" b="1"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Have students copy down this key term in the vocab section of their notes.</a:t>
            </a:r>
            <a:endParaRPr dirty="0">
              <a:solidFill>
                <a:schemeClr val="dk1"/>
              </a:solidFill>
            </a:endParaRPr>
          </a:p>
          <a:p>
            <a:pPr marL="0" lvl="0" indent="0" algn="l" rtl="0">
              <a:lnSpc>
                <a:spcPct val="115000"/>
              </a:lnSpc>
              <a:spcBef>
                <a:spcPts val="500"/>
              </a:spcBef>
              <a:spcAft>
                <a:spcPts val="500"/>
              </a:spcAft>
              <a:buClr>
                <a:schemeClr val="dk1"/>
              </a:buClr>
              <a:buSzPts val="1100"/>
              <a:buFont typeface="Arial"/>
              <a:buNone/>
            </a:pPr>
            <a:endParaRPr sz="1050" b="1" dirty="0">
              <a:solidFill>
                <a:srgbClr val="202122"/>
              </a:solidFill>
              <a:highlight>
                <a:srgbClr val="F8F9FA"/>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624204768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624204768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sz="1050" dirty="0">
                <a:solidFill>
                  <a:srgbClr val="202122"/>
                </a:solidFill>
                <a:highlight>
                  <a:srgbClr val="F8F9FA"/>
                </a:highlight>
              </a:rPr>
              <a:t>U.S. Navy photo by Photographer's Mate 3rd Class William J. Davis / Released, Public domain. </a:t>
            </a:r>
            <a:r>
              <a:rPr lang="en" sz="1050" u="sng" dirty="0">
                <a:solidFill>
                  <a:schemeClr val="hlink"/>
                </a:solidFill>
                <a:highlight>
                  <a:srgbClr val="F8F9FA"/>
                </a:highlight>
                <a:hlinkClick r:id="rId3"/>
              </a:rPr>
              <a:t>https://commons.wikimedia.org/wiki/File:US_Navy_060430-N-4702D-001_Commander_7th_Fleet_Chaplain,_Capt._Bill_Devine,_performs_the_first_documented_baptism_aboard_the_amphibious-command_ship_USS_Blue_Ridge_(LCC_19).jpg</a:t>
            </a: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endParaRPr lang="en" sz="1050" b="1"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Have students copy down this key term in the vocab section of their notes.</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050" dirty="0">
                <a:solidFill>
                  <a:srgbClr val="202122"/>
                </a:solidFill>
                <a:highlight>
                  <a:srgbClr val="F8F9FA"/>
                </a:highlight>
              </a:rPr>
              <a:t>Share quote from the </a:t>
            </a:r>
            <a:r>
              <a:rPr lang="en" sz="1050" i="1" dirty="0">
                <a:solidFill>
                  <a:srgbClr val="202122"/>
                </a:solidFill>
                <a:highlight>
                  <a:srgbClr val="F8F9FA"/>
                </a:highlight>
              </a:rPr>
              <a:t>Catechism</a:t>
            </a:r>
            <a:r>
              <a:rPr lang="en" sz="1050" dirty="0">
                <a:solidFill>
                  <a:srgbClr val="202122"/>
                </a:solidFill>
                <a:highlight>
                  <a:srgbClr val="F8F9FA"/>
                </a:highlight>
              </a:rPr>
              <a:t>:</a:t>
            </a:r>
          </a:p>
          <a:p>
            <a:pPr marL="0" lvl="0" indent="0" algn="l" rtl="0">
              <a:lnSpc>
                <a:spcPct val="115000"/>
              </a:lnSpc>
              <a:spcBef>
                <a:spcPts val="500"/>
              </a:spcBef>
              <a:spcAft>
                <a:spcPts val="0"/>
              </a:spcAft>
              <a:buClr>
                <a:schemeClr val="dk1"/>
              </a:buClr>
              <a:buSzPts val="1100"/>
              <a:buFont typeface="Arial"/>
              <a:buNone/>
            </a:pPr>
            <a:r>
              <a:rPr lang="en" dirty="0">
                <a:solidFill>
                  <a:schemeClr val="dk1"/>
                </a:solidFill>
              </a:rPr>
              <a:t>“The anointing with sacred chrism, perfumed oil consecrated by the bishop, signifies the gift of the Holy Spirit to the newly baptized, who has become a Christian, that is, one ‘anointed’ by the Holy Spirit, incorporated into Christ who is anointed priest, prophet, and king” (</a:t>
            </a:r>
            <a:r>
              <a:rPr lang="en" i="1" dirty="0">
                <a:solidFill>
                  <a:schemeClr val="dk1"/>
                </a:solidFill>
              </a:rPr>
              <a:t>CCC</a:t>
            </a:r>
            <a:r>
              <a:rPr lang="en" dirty="0">
                <a:solidFill>
                  <a:schemeClr val="dk1"/>
                </a:solidFill>
              </a:rPr>
              <a:t>, 1241).</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sz="1050" b="1" dirty="0">
              <a:solidFill>
                <a:srgbClr val="202122"/>
              </a:solidFill>
              <a:highlight>
                <a:srgbClr val="F8F9FA"/>
              </a:highlight>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4fe3ad660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4fe3ad66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Share the following</a:t>
            </a:r>
            <a:r>
              <a:rPr lang="en" sz="1050" b="1" dirty="0">
                <a:solidFill>
                  <a:srgbClr val="202122"/>
                </a:solidFill>
                <a:highlight>
                  <a:srgbClr val="F8F9FA"/>
                </a:highlight>
              </a:rPr>
              <a:t>:</a:t>
            </a:r>
          </a:p>
          <a:p>
            <a:pPr marL="0" lvl="0" indent="0" algn="l" rtl="0">
              <a:lnSpc>
                <a:spcPct val="115000"/>
              </a:lnSpc>
              <a:spcBef>
                <a:spcPts val="500"/>
              </a:spcBef>
              <a:spcAft>
                <a:spcPts val="0"/>
              </a:spcAft>
              <a:buClr>
                <a:schemeClr val="dk1"/>
              </a:buClr>
              <a:buSzPts val="1100"/>
              <a:buFont typeface="Arial"/>
              <a:buNone/>
            </a:pPr>
            <a:endParaRPr sz="1050" b="1" dirty="0">
              <a:solidFill>
                <a:srgbClr val="202122"/>
              </a:solidFill>
              <a:highlight>
                <a:srgbClr val="F8F9FA"/>
              </a:highlight>
            </a:endParaRPr>
          </a:p>
          <a:p>
            <a:pPr marL="182880" lvl="0" indent="-182880" algn="l" rtl="0">
              <a:spcBef>
                <a:spcPts val="0"/>
              </a:spcBef>
              <a:spcAft>
                <a:spcPts val="600"/>
              </a:spcAft>
              <a:buSzPts val="1100"/>
              <a:buChar char="●"/>
            </a:pPr>
            <a:r>
              <a:rPr lang="en" dirty="0"/>
              <a:t>The primary function of a priest is to offer sacrifice.</a:t>
            </a:r>
          </a:p>
          <a:p>
            <a:pPr marL="182880" lvl="0" indent="-182880" algn="l" rtl="0">
              <a:spcBef>
                <a:spcPts val="0"/>
              </a:spcBef>
              <a:spcAft>
                <a:spcPts val="600"/>
              </a:spcAft>
              <a:buSzPts val="1100"/>
              <a:buChar char="●"/>
            </a:pPr>
            <a:endParaRPr dirty="0"/>
          </a:p>
          <a:p>
            <a:pPr marL="457200" lvl="1" indent="-182880" algn="l" rtl="0">
              <a:spcBef>
                <a:spcPts val="0"/>
              </a:spcBef>
              <a:spcAft>
                <a:spcPts val="0"/>
              </a:spcAft>
              <a:buSzPts val="1100"/>
              <a:buChar char="○"/>
            </a:pPr>
            <a:r>
              <a:rPr lang="en" dirty="0"/>
              <a:t>Jesus freely offered and continues to offer the perfect and timeless sacrifice of his own Body and Blood to God the Father on our behalf:</a:t>
            </a:r>
          </a:p>
          <a:p>
            <a:pPr marL="457200" lvl="1" indent="-182880" algn="l" rtl="0">
              <a:spcBef>
                <a:spcPts val="0"/>
              </a:spcBef>
              <a:spcAft>
                <a:spcPts val="0"/>
              </a:spcAft>
              <a:buSzPts val="1100"/>
              <a:buChar char="○"/>
            </a:pPr>
            <a:endParaRPr lang="en-US" dirty="0"/>
          </a:p>
          <a:p>
            <a:pPr marL="914400" lvl="2" indent="-182880" algn="l" rtl="0">
              <a:spcBef>
                <a:spcPts val="0"/>
              </a:spcBef>
              <a:spcAft>
                <a:spcPts val="0"/>
              </a:spcAft>
              <a:buSzPts val="1100"/>
              <a:buChar char="■"/>
            </a:pPr>
            <a:r>
              <a:rPr lang="en-US" dirty="0"/>
              <a:t>at the Last Supper under the signs of bread and wine.</a:t>
            </a:r>
          </a:p>
          <a:p>
            <a:pPr marL="914400" lvl="2" indent="-182880" algn="l" rtl="0">
              <a:spcBef>
                <a:spcPts val="0"/>
              </a:spcBef>
              <a:spcAft>
                <a:spcPts val="0"/>
              </a:spcAft>
              <a:buSzPts val="1100"/>
              <a:buChar char="■"/>
            </a:pPr>
            <a:r>
              <a:rPr lang="en" dirty="0"/>
              <a:t>at Calvary as he hung on the cross.</a:t>
            </a:r>
            <a:endParaRPr dirty="0"/>
          </a:p>
          <a:p>
            <a:pPr marL="914400" lvl="2" indent="-182880" algn="l" rtl="0">
              <a:spcBef>
                <a:spcPts val="0"/>
              </a:spcBef>
              <a:spcAft>
                <a:spcPts val="0"/>
              </a:spcAft>
              <a:buSzPts val="1100"/>
              <a:buChar char="■"/>
            </a:pPr>
            <a:r>
              <a:rPr lang="en" dirty="0"/>
              <a:t>at Catholic Mass under the signs of the priest, the bread and the wine.</a:t>
            </a:r>
          </a:p>
          <a:p>
            <a:pPr marL="914400" lvl="2" indent="-182880" algn="l" rtl="0">
              <a:spcBef>
                <a:spcPts val="0"/>
              </a:spcBef>
              <a:spcAft>
                <a:spcPts val="0"/>
              </a:spcAft>
              <a:buSzPts val="1100"/>
              <a:buChar char="■"/>
            </a:pPr>
            <a:endParaRPr dirty="0"/>
          </a:p>
          <a:p>
            <a:pPr marL="182880" lvl="0" indent="-182880" algn="l" rtl="0">
              <a:lnSpc>
                <a:spcPct val="115000"/>
              </a:lnSpc>
              <a:spcBef>
                <a:spcPts val="0"/>
              </a:spcBef>
              <a:spcAft>
                <a:spcPts val="600"/>
              </a:spcAft>
              <a:buSzPts val="1100"/>
              <a:buChar char="●"/>
            </a:pPr>
            <a:r>
              <a:rPr lang="en" dirty="0"/>
              <a:t>Jesus acted and continues to act as our one true mediator, perpetually representing God the Father to us and us to God the Father through the power of the Holy Spirit.</a:t>
            </a:r>
            <a:endParaRPr dirty="0"/>
          </a:p>
          <a:p>
            <a:pPr marL="457200" lvl="0" indent="0" algn="l" rtl="0">
              <a:spcBef>
                <a:spcPts val="50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53"/>
        <p:cNvGrpSpPr/>
        <p:nvPr/>
      </p:nvGrpSpPr>
      <p:grpSpPr>
        <a:xfrm>
          <a:off x="0" y="0"/>
          <a:ext cx="0" cy="0"/>
          <a:chOff x="0" y="0"/>
          <a:chExt cx="0" cy="0"/>
        </a:xfrm>
      </p:grpSpPr>
      <p:pic>
        <p:nvPicPr>
          <p:cNvPr id="11" name="Picture 10">
            <a:extLst>
              <a:ext uri="{FF2B5EF4-FFF2-40B4-BE49-F238E27FC236}">
                <a16:creationId xmlns:a16="http://schemas.microsoft.com/office/drawing/2014/main" id="{AC228732-9048-5C7A-55C1-A7091E02CCFA}"/>
              </a:ext>
            </a:extLst>
          </p:cNvPr>
          <p:cNvPicPr>
            <a:picLocks noChangeAspect="1"/>
          </p:cNvPicPr>
          <p:nvPr/>
        </p:nvPicPr>
        <p:blipFill rotWithShape="1">
          <a:blip r:embed="rId3">
            <a:alphaModFix amt="47000"/>
            <a:extLst>
              <a:ext uri="{BEBA8EAE-BF5A-486C-A8C5-ECC9F3942E4B}">
                <a14:imgProps xmlns:a14="http://schemas.microsoft.com/office/drawing/2010/main">
                  <a14:imgLayer r:embed="rId4">
                    <a14:imgEffect>
                      <a14:sharpenSoften amount="39000"/>
                    </a14:imgEffect>
                  </a14:imgLayer>
                </a14:imgProps>
              </a:ext>
            </a:extLst>
          </a:blip>
          <a:srcRect l="1900" t="7643" r="1701" b="17533"/>
          <a:stretch/>
        </p:blipFill>
        <p:spPr>
          <a:xfrm>
            <a:off x="0" y="1"/>
            <a:ext cx="9144000" cy="4727448"/>
          </a:xfrm>
          <a:prstGeom prst="rect">
            <a:avLst/>
          </a:prstGeom>
        </p:spPr>
      </p:pic>
      <p:sp>
        <p:nvSpPr>
          <p:cNvPr id="3" name="TextBox 2">
            <a:extLst>
              <a:ext uri="{FF2B5EF4-FFF2-40B4-BE49-F238E27FC236}">
                <a16:creationId xmlns:a16="http://schemas.microsoft.com/office/drawing/2014/main" id="{4B7507D3-9B34-AFB9-F135-177546326619}"/>
              </a:ext>
            </a:extLst>
          </p:cNvPr>
          <p:cNvSpPr txBox="1"/>
          <p:nvPr/>
        </p:nvSpPr>
        <p:spPr>
          <a:xfrm>
            <a:off x="656490" y="2327759"/>
            <a:ext cx="7831020" cy="1446550"/>
          </a:xfrm>
          <a:prstGeom prst="rect">
            <a:avLst/>
          </a:prstGeom>
          <a:no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The Bible Shares Christ’s Mission as Priest, Prophet, and King</a:t>
            </a:r>
          </a:p>
        </p:txBody>
      </p:sp>
      <p:sp>
        <p:nvSpPr>
          <p:cNvPr id="4" name="Oval 3">
            <a:extLst>
              <a:ext uri="{FF2B5EF4-FFF2-40B4-BE49-F238E27FC236}">
                <a16:creationId xmlns:a16="http://schemas.microsoft.com/office/drawing/2014/main" id="{FA91F0E0-3AAC-ABCF-02AB-6F8C8469322F}"/>
              </a:ext>
            </a:extLst>
          </p:cNvPr>
          <p:cNvSpPr/>
          <p:nvPr/>
        </p:nvSpPr>
        <p:spPr>
          <a:xfrm>
            <a:off x="4142139" y="1335268"/>
            <a:ext cx="859703" cy="830997"/>
          </a:xfrm>
          <a:prstGeom prst="ellipse">
            <a:avLst/>
          </a:prstGeom>
          <a:solidFill>
            <a:srgbClr val="1679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0E0A0C-50A6-32CD-D9D2-2DA2534F477B}"/>
              </a:ext>
            </a:extLst>
          </p:cNvPr>
          <p:cNvSpPr txBox="1"/>
          <p:nvPr/>
        </p:nvSpPr>
        <p:spPr>
          <a:xfrm>
            <a:off x="4202537" y="1335268"/>
            <a:ext cx="738909" cy="830997"/>
          </a:xfrm>
          <a:prstGeom prst="rect">
            <a:avLst/>
          </a:prstGeom>
          <a:noFill/>
        </p:spPr>
        <p:txBody>
          <a:bodyPr wrap="square" rtlCol="0">
            <a:spAutoFit/>
          </a:bodyPr>
          <a:lstStyle/>
          <a:p>
            <a:pPr algn="ctr"/>
            <a:r>
              <a:rPr lang="en-US" sz="4800" dirty="0">
                <a:solidFill>
                  <a:schemeClr val="bg1"/>
                </a:solidFill>
              </a:rPr>
              <a:t>7</a:t>
            </a:r>
          </a:p>
        </p:txBody>
      </p:sp>
      <p:sp>
        <p:nvSpPr>
          <p:cNvPr id="6" name="Rectangle 5">
            <a:extLst>
              <a:ext uri="{FF2B5EF4-FFF2-40B4-BE49-F238E27FC236}">
                <a16:creationId xmlns:a16="http://schemas.microsoft.com/office/drawing/2014/main" id="{21C5F2C0-1571-293F-5CE9-76A4941E3541}"/>
              </a:ext>
            </a:extLst>
          </p:cNvPr>
          <p:cNvSpPr/>
          <p:nvPr/>
        </p:nvSpPr>
        <p:spPr>
          <a:xfrm>
            <a:off x="34434" y="4404836"/>
            <a:ext cx="9080001" cy="698970"/>
          </a:xfrm>
          <a:prstGeom prst="rect">
            <a:avLst/>
          </a:prstGeom>
          <a:solidFill>
            <a:srgbClr val="167935"/>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316260-AFFC-32DC-30E7-51DD3FA51069}"/>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Reveals: An Introduction to the Bible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481977" y="310162"/>
            <a:ext cx="3999900" cy="1110000"/>
          </a:xfrm>
          <a:prstGeom prst="rect">
            <a:avLst/>
          </a:prstGeom>
          <a:solidFill>
            <a:srgbClr val="167935"/>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20" dirty="0">
                <a:solidFill>
                  <a:schemeClr val="bg1"/>
                </a:solidFill>
                <a:latin typeface="Calibri"/>
                <a:ea typeface="Calibri"/>
                <a:cs typeface="Calibri"/>
                <a:sym typeface="Calibri"/>
              </a:rPr>
              <a:t>The Levitical High Priest offers sacrifice in the earthly replica of heaven.</a:t>
            </a:r>
            <a:endParaRPr sz="2020" dirty="0">
              <a:solidFill>
                <a:schemeClr val="bg1"/>
              </a:solidFill>
              <a:latin typeface="Calibri"/>
              <a:ea typeface="Calibri"/>
              <a:cs typeface="Calibri"/>
              <a:sym typeface="Calibri"/>
            </a:endParaRPr>
          </a:p>
        </p:txBody>
      </p:sp>
      <p:sp>
        <p:nvSpPr>
          <p:cNvPr id="142" name="Google Shape;142;p22"/>
          <p:cNvSpPr txBox="1">
            <a:spLocks noGrp="1"/>
          </p:cNvSpPr>
          <p:nvPr>
            <p:ph type="body" idx="2"/>
          </p:nvPr>
        </p:nvSpPr>
        <p:spPr>
          <a:xfrm>
            <a:off x="4661442" y="304169"/>
            <a:ext cx="3999900" cy="1110000"/>
          </a:xfrm>
          <a:prstGeom prst="rect">
            <a:avLst/>
          </a:prstGeom>
          <a:solidFill>
            <a:srgbClr val="167935"/>
          </a:solidFill>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000" dirty="0">
                <a:solidFill>
                  <a:schemeClr val="bg1"/>
                </a:solidFill>
                <a:latin typeface="Calibri"/>
                <a:ea typeface="Calibri"/>
                <a:cs typeface="Calibri"/>
                <a:sym typeface="Calibri"/>
              </a:rPr>
              <a:t>Jesus, the High Priest, takes the living sacrifice of his Body and Blood to God the Father in Heaven. </a:t>
            </a:r>
            <a:endParaRPr sz="2000" dirty="0">
              <a:solidFill>
                <a:schemeClr val="bg1"/>
              </a:solidFill>
              <a:latin typeface="Calibri"/>
              <a:ea typeface="Calibri"/>
              <a:cs typeface="Calibri"/>
              <a:sym typeface="Calibri"/>
            </a:endParaRPr>
          </a:p>
        </p:txBody>
      </p:sp>
      <p:pic>
        <p:nvPicPr>
          <p:cNvPr id="143" name="Google Shape;143;p22"/>
          <p:cNvPicPr preferRelativeResize="0"/>
          <p:nvPr/>
        </p:nvPicPr>
        <p:blipFill>
          <a:blip r:embed="rId3">
            <a:alphaModFix/>
          </a:blip>
          <a:stretch>
            <a:fillRect/>
          </a:stretch>
        </p:blipFill>
        <p:spPr>
          <a:xfrm>
            <a:off x="1003487" y="1839275"/>
            <a:ext cx="2956880" cy="2772075"/>
          </a:xfrm>
          <a:prstGeom prst="rect">
            <a:avLst/>
          </a:prstGeom>
          <a:noFill/>
          <a:ln w="76200" cap="flat" cmpd="sng">
            <a:solidFill>
              <a:srgbClr val="167935"/>
            </a:solidFill>
            <a:prstDash val="solid"/>
            <a:round/>
            <a:headEnd type="none" w="sm" len="sm"/>
            <a:tailEnd type="none" w="sm" len="sm"/>
          </a:ln>
        </p:spPr>
      </p:pic>
      <p:pic>
        <p:nvPicPr>
          <p:cNvPr id="144" name="Google Shape;144;p22"/>
          <p:cNvPicPr preferRelativeResize="0"/>
          <p:nvPr/>
        </p:nvPicPr>
        <p:blipFill>
          <a:blip r:embed="rId4">
            <a:alphaModFix/>
          </a:blip>
          <a:stretch>
            <a:fillRect/>
          </a:stretch>
        </p:blipFill>
        <p:spPr>
          <a:xfrm>
            <a:off x="4923834" y="1839275"/>
            <a:ext cx="3548269" cy="2772075"/>
          </a:xfrm>
          <a:prstGeom prst="rect">
            <a:avLst/>
          </a:prstGeom>
          <a:noFill/>
          <a:ln w="76200" cap="flat" cmpd="sng">
            <a:solidFill>
              <a:srgbClr val="167935"/>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467149" y="283390"/>
            <a:ext cx="3999900" cy="1202100"/>
          </a:xfrm>
          <a:prstGeom prst="rect">
            <a:avLst/>
          </a:prstGeom>
          <a:solidFill>
            <a:srgbClr val="167935"/>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1800" dirty="0">
                <a:ln>
                  <a:solidFill>
                    <a:schemeClr val="bg1"/>
                  </a:solidFill>
                </a:ln>
                <a:solidFill>
                  <a:schemeClr val="tx1"/>
                </a:solidFill>
                <a:latin typeface="Calibri"/>
                <a:ea typeface="Calibri"/>
                <a:cs typeface="Calibri"/>
                <a:sym typeface="Calibri"/>
              </a:rPr>
              <a:t>Melchizedek</a:t>
            </a:r>
            <a:r>
              <a:rPr lang="en" sz="1800" dirty="0">
                <a:solidFill>
                  <a:schemeClr val="bg1"/>
                </a:solidFill>
                <a:latin typeface="Calibri"/>
                <a:ea typeface="Calibri"/>
                <a:cs typeface="Calibri"/>
                <a:sym typeface="Calibri"/>
              </a:rPr>
              <a:t>, king of Salem and priest of God Most High, offers sacrifice in the form of bread and wine.</a:t>
            </a:r>
            <a:endParaRPr sz="1800" dirty="0">
              <a:solidFill>
                <a:schemeClr val="bg1"/>
              </a:solidFill>
              <a:latin typeface="Calibri"/>
              <a:ea typeface="Calibri"/>
              <a:cs typeface="Calibri"/>
              <a:sym typeface="Calibri"/>
            </a:endParaRPr>
          </a:p>
        </p:txBody>
      </p:sp>
      <p:sp>
        <p:nvSpPr>
          <p:cNvPr id="150" name="Google Shape;150;p23"/>
          <p:cNvSpPr txBox="1">
            <a:spLocks noGrp="1"/>
          </p:cNvSpPr>
          <p:nvPr>
            <p:ph type="body" idx="2"/>
          </p:nvPr>
        </p:nvSpPr>
        <p:spPr>
          <a:xfrm>
            <a:off x="4676952" y="283390"/>
            <a:ext cx="3999900" cy="1202100"/>
          </a:xfrm>
          <a:prstGeom prst="rect">
            <a:avLst/>
          </a:prstGeom>
          <a:solidFill>
            <a:srgbClr val="167935"/>
          </a:solidFill>
        </p:spPr>
        <p:txBody>
          <a:bodyPr spcFirstLastPara="1" wrap="square" lIns="91425" tIns="91425" rIns="91425" bIns="91425" anchor="ctr" anchorCtr="0">
            <a:noAutofit/>
          </a:bodyPr>
          <a:lstStyle/>
          <a:p>
            <a:pPr marL="0" lvl="0" indent="0" algn="ctr" rtl="0">
              <a:lnSpc>
                <a:spcPct val="100000"/>
              </a:lnSpc>
              <a:spcBef>
                <a:spcPts val="0"/>
              </a:spcBef>
              <a:buNone/>
            </a:pPr>
            <a:r>
              <a:rPr lang="en" sz="1800" dirty="0">
                <a:ln>
                  <a:solidFill>
                    <a:schemeClr val="bg1"/>
                  </a:solidFill>
                </a:ln>
                <a:solidFill>
                  <a:schemeClr val="tx1"/>
                </a:solidFill>
                <a:latin typeface="Calibri"/>
                <a:ea typeface="Calibri"/>
                <a:cs typeface="Calibri"/>
                <a:sym typeface="Calibri"/>
              </a:rPr>
              <a:t>Jesus</a:t>
            </a:r>
            <a:r>
              <a:rPr lang="en" sz="1800" dirty="0">
                <a:solidFill>
                  <a:schemeClr val="bg1"/>
                </a:solidFill>
                <a:latin typeface="Calibri"/>
                <a:ea typeface="Calibri"/>
                <a:cs typeface="Calibri"/>
                <a:sym typeface="Calibri"/>
              </a:rPr>
              <a:t>, King of Peace and High Priest, offers the sacrifice of his Body and Blood under the signs of bread and wine.</a:t>
            </a:r>
            <a:endParaRPr sz="1800" dirty="0">
              <a:solidFill>
                <a:schemeClr val="bg1"/>
              </a:solidFill>
              <a:latin typeface="Calibri"/>
              <a:ea typeface="Calibri"/>
              <a:cs typeface="Calibri"/>
              <a:sym typeface="Calibri"/>
            </a:endParaRPr>
          </a:p>
        </p:txBody>
      </p:sp>
      <p:pic>
        <p:nvPicPr>
          <p:cNvPr id="151" name="Google Shape;151;p23"/>
          <p:cNvPicPr preferRelativeResize="0"/>
          <p:nvPr/>
        </p:nvPicPr>
        <p:blipFill rotWithShape="1">
          <a:blip r:embed="rId3">
            <a:alphaModFix/>
          </a:blip>
          <a:srcRect l="5" t="34870" r="49794"/>
          <a:stretch/>
        </p:blipFill>
        <p:spPr>
          <a:xfrm>
            <a:off x="1409424" y="1717663"/>
            <a:ext cx="2115350" cy="2953398"/>
          </a:xfrm>
          <a:prstGeom prst="rect">
            <a:avLst/>
          </a:prstGeom>
          <a:noFill/>
          <a:ln w="82550" cap="sq" cmpd="tri">
            <a:solidFill>
              <a:srgbClr val="AE7E17"/>
            </a:solidFill>
            <a:prstDash val="solid"/>
            <a:miter lim="800000"/>
            <a:headEnd type="none" w="sm" len="sm"/>
            <a:tailEnd type="none" w="sm" len="sm"/>
          </a:ln>
        </p:spPr>
      </p:pic>
      <p:pic>
        <p:nvPicPr>
          <p:cNvPr id="152" name="Google Shape;152;p23"/>
          <p:cNvPicPr preferRelativeResize="0"/>
          <p:nvPr/>
        </p:nvPicPr>
        <p:blipFill>
          <a:blip r:embed="rId4">
            <a:alphaModFix/>
          </a:blip>
          <a:stretch>
            <a:fillRect/>
          </a:stretch>
        </p:blipFill>
        <p:spPr>
          <a:xfrm>
            <a:off x="5619228" y="1717665"/>
            <a:ext cx="2219050" cy="3019426"/>
          </a:xfrm>
          <a:prstGeom prst="rect">
            <a:avLst/>
          </a:prstGeom>
          <a:noFill/>
          <a:ln w="76200" cap="flat" cmpd="sng">
            <a:solidFill>
              <a:schemeClr val="tx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311700" y="445025"/>
            <a:ext cx="8520600" cy="707400"/>
          </a:xfrm>
          <a:prstGeom prst="rect">
            <a:avLst/>
          </a:prstGeom>
          <a:solidFill>
            <a:srgbClr val="167935"/>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dirty="0">
                <a:solidFill>
                  <a:schemeClr val="lt1"/>
                </a:solidFill>
                <a:latin typeface="Calibri"/>
                <a:ea typeface="Calibri"/>
                <a:cs typeface="Calibri"/>
                <a:sym typeface="Calibri"/>
              </a:rPr>
              <a:t>Jesus as Prophet</a:t>
            </a:r>
            <a:endParaRPr sz="3520" dirty="0">
              <a:solidFill>
                <a:schemeClr val="lt1"/>
              </a:solidFill>
              <a:latin typeface="Calibri"/>
              <a:ea typeface="Calibri"/>
              <a:cs typeface="Calibri"/>
              <a:sym typeface="Calibri"/>
            </a:endParaRPr>
          </a:p>
        </p:txBody>
      </p:sp>
      <p:sp>
        <p:nvSpPr>
          <p:cNvPr id="158" name="Google Shape;158;p24"/>
          <p:cNvSpPr txBox="1">
            <a:spLocks noGrp="1"/>
          </p:cNvSpPr>
          <p:nvPr>
            <p:ph type="body" idx="1"/>
          </p:nvPr>
        </p:nvSpPr>
        <p:spPr>
          <a:xfrm>
            <a:off x="2400299" y="1282075"/>
            <a:ext cx="5611621" cy="3416400"/>
          </a:xfrm>
          <a:prstGeom prst="rect">
            <a:avLst/>
          </a:prstGeom>
        </p:spPr>
        <p:txBody>
          <a:bodyPr spcFirstLastPara="1" wrap="square" lIns="91425" tIns="91425" rIns="91425" bIns="91425" anchor="ctr" anchorCtr="0">
            <a:noAutofit/>
          </a:bodyPr>
          <a:lstStyle/>
          <a:p>
            <a:pPr marL="0" lvl="0" indent="0" algn="ctr" rtl="0">
              <a:lnSpc>
                <a:spcPct val="100000"/>
              </a:lnSpc>
              <a:spcAft>
                <a:spcPts val="0"/>
              </a:spcAft>
              <a:buNone/>
            </a:pPr>
            <a:r>
              <a:rPr lang="en" sz="3500" dirty="0">
                <a:solidFill>
                  <a:schemeClr val="dk1"/>
                </a:solidFill>
                <a:latin typeface="Perpetua" panose="02020502060401020303" pitchFamily="18" charset="0"/>
                <a:ea typeface="Calibri"/>
                <a:cs typeface="Calibri"/>
                <a:sym typeface="Calibri"/>
              </a:rPr>
              <a:t>He taught as one who had authority. Greater than any other prophet or king.</a:t>
            </a:r>
            <a:endParaRPr sz="3500" dirty="0">
              <a:solidFill>
                <a:schemeClr val="dk1"/>
              </a:solidFill>
              <a:latin typeface="Perpetua" panose="02020502060401020303" pitchFamily="18" charset="0"/>
              <a:ea typeface="Calibri"/>
              <a:cs typeface="Calibri"/>
              <a:sym typeface="Calibri"/>
            </a:endParaRPr>
          </a:p>
        </p:txBody>
      </p:sp>
      <p:sp>
        <p:nvSpPr>
          <p:cNvPr id="159" name="Google Shape;159;p24"/>
          <p:cNvSpPr/>
          <p:nvPr/>
        </p:nvSpPr>
        <p:spPr>
          <a:xfrm rot="-5400000">
            <a:off x="-417010" y="2486120"/>
            <a:ext cx="3296394" cy="1128315"/>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38761D"/>
                </a:solidFill>
                <a:latin typeface="Calibri" panose="020F0502020204030204" pitchFamily="34" charset="0"/>
                <a:cs typeface="Calibri" panose="020F0502020204030204" pitchFamily="34" charset="0"/>
              </a:rPr>
              <a:t>Prophet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163"/>
        <p:cNvGrpSpPr/>
        <p:nvPr/>
      </p:nvGrpSpPr>
      <p:grpSpPr>
        <a:xfrm>
          <a:off x="0" y="0"/>
          <a:ext cx="0" cy="0"/>
          <a:chOff x="0" y="0"/>
          <a:chExt cx="0" cy="0"/>
        </a:xfrm>
      </p:grpSpPr>
      <p:sp>
        <p:nvSpPr>
          <p:cNvPr id="164" name="Google Shape;164;p25"/>
          <p:cNvSpPr txBox="1">
            <a:spLocks noGrp="1"/>
          </p:cNvSpPr>
          <p:nvPr>
            <p:ph type="subTitle" idx="1"/>
          </p:nvPr>
        </p:nvSpPr>
        <p:spPr>
          <a:xfrm>
            <a:off x="3852925" y="1688656"/>
            <a:ext cx="4729500" cy="26368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605"/>
              <a:buFont typeface="Arial"/>
              <a:buNone/>
            </a:pPr>
            <a:r>
              <a:rPr lang="en" dirty="0">
                <a:solidFill>
                  <a:schemeClr val="tx1"/>
                </a:solidFill>
                <a:latin typeface="Calibri"/>
                <a:ea typeface="Calibri"/>
                <a:cs typeface="Calibri"/>
                <a:sym typeface="Calibri"/>
              </a:rPr>
              <a:t>A person who speaks on behalf of God to illuminate his will and his designs. It may or may not involve foretelling future events.</a:t>
            </a:r>
            <a:endParaRPr sz="2440" dirty="0">
              <a:solidFill>
                <a:schemeClr val="tx1"/>
              </a:solidFill>
              <a:latin typeface="Calibri"/>
              <a:ea typeface="Calibri"/>
              <a:cs typeface="Calibri"/>
              <a:sym typeface="Calibri"/>
            </a:endParaRPr>
          </a:p>
        </p:txBody>
      </p:sp>
      <p:sp>
        <p:nvSpPr>
          <p:cNvPr id="165" name="Google Shape;165;p25"/>
          <p:cNvSpPr/>
          <p:nvPr/>
        </p:nvSpPr>
        <p:spPr>
          <a:xfrm>
            <a:off x="380400" y="188375"/>
            <a:ext cx="8383200" cy="1116000"/>
          </a:xfrm>
          <a:prstGeom prst="roundRect">
            <a:avLst>
              <a:gd name="adj" fmla="val 16667"/>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25"/>
          <p:cNvSpPr txBox="1"/>
          <p:nvPr/>
        </p:nvSpPr>
        <p:spPr>
          <a:xfrm>
            <a:off x="1035750" y="225394"/>
            <a:ext cx="70725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Prophet</a:t>
            </a:r>
            <a:endParaRPr sz="5300" dirty="0">
              <a:solidFill>
                <a:schemeClr val="lt1"/>
              </a:solidFill>
              <a:latin typeface="Calibri"/>
              <a:ea typeface="Calibri"/>
              <a:cs typeface="Calibri"/>
              <a:sym typeface="Calibri"/>
            </a:endParaRPr>
          </a:p>
        </p:txBody>
      </p:sp>
      <p:pic>
        <p:nvPicPr>
          <p:cNvPr id="169" name="Google Shape;169;p25"/>
          <p:cNvPicPr preferRelativeResize="0"/>
          <p:nvPr/>
        </p:nvPicPr>
        <p:blipFill>
          <a:blip r:embed="rId3">
            <a:alphaModFix/>
          </a:blip>
          <a:stretch>
            <a:fillRect/>
          </a:stretch>
        </p:blipFill>
        <p:spPr>
          <a:xfrm>
            <a:off x="905087" y="1688655"/>
            <a:ext cx="2636850" cy="2636850"/>
          </a:xfrm>
          <a:prstGeom prst="rect">
            <a:avLst/>
          </a:prstGeom>
          <a:noFill/>
          <a:ln w="28575" cap="flat" cmpd="sng">
            <a:solidFill>
              <a:schemeClr val="tx1"/>
            </a:solidFill>
            <a:prstDash val="solid"/>
            <a:round/>
            <a:headEnd type="none" w="sm" len="sm"/>
            <a:tailEnd type="none" w="sm" len="sm"/>
          </a:ln>
        </p:spPr>
      </p:pic>
      <p:sp>
        <p:nvSpPr>
          <p:cNvPr id="9" name="Google Shape;167;p25">
            <a:extLst>
              <a:ext uri="{FF2B5EF4-FFF2-40B4-BE49-F238E27FC236}">
                <a16:creationId xmlns:a16="http://schemas.microsoft.com/office/drawing/2014/main" id="{176BE8A8-74D7-48E4-9763-C910E9B821F4}"/>
              </a:ext>
            </a:extLst>
          </p:cNvPr>
          <p:cNvSpPr/>
          <p:nvPr/>
        </p:nvSpPr>
        <p:spPr>
          <a:xfrm>
            <a:off x="7598775" y="102716"/>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Google Shape;168;p25">
            <a:extLst>
              <a:ext uri="{FF2B5EF4-FFF2-40B4-BE49-F238E27FC236}">
                <a16:creationId xmlns:a16="http://schemas.microsoft.com/office/drawing/2014/main" id="{B364C89B-FB50-4B51-A4EB-2E0A9FEEA57A}"/>
              </a:ext>
            </a:extLst>
          </p:cNvPr>
          <p:cNvSpPr txBox="1"/>
          <p:nvPr/>
        </p:nvSpPr>
        <p:spPr>
          <a:xfrm>
            <a:off x="7598775" y="238830"/>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dk1"/>
                </a:solidFill>
              </a:rPr>
              <a:t>Key</a:t>
            </a:r>
            <a:endParaRPr sz="1600" b="1" dirty="0">
              <a:solidFill>
                <a:schemeClr val="dk1"/>
              </a:solidFill>
            </a:endParaRPr>
          </a:p>
          <a:p>
            <a:pPr marL="0" lvl="0" indent="0" algn="ctr" rtl="0">
              <a:spcBef>
                <a:spcPts val="0"/>
              </a:spcBef>
              <a:spcAft>
                <a:spcPts val="0"/>
              </a:spcAft>
              <a:buNone/>
            </a:pPr>
            <a:r>
              <a:rPr lang="en" sz="1600" b="1" dirty="0">
                <a:solidFill>
                  <a:schemeClr val="dk1"/>
                </a:solidFill>
              </a:rPr>
              <a:t>Vocab</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458004" y="285750"/>
            <a:ext cx="3999900" cy="1202100"/>
          </a:xfrm>
          <a:prstGeom prst="rect">
            <a:avLst/>
          </a:prstGeom>
          <a:solidFill>
            <a:srgbClr val="167935"/>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1920" dirty="0">
                <a:solidFill>
                  <a:schemeClr val="lt1"/>
                </a:solidFill>
                <a:latin typeface="Calibri"/>
                <a:ea typeface="Calibri"/>
                <a:cs typeface="Calibri"/>
                <a:sym typeface="Calibri"/>
              </a:rPr>
              <a:t>Moses acted as the teacher and mediator giving God’s laws to the people.</a:t>
            </a:r>
            <a:endParaRPr sz="1920" dirty="0">
              <a:solidFill>
                <a:schemeClr val="lt1"/>
              </a:solidFill>
              <a:latin typeface="Calibri"/>
              <a:ea typeface="Calibri"/>
              <a:cs typeface="Calibri"/>
              <a:sym typeface="Calibri"/>
            </a:endParaRPr>
          </a:p>
        </p:txBody>
      </p:sp>
      <p:sp>
        <p:nvSpPr>
          <p:cNvPr id="176" name="Google Shape;176;p26"/>
          <p:cNvSpPr txBox="1">
            <a:spLocks noGrp="1"/>
          </p:cNvSpPr>
          <p:nvPr>
            <p:ph type="body" idx="2"/>
          </p:nvPr>
        </p:nvSpPr>
        <p:spPr>
          <a:xfrm>
            <a:off x="4686096" y="285750"/>
            <a:ext cx="3999900" cy="1202100"/>
          </a:xfrm>
          <a:prstGeom prst="rect">
            <a:avLst/>
          </a:prstGeom>
          <a:solidFill>
            <a:srgbClr val="167935"/>
          </a:solidFill>
        </p:spPr>
        <p:txBody>
          <a:bodyPr spcFirstLastPara="1" wrap="square" lIns="91425" tIns="91425" rIns="91425" bIns="91425" anchor="ctr" anchorCtr="0">
            <a:noAutofit/>
          </a:bodyPr>
          <a:lstStyle/>
          <a:p>
            <a:pPr marL="0" lvl="0" indent="0" algn="ctr" rtl="0">
              <a:lnSpc>
                <a:spcPct val="100000"/>
              </a:lnSpc>
              <a:spcBef>
                <a:spcPts val="0"/>
              </a:spcBef>
              <a:buNone/>
            </a:pPr>
            <a:r>
              <a:rPr lang="en" sz="1900" dirty="0">
                <a:solidFill>
                  <a:schemeClr val="lt1"/>
                </a:solidFill>
                <a:latin typeface="Calibri"/>
                <a:ea typeface="Calibri"/>
                <a:cs typeface="Calibri"/>
                <a:sym typeface="Calibri"/>
              </a:rPr>
              <a:t>Jesus acted as the teacher and mediator giving God’s laws to the people.</a:t>
            </a:r>
            <a:endParaRPr sz="1900" dirty="0">
              <a:solidFill>
                <a:schemeClr val="lt1"/>
              </a:solidFill>
              <a:latin typeface="Calibri"/>
              <a:ea typeface="Calibri"/>
              <a:cs typeface="Calibri"/>
              <a:sym typeface="Calibri"/>
            </a:endParaRPr>
          </a:p>
        </p:txBody>
      </p:sp>
      <p:pic>
        <p:nvPicPr>
          <p:cNvPr id="177" name="Google Shape;177;p26"/>
          <p:cNvPicPr preferRelativeResize="0"/>
          <p:nvPr/>
        </p:nvPicPr>
        <p:blipFill rotWithShape="1">
          <a:blip r:embed="rId3">
            <a:alphaModFix/>
          </a:blip>
          <a:srcRect b="2563"/>
          <a:stretch/>
        </p:blipFill>
        <p:spPr>
          <a:xfrm>
            <a:off x="5696601" y="1675369"/>
            <a:ext cx="2135808" cy="3126802"/>
          </a:xfrm>
          <a:prstGeom prst="rect">
            <a:avLst/>
          </a:prstGeom>
          <a:noFill/>
          <a:ln w="76200" cap="flat" cmpd="tri">
            <a:solidFill>
              <a:srgbClr val="AE7E17"/>
            </a:solidFill>
            <a:prstDash val="solid"/>
            <a:miter lim="800000"/>
            <a:headEnd type="none" w="sm" len="sm"/>
            <a:tailEnd type="none" w="sm" len="sm"/>
          </a:ln>
        </p:spPr>
      </p:pic>
      <p:pic>
        <p:nvPicPr>
          <p:cNvPr id="178" name="Google Shape;178;p26"/>
          <p:cNvPicPr preferRelativeResize="0"/>
          <p:nvPr/>
        </p:nvPicPr>
        <p:blipFill rotWithShape="1">
          <a:blip r:embed="rId4">
            <a:alphaModFix/>
          </a:blip>
          <a:srcRect l="4336" r="10485"/>
          <a:stretch/>
        </p:blipFill>
        <p:spPr>
          <a:xfrm>
            <a:off x="1311592" y="1675369"/>
            <a:ext cx="2135809" cy="3126802"/>
          </a:xfrm>
          <a:prstGeom prst="rect">
            <a:avLst/>
          </a:prstGeom>
          <a:noFill/>
          <a:ln w="76200" cap="flat" cmpd="tri">
            <a:solidFill>
              <a:srgbClr val="AE7E17"/>
            </a:solidFill>
            <a:prstDash val="solid"/>
            <a:miter lim="800000"/>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474541" y="263075"/>
            <a:ext cx="3999900" cy="899400"/>
          </a:xfrm>
          <a:prstGeom prst="rect">
            <a:avLst/>
          </a:prstGeom>
          <a:solidFill>
            <a:srgbClr val="167935"/>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120">
                <a:solidFill>
                  <a:schemeClr val="lt1"/>
                </a:solidFill>
                <a:latin typeface="Calibri"/>
                <a:ea typeface="Calibri"/>
                <a:cs typeface="Calibri"/>
                <a:sym typeface="Calibri"/>
              </a:rPr>
              <a:t>Jeremiah was called to be a prophet and to suffer.</a:t>
            </a:r>
            <a:endParaRPr sz="2120">
              <a:solidFill>
                <a:schemeClr val="lt1"/>
              </a:solidFill>
              <a:latin typeface="Calibri"/>
              <a:ea typeface="Calibri"/>
              <a:cs typeface="Calibri"/>
              <a:sym typeface="Calibri"/>
            </a:endParaRPr>
          </a:p>
        </p:txBody>
      </p:sp>
      <p:sp>
        <p:nvSpPr>
          <p:cNvPr id="184" name="Google Shape;184;p27"/>
          <p:cNvSpPr txBox="1">
            <a:spLocks noGrp="1"/>
          </p:cNvSpPr>
          <p:nvPr>
            <p:ph type="body" idx="2"/>
          </p:nvPr>
        </p:nvSpPr>
        <p:spPr>
          <a:xfrm>
            <a:off x="4669561" y="263075"/>
            <a:ext cx="3999900" cy="899400"/>
          </a:xfrm>
          <a:prstGeom prst="rect">
            <a:avLst/>
          </a:prstGeom>
          <a:solidFill>
            <a:srgbClr val="167935"/>
          </a:solidFill>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100" dirty="0">
                <a:solidFill>
                  <a:schemeClr val="lt1"/>
                </a:solidFill>
                <a:latin typeface="Calibri"/>
                <a:ea typeface="Calibri"/>
                <a:cs typeface="Calibri"/>
                <a:sym typeface="Calibri"/>
              </a:rPr>
              <a:t>Jesus was sent to reveal God’s Word and to suffer.</a:t>
            </a:r>
            <a:endParaRPr sz="2100" dirty="0">
              <a:solidFill>
                <a:schemeClr val="lt1"/>
              </a:solidFill>
              <a:latin typeface="Calibri"/>
              <a:ea typeface="Calibri"/>
              <a:cs typeface="Calibri"/>
              <a:sym typeface="Calibri"/>
            </a:endParaRPr>
          </a:p>
        </p:txBody>
      </p:sp>
      <p:pic>
        <p:nvPicPr>
          <p:cNvPr id="185" name="Google Shape;185;p27"/>
          <p:cNvPicPr preferRelativeResize="0"/>
          <p:nvPr/>
        </p:nvPicPr>
        <p:blipFill>
          <a:blip r:embed="rId3">
            <a:alphaModFix/>
          </a:blip>
          <a:stretch>
            <a:fillRect/>
          </a:stretch>
        </p:blipFill>
        <p:spPr>
          <a:xfrm>
            <a:off x="1327162" y="1454222"/>
            <a:ext cx="2294658" cy="3226525"/>
          </a:xfrm>
          <a:prstGeom prst="rect">
            <a:avLst/>
          </a:prstGeom>
          <a:noFill/>
          <a:ln w="76200" cap="flat" cmpd="tri">
            <a:solidFill>
              <a:srgbClr val="AE7E17"/>
            </a:solidFill>
            <a:prstDash val="solid"/>
            <a:miter lim="800000"/>
            <a:headEnd type="none" w="sm" len="sm"/>
            <a:tailEnd type="none" w="sm" len="sm"/>
          </a:ln>
        </p:spPr>
      </p:pic>
      <p:pic>
        <p:nvPicPr>
          <p:cNvPr id="186" name="Google Shape;186;p27"/>
          <p:cNvPicPr preferRelativeResize="0"/>
          <p:nvPr/>
        </p:nvPicPr>
        <p:blipFill>
          <a:blip r:embed="rId4">
            <a:alphaModFix/>
          </a:blip>
          <a:stretch>
            <a:fillRect/>
          </a:stretch>
        </p:blipFill>
        <p:spPr>
          <a:xfrm>
            <a:off x="5209285" y="1454221"/>
            <a:ext cx="2920452" cy="3226525"/>
          </a:xfrm>
          <a:prstGeom prst="rect">
            <a:avLst/>
          </a:prstGeom>
          <a:noFill/>
          <a:ln w="76200" cap="flat" cmpd="tri">
            <a:solidFill>
              <a:srgbClr val="AE7E17"/>
            </a:solidFill>
            <a:prstDash val="solid"/>
            <a:miter lim="800000"/>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190"/>
        <p:cNvGrpSpPr/>
        <p:nvPr/>
      </p:nvGrpSpPr>
      <p:grpSpPr>
        <a:xfrm>
          <a:off x="0" y="0"/>
          <a:ext cx="0" cy="0"/>
          <a:chOff x="0" y="0"/>
          <a:chExt cx="0" cy="0"/>
        </a:xfrm>
      </p:grpSpPr>
      <p:sp>
        <p:nvSpPr>
          <p:cNvPr id="191" name="Google Shape;191;p28"/>
          <p:cNvSpPr txBox="1">
            <a:spLocks noGrp="1"/>
          </p:cNvSpPr>
          <p:nvPr>
            <p:ph type="subTitle" idx="1"/>
          </p:nvPr>
        </p:nvSpPr>
        <p:spPr>
          <a:xfrm>
            <a:off x="3159282" y="1606075"/>
            <a:ext cx="5238468" cy="297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605"/>
              <a:buFont typeface="Arial"/>
              <a:buNone/>
            </a:pPr>
            <a:r>
              <a:rPr lang="en" dirty="0">
                <a:solidFill>
                  <a:schemeClr val="tx1"/>
                </a:solidFill>
                <a:latin typeface="Calibri"/>
                <a:ea typeface="Calibri"/>
                <a:cs typeface="Calibri"/>
                <a:sym typeface="Calibri"/>
              </a:rPr>
              <a:t>Rulers or monarchs who usually ascended to the throne based on birth and lineage. They attempted to regain the Kingdom of David, but they became worldly and caused moral decay.</a:t>
            </a:r>
            <a:endParaRPr sz="2440" dirty="0">
              <a:solidFill>
                <a:schemeClr val="tx1"/>
              </a:solidFill>
              <a:latin typeface="Calibri"/>
              <a:ea typeface="Calibri"/>
              <a:cs typeface="Calibri"/>
              <a:sym typeface="Calibri"/>
            </a:endParaRPr>
          </a:p>
        </p:txBody>
      </p:sp>
      <p:sp>
        <p:nvSpPr>
          <p:cNvPr id="192" name="Google Shape;192;p28"/>
          <p:cNvSpPr/>
          <p:nvPr/>
        </p:nvSpPr>
        <p:spPr>
          <a:xfrm>
            <a:off x="380400" y="188375"/>
            <a:ext cx="8383200" cy="1116000"/>
          </a:xfrm>
          <a:prstGeom prst="roundRect">
            <a:avLst>
              <a:gd name="adj" fmla="val 16667"/>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8"/>
          <p:cNvSpPr txBox="1"/>
          <p:nvPr/>
        </p:nvSpPr>
        <p:spPr>
          <a:xfrm>
            <a:off x="856650" y="264550"/>
            <a:ext cx="74307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Hasmonean Kings</a:t>
            </a:r>
            <a:endParaRPr sz="5300" dirty="0">
              <a:solidFill>
                <a:schemeClr val="lt1"/>
              </a:solidFill>
              <a:latin typeface="Calibri"/>
              <a:ea typeface="Calibri"/>
              <a:cs typeface="Calibri"/>
              <a:sym typeface="Calibri"/>
            </a:endParaRPr>
          </a:p>
        </p:txBody>
      </p:sp>
      <p:sp>
        <p:nvSpPr>
          <p:cNvPr id="194" name="Google Shape;194;p2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 name="Google Shape;195;p2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96" name="Google Shape;196;p28"/>
          <p:cNvPicPr preferRelativeResize="0"/>
          <p:nvPr/>
        </p:nvPicPr>
        <p:blipFill>
          <a:blip r:embed="rId3">
            <a:alphaModFix/>
          </a:blip>
          <a:stretch>
            <a:fillRect/>
          </a:stretch>
        </p:blipFill>
        <p:spPr>
          <a:xfrm>
            <a:off x="856650" y="1732387"/>
            <a:ext cx="1947626" cy="2726676"/>
          </a:xfrm>
          <a:prstGeom prst="rect">
            <a:avLst/>
          </a:prstGeom>
          <a:noFill/>
          <a:ln w="76200" cap="flat" cmpd="sng">
            <a:solidFill>
              <a:schemeClr val="tx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288501" y="445025"/>
            <a:ext cx="8581668" cy="707400"/>
          </a:xfrm>
          <a:prstGeom prst="rect">
            <a:avLst/>
          </a:prstGeom>
          <a:solidFill>
            <a:srgbClr val="167935"/>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dirty="0">
                <a:solidFill>
                  <a:schemeClr val="lt1"/>
                </a:solidFill>
                <a:latin typeface="Calibri"/>
                <a:ea typeface="Calibri"/>
                <a:cs typeface="Calibri"/>
                <a:sym typeface="Calibri"/>
              </a:rPr>
              <a:t>Jesus as King</a:t>
            </a:r>
            <a:endParaRPr sz="3520" dirty="0">
              <a:solidFill>
                <a:schemeClr val="lt1"/>
              </a:solidFill>
              <a:latin typeface="Calibri"/>
              <a:ea typeface="Calibri"/>
              <a:cs typeface="Calibri"/>
              <a:sym typeface="Calibri"/>
            </a:endParaRPr>
          </a:p>
        </p:txBody>
      </p:sp>
      <p:sp>
        <p:nvSpPr>
          <p:cNvPr id="202" name="Google Shape;202;p29"/>
          <p:cNvSpPr txBox="1">
            <a:spLocks noGrp="1"/>
          </p:cNvSpPr>
          <p:nvPr>
            <p:ph type="body" idx="1"/>
          </p:nvPr>
        </p:nvSpPr>
        <p:spPr>
          <a:xfrm>
            <a:off x="1752641" y="1258073"/>
            <a:ext cx="6479933" cy="3485700"/>
          </a:xfrm>
          <a:prstGeom prst="rect">
            <a:avLst/>
          </a:prstGeom>
        </p:spPr>
        <p:txBody>
          <a:bodyPr spcFirstLastPara="1" wrap="square" lIns="91425" tIns="91425" rIns="91425" bIns="91425" anchor="ctr" anchorCtr="0">
            <a:noAutofit/>
          </a:bodyPr>
          <a:lstStyle/>
          <a:p>
            <a:pPr marL="0" lvl="0" indent="0" algn="ctr" rtl="0">
              <a:lnSpc>
                <a:spcPct val="105000"/>
              </a:lnSpc>
              <a:spcBef>
                <a:spcPts val="0"/>
              </a:spcBef>
              <a:spcAft>
                <a:spcPts val="0"/>
              </a:spcAft>
              <a:buNone/>
            </a:pPr>
            <a:r>
              <a:rPr lang="en" sz="3500" dirty="0">
                <a:solidFill>
                  <a:schemeClr val="dk1"/>
                </a:solidFill>
                <a:latin typeface="Perpetua" panose="02020502060401020303" pitchFamily="18" charset="0"/>
                <a:ea typeface="Calibri"/>
                <a:cs typeface="Calibri"/>
                <a:sym typeface="Calibri"/>
              </a:rPr>
              <a:t>The Kingship of Jesus was a paradox because he cAame in humility to serve and suffer. He will come again in glory to judge the living and the dead.</a:t>
            </a:r>
            <a:endParaRPr sz="3500" dirty="0">
              <a:solidFill>
                <a:schemeClr val="dk1"/>
              </a:solidFill>
              <a:latin typeface="Perpetua" panose="02020502060401020303" pitchFamily="18" charset="0"/>
              <a:ea typeface="Calibri"/>
              <a:cs typeface="Calibri"/>
              <a:sym typeface="Calibri"/>
            </a:endParaRPr>
          </a:p>
        </p:txBody>
      </p:sp>
      <p:sp>
        <p:nvSpPr>
          <p:cNvPr id="203" name="Google Shape;203;p29"/>
          <p:cNvSpPr/>
          <p:nvPr/>
        </p:nvSpPr>
        <p:spPr>
          <a:xfrm rot="-5400000">
            <a:off x="-251566" y="2446492"/>
            <a:ext cx="2607264" cy="732523"/>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gradFill>
                  <a:gsLst>
                    <a:gs pos="0">
                      <a:srgbClr val="FFC002"/>
                    </a:gs>
                    <a:gs pos="100000">
                      <a:srgbClr val="795B04"/>
                    </a:gs>
                  </a:gsLst>
                  <a:path path="circle">
                    <a:fillToRect l="50000" t="50000" r="50000" b="50000"/>
                  </a:path>
                  <a:tileRect/>
                </a:gradFill>
                <a:latin typeface="Calibri" panose="020F0502020204030204" pitchFamily="34" charset="0"/>
                <a:cs typeface="Calibri" panose="020F0502020204030204" pitchFamily="34" charset="0"/>
              </a:rPr>
              <a:t>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481821" y="295025"/>
            <a:ext cx="3999900" cy="1202100"/>
          </a:xfrm>
          <a:prstGeom prst="rect">
            <a:avLst/>
          </a:prstGeom>
          <a:solidFill>
            <a:srgbClr val="167935"/>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920" dirty="0">
                <a:solidFill>
                  <a:schemeClr val="lt1"/>
                </a:solidFill>
                <a:latin typeface="Calibri"/>
                <a:ea typeface="Calibri"/>
                <a:cs typeface="Calibri"/>
                <a:sym typeface="Calibri"/>
              </a:rPr>
              <a:t>David was anointed as King of Israel. He was a good and just judge whose lineage would produce the Messiah.</a:t>
            </a:r>
            <a:endParaRPr sz="1920" dirty="0">
              <a:solidFill>
                <a:schemeClr val="lt1"/>
              </a:solidFill>
              <a:latin typeface="Calibri"/>
              <a:ea typeface="Calibri"/>
              <a:cs typeface="Calibri"/>
              <a:sym typeface="Calibri"/>
            </a:endParaRPr>
          </a:p>
        </p:txBody>
      </p:sp>
      <p:sp>
        <p:nvSpPr>
          <p:cNvPr id="209" name="Google Shape;209;p30"/>
          <p:cNvSpPr txBox="1">
            <a:spLocks noGrp="1"/>
          </p:cNvSpPr>
          <p:nvPr>
            <p:ph type="body" idx="2"/>
          </p:nvPr>
        </p:nvSpPr>
        <p:spPr>
          <a:xfrm>
            <a:off x="4662281" y="295025"/>
            <a:ext cx="3999900" cy="1202100"/>
          </a:xfrm>
          <a:prstGeom prst="rect">
            <a:avLst/>
          </a:prstGeom>
          <a:solidFill>
            <a:srgbClr val="167935"/>
          </a:solidFill>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1900" dirty="0">
                <a:solidFill>
                  <a:schemeClr val="lt1"/>
                </a:solidFill>
                <a:latin typeface="Calibri"/>
                <a:ea typeface="Calibri"/>
                <a:cs typeface="Calibri"/>
                <a:sym typeface="Calibri"/>
              </a:rPr>
              <a:t>Jesus, the Messiah, ‘Son of David’ is the King of the Universe. He is a good and just King who will reign forever.</a:t>
            </a:r>
            <a:endParaRPr sz="1900" dirty="0">
              <a:solidFill>
                <a:schemeClr val="lt1"/>
              </a:solidFill>
              <a:latin typeface="Calibri"/>
              <a:ea typeface="Calibri"/>
              <a:cs typeface="Calibri"/>
              <a:sym typeface="Calibri"/>
            </a:endParaRPr>
          </a:p>
        </p:txBody>
      </p:sp>
      <p:pic>
        <p:nvPicPr>
          <p:cNvPr id="210" name="Google Shape;210;p30"/>
          <p:cNvPicPr preferRelativeResize="0"/>
          <p:nvPr/>
        </p:nvPicPr>
        <p:blipFill>
          <a:blip r:embed="rId3">
            <a:alphaModFix/>
          </a:blip>
          <a:stretch>
            <a:fillRect/>
          </a:stretch>
        </p:blipFill>
        <p:spPr>
          <a:xfrm>
            <a:off x="1165083" y="1770875"/>
            <a:ext cx="2633375" cy="2919475"/>
          </a:xfrm>
          <a:prstGeom prst="rect">
            <a:avLst/>
          </a:prstGeom>
          <a:noFill/>
          <a:ln w="76200" cap="flat" cmpd="tri">
            <a:solidFill>
              <a:srgbClr val="AE7E17"/>
            </a:solidFill>
            <a:prstDash val="solid"/>
            <a:miter lim="800000"/>
            <a:headEnd type="none" w="sm" len="sm"/>
            <a:tailEnd type="none" w="sm" len="sm"/>
          </a:ln>
        </p:spPr>
      </p:pic>
      <p:pic>
        <p:nvPicPr>
          <p:cNvPr id="211" name="Google Shape;211;p30"/>
          <p:cNvPicPr preferRelativeResize="0"/>
          <p:nvPr/>
        </p:nvPicPr>
        <p:blipFill>
          <a:blip r:embed="rId4">
            <a:alphaModFix/>
          </a:blip>
          <a:stretch>
            <a:fillRect/>
          </a:stretch>
        </p:blipFill>
        <p:spPr>
          <a:xfrm>
            <a:off x="5345542" y="1770874"/>
            <a:ext cx="2633375" cy="2919476"/>
          </a:xfrm>
          <a:prstGeom prst="rect">
            <a:avLst/>
          </a:prstGeom>
          <a:noFill/>
          <a:ln w="76200" cap="flat" cmpd="tri">
            <a:solidFill>
              <a:srgbClr val="AE7E17"/>
            </a:solidFill>
            <a:prstDash val="solid"/>
            <a:miter lim="800000"/>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31"/>
          <p:cNvSpPr txBox="1">
            <a:spLocks noGrp="1"/>
          </p:cNvSpPr>
          <p:nvPr>
            <p:ph type="body" idx="1"/>
          </p:nvPr>
        </p:nvSpPr>
        <p:spPr>
          <a:xfrm>
            <a:off x="542260" y="1567537"/>
            <a:ext cx="4820568" cy="2586275"/>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a:p>
            <a:pPr marL="0" lvl="0" indent="0" algn="l" rtl="0">
              <a:spcBef>
                <a:spcPts val="1200"/>
              </a:spcBef>
              <a:spcAft>
                <a:spcPts val="1200"/>
              </a:spcAft>
              <a:buNone/>
            </a:pPr>
            <a:r>
              <a:rPr lang="en" sz="3400" dirty="0">
                <a:solidFill>
                  <a:srgbClr val="0C343D"/>
                </a:solidFill>
                <a:latin typeface="Calibri" panose="020F0502020204030204" pitchFamily="34" charset="0"/>
                <a:ea typeface="Calibri"/>
                <a:cs typeface="Calibri" panose="020F0502020204030204" pitchFamily="34" charset="0"/>
                <a:sym typeface="Calibri"/>
              </a:rPr>
              <a:t>Priest, Prophet or King . . . Which do you personally connect to most? Why?</a:t>
            </a:r>
            <a:endParaRPr sz="3400" dirty="0">
              <a:solidFill>
                <a:srgbClr val="0C343D"/>
              </a:solidFill>
              <a:latin typeface="Calibri" panose="020F0502020204030204" pitchFamily="34" charset="0"/>
              <a:ea typeface="Calibri"/>
              <a:cs typeface="Calibri" panose="020F0502020204030204" pitchFamily="34" charset="0"/>
              <a:sym typeface="Calibri"/>
            </a:endParaRPr>
          </a:p>
        </p:txBody>
      </p:sp>
      <p:pic>
        <p:nvPicPr>
          <p:cNvPr id="217" name="Google Shape;217;p31"/>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218" name="Google Shape;218;p31"/>
          <p:cNvSpPr/>
          <p:nvPr/>
        </p:nvSpPr>
        <p:spPr>
          <a:xfrm rot="10800000">
            <a:off x="460600" y="243100"/>
            <a:ext cx="8227200" cy="909300"/>
          </a:xfrm>
          <a:prstGeom prst="bevel">
            <a:avLst>
              <a:gd name="adj" fmla="val 12500"/>
            </a:avLst>
          </a:prstGeom>
          <a:solidFill>
            <a:srgbClr val="16793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9" name="Google Shape;219;p31"/>
          <p:cNvSpPr txBox="1"/>
          <p:nvPr/>
        </p:nvSpPr>
        <p:spPr>
          <a:xfrm>
            <a:off x="1661250" y="443188"/>
            <a:ext cx="5821500" cy="51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 sz="4120" b="1" dirty="0">
                <a:solidFill>
                  <a:schemeClr val="lt1"/>
                </a:solidFill>
                <a:effectLst>
                  <a:outerShdw blurRad="50800" dist="38100" dir="5400000" algn="t" rotWithShape="0">
                    <a:prstClr val="black">
                      <a:alpha val="40000"/>
                    </a:prstClr>
                  </a:outerShdw>
                </a:effectLst>
                <a:latin typeface="Calibri"/>
                <a:ea typeface="Calibri"/>
                <a:cs typeface="Calibri"/>
                <a:sym typeface="Calibri"/>
              </a:rPr>
              <a:t>Turn and Talk</a:t>
            </a:r>
            <a:endParaRPr dirty="0">
              <a:solidFill>
                <a:schemeClr val="lt1"/>
              </a:solidFill>
              <a:effectLst>
                <a:outerShdw blurRad="50800" dist="38100" dir="5400000" algn="t" rotWithShape="0">
                  <a:prstClr val="black">
                    <a:alpha val="40000"/>
                  </a:prst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817620" y="234782"/>
            <a:ext cx="5104012" cy="740578"/>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182880" anchor="t" anchorCtr="0">
            <a:noAutofit/>
          </a:bodyPr>
          <a:lstStyle/>
          <a:p>
            <a:pPr marL="0" lvl="0" indent="0" algn="ctr" rtl="0">
              <a:spcBef>
                <a:spcPts val="0"/>
              </a:spcBef>
              <a:spcAft>
                <a:spcPts val="0"/>
              </a:spcAft>
              <a:buSzPts val="990"/>
              <a:buNone/>
            </a:pPr>
            <a:r>
              <a:rPr lang="en" sz="3020" b="1"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The Christological Lens</a:t>
            </a:r>
            <a:endParaRPr sz="3020" b="1"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61" name="Google Shape;61;p14"/>
          <p:cNvSpPr txBox="1">
            <a:spLocks noGrp="1"/>
          </p:cNvSpPr>
          <p:nvPr>
            <p:ph type="body" idx="1"/>
          </p:nvPr>
        </p:nvSpPr>
        <p:spPr>
          <a:xfrm>
            <a:off x="3817619" y="1031105"/>
            <a:ext cx="5104012" cy="3777115"/>
          </a:xfrm>
          <a:prstGeom prst="rect">
            <a:avLst/>
          </a:prstGeom>
          <a:noFill/>
          <a:ln w="9525" cap="flat" cmpd="sng">
            <a:noFill/>
            <a:prstDash val="solid"/>
            <a:round/>
            <a:headEnd type="none" w="sm" len="sm"/>
            <a:tailEnd type="none" w="sm" len="sm"/>
          </a:ln>
        </p:spPr>
        <p:txBody>
          <a:bodyPr spcFirstLastPara="1" wrap="square" lIns="182880" tIns="91425" rIns="182880" bIns="91425" anchor="ctr" anchorCtr="0">
            <a:normAutofit/>
          </a:bodyPr>
          <a:lstStyle/>
          <a:p>
            <a:pPr marL="0" lvl="0" indent="0" rtl="0">
              <a:spcBef>
                <a:spcPts val="0"/>
              </a:spcBef>
              <a:spcAft>
                <a:spcPts val="0"/>
              </a:spcAft>
              <a:buNone/>
            </a:pPr>
            <a:r>
              <a:rPr lang="en" sz="3200" dirty="0">
                <a:solidFill>
                  <a:schemeClr val="bg1"/>
                </a:solidFill>
                <a:latin typeface="Perpetua" panose="02020502060401020303" pitchFamily="18" charset="0"/>
                <a:ea typeface="Calibri"/>
                <a:cs typeface="Calibri"/>
                <a:sym typeface="Calibri"/>
              </a:rPr>
              <a:t>The Christological Lens is a way that we as Catholics view the entire Bible as centering on and culminating in the Person of Jesus.</a:t>
            </a:r>
            <a:endParaRPr sz="3200" dirty="0">
              <a:solidFill>
                <a:schemeClr val="bg1"/>
              </a:solidFill>
              <a:latin typeface="Perpetua" panose="02020502060401020303" pitchFamily="18" charset="0"/>
              <a:ea typeface="Calibri"/>
              <a:cs typeface="Calibri"/>
              <a:sym typeface="Calibri"/>
            </a:endParaRPr>
          </a:p>
        </p:txBody>
      </p:sp>
      <p:pic>
        <p:nvPicPr>
          <p:cNvPr id="62" name="Google Shape;62;p14"/>
          <p:cNvPicPr preferRelativeResize="0"/>
          <p:nvPr/>
        </p:nvPicPr>
        <p:blipFill>
          <a:blip r:embed="rId3">
            <a:alphaModFix/>
          </a:blip>
          <a:stretch>
            <a:fillRect/>
          </a:stretch>
        </p:blipFill>
        <p:spPr>
          <a:xfrm>
            <a:off x="241379" y="234783"/>
            <a:ext cx="3426435" cy="4573438"/>
          </a:xfrm>
          <a:prstGeom prst="rect">
            <a:avLst/>
          </a:prstGeom>
          <a:noFill/>
          <a:ln w="28575">
            <a:solidFill>
              <a:schemeClr val="tx1"/>
            </a:solidFill>
            <a:miter lim="8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CDDD8"/>
        </a:solidFill>
        <a:effectLst/>
      </p:bgPr>
    </p:bg>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4872730" y="419456"/>
            <a:ext cx="3846300" cy="4237410"/>
          </a:xfrm>
          <a:prstGeom prst="rect">
            <a:avLst/>
          </a:prstGeom>
          <a:solidFill>
            <a:srgbClr val="167935"/>
          </a:solidFill>
          <a:ln w="76200" cap="flat" cmpd="tri">
            <a:solidFill>
              <a:srgbClr val="E7BD33"/>
            </a:solidFill>
            <a:prstDash val="solid"/>
            <a:miter lim="800000"/>
            <a:headEnd type="none" w="sm" len="sm"/>
            <a:tailEnd type="none" w="sm" len="sm"/>
          </a:ln>
        </p:spPr>
        <p:txBody>
          <a:bodyPr spcFirstLastPara="1" wrap="square" lIns="91425" tIns="365760" rIns="91425" bIns="91425" anchor="t" anchorCtr="1">
            <a:noAutofit/>
          </a:bodyPr>
          <a:lstStyle/>
          <a:p>
            <a:pPr marL="0" lvl="0" indent="0" algn="ctr" rtl="0">
              <a:spcBef>
                <a:spcPts val="0"/>
              </a:spcBef>
              <a:spcAft>
                <a:spcPts val="0"/>
              </a:spcAft>
              <a:buSzPts val="990"/>
              <a:buNone/>
            </a:pPr>
            <a:r>
              <a:rPr lang="en" sz="4920" dirty="0">
                <a:ln>
                  <a:solidFill>
                    <a:schemeClr val="tx1"/>
                  </a:solidFill>
                </a:ln>
                <a:solidFill>
                  <a:srgbClr val="E7BD33"/>
                </a:solidFill>
                <a:latin typeface="Calibri" panose="020F0502020204030204" pitchFamily="34" charset="0"/>
                <a:ea typeface="Calibri"/>
                <a:cs typeface="Calibri" panose="020F0502020204030204" pitchFamily="34" charset="0"/>
                <a:sym typeface="Calibri"/>
              </a:rPr>
              <a:t>Jesus as </a:t>
            </a:r>
            <a:endParaRPr sz="4920" dirty="0">
              <a:ln>
                <a:solidFill>
                  <a:schemeClr val="tx1"/>
                </a:solidFill>
              </a:ln>
              <a:solidFill>
                <a:srgbClr val="E7BD33"/>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SzPts val="990"/>
              <a:buNone/>
            </a:pPr>
            <a:r>
              <a:rPr lang="en" sz="4920" dirty="0">
                <a:ln>
                  <a:solidFill>
                    <a:schemeClr val="tx1"/>
                  </a:solidFill>
                </a:ln>
                <a:solidFill>
                  <a:srgbClr val="E7BD33"/>
                </a:solidFill>
                <a:latin typeface="Lucida Calligraphy" panose="03010101010101010101" pitchFamily="66" charset="0"/>
                <a:ea typeface="Calibri"/>
                <a:cs typeface="Calibri" panose="020F0502020204030204" pitchFamily="34" charset="0"/>
                <a:sym typeface="Calibri"/>
              </a:rPr>
              <a:t>Alpha</a:t>
            </a:r>
            <a:r>
              <a:rPr lang="en" sz="4920" dirty="0">
                <a:ln>
                  <a:solidFill>
                    <a:schemeClr val="tx1"/>
                  </a:solidFill>
                </a:ln>
                <a:solidFill>
                  <a:srgbClr val="E7BD33"/>
                </a:solidFill>
                <a:latin typeface="Calibri" panose="020F0502020204030204" pitchFamily="34" charset="0"/>
                <a:ea typeface="Calibri"/>
                <a:cs typeface="Calibri" panose="020F0502020204030204" pitchFamily="34" charset="0"/>
                <a:sym typeface="Calibri"/>
              </a:rPr>
              <a:t> </a:t>
            </a:r>
            <a:endParaRPr sz="4920" dirty="0">
              <a:ln>
                <a:solidFill>
                  <a:schemeClr val="tx1"/>
                </a:solidFill>
              </a:ln>
              <a:solidFill>
                <a:srgbClr val="E7BD33"/>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SzPts val="990"/>
              <a:buNone/>
            </a:pPr>
            <a:r>
              <a:rPr lang="en" sz="4920" dirty="0">
                <a:ln>
                  <a:solidFill>
                    <a:schemeClr val="tx1"/>
                  </a:solidFill>
                </a:ln>
                <a:solidFill>
                  <a:srgbClr val="E7BD33"/>
                </a:solidFill>
                <a:latin typeface="Calibri" panose="020F0502020204030204" pitchFamily="34" charset="0"/>
                <a:ea typeface="Calibri"/>
                <a:cs typeface="Calibri" panose="020F0502020204030204" pitchFamily="34" charset="0"/>
                <a:sym typeface="Calibri"/>
              </a:rPr>
              <a:t>and </a:t>
            </a:r>
            <a:endParaRPr sz="4920" dirty="0">
              <a:ln>
                <a:solidFill>
                  <a:schemeClr val="tx1"/>
                </a:solidFill>
              </a:ln>
              <a:solidFill>
                <a:srgbClr val="E7BD33"/>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SzPts val="990"/>
              <a:buNone/>
            </a:pPr>
            <a:r>
              <a:rPr lang="en" sz="4920" dirty="0">
                <a:ln>
                  <a:solidFill>
                    <a:schemeClr val="tx1"/>
                  </a:solidFill>
                </a:ln>
                <a:solidFill>
                  <a:srgbClr val="E7BD33"/>
                </a:solidFill>
                <a:latin typeface="Lucida Calligraphy" panose="03010101010101010101" pitchFamily="66" charset="0"/>
                <a:ea typeface="Calibri"/>
                <a:cs typeface="Calibri" panose="020F0502020204030204" pitchFamily="34" charset="0"/>
                <a:sym typeface="Calibri"/>
              </a:rPr>
              <a:t>Omega</a:t>
            </a:r>
            <a:endParaRPr sz="4920" dirty="0">
              <a:ln>
                <a:solidFill>
                  <a:schemeClr val="tx1"/>
                </a:solidFill>
              </a:ln>
              <a:solidFill>
                <a:srgbClr val="E7BD33"/>
              </a:solidFill>
              <a:latin typeface="Lucida Calligraphy" panose="03010101010101010101" pitchFamily="66" charset="0"/>
              <a:ea typeface="Calibri"/>
              <a:cs typeface="Calibri" panose="020F0502020204030204" pitchFamily="34" charset="0"/>
              <a:sym typeface="Calibri"/>
            </a:endParaRPr>
          </a:p>
        </p:txBody>
      </p:sp>
      <p:grpSp>
        <p:nvGrpSpPr>
          <p:cNvPr id="2" name="Group 1">
            <a:extLst>
              <a:ext uri="{FF2B5EF4-FFF2-40B4-BE49-F238E27FC236}">
                <a16:creationId xmlns:a16="http://schemas.microsoft.com/office/drawing/2014/main" id="{E97929E4-0640-41C0-828F-35A4D8D7B307}"/>
              </a:ext>
            </a:extLst>
          </p:cNvPr>
          <p:cNvGrpSpPr/>
          <p:nvPr/>
        </p:nvGrpSpPr>
        <p:grpSpPr>
          <a:xfrm>
            <a:off x="335126" y="123908"/>
            <a:ext cx="4119025" cy="4895683"/>
            <a:chOff x="220826" y="123908"/>
            <a:chExt cx="4119025" cy="4895683"/>
          </a:xfrm>
        </p:grpSpPr>
        <p:pic>
          <p:nvPicPr>
            <p:cNvPr id="225" name="Google Shape;225;p32"/>
            <p:cNvPicPr preferRelativeResize="0"/>
            <p:nvPr/>
          </p:nvPicPr>
          <p:blipFill>
            <a:blip r:embed="rId3">
              <a:alphaModFix/>
            </a:blip>
            <a:stretch>
              <a:fillRect/>
            </a:stretch>
          </p:blipFill>
          <p:spPr>
            <a:xfrm>
              <a:off x="220826" y="123908"/>
              <a:ext cx="4119025" cy="4895683"/>
            </a:xfrm>
            <a:prstGeom prst="rect">
              <a:avLst/>
            </a:prstGeom>
            <a:noFill/>
            <a:ln w="76200" cap="flat" cmpd="sng">
              <a:solidFill>
                <a:srgbClr val="BF9000"/>
              </a:solidFill>
              <a:prstDash val="solid"/>
              <a:round/>
              <a:headEnd type="none" w="sm" len="sm"/>
              <a:tailEnd type="none" w="sm" len="sm"/>
            </a:ln>
          </p:spPr>
        </p:pic>
        <p:sp>
          <p:nvSpPr>
            <p:cNvPr id="226" name="Google Shape;226;p32"/>
            <p:cNvSpPr/>
            <p:nvPr/>
          </p:nvSpPr>
          <p:spPr>
            <a:xfrm>
              <a:off x="1947975" y="3545250"/>
              <a:ext cx="1202700" cy="1202700"/>
            </a:xfrm>
            <a:prstGeom prst="curvedUpArrow">
              <a:avLst>
                <a:gd name="adj1" fmla="val 25000"/>
                <a:gd name="adj2" fmla="val 50000"/>
                <a:gd name="adj3" fmla="val 25000"/>
              </a:avLst>
            </a:prstGeom>
            <a:solidFill>
              <a:srgbClr val="16793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32"/>
            <p:cNvSpPr txBox="1"/>
            <p:nvPr/>
          </p:nvSpPr>
          <p:spPr>
            <a:xfrm rot="4621937">
              <a:off x="1613987" y="3890770"/>
              <a:ext cx="946953" cy="5116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E7BD33"/>
                  </a:solidFill>
                  <a:latin typeface="Lucida Calligraphy" panose="03010101010101010101" pitchFamily="66" charset="0"/>
                  <a:ea typeface="Calibri"/>
                  <a:cs typeface="Calibri"/>
                  <a:sym typeface="Calibri"/>
                </a:rPr>
                <a:t>Alpha</a:t>
              </a:r>
              <a:endParaRPr sz="1600" b="1" dirty="0">
                <a:solidFill>
                  <a:srgbClr val="E7BD33"/>
                </a:solidFill>
                <a:latin typeface="Lucida Calligraphy" panose="03010101010101010101" pitchFamily="66" charset="0"/>
                <a:ea typeface="Calibri"/>
                <a:cs typeface="Calibri"/>
                <a:sym typeface="Calibri"/>
              </a:endParaRPr>
            </a:p>
          </p:txBody>
        </p:sp>
        <p:sp>
          <p:nvSpPr>
            <p:cNvPr id="228" name="Google Shape;228;p32"/>
            <p:cNvSpPr txBox="1"/>
            <p:nvPr/>
          </p:nvSpPr>
          <p:spPr>
            <a:xfrm rot="16947551">
              <a:off x="2274700" y="3933578"/>
              <a:ext cx="1044293" cy="42604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E7BD33"/>
                  </a:solidFill>
                  <a:latin typeface="Lucida Calligraphy" panose="03010101010101010101" pitchFamily="66" charset="0"/>
                  <a:ea typeface="Calibri"/>
                  <a:cs typeface="Calibri"/>
                  <a:sym typeface="Calibri"/>
                </a:rPr>
                <a:t>Omega</a:t>
              </a:r>
              <a:endParaRPr sz="1600" b="1" dirty="0">
                <a:solidFill>
                  <a:srgbClr val="E7BD33"/>
                </a:solidFill>
                <a:latin typeface="Lucida Calligraphy" panose="03010101010101010101" pitchFamily="66" charset="0"/>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05740" y="445025"/>
            <a:ext cx="8702040" cy="937208"/>
          </a:xfrm>
          <a:prstGeom prst="round2DiagRect">
            <a:avLst>
              <a:gd name="adj1" fmla="val 50000"/>
              <a:gd name="adj2" fmla="val 0"/>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b="1" dirty="0">
                <a:solidFill>
                  <a:srgbClr val="167935"/>
                </a:solidFill>
              </a:rPr>
              <a:t>How Jesus Is Present in the Old Testament</a:t>
            </a:r>
            <a:endParaRPr b="1" dirty="0">
              <a:solidFill>
                <a:srgbClr val="167935"/>
              </a:solidFill>
            </a:endParaRPr>
          </a:p>
        </p:txBody>
      </p:sp>
      <p:sp>
        <p:nvSpPr>
          <p:cNvPr id="72" name="Google Shape;72;p15"/>
          <p:cNvSpPr txBox="1"/>
          <p:nvPr/>
        </p:nvSpPr>
        <p:spPr>
          <a:xfrm>
            <a:off x="273144" y="3762711"/>
            <a:ext cx="1246772" cy="50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Genealogy</a:t>
            </a:r>
            <a:endParaRPr sz="1800" b="1" dirty="0">
              <a:solidFill>
                <a:schemeClr val="lt1"/>
              </a:solidFill>
              <a:latin typeface="Calibri"/>
              <a:ea typeface="Calibri"/>
              <a:cs typeface="Calibri"/>
              <a:sym typeface="Calibri"/>
            </a:endParaRPr>
          </a:p>
        </p:txBody>
      </p:sp>
      <p:sp>
        <p:nvSpPr>
          <p:cNvPr id="73" name="Google Shape;73;p15"/>
          <p:cNvSpPr txBox="1"/>
          <p:nvPr/>
        </p:nvSpPr>
        <p:spPr>
          <a:xfrm>
            <a:off x="1669977" y="3762711"/>
            <a:ext cx="1480801" cy="3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Prophecy</a:t>
            </a:r>
            <a:endParaRPr sz="1800" b="1" dirty="0">
              <a:solidFill>
                <a:schemeClr val="lt1"/>
              </a:solidFill>
              <a:latin typeface="Calibri"/>
              <a:ea typeface="Calibri"/>
              <a:cs typeface="Calibri"/>
              <a:sym typeface="Calibri"/>
            </a:endParaRPr>
          </a:p>
        </p:txBody>
      </p:sp>
      <p:sp>
        <p:nvSpPr>
          <p:cNvPr id="74" name="Google Shape;74;p15"/>
          <p:cNvSpPr txBox="1"/>
          <p:nvPr/>
        </p:nvSpPr>
        <p:spPr>
          <a:xfrm>
            <a:off x="3311010" y="3761268"/>
            <a:ext cx="2055450" cy="50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Typology</a:t>
            </a:r>
            <a:endParaRPr sz="1800" b="1" dirty="0">
              <a:solidFill>
                <a:schemeClr val="lt1"/>
              </a:solidFill>
              <a:latin typeface="Calibri"/>
              <a:ea typeface="Calibri"/>
              <a:cs typeface="Calibri"/>
              <a:sym typeface="Calibri"/>
            </a:endParaRPr>
          </a:p>
        </p:txBody>
      </p:sp>
      <p:sp>
        <p:nvSpPr>
          <p:cNvPr id="75" name="Google Shape;75;p15"/>
          <p:cNvSpPr txBox="1"/>
          <p:nvPr/>
        </p:nvSpPr>
        <p:spPr>
          <a:xfrm>
            <a:off x="5526692" y="3763649"/>
            <a:ext cx="3300011" cy="4995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Progression of Covenants</a:t>
            </a:r>
            <a:endParaRPr sz="1800" b="1" dirty="0">
              <a:solidFill>
                <a:schemeClr val="lt1"/>
              </a:solidFill>
              <a:latin typeface="Calibri"/>
              <a:ea typeface="Calibri"/>
              <a:cs typeface="Calibri"/>
              <a:sym typeface="Calibri"/>
            </a:endParaRPr>
          </a:p>
        </p:txBody>
      </p:sp>
      <p:pic>
        <p:nvPicPr>
          <p:cNvPr id="69" name="Google Shape;69;p15"/>
          <p:cNvPicPr preferRelativeResize="0"/>
          <p:nvPr/>
        </p:nvPicPr>
        <p:blipFill>
          <a:blip r:embed="rId3">
            <a:alphaModFix/>
          </a:blip>
          <a:stretch>
            <a:fillRect/>
          </a:stretch>
        </p:blipFill>
        <p:spPr>
          <a:xfrm>
            <a:off x="273144" y="1733925"/>
            <a:ext cx="1246772" cy="1874520"/>
          </a:xfrm>
          <a:prstGeom prst="rect">
            <a:avLst/>
          </a:prstGeom>
          <a:noFill/>
          <a:ln w="38100" cap="flat" cmpd="sng">
            <a:solidFill>
              <a:srgbClr val="167935"/>
            </a:solidFill>
            <a:prstDash val="solid"/>
            <a:miter lim="800000"/>
            <a:headEnd type="none" w="sm" len="sm"/>
            <a:tailEnd type="none" w="sm" len="sm"/>
          </a:ln>
        </p:spPr>
      </p:pic>
      <p:pic>
        <p:nvPicPr>
          <p:cNvPr id="70" name="Google Shape;70;p15"/>
          <p:cNvPicPr preferRelativeResize="0"/>
          <p:nvPr/>
        </p:nvPicPr>
        <p:blipFill>
          <a:blip r:embed="rId4">
            <a:alphaModFix/>
          </a:blip>
          <a:stretch>
            <a:fillRect/>
          </a:stretch>
        </p:blipFill>
        <p:spPr>
          <a:xfrm>
            <a:off x="1680148" y="1726919"/>
            <a:ext cx="1470630" cy="1874520"/>
          </a:xfrm>
          <a:prstGeom prst="rect">
            <a:avLst/>
          </a:prstGeom>
          <a:noFill/>
          <a:ln w="38100" cap="flat" cmpd="sng">
            <a:solidFill>
              <a:srgbClr val="167935"/>
            </a:solidFill>
            <a:prstDash val="solid"/>
            <a:miter lim="800000"/>
            <a:headEnd type="none" w="sm" len="sm"/>
            <a:tailEnd type="none" w="sm" len="sm"/>
          </a:ln>
        </p:spPr>
      </p:pic>
      <p:pic>
        <p:nvPicPr>
          <p:cNvPr id="71" name="Google Shape;71;p15"/>
          <p:cNvPicPr preferRelativeResize="0"/>
          <p:nvPr/>
        </p:nvPicPr>
        <p:blipFill rotWithShape="1">
          <a:blip r:embed="rId5">
            <a:alphaModFix/>
          </a:blip>
          <a:srcRect l="35108" t="18609" r="8183" b="10089"/>
          <a:stretch/>
        </p:blipFill>
        <p:spPr>
          <a:xfrm>
            <a:off x="3311010" y="1733924"/>
            <a:ext cx="2055450" cy="1874520"/>
          </a:xfrm>
          <a:prstGeom prst="rect">
            <a:avLst/>
          </a:prstGeom>
          <a:noFill/>
          <a:ln w="38100" cap="flat" cmpd="sng">
            <a:solidFill>
              <a:srgbClr val="167935"/>
            </a:solidFill>
            <a:prstDash val="solid"/>
            <a:miter lim="800000"/>
            <a:headEnd type="none" w="sm" len="sm"/>
            <a:tailEnd type="none" w="sm" len="sm"/>
          </a:ln>
        </p:spPr>
      </p:pic>
      <p:pic>
        <p:nvPicPr>
          <p:cNvPr id="2" name="Picture 1">
            <a:extLst>
              <a:ext uri="{FF2B5EF4-FFF2-40B4-BE49-F238E27FC236}">
                <a16:creationId xmlns:a16="http://schemas.microsoft.com/office/drawing/2014/main" id="{4B07795A-AFE5-E9DE-CCC6-DBE7EF136B47}"/>
              </a:ext>
            </a:extLst>
          </p:cNvPr>
          <p:cNvPicPr>
            <a:picLocks noChangeAspect="1"/>
          </p:cNvPicPr>
          <p:nvPr/>
        </p:nvPicPr>
        <p:blipFill>
          <a:blip r:embed="rId6"/>
          <a:stretch>
            <a:fillRect/>
          </a:stretch>
        </p:blipFill>
        <p:spPr>
          <a:xfrm>
            <a:off x="5526692" y="1737068"/>
            <a:ext cx="3300011" cy="1874520"/>
          </a:xfrm>
          <a:prstGeom prst="rect">
            <a:avLst/>
          </a:prstGeom>
          <a:solidFill>
            <a:srgbClr val="0070C0"/>
          </a:solidFill>
          <a:ln w="38100">
            <a:solidFill>
              <a:srgbClr val="167935"/>
            </a:solidFill>
            <a:miter lim="8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subTitle" idx="1"/>
          </p:nvPr>
        </p:nvSpPr>
        <p:spPr>
          <a:xfrm>
            <a:off x="3794760" y="1747036"/>
            <a:ext cx="4822966" cy="288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605"/>
              <a:buNone/>
            </a:pPr>
            <a:r>
              <a:rPr lang="en" sz="3200" dirty="0">
                <a:solidFill>
                  <a:schemeClr val="dk1"/>
                </a:solidFill>
                <a:latin typeface="Perpetua" panose="02020502060401020303" pitchFamily="18" charset="0"/>
                <a:ea typeface="Impact"/>
                <a:cs typeface="Impact"/>
                <a:sym typeface="Impact"/>
              </a:rPr>
              <a:t>“The New Testament lies hidden in the Old and the Old Testament is unveiled in the New.” </a:t>
            </a:r>
            <a:endParaRPr sz="3200" dirty="0">
              <a:solidFill>
                <a:schemeClr val="dk1"/>
              </a:solidFill>
              <a:latin typeface="Perpetua" panose="02020502060401020303" pitchFamily="18" charset="0"/>
              <a:ea typeface="Impact"/>
              <a:cs typeface="Impact"/>
              <a:sym typeface="Impact"/>
            </a:endParaRPr>
          </a:p>
          <a:p>
            <a:pPr marL="0" lvl="0" indent="0" algn="r" rtl="0">
              <a:spcBef>
                <a:spcPts val="0"/>
              </a:spcBef>
              <a:spcAft>
                <a:spcPts val="0"/>
              </a:spcAft>
              <a:buSzPts val="605"/>
              <a:buNone/>
            </a:pPr>
            <a:r>
              <a:rPr lang="en" sz="3200" b="1" i="1" dirty="0">
                <a:solidFill>
                  <a:schemeClr val="dk1"/>
                </a:solidFill>
                <a:latin typeface="Perpetua" panose="02020502060401020303" pitchFamily="18" charset="0"/>
                <a:ea typeface="Impact"/>
                <a:cs typeface="Impact"/>
                <a:sym typeface="Impact"/>
              </a:rPr>
              <a:t>CCC</a:t>
            </a:r>
            <a:r>
              <a:rPr lang="en" sz="3200" b="1" dirty="0">
                <a:solidFill>
                  <a:schemeClr val="dk1"/>
                </a:solidFill>
                <a:latin typeface="Perpetua" panose="02020502060401020303" pitchFamily="18" charset="0"/>
                <a:ea typeface="Impact"/>
                <a:cs typeface="Impact"/>
                <a:sym typeface="Impact"/>
              </a:rPr>
              <a:t>, 129</a:t>
            </a:r>
            <a:endParaRPr sz="3200" b="1" dirty="0">
              <a:solidFill>
                <a:schemeClr val="dk1"/>
              </a:solidFill>
              <a:latin typeface="Perpetua" panose="02020502060401020303" pitchFamily="18" charset="0"/>
              <a:ea typeface="Impact"/>
              <a:cs typeface="Impact"/>
              <a:sym typeface="Impact"/>
            </a:endParaRPr>
          </a:p>
        </p:txBody>
      </p:sp>
      <p:sp>
        <p:nvSpPr>
          <p:cNvPr id="81" name="Google Shape;81;p16"/>
          <p:cNvSpPr/>
          <p:nvPr/>
        </p:nvSpPr>
        <p:spPr>
          <a:xfrm>
            <a:off x="380400" y="188375"/>
            <a:ext cx="8383200" cy="1116000"/>
          </a:xfrm>
          <a:prstGeom prst="roundRect">
            <a:avLst>
              <a:gd name="adj" fmla="val 16667"/>
            </a:avLst>
          </a:prstGeom>
          <a:solidFill>
            <a:srgbClr val="16793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6"/>
          <p:cNvSpPr txBox="1"/>
          <p:nvPr/>
        </p:nvSpPr>
        <p:spPr>
          <a:xfrm>
            <a:off x="532650" y="214953"/>
            <a:ext cx="8078700" cy="2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latin typeface="Calibri"/>
                <a:ea typeface="Calibri"/>
                <a:cs typeface="Calibri"/>
                <a:sym typeface="Calibri"/>
              </a:rPr>
              <a:t>Memorize It</a:t>
            </a:r>
            <a:endParaRPr sz="5300" dirty="0">
              <a:solidFill>
                <a:schemeClr val="bg1"/>
              </a:solidFill>
              <a:latin typeface="Calibri"/>
              <a:ea typeface="Calibri"/>
              <a:cs typeface="Calibri"/>
              <a:sym typeface="Calibri"/>
            </a:endParaRPr>
          </a:p>
        </p:txBody>
      </p:sp>
      <p:sp>
        <p:nvSpPr>
          <p:cNvPr id="83" name="Google Shape;83;p16"/>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1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Quote</a:t>
            </a:r>
            <a:endParaRPr>
              <a:latin typeface="Calibri"/>
              <a:ea typeface="Calibri"/>
              <a:cs typeface="Calibri"/>
              <a:sym typeface="Calibri"/>
            </a:endParaRPr>
          </a:p>
        </p:txBody>
      </p:sp>
      <p:pic>
        <p:nvPicPr>
          <p:cNvPr id="85" name="Google Shape;85;p16"/>
          <p:cNvPicPr preferRelativeResize="0"/>
          <p:nvPr/>
        </p:nvPicPr>
        <p:blipFill>
          <a:blip r:embed="rId3">
            <a:alphaModFix/>
          </a:blip>
          <a:stretch>
            <a:fillRect/>
          </a:stretch>
        </p:blipFill>
        <p:spPr>
          <a:xfrm flipH="1">
            <a:off x="892011" y="1747036"/>
            <a:ext cx="2470075" cy="3087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204725" y="73975"/>
            <a:ext cx="8674800" cy="10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b="1" dirty="0">
                <a:solidFill>
                  <a:schemeClr val="tx1"/>
                </a:solidFill>
                <a:latin typeface="Calibri"/>
                <a:ea typeface="Calibri"/>
                <a:cs typeface="Calibri"/>
                <a:sym typeface="Calibri"/>
              </a:rPr>
              <a:t>Through the Christological lens, we see a threefold identity of Jesus emerge in the Old Testament:</a:t>
            </a:r>
            <a:endParaRPr b="1" dirty="0">
              <a:solidFill>
                <a:schemeClr val="tx1"/>
              </a:solidFill>
              <a:latin typeface="Calibri"/>
              <a:ea typeface="Calibri"/>
              <a:cs typeface="Calibri"/>
              <a:sym typeface="Calibri"/>
            </a:endParaRPr>
          </a:p>
        </p:txBody>
      </p:sp>
      <p:sp>
        <p:nvSpPr>
          <p:cNvPr id="97" name="Google Shape;97;p17"/>
          <p:cNvSpPr/>
          <p:nvPr/>
        </p:nvSpPr>
        <p:spPr>
          <a:xfrm rot="16200000">
            <a:off x="-409245" y="3418156"/>
            <a:ext cx="2212403" cy="503974"/>
          </a:xfrm>
          <a:prstGeom prst="rect">
            <a:avLst/>
          </a:prstGeom>
        </p:spPr>
        <p:txBody>
          <a:bodyPr>
            <a:prstTxWarp prst="textPlain">
              <a:avLst/>
            </a:prstTxWarp>
          </a:bodyPr>
          <a:lstStyle/>
          <a:p>
            <a:pPr lvl="0" algn="ctr"/>
            <a:r>
              <a:rPr b="0" i="0" dirty="0">
                <a:ln w="9525" cap="flat" cmpd="sng">
                  <a:noFill/>
                  <a:prstDash val="solid"/>
                  <a:round/>
                  <a:headEnd type="none" w="sm" len="sm"/>
                  <a:tailEnd type="none" w="sm" len="sm"/>
                </a:ln>
                <a:solidFill>
                  <a:srgbClr val="0C441D"/>
                </a:solidFill>
                <a:latin typeface="Calibri" panose="020F0502020204030204" pitchFamily="34" charset="0"/>
                <a:cs typeface="Calibri" panose="020F0502020204030204" pitchFamily="34" charset="0"/>
              </a:rPr>
              <a:t>Priest</a:t>
            </a:r>
          </a:p>
        </p:txBody>
      </p:sp>
      <p:sp>
        <p:nvSpPr>
          <p:cNvPr id="98" name="Google Shape;98;p17"/>
          <p:cNvSpPr/>
          <p:nvPr/>
        </p:nvSpPr>
        <p:spPr>
          <a:xfrm rot="16200000">
            <a:off x="2265381" y="3175982"/>
            <a:ext cx="2628023" cy="572701"/>
          </a:xfrm>
          <a:prstGeom prst="rect">
            <a:avLst/>
          </a:prstGeom>
        </p:spPr>
        <p:txBody>
          <a:bodyPr>
            <a:prstTxWarp prst="textPlain">
              <a:avLst/>
            </a:prstTxWarp>
          </a:bodyPr>
          <a:lstStyle/>
          <a:p>
            <a:pPr lvl="0" algn="ctr"/>
            <a:r>
              <a:rPr b="0" i="0" dirty="0">
                <a:ln w="9525" cap="flat" cmpd="sng">
                  <a:noFill/>
                  <a:prstDash val="solid"/>
                  <a:round/>
                  <a:headEnd type="none" w="sm" len="sm"/>
                  <a:tailEnd type="none" w="sm" len="sm"/>
                </a:ln>
                <a:solidFill>
                  <a:srgbClr val="167935"/>
                </a:solidFill>
                <a:latin typeface="Calibri" panose="020F0502020204030204" pitchFamily="34" charset="0"/>
                <a:cs typeface="Calibri" panose="020F0502020204030204" pitchFamily="34" charset="0"/>
              </a:rPr>
              <a:t>Prophet</a:t>
            </a:r>
          </a:p>
        </p:txBody>
      </p:sp>
      <p:sp>
        <p:nvSpPr>
          <p:cNvPr id="99" name="Google Shape;99;p17"/>
          <p:cNvSpPr/>
          <p:nvPr/>
        </p:nvSpPr>
        <p:spPr>
          <a:xfrm rot="16200000">
            <a:off x="5438429" y="3620793"/>
            <a:ext cx="1804202" cy="506899"/>
          </a:xfrm>
          <a:prstGeom prst="rect">
            <a:avLst/>
          </a:prstGeom>
        </p:spPr>
        <p:txBody>
          <a:bodyPr>
            <a:prstTxWarp prst="textPlain">
              <a:avLst/>
            </a:prstTxWarp>
          </a:bodyPr>
          <a:lstStyle/>
          <a:p>
            <a:pPr lvl="0" algn="ctr"/>
            <a:r>
              <a:rPr b="0" i="0" dirty="0">
                <a:ln w="9525" cap="flat" cmpd="sng">
                  <a:noFill/>
                  <a:prstDash val="solid"/>
                  <a:round/>
                  <a:headEnd type="none" w="sm" len="sm"/>
                  <a:tailEnd type="none" w="sm" len="sm"/>
                </a:ln>
                <a:solidFill>
                  <a:srgbClr val="BF9000"/>
                </a:solidFill>
                <a:latin typeface="Calibri" panose="020F0502020204030204" pitchFamily="34" charset="0"/>
                <a:cs typeface="Calibri" panose="020F0502020204030204" pitchFamily="34" charset="0"/>
              </a:rPr>
              <a:t>King</a:t>
            </a:r>
          </a:p>
        </p:txBody>
      </p:sp>
      <p:grpSp>
        <p:nvGrpSpPr>
          <p:cNvPr id="16" name="Group 15">
            <a:extLst>
              <a:ext uri="{FF2B5EF4-FFF2-40B4-BE49-F238E27FC236}">
                <a16:creationId xmlns:a16="http://schemas.microsoft.com/office/drawing/2014/main" id="{2F38351D-F346-5913-8334-ED861F0028A6}"/>
              </a:ext>
            </a:extLst>
          </p:cNvPr>
          <p:cNvGrpSpPr/>
          <p:nvPr/>
        </p:nvGrpSpPr>
        <p:grpSpPr>
          <a:xfrm>
            <a:off x="1036475" y="1243744"/>
            <a:ext cx="2000963" cy="3532600"/>
            <a:chOff x="1147037" y="1236725"/>
            <a:chExt cx="2000963" cy="3532600"/>
          </a:xfrm>
        </p:grpSpPr>
        <p:sp>
          <p:nvSpPr>
            <p:cNvPr id="5" name="Rectangle 4">
              <a:extLst>
                <a:ext uri="{FF2B5EF4-FFF2-40B4-BE49-F238E27FC236}">
                  <a16:creationId xmlns:a16="http://schemas.microsoft.com/office/drawing/2014/main" id="{E4C4F207-2E5C-E27A-7E06-0880F41C2F5B}"/>
                </a:ext>
              </a:extLst>
            </p:cNvPr>
            <p:cNvSpPr/>
            <p:nvPr/>
          </p:nvSpPr>
          <p:spPr>
            <a:xfrm>
              <a:off x="1161288" y="1236725"/>
              <a:ext cx="1972462" cy="3532600"/>
            </a:xfrm>
            <a:prstGeom prst="rect">
              <a:avLst/>
            </a:prstGeom>
            <a:solidFill>
              <a:srgbClr val="0C4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Perpetua" panose="02020502060401020303" pitchFamily="18" charset="0"/>
              </a:endParaRPr>
            </a:p>
          </p:txBody>
        </p:sp>
        <p:pic>
          <p:nvPicPr>
            <p:cNvPr id="2" name="Picture 1">
              <a:extLst>
                <a:ext uri="{FF2B5EF4-FFF2-40B4-BE49-F238E27FC236}">
                  <a16:creationId xmlns:a16="http://schemas.microsoft.com/office/drawing/2014/main" id="{A62598D6-C21F-542D-4B99-D53E7F7348E4}"/>
                </a:ext>
              </a:extLst>
            </p:cNvPr>
            <p:cNvPicPr>
              <a:picLocks noChangeAspect="1"/>
            </p:cNvPicPr>
            <p:nvPr/>
          </p:nvPicPr>
          <p:blipFill rotWithShape="1">
            <a:blip r:embed="rId3"/>
            <a:srcRect l="12474" t="6340" r="26783" b="4928"/>
            <a:stretch/>
          </p:blipFill>
          <p:spPr>
            <a:xfrm>
              <a:off x="1274627" y="1341874"/>
              <a:ext cx="1745782" cy="1598879"/>
            </a:xfrm>
            <a:prstGeom prst="rect">
              <a:avLst/>
            </a:prstGeom>
          </p:spPr>
        </p:pic>
        <p:sp>
          <p:nvSpPr>
            <p:cNvPr id="6" name="TextBox 5">
              <a:extLst>
                <a:ext uri="{FF2B5EF4-FFF2-40B4-BE49-F238E27FC236}">
                  <a16:creationId xmlns:a16="http://schemas.microsoft.com/office/drawing/2014/main" id="{8814239B-CBAC-736C-5FF0-1F6FC9C054E0}"/>
                </a:ext>
              </a:extLst>
            </p:cNvPr>
            <p:cNvSpPr txBox="1"/>
            <p:nvPr/>
          </p:nvSpPr>
          <p:spPr>
            <a:xfrm>
              <a:off x="1147037" y="3182306"/>
              <a:ext cx="2000963" cy="1323439"/>
            </a:xfrm>
            <a:prstGeom prst="rect">
              <a:avLst/>
            </a:prstGeom>
            <a:noFill/>
          </p:spPr>
          <p:txBody>
            <a:bodyPr wrap="square" rtlCol="0">
              <a:spAutoFit/>
            </a:bodyPr>
            <a:lstStyle/>
            <a:p>
              <a:pPr algn="ctr"/>
              <a:r>
                <a:rPr lang="en-US" sz="1600" dirty="0">
                  <a:solidFill>
                    <a:schemeClr val="bg1"/>
                  </a:solidFill>
                  <a:latin typeface="Perpetua" panose="02020502060401020303" pitchFamily="18" charset="0"/>
                </a:rPr>
                <a:t>There were priests such as Abel who offered a pure sacrifice to God in a way that prepared us to see Jesus as a priest.</a:t>
              </a:r>
            </a:p>
          </p:txBody>
        </p:sp>
      </p:grpSp>
      <p:grpSp>
        <p:nvGrpSpPr>
          <p:cNvPr id="17" name="Group 16">
            <a:extLst>
              <a:ext uri="{FF2B5EF4-FFF2-40B4-BE49-F238E27FC236}">
                <a16:creationId xmlns:a16="http://schemas.microsoft.com/office/drawing/2014/main" id="{75350A7E-A6BD-0485-43EA-CE5646E44727}"/>
              </a:ext>
            </a:extLst>
          </p:cNvPr>
          <p:cNvGrpSpPr/>
          <p:nvPr/>
        </p:nvGrpSpPr>
        <p:grpSpPr>
          <a:xfrm>
            <a:off x="3951915" y="1247358"/>
            <a:ext cx="2020662" cy="3676771"/>
            <a:chOff x="4021017" y="1236725"/>
            <a:chExt cx="2020662" cy="3676771"/>
          </a:xfrm>
        </p:grpSpPr>
        <p:sp>
          <p:nvSpPr>
            <p:cNvPr id="7" name="Rectangle 6">
              <a:extLst>
                <a:ext uri="{FF2B5EF4-FFF2-40B4-BE49-F238E27FC236}">
                  <a16:creationId xmlns:a16="http://schemas.microsoft.com/office/drawing/2014/main" id="{20A04F19-6F75-ABE5-FC05-CC984E743337}"/>
                </a:ext>
              </a:extLst>
            </p:cNvPr>
            <p:cNvSpPr/>
            <p:nvPr/>
          </p:nvSpPr>
          <p:spPr>
            <a:xfrm>
              <a:off x="4021017" y="1236725"/>
              <a:ext cx="2000963" cy="3528986"/>
            </a:xfrm>
            <a:prstGeom prst="rect">
              <a:avLst/>
            </a:prstGeom>
            <a:solidFill>
              <a:srgbClr val="1679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Perpetua" panose="02020502060401020303" pitchFamily="18" charset="0"/>
              </a:endParaRPr>
            </a:p>
          </p:txBody>
        </p:sp>
        <p:grpSp>
          <p:nvGrpSpPr>
            <p:cNvPr id="9" name="Group 8">
              <a:extLst>
                <a:ext uri="{FF2B5EF4-FFF2-40B4-BE49-F238E27FC236}">
                  <a16:creationId xmlns:a16="http://schemas.microsoft.com/office/drawing/2014/main" id="{A000110F-9F38-EFD9-89C5-83DC4D465198}"/>
                </a:ext>
              </a:extLst>
            </p:cNvPr>
            <p:cNvGrpSpPr/>
            <p:nvPr/>
          </p:nvGrpSpPr>
          <p:grpSpPr>
            <a:xfrm>
              <a:off x="4146325" y="1341874"/>
              <a:ext cx="1750346" cy="1598879"/>
              <a:chOff x="4146325" y="1341874"/>
              <a:chExt cx="1750346" cy="1598879"/>
            </a:xfrm>
          </p:grpSpPr>
          <p:sp>
            <p:nvSpPr>
              <p:cNvPr id="8" name="Rectangle 7">
                <a:extLst>
                  <a:ext uri="{FF2B5EF4-FFF2-40B4-BE49-F238E27FC236}">
                    <a16:creationId xmlns:a16="http://schemas.microsoft.com/office/drawing/2014/main" id="{B4AD77A4-AC0C-D911-93DB-CF72DC5E7CA0}"/>
                  </a:ext>
                </a:extLst>
              </p:cNvPr>
              <p:cNvSpPr/>
              <p:nvPr/>
            </p:nvSpPr>
            <p:spPr>
              <a:xfrm>
                <a:off x="4146325" y="1341874"/>
                <a:ext cx="1750346" cy="15988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Perpetua" panose="02020502060401020303" pitchFamily="18" charset="0"/>
                </a:endParaRPr>
              </a:p>
            </p:txBody>
          </p:sp>
          <p:pic>
            <p:nvPicPr>
              <p:cNvPr id="3" name="Picture 2">
                <a:extLst>
                  <a:ext uri="{FF2B5EF4-FFF2-40B4-BE49-F238E27FC236}">
                    <a16:creationId xmlns:a16="http://schemas.microsoft.com/office/drawing/2014/main" id="{D33D0212-5F30-19C0-F4AA-196B5E6A5D74}"/>
                  </a:ext>
                </a:extLst>
              </p:cNvPr>
              <p:cNvPicPr>
                <a:picLocks noChangeAspect="1"/>
              </p:cNvPicPr>
              <p:nvPr/>
            </p:nvPicPr>
            <p:blipFill rotWithShape="1">
              <a:blip r:embed="rId4"/>
              <a:srcRect t="9296" b="6075"/>
              <a:stretch/>
            </p:blipFill>
            <p:spPr>
              <a:xfrm>
                <a:off x="4318668" y="1341874"/>
                <a:ext cx="1456788" cy="1598878"/>
              </a:xfrm>
              <a:prstGeom prst="rect">
                <a:avLst/>
              </a:prstGeom>
              <a:ln>
                <a:noFill/>
              </a:ln>
            </p:spPr>
          </p:pic>
        </p:grpSp>
        <p:sp>
          <p:nvSpPr>
            <p:cNvPr id="4" name="TextBox 3">
              <a:extLst>
                <a:ext uri="{FF2B5EF4-FFF2-40B4-BE49-F238E27FC236}">
                  <a16:creationId xmlns:a16="http://schemas.microsoft.com/office/drawing/2014/main" id="{F6506F14-467A-BB13-66F4-3D681CCADDDB}"/>
                </a:ext>
              </a:extLst>
            </p:cNvPr>
            <p:cNvSpPr txBox="1"/>
            <p:nvPr/>
          </p:nvSpPr>
          <p:spPr>
            <a:xfrm>
              <a:off x="4052444" y="3097614"/>
              <a:ext cx="1989235" cy="1815882"/>
            </a:xfrm>
            <a:prstGeom prst="rect">
              <a:avLst/>
            </a:prstGeom>
            <a:noFill/>
          </p:spPr>
          <p:txBody>
            <a:bodyPr wrap="square" rtlCol="0">
              <a:spAutoFit/>
            </a:bodyPr>
            <a:lstStyle/>
            <a:p>
              <a:pPr algn="ctr"/>
              <a:r>
                <a:rPr lang="en-US" sz="1600" dirty="0">
                  <a:solidFill>
                    <a:schemeClr val="bg1"/>
                  </a:solidFill>
                  <a:latin typeface="Perpetua" panose="02020502060401020303" pitchFamily="18" charset="0"/>
                  <a:ea typeface="Calibri"/>
                  <a:cs typeface="Calibri"/>
                  <a:sym typeface="Calibri"/>
                </a:rPr>
                <a:t>There were prophets such as Moses that spoke as a lawgiver and mediator in a way that prepared us to see Jesus as a prophet.</a:t>
              </a:r>
              <a:endParaRPr lang="en-US" sz="1600" dirty="0">
                <a:solidFill>
                  <a:schemeClr val="bg1"/>
                </a:solidFill>
                <a:latin typeface="Perpetua" panose="02020502060401020303" pitchFamily="18" charset="0"/>
              </a:endParaRPr>
            </a:p>
            <a:p>
              <a:endParaRPr lang="en-US" sz="1600" dirty="0">
                <a:latin typeface="Perpetua" panose="02020502060401020303" pitchFamily="18" charset="0"/>
              </a:endParaRPr>
            </a:p>
          </p:txBody>
        </p:sp>
      </p:grpSp>
      <p:sp>
        <p:nvSpPr>
          <p:cNvPr id="15" name="Rectangle 14">
            <a:extLst>
              <a:ext uri="{FF2B5EF4-FFF2-40B4-BE49-F238E27FC236}">
                <a16:creationId xmlns:a16="http://schemas.microsoft.com/office/drawing/2014/main" id="{A6873625-847D-F77A-6FAA-418B720D5717}"/>
              </a:ext>
            </a:extLst>
          </p:cNvPr>
          <p:cNvSpPr/>
          <p:nvPr/>
        </p:nvSpPr>
        <p:spPr>
          <a:xfrm>
            <a:off x="6708482" y="1243744"/>
            <a:ext cx="1990548" cy="3532600"/>
          </a:xfrm>
          <a:prstGeom prst="rect">
            <a:avLst/>
          </a:prstGeom>
          <a:solidFill>
            <a:srgbClr val="C39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1576EDC-5CD4-5115-E9E9-F27E4AB2C4B8}"/>
              </a:ext>
            </a:extLst>
          </p:cNvPr>
          <p:cNvGrpSpPr/>
          <p:nvPr/>
        </p:nvGrpSpPr>
        <p:grpSpPr>
          <a:xfrm>
            <a:off x="6830865" y="1352507"/>
            <a:ext cx="1745782" cy="1598878"/>
            <a:chOff x="6885975" y="936565"/>
            <a:chExt cx="1745782" cy="1598878"/>
          </a:xfrm>
        </p:grpSpPr>
        <p:sp>
          <p:nvSpPr>
            <p:cNvPr id="10" name="Rectangle 9">
              <a:extLst>
                <a:ext uri="{FF2B5EF4-FFF2-40B4-BE49-F238E27FC236}">
                  <a16:creationId xmlns:a16="http://schemas.microsoft.com/office/drawing/2014/main" id="{328FB58F-7B72-B02B-BD34-A483F2E79BB2}"/>
                </a:ext>
              </a:extLst>
            </p:cNvPr>
            <p:cNvSpPr/>
            <p:nvPr/>
          </p:nvSpPr>
          <p:spPr>
            <a:xfrm>
              <a:off x="6885975" y="936565"/>
              <a:ext cx="1745782" cy="1598878"/>
            </a:xfrm>
            <a:prstGeom prst="rect">
              <a:avLst/>
            </a:prstGeom>
            <a:solidFill>
              <a:srgbClr val="9F38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oogle Shape;94;p17"/>
            <p:cNvPicPr preferRelativeResize="0"/>
            <p:nvPr/>
          </p:nvPicPr>
          <p:blipFill>
            <a:blip r:embed="rId5">
              <a:alphaModFix/>
            </a:blip>
            <a:stretch>
              <a:fillRect/>
            </a:stretch>
          </p:blipFill>
          <p:spPr>
            <a:xfrm>
              <a:off x="6922421" y="936565"/>
              <a:ext cx="1672889" cy="1598878"/>
            </a:xfrm>
            <a:prstGeom prst="rect">
              <a:avLst/>
            </a:prstGeom>
            <a:noFill/>
            <a:ln w="76200" cap="flat" cmpd="sng">
              <a:noFill/>
              <a:prstDash val="solid"/>
              <a:round/>
              <a:headEnd type="none" w="sm" len="sm"/>
              <a:tailEnd type="none" w="sm" len="sm"/>
            </a:ln>
          </p:spPr>
        </p:pic>
      </p:grpSp>
      <p:sp>
        <p:nvSpPr>
          <p:cNvPr id="14" name="TextBox 13">
            <a:extLst>
              <a:ext uri="{FF2B5EF4-FFF2-40B4-BE49-F238E27FC236}">
                <a16:creationId xmlns:a16="http://schemas.microsoft.com/office/drawing/2014/main" id="{8D2EC24D-B110-DBB0-1FB7-5348AE0DF0C6}"/>
              </a:ext>
            </a:extLst>
          </p:cNvPr>
          <p:cNvSpPr txBox="1"/>
          <p:nvPr/>
        </p:nvSpPr>
        <p:spPr>
          <a:xfrm>
            <a:off x="6708482" y="3108247"/>
            <a:ext cx="1990548" cy="1815882"/>
          </a:xfrm>
          <a:prstGeom prst="rect">
            <a:avLst/>
          </a:prstGeom>
          <a:noFill/>
        </p:spPr>
        <p:txBody>
          <a:bodyPr wrap="square" rtlCol="0">
            <a:spAutoFit/>
          </a:bodyPr>
          <a:lstStyle/>
          <a:p>
            <a:pPr algn="ctr"/>
            <a:r>
              <a:rPr lang="en-US" sz="1600" dirty="0">
                <a:solidFill>
                  <a:schemeClr val="bg1"/>
                </a:solidFill>
                <a:latin typeface="Perpetua" panose="02020502060401020303" pitchFamily="18" charset="0"/>
                <a:ea typeface="Calibri"/>
                <a:cs typeface="Calibri"/>
                <a:sym typeface="Calibri"/>
              </a:rPr>
              <a:t>There were kings such as Solomon who ruled as a son of David, with wisdom in a way that prepared us to see Jesus as the King of kings.</a:t>
            </a:r>
          </a:p>
          <a:p>
            <a:endParaRPr lang="en-US" sz="1600" dirty="0">
              <a:latin typeface="Perpetua" panose="02020502060401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subTitle" idx="1"/>
          </p:nvPr>
        </p:nvSpPr>
        <p:spPr>
          <a:xfrm>
            <a:off x="3329021" y="1512181"/>
            <a:ext cx="5312569" cy="3132394"/>
          </a:xfrm>
          <a:prstGeom prst="rect">
            <a:avLst/>
          </a:prstGeom>
        </p:spPr>
        <p:txBody>
          <a:bodyPr spcFirstLastPara="1" wrap="square" lIns="91425" tIns="91425" rIns="91425" bIns="91425" anchor="t" anchorCtr="0">
            <a:noAutofit/>
          </a:bodyPr>
          <a:lstStyle/>
          <a:p>
            <a:pPr marL="0" lvl="0" indent="0" algn="ctr" rtl="0">
              <a:lnSpc>
                <a:spcPts val="4400"/>
              </a:lnSpc>
              <a:spcBef>
                <a:spcPts val="0"/>
              </a:spcBef>
              <a:spcAft>
                <a:spcPts val="0"/>
              </a:spcAft>
              <a:buClr>
                <a:srgbClr val="000000"/>
              </a:buClr>
              <a:buSzPts val="605"/>
              <a:buFont typeface="Arial"/>
              <a:buNone/>
            </a:pPr>
            <a:r>
              <a:rPr lang="en" dirty="0">
                <a:solidFill>
                  <a:schemeClr val="tx1"/>
                </a:solidFill>
                <a:latin typeface="Calibri" panose="020F0502020204030204" pitchFamily="34" charset="0"/>
                <a:cs typeface="Calibri" panose="020F0502020204030204" pitchFamily="34" charset="0"/>
              </a:rPr>
              <a:t> The biblical role of a priest was to act as a mediator between God and humans. He offered sacrifices to God (crops and animals) on an altar at the temple liturgy.</a:t>
            </a:r>
            <a:endParaRPr sz="2440"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5" name="Google Shape;105;p18"/>
          <p:cNvSpPr/>
          <p:nvPr/>
        </p:nvSpPr>
        <p:spPr>
          <a:xfrm>
            <a:off x="380400" y="188375"/>
            <a:ext cx="8383200" cy="1116000"/>
          </a:xfrm>
          <a:prstGeom prst="roundRect">
            <a:avLst>
              <a:gd name="adj" fmla="val 16667"/>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p18"/>
          <p:cNvSpPr txBox="1"/>
          <p:nvPr/>
        </p:nvSpPr>
        <p:spPr>
          <a:xfrm>
            <a:off x="1214850" y="280875"/>
            <a:ext cx="67143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Biblical Priest</a:t>
            </a:r>
            <a:endParaRPr sz="5300" dirty="0">
              <a:solidFill>
                <a:schemeClr val="lt1"/>
              </a:solidFill>
              <a:latin typeface="Calibri"/>
              <a:ea typeface="Calibri"/>
              <a:cs typeface="Calibri"/>
              <a:sym typeface="Calibri"/>
            </a:endParaRPr>
          </a:p>
        </p:txBody>
      </p:sp>
      <p:sp>
        <p:nvSpPr>
          <p:cNvPr id="107" name="Google Shape;107;p1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 name="Google Shape;108;p1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09" name="Google Shape;109;p18"/>
          <p:cNvPicPr preferRelativeResize="0"/>
          <p:nvPr/>
        </p:nvPicPr>
        <p:blipFill>
          <a:blip r:embed="rId3">
            <a:alphaModFix/>
          </a:blip>
          <a:stretch>
            <a:fillRect/>
          </a:stretch>
        </p:blipFill>
        <p:spPr>
          <a:xfrm>
            <a:off x="838200" y="1512181"/>
            <a:ext cx="2128186" cy="3132394"/>
          </a:xfrm>
          <a:prstGeom prst="rect">
            <a:avLst/>
          </a:prstGeom>
          <a:noFill/>
          <a:ln w="76200" cap="flat" cmpd="sng">
            <a:solidFill>
              <a:srgbClr val="0C441D"/>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113"/>
        <p:cNvGrpSpPr/>
        <p:nvPr/>
      </p:nvGrpSpPr>
      <p:grpSpPr>
        <a:xfrm>
          <a:off x="0" y="0"/>
          <a:ext cx="0" cy="0"/>
          <a:chOff x="0" y="0"/>
          <a:chExt cx="0" cy="0"/>
        </a:xfrm>
      </p:grpSpPr>
      <p:sp>
        <p:nvSpPr>
          <p:cNvPr id="114" name="Google Shape;114;p19"/>
          <p:cNvSpPr txBox="1">
            <a:spLocks noGrp="1"/>
          </p:cNvSpPr>
          <p:nvPr>
            <p:ph type="subTitle" idx="1"/>
          </p:nvPr>
        </p:nvSpPr>
        <p:spPr>
          <a:xfrm>
            <a:off x="3421381" y="1447302"/>
            <a:ext cx="5342220" cy="3357333"/>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605"/>
              <a:buFont typeface="Arial"/>
              <a:buNone/>
            </a:pPr>
            <a:r>
              <a:rPr lang="en-US" sz="2200" dirty="0">
                <a:solidFill>
                  <a:schemeClr val="tx1"/>
                </a:solidFill>
                <a:latin typeface="Calibri" panose="020F0502020204030204" pitchFamily="34" charset="0"/>
                <a:cs typeface="Calibri" panose="020F0502020204030204" pitchFamily="34" charset="0"/>
              </a:rPr>
              <a:t>A unique sharing in the one priesthood of Christ received in the Sacrament of Holy Orders. By his ordination, a man is configured to Christ by a special gift of the Holy Spirit so that he can act as a representative of Christ, Head of the Church. As a representative of Christ, the ordained man is enabled to serve the common priesthood by building up and guiding the Church.</a:t>
            </a:r>
            <a:endParaRPr sz="2200"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15" name="Google Shape;115;p19"/>
          <p:cNvSpPr/>
          <p:nvPr/>
        </p:nvSpPr>
        <p:spPr>
          <a:xfrm>
            <a:off x="380400" y="118302"/>
            <a:ext cx="8383200" cy="1116000"/>
          </a:xfrm>
          <a:prstGeom prst="roundRect">
            <a:avLst>
              <a:gd name="adj" fmla="val 16667"/>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19"/>
          <p:cNvSpPr txBox="1"/>
          <p:nvPr/>
        </p:nvSpPr>
        <p:spPr>
          <a:xfrm>
            <a:off x="1010100" y="172507"/>
            <a:ext cx="71238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Ministerial Priesthood</a:t>
            </a:r>
            <a:endParaRPr sz="5300" dirty="0">
              <a:solidFill>
                <a:schemeClr val="lt1"/>
              </a:solidFill>
              <a:latin typeface="Calibri"/>
              <a:ea typeface="Calibri"/>
              <a:cs typeface="Calibri"/>
              <a:sym typeface="Calibri"/>
            </a:endParaRPr>
          </a:p>
        </p:txBody>
      </p:sp>
      <p:sp>
        <p:nvSpPr>
          <p:cNvPr id="117" name="Google Shape;117;p19"/>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19"/>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19" name="Google Shape;119;p19"/>
          <p:cNvPicPr preferRelativeResize="0"/>
          <p:nvPr/>
        </p:nvPicPr>
        <p:blipFill>
          <a:blip r:embed="rId3">
            <a:alphaModFix/>
            <a:extLst>
              <a:ext uri="{BEBA8EAE-BF5A-486C-A8C5-ECC9F3942E4B}">
                <a14:imgProps xmlns:a14="http://schemas.microsoft.com/office/drawing/2010/main">
                  <a14:imgLayer r:embed="rId4">
                    <a14:imgEffect>
                      <a14:brightnessContrast bright="2000"/>
                    </a14:imgEffect>
                  </a14:imgLayer>
                </a14:imgProps>
              </a:ext>
            </a:extLst>
          </a:blip>
          <a:stretch>
            <a:fillRect/>
          </a:stretch>
        </p:blipFill>
        <p:spPr>
          <a:xfrm>
            <a:off x="566224" y="1841819"/>
            <a:ext cx="2695136" cy="1924515"/>
          </a:xfrm>
          <a:prstGeom prst="rect">
            <a:avLst/>
          </a:prstGeom>
          <a:noFill/>
          <a:ln w="76200" cap="flat" cmpd="sng">
            <a:solidFill>
              <a:schemeClr val="tx1"/>
            </a:solidFill>
            <a:prstDash val="solid"/>
            <a:miter lim="800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7935"/>
        </a:solidFill>
        <a:effectLst/>
      </p:bgPr>
    </p:bg>
    <p:spTree>
      <p:nvGrpSpPr>
        <p:cNvPr id="1" name="Shape 123"/>
        <p:cNvGrpSpPr/>
        <p:nvPr/>
      </p:nvGrpSpPr>
      <p:grpSpPr>
        <a:xfrm>
          <a:off x="0" y="0"/>
          <a:ext cx="0" cy="0"/>
          <a:chOff x="0" y="0"/>
          <a:chExt cx="0" cy="0"/>
        </a:xfrm>
      </p:grpSpPr>
      <p:sp>
        <p:nvSpPr>
          <p:cNvPr id="124" name="Google Shape;124;p20"/>
          <p:cNvSpPr txBox="1">
            <a:spLocks noGrp="1"/>
          </p:cNvSpPr>
          <p:nvPr>
            <p:ph type="subTitle" idx="1"/>
          </p:nvPr>
        </p:nvSpPr>
        <p:spPr>
          <a:xfrm>
            <a:off x="3768896" y="1645920"/>
            <a:ext cx="4895700" cy="30457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605"/>
              <a:buFont typeface="Arial"/>
              <a:buNone/>
            </a:pPr>
            <a:r>
              <a:rPr lang="en-US" dirty="0">
                <a:solidFill>
                  <a:schemeClr val="tx1"/>
                </a:solidFill>
                <a:latin typeface="Calibri" panose="020F0502020204030204" pitchFamily="34" charset="0"/>
                <a:cs typeface="Calibri" panose="020F0502020204030204" pitchFamily="34" charset="0"/>
              </a:rPr>
              <a:t>The priesthood of the laity. Christ has made the Church a “kingdom of priests” who share his priesthood through the Sacraments of Baptism and Confirmation.</a:t>
            </a:r>
            <a:endParaRPr sz="2440"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25" name="Google Shape;125;p20"/>
          <p:cNvSpPr/>
          <p:nvPr/>
        </p:nvSpPr>
        <p:spPr>
          <a:xfrm>
            <a:off x="380400" y="188375"/>
            <a:ext cx="8383200" cy="1116000"/>
          </a:xfrm>
          <a:prstGeom prst="roundRect">
            <a:avLst>
              <a:gd name="adj" fmla="val 16667"/>
            </a:avLst>
          </a:prstGeom>
          <a:solidFill>
            <a:schemeClr val="tx1"/>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0"/>
          <p:cNvSpPr txBox="1"/>
          <p:nvPr/>
        </p:nvSpPr>
        <p:spPr>
          <a:xfrm>
            <a:off x="997350" y="264550"/>
            <a:ext cx="71493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Common Priesthood</a:t>
            </a:r>
            <a:endParaRPr sz="5300" dirty="0">
              <a:solidFill>
                <a:schemeClr val="lt1"/>
              </a:solidFill>
              <a:latin typeface="Calibri"/>
              <a:ea typeface="Calibri"/>
              <a:cs typeface="Calibri"/>
              <a:sym typeface="Calibri"/>
            </a:endParaRPr>
          </a:p>
        </p:txBody>
      </p:sp>
      <p:sp>
        <p:nvSpPr>
          <p:cNvPr id="127" name="Google Shape;127;p2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 name="Google Shape;128;p2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29" name="Google Shape;129;p20"/>
          <p:cNvPicPr preferRelativeResize="0"/>
          <p:nvPr/>
        </p:nvPicPr>
        <p:blipFill>
          <a:blip r:embed="rId3">
            <a:alphaModFix/>
          </a:blip>
          <a:stretch>
            <a:fillRect/>
          </a:stretch>
        </p:blipFill>
        <p:spPr>
          <a:xfrm>
            <a:off x="554320" y="1710910"/>
            <a:ext cx="3030465" cy="2015270"/>
          </a:xfrm>
          <a:prstGeom prst="rect">
            <a:avLst/>
          </a:prstGeom>
          <a:noFill/>
          <a:ln w="76200" cap="flat" cmpd="sng">
            <a:solidFill>
              <a:schemeClr val="tx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311700" y="445025"/>
            <a:ext cx="8520600" cy="572700"/>
          </a:xfrm>
          <a:prstGeom prst="rect">
            <a:avLst/>
          </a:prstGeom>
          <a:solidFill>
            <a:srgbClr val="167935"/>
          </a:solidFill>
          <a:ln w="76200" cap="flat" cmpd="sng">
            <a:solidFill>
              <a:srgbClr val="38761D"/>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effectLst>
                  <a:outerShdw blurRad="50800" dist="38100" dir="5400000" algn="t" rotWithShape="0">
                    <a:prstClr val="black">
                      <a:alpha val="40000"/>
                    </a:prstClr>
                  </a:outerShdw>
                </a:effectLst>
              </a:rPr>
              <a:t>Jesus as Priest</a:t>
            </a:r>
            <a:endParaRPr dirty="0">
              <a:solidFill>
                <a:schemeClr val="bg1"/>
              </a:solidFill>
              <a:effectLst>
                <a:outerShdw blurRad="50800" dist="38100" dir="5400000" algn="t" rotWithShape="0">
                  <a:prstClr val="black">
                    <a:alpha val="40000"/>
                  </a:prstClr>
                </a:outerShdw>
              </a:effectLst>
            </a:endParaRPr>
          </a:p>
        </p:txBody>
      </p:sp>
      <p:sp>
        <p:nvSpPr>
          <p:cNvPr id="135" name="Google Shape;135;p21"/>
          <p:cNvSpPr/>
          <p:nvPr/>
        </p:nvSpPr>
        <p:spPr>
          <a:xfrm rot="-5400000">
            <a:off x="-459078" y="2691223"/>
            <a:ext cx="3093775" cy="704746"/>
          </a:xfrm>
          <a:prstGeom prst="rect">
            <a:avLst/>
          </a:prstGeom>
        </p:spPr>
        <p:txBody>
          <a:bodyPr>
            <a:prstTxWarp prst="textPlain">
              <a:avLst/>
            </a:prstTxWarp>
          </a:bodyPr>
          <a:lstStyle/>
          <a:p>
            <a:pPr lvl="0" algn="ctr"/>
            <a:r>
              <a:rPr b="0" i="0" dirty="0">
                <a:ln w="9525" cap="flat" cmpd="sng">
                  <a:noFill/>
                  <a:prstDash val="solid"/>
                  <a:round/>
                  <a:headEnd type="none" w="sm" len="sm"/>
                  <a:tailEnd type="none" w="sm" len="sm"/>
                </a:ln>
                <a:solidFill>
                  <a:srgbClr val="00B050"/>
                </a:solidFill>
                <a:latin typeface="Calibri" panose="020F0502020204030204" pitchFamily="34" charset="0"/>
                <a:cs typeface="Calibri" panose="020F0502020204030204" pitchFamily="34" charset="0"/>
              </a:rPr>
              <a:t>Priest</a:t>
            </a:r>
          </a:p>
        </p:txBody>
      </p:sp>
      <p:sp>
        <p:nvSpPr>
          <p:cNvPr id="136" name="Google Shape;136;p21"/>
          <p:cNvSpPr txBox="1"/>
          <p:nvPr/>
        </p:nvSpPr>
        <p:spPr>
          <a:xfrm>
            <a:off x="1834585" y="1496708"/>
            <a:ext cx="6468300" cy="292592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200"/>
              </a:spcAft>
              <a:buNone/>
            </a:pPr>
            <a:r>
              <a:rPr lang="en" sz="3500" dirty="0">
                <a:solidFill>
                  <a:schemeClr val="dk1"/>
                </a:solidFill>
                <a:latin typeface="Perpetua" panose="02020502060401020303" pitchFamily="18" charset="0"/>
                <a:ea typeface="Calibri"/>
                <a:cs typeface="Calibri"/>
                <a:sym typeface="Calibri"/>
              </a:rPr>
              <a:t>Jesus, as a priest, offers a once and for all, universal sacrifice</a:t>
            </a:r>
            <a:endParaRPr sz="3500" dirty="0">
              <a:solidFill>
                <a:schemeClr val="dk1"/>
              </a:solidFill>
              <a:latin typeface="Perpetua" panose="02020502060401020303" pitchFamily="18" charset="0"/>
              <a:ea typeface="Calibri"/>
              <a:cs typeface="Calibri"/>
              <a:sym typeface="Calibri"/>
            </a:endParaRPr>
          </a:p>
          <a:p>
            <a:pPr marL="0" lvl="0" indent="0" algn="ctr" rtl="0">
              <a:spcBef>
                <a:spcPts val="0"/>
              </a:spcBef>
              <a:spcAft>
                <a:spcPts val="0"/>
              </a:spcAft>
              <a:buNone/>
            </a:pPr>
            <a:r>
              <a:rPr lang="en" sz="3500" dirty="0">
                <a:solidFill>
                  <a:schemeClr val="dk1"/>
                </a:solidFill>
                <a:latin typeface="Perpetua" panose="02020502060401020303" pitchFamily="18" charset="0"/>
                <a:ea typeface="Calibri"/>
                <a:cs typeface="Calibri"/>
                <a:sym typeface="Calibri"/>
              </a:rPr>
              <a:t>"From the East to the West, from the rising of the sun to its setting.”</a:t>
            </a:r>
            <a:endParaRPr sz="3500" dirty="0">
              <a:solidFill>
                <a:schemeClr val="dk1"/>
              </a:solidFill>
              <a:latin typeface="Perpetua" panose="02020502060401020303" pitchFamily="18" charset="0"/>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3726</Words>
  <Application>Microsoft Office PowerPoint</Application>
  <PresentationFormat>On-screen Show (16:9)</PresentationFormat>
  <Paragraphs>279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Lucida Calligraphy</vt:lpstr>
      <vt:lpstr>Perpetua</vt:lpstr>
      <vt:lpstr>Simple Light</vt:lpstr>
      <vt:lpstr>PowerPoint Presentation</vt:lpstr>
      <vt:lpstr>The Christological Lens</vt:lpstr>
      <vt:lpstr>How Jesus Is Present in the Old Testament</vt:lpstr>
      <vt:lpstr>PowerPoint Presentation</vt:lpstr>
      <vt:lpstr>Through the Christological lens, we see a threefold identity of Jesus emerge in the Old Testament:</vt:lpstr>
      <vt:lpstr>PowerPoint Presentation</vt:lpstr>
      <vt:lpstr>PowerPoint Presentation</vt:lpstr>
      <vt:lpstr>PowerPoint Presentation</vt:lpstr>
      <vt:lpstr>Jesus as Priest</vt:lpstr>
      <vt:lpstr>The Levitical High Priest offers sacrifice in the earthly replica of heaven.</vt:lpstr>
      <vt:lpstr>Melchizedek, king of Salem and priest of God Most High, offers sacrifice in the form of bread and wine.</vt:lpstr>
      <vt:lpstr>Jesus as Prophet</vt:lpstr>
      <vt:lpstr>PowerPoint Presentation</vt:lpstr>
      <vt:lpstr>Moses acted as the teacher and mediator giving God’s laws to the people.</vt:lpstr>
      <vt:lpstr>Jeremiah was called to be a prophet and to suffer.</vt:lpstr>
      <vt:lpstr>PowerPoint Presentation</vt:lpstr>
      <vt:lpstr>Jesus as King</vt:lpstr>
      <vt:lpstr>David was anointed as King of Israel. He was a good and just judge whose lineage would produce the Messiah.</vt:lpstr>
      <vt:lpstr>PowerPoint Presentation</vt:lpstr>
      <vt:lpstr>Jesus as  Alpha  and  Omega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dc:creator>
  <cp:lastModifiedBy>Susana J. Kelly</cp:lastModifiedBy>
  <cp:revision>18</cp:revision>
  <dcterms:modified xsi:type="dcterms:W3CDTF">2024-08-15T00:39:15Z</dcterms:modified>
</cp:coreProperties>
</file>