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Impact" panose="020B0806030902050204" pitchFamily="3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789MyW3UXSK53YTni3CPr7TqCH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29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09" autoAdjust="0"/>
  </p:normalViewPr>
  <p:slideViewPr>
    <p:cSldViewPr snapToGrid="0">
      <p:cViewPr varScale="1">
        <p:scale>
          <a:sx n="67" d="100"/>
          <a:sy n="67" d="100"/>
        </p:scale>
        <p:origin x="1260" y="44"/>
      </p:cViewPr>
      <p:guideLst>
        <p:guide orient="horz" pos="1620"/>
        <p:guide pos="2880"/>
      </p:guideLst>
    </p:cSldViewPr>
  </p:slideViewPr>
  <p:notesTextViewPr>
    <p:cViewPr>
      <p:scale>
        <a:sx n="1" d="1"/>
        <a:sy n="1" d="1"/>
      </p:scale>
      <p:origin x="0" y="-18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Brooklyn_Museum_-_Jesus_Wept_(J%C3%A9sus_pleura)_-_James_Tissot.jp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en:James_Tissot"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strangenotions.com/jesus/jesus-jesus/" TargetMode="External"/><Relationship Id="rId3" Type="http://schemas.openxmlformats.org/officeDocument/2006/relationships/hyperlink" Target="https://commons.wikimedia.org/wiki/File:Nail_%26_Heel_Bone_Only_Known_Evidence_of_Crucifixion,_Jerusalem,_1st_C._AD_(29347803498).jpg" TargetMode="External"/><Relationship Id="rId7" Type="http://schemas.openxmlformats.org/officeDocument/2006/relationships/hyperlink" Target="https://youtu.be/ZCwkuNj-btk"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abc.net.au/news/2014-10-17/dickson-ill-eat-a-page-from-my-bible-if-jesus-didnt-exist/5820620" TargetMode="External"/><Relationship Id="rId5" Type="http://schemas.openxmlformats.org/officeDocument/2006/relationships/hyperlink" Target="http://creativecommons.org/publicdomain/zero/1.0/deed.en" TargetMode="External"/><Relationship Id="rId4" Type="http://schemas.openxmlformats.org/officeDocument/2006/relationships/hyperlink" Target="https://www.flickr.com/people/101561334@N08" TargetMode="External"/><Relationship Id="rId9" Type="http://schemas.openxmlformats.org/officeDocument/2006/relationships/hyperlink" Target="https://www.catholic.com/search?q=evidence%20for%20the%20existance%20of%20Jesus&amp;l=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Nicolas_Colombel_-_Christ_Healing_the_Blind.jp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wikipedia.org/wiki/en:Nicolas_Colombe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x9Y6_W_sEH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File:Michelangelo,_Fall_and_Expulsion_from_Garden_of_Eden_00.jp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en:Michelangel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Yeshua1_Messiah.jp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Monozigot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DhB-ZMiPas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atholic365.com/article/39102/the-old-testament-covenants-were-fulfilled-by-christ.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Cristo_Redentor_-_Rio.jp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oNbnnV_N5qk"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Julius_von_Klev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ambigram" TargetMode="External"/><Relationship Id="rId7" Type="http://schemas.openxmlformats.org/officeDocument/2006/relationships/hyperlink" Target="https://creativecommons.org/licenses/by-sa/4.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mmons.wikimedia.org/wiki/User:Basile_Morin" TargetMode="External"/><Relationship Id="rId5" Type="http://schemas.openxmlformats.org/officeDocument/2006/relationships/hyperlink" Target="https://en.wikipedia.org/wiki/Dream" TargetMode="External"/><Relationship Id="rId4" Type="http://schemas.openxmlformats.org/officeDocument/2006/relationships/hyperlink" Target="https://en.wikipedia.org/wiki/Magic_(illus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Saint_Nicholas_of_Myra_slapping_Arius_at_the_Council_of_Nicaea_Greek_Icon.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tDPbeKgwwh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b72061be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b72061be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rPr>
              <a:t>Photo Credit: </a:t>
            </a:r>
            <a:r>
              <a:rPr lang="en-US" b="0" u="sng" dirty="0">
                <a:solidFill>
                  <a:schemeClr val="dk1"/>
                </a:solidFill>
              </a:rPr>
              <a:t>Madonna and Child</a:t>
            </a:r>
            <a:r>
              <a:rPr lang="en-US" b="0" dirty="0">
                <a:solidFill>
                  <a:schemeClr val="dk1"/>
                </a:solidFill>
              </a:rPr>
              <a:t>. </a:t>
            </a:r>
            <a:r>
              <a:rPr lang="en-US" b="0" u="none" dirty="0" err="1">
                <a:solidFill>
                  <a:schemeClr val="dk1"/>
                </a:solidFill>
              </a:rPr>
              <a:t>Duccio</a:t>
            </a:r>
            <a:r>
              <a:rPr lang="en-US" b="0" u="none" dirty="0">
                <a:solidFill>
                  <a:schemeClr val="dk1"/>
                </a:solidFill>
              </a:rPr>
              <a:t> di </a:t>
            </a:r>
            <a:r>
              <a:rPr lang="en-US" b="0" u="none" dirty="0" err="1">
                <a:solidFill>
                  <a:schemeClr val="dk1"/>
                </a:solidFill>
              </a:rPr>
              <a:t>Buoninsegna</a:t>
            </a:r>
            <a:r>
              <a:rPr lang="en-US" b="0" dirty="0">
                <a:solidFill>
                  <a:schemeClr val="dk1"/>
                </a:solidFill>
              </a:rPr>
              <a:t>. </a:t>
            </a:r>
            <a:r>
              <a:rPr lang="en-US" b="0" u="sng" dirty="0">
                <a:solidFill>
                  <a:schemeClr val="dk1"/>
                </a:solidFill>
              </a:rPr>
              <a:t>Public domain</a:t>
            </a:r>
            <a:r>
              <a:rPr lang="en-US" b="0" u="none" dirty="0">
                <a:solidFill>
                  <a:schemeClr val="dk1"/>
                </a:solidFill>
              </a:rPr>
              <a:t>.</a:t>
            </a:r>
          </a:p>
          <a:p>
            <a:pPr marL="152400" lvl="0" indent="0" algn="l" rtl="0">
              <a:lnSpc>
                <a:spcPct val="115000"/>
              </a:lnSpc>
              <a:spcBef>
                <a:spcPts val="0"/>
              </a:spcBef>
              <a:spcAft>
                <a:spcPts val="0"/>
              </a:spcAft>
              <a:buClr>
                <a:schemeClr val="dk1"/>
              </a:buClr>
              <a:buSzPts val="1100"/>
              <a:buFont typeface="Arial"/>
              <a:buNone/>
            </a:pPr>
            <a:r>
              <a:rPr lang="en-US" b="0" dirty="0">
                <a:solidFill>
                  <a:schemeClr val="dk1"/>
                </a:solidFill>
              </a:rPr>
              <a:t>https://commons.wikimedia.org/wiki/File:Duccio_Di_Buoninsegna_-_Madonna_col_Bambino.jpg</a:t>
            </a:r>
          </a:p>
          <a:p>
            <a:pPr marL="152400" lvl="0" indent="0" algn="l" rtl="0">
              <a:lnSpc>
                <a:spcPct val="115000"/>
              </a:lnSpc>
              <a:spcBef>
                <a:spcPts val="0"/>
              </a:spcBef>
              <a:spcAft>
                <a:spcPts val="0"/>
              </a:spcAft>
              <a:buClr>
                <a:schemeClr val="dk1"/>
              </a:buClr>
              <a:buSzPts val="1100"/>
              <a:buFont typeface="Arial"/>
              <a:buNone/>
            </a:pPr>
            <a:endParaRPr lang="en-US" b="1"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rPr>
              <a:t>Suggestions for students’ note taking</a:t>
            </a:r>
            <a:r>
              <a:rPr lang="en-US" dirty="0">
                <a:solidFill>
                  <a:schemeClr val="dk1"/>
                </a:solidFill>
              </a:rPr>
              <a:t>: </a:t>
            </a:r>
          </a:p>
          <a:p>
            <a:pPr marL="1270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i="1" dirty="0">
                <a:solidFill>
                  <a:schemeClr val="dk1"/>
                </a:solidFill>
              </a:rPr>
              <a:t>Require students to use a three ring binder (1/2-1 inches) full of loose leaf paper (college or wide ruled).</a:t>
            </a:r>
          </a:p>
          <a:p>
            <a:pPr marL="1270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i="1" dirty="0">
                <a:solidFill>
                  <a:schemeClr val="dk1"/>
                </a:solidFill>
              </a:rPr>
              <a:t>Notes must be taken in pen only and hand written.</a:t>
            </a:r>
          </a:p>
          <a:p>
            <a:pPr marL="1270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i="1" dirty="0">
                <a:solidFill>
                  <a:schemeClr val="dk1"/>
                </a:solidFill>
              </a:rPr>
              <a:t>Notebooks should contain information and notes for religion class only. </a:t>
            </a:r>
          </a:p>
          <a:p>
            <a:pPr marL="1270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i="1" dirty="0">
                <a:solidFill>
                  <a:schemeClr val="dk1"/>
                </a:solidFill>
              </a:rPr>
              <a:t>Notebooks must have a table of contents with topic of notes, dates and page numbers.</a:t>
            </a:r>
          </a:p>
          <a:p>
            <a:pPr marL="1270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i="1" dirty="0">
                <a:solidFill>
                  <a:schemeClr val="dk1"/>
                </a:solidFill>
              </a:rPr>
              <a:t>All notes must have a topic and page number. </a:t>
            </a:r>
          </a:p>
          <a:p>
            <a:pPr marL="12700" lvl="0" indent="0" algn="l" rtl="0">
              <a:lnSpc>
                <a:spcPct val="115000"/>
              </a:lnSpc>
              <a:spcBef>
                <a:spcPts val="0"/>
              </a:spcBef>
              <a:spcAft>
                <a:spcPts val="0"/>
              </a:spcAft>
              <a:buClr>
                <a:schemeClr val="dk1"/>
              </a:buClr>
              <a:buSzPts val="1100"/>
              <a:buFont typeface="Arial"/>
              <a:buNone/>
            </a:pPr>
            <a:r>
              <a:rPr lang="en-US" dirty="0">
                <a:solidFill>
                  <a:schemeClr val="dk1"/>
                </a:solidFill>
              </a:rPr>
              <a:t>●</a:t>
            </a:r>
            <a:r>
              <a:rPr lang="en-US" i="1" dirty="0">
                <a:solidFill>
                  <a:schemeClr val="dk1"/>
                </a:solidFill>
              </a:rPr>
              <a:t>Students will be required to copy each slide unless the teacher directs students to skip certain slides or parts of slides. Notebooks will be graded based on neatness, completeness and organization. Notebooks should have a significant point value representing 20-25% of the overall grade.</a:t>
            </a:r>
          </a:p>
          <a:p>
            <a:pPr marL="12700" lvl="0" indent="0" algn="l" rtl="0">
              <a:lnSpc>
                <a:spcPct val="115000"/>
              </a:lnSpc>
              <a:spcBef>
                <a:spcPts val="0"/>
              </a:spcBef>
              <a:spcAft>
                <a:spcPts val="0"/>
              </a:spcAft>
              <a:buClr>
                <a:schemeClr val="dk1"/>
              </a:buClr>
              <a:buSzPts val="1100"/>
              <a:buFont typeface="Arial"/>
              <a:buNone/>
            </a:pPr>
            <a:endParaRPr lang="en-US" i="1" dirty="0">
              <a:solidFill>
                <a:schemeClr val="dk1"/>
              </a:solidFill>
            </a:endParaRPr>
          </a:p>
          <a:p>
            <a:pPr marL="127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1270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endParaRPr i="1"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4ea83206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4ea83206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Photo Credit: </a:t>
            </a:r>
            <a:r>
              <a:rPr lang="en" dirty="0">
                <a:uFill>
                  <a:noFill/>
                </a:uFill>
                <a:hlinkClick r:id="rId3"/>
              </a:rPr>
              <a:t>Brooklyn Museum - Jesus Wept (Jésus pleura) - James Tissot.jpg</a:t>
            </a:r>
            <a:r>
              <a:rPr lang="en" dirty="0"/>
              <a:t>. </a:t>
            </a:r>
            <a:r>
              <a:rPr lang="en" dirty="0">
                <a:uFill>
                  <a:noFill/>
                </a:uFill>
                <a:hlinkClick r:id="rId4"/>
              </a:rPr>
              <a:t>James Tissot</a:t>
            </a:r>
            <a:r>
              <a:rPr lang="en" dirty="0"/>
              <a:t>. Public domain. https://commons.wikimedia.org/wiki/File:Brooklyn_Museum_-_Jesus_Wept_(J%C3%A9sus_pleura)_-_James_Tissot.jpg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Directions:</a:t>
            </a:r>
            <a:r>
              <a:rPr lang="en" dirty="0"/>
              <a:t> Have a student read aloud the scripture passage on the slide. Ask, “Why did Jesus weep?’ ( Because he had a human nature, Jesus experienced human emotions like anyone else). </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 </a:t>
            </a:r>
            <a:r>
              <a:rPr lang="en" dirty="0">
                <a:solidFill>
                  <a:schemeClr val="dk1"/>
                </a:solidFill>
                <a:uFill>
                  <a:noFill/>
                </a:uFill>
                <a:hlinkClick r:id="rId3">
                  <a:extLst>
                    <a:ext uri="{A12FA001-AC4F-418D-AE19-62706E023703}">
                      <ahyp:hlinkClr xmlns:ahyp="http://schemas.microsoft.com/office/drawing/2018/hyperlinkcolor" val="tx"/>
                    </a:ext>
                  </a:extLst>
                </a:hlinkClick>
              </a:rPr>
              <a:t>Nail &amp; Heel Bone Only Known Evidence of Crucifixion, Jerusalem, 1st C. AD (29347803498).jpg</a:t>
            </a:r>
            <a:endParaRPr dirty="0">
              <a:solidFill>
                <a:schemeClr val="dk1"/>
              </a:solidFill>
            </a:endParaRPr>
          </a:p>
          <a:p>
            <a:pPr marL="0" lvl="0" indent="0" algn="l" rtl="0">
              <a:spcBef>
                <a:spcPts val="0"/>
              </a:spcBef>
              <a:spcAft>
                <a:spcPts val="0"/>
              </a:spcAft>
              <a:buClr>
                <a:schemeClr val="dk1"/>
              </a:buClr>
              <a:buSzPts val="1200"/>
              <a:buFont typeface="Calibri"/>
              <a:buNone/>
            </a:pPr>
            <a:r>
              <a:rPr lang="en" dirty="0">
                <a:solidFill>
                  <a:schemeClr val="dk1"/>
                </a:solidFill>
              </a:rPr>
              <a:t>Israel Museum, Jerusalem, Israel. Complete indexed photo collection at WorldHistoryPics.com</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uFill>
                  <a:noFill/>
                </a:uFill>
                <a:hlinkClick r:id="rId4">
                  <a:extLst>
                    <a:ext uri="{A12FA001-AC4F-418D-AE19-62706E023703}">
                      <ahyp:hlinkClr xmlns:ahyp="http://schemas.microsoft.com/office/drawing/2018/hyperlinkcolor" val="tx"/>
                    </a:ext>
                  </a:extLst>
                </a:hlinkClick>
              </a:rPr>
              <a:t>Gary Todd</a:t>
            </a:r>
            <a:r>
              <a:rPr lang="en" dirty="0">
                <a:solidFill>
                  <a:schemeClr val="dk1"/>
                </a:solidFill>
              </a:rPr>
              <a:t> from Xinzheng, China. </a:t>
            </a:r>
            <a:r>
              <a:rPr lang="en" dirty="0">
                <a:solidFill>
                  <a:schemeClr val="dk1"/>
                </a:solidFill>
                <a:uFill>
                  <a:noFill/>
                </a:uFill>
                <a:hlinkClick r:id="rId5">
                  <a:extLst>
                    <a:ext uri="{A12FA001-AC4F-418D-AE19-62706E023703}">
                      <ahyp:hlinkClr xmlns:ahyp="http://schemas.microsoft.com/office/drawing/2018/hyperlinkcolor" val="tx"/>
                    </a:ext>
                  </a:extLst>
                </a:hlinkClick>
              </a:rPr>
              <a:t>Creative Commons Zero, Public Domain Dedication</a:t>
            </a:r>
            <a:r>
              <a:rPr lang="en" dirty="0">
                <a:solidFill>
                  <a:schemeClr val="dk1"/>
                </a:solidFill>
              </a:rPr>
              <a:t>. https://commons.wikimedia.org/wiki/File:Nail_%26_Heel_Bone_Only_Known_Evidence_of_Crucifixion,_Jerusalem,_1st_C._AD_(29347803498).jpg</a:t>
            </a:r>
            <a:endParaRPr dirty="0">
              <a:solidFill>
                <a:schemeClr val="dk1"/>
              </a:solidFill>
            </a:endParaRPr>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Teaching Points: </a:t>
            </a:r>
            <a:r>
              <a:rPr lang="en" dirty="0">
                <a:solidFill>
                  <a:schemeClr val="dk1"/>
                </a:solidFill>
              </a:rPr>
              <a:t>Today there are no serious scholars who deny the existence of Jesus as a historical person.</a:t>
            </a:r>
            <a:r>
              <a:rPr lang="en" dirty="0"/>
              <a:t> See article: </a:t>
            </a:r>
            <a:r>
              <a:rPr lang="en" u="sng" dirty="0">
                <a:solidFill>
                  <a:schemeClr val="hlink"/>
                </a:solidFill>
                <a:hlinkClick r:id="rId6"/>
              </a:rPr>
              <a:t>https://www.abc.net.au/news/2014-10-17/dickson-ill-eat-a-page-from-my-bible-if-jesus-didnt-exist/5820620</a:t>
            </a:r>
            <a:r>
              <a:rPr lang="en"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u="sng" dirty="0"/>
              <a:t>Relics:</a:t>
            </a:r>
            <a:r>
              <a:rPr lang="en" dirty="0"/>
              <a:t> Everyone passing away leaves behind material traces of their life. The existence of a Jewish man, called Jesus of Nazareth, is supported by strong historical evidence. The question therefore is raised: Are the various artifacts associated with his life truly authentic? Apart from this question, the history of relics — authentic or fake — is an amazing, fascinating chapter of Christian history through the centuries, especially the relics of Jesus Christ, which remain the most venerated and famous. (see article below). See video,</a:t>
            </a:r>
            <a:r>
              <a:rPr lang="en" i="1" dirty="0"/>
              <a:t> True Relics of Jesus</a:t>
            </a:r>
            <a:r>
              <a:rPr lang="en" dirty="0"/>
              <a:t>. URL here: https://youtu.be/uI_km3GC-7Q?list=PLwc-AI_1rnmXOXi0i3oZFu1prv3y2Gqbt</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u="sng" dirty="0"/>
              <a:t>Archeology: </a:t>
            </a:r>
            <a:r>
              <a:rPr lang="en" dirty="0"/>
              <a:t>View video, </a:t>
            </a:r>
            <a:r>
              <a:rPr lang="en" i="1" dirty="0"/>
              <a:t>Seven Amazing Archeological Finds that Support the Bible</a:t>
            </a:r>
            <a:r>
              <a:rPr lang="en" dirty="0"/>
              <a:t>. URL here: </a:t>
            </a:r>
            <a:r>
              <a:rPr lang="en" u="sng" dirty="0">
                <a:solidFill>
                  <a:schemeClr val="hlink"/>
                </a:solidFill>
                <a:hlinkClick r:id="rId7"/>
              </a:rPr>
              <a:t>https://youtu.be/ZCwkuNj-btk</a:t>
            </a:r>
            <a:r>
              <a:rPr lang="en" dirty="0"/>
              <a:t> </a:t>
            </a:r>
            <a:endParaRPr dirty="0"/>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Other Online Resources:</a:t>
            </a:r>
            <a:r>
              <a:rPr lang="en" dirty="0">
                <a:solidFill>
                  <a:schemeClr val="dk1"/>
                </a:solidFill>
              </a:rPr>
              <a:t> Assign article,</a:t>
            </a:r>
            <a:r>
              <a:rPr lang="en" i="1" dirty="0">
                <a:solidFill>
                  <a:schemeClr val="dk1"/>
                </a:solidFill>
              </a:rPr>
              <a:t> The Relics of Christ</a:t>
            </a:r>
            <a:r>
              <a:rPr lang="en" dirty="0">
                <a:solidFill>
                  <a:schemeClr val="dk1"/>
                </a:solidFill>
              </a:rPr>
              <a:t>. URL here: https://www.oursundayvisitor.com/the-relics-of-christ/</a:t>
            </a:r>
            <a:endParaRPr dirty="0">
              <a:solidFill>
                <a:schemeClr val="dk1"/>
              </a:solidFill>
            </a:endParaRPr>
          </a:p>
          <a:p>
            <a:pPr marL="0" lvl="0" indent="0" algn="l" rtl="0">
              <a:spcBef>
                <a:spcPts val="0"/>
              </a:spcBef>
              <a:spcAft>
                <a:spcPts val="0"/>
              </a:spcAft>
              <a:buClr>
                <a:schemeClr val="dk1"/>
              </a:buClr>
              <a:buSzPts val="1200"/>
              <a:buFont typeface="Calibri"/>
              <a:buNone/>
            </a:pPr>
            <a:r>
              <a:rPr lang="en" dirty="0">
                <a:solidFill>
                  <a:schemeClr val="dk1"/>
                </a:solidFill>
              </a:rPr>
              <a:t>A series of articles on the historicity of Jesus. URL here: </a:t>
            </a:r>
            <a:r>
              <a:rPr lang="en" u="sng" dirty="0">
                <a:solidFill>
                  <a:schemeClr val="hlink"/>
                </a:solidFill>
                <a:hlinkClick r:id="rId8"/>
              </a:rPr>
              <a:t>https://strangenotions.com/jesus/jesus-jesus/</a:t>
            </a:r>
            <a:r>
              <a:rPr lang="en" dirty="0">
                <a:solidFill>
                  <a:schemeClr val="dk1"/>
                </a:solidFill>
              </a:rPr>
              <a:t>  and here: </a:t>
            </a:r>
            <a:r>
              <a:rPr lang="en" u="sng" dirty="0">
                <a:solidFill>
                  <a:schemeClr val="hlink"/>
                </a:solidFill>
                <a:hlinkClick r:id="rId9"/>
              </a:rPr>
              <a:t>https://www.catholic.com/search?q=evidence%20for%20the%20existance%20of%20Jesus&amp;l=en</a:t>
            </a:r>
            <a:r>
              <a:rPr lang="en" dirty="0">
                <a:solidFill>
                  <a:schemeClr val="dk1"/>
                </a:solidFill>
              </a:rPr>
              <a:t> </a:t>
            </a:r>
          </a:p>
          <a:p>
            <a:pPr marL="0" lvl="0" indent="0" algn="l" rtl="0">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t>
            </a:r>
            <a:r>
              <a:rPr lang="en" dirty="0">
                <a:solidFill>
                  <a:schemeClr val="dk1"/>
                </a:solidFill>
                <a:uFill>
                  <a:noFill/>
                </a:uFill>
                <a:hlinkClick r:id="rId3">
                  <a:extLst>
                    <a:ext uri="{A12FA001-AC4F-418D-AE19-62706E023703}">
                      <ahyp:hlinkClr xmlns:ahyp="http://schemas.microsoft.com/office/drawing/2018/hyperlinkcolor" val="tx"/>
                    </a:ext>
                  </a:extLst>
                </a:hlinkClick>
              </a:rPr>
              <a:t>Christ Healing the Blind</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Nicolas Colombel</a:t>
            </a:r>
            <a:r>
              <a:rPr lang="en" dirty="0">
                <a:solidFill>
                  <a:schemeClr val="dk1"/>
                </a:solidFill>
              </a:rPr>
              <a:t>. Public domain. https://commons.wikimedia.org/wiki/File:Nicolas_Colombel_-_Christ_Healing_the_Blind.jpg</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a student read aloud the scripture passage on the slide. Read poem aloud below. After poem, ask question, “How was Jesus able to change the whole world?”</a:t>
            </a:r>
            <a:endParaRPr b="1"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Teaching Points: </a:t>
            </a:r>
            <a:r>
              <a:rPr lang="en" dirty="0">
                <a:solidFill>
                  <a:schemeClr val="dk1"/>
                </a:solidFill>
              </a:rPr>
              <a:t>To have students consider how the life of Jesus has affected the whole world because of the spread of his life, message and grace in the Church, read the following poem…</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dk1"/>
                </a:solidFill>
              </a:rPr>
              <a:t>One Solitary Life.</a:t>
            </a:r>
            <a:br>
              <a:rPr lang="en" u="sng" dirty="0">
                <a:solidFill>
                  <a:schemeClr val="dk1"/>
                </a:solidFill>
              </a:rPr>
            </a:br>
            <a:r>
              <a:rPr lang="en" u="sng" dirty="0">
                <a:solidFill>
                  <a:schemeClr val="dk1"/>
                </a:solidFill>
              </a:rPr>
              <a:t>(By Dr James Allen Francis)</a:t>
            </a:r>
            <a:endParaRPr u="sng" dirty="0">
              <a:solidFill>
                <a:schemeClr val="dk1"/>
              </a:solidFill>
            </a:endParaRPr>
          </a:p>
          <a:p>
            <a:pPr marL="0" lvl="0" indent="0" algn="l" rtl="0">
              <a:spcBef>
                <a:spcPts val="0"/>
              </a:spcBef>
              <a:spcAft>
                <a:spcPts val="0"/>
              </a:spcAft>
              <a:buClr>
                <a:schemeClr val="dk1"/>
              </a:buClr>
              <a:buSzPts val="1100"/>
              <a:buFont typeface="Arial"/>
              <a:buNone/>
            </a:pPr>
            <a:r>
              <a:rPr lang="en" dirty="0"/>
              <a:t>He was born in an obscure village, The child of a peasant woman. He grew up in still another village, Where he worked in a carpenter shop</a:t>
            </a:r>
            <a:br>
              <a:rPr lang="en" dirty="0"/>
            </a:br>
            <a:r>
              <a:rPr lang="en" dirty="0"/>
              <a:t>Until he was thirty. Then for three years He was an itinerant preacher. He never wrote a book. He never held an office. He never had a family or owned a house. He didn’t go to college. He never visited a big city. He never traveled two hundred miles From the place where he was born.</a:t>
            </a:r>
            <a:br>
              <a:rPr lang="en" dirty="0"/>
            </a:br>
            <a:r>
              <a:rPr lang="en" dirty="0"/>
              <a:t>He did none of the things One usually associates with greatness.He had no credentials but himself. He was only thirty-three When the tide of public opinion turned against him. His friends ran away. He was turned over to his enemies.And went through the mockery of a trial. He was nailed to a cross</a:t>
            </a:r>
            <a:br>
              <a:rPr lang="en" dirty="0"/>
            </a:br>
            <a:r>
              <a:rPr lang="en" dirty="0"/>
              <a:t>Between two thieves. While he was dying, His executioners gambled for his clothing, The only property he had on Earth. When he was dead,</a:t>
            </a:r>
            <a:br>
              <a:rPr lang="en" dirty="0"/>
            </a:br>
            <a:r>
              <a:rPr lang="en" dirty="0"/>
              <a:t>He was laid in a borrowed grave Through the pity of a friend. </a:t>
            </a:r>
            <a:endParaRPr dirty="0"/>
          </a:p>
          <a:p>
            <a:pPr marL="0" lvl="0" indent="0" algn="l" rtl="0">
              <a:spcBef>
                <a:spcPts val="0"/>
              </a:spcBef>
              <a:spcAft>
                <a:spcPts val="0"/>
              </a:spcAft>
              <a:buClr>
                <a:schemeClr val="dk1"/>
              </a:buClr>
              <a:buSzPts val="1100"/>
              <a:buFont typeface="Arial"/>
              <a:buNone/>
            </a:pPr>
            <a:r>
              <a:rPr lang="en" dirty="0"/>
              <a:t>Over Twenty centuries have come and gone, And today he is the central figure Of the human race, And the leader of mankind’s progress.</a:t>
            </a:r>
            <a:br>
              <a:rPr lang="en" dirty="0"/>
            </a:br>
            <a:r>
              <a:rPr lang="en" dirty="0"/>
              <a:t>All the armies that ever marched, All the navies that ever sailed, All the parliament that ever sat, All the kings that ever reigned,</a:t>
            </a:r>
            <a:br>
              <a:rPr lang="en" dirty="0"/>
            </a:br>
            <a:r>
              <a:rPr lang="en" dirty="0"/>
              <a:t>Put together have not affected The life of man on Earth As much as Jesus. </a:t>
            </a:r>
            <a:endParaRPr dirty="0"/>
          </a:p>
          <a:p>
            <a:pPr marL="0" lvl="0" indent="0" algn="l" rtl="0">
              <a:spcBef>
                <a:spcPts val="0"/>
              </a:spcBef>
              <a:spcAft>
                <a:spcPts val="0"/>
              </a:spcAft>
              <a:buClr>
                <a:schemeClr val="dk1"/>
              </a:buClr>
              <a:buSzPts val="1200"/>
              <a:buFont typeface="Calibri"/>
              <a:buNone/>
            </a:pPr>
            <a:endParaRPr lang="en-US" b="1"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4d1761a0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74d1761a0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a:t>
            </a:r>
            <a:r>
              <a:rPr lang="en" dirty="0">
                <a:solidFill>
                  <a:schemeClr val="dk1"/>
                </a:solidFill>
              </a:rPr>
              <a:t> Have students write down the question and then write down their answer….Then have students share their answers with one person close by. </a:t>
            </a:r>
          </a:p>
          <a:p>
            <a:pPr marL="0" lvl="0" indent="0" algn="l" rtl="0">
              <a:lnSpc>
                <a:spcPct val="100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4d1761a0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74d1761a0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Directions: </a:t>
            </a:r>
            <a:r>
              <a:rPr lang="en" dirty="0"/>
              <a:t>Have students write down the verse and commit it to memory. Bonus points may be awarded if they can add it to the end of the chapter assessment.</a:t>
            </a:r>
          </a:p>
          <a:p>
            <a:pPr marL="0" lvl="0" indent="0" algn="l" rtl="0">
              <a:lnSpc>
                <a:spcPct val="100000"/>
              </a:lnSpc>
              <a:spcBef>
                <a:spcPts val="0"/>
              </a:spcBef>
              <a:spcAft>
                <a:spcPts val="0"/>
              </a:spcAft>
              <a:buSzPts val="1100"/>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4d1761a0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74d1761a0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Use the animation feature to have the yellow answer box appear after you ask the students to respond out loud to the question on the left.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Learn more about C.S. Lewis’s Trilemma, in video, Liar, Lunatic, Lord. URL here: </a:t>
            </a:r>
            <a:r>
              <a:rPr lang="en" u="sng" dirty="0">
                <a:solidFill>
                  <a:schemeClr val="hlink"/>
                </a:solidFill>
                <a:hlinkClick r:id="rId3"/>
              </a:rPr>
              <a:t>https://youtu.be/x9Y6_W_sEH8</a:t>
            </a:r>
            <a:r>
              <a:rPr lang="en" dirty="0">
                <a:solidFill>
                  <a:schemeClr val="dk1"/>
                </a:solidFill>
              </a:rPr>
              <a:t> </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b="1" dirty="0"/>
              <a:t>Photo Credit: </a:t>
            </a:r>
            <a:r>
              <a:rPr lang="en" dirty="0">
                <a:solidFill>
                  <a:schemeClr val="dk1"/>
                </a:solidFill>
                <a:uFill>
                  <a:noFill/>
                </a:uFill>
                <a:hlinkClick r:id="rId3">
                  <a:extLst>
                    <a:ext uri="{A12FA001-AC4F-418D-AE19-62706E023703}">
                      <ahyp:hlinkClr xmlns:ahyp="http://schemas.microsoft.com/office/drawing/2018/hyperlinkcolor" val="tx"/>
                    </a:ext>
                  </a:extLst>
                </a:hlinkClick>
              </a:rPr>
              <a:t>Michelangelo, Fall and Expulsion from Garden of Eden 00.jpg</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Michelangelo</a:t>
            </a:r>
            <a:r>
              <a:rPr lang="en" dirty="0">
                <a:solidFill>
                  <a:schemeClr val="dk1"/>
                </a:solidFill>
              </a:rPr>
              <a:t>. Public domain. </a:t>
            </a:r>
            <a:r>
              <a:rPr lang="en" u="sng" dirty="0">
                <a:solidFill>
                  <a:schemeClr val="hlink"/>
                </a:solidFill>
                <a:hlinkClick r:id="rId3"/>
              </a:rPr>
              <a:t>https://commons.wikimedia.org/wiki/File:Michelangelo,_Fall_and_Expulsion_from_Garden_of_Eden_00.jpg</a:t>
            </a:r>
            <a:r>
              <a:rPr lang="en" dirty="0">
                <a:solidFill>
                  <a:schemeClr val="dk1"/>
                </a:solidFill>
              </a:rPr>
              <a:t>. Cropped.</a:t>
            </a:r>
            <a:endParaRPr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 b="1" dirty="0"/>
              <a:t>Directions: </a:t>
            </a:r>
            <a:r>
              <a:rPr lang="en" dirty="0"/>
              <a:t>Have students write down the term and definition as part of a Key Vocab section in their notes.</a:t>
            </a:r>
          </a:p>
          <a:p>
            <a:pPr marL="0" lvl="0" indent="0" algn="l" rtl="0">
              <a:lnSpc>
                <a:spcPct val="100000"/>
              </a:lnSpc>
              <a:spcBef>
                <a:spcPts val="0"/>
              </a:spcBef>
              <a:spcAft>
                <a:spcPts val="0"/>
              </a:spcAft>
              <a:buClr>
                <a:schemeClr val="dk1"/>
              </a:buClr>
              <a:buSzPts val="1200"/>
              <a:buFont typeface="Calibri"/>
              <a:buNone/>
            </a:pPr>
            <a:endParaRPr lang="en"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74b23feb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274b23febe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t>
            </a:r>
            <a:r>
              <a:rPr lang="en" dirty="0">
                <a:solidFill>
                  <a:schemeClr val="dk1"/>
                </a:solidFill>
                <a:uFill>
                  <a:noFill/>
                </a:uFill>
                <a:hlinkClick r:id="rId3">
                  <a:extLst>
                    <a:ext uri="{A12FA001-AC4F-418D-AE19-62706E023703}">
                      <ahyp:hlinkClr xmlns:ahyp="http://schemas.microsoft.com/office/drawing/2018/hyperlinkcolor" val="tx"/>
                    </a:ext>
                  </a:extLst>
                </a:hlinkClick>
              </a:rPr>
              <a:t>Yeshua1 Messiah.jpg</a:t>
            </a:r>
            <a:r>
              <a:rPr lang="en" dirty="0">
                <a:solidFill>
                  <a:schemeClr val="dk1"/>
                </a:solidFill>
              </a:rPr>
              <a:t>. Artistic image of Jesus from multiple sources, including the Shroud of Turin (XIV century). </a:t>
            </a:r>
            <a:r>
              <a:rPr lang="en" dirty="0">
                <a:solidFill>
                  <a:schemeClr val="dk1"/>
                </a:solidFill>
                <a:uFill>
                  <a:noFill/>
                </a:uFill>
                <a:hlinkClick r:id="rId4">
                  <a:extLst>
                    <a:ext uri="{A12FA001-AC4F-418D-AE19-62706E023703}">
                      <ahyp:hlinkClr xmlns:ahyp="http://schemas.microsoft.com/office/drawing/2018/hyperlinkcolor" val="tx"/>
                    </a:ext>
                  </a:extLst>
                </a:hlinkClick>
              </a:rPr>
              <a:t>Monozigote</a:t>
            </a:r>
            <a:r>
              <a:rPr lang="en" dirty="0">
                <a:solidFill>
                  <a:schemeClr val="dk1"/>
                </a:solidFill>
              </a:rPr>
              <a:t>. </a:t>
            </a:r>
            <a:r>
              <a:rPr lang="en" dirty="0">
                <a:solidFill>
                  <a:schemeClr val="dk1"/>
                </a:solidFill>
                <a:uFill>
                  <a:noFill/>
                </a:uFill>
                <a:hlinkClick r:id="rId5">
                  <a:extLst>
                    <a:ext uri="{A12FA001-AC4F-418D-AE19-62706E023703}">
                      <ahyp:hlinkClr xmlns:ahyp="http://schemas.microsoft.com/office/drawing/2018/hyperlinkcolor" val="tx"/>
                    </a:ext>
                  </a:extLst>
                </a:hlinkClick>
              </a:rPr>
              <a:t>Creative Commons Attribution-Share Alike 4.0</a:t>
            </a:r>
            <a:r>
              <a:rPr lang="en" dirty="0">
                <a:solidFill>
                  <a:schemeClr val="dk1"/>
                </a:solidFill>
              </a:rPr>
              <a:t>. https://commons.wikimedia.org/wiki/File:Yeshua1_Messiah.jpg</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write down the term and definition as part of a Key Vocab section in their notes.</a:t>
            </a:r>
          </a:p>
          <a:p>
            <a:pPr marL="0" lvl="0" indent="0" algn="l" rtl="0">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b="1" dirty="0"/>
              <a:t>Photo Credit (top):  </a:t>
            </a:r>
            <a:r>
              <a:rPr lang="en-US" b="0" dirty="0"/>
              <a:t>Moses Breaking the Tablets of the Law (cropped). </a:t>
            </a:r>
            <a:r>
              <a:rPr lang="en-US" b="0" u="sng" dirty="0"/>
              <a:t>Rembrandt</a:t>
            </a:r>
            <a:r>
              <a:rPr lang="en-US" b="0" u="none" dirty="0"/>
              <a:t>. Public domain.</a:t>
            </a:r>
          </a:p>
          <a:p>
            <a:pPr marL="0" marR="0" lvl="0" indent="0" algn="l" rtl="0">
              <a:lnSpc>
                <a:spcPct val="100000"/>
              </a:lnSpc>
              <a:spcBef>
                <a:spcPts val="0"/>
              </a:spcBef>
              <a:spcAft>
                <a:spcPts val="0"/>
              </a:spcAft>
              <a:buClr>
                <a:schemeClr val="dk1"/>
              </a:buClr>
              <a:buSzPts val="1200"/>
              <a:buFont typeface="Calibri"/>
              <a:buNone/>
            </a:pPr>
            <a:r>
              <a:rPr lang="en-US" b="0" dirty="0"/>
              <a:t>https://commons.wikimedia.org/wiki/File:Rembrandt_Harmensz._van_Rijn_079.jpg</a:t>
            </a:r>
          </a:p>
          <a:p>
            <a:pPr marL="0" marR="0" lvl="0" indent="0" algn="l" rtl="0">
              <a:lnSpc>
                <a:spcPct val="100000"/>
              </a:lnSpc>
              <a:spcBef>
                <a:spcPts val="0"/>
              </a:spcBef>
              <a:spcAft>
                <a:spcPts val="0"/>
              </a:spcAft>
              <a:buClr>
                <a:schemeClr val="dk1"/>
              </a:buClr>
              <a:buSzPts val="1200"/>
              <a:buFont typeface="Calibri"/>
              <a:buNone/>
            </a:pPr>
            <a:endParaRPr lang="en-US" b="0" u="none" dirty="0"/>
          </a:p>
          <a:p>
            <a:pPr marL="0" marR="0" lvl="0" indent="0" algn="l" rtl="0">
              <a:lnSpc>
                <a:spcPct val="100000"/>
              </a:lnSpc>
              <a:spcBef>
                <a:spcPts val="0"/>
              </a:spcBef>
              <a:spcAft>
                <a:spcPts val="0"/>
              </a:spcAft>
              <a:buClr>
                <a:schemeClr val="dk1"/>
              </a:buClr>
              <a:buSzPts val="1200"/>
              <a:buFont typeface="Calibri"/>
              <a:buNone/>
            </a:pPr>
            <a:r>
              <a:rPr lang="en-US" b="1" u="none" dirty="0"/>
              <a:t>Photo Credit (bottom): </a:t>
            </a:r>
            <a:r>
              <a:rPr lang="en-US" b="0" u="none" dirty="0" err="1"/>
              <a:t>Última</a:t>
            </a:r>
            <a:r>
              <a:rPr lang="en-US" b="0" u="none" dirty="0"/>
              <a:t> Cena (cropped). </a:t>
            </a:r>
            <a:r>
              <a:rPr lang="en-US" b="0" u="sng" dirty="0"/>
              <a:t>Juan de </a:t>
            </a:r>
            <a:r>
              <a:rPr lang="en-US" b="0" u="sng" dirty="0" err="1"/>
              <a:t>Juanes</a:t>
            </a:r>
            <a:r>
              <a:rPr lang="en-US" b="0" u="none" dirty="0"/>
              <a:t>. Public domain.</a:t>
            </a:r>
          </a:p>
          <a:p>
            <a:pPr marL="0" marR="0" lvl="0" indent="0" algn="l" rtl="0">
              <a:lnSpc>
                <a:spcPct val="100000"/>
              </a:lnSpc>
              <a:spcBef>
                <a:spcPts val="0"/>
              </a:spcBef>
              <a:spcAft>
                <a:spcPts val="0"/>
              </a:spcAft>
              <a:buClr>
                <a:schemeClr val="dk1"/>
              </a:buClr>
              <a:buSzPts val="1200"/>
              <a:buFont typeface="Calibri"/>
              <a:buNone/>
            </a:pPr>
            <a:r>
              <a:rPr lang="en-US" b="0" u="none" dirty="0"/>
              <a:t>https://commons.wikimedia.org/wiki/File:%C3%9Altima_Cena_-_Juan_de_Juanes.jpg</a:t>
            </a:r>
            <a:endParaRPr lang="en" b="0" u="none"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 b="1" dirty="0"/>
              <a:t>Directions: </a:t>
            </a:r>
            <a:r>
              <a:rPr lang="en" dirty="0"/>
              <a:t>Have students copy information from the slide into their notes.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 b="1" dirty="0"/>
              <a:t>Teaching Points:</a:t>
            </a:r>
            <a:r>
              <a:rPr lang="en" dirty="0"/>
              <a:t> The context of the Messianic identity of Jesus are the various covenants that  build up to the New Covenant. There were messianic prophecies, typology featuring people who foreshadow Jesus and genealogy linking Jesus to the family at the center of the biblical narrative which all point to Jesus as the Way, the Truth and the Life as Messiah.</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 b="1" dirty="0"/>
              <a:t>Online Resources:</a:t>
            </a:r>
            <a:r>
              <a:rPr lang="en" dirty="0"/>
              <a:t> View video, </a:t>
            </a:r>
            <a:r>
              <a:rPr lang="en" i="1" dirty="0"/>
              <a:t>Gospel of Matthew: The Messiah and the Fulfillment of the Old Covenant.</a:t>
            </a:r>
            <a:r>
              <a:rPr lang="en" dirty="0"/>
              <a:t> URL here: </a:t>
            </a:r>
            <a:r>
              <a:rPr lang="en" u="sng" dirty="0">
                <a:solidFill>
                  <a:schemeClr val="hlink"/>
                </a:solidFill>
                <a:hlinkClick r:id="rId3"/>
              </a:rPr>
              <a:t>https://youtu.be/DhB-ZMiPasM</a:t>
            </a:r>
            <a:endParaRPr dirty="0"/>
          </a:p>
          <a:p>
            <a:pPr marL="0" marR="0" lvl="0" indent="0" algn="l" rtl="0">
              <a:lnSpc>
                <a:spcPct val="100000"/>
              </a:lnSpc>
              <a:spcBef>
                <a:spcPts val="0"/>
              </a:spcBef>
              <a:spcAft>
                <a:spcPts val="0"/>
              </a:spcAft>
              <a:buClr>
                <a:schemeClr val="dk1"/>
              </a:buClr>
              <a:buSzPts val="1200"/>
              <a:buFont typeface="Calibri"/>
              <a:buNone/>
            </a:pPr>
            <a:r>
              <a:rPr lang="en" dirty="0"/>
              <a:t>Assign article, </a:t>
            </a:r>
            <a:r>
              <a:rPr lang="en" i="1" dirty="0"/>
              <a:t>The Old Testament Covenants Were Fulfilled by Christ.</a:t>
            </a:r>
            <a:r>
              <a:rPr lang="en" dirty="0"/>
              <a:t> URL here: </a:t>
            </a:r>
            <a:endParaRPr dirty="0"/>
          </a:p>
          <a:p>
            <a:pPr marL="0" lvl="0" indent="0" algn="l" rtl="0">
              <a:lnSpc>
                <a:spcPct val="100000"/>
              </a:lnSpc>
              <a:spcBef>
                <a:spcPts val="0"/>
              </a:spcBef>
              <a:spcAft>
                <a:spcPts val="0"/>
              </a:spcAft>
              <a:buClr>
                <a:schemeClr val="dk1"/>
              </a:buClr>
              <a:buSzPts val="1200"/>
              <a:buFont typeface="Calibri"/>
              <a:buNone/>
            </a:pPr>
            <a:r>
              <a:rPr lang="en" u="sng" dirty="0">
                <a:solidFill>
                  <a:schemeClr val="hlink"/>
                </a:solidFill>
                <a:hlinkClick r:id="rId4"/>
              </a:rPr>
              <a:t>https://www.catholic365.com/article/39102/the-old-testament-covenants-were-fulfilled-by-christ.html</a:t>
            </a:r>
            <a:r>
              <a:rPr lang="en" dirty="0"/>
              <a:t> </a:t>
            </a:r>
          </a:p>
          <a:p>
            <a:pPr marL="0" lvl="0" indent="0" algn="l" rtl="0">
              <a:lnSpc>
                <a:spcPct val="100000"/>
              </a:lnSpc>
              <a:spcBef>
                <a:spcPts val="0"/>
              </a:spcBef>
              <a:spcAft>
                <a:spcPts val="0"/>
              </a:spcAft>
              <a:buClr>
                <a:schemeClr val="dk1"/>
              </a:buClr>
              <a:buSzPts val="1200"/>
              <a:buFont typeface="Calibri"/>
              <a:buNone/>
            </a:pPr>
            <a:endParaRPr lang="en"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 </a:t>
            </a:r>
            <a:r>
              <a:rPr lang="en" dirty="0">
                <a:solidFill>
                  <a:schemeClr val="dk1"/>
                </a:solidFill>
                <a:uFill>
                  <a:noFill/>
                </a:uFill>
                <a:hlinkClick r:id="rId3">
                  <a:extLst>
                    <a:ext uri="{A12FA001-AC4F-418D-AE19-62706E023703}">
                      <ahyp:hlinkClr xmlns:ahyp="http://schemas.microsoft.com/office/drawing/2018/hyperlinkcolor" val="tx"/>
                    </a:ext>
                  </a:extLst>
                </a:hlinkClick>
              </a:rPr>
              <a:t>Cristo Redentor - Rio.jpg</a:t>
            </a:r>
            <a:r>
              <a:rPr lang="en" dirty="0">
                <a:solidFill>
                  <a:schemeClr val="dk1"/>
                </a:solidFill>
              </a:rPr>
              <a:t>. Cristo Redentor, statue on Corcovado mountain in Rio de Janeiro, by Paul Landowski. Sean Vivek Crasto. Public domain. https://commons.wikimedia.org/wiki/File:Cristo_Redentor_-_Rio.jpg</a:t>
            </a:r>
            <a:endParaRPr dirty="0">
              <a:solidFill>
                <a:schemeClr val="dk1"/>
              </a:solidFill>
            </a:endParaRPr>
          </a:p>
          <a:p>
            <a:pPr marL="0" lvl="0" indent="0" algn="l" rtl="0">
              <a:spcBef>
                <a:spcPts val="0"/>
              </a:spcBef>
              <a:spcAft>
                <a:spcPts val="0"/>
              </a:spcAft>
              <a:buClr>
                <a:schemeClr val="dk1"/>
              </a:buClr>
              <a:buSzPts val="1200"/>
              <a:buFont typeface="Calibri"/>
              <a:buNone/>
            </a:pPr>
            <a:endParaRPr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Teaching Points: </a:t>
            </a:r>
            <a:r>
              <a:rPr lang="en" dirty="0">
                <a:solidFill>
                  <a:schemeClr val="dk1"/>
                </a:solidFill>
              </a:rPr>
              <a:t>Review the section of the Nicene Creed which speaks about the identity of Jesus,</a:t>
            </a:r>
            <a:r>
              <a:rPr lang="en" b="1" dirty="0">
                <a:solidFill>
                  <a:schemeClr val="dk1"/>
                </a:solidFill>
              </a:rPr>
              <a:t> “</a:t>
            </a:r>
            <a:r>
              <a:rPr lang="en" dirty="0"/>
              <a:t>I believe in one Lord Jesus Christ,</a:t>
            </a:r>
            <a:endParaRPr dirty="0"/>
          </a:p>
          <a:p>
            <a:pPr marL="0" lvl="0" indent="0" algn="l" rtl="0">
              <a:spcBef>
                <a:spcPts val="0"/>
              </a:spcBef>
              <a:spcAft>
                <a:spcPts val="0"/>
              </a:spcAft>
              <a:buClr>
                <a:schemeClr val="dk1"/>
              </a:buClr>
              <a:buSzPts val="1100"/>
              <a:buFont typeface="Arial"/>
              <a:buNone/>
            </a:pPr>
            <a:r>
              <a:rPr lang="en" dirty="0"/>
              <a:t> the Only Begotten Son of God,  born of the Father before all ages.  God from God, Light from Light,  true God from true God,  begotten, not made, consubstantial with the Father; through him all things were made. For us men and for our salvation he came down from heaven,  and by the Holy Spirit was incarnate of the Virgin Mary,  and became man.”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These words were written into the Creed to affirm Jesus as 100% God and 100% man and as a refutation of the Arian heresy which denied Jesus’s divinity.</a:t>
            </a:r>
            <a:endParaRPr dirty="0"/>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View video, </a:t>
            </a:r>
            <a:r>
              <a:rPr lang="en" i="1" dirty="0">
                <a:solidFill>
                  <a:schemeClr val="dk1"/>
                </a:solidFill>
              </a:rPr>
              <a:t>True God from True God</a:t>
            </a:r>
            <a:r>
              <a:rPr lang="en" dirty="0">
                <a:solidFill>
                  <a:schemeClr val="dk1"/>
                </a:solidFill>
              </a:rPr>
              <a:t>. URL here: </a:t>
            </a:r>
            <a:r>
              <a:rPr lang="en" u="sng" dirty="0">
                <a:solidFill>
                  <a:schemeClr val="hlink"/>
                </a:solidFill>
                <a:hlinkClick r:id="rId4"/>
              </a:rPr>
              <a:t>https://youtu.be/oNbnnV_N5qk</a:t>
            </a:r>
            <a:r>
              <a:rPr lang="en" dirty="0">
                <a:solidFill>
                  <a:schemeClr val="dk1"/>
                </a:solidFill>
              </a:rPr>
              <a:t> Assign article, </a:t>
            </a:r>
            <a:r>
              <a:rPr lang="en" i="1" dirty="0">
                <a:solidFill>
                  <a:schemeClr val="dk1"/>
                </a:solidFill>
              </a:rPr>
              <a:t>The Divinity of Christ (Kreeft)</a:t>
            </a:r>
            <a:r>
              <a:rPr lang="en" dirty="0">
                <a:solidFill>
                  <a:schemeClr val="dk1"/>
                </a:solidFill>
              </a:rPr>
              <a:t>. URL here: https://www.peterkreeft.com/topics/christ-divinity.htm</a:t>
            </a:r>
          </a:p>
          <a:p>
            <a:pPr marL="0" lvl="0" indent="0" algn="l" rtl="0">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74b23febe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74b23febe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 </a:t>
            </a:r>
            <a:r>
              <a:rPr lang="en" dirty="0">
                <a:solidFill>
                  <a:schemeClr val="dk1"/>
                </a:solidFill>
              </a:rPr>
              <a:t>Christ Walking on the Water. J</a:t>
            </a:r>
            <a:r>
              <a:rPr lang="en" dirty="0">
                <a:solidFill>
                  <a:schemeClr val="dk1"/>
                </a:solidFill>
                <a:uFill>
                  <a:noFill/>
                </a:uFill>
                <a:hlinkClick r:id="rId3">
                  <a:extLst>
                    <a:ext uri="{A12FA001-AC4F-418D-AE19-62706E023703}">
                      <ahyp:hlinkClr xmlns:ahyp="http://schemas.microsoft.com/office/drawing/2018/hyperlinkcolor" val="tx"/>
                    </a:ext>
                  </a:extLst>
                </a:hlinkClick>
              </a:rPr>
              <a:t>ulius Sergius von Klever</a:t>
            </a:r>
            <a:r>
              <a:rPr lang="en" dirty="0">
                <a:solidFill>
                  <a:schemeClr val="dk1"/>
                </a:solidFill>
              </a:rPr>
              <a:t>. Public domain. https://commons.wikimedia.org/wiki/File:Christ_Walking_on_the_Waters,_Julius_Sergius_Von_Klever.jpg.cropped.</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Teaching Points:</a:t>
            </a:r>
            <a:r>
              <a:rPr lang="en" dirty="0"/>
              <a:t> CCC 548: The signs worked by Jesus attest that the Father has sent him. They invite belief in him. To those who turn to him in faith, he grants what they ask. So miracles strengthen faith in the One who does his Father's works; they bear witness that he is the Son of God. But his miracles can also be occasions for "offence"; they are not intended to satisfy people's curiosity or desire for magic. Despite his evident miracles some people reject Jesus; he is even accused of acting by the power of demons.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dirty="0"/>
              <a:t> Miracles will always have as their primary purpose the glorification of God and the calling of people to salvation. The signs worked by Jesus attest to His divine authority and invite belief in Him (cf. Catechism, no. 548). After His Ascension and Pentecost, Christ's disciples worked miracles in the name of Christ, thus giving the people signs of His divinity and proofs that He is who they said He is. In the same way later saints worked miracles to testify to a higher authority and that people are called to His kingdom.</a:t>
            </a:r>
            <a:endParaRPr dirty="0"/>
          </a:p>
          <a:p>
            <a:pPr marL="0" lvl="0" indent="0" algn="l" rtl="0">
              <a:spcBef>
                <a:spcPts val="0"/>
              </a:spcBef>
              <a:spcAft>
                <a:spcPts val="0"/>
              </a:spcAft>
              <a:buClr>
                <a:schemeClr val="dk1"/>
              </a:buClr>
              <a:buSzPts val="1100"/>
              <a:buFont typeface="Arial"/>
              <a:buNone/>
            </a:pPr>
            <a:r>
              <a:rPr lang="en" dirty="0"/>
              <a:t>Miracles can also have secondary purposes. They can attest to the divine authority of a mission. The miracles Moses performed not only showed that God wanted Pharaoh to release His people; they also showed that Moses was from God. Further, these miracles, indelibly inscribed in the memory of the Jews, prepared them to understand the signs given to show them that Jesus was sent by the Father. The miracle of the sun at Fatima was a sign to the people that the messages given through the children were of divine origin.</a:t>
            </a:r>
            <a:endParaRPr dirty="0"/>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Assign article, </a:t>
            </a:r>
            <a:r>
              <a:rPr lang="en" i="1" dirty="0">
                <a:solidFill>
                  <a:schemeClr val="dk1"/>
                </a:solidFill>
              </a:rPr>
              <a:t>The Church’s Teaching on Miracles</a:t>
            </a:r>
            <a:r>
              <a:rPr lang="en" dirty="0">
                <a:solidFill>
                  <a:schemeClr val="dk1"/>
                </a:solidFill>
              </a:rPr>
              <a:t>. URL here: https://www.catholiceducation.org/en/controversy/common-misconceptions/the-churchs-teaching-on-miracles.html</a:t>
            </a:r>
          </a:p>
          <a:p>
            <a:pPr marL="0" lvl="0" indent="0" algn="l" rtl="0">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4b23febe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74b23febe5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t>
            </a:r>
            <a:r>
              <a:rPr lang="en" dirty="0">
                <a:solidFill>
                  <a:schemeClr val="dk1"/>
                </a:solidFill>
                <a:uFill>
                  <a:noFill/>
                </a:uFill>
                <a:hlinkClick r:id="rId3">
                  <a:extLst>
                    <a:ext uri="{A12FA001-AC4F-418D-AE19-62706E023703}">
                      <ahyp:hlinkClr xmlns:ahyp="http://schemas.microsoft.com/office/drawing/2018/hyperlinkcolor" val="tx"/>
                    </a:ext>
                  </a:extLst>
                </a:hlinkClick>
              </a:rPr>
              <a:t>Ambigram</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Magic</a:t>
            </a:r>
            <a:r>
              <a:rPr lang="en" dirty="0">
                <a:solidFill>
                  <a:schemeClr val="dk1"/>
                </a:solidFill>
              </a:rPr>
              <a:t> / </a:t>
            </a:r>
            <a:r>
              <a:rPr lang="en" dirty="0">
                <a:solidFill>
                  <a:schemeClr val="dk1"/>
                </a:solidFill>
                <a:uFill>
                  <a:noFill/>
                </a:uFill>
                <a:hlinkClick r:id="rId5">
                  <a:extLst>
                    <a:ext uri="{A12FA001-AC4F-418D-AE19-62706E023703}">
                      <ahyp:hlinkClr xmlns:ahyp="http://schemas.microsoft.com/office/drawing/2018/hyperlinkcolor" val="tx"/>
                    </a:ext>
                  </a:extLst>
                </a:hlinkClick>
              </a:rPr>
              <a:t>Dream</a:t>
            </a:r>
            <a:r>
              <a:rPr lang="en" dirty="0">
                <a:solidFill>
                  <a:schemeClr val="dk1"/>
                </a:solidFill>
              </a:rPr>
              <a:t>. </a:t>
            </a:r>
            <a:r>
              <a:rPr lang="en" dirty="0">
                <a:solidFill>
                  <a:schemeClr val="dk1"/>
                </a:solidFill>
                <a:uFill>
                  <a:noFill/>
                </a:uFill>
                <a:hlinkClick r:id="rId6">
                  <a:extLst>
                    <a:ext uri="{A12FA001-AC4F-418D-AE19-62706E023703}">
                      <ahyp:hlinkClr xmlns:ahyp="http://schemas.microsoft.com/office/drawing/2018/hyperlinkcolor" val="tx"/>
                    </a:ext>
                  </a:extLst>
                </a:hlinkClick>
              </a:rPr>
              <a:t>Basile Morin</a:t>
            </a:r>
            <a:r>
              <a:rPr lang="en" dirty="0">
                <a:solidFill>
                  <a:schemeClr val="dk1"/>
                </a:solidFill>
              </a:rPr>
              <a:t>. </a:t>
            </a:r>
            <a:r>
              <a:rPr lang="en" dirty="0">
                <a:solidFill>
                  <a:schemeClr val="dk1"/>
                </a:solidFill>
                <a:uFill>
                  <a:noFill/>
                </a:uFill>
                <a:hlinkClick r:id="rId7">
                  <a:extLst>
                    <a:ext uri="{A12FA001-AC4F-418D-AE19-62706E023703}">
                      <ahyp:hlinkClr xmlns:ahyp="http://schemas.microsoft.com/office/drawing/2018/hyperlinkcolor" val="tx"/>
                    </a:ext>
                  </a:extLst>
                </a:hlinkClick>
              </a:rPr>
              <a:t>Creative Commons Attribution-Share Alike 4.0</a:t>
            </a:r>
            <a:r>
              <a:rPr lang="en" dirty="0">
                <a:solidFill>
                  <a:schemeClr val="dk1"/>
                </a:solidFill>
              </a:rPr>
              <a:t>. https://commons.wikimedia.org/wiki/File:Ambigram_Magic_Dream_-_mirror_symmetry_with_a_handheld_pattern_giving_a_reversed_shadow_on_a_blue_wall.jpg</a:t>
            </a:r>
            <a:endParaRPr dirty="0">
              <a:solidFill>
                <a:schemeClr val="dk1"/>
              </a:solidFill>
            </a:endParaRPr>
          </a:p>
          <a:p>
            <a:pPr marL="0" lvl="0" indent="0" algn="l" rtl="0">
              <a:spcBef>
                <a:spcPts val="0"/>
              </a:spcBef>
              <a:spcAft>
                <a:spcPts val="0"/>
              </a:spcAft>
              <a:buClr>
                <a:schemeClr val="dk1"/>
              </a:buClr>
              <a:buSzPts val="1200"/>
              <a:buFont typeface="Calibri"/>
              <a:buNone/>
            </a:pPr>
            <a:endParaRPr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write down the term and definition as part of a Key Vocab section in their notes.</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Teaching Points:</a:t>
            </a:r>
            <a:r>
              <a:rPr lang="en" dirty="0">
                <a:solidFill>
                  <a:schemeClr val="dk1"/>
                </a:solidFill>
              </a:rPr>
              <a:t> Jesus is both human and divine. The heresy that denies his humanity is called Docetism, the heresy that denies his divinity is called Arianism.</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Assign article, </a:t>
            </a:r>
            <a:r>
              <a:rPr lang="en" i="1" dirty="0">
                <a:solidFill>
                  <a:schemeClr val="dk1"/>
                </a:solidFill>
              </a:rPr>
              <a:t>A Heresy as Evidence of the Historical Jesus</a:t>
            </a:r>
            <a:r>
              <a:rPr lang="en" dirty="0">
                <a:solidFill>
                  <a:schemeClr val="dk1"/>
                </a:solidFill>
              </a:rPr>
              <a:t>. URL here: https://www.catholic.com/magazine/online-edition/a-heresy-as-evidence-of-the-historical-jesus</a:t>
            </a:r>
          </a:p>
          <a:p>
            <a:pPr marL="0" lvl="0" indent="0" algn="l" rtl="0">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4b23febe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274b23febe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a:t>
            </a:r>
            <a:r>
              <a:rPr lang="en" dirty="0">
                <a:solidFill>
                  <a:schemeClr val="dk1"/>
                </a:solidFill>
                <a:uFill>
                  <a:noFill/>
                </a:uFill>
                <a:hlinkClick r:id="rId3">
                  <a:extLst>
                    <a:ext uri="{A12FA001-AC4F-418D-AE19-62706E023703}">
                      <ahyp:hlinkClr xmlns:ahyp="http://schemas.microsoft.com/office/drawing/2018/hyperlinkcolor" val="tx"/>
                    </a:ext>
                  </a:extLst>
                </a:hlinkClick>
              </a:rPr>
              <a:t>Saint Nicholas of Myra slapping Arius at the Council of Nicaea</a:t>
            </a:r>
            <a:r>
              <a:rPr lang="en" dirty="0">
                <a:solidFill>
                  <a:schemeClr val="dk1"/>
                </a:solidFill>
              </a:rPr>
              <a:t>. Byzantine Icon-Painter. Public domain. https://commons.wikimedia.org/wiki/File:Saint_Nicholas_of_Myra_slapping_Arius_at_the_Council_of_Nicaea_Greek_Icon.jpg</a:t>
            </a:r>
            <a:endParaRPr dirty="0">
              <a:solidFill>
                <a:schemeClr val="dk1"/>
              </a:solidFill>
            </a:endParaRPr>
          </a:p>
          <a:p>
            <a:pPr marL="0" lvl="0" indent="0" algn="l" rtl="0">
              <a:spcBef>
                <a:spcPts val="0"/>
              </a:spcBef>
              <a:spcAft>
                <a:spcPts val="0"/>
              </a:spcAft>
              <a:buClr>
                <a:schemeClr val="dk1"/>
              </a:buClr>
              <a:buSzPts val="1200"/>
              <a:buFont typeface="Calibri"/>
              <a:buNone/>
            </a:pPr>
            <a:endParaRPr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write down the term and definition as part of a Key Vocab section in their notes.</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Teaching Points:</a:t>
            </a:r>
            <a:r>
              <a:rPr lang="en" dirty="0">
                <a:solidFill>
                  <a:schemeClr val="dk1"/>
                </a:solidFill>
              </a:rPr>
              <a:t>  Jesus is both human and divine. The heresy that denies his humanity is called Docetism, the heresy that denies his divinity is called Arianism.</a:t>
            </a:r>
            <a:endParaRPr dirty="0">
              <a:solidFill>
                <a:schemeClr val="dk1"/>
              </a:solidFill>
            </a:endParaRPr>
          </a:p>
          <a:p>
            <a:pPr marL="0" lvl="0" indent="0" algn="l" rtl="0">
              <a:spcBef>
                <a:spcPts val="0"/>
              </a:spcBef>
              <a:spcAft>
                <a:spcPts val="0"/>
              </a:spcAft>
              <a:buClr>
                <a:schemeClr val="dk1"/>
              </a:buClr>
              <a:buSzPts val="1200"/>
              <a:buFont typeface="Calibri"/>
              <a:buNone/>
            </a:pPr>
            <a:endParaRPr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Have students view video, </a:t>
            </a:r>
            <a:r>
              <a:rPr lang="en" i="1" dirty="0">
                <a:solidFill>
                  <a:schemeClr val="dk1"/>
                </a:solidFill>
              </a:rPr>
              <a:t>Arianism, Then and Now</a:t>
            </a:r>
            <a:r>
              <a:rPr lang="en" dirty="0">
                <a:solidFill>
                  <a:schemeClr val="dk1"/>
                </a:solidFill>
              </a:rPr>
              <a:t>. URL here: https://youtu.be/oH6_ZPiay9g</a:t>
            </a:r>
          </a:p>
          <a:p>
            <a:pPr marL="0" lvl="0" indent="0" algn="l" rtl="0">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4b23febe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74b23febe5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b="1" dirty="0">
                <a:solidFill>
                  <a:schemeClr val="dk1"/>
                </a:solidFill>
              </a:rPr>
              <a:t>Photo Credit:</a:t>
            </a:r>
            <a:r>
              <a:rPr lang="en" dirty="0">
                <a:solidFill>
                  <a:schemeClr val="dk1"/>
                </a:solidFill>
              </a:rPr>
              <a:t> The Chosen press photos (press.thechosen.tv). </a:t>
            </a:r>
            <a:r>
              <a:rPr lang="en" dirty="0">
                <a:solidFill>
                  <a:schemeClr val="dk1"/>
                </a:solidFill>
                <a:uFill>
                  <a:noFill/>
                </a:uFill>
                <a:hlinkClick r:id="rId3">
                  <a:extLst>
                    <a:ext uri="{A12FA001-AC4F-418D-AE19-62706E023703}">
                      <ahyp:hlinkClr xmlns:ahyp="http://schemas.microsoft.com/office/drawing/2018/hyperlinkcolor" val="tx"/>
                    </a:ext>
                  </a:extLst>
                </a:hlinkClick>
              </a:rPr>
              <a:t>Creative Commons Attribution-Share Alike 4.0</a:t>
            </a:r>
            <a:r>
              <a:rPr lang="en" dirty="0">
                <a:solidFill>
                  <a:schemeClr val="dk1"/>
                </a:solidFill>
              </a:rPr>
              <a:t>. The Chosen - Jesus touches the leper. https://commons.wikimedia.org/wiki/File:The_Chosen_-_Jesus_touches_the_leper.jpg</a:t>
            </a:r>
            <a:endParaRPr dirty="0">
              <a:solidFill>
                <a:schemeClr val="dk1"/>
              </a:solidFill>
            </a:endParaRPr>
          </a:p>
          <a:p>
            <a:pPr marL="0" lvl="0" indent="0" algn="l" rtl="0">
              <a:spcBef>
                <a:spcPts val="0"/>
              </a:spcBef>
              <a:spcAft>
                <a:spcPts val="0"/>
              </a:spcAft>
              <a:buClr>
                <a:schemeClr val="dk1"/>
              </a:buClr>
              <a:buSzPts val="1200"/>
              <a:buFont typeface="Calibri"/>
              <a:buNone/>
            </a:pPr>
            <a:endParaRPr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Directions: </a:t>
            </a:r>
            <a:r>
              <a:rPr lang="en" dirty="0">
                <a:solidFill>
                  <a:schemeClr val="dk1"/>
                </a:solidFill>
              </a:rPr>
              <a:t>Have students copy information from the slide into their notes.</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Teaching Points:</a:t>
            </a:r>
            <a:r>
              <a:rPr lang="en" dirty="0"/>
              <a:t> CCC 470 : Because "human nature was assumed, not absorbed",</a:t>
            </a:r>
            <a:r>
              <a:rPr lang="en" baseline="30000" dirty="0"/>
              <a:t> </a:t>
            </a:r>
            <a:r>
              <a:rPr lang="en" dirty="0"/>
              <a:t>in the mysterious union of the Incarnation, the Church was led over the course of centuries to confess the full reality of Christ's human soul, with its operations of intellect and will, and of his human body. In parallel fashion, she had to recall on each occasion that Christ's human nature belongs, as his own, to the divine person of the Son of God, who assumed it. Everything that Christ is and does in this nature derives from "one of the Trinity". The Son of God therefore communicates to his humanity his own personal mode of existence in the Trinity. In his soul as in his body, Christ thus expresses humanly the divine ways of the Trinity:</a:t>
            </a:r>
            <a:endParaRPr baseline="30000" dirty="0"/>
          </a:p>
          <a:p>
            <a:pPr marL="0" lvl="0" indent="0" algn="l" rtl="0">
              <a:spcBef>
                <a:spcPts val="0"/>
              </a:spcBef>
              <a:spcAft>
                <a:spcPts val="0"/>
              </a:spcAft>
              <a:buClr>
                <a:schemeClr val="dk1"/>
              </a:buClr>
              <a:buSzPts val="1100"/>
              <a:buFont typeface="Arial"/>
              <a:buNone/>
            </a:pPr>
            <a:r>
              <a:rPr lang="en" dirty="0"/>
              <a:t>The Son of God. . . worked with human hands; he thought with a human mind. He acted with a human will, and with a human heart he loved. Born of the Virgin Mary, he has truly been made one of us, like to us in all things except sin.</a:t>
            </a:r>
            <a:endParaRPr baseline="30000"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 dirty="0"/>
              <a:t>How The Chosen portrays Jesus humanness: ‘Because The Chosen doesn't have to worry about suggesting Jesus' divinity by characterizing him as lofty and inaccessible, it's also free to make him humble and human. His appearance is unremarkable, just as Isaiah foretold, and he comes across as earthy, physical, and genuinely focused on the people and events surrounding him. People recognize him from his youth and from construction jobs that they worked on with him. He doesn't come off as a ghost who descended from heaven just before his human ministry and who is floating a foot off the ground. Yet unlike other adaptations that try to humanize Jesus by making him self-doubting, Jesus in The Chosen clearly knows who he is and the purpose given to him by his heavenly Father.’ (see article below). </a:t>
            </a:r>
            <a:endParaRPr dirty="0">
              <a:solidFill>
                <a:schemeClr val="dk1"/>
              </a:solidFill>
            </a:endParaRPr>
          </a:p>
          <a:p>
            <a:pPr marL="0" lvl="0" indent="0" algn="l" rtl="0">
              <a:spcBef>
                <a:spcPts val="0"/>
              </a:spcBef>
              <a:spcAft>
                <a:spcPts val="0"/>
              </a:spcAft>
              <a:buClr>
                <a:schemeClr val="dk1"/>
              </a:buClr>
              <a:buSzPts val="1200"/>
              <a:buFont typeface="Calibri"/>
              <a:buNone/>
            </a:pPr>
            <a:endParaRPr b="1" dirty="0">
              <a:solidFill>
                <a:schemeClr val="dk1"/>
              </a:solidFill>
            </a:endParaRPr>
          </a:p>
          <a:p>
            <a:pPr marL="0" lvl="0" indent="0" algn="l" rtl="0">
              <a:spcBef>
                <a:spcPts val="0"/>
              </a:spcBef>
              <a:spcAft>
                <a:spcPts val="0"/>
              </a:spcAft>
              <a:buClr>
                <a:schemeClr val="dk1"/>
              </a:buClr>
              <a:buSzPts val="1200"/>
              <a:buFont typeface="Calibri"/>
              <a:buNone/>
            </a:pPr>
            <a:r>
              <a:rPr lang="en" b="1" dirty="0">
                <a:solidFill>
                  <a:schemeClr val="dk1"/>
                </a:solidFill>
              </a:rPr>
              <a:t>Online Resources: </a:t>
            </a:r>
            <a:r>
              <a:rPr lang="en" dirty="0">
                <a:solidFill>
                  <a:schemeClr val="dk1"/>
                </a:solidFill>
              </a:rPr>
              <a:t>Have students view video, </a:t>
            </a:r>
            <a:r>
              <a:rPr lang="en" i="1" dirty="0">
                <a:solidFill>
                  <a:schemeClr val="dk1"/>
                </a:solidFill>
              </a:rPr>
              <a:t>Truly Human Jesus</a:t>
            </a:r>
            <a:r>
              <a:rPr lang="en" dirty="0">
                <a:solidFill>
                  <a:schemeClr val="dk1"/>
                </a:solidFill>
              </a:rPr>
              <a:t>. URL here: </a:t>
            </a:r>
            <a:r>
              <a:rPr lang="en" u="sng" dirty="0">
                <a:solidFill>
                  <a:schemeClr val="hlink"/>
                </a:solidFill>
                <a:hlinkClick r:id="rId4"/>
              </a:rPr>
              <a:t>https://youtu.be/tDPbeKgwwhU</a:t>
            </a:r>
            <a:endParaRPr dirty="0">
              <a:solidFill>
                <a:schemeClr val="dk1"/>
              </a:solidFill>
            </a:endParaRPr>
          </a:p>
          <a:p>
            <a:pPr marL="0" lvl="0" indent="0" algn="l" rtl="0">
              <a:spcBef>
                <a:spcPts val="0"/>
              </a:spcBef>
              <a:spcAft>
                <a:spcPts val="0"/>
              </a:spcAft>
              <a:buClr>
                <a:schemeClr val="dk1"/>
              </a:buClr>
              <a:buSzPts val="1200"/>
              <a:buFont typeface="Calibri"/>
              <a:buNone/>
            </a:pPr>
            <a:r>
              <a:rPr lang="en" dirty="0">
                <a:solidFill>
                  <a:schemeClr val="dk1"/>
                </a:solidFill>
              </a:rPr>
              <a:t>Assign article, </a:t>
            </a:r>
            <a:r>
              <a:rPr lang="en" i="1" dirty="0">
                <a:solidFill>
                  <a:schemeClr val="dk1"/>
                </a:solidFill>
              </a:rPr>
              <a:t>Jesus in the Chosen</a:t>
            </a:r>
            <a:r>
              <a:rPr lang="en" dirty="0">
                <a:solidFill>
                  <a:schemeClr val="dk1"/>
                </a:solidFill>
              </a:rPr>
              <a:t>. URL here: https://www.thebibleartist.com/post/jesus-in-the-chosen-adapting-biblical-characters</a:t>
            </a:r>
          </a:p>
          <a:p>
            <a:pPr marL="0" lvl="0" indent="0" algn="l" rtl="0">
              <a:spcBef>
                <a:spcPts val="0"/>
              </a:spcBef>
              <a:spcAft>
                <a:spcPts val="0"/>
              </a:spcAft>
              <a:buClr>
                <a:schemeClr val="dk1"/>
              </a:buClr>
              <a:buSzPts val="1200"/>
              <a:buFont typeface="Calibri"/>
              <a:buNone/>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videos linked in this presentation file may contain copyright material. Such material is made available for educational</a:t>
            </a:r>
            <a:r>
              <a:rPr lang="en-US" sz="1100" i="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purposes only. This constitutes a “fair use” of any such copyright material as provided for in Title 17 U.S.C. section106A-117 of the US Copyright Law.</a:t>
            </a:r>
            <a:endParaRPr lang="en-US" sz="1100"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57250" y="457200"/>
            <a:ext cx="7406400" cy="1017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19"/>
          <p:cNvSpPr txBox="1">
            <a:spLocks noGrp="1"/>
          </p:cNvSpPr>
          <p:nvPr>
            <p:ph type="body" idx="1"/>
          </p:nvPr>
        </p:nvSpPr>
        <p:spPr>
          <a:xfrm>
            <a:off x="857250" y="1543049"/>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1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18" name="Google Shape;18;p19"/>
          <p:cNvSpPr txBox="1">
            <a:spLocks noGrp="1"/>
          </p:cNvSpPr>
          <p:nvPr>
            <p:ph type="body" idx="2"/>
          </p:nvPr>
        </p:nvSpPr>
        <p:spPr>
          <a:xfrm>
            <a:off x="4700709" y="1543050"/>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1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19" name="Google Shape;19;p19"/>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0" name="Google Shape;20;p19"/>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1" name="Google Shape;21;p19"/>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6" name="Google Shape;5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0" name="Google Shape;6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 name="Google Shape;24;p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5" name="Google Shape;2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9" name="Google Shape;2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2" name="Google Shape;3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3" name="Google Shape;43;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4" name="Google Shape;4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bible.usccb.org/bible/john/1#51001014-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5BA2A47A-6542-4678-A64C-B39E3522F6BE}"/>
              </a:ext>
            </a:extLst>
          </p:cNvPr>
          <p:cNvPicPr>
            <a:picLocks noChangeAspect="1" noChangeArrowheads="1"/>
          </p:cNvPicPr>
          <p:nvPr/>
        </p:nvPicPr>
        <p:blipFill rotWithShape="1">
          <a:blip r:embed="rId3">
            <a:duotone>
              <a:prstClr val="black"/>
              <a:srgbClr val="FF0000">
                <a:tint val="45000"/>
                <a:satMod val="400000"/>
              </a:srgbClr>
            </a:duotone>
            <a:alphaModFix amt="70000"/>
            <a:extLst>
              <a:ext uri="{28A0092B-C50C-407E-A947-70E740481C1C}">
                <a14:useLocalDpi xmlns:a14="http://schemas.microsoft.com/office/drawing/2010/main" val="0"/>
              </a:ext>
            </a:extLst>
          </a:blip>
          <a:srcRect l="13828" t="21505" r="13592" b="47614"/>
          <a:stretch/>
        </p:blipFill>
        <p:spPr bwMode="auto">
          <a:xfrm>
            <a:off x="28929" y="1"/>
            <a:ext cx="9115071"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80EF88-8C7F-B111-BD80-3B1C6B6FD84D}"/>
              </a:ext>
            </a:extLst>
          </p:cNvPr>
          <p:cNvSpPr txBox="1"/>
          <p:nvPr/>
        </p:nvSpPr>
        <p:spPr>
          <a:xfrm>
            <a:off x="804960" y="2121626"/>
            <a:ext cx="7533446" cy="1754326"/>
          </a:xfrm>
          <a:prstGeom prst="rect">
            <a:avLst/>
          </a:prstGeom>
          <a:noFill/>
        </p:spPr>
        <p:txBody>
          <a:bodyPr wrap="square" rtlCol="0">
            <a:spAutoFit/>
          </a:bodyPr>
          <a:lstStyle/>
          <a:p>
            <a:pPr algn="ctr" defTabSz="914378"/>
            <a:r>
              <a:rPr lang="en-US" sz="5400" b="1" dirty="0">
                <a:solidFill>
                  <a:srgbClr val="FFFFFF"/>
                </a:solidFill>
                <a:latin typeface="Calibri" panose="020F0502020204030204" pitchFamily="34" charset="0"/>
                <a:cs typeface="Calibri" panose="020F0502020204030204" pitchFamily="34" charset="0"/>
              </a:rPr>
              <a:t>Jesus Is the Way, the Truth, and the Life</a:t>
            </a:r>
          </a:p>
        </p:txBody>
      </p:sp>
      <p:sp>
        <p:nvSpPr>
          <p:cNvPr id="12" name="Oval 11">
            <a:extLst>
              <a:ext uri="{FF2B5EF4-FFF2-40B4-BE49-F238E27FC236}">
                <a16:creationId xmlns:a16="http://schemas.microsoft.com/office/drawing/2014/main" id="{5B1829C2-1439-FDD6-AF65-5DEFC6861B74}"/>
              </a:ext>
            </a:extLst>
          </p:cNvPr>
          <p:cNvSpPr/>
          <p:nvPr/>
        </p:nvSpPr>
        <p:spPr>
          <a:xfrm>
            <a:off x="4142146" y="1069970"/>
            <a:ext cx="859703" cy="830997"/>
          </a:xfrm>
          <a:prstGeom prst="ellipse">
            <a:avLst/>
          </a:prstGeom>
          <a:solidFill>
            <a:srgbClr val="A8332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latin typeface="Arial"/>
            </a:endParaRPr>
          </a:p>
        </p:txBody>
      </p:sp>
      <p:sp>
        <p:nvSpPr>
          <p:cNvPr id="13" name="TextBox 12">
            <a:extLst>
              <a:ext uri="{FF2B5EF4-FFF2-40B4-BE49-F238E27FC236}">
                <a16:creationId xmlns:a16="http://schemas.microsoft.com/office/drawing/2014/main" id="{9383FBFB-AD7C-4175-FBA2-697968DA21E8}"/>
              </a:ext>
            </a:extLst>
          </p:cNvPr>
          <p:cNvSpPr txBox="1"/>
          <p:nvPr/>
        </p:nvSpPr>
        <p:spPr>
          <a:xfrm>
            <a:off x="4202228" y="1081512"/>
            <a:ext cx="738909" cy="830997"/>
          </a:xfrm>
          <a:prstGeom prst="rect">
            <a:avLst/>
          </a:prstGeom>
          <a:noFill/>
        </p:spPr>
        <p:txBody>
          <a:bodyPr wrap="square" rtlCol="0">
            <a:spAutoFit/>
          </a:bodyPr>
          <a:lstStyle/>
          <a:p>
            <a:pPr algn="ctr" defTabSz="914378"/>
            <a:r>
              <a:rPr lang="en-US" sz="4800" dirty="0">
                <a:solidFill>
                  <a:srgbClr val="FFFFFF"/>
                </a:solidFill>
              </a:rPr>
              <a:t>1</a:t>
            </a:r>
          </a:p>
        </p:txBody>
      </p:sp>
      <p:sp>
        <p:nvSpPr>
          <p:cNvPr id="16" name="Rectangle 15">
            <a:extLst>
              <a:ext uri="{FF2B5EF4-FFF2-40B4-BE49-F238E27FC236}">
                <a16:creationId xmlns:a16="http://schemas.microsoft.com/office/drawing/2014/main" id="{61A1744A-DAA8-43F9-40D5-E1C7C3B47328}"/>
              </a:ext>
            </a:extLst>
          </p:cNvPr>
          <p:cNvSpPr/>
          <p:nvPr/>
        </p:nvSpPr>
        <p:spPr>
          <a:xfrm>
            <a:off x="28930" y="4404836"/>
            <a:ext cx="9085506" cy="712288"/>
          </a:xfrm>
          <a:prstGeom prst="rect">
            <a:avLst/>
          </a:prstGeom>
          <a:solidFill>
            <a:srgbClr val="A8332C"/>
          </a:solidFill>
          <a:ln w="76200">
            <a:solidFill>
              <a:schemeClr val="bg1"/>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latin typeface="Arial"/>
            </a:endParaRPr>
          </a:p>
        </p:txBody>
      </p:sp>
      <p:sp>
        <p:nvSpPr>
          <p:cNvPr id="15" name="TextBox 14">
            <a:extLst>
              <a:ext uri="{FF2B5EF4-FFF2-40B4-BE49-F238E27FC236}">
                <a16:creationId xmlns:a16="http://schemas.microsoft.com/office/drawing/2014/main" id="{6DBEE358-F10B-2AEF-FE4E-16C40BF87B21}"/>
              </a:ext>
            </a:extLst>
          </p:cNvPr>
          <p:cNvSpPr txBox="1"/>
          <p:nvPr/>
        </p:nvSpPr>
        <p:spPr>
          <a:xfrm>
            <a:off x="596344" y="4453801"/>
            <a:ext cx="7951304" cy="584775"/>
          </a:xfrm>
          <a:prstGeom prst="rect">
            <a:avLst/>
          </a:prstGeom>
          <a:solidFill>
            <a:srgbClr val="A8332C"/>
          </a:solidFill>
          <a:ln>
            <a:noFill/>
          </a:ln>
        </p:spPr>
        <p:txBody>
          <a:bodyPr wrap="square" rtlCol="0">
            <a:spAutoFit/>
          </a:bodyPr>
          <a:lstStyle/>
          <a:p>
            <a:pPr algn="ctr" defTabSz="914378"/>
            <a:r>
              <a:rPr lang="en-US" sz="3200" i="1" dirty="0">
                <a:solidFill>
                  <a:srgbClr val="FFFFFF"/>
                </a:solidFill>
                <a:latin typeface="Calibri" panose="020F0502020204030204" pitchFamily="34" charset="0"/>
                <a:cs typeface="Calibri" panose="020F0502020204030204" pitchFamily="34" charset="0"/>
              </a:rPr>
              <a:t>God Loves: Jesus Christ Enters the World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74ea83206f_0_1"/>
          <p:cNvSpPr txBox="1">
            <a:spLocks noGrp="1"/>
          </p:cNvSpPr>
          <p:nvPr>
            <p:ph type="title"/>
          </p:nvPr>
        </p:nvSpPr>
        <p:spPr>
          <a:xfrm>
            <a:off x="292575" y="191025"/>
            <a:ext cx="2051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latin typeface="Calibri"/>
                <a:ea typeface="Calibri"/>
                <a:cs typeface="Calibri"/>
                <a:sym typeface="Calibri"/>
              </a:rPr>
              <a:t>Jesus Wept</a:t>
            </a:r>
            <a:endParaRPr b="1">
              <a:solidFill>
                <a:srgbClr val="85200C"/>
              </a:solidFill>
              <a:latin typeface="Calibri"/>
              <a:ea typeface="Calibri"/>
              <a:cs typeface="Calibri"/>
              <a:sym typeface="Calibri"/>
            </a:endParaRPr>
          </a:p>
        </p:txBody>
      </p:sp>
      <p:sp>
        <p:nvSpPr>
          <p:cNvPr id="142" name="Google Shape;142;g274ea83206f_0_1"/>
          <p:cNvSpPr txBox="1">
            <a:spLocks noGrp="1"/>
          </p:cNvSpPr>
          <p:nvPr>
            <p:ph type="body" idx="1"/>
          </p:nvPr>
        </p:nvSpPr>
        <p:spPr>
          <a:xfrm>
            <a:off x="161925" y="763725"/>
            <a:ext cx="2312700" cy="4027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05"/>
              <a:buFont typeface="Arial"/>
              <a:buNone/>
            </a:pPr>
            <a:r>
              <a:rPr lang="en" sz="1190" b="1">
                <a:solidFill>
                  <a:srgbClr val="85200C"/>
                </a:solidFill>
                <a:latin typeface="Calibri"/>
                <a:ea typeface="Calibri"/>
                <a:cs typeface="Calibri"/>
                <a:sym typeface="Calibri"/>
              </a:rPr>
              <a:t>For Jesus had not yet come into the village, but was still where Martha had met him. So when the Jews who were with her in the house comforting her saw Mary get up quickly and go out, they followed her, presuming that she was going to the tomb to weep there.</a:t>
            </a:r>
            <a:endParaRPr sz="1190" b="1">
              <a:solidFill>
                <a:srgbClr val="85200C"/>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05"/>
              <a:buFont typeface="Arial"/>
              <a:buNone/>
            </a:pPr>
            <a:endParaRPr sz="1190" b="1">
              <a:solidFill>
                <a:srgbClr val="85200C"/>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05"/>
              <a:buFont typeface="Arial"/>
              <a:buNone/>
            </a:pPr>
            <a:r>
              <a:rPr lang="en" sz="1190" b="1">
                <a:solidFill>
                  <a:srgbClr val="85200C"/>
                </a:solidFill>
                <a:latin typeface="Calibri"/>
                <a:ea typeface="Calibri"/>
                <a:cs typeface="Calibri"/>
                <a:sym typeface="Calibri"/>
              </a:rPr>
              <a:t>When Mary came to where Jesus was and saw him, she fell at his feet and said to him, ‘Lord, if you had been here, my brother would not have died.’</a:t>
            </a:r>
            <a:endParaRPr sz="1190" b="1">
              <a:solidFill>
                <a:srgbClr val="85200C"/>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05"/>
              <a:buFont typeface="Arial"/>
              <a:buNone/>
            </a:pPr>
            <a:endParaRPr sz="1190" b="1">
              <a:solidFill>
                <a:srgbClr val="85200C"/>
              </a:solidFill>
              <a:latin typeface="Calibri"/>
              <a:ea typeface="Calibri"/>
              <a:cs typeface="Calibri"/>
              <a:sym typeface="Calibri"/>
            </a:endParaRPr>
          </a:p>
          <a:p>
            <a:pPr marL="0" lvl="0" indent="0" algn="l" rtl="0">
              <a:lnSpc>
                <a:spcPct val="95000"/>
              </a:lnSpc>
              <a:spcBef>
                <a:spcPts val="0"/>
              </a:spcBef>
              <a:spcAft>
                <a:spcPts val="0"/>
              </a:spcAft>
              <a:buSzPts val="605"/>
              <a:buNone/>
            </a:pPr>
            <a:r>
              <a:rPr lang="en" sz="1190" b="1">
                <a:solidFill>
                  <a:srgbClr val="85200C"/>
                </a:solidFill>
                <a:latin typeface="Calibri"/>
                <a:ea typeface="Calibri"/>
                <a:cs typeface="Calibri"/>
                <a:sym typeface="Calibri"/>
              </a:rPr>
              <a:t>When Jesus saw her weeping and the Jews who had come with her weeping, he became perturbed and deeply troubled and said, “Where have you laid him?” They said to him, ‘Sir, come and see.’ And Jesus wept. John 11 :30-35</a:t>
            </a:r>
            <a:endParaRPr sz="1190" b="1">
              <a:solidFill>
                <a:srgbClr val="85200C"/>
              </a:solidFill>
              <a:latin typeface="Calibri"/>
              <a:ea typeface="Calibri"/>
              <a:cs typeface="Calibri"/>
              <a:sym typeface="Calibri"/>
            </a:endParaRPr>
          </a:p>
        </p:txBody>
      </p:sp>
      <p:pic>
        <p:nvPicPr>
          <p:cNvPr id="143" name="Google Shape;143;g274ea83206f_0_1"/>
          <p:cNvPicPr preferRelativeResize="0"/>
          <p:nvPr/>
        </p:nvPicPr>
        <p:blipFill>
          <a:blip r:embed="rId3">
            <a:alphaModFix/>
          </a:blip>
          <a:stretch>
            <a:fillRect/>
          </a:stretch>
        </p:blipFill>
        <p:spPr>
          <a:xfrm>
            <a:off x="2474598" y="0"/>
            <a:ext cx="666940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585150" y="350600"/>
            <a:ext cx="7973700" cy="776400"/>
          </a:xfrm>
          <a:prstGeom prst="rect">
            <a:avLst/>
          </a:prstGeom>
          <a:solidFill>
            <a:schemeClr val="lt1"/>
          </a:solidFill>
          <a:ln w="38100" cap="flat" cmpd="sng">
            <a:solidFill>
              <a:srgbClr val="972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200" b="1" dirty="0">
                <a:solidFill>
                  <a:srgbClr val="972928"/>
                </a:solidFill>
                <a:latin typeface="Calibri"/>
                <a:ea typeface="Calibri"/>
                <a:cs typeface="Calibri"/>
                <a:sym typeface="Calibri"/>
              </a:rPr>
              <a:t>Historical Evidence and the Existence of Jesus</a:t>
            </a:r>
            <a:endParaRPr sz="3200" b="1" dirty="0">
              <a:solidFill>
                <a:srgbClr val="972928"/>
              </a:solidFill>
              <a:latin typeface="Calibri"/>
              <a:ea typeface="Calibri"/>
              <a:cs typeface="Calibri"/>
              <a:sym typeface="Calibri"/>
            </a:endParaRPr>
          </a:p>
        </p:txBody>
      </p:sp>
      <p:sp>
        <p:nvSpPr>
          <p:cNvPr id="149" name="Google Shape;149;p8"/>
          <p:cNvSpPr txBox="1">
            <a:spLocks noGrp="1"/>
          </p:cNvSpPr>
          <p:nvPr>
            <p:ph type="body" idx="1"/>
          </p:nvPr>
        </p:nvSpPr>
        <p:spPr>
          <a:xfrm>
            <a:off x="3423125" y="1369151"/>
            <a:ext cx="5185500" cy="3573300"/>
          </a:xfrm>
          <a:prstGeom prst="rect">
            <a:avLst/>
          </a:prstGeom>
          <a:solidFill>
            <a:schemeClr val="lt1"/>
          </a:solidFill>
          <a:ln w="38100" cap="flat" cmpd="sng">
            <a:solidFill>
              <a:srgbClr val="972928"/>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57763"/>
              <a:buNone/>
            </a:pPr>
            <a:r>
              <a:rPr lang="en" sz="3116" b="1">
                <a:solidFill>
                  <a:srgbClr val="980000"/>
                </a:solidFill>
                <a:latin typeface="Calibri"/>
                <a:ea typeface="Calibri"/>
                <a:cs typeface="Calibri"/>
                <a:sym typeface="Calibri"/>
              </a:rPr>
              <a:t>Relics: </a:t>
            </a:r>
            <a:r>
              <a:rPr lang="en" sz="2600">
                <a:solidFill>
                  <a:srgbClr val="980000"/>
                </a:solidFill>
                <a:latin typeface="Calibri"/>
                <a:ea typeface="Calibri"/>
                <a:cs typeface="Calibri"/>
                <a:sym typeface="Calibri"/>
              </a:rPr>
              <a:t>The Shroud of Turin, True Cross, Crown of Thorns, Veil of Veronica, Holy Grail</a:t>
            </a:r>
            <a:endParaRPr sz="2600">
              <a:solidFill>
                <a:srgbClr val="980000"/>
              </a:solidFill>
              <a:latin typeface="Calibri"/>
              <a:ea typeface="Calibri"/>
              <a:cs typeface="Calibri"/>
              <a:sym typeface="Calibri"/>
            </a:endParaRPr>
          </a:p>
          <a:p>
            <a:pPr marL="0" lvl="0" indent="0" algn="l" rtl="0">
              <a:lnSpc>
                <a:spcPct val="115000"/>
              </a:lnSpc>
              <a:spcBef>
                <a:spcPts val="1200"/>
              </a:spcBef>
              <a:spcAft>
                <a:spcPts val="0"/>
              </a:spcAft>
              <a:buSzPct val="57763"/>
              <a:buNone/>
            </a:pPr>
            <a:r>
              <a:rPr lang="en" sz="3116" b="1">
                <a:solidFill>
                  <a:srgbClr val="980000"/>
                </a:solidFill>
                <a:latin typeface="Calibri"/>
                <a:ea typeface="Calibri"/>
                <a:cs typeface="Calibri"/>
                <a:sym typeface="Calibri"/>
              </a:rPr>
              <a:t>Archeology:</a:t>
            </a:r>
            <a:r>
              <a:rPr lang="en" sz="2600" b="1">
                <a:solidFill>
                  <a:srgbClr val="980000"/>
                </a:solidFill>
                <a:latin typeface="Calibri"/>
                <a:ea typeface="Calibri"/>
                <a:cs typeface="Calibri"/>
                <a:sym typeface="Calibri"/>
              </a:rPr>
              <a:t> </a:t>
            </a:r>
            <a:r>
              <a:rPr lang="en" sz="2600">
                <a:solidFill>
                  <a:srgbClr val="980000"/>
                </a:solidFill>
                <a:latin typeface="Calibri"/>
                <a:ea typeface="Calibri"/>
                <a:cs typeface="Calibri"/>
                <a:sym typeface="Calibri"/>
              </a:rPr>
              <a:t>Coins with Pontius Pilate, Fishing Boats, House of Peter, Signs of Roman Crucifixion</a:t>
            </a:r>
            <a:endParaRPr sz="2600">
              <a:solidFill>
                <a:srgbClr val="980000"/>
              </a:solidFill>
              <a:latin typeface="Calibri"/>
              <a:ea typeface="Calibri"/>
              <a:cs typeface="Calibri"/>
              <a:sym typeface="Calibri"/>
            </a:endParaRPr>
          </a:p>
          <a:p>
            <a:pPr marL="0" lvl="0" indent="0" algn="l" rtl="0">
              <a:lnSpc>
                <a:spcPct val="115000"/>
              </a:lnSpc>
              <a:spcBef>
                <a:spcPts val="1200"/>
              </a:spcBef>
              <a:spcAft>
                <a:spcPts val="0"/>
              </a:spcAft>
              <a:buSzPct val="57508"/>
              <a:buNone/>
            </a:pPr>
            <a:r>
              <a:rPr lang="en" sz="3129" b="1">
                <a:solidFill>
                  <a:srgbClr val="980000"/>
                </a:solidFill>
                <a:latin typeface="Calibri"/>
                <a:ea typeface="Calibri"/>
                <a:cs typeface="Calibri"/>
                <a:sym typeface="Calibri"/>
              </a:rPr>
              <a:t>Non-Christian Historians:</a:t>
            </a:r>
            <a:r>
              <a:rPr lang="en" sz="2600" b="1">
                <a:solidFill>
                  <a:srgbClr val="980000"/>
                </a:solidFill>
                <a:latin typeface="Calibri"/>
                <a:ea typeface="Calibri"/>
                <a:cs typeface="Calibri"/>
                <a:sym typeface="Calibri"/>
              </a:rPr>
              <a:t> </a:t>
            </a:r>
            <a:r>
              <a:rPr lang="en" sz="2600">
                <a:solidFill>
                  <a:srgbClr val="980000"/>
                </a:solidFill>
                <a:latin typeface="Calibri"/>
                <a:ea typeface="Calibri"/>
                <a:cs typeface="Calibri"/>
                <a:sym typeface="Calibri"/>
              </a:rPr>
              <a:t>Josephus, Tacitus, Pliny the Younger and others.</a:t>
            </a:r>
            <a:endParaRPr sz="2600">
              <a:solidFill>
                <a:srgbClr val="980000"/>
              </a:solidFill>
              <a:latin typeface="Calibri"/>
              <a:ea typeface="Calibri"/>
              <a:cs typeface="Calibri"/>
              <a:sym typeface="Calibri"/>
            </a:endParaRPr>
          </a:p>
          <a:p>
            <a:pPr marL="0" lvl="0" indent="0" algn="l" rtl="0">
              <a:lnSpc>
                <a:spcPct val="115000"/>
              </a:lnSpc>
              <a:spcBef>
                <a:spcPts val="1200"/>
              </a:spcBef>
              <a:spcAft>
                <a:spcPts val="1200"/>
              </a:spcAft>
              <a:buSzPct val="69230"/>
              <a:buNone/>
            </a:pPr>
            <a:endParaRPr sz="2600">
              <a:latin typeface="Calibri"/>
              <a:ea typeface="Calibri"/>
              <a:cs typeface="Calibri"/>
              <a:sym typeface="Calibri"/>
            </a:endParaRPr>
          </a:p>
        </p:txBody>
      </p:sp>
      <p:pic>
        <p:nvPicPr>
          <p:cNvPr id="150" name="Google Shape;150;p8"/>
          <p:cNvPicPr preferRelativeResize="0"/>
          <p:nvPr/>
        </p:nvPicPr>
        <p:blipFill rotWithShape="1">
          <a:blip r:embed="rId4">
            <a:alphaModFix/>
          </a:blip>
          <a:srcRect l="15469" r="18023"/>
          <a:stretch/>
        </p:blipFill>
        <p:spPr>
          <a:xfrm>
            <a:off x="634925" y="1369150"/>
            <a:ext cx="2649501" cy="2657800"/>
          </a:xfrm>
          <a:prstGeom prst="rect">
            <a:avLst/>
          </a:prstGeom>
          <a:noFill/>
          <a:ln w="38100" cap="flat" cmpd="sng">
            <a:solidFill>
              <a:srgbClr val="972928"/>
            </a:solidFill>
            <a:prstDash val="solid"/>
            <a:round/>
            <a:headEnd type="none" w="sm" len="sm"/>
            <a:tailEnd type="none" w="sm" len="sm"/>
          </a:ln>
        </p:spPr>
      </p:pic>
      <p:sp>
        <p:nvSpPr>
          <p:cNvPr id="151" name="Google Shape;151;p8"/>
          <p:cNvSpPr txBox="1"/>
          <p:nvPr/>
        </p:nvSpPr>
        <p:spPr>
          <a:xfrm>
            <a:off x="634875" y="4165900"/>
            <a:ext cx="2649600" cy="776400"/>
          </a:xfrm>
          <a:prstGeom prst="rect">
            <a:avLst/>
          </a:prstGeom>
          <a:solidFill>
            <a:schemeClr val="lt1"/>
          </a:solidFill>
          <a:ln w="38100" cap="flat" cmpd="sng">
            <a:solidFill>
              <a:srgbClr val="97292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Calibri"/>
                <a:ea typeface="Calibri"/>
                <a:cs typeface="Calibri"/>
                <a:sym typeface="Calibri"/>
              </a:rPr>
              <a:t>Heel bone of a crucified man, with an iron nail, from Givat Ha’mivtar, Israel, 1st century AD</a:t>
            </a:r>
            <a:endParaRPr sz="1800">
              <a:solidFill>
                <a:srgbClr val="98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311700" y="290200"/>
            <a:ext cx="8520600" cy="79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120" b="1" dirty="0">
                <a:solidFill>
                  <a:srgbClr val="920000"/>
                </a:solidFill>
                <a:latin typeface="Calibri"/>
                <a:ea typeface="Calibri"/>
                <a:cs typeface="Calibri"/>
                <a:sym typeface="Calibri"/>
              </a:rPr>
              <a:t>The Church Hands on the Experience of Jesus</a:t>
            </a:r>
            <a:endParaRPr sz="3120" b="1" dirty="0">
              <a:solidFill>
                <a:srgbClr val="920000"/>
              </a:solidFill>
              <a:latin typeface="Calibri"/>
              <a:ea typeface="Calibri"/>
              <a:cs typeface="Calibri"/>
              <a:sym typeface="Calibri"/>
            </a:endParaRPr>
          </a:p>
        </p:txBody>
      </p:sp>
      <p:sp>
        <p:nvSpPr>
          <p:cNvPr id="157" name="Google Shape;157;p9"/>
          <p:cNvSpPr txBox="1"/>
          <p:nvPr/>
        </p:nvSpPr>
        <p:spPr>
          <a:xfrm>
            <a:off x="311700" y="1236100"/>
            <a:ext cx="5645100" cy="37947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solidFill>
                  <a:schemeClr val="lt1"/>
                </a:solidFill>
                <a:latin typeface="Calibri"/>
                <a:ea typeface="Calibri"/>
                <a:cs typeface="Calibri"/>
                <a:sym typeface="Calibri"/>
              </a:rPr>
              <a:t>‘What was from the beginning, what we have heard,</a:t>
            </a: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solidFill>
                  <a:schemeClr val="lt1"/>
                </a:solidFill>
                <a:latin typeface="Calibri"/>
                <a:ea typeface="Calibri"/>
                <a:cs typeface="Calibri"/>
                <a:sym typeface="Calibri"/>
              </a:rPr>
              <a:t>what we have seen with our eyes, what we looked upon</a:t>
            </a: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solidFill>
                  <a:schemeClr val="lt1"/>
                </a:solidFill>
                <a:latin typeface="Calibri"/>
                <a:ea typeface="Calibri"/>
                <a:cs typeface="Calibri"/>
                <a:sym typeface="Calibri"/>
              </a:rPr>
              <a:t>and touched with our hands concerns the Word of life—</a:t>
            </a: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solidFill>
                  <a:schemeClr val="lt1"/>
                </a:solidFill>
                <a:latin typeface="Calibri"/>
                <a:ea typeface="Calibri"/>
                <a:cs typeface="Calibri"/>
                <a:sym typeface="Calibri"/>
              </a:rPr>
              <a:t>for the life was made visible; we have seen it and testify to it and proclaim to you the eternal life that was with the Father and was made visible to us—</a:t>
            </a: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solidFill>
                  <a:schemeClr val="lt1"/>
                </a:solidFill>
                <a:latin typeface="Calibri"/>
                <a:ea typeface="Calibri"/>
                <a:cs typeface="Calibri"/>
                <a:sym typeface="Calibri"/>
              </a:rPr>
              <a:t>What we have seen and heard we proclaim now to you,</a:t>
            </a: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solidFill>
                  <a:schemeClr val="lt1"/>
                </a:solidFill>
                <a:latin typeface="Calibri"/>
                <a:ea typeface="Calibri"/>
                <a:cs typeface="Calibri"/>
                <a:sym typeface="Calibri"/>
              </a:rPr>
              <a:t>so that you too may have fellowship with us; for our fellowship is with the Father and with his Son, Jesus Christ. We are writing this so that our joy may be complete.’  </a:t>
            </a:r>
            <a:endParaRPr sz="180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solidFill>
                  <a:schemeClr val="lt1"/>
                </a:solidFill>
                <a:latin typeface="Calibri"/>
                <a:ea typeface="Calibri"/>
                <a:cs typeface="Calibri"/>
                <a:sym typeface="Calibri"/>
              </a:rPr>
              <a:t>- 1 John 1-4</a:t>
            </a:r>
            <a:endParaRPr sz="18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p:txBody>
      </p:sp>
      <p:pic>
        <p:nvPicPr>
          <p:cNvPr id="158" name="Google Shape;158;p9"/>
          <p:cNvPicPr preferRelativeResize="0"/>
          <p:nvPr/>
        </p:nvPicPr>
        <p:blipFill>
          <a:blip r:embed="rId4">
            <a:alphaModFix/>
          </a:blip>
          <a:stretch>
            <a:fillRect/>
          </a:stretch>
        </p:blipFill>
        <p:spPr>
          <a:xfrm>
            <a:off x="6109300" y="1236100"/>
            <a:ext cx="2723000" cy="375500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g274d1761a0c_0_5"/>
          <p:cNvSpPr txBox="1">
            <a:spLocks noGrp="1"/>
          </p:cNvSpPr>
          <p:nvPr>
            <p:ph type="body" idx="1"/>
          </p:nvPr>
        </p:nvSpPr>
        <p:spPr>
          <a:xfrm>
            <a:off x="1197625" y="1518475"/>
            <a:ext cx="4139100" cy="27375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00000"/>
              <a:buNone/>
            </a:pPr>
            <a:endParaRPr/>
          </a:p>
          <a:p>
            <a:pPr marL="0" lvl="0" indent="0" algn="l" rtl="0">
              <a:lnSpc>
                <a:spcPct val="115000"/>
              </a:lnSpc>
              <a:spcBef>
                <a:spcPts val="1200"/>
              </a:spcBef>
              <a:spcAft>
                <a:spcPts val="1200"/>
              </a:spcAft>
              <a:buSzPct val="52940"/>
              <a:buNone/>
            </a:pPr>
            <a:r>
              <a:rPr lang="en" sz="3400">
                <a:solidFill>
                  <a:schemeClr val="lt1"/>
                </a:solidFill>
                <a:latin typeface="Calibri"/>
                <a:ea typeface="Calibri"/>
                <a:cs typeface="Calibri"/>
                <a:sym typeface="Calibri"/>
              </a:rPr>
              <a:t>What do you think is the most convincing evidence for the existence of Jesus and why?</a:t>
            </a:r>
            <a:endParaRPr sz="3400">
              <a:solidFill>
                <a:schemeClr val="lt1"/>
              </a:solidFill>
              <a:latin typeface="Calibri"/>
              <a:ea typeface="Calibri"/>
              <a:cs typeface="Calibri"/>
              <a:sym typeface="Calibri"/>
            </a:endParaRPr>
          </a:p>
        </p:txBody>
      </p:sp>
      <p:pic>
        <p:nvPicPr>
          <p:cNvPr id="164" name="Google Shape;164;g274d1761a0c_0_5"/>
          <p:cNvPicPr preferRelativeResize="0"/>
          <p:nvPr/>
        </p:nvPicPr>
        <p:blipFill rotWithShape="1">
          <a:blip r:embed="rId4">
            <a:alphaModFix/>
          </a:blip>
          <a:srcRect/>
          <a:stretch/>
        </p:blipFill>
        <p:spPr>
          <a:xfrm>
            <a:off x="5488979" y="1567537"/>
            <a:ext cx="3034375" cy="2586275"/>
          </a:xfrm>
          <a:prstGeom prst="rect">
            <a:avLst/>
          </a:prstGeom>
          <a:noFill/>
          <a:ln>
            <a:noFill/>
          </a:ln>
        </p:spPr>
      </p:pic>
      <p:sp>
        <p:nvSpPr>
          <p:cNvPr id="6" name="Google Shape;148;p8">
            <a:extLst>
              <a:ext uri="{FF2B5EF4-FFF2-40B4-BE49-F238E27FC236}">
                <a16:creationId xmlns:a16="http://schemas.microsoft.com/office/drawing/2014/main" id="{25B4406C-F83B-4EA9-A3F3-16179FD372A7}"/>
              </a:ext>
            </a:extLst>
          </p:cNvPr>
          <p:cNvSpPr txBox="1">
            <a:spLocks noGrp="1"/>
          </p:cNvSpPr>
          <p:nvPr>
            <p:ph type="title"/>
          </p:nvPr>
        </p:nvSpPr>
        <p:spPr>
          <a:xfrm>
            <a:off x="585150" y="350600"/>
            <a:ext cx="7973700" cy="776400"/>
          </a:xfrm>
          <a:prstGeom prst="rect">
            <a:avLst/>
          </a:prstGeom>
          <a:solidFill>
            <a:schemeClr val="lt1"/>
          </a:solidFill>
          <a:ln w="38100" cap="flat" cmpd="sng">
            <a:solidFill>
              <a:srgbClr val="9729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3200" b="1" dirty="0">
                <a:solidFill>
                  <a:srgbClr val="972928"/>
                </a:solidFill>
                <a:latin typeface="Calibri"/>
                <a:ea typeface="Calibri"/>
                <a:cs typeface="Calibri"/>
                <a:sym typeface="Calibri"/>
              </a:rPr>
              <a:t>Turn and Talk</a:t>
            </a:r>
            <a:endParaRPr sz="3200" b="1" dirty="0">
              <a:solidFill>
                <a:srgbClr val="97292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g274d1761a0c_0_12"/>
          <p:cNvSpPr txBox="1">
            <a:spLocks noGrp="1"/>
          </p:cNvSpPr>
          <p:nvPr>
            <p:ph type="subTitle" idx="1"/>
          </p:nvPr>
        </p:nvSpPr>
        <p:spPr>
          <a:xfrm>
            <a:off x="3697700" y="1847550"/>
            <a:ext cx="4869600" cy="308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605"/>
              <a:buNone/>
            </a:pPr>
            <a:r>
              <a:rPr lang="en" dirty="0">
                <a:solidFill>
                  <a:srgbClr val="972928"/>
                </a:solidFill>
                <a:latin typeface="Impact"/>
                <a:ea typeface="Impact"/>
                <a:cs typeface="Impact"/>
                <a:sym typeface="Impact"/>
              </a:rPr>
              <a:t>“And the Word became flesh</a:t>
            </a:r>
            <a:r>
              <a:rPr lang="en" u="sng" dirty="0">
                <a:solidFill>
                  <a:srgbClr val="972928"/>
                </a:solidFill>
                <a:latin typeface="Impact"/>
                <a:ea typeface="Impact"/>
                <a:cs typeface="Impact"/>
                <a:sym typeface="Impact"/>
                <a:hlinkClick r:id="rId4">
                  <a:extLst>
                    <a:ext uri="{A12FA001-AC4F-418D-AE19-62706E023703}">
                      <ahyp:hlinkClr xmlns:ahyp="http://schemas.microsoft.com/office/drawing/2018/hyperlinkcolor" val="tx"/>
                    </a:ext>
                  </a:extLst>
                </a:hlinkClick>
              </a:rPr>
              <a:t>*</a:t>
            </a:r>
            <a:endParaRPr dirty="0">
              <a:solidFill>
                <a:srgbClr val="972928"/>
              </a:solidFill>
              <a:latin typeface="Impact"/>
              <a:ea typeface="Impact"/>
              <a:cs typeface="Impact"/>
              <a:sym typeface="Impact"/>
            </a:endParaRPr>
          </a:p>
          <a:p>
            <a:pPr marL="0" lvl="0" indent="0" algn="ctr" rtl="0">
              <a:spcBef>
                <a:spcPts val="0"/>
              </a:spcBef>
              <a:spcAft>
                <a:spcPts val="0"/>
              </a:spcAft>
              <a:buClr>
                <a:schemeClr val="dk1"/>
              </a:buClr>
              <a:buSzPts val="1100"/>
              <a:buFont typeface="Arial"/>
              <a:buNone/>
            </a:pPr>
            <a:r>
              <a:rPr lang="en" dirty="0">
                <a:solidFill>
                  <a:srgbClr val="972928"/>
                </a:solidFill>
                <a:latin typeface="Impact"/>
                <a:ea typeface="Impact"/>
                <a:cs typeface="Impact"/>
                <a:sym typeface="Impact"/>
              </a:rPr>
              <a:t>and made his dwelling among us, and we saw his glory,</a:t>
            </a:r>
            <a:endParaRPr dirty="0">
              <a:solidFill>
                <a:srgbClr val="972928"/>
              </a:solidFill>
              <a:latin typeface="Impact"/>
              <a:ea typeface="Impact"/>
              <a:cs typeface="Impact"/>
              <a:sym typeface="Impact"/>
            </a:endParaRPr>
          </a:p>
          <a:p>
            <a:pPr marL="0" lvl="0" indent="0" algn="ctr" rtl="0">
              <a:spcBef>
                <a:spcPts val="0"/>
              </a:spcBef>
              <a:spcAft>
                <a:spcPts val="0"/>
              </a:spcAft>
              <a:buSzPts val="1100"/>
              <a:buNone/>
            </a:pPr>
            <a:r>
              <a:rPr lang="en" dirty="0">
                <a:solidFill>
                  <a:srgbClr val="972928"/>
                </a:solidFill>
                <a:latin typeface="Impact"/>
                <a:ea typeface="Impact"/>
                <a:cs typeface="Impact"/>
                <a:sym typeface="Impact"/>
              </a:rPr>
              <a:t>the glory as of the Father’s only Son, full of grace and truth”</a:t>
            </a:r>
            <a:endParaRPr dirty="0">
              <a:solidFill>
                <a:srgbClr val="972928"/>
              </a:solidFill>
              <a:latin typeface="Impact"/>
              <a:ea typeface="Impact"/>
              <a:cs typeface="Impact"/>
              <a:sym typeface="Impact"/>
            </a:endParaRPr>
          </a:p>
          <a:p>
            <a:pPr marL="0" lvl="0" indent="0" algn="ctr" rtl="0">
              <a:lnSpc>
                <a:spcPct val="100000"/>
              </a:lnSpc>
              <a:spcBef>
                <a:spcPts val="0"/>
              </a:spcBef>
              <a:spcAft>
                <a:spcPts val="0"/>
              </a:spcAft>
              <a:buSzPts val="605"/>
              <a:buNone/>
            </a:pPr>
            <a:r>
              <a:rPr lang="en" sz="3300" dirty="0">
                <a:solidFill>
                  <a:srgbClr val="972928"/>
                </a:solidFill>
                <a:latin typeface="Impact"/>
                <a:ea typeface="Impact"/>
                <a:cs typeface="Impact"/>
                <a:sym typeface="Impact"/>
              </a:rPr>
              <a:t> </a:t>
            </a:r>
            <a:r>
              <a:rPr lang="en" sz="1900" dirty="0">
                <a:solidFill>
                  <a:srgbClr val="972928"/>
                </a:solidFill>
                <a:latin typeface="Impact"/>
                <a:ea typeface="Impact"/>
                <a:cs typeface="Impact"/>
                <a:sym typeface="Impact"/>
              </a:rPr>
              <a:t>-John 1:4</a:t>
            </a:r>
            <a:endParaRPr sz="2940" dirty="0">
              <a:solidFill>
                <a:srgbClr val="972928"/>
              </a:solidFill>
              <a:latin typeface="Impact"/>
              <a:ea typeface="Impact"/>
              <a:cs typeface="Impact"/>
              <a:sym typeface="Impact"/>
            </a:endParaRPr>
          </a:p>
        </p:txBody>
      </p:sp>
      <p:pic>
        <p:nvPicPr>
          <p:cNvPr id="176" name="Google Shape;176;g274d1761a0c_0_12"/>
          <p:cNvPicPr preferRelativeResize="0"/>
          <p:nvPr/>
        </p:nvPicPr>
        <p:blipFill rotWithShape="1">
          <a:blip r:embed="rId5">
            <a:alphaModFix/>
          </a:blip>
          <a:srcRect/>
          <a:stretch/>
        </p:blipFill>
        <p:spPr>
          <a:xfrm flipH="1">
            <a:off x="1021551" y="1747036"/>
            <a:ext cx="2470075" cy="3087626"/>
          </a:xfrm>
          <a:prstGeom prst="rect">
            <a:avLst/>
          </a:prstGeom>
          <a:noFill/>
          <a:ln>
            <a:noFill/>
          </a:ln>
        </p:spPr>
      </p:pic>
      <p:sp>
        <p:nvSpPr>
          <p:cNvPr id="8" name="Google Shape;74;p4">
            <a:extLst>
              <a:ext uri="{FF2B5EF4-FFF2-40B4-BE49-F238E27FC236}">
                <a16:creationId xmlns:a16="http://schemas.microsoft.com/office/drawing/2014/main" id="{E3E8BAE2-E5DA-4113-ABCB-FCB3A8B9DF8F}"/>
              </a:ext>
            </a:extLst>
          </p:cNvPr>
          <p:cNvSpPr/>
          <p:nvPr/>
        </p:nvSpPr>
        <p:spPr>
          <a:xfrm>
            <a:off x="426300" y="184700"/>
            <a:ext cx="8291400" cy="1116000"/>
          </a:xfrm>
          <a:prstGeom prst="roundRect">
            <a:avLst>
              <a:gd name="adj" fmla="val 16667"/>
            </a:avLst>
          </a:prstGeom>
          <a:solidFill>
            <a:srgbClr val="9729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9" name="Google Shape;85;g274b23febe5_0_6">
            <a:extLst>
              <a:ext uri="{FF2B5EF4-FFF2-40B4-BE49-F238E27FC236}">
                <a16:creationId xmlns:a16="http://schemas.microsoft.com/office/drawing/2014/main" id="{28B1EBFF-FF1D-4DF9-B42A-E9C234F49CF4}"/>
              </a:ext>
            </a:extLst>
          </p:cNvPr>
          <p:cNvSpPr txBox="1"/>
          <p:nvPr/>
        </p:nvSpPr>
        <p:spPr>
          <a:xfrm>
            <a:off x="1907575" y="213875"/>
            <a:ext cx="5228400" cy="111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bg1"/>
                </a:solidFill>
                <a:latin typeface="Calibri"/>
                <a:ea typeface="Calibri"/>
                <a:cs typeface="Calibri"/>
                <a:sym typeface="Calibri"/>
              </a:rPr>
              <a:t>Memorize It</a:t>
            </a:r>
            <a:endParaRPr sz="4800" b="1" i="0" u="none" strike="noStrike" cap="none" dirty="0">
              <a:solidFill>
                <a:schemeClr val="bg1"/>
              </a:solidFill>
              <a:latin typeface="Calibri"/>
              <a:ea typeface="Calibri"/>
              <a:cs typeface="Calibri"/>
              <a:sym typeface="Calibri"/>
            </a:endParaRPr>
          </a:p>
        </p:txBody>
      </p:sp>
      <p:sp>
        <p:nvSpPr>
          <p:cNvPr id="174" name="Google Shape;174;g274d1761a0c_0_12"/>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74d1761a0c_0_12"/>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Key</a:t>
            </a:r>
            <a:endParaRPr sz="1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Verse</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72928"/>
        </a:solidFill>
        <a:effectLst/>
      </p:bgPr>
    </p:bg>
    <p:spTree>
      <p:nvGrpSpPr>
        <p:cNvPr id="1" name="Shape 180"/>
        <p:cNvGrpSpPr/>
        <p:nvPr/>
      </p:nvGrpSpPr>
      <p:grpSpPr>
        <a:xfrm>
          <a:off x="0" y="0"/>
          <a:ext cx="0" cy="0"/>
          <a:chOff x="0" y="0"/>
          <a:chExt cx="0" cy="0"/>
        </a:xfrm>
      </p:grpSpPr>
      <p:sp>
        <p:nvSpPr>
          <p:cNvPr id="181" name="Google Shape;181;g274d1761a0c_0_21"/>
          <p:cNvSpPr txBox="1">
            <a:spLocks noGrp="1"/>
          </p:cNvSpPr>
          <p:nvPr>
            <p:ph type="body" idx="1"/>
          </p:nvPr>
        </p:nvSpPr>
        <p:spPr>
          <a:xfrm>
            <a:off x="4516550" y="568800"/>
            <a:ext cx="3224400" cy="4000200"/>
          </a:xfrm>
          <a:prstGeom prst="rect">
            <a:avLst/>
          </a:prstGeom>
          <a:gradFill>
            <a:gsLst>
              <a:gs pos="0">
                <a:srgbClr val="FFF6DB"/>
              </a:gs>
              <a:gs pos="100000">
                <a:srgbClr val="FAD25C"/>
              </a:gs>
            </a:gsLst>
            <a:lin ang="5400012" scaled="0"/>
          </a:gradFill>
          <a:ln w="76200" cap="flat" cmpd="sng">
            <a:solidFill>
              <a:srgbClr val="666666"/>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lnSpc>
                <a:spcPct val="115000"/>
              </a:lnSpc>
              <a:spcBef>
                <a:spcPts val="0"/>
              </a:spcBef>
              <a:spcAft>
                <a:spcPts val="1200"/>
              </a:spcAft>
              <a:buSzPts val="1800"/>
              <a:buNone/>
            </a:pPr>
            <a:r>
              <a:rPr lang="en" sz="2300" dirty="0">
                <a:solidFill>
                  <a:schemeClr val="dk1"/>
                </a:solidFill>
                <a:latin typeface="Calibri"/>
                <a:ea typeface="Calibri"/>
                <a:cs typeface="Calibri"/>
                <a:sym typeface="Calibri"/>
              </a:rPr>
              <a:t>“No.</a:t>
            </a:r>
            <a:r>
              <a:rPr lang="en" dirty="0">
                <a:latin typeface="Calibri"/>
                <a:ea typeface="Calibri"/>
                <a:cs typeface="Calibri"/>
                <a:sym typeface="Calibri"/>
              </a:rPr>
              <a:t> </a:t>
            </a:r>
            <a:r>
              <a:rPr lang="en" sz="2300" dirty="0">
                <a:solidFill>
                  <a:schemeClr val="dk1"/>
                </a:solidFill>
                <a:latin typeface="Calibri"/>
                <a:ea typeface="Calibri"/>
                <a:cs typeface="Calibri"/>
                <a:sym typeface="Calibri"/>
              </a:rPr>
              <a:t>Christ either deceived mankind by conscious fraud, or he was himself deluded and self-deceived, or he was Divine. He cannot be both good and wise and also a liar. He claimed to be God and he is good and wise. Therefore he is God.</a:t>
            </a:r>
            <a:endParaRPr sz="2300" dirty="0">
              <a:solidFill>
                <a:schemeClr val="dk1"/>
              </a:solidFill>
              <a:latin typeface="Calibri"/>
              <a:ea typeface="Calibri"/>
              <a:cs typeface="Calibri"/>
              <a:sym typeface="Calibri"/>
            </a:endParaRPr>
          </a:p>
        </p:txBody>
      </p:sp>
      <p:pic>
        <p:nvPicPr>
          <p:cNvPr id="182" name="Google Shape;182;g274d1761a0c_0_21"/>
          <p:cNvPicPr preferRelativeResize="0"/>
          <p:nvPr/>
        </p:nvPicPr>
        <p:blipFill rotWithShape="1">
          <a:blip r:embed="rId3">
            <a:alphaModFix/>
          </a:blip>
          <a:srcRect/>
          <a:stretch/>
        </p:blipFill>
        <p:spPr>
          <a:xfrm>
            <a:off x="806075" y="1959450"/>
            <a:ext cx="3121925" cy="2609425"/>
          </a:xfrm>
          <a:prstGeom prst="rect">
            <a:avLst/>
          </a:prstGeom>
          <a:noFill/>
          <a:ln w="76200" cap="flat" cmpd="sng">
            <a:solidFill>
              <a:schemeClr val="dk2"/>
            </a:solidFill>
            <a:prstDash val="solid"/>
            <a:round/>
            <a:headEnd type="none" w="sm" len="sm"/>
            <a:tailEnd type="none" w="sm" len="sm"/>
          </a:ln>
        </p:spPr>
      </p:pic>
      <p:sp>
        <p:nvSpPr>
          <p:cNvPr id="183" name="Google Shape;183;g274d1761a0c_0_21"/>
          <p:cNvSpPr/>
          <p:nvPr/>
        </p:nvSpPr>
        <p:spPr>
          <a:xfrm>
            <a:off x="806100" y="562975"/>
            <a:ext cx="3121800" cy="1241100"/>
          </a:xfrm>
          <a:prstGeom prst="wedgeRectCallout">
            <a:avLst>
              <a:gd name="adj1" fmla="val -20833"/>
              <a:gd name="adj2" fmla="val 62500"/>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74d1761a0c_0_21"/>
          <p:cNvSpPr txBox="1"/>
          <p:nvPr/>
        </p:nvSpPr>
        <p:spPr>
          <a:xfrm>
            <a:off x="895688" y="651025"/>
            <a:ext cx="29427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1987"/>
              <a:buFont typeface="Arial"/>
              <a:buNone/>
            </a:pPr>
            <a:r>
              <a:rPr lang="en" sz="1800" b="0" i="0" u="none" strike="noStrike" cap="none">
                <a:solidFill>
                  <a:schemeClr val="dk1"/>
                </a:solidFill>
                <a:latin typeface="Calibri"/>
                <a:ea typeface="Calibri"/>
                <a:cs typeface="Calibri"/>
                <a:sym typeface="Calibri"/>
              </a:rPr>
              <a:t>Isn’t </a:t>
            </a:r>
            <a:r>
              <a:rPr lang="en" sz="1800">
                <a:solidFill>
                  <a:schemeClr val="dk1"/>
                </a:solidFill>
                <a:latin typeface="Calibri"/>
                <a:ea typeface="Calibri"/>
                <a:cs typeface="Calibri"/>
                <a:sym typeface="Calibri"/>
              </a:rPr>
              <a:t>Jesus just a good and wise human religious leader like Confucius or Ghandi</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
        <p:nvSpPr>
          <p:cNvPr id="185" name="Google Shape;185;g274d1761a0c_0_21"/>
          <p:cNvSpPr/>
          <p:nvPr/>
        </p:nvSpPr>
        <p:spPr>
          <a:xfrm>
            <a:off x="7561550" y="2266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74d1761a0c_0_21"/>
          <p:cNvSpPr txBox="1"/>
          <p:nvPr/>
        </p:nvSpPr>
        <p:spPr>
          <a:xfrm>
            <a:off x="7712900" y="420575"/>
            <a:ext cx="11898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Challenge</a:t>
            </a:r>
            <a:endParaRPr sz="1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Question</a:t>
            </a:r>
            <a:endParaRPr sz="16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4"/>
          <p:cNvSpPr txBox="1">
            <a:spLocks noGrp="1"/>
          </p:cNvSpPr>
          <p:nvPr>
            <p:ph type="subTitle" idx="1"/>
          </p:nvPr>
        </p:nvSpPr>
        <p:spPr>
          <a:xfrm>
            <a:off x="3838375" y="1855738"/>
            <a:ext cx="4875000" cy="2886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sz="2400">
                <a:solidFill>
                  <a:srgbClr val="000000"/>
                </a:solidFill>
                <a:latin typeface="Calibri"/>
                <a:ea typeface="Calibri"/>
                <a:cs typeface="Calibri"/>
                <a:sym typeface="Calibri"/>
              </a:rPr>
              <a:t>Refers to the personal sin of the first two people, called Adam and Eve, which, in an analogous way, describes the fallen state of human nature into which all generations are born. Adam and Eve transmitted Original Sin to their descendants. Jesus as Messiah saves us from all sin.</a:t>
            </a:r>
            <a:endParaRPr>
              <a:solidFill>
                <a:srgbClr val="000000"/>
              </a:solidFill>
            </a:endParaRPr>
          </a:p>
        </p:txBody>
      </p:sp>
      <p:sp>
        <p:nvSpPr>
          <p:cNvPr id="74" name="Google Shape;74;p4"/>
          <p:cNvSpPr/>
          <p:nvPr/>
        </p:nvSpPr>
        <p:spPr>
          <a:xfrm>
            <a:off x="426300" y="188375"/>
            <a:ext cx="8291400" cy="1116000"/>
          </a:xfrm>
          <a:prstGeom prst="roundRect">
            <a:avLst>
              <a:gd name="adj" fmla="val 16667"/>
            </a:avLst>
          </a:prstGeom>
          <a:solidFill>
            <a:srgbClr val="9729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75" name="Google Shape;75;p4"/>
          <p:cNvSpPr txBox="1"/>
          <p:nvPr/>
        </p:nvSpPr>
        <p:spPr>
          <a:xfrm>
            <a:off x="2046225" y="188375"/>
            <a:ext cx="5228400" cy="111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dirty="0">
                <a:solidFill>
                  <a:schemeClr val="bg1"/>
                </a:solidFill>
                <a:latin typeface="Calibri"/>
                <a:ea typeface="Calibri"/>
                <a:cs typeface="Calibri"/>
                <a:sym typeface="Calibri"/>
              </a:rPr>
              <a:t>Original Sin</a:t>
            </a:r>
            <a:endParaRPr sz="4800" b="1" i="0" u="none" strike="noStrike" cap="none" dirty="0">
              <a:solidFill>
                <a:schemeClr val="bg1"/>
              </a:solidFill>
              <a:latin typeface="Calibri"/>
              <a:ea typeface="Calibri"/>
              <a:cs typeface="Calibri"/>
              <a:sym typeface="Calibri"/>
            </a:endParaRPr>
          </a:p>
        </p:txBody>
      </p:sp>
      <p:sp>
        <p:nvSpPr>
          <p:cNvPr id="76" name="Google Shape;76;p4"/>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77" name="Google Shape;77;p4"/>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orbel"/>
                <a:ea typeface="Corbel"/>
                <a:cs typeface="Corbel"/>
                <a:sym typeface="Corbel"/>
              </a:rPr>
              <a:t>Key</a:t>
            </a:r>
            <a:endParaRPr sz="1600" b="1"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orbel"/>
                <a:ea typeface="Corbel"/>
                <a:cs typeface="Corbel"/>
                <a:sym typeface="Corbel"/>
              </a:rPr>
              <a:t>Vocab</a:t>
            </a:r>
            <a:endParaRPr sz="1800" b="0" i="0" u="none" strike="noStrike" cap="none" dirty="0">
              <a:solidFill>
                <a:schemeClr val="dk1"/>
              </a:solidFill>
              <a:latin typeface="Corbel"/>
              <a:ea typeface="Corbel"/>
              <a:cs typeface="Corbel"/>
              <a:sym typeface="Corbel"/>
            </a:endParaRPr>
          </a:p>
        </p:txBody>
      </p:sp>
      <p:pic>
        <p:nvPicPr>
          <p:cNvPr id="78" name="Google Shape;78;p4"/>
          <p:cNvPicPr preferRelativeResize="0"/>
          <p:nvPr/>
        </p:nvPicPr>
        <p:blipFill rotWithShape="1">
          <a:blip r:embed="rId4">
            <a:alphaModFix/>
          </a:blip>
          <a:srcRect l="20030" r="40670" b="44143"/>
          <a:stretch/>
        </p:blipFill>
        <p:spPr>
          <a:xfrm>
            <a:off x="672300" y="2113500"/>
            <a:ext cx="2860400" cy="2169625"/>
          </a:xfrm>
          <a:prstGeom prst="rect">
            <a:avLst/>
          </a:prstGeom>
          <a:noFill/>
          <a:ln w="76200" cap="flat" cmpd="sng">
            <a:solidFill>
              <a:srgbClr val="972928"/>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9" name="Google Shape;74;p4">
            <a:extLst>
              <a:ext uri="{FF2B5EF4-FFF2-40B4-BE49-F238E27FC236}">
                <a16:creationId xmlns:a16="http://schemas.microsoft.com/office/drawing/2014/main" id="{69E47277-BCD2-4E30-B28C-EBEE9D3F6C42}"/>
              </a:ext>
            </a:extLst>
          </p:cNvPr>
          <p:cNvSpPr/>
          <p:nvPr/>
        </p:nvSpPr>
        <p:spPr>
          <a:xfrm>
            <a:off x="426300" y="188375"/>
            <a:ext cx="8291400" cy="1116000"/>
          </a:xfrm>
          <a:prstGeom prst="roundRect">
            <a:avLst>
              <a:gd name="adj" fmla="val 16667"/>
            </a:avLst>
          </a:prstGeom>
          <a:solidFill>
            <a:srgbClr val="9729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83" name="Google Shape;83;g274b23febe5_0_6"/>
          <p:cNvSpPr txBox="1">
            <a:spLocks noGrp="1"/>
          </p:cNvSpPr>
          <p:nvPr>
            <p:ph type="subTitle" idx="1"/>
          </p:nvPr>
        </p:nvSpPr>
        <p:spPr>
          <a:xfrm>
            <a:off x="4227300" y="1744925"/>
            <a:ext cx="3891000" cy="275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sz="2400">
                <a:solidFill>
                  <a:schemeClr val="dk1"/>
                </a:solidFill>
                <a:latin typeface="Calibri"/>
                <a:ea typeface="Calibri"/>
                <a:cs typeface="Calibri"/>
                <a:sym typeface="Calibri"/>
              </a:rPr>
              <a:t>The Hebrew word masiah translates to the Greek word Christos (Christ), which means “anointed one.” At first, the title messiah applied to the king of Israel, Christians apply the title to Jesus as the only Savior.</a:t>
            </a:r>
            <a:endParaRPr/>
          </a:p>
        </p:txBody>
      </p:sp>
      <p:sp>
        <p:nvSpPr>
          <p:cNvPr id="85" name="Google Shape;85;g274b23febe5_0_6"/>
          <p:cNvSpPr txBox="1"/>
          <p:nvPr/>
        </p:nvSpPr>
        <p:spPr>
          <a:xfrm>
            <a:off x="1907575" y="213875"/>
            <a:ext cx="5228400" cy="111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dirty="0">
                <a:solidFill>
                  <a:schemeClr val="bg1"/>
                </a:solidFill>
                <a:latin typeface="Calibri"/>
                <a:ea typeface="Calibri"/>
                <a:cs typeface="Calibri"/>
                <a:sym typeface="Calibri"/>
              </a:rPr>
              <a:t>Messiah</a:t>
            </a:r>
            <a:endParaRPr sz="4800" b="1" i="0" u="none" strike="noStrike" cap="none" dirty="0">
              <a:solidFill>
                <a:schemeClr val="bg1"/>
              </a:solidFill>
              <a:latin typeface="Calibri"/>
              <a:ea typeface="Calibri"/>
              <a:cs typeface="Calibri"/>
              <a:sym typeface="Calibri"/>
            </a:endParaRPr>
          </a:p>
        </p:txBody>
      </p:sp>
      <p:sp>
        <p:nvSpPr>
          <p:cNvPr id="86" name="Google Shape;86;g274b23febe5_0_6"/>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87" name="Google Shape;87;g274b23febe5_0_6"/>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Key</a:t>
            </a:r>
            <a:endParaRPr sz="1600" b="1" i="0" u="none" strike="noStrike" cap="none">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Vocab</a:t>
            </a:r>
            <a:endParaRPr sz="1800" b="0" i="0" u="none" strike="noStrike" cap="none">
              <a:solidFill>
                <a:schemeClr val="dk1"/>
              </a:solidFill>
              <a:latin typeface="Corbel"/>
              <a:ea typeface="Corbel"/>
              <a:cs typeface="Corbel"/>
              <a:sym typeface="Corbel"/>
            </a:endParaRPr>
          </a:p>
        </p:txBody>
      </p:sp>
      <p:pic>
        <p:nvPicPr>
          <p:cNvPr id="88" name="Google Shape;88;g274b23febe5_0_6"/>
          <p:cNvPicPr preferRelativeResize="0"/>
          <p:nvPr/>
        </p:nvPicPr>
        <p:blipFill>
          <a:blip r:embed="rId4">
            <a:alphaModFix/>
          </a:blip>
          <a:stretch>
            <a:fillRect/>
          </a:stretch>
        </p:blipFill>
        <p:spPr>
          <a:xfrm>
            <a:off x="724625" y="1800890"/>
            <a:ext cx="3000000" cy="2639060"/>
          </a:xfrm>
          <a:prstGeom prst="rect">
            <a:avLst/>
          </a:prstGeom>
          <a:noFill/>
          <a:ln w="76200" cap="flat" cmpd="sng">
            <a:solidFill>
              <a:srgbClr val="972928"/>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1026" name="Picture 2">
            <a:extLst>
              <a:ext uri="{FF2B5EF4-FFF2-40B4-BE49-F238E27FC236}">
                <a16:creationId xmlns:a16="http://schemas.microsoft.com/office/drawing/2014/main" id="{A619FB4B-2C1F-4A9E-BDAB-59589E4394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03" t="10844" r="7967" b="6574"/>
          <a:stretch/>
        </p:blipFill>
        <p:spPr bwMode="auto">
          <a:xfrm>
            <a:off x="650374" y="298524"/>
            <a:ext cx="1670757" cy="2273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8F049BF-50E2-4B64-8ACC-20008A511C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023" t="9028" r="39024" b="44228"/>
          <a:stretch/>
        </p:blipFill>
        <p:spPr bwMode="auto">
          <a:xfrm>
            <a:off x="650374" y="2561587"/>
            <a:ext cx="1670757" cy="2252903"/>
          </a:xfrm>
          <a:prstGeom prst="rect">
            <a:avLst/>
          </a:prstGeom>
          <a:noFill/>
          <a:extLst>
            <a:ext uri="{909E8E84-426E-40DD-AFC4-6F175D3DCCD1}">
              <a14:hiddenFill xmlns:a14="http://schemas.microsoft.com/office/drawing/2010/main">
                <a:solidFill>
                  <a:srgbClr val="FFFFFF"/>
                </a:solidFill>
              </a14:hiddenFill>
            </a:ext>
          </a:extLst>
        </p:spPr>
      </p:pic>
      <p:sp>
        <p:nvSpPr>
          <p:cNvPr id="93" name="Google Shape;93;p6"/>
          <p:cNvSpPr txBox="1">
            <a:spLocks noGrp="1"/>
          </p:cNvSpPr>
          <p:nvPr>
            <p:ph type="subTitle" idx="1"/>
          </p:nvPr>
        </p:nvSpPr>
        <p:spPr>
          <a:xfrm>
            <a:off x="2655025" y="278200"/>
            <a:ext cx="5838600" cy="7926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600" b="1" dirty="0">
                <a:solidFill>
                  <a:schemeClr val="lt1"/>
                </a:solidFill>
                <a:latin typeface="Calibri"/>
                <a:ea typeface="Calibri"/>
                <a:cs typeface="Calibri"/>
                <a:sym typeface="Calibri"/>
              </a:rPr>
              <a:t>The Progression of Covenants</a:t>
            </a:r>
            <a:endParaRPr sz="3600" b="1" dirty="0">
              <a:solidFill>
                <a:schemeClr val="lt1"/>
              </a:solidFill>
              <a:latin typeface="Calibri"/>
              <a:ea typeface="Calibri"/>
              <a:cs typeface="Calibri"/>
              <a:sym typeface="Calibri"/>
            </a:endParaRPr>
          </a:p>
        </p:txBody>
      </p:sp>
      <p:sp>
        <p:nvSpPr>
          <p:cNvPr id="95" name="Google Shape;95;p6"/>
          <p:cNvSpPr txBox="1"/>
          <p:nvPr/>
        </p:nvSpPr>
        <p:spPr>
          <a:xfrm>
            <a:off x="2655025" y="1411175"/>
            <a:ext cx="5838600" cy="34338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chemeClr val="lt1"/>
                </a:solidFill>
                <a:latin typeface="Calibri"/>
                <a:ea typeface="Calibri"/>
                <a:cs typeface="Calibri"/>
                <a:sym typeface="Calibri"/>
              </a:rPr>
              <a:t>When Jesus said, ‘I am the way, the truth and the life’, he was, in part, referring to the fact that he is the culmination of the covenantal relationship between God and humanity.</a:t>
            </a:r>
            <a:endParaRPr sz="3500"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0BF4666C-6522-4F53-8D95-F1FB8FC6CC47}"/>
              </a:ext>
            </a:extLst>
          </p:cNvPr>
          <p:cNvSpPr/>
          <p:nvPr/>
        </p:nvSpPr>
        <p:spPr>
          <a:xfrm>
            <a:off x="650374" y="278200"/>
            <a:ext cx="1670757" cy="456677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311700" y="240825"/>
            <a:ext cx="4260300" cy="777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4200" b="1" dirty="0">
                <a:solidFill>
                  <a:srgbClr val="972928"/>
                </a:solidFill>
                <a:latin typeface="Calibri"/>
                <a:ea typeface="Calibri"/>
                <a:cs typeface="Calibri"/>
                <a:sym typeface="Calibri"/>
              </a:rPr>
              <a:t>Jesus Is True God</a:t>
            </a:r>
            <a:endParaRPr sz="4200" b="1" dirty="0">
              <a:solidFill>
                <a:srgbClr val="972928"/>
              </a:solidFill>
              <a:latin typeface="Calibri"/>
              <a:ea typeface="Calibri"/>
              <a:cs typeface="Calibri"/>
              <a:sym typeface="Calibri"/>
            </a:endParaRPr>
          </a:p>
        </p:txBody>
      </p:sp>
      <p:sp>
        <p:nvSpPr>
          <p:cNvPr id="101" name="Google Shape;101;p7"/>
          <p:cNvSpPr txBox="1">
            <a:spLocks noGrp="1"/>
          </p:cNvSpPr>
          <p:nvPr>
            <p:ph type="body" idx="1"/>
          </p:nvPr>
        </p:nvSpPr>
        <p:spPr>
          <a:xfrm>
            <a:off x="475900" y="1152475"/>
            <a:ext cx="4096200" cy="3990900"/>
          </a:xfrm>
          <a:prstGeom prst="rect">
            <a:avLst/>
          </a:prstGeom>
          <a:noFill/>
          <a:ln>
            <a:solidFill>
              <a:srgbClr val="FFFFFF"/>
            </a:solidFill>
          </a:ln>
        </p:spPr>
        <p:txBody>
          <a:bodyPr spcFirstLastPara="1" wrap="square" lIns="91425" tIns="91425" rIns="91425" bIns="91425" anchor="t" anchorCtr="0">
            <a:normAutofit fontScale="62500" lnSpcReduction="20000"/>
          </a:bodyPr>
          <a:lstStyle/>
          <a:p>
            <a:pPr marL="457200" lvl="0" indent="-340360" algn="l" rtl="0">
              <a:lnSpc>
                <a:spcPct val="115000"/>
              </a:lnSpc>
              <a:spcBef>
                <a:spcPts val="0"/>
              </a:spcBef>
              <a:spcAft>
                <a:spcPts val="0"/>
              </a:spcAft>
              <a:buClr>
                <a:srgbClr val="980000"/>
              </a:buClr>
              <a:buSzPct val="100000"/>
              <a:buFont typeface="Calibri"/>
              <a:buChar char="●"/>
            </a:pPr>
            <a:r>
              <a:rPr lang="en" sz="3200" b="1" dirty="0">
                <a:solidFill>
                  <a:srgbClr val="972928"/>
                </a:solidFill>
                <a:latin typeface="Calibri"/>
                <a:ea typeface="Calibri"/>
                <a:cs typeface="Calibri"/>
                <a:sym typeface="Calibri"/>
              </a:rPr>
              <a:t>Jesus Christ is truly God: 100% Divine and 100% Human.</a:t>
            </a:r>
            <a:endParaRPr sz="3200" b="1" dirty="0">
              <a:solidFill>
                <a:srgbClr val="972928"/>
              </a:solidFill>
              <a:latin typeface="Calibri"/>
              <a:ea typeface="Calibri"/>
              <a:cs typeface="Calibri"/>
              <a:sym typeface="Calibri"/>
            </a:endParaRPr>
          </a:p>
          <a:p>
            <a:pPr marL="914400" lvl="1" indent="-340360" algn="l" rtl="0">
              <a:lnSpc>
                <a:spcPct val="115000"/>
              </a:lnSpc>
              <a:spcBef>
                <a:spcPts val="0"/>
              </a:spcBef>
              <a:spcAft>
                <a:spcPts val="0"/>
              </a:spcAft>
              <a:buClr>
                <a:srgbClr val="980000"/>
              </a:buClr>
              <a:buSzPct val="100000"/>
              <a:buFont typeface="Calibri"/>
              <a:buChar char="○"/>
            </a:pPr>
            <a:r>
              <a:rPr lang="en" sz="3200" b="1" dirty="0">
                <a:solidFill>
                  <a:srgbClr val="972928"/>
                </a:solidFill>
                <a:latin typeface="Calibri"/>
                <a:ea typeface="Calibri"/>
                <a:cs typeface="Calibri"/>
                <a:sym typeface="Calibri"/>
              </a:rPr>
              <a:t>He fulfilled prophecies and performed miracles.</a:t>
            </a:r>
            <a:endParaRPr sz="3200" b="1" dirty="0">
              <a:solidFill>
                <a:srgbClr val="972928"/>
              </a:solidFill>
              <a:latin typeface="Calibri"/>
              <a:ea typeface="Calibri"/>
              <a:cs typeface="Calibri"/>
              <a:sym typeface="Calibri"/>
            </a:endParaRPr>
          </a:p>
          <a:p>
            <a:pPr marL="914400" lvl="1" indent="-340360" algn="l" rtl="0">
              <a:lnSpc>
                <a:spcPct val="115000"/>
              </a:lnSpc>
              <a:spcBef>
                <a:spcPts val="0"/>
              </a:spcBef>
              <a:spcAft>
                <a:spcPts val="0"/>
              </a:spcAft>
              <a:buClr>
                <a:srgbClr val="980000"/>
              </a:buClr>
              <a:buSzPct val="100000"/>
              <a:buFont typeface="Calibri"/>
              <a:buChar char="○"/>
            </a:pPr>
            <a:r>
              <a:rPr lang="en" sz="3200" b="1" dirty="0">
                <a:solidFill>
                  <a:srgbClr val="972928"/>
                </a:solidFill>
                <a:latin typeface="Calibri"/>
                <a:ea typeface="Calibri"/>
                <a:cs typeface="Calibri"/>
                <a:sym typeface="Calibri"/>
              </a:rPr>
              <a:t>He forgave sins and taught with authority.</a:t>
            </a:r>
            <a:endParaRPr sz="3200" b="1" dirty="0">
              <a:solidFill>
                <a:srgbClr val="972928"/>
              </a:solidFill>
              <a:latin typeface="Calibri"/>
              <a:ea typeface="Calibri"/>
              <a:cs typeface="Calibri"/>
              <a:sym typeface="Calibri"/>
            </a:endParaRPr>
          </a:p>
          <a:p>
            <a:pPr marL="914400" lvl="1" indent="-340360" algn="l" rtl="0">
              <a:lnSpc>
                <a:spcPct val="115000"/>
              </a:lnSpc>
              <a:spcBef>
                <a:spcPts val="0"/>
              </a:spcBef>
              <a:spcAft>
                <a:spcPts val="0"/>
              </a:spcAft>
              <a:buClr>
                <a:srgbClr val="980000"/>
              </a:buClr>
              <a:buSzPct val="100000"/>
              <a:buFont typeface="Calibri"/>
              <a:buChar char="○"/>
            </a:pPr>
            <a:r>
              <a:rPr lang="en" sz="3200" b="1" dirty="0">
                <a:solidFill>
                  <a:srgbClr val="972928"/>
                </a:solidFill>
                <a:latin typeface="Calibri"/>
                <a:ea typeface="Calibri"/>
                <a:cs typeface="Calibri"/>
                <a:sym typeface="Calibri"/>
              </a:rPr>
              <a:t>He used language and titles for himself that imply he is divine.</a:t>
            </a:r>
            <a:endParaRPr sz="3200" b="1" dirty="0">
              <a:solidFill>
                <a:srgbClr val="972928"/>
              </a:solidFill>
              <a:latin typeface="Calibri"/>
              <a:ea typeface="Calibri"/>
              <a:cs typeface="Calibri"/>
              <a:sym typeface="Calibri"/>
            </a:endParaRPr>
          </a:p>
          <a:p>
            <a:pPr marL="914400" lvl="1" indent="-340360" algn="l" rtl="0">
              <a:lnSpc>
                <a:spcPct val="115000"/>
              </a:lnSpc>
              <a:spcBef>
                <a:spcPts val="0"/>
              </a:spcBef>
              <a:spcAft>
                <a:spcPts val="0"/>
              </a:spcAft>
              <a:buClr>
                <a:srgbClr val="980000"/>
              </a:buClr>
              <a:buSzPct val="100000"/>
              <a:buFont typeface="Calibri"/>
              <a:buChar char="○"/>
            </a:pPr>
            <a:r>
              <a:rPr lang="en" sz="3200" b="1" dirty="0">
                <a:solidFill>
                  <a:srgbClr val="972928"/>
                </a:solidFill>
                <a:latin typeface="Calibri"/>
                <a:ea typeface="Calibri"/>
                <a:cs typeface="Calibri"/>
                <a:sym typeface="Calibri"/>
              </a:rPr>
              <a:t>Other credible sources tell us he is God. </a:t>
            </a:r>
            <a:endParaRPr sz="3200" b="1" dirty="0">
              <a:solidFill>
                <a:srgbClr val="972928"/>
              </a:solidFill>
              <a:latin typeface="Calibri"/>
              <a:ea typeface="Calibri"/>
              <a:cs typeface="Calibri"/>
              <a:sym typeface="Calibri"/>
            </a:endParaRPr>
          </a:p>
          <a:p>
            <a:pPr marL="914400" lvl="1" indent="-340360" algn="l" rtl="0">
              <a:lnSpc>
                <a:spcPct val="115000"/>
              </a:lnSpc>
              <a:spcBef>
                <a:spcPts val="0"/>
              </a:spcBef>
              <a:spcAft>
                <a:spcPts val="0"/>
              </a:spcAft>
              <a:buClr>
                <a:srgbClr val="980000"/>
              </a:buClr>
              <a:buSzPct val="100000"/>
              <a:buFont typeface="Calibri"/>
              <a:buChar char="○"/>
            </a:pPr>
            <a:r>
              <a:rPr lang="en" sz="3200" b="1" dirty="0">
                <a:solidFill>
                  <a:srgbClr val="972928"/>
                </a:solidFill>
                <a:latin typeface="Calibri"/>
                <a:ea typeface="Calibri"/>
                <a:cs typeface="Calibri"/>
                <a:sym typeface="Calibri"/>
              </a:rPr>
              <a:t>He rose from the dead as a real historical event.</a:t>
            </a:r>
            <a:endParaRPr sz="3200" b="1" dirty="0">
              <a:solidFill>
                <a:srgbClr val="972928"/>
              </a:solidFill>
              <a:latin typeface="Calibri"/>
              <a:ea typeface="Calibri"/>
              <a:cs typeface="Calibri"/>
              <a:sym typeface="Calibri"/>
            </a:endParaRPr>
          </a:p>
          <a:p>
            <a:pPr marL="0" lvl="0" indent="0" algn="l" rtl="0">
              <a:lnSpc>
                <a:spcPct val="115000"/>
              </a:lnSpc>
              <a:spcBef>
                <a:spcPts val="1200"/>
              </a:spcBef>
              <a:spcAft>
                <a:spcPts val="1200"/>
              </a:spcAft>
              <a:buSzPct val="56250"/>
              <a:buNone/>
            </a:pPr>
            <a:endParaRPr sz="3200" dirty="0">
              <a:solidFill>
                <a:srgbClr val="972928"/>
              </a:solidFill>
              <a:latin typeface="Calibri"/>
              <a:ea typeface="Calibri"/>
              <a:cs typeface="Calibri"/>
              <a:sym typeface="Calibri"/>
            </a:endParaRPr>
          </a:p>
        </p:txBody>
      </p:sp>
      <p:pic>
        <p:nvPicPr>
          <p:cNvPr id="102" name="Google Shape;102;p7"/>
          <p:cNvPicPr preferRelativeResize="0"/>
          <p:nvPr/>
        </p:nvPicPr>
        <p:blipFill>
          <a:blip r:embed="rId3">
            <a:alphaModFix/>
          </a:blip>
          <a:stretch>
            <a:fillRect/>
          </a:stretch>
        </p:blipFill>
        <p:spPr>
          <a:xfrm>
            <a:off x="4883700" y="2263"/>
            <a:ext cx="4260301" cy="51389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g274b23febe5_0_39"/>
          <p:cNvSpPr txBox="1"/>
          <p:nvPr/>
        </p:nvSpPr>
        <p:spPr>
          <a:xfrm>
            <a:off x="457600" y="0"/>
            <a:ext cx="8328600" cy="109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980000"/>
                </a:solidFill>
                <a:latin typeface="Calibri"/>
                <a:ea typeface="Calibri"/>
                <a:cs typeface="Calibri"/>
                <a:sym typeface="Calibri"/>
              </a:rPr>
              <a:t>Signs of Jesus’s Divinity</a:t>
            </a:r>
            <a:endParaRPr sz="4800" b="1">
              <a:solidFill>
                <a:srgbClr val="980000"/>
              </a:solidFill>
              <a:latin typeface="Calibri"/>
              <a:ea typeface="Calibri"/>
              <a:cs typeface="Calibri"/>
              <a:sym typeface="Calibri"/>
            </a:endParaRPr>
          </a:p>
        </p:txBody>
      </p:sp>
      <p:sp>
        <p:nvSpPr>
          <p:cNvPr id="108" name="Google Shape;108;g274b23febe5_0_39"/>
          <p:cNvSpPr txBox="1"/>
          <p:nvPr/>
        </p:nvSpPr>
        <p:spPr>
          <a:xfrm>
            <a:off x="5051975" y="1098275"/>
            <a:ext cx="35328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980000"/>
                </a:solidFill>
                <a:latin typeface="Calibri"/>
                <a:ea typeface="Calibri"/>
                <a:cs typeface="Calibri"/>
                <a:sym typeface="Calibri"/>
              </a:rPr>
              <a:t>Fulfilling of Prophecy and Performing Miracles</a:t>
            </a:r>
            <a:r>
              <a:rPr lang="en" sz="2400">
                <a:solidFill>
                  <a:srgbClr val="980000"/>
                </a:solidFill>
                <a:latin typeface="Calibri"/>
                <a:ea typeface="Calibri"/>
                <a:cs typeface="Calibri"/>
                <a:sym typeface="Calibri"/>
              </a:rPr>
              <a:t> were a sign that Jesus is the long-awaited Messiah. They are a signs of His identity, His authority, His power, and His glory. And they are a signs of God's love for us, a sign that we can trust Him.</a:t>
            </a:r>
            <a:endParaRPr sz="2400">
              <a:solidFill>
                <a:srgbClr val="980000"/>
              </a:solidFill>
              <a:latin typeface="Calibri"/>
              <a:ea typeface="Calibri"/>
              <a:cs typeface="Calibri"/>
              <a:sym typeface="Calibri"/>
            </a:endParaRPr>
          </a:p>
        </p:txBody>
      </p:sp>
      <p:pic>
        <p:nvPicPr>
          <p:cNvPr id="109" name="Google Shape;109;g274b23febe5_0_39"/>
          <p:cNvPicPr preferRelativeResize="0"/>
          <p:nvPr/>
        </p:nvPicPr>
        <p:blipFill rotWithShape="1">
          <a:blip r:embed="rId4">
            <a:alphaModFix/>
          </a:blip>
          <a:srcRect l="12816" r="14488"/>
          <a:stretch/>
        </p:blipFill>
        <p:spPr>
          <a:xfrm>
            <a:off x="604025" y="1403200"/>
            <a:ext cx="4114400" cy="2829831"/>
          </a:xfrm>
          <a:prstGeom prst="rect">
            <a:avLst/>
          </a:prstGeom>
          <a:noFill/>
          <a:ln w="76200" cap="flat" cmpd="sng">
            <a:solidFill>
              <a:srgbClr val="972928"/>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0" name="Google Shape;74;p4">
            <a:extLst>
              <a:ext uri="{FF2B5EF4-FFF2-40B4-BE49-F238E27FC236}">
                <a16:creationId xmlns:a16="http://schemas.microsoft.com/office/drawing/2014/main" id="{B66E0999-C367-47F8-914F-DD36D985FA1F}"/>
              </a:ext>
            </a:extLst>
          </p:cNvPr>
          <p:cNvSpPr/>
          <p:nvPr/>
        </p:nvSpPr>
        <p:spPr>
          <a:xfrm>
            <a:off x="426300" y="184700"/>
            <a:ext cx="8291400" cy="1116000"/>
          </a:xfrm>
          <a:prstGeom prst="roundRect">
            <a:avLst>
              <a:gd name="adj" fmla="val 16667"/>
            </a:avLst>
          </a:prstGeom>
          <a:solidFill>
            <a:srgbClr val="9729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14" name="Google Shape;114;g274b23febe5_0_21"/>
          <p:cNvSpPr txBox="1">
            <a:spLocks noGrp="1"/>
          </p:cNvSpPr>
          <p:nvPr>
            <p:ph type="subTitle" idx="1"/>
          </p:nvPr>
        </p:nvSpPr>
        <p:spPr>
          <a:xfrm>
            <a:off x="4848650" y="2123400"/>
            <a:ext cx="3269700" cy="246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sz="2400">
                <a:solidFill>
                  <a:schemeClr val="dk1"/>
                </a:solidFill>
                <a:latin typeface="Calibri"/>
                <a:ea typeface="Calibri"/>
                <a:cs typeface="Calibri"/>
                <a:sym typeface="Calibri"/>
              </a:rPr>
              <a:t>A first-century heresy that taught that Jesus only “seemed” to be human. Docetism comes from a Greek word meaning “to seem.”</a:t>
            </a:r>
            <a:endParaRPr/>
          </a:p>
        </p:txBody>
      </p:sp>
      <p:sp>
        <p:nvSpPr>
          <p:cNvPr id="117" name="Google Shape;117;g274b23febe5_0_21"/>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18" name="Google Shape;118;g274b23febe5_0_21"/>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Key</a:t>
            </a:r>
            <a:endParaRPr sz="1600" b="1" i="0" u="none" strike="noStrike" cap="none">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Vocab</a:t>
            </a:r>
            <a:endParaRPr sz="1800" b="0" i="0" u="none" strike="noStrike" cap="none">
              <a:solidFill>
                <a:schemeClr val="dk1"/>
              </a:solidFill>
              <a:latin typeface="Corbel"/>
              <a:ea typeface="Corbel"/>
              <a:cs typeface="Corbel"/>
              <a:sym typeface="Corbel"/>
            </a:endParaRPr>
          </a:p>
        </p:txBody>
      </p:sp>
      <p:pic>
        <p:nvPicPr>
          <p:cNvPr id="119" name="Google Shape;119;g274b23febe5_0_21"/>
          <p:cNvPicPr preferRelativeResize="0"/>
          <p:nvPr/>
        </p:nvPicPr>
        <p:blipFill>
          <a:blip r:embed="rId4">
            <a:alphaModFix/>
          </a:blip>
          <a:stretch>
            <a:fillRect/>
          </a:stretch>
        </p:blipFill>
        <p:spPr>
          <a:xfrm>
            <a:off x="851950" y="2123388"/>
            <a:ext cx="3269700" cy="2178424"/>
          </a:xfrm>
          <a:prstGeom prst="rect">
            <a:avLst/>
          </a:prstGeom>
          <a:noFill/>
          <a:ln w="76200" cap="flat" cmpd="sng">
            <a:solidFill>
              <a:srgbClr val="972928"/>
            </a:solidFill>
            <a:prstDash val="solid"/>
            <a:round/>
            <a:headEnd type="none" w="sm" len="sm"/>
            <a:tailEnd type="none" w="sm" len="sm"/>
          </a:ln>
        </p:spPr>
      </p:pic>
      <p:sp>
        <p:nvSpPr>
          <p:cNvPr id="11" name="Google Shape;85;g274b23febe5_0_6">
            <a:extLst>
              <a:ext uri="{FF2B5EF4-FFF2-40B4-BE49-F238E27FC236}">
                <a16:creationId xmlns:a16="http://schemas.microsoft.com/office/drawing/2014/main" id="{077B3BA1-D8C1-44CA-91FD-6097D7981D3F}"/>
              </a:ext>
            </a:extLst>
          </p:cNvPr>
          <p:cNvSpPr txBox="1"/>
          <p:nvPr/>
        </p:nvSpPr>
        <p:spPr>
          <a:xfrm>
            <a:off x="1907575" y="213875"/>
            <a:ext cx="5228400" cy="111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dirty="0">
                <a:solidFill>
                  <a:schemeClr val="bg1"/>
                </a:solidFill>
                <a:latin typeface="Calibri"/>
                <a:ea typeface="Calibri"/>
                <a:cs typeface="Calibri"/>
                <a:sym typeface="Calibri"/>
              </a:rPr>
              <a:t>Docetism</a:t>
            </a:r>
            <a:endParaRPr sz="4800" b="1" i="0" u="none" strike="noStrike" cap="none" dirty="0">
              <a:solidFill>
                <a:schemeClr val="bg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8" name="Google Shape;74;p4">
            <a:extLst>
              <a:ext uri="{FF2B5EF4-FFF2-40B4-BE49-F238E27FC236}">
                <a16:creationId xmlns:a16="http://schemas.microsoft.com/office/drawing/2014/main" id="{DEA166C8-5BB3-45C9-92D9-DCB44D2455C7}"/>
              </a:ext>
            </a:extLst>
          </p:cNvPr>
          <p:cNvSpPr/>
          <p:nvPr/>
        </p:nvSpPr>
        <p:spPr>
          <a:xfrm>
            <a:off x="426300" y="188375"/>
            <a:ext cx="8291400" cy="1116000"/>
          </a:xfrm>
          <a:prstGeom prst="roundRect">
            <a:avLst>
              <a:gd name="adj" fmla="val 16667"/>
            </a:avLst>
          </a:prstGeom>
          <a:solidFill>
            <a:srgbClr val="9729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24" name="Google Shape;124;g274b23febe5_0_30"/>
          <p:cNvSpPr txBox="1">
            <a:spLocks noGrp="1"/>
          </p:cNvSpPr>
          <p:nvPr>
            <p:ph type="subTitle" idx="1"/>
          </p:nvPr>
        </p:nvSpPr>
        <p:spPr>
          <a:xfrm>
            <a:off x="4572000" y="1837100"/>
            <a:ext cx="3782100" cy="275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800"/>
              <a:buNone/>
            </a:pPr>
            <a:r>
              <a:rPr lang="en" sz="2400">
                <a:solidFill>
                  <a:schemeClr val="dk1"/>
                </a:solidFill>
                <a:latin typeface="Calibri"/>
                <a:ea typeface="Calibri"/>
                <a:cs typeface="Calibri"/>
                <a:sym typeface="Calibri"/>
              </a:rPr>
              <a:t>A  heresy common in certain times and places during the early Church that denied that Jesus was truly God. It is named after Arius (AD 250–336), a priest and popular preacher from Alexandria, Egypt.</a:t>
            </a:r>
            <a:endParaRPr/>
          </a:p>
        </p:txBody>
      </p:sp>
      <p:sp>
        <p:nvSpPr>
          <p:cNvPr id="127" name="Google Shape;127;g274b23febe5_0_30"/>
          <p:cNvSpPr/>
          <p:nvPr/>
        </p:nvSpPr>
        <p:spPr>
          <a:xfrm>
            <a:off x="7651500" y="86925"/>
            <a:ext cx="1492500" cy="1065000"/>
          </a:xfrm>
          <a:prstGeom prst="cloudCallout">
            <a:avLst>
              <a:gd name="adj1" fmla="val -20833"/>
              <a:gd name="adj2" fmla="val 625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28" name="Google Shape;128;g274b23febe5_0_30"/>
          <p:cNvSpPr txBox="1"/>
          <p:nvPr/>
        </p:nvSpPr>
        <p:spPr>
          <a:xfrm>
            <a:off x="6897750" y="280876"/>
            <a:ext cx="30000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Key</a:t>
            </a:r>
            <a:endParaRPr sz="1600" b="1" i="0" u="none" strike="noStrike" cap="none">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orbel"/>
                <a:ea typeface="Corbel"/>
                <a:cs typeface="Corbel"/>
                <a:sym typeface="Corbel"/>
              </a:rPr>
              <a:t>Vocab</a:t>
            </a:r>
            <a:endParaRPr sz="1800" b="0" i="0" u="none" strike="noStrike" cap="none">
              <a:solidFill>
                <a:schemeClr val="dk1"/>
              </a:solidFill>
              <a:latin typeface="Corbel"/>
              <a:ea typeface="Corbel"/>
              <a:cs typeface="Corbel"/>
              <a:sym typeface="Corbel"/>
            </a:endParaRPr>
          </a:p>
        </p:txBody>
      </p:sp>
      <p:pic>
        <p:nvPicPr>
          <p:cNvPr id="129" name="Google Shape;129;g274b23febe5_0_30"/>
          <p:cNvPicPr preferRelativeResize="0"/>
          <p:nvPr/>
        </p:nvPicPr>
        <p:blipFill>
          <a:blip r:embed="rId4">
            <a:alphaModFix/>
          </a:blip>
          <a:stretch>
            <a:fillRect/>
          </a:stretch>
        </p:blipFill>
        <p:spPr>
          <a:xfrm>
            <a:off x="821600" y="2281331"/>
            <a:ext cx="3286075" cy="2125694"/>
          </a:xfrm>
          <a:prstGeom prst="rect">
            <a:avLst/>
          </a:prstGeom>
          <a:noFill/>
          <a:ln w="76200" cap="flat" cmpd="sng">
            <a:solidFill>
              <a:srgbClr val="972928"/>
            </a:solidFill>
            <a:prstDash val="solid"/>
            <a:round/>
            <a:headEnd type="none" w="sm" len="sm"/>
            <a:tailEnd type="none" w="sm" len="sm"/>
          </a:ln>
        </p:spPr>
      </p:pic>
      <p:sp>
        <p:nvSpPr>
          <p:cNvPr id="9" name="Google Shape;85;g274b23febe5_0_6">
            <a:extLst>
              <a:ext uri="{FF2B5EF4-FFF2-40B4-BE49-F238E27FC236}">
                <a16:creationId xmlns:a16="http://schemas.microsoft.com/office/drawing/2014/main" id="{0253D6AF-3B00-477D-93F4-0EAE4A494C1E}"/>
              </a:ext>
            </a:extLst>
          </p:cNvPr>
          <p:cNvSpPr txBox="1"/>
          <p:nvPr/>
        </p:nvSpPr>
        <p:spPr>
          <a:xfrm>
            <a:off x="1907575" y="213875"/>
            <a:ext cx="5228400" cy="1116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 sz="4800" b="1" dirty="0">
                <a:solidFill>
                  <a:schemeClr val="bg1"/>
                </a:solidFill>
                <a:latin typeface="Calibri"/>
                <a:ea typeface="Calibri"/>
                <a:cs typeface="Calibri"/>
                <a:sym typeface="Calibri"/>
              </a:rPr>
              <a:t>Arianism</a:t>
            </a:r>
            <a:endParaRPr sz="4800" b="1" i="0" u="none" strike="noStrike" cap="none" dirty="0">
              <a:solidFill>
                <a:schemeClr val="bg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g274b23febe5_0_53"/>
          <p:cNvSpPr txBox="1">
            <a:spLocks noGrp="1"/>
          </p:cNvSpPr>
          <p:nvPr>
            <p:ph type="title"/>
          </p:nvPr>
        </p:nvSpPr>
        <p:spPr>
          <a:xfrm>
            <a:off x="720150" y="240825"/>
            <a:ext cx="7703700" cy="777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4800" b="1">
                <a:solidFill>
                  <a:srgbClr val="920000"/>
                </a:solidFill>
                <a:latin typeface="Calibri"/>
                <a:ea typeface="Calibri"/>
                <a:cs typeface="Calibri"/>
                <a:sym typeface="Calibri"/>
              </a:rPr>
              <a:t>Jesus Is Truly Human</a:t>
            </a:r>
            <a:endParaRPr sz="4800" b="1">
              <a:solidFill>
                <a:srgbClr val="920000"/>
              </a:solidFill>
              <a:latin typeface="Calibri"/>
              <a:ea typeface="Calibri"/>
              <a:cs typeface="Calibri"/>
              <a:sym typeface="Calibri"/>
            </a:endParaRPr>
          </a:p>
        </p:txBody>
      </p:sp>
      <p:sp>
        <p:nvSpPr>
          <p:cNvPr id="135" name="Google Shape;135;g274b23febe5_0_53"/>
          <p:cNvSpPr txBox="1">
            <a:spLocks noGrp="1"/>
          </p:cNvSpPr>
          <p:nvPr>
            <p:ph type="body" idx="1"/>
          </p:nvPr>
        </p:nvSpPr>
        <p:spPr>
          <a:xfrm>
            <a:off x="311700" y="1152600"/>
            <a:ext cx="3524700" cy="3990900"/>
          </a:xfrm>
          <a:prstGeom prst="rect">
            <a:avLst/>
          </a:prstGeom>
          <a:noFill/>
          <a:ln>
            <a:noFill/>
          </a:ln>
        </p:spPr>
        <p:txBody>
          <a:bodyPr spcFirstLastPara="1" wrap="square" lIns="91425" tIns="91425" rIns="91425" bIns="91425" anchor="t" anchorCtr="0">
            <a:normAutofit fontScale="62500" lnSpcReduction="20000"/>
          </a:bodyPr>
          <a:lstStyle/>
          <a:p>
            <a:pPr marL="457200" lvl="0" indent="-355600" algn="l" rtl="0">
              <a:lnSpc>
                <a:spcPct val="115000"/>
              </a:lnSpc>
              <a:spcBef>
                <a:spcPts val="0"/>
              </a:spcBef>
              <a:spcAft>
                <a:spcPts val="0"/>
              </a:spcAft>
              <a:buClr>
                <a:srgbClr val="980000"/>
              </a:buClr>
              <a:buSzPct val="100000"/>
              <a:buFont typeface="Calibri"/>
              <a:buChar char="●"/>
            </a:pPr>
            <a:r>
              <a:rPr lang="en" sz="3200" b="1">
                <a:solidFill>
                  <a:srgbClr val="980000"/>
                </a:solidFill>
                <a:latin typeface="Calibri"/>
                <a:ea typeface="Calibri"/>
                <a:cs typeface="Calibri"/>
                <a:sym typeface="Calibri"/>
              </a:rPr>
              <a:t>Jesus Christ is truly Human: 100% Divine and 100% Human.</a:t>
            </a:r>
            <a:endParaRPr sz="3200" b="1">
              <a:solidFill>
                <a:srgbClr val="980000"/>
              </a:solidFill>
              <a:latin typeface="Calibri"/>
              <a:ea typeface="Calibri"/>
              <a:cs typeface="Calibri"/>
              <a:sym typeface="Calibri"/>
            </a:endParaRPr>
          </a:p>
          <a:p>
            <a:pPr marL="914400" lvl="1" indent="-355600" algn="l" rtl="0">
              <a:lnSpc>
                <a:spcPct val="115000"/>
              </a:lnSpc>
              <a:spcBef>
                <a:spcPts val="0"/>
              </a:spcBef>
              <a:spcAft>
                <a:spcPts val="0"/>
              </a:spcAft>
              <a:buClr>
                <a:srgbClr val="980000"/>
              </a:buClr>
              <a:buSzPct val="100000"/>
              <a:buFont typeface="Calibri"/>
              <a:buChar char="○"/>
            </a:pPr>
            <a:r>
              <a:rPr lang="en" sz="3200" b="1">
                <a:solidFill>
                  <a:srgbClr val="980000"/>
                </a:solidFill>
                <a:latin typeface="Calibri"/>
                <a:ea typeface="Calibri"/>
                <a:cs typeface="Calibri"/>
                <a:sym typeface="Calibri"/>
              </a:rPr>
              <a:t>He has a human body and soul.</a:t>
            </a:r>
            <a:endParaRPr sz="3200" b="1">
              <a:solidFill>
                <a:srgbClr val="980000"/>
              </a:solidFill>
              <a:latin typeface="Calibri"/>
              <a:ea typeface="Calibri"/>
              <a:cs typeface="Calibri"/>
              <a:sym typeface="Calibri"/>
            </a:endParaRPr>
          </a:p>
          <a:p>
            <a:pPr marL="914400" lvl="1" indent="-355600" algn="l" rtl="0">
              <a:lnSpc>
                <a:spcPct val="115000"/>
              </a:lnSpc>
              <a:spcBef>
                <a:spcPts val="0"/>
              </a:spcBef>
              <a:spcAft>
                <a:spcPts val="0"/>
              </a:spcAft>
              <a:buClr>
                <a:srgbClr val="980000"/>
              </a:buClr>
              <a:buSzPct val="100000"/>
              <a:buFont typeface="Calibri"/>
              <a:buChar char="○"/>
            </a:pPr>
            <a:r>
              <a:rPr lang="en" sz="3200" b="1">
                <a:solidFill>
                  <a:srgbClr val="980000"/>
                </a:solidFill>
                <a:latin typeface="Calibri"/>
                <a:ea typeface="Calibri"/>
                <a:cs typeface="Calibri"/>
                <a:sym typeface="Calibri"/>
              </a:rPr>
              <a:t>He grew in knowledge and wisdom.</a:t>
            </a:r>
            <a:endParaRPr sz="3200" b="1">
              <a:solidFill>
                <a:srgbClr val="980000"/>
              </a:solidFill>
              <a:latin typeface="Calibri"/>
              <a:ea typeface="Calibri"/>
              <a:cs typeface="Calibri"/>
              <a:sym typeface="Calibri"/>
            </a:endParaRPr>
          </a:p>
          <a:p>
            <a:pPr marL="914400" lvl="1" indent="-355600" algn="l" rtl="0">
              <a:lnSpc>
                <a:spcPct val="115000"/>
              </a:lnSpc>
              <a:spcBef>
                <a:spcPts val="0"/>
              </a:spcBef>
              <a:spcAft>
                <a:spcPts val="0"/>
              </a:spcAft>
              <a:buClr>
                <a:srgbClr val="980000"/>
              </a:buClr>
              <a:buSzPct val="100000"/>
              <a:buFont typeface="Calibri"/>
              <a:buChar char="○"/>
            </a:pPr>
            <a:r>
              <a:rPr lang="en" sz="3200" b="1">
                <a:solidFill>
                  <a:srgbClr val="980000"/>
                </a:solidFill>
                <a:latin typeface="Calibri"/>
                <a:ea typeface="Calibri"/>
                <a:cs typeface="Calibri"/>
                <a:sym typeface="Calibri"/>
              </a:rPr>
              <a:t>He wept and he laughed.</a:t>
            </a:r>
            <a:endParaRPr sz="3200" b="1">
              <a:solidFill>
                <a:srgbClr val="980000"/>
              </a:solidFill>
              <a:latin typeface="Calibri"/>
              <a:ea typeface="Calibri"/>
              <a:cs typeface="Calibri"/>
              <a:sym typeface="Calibri"/>
            </a:endParaRPr>
          </a:p>
          <a:p>
            <a:pPr marL="914400" lvl="1" indent="-355600" algn="l" rtl="0">
              <a:lnSpc>
                <a:spcPct val="115000"/>
              </a:lnSpc>
              <a:spcBef>
                <a:spcPts val="0"/>
              </a:spcBef>
              <a:spcAft>
                <a:spcPts val="0"/>
              </a:spcAft>
              <a:buClr>
                <a:srgbClr val="980000"/>
              </a:buClr>
              <a:buSzPct val="100000"/>
              <a:buFont typeface="Calibri"/>
              <a:buChar char="○"/>
            </a:pPr>
            <a:r>
              <a:rPr lang="en" sz="3200" b="1">
                <a:solidFill>
                  <a:srgbClr val="980000"/>
                </a:solidFill>
                <a:latin typeface="Calibri"/>
                <a:ea typeface="Calibri"/>
                <a:cs typeface="Calibri"/>
                <a:sym typeface="Calibri"/>
              </a:rPr>
              <a:t>He got angry and distressed.</a:t>
            </a:r>
            <a:endParaRPr sz="3200" b="1">
              <a:solidFill>
                <a:srgbClr val="980000"/>
              </a:solidFill>
              <a:latin typeface="Calibri"/>
              <a:ea typeface="Calibri"/>
              <a:cs typeface="Calibri"/>
              <a:sym typeface="Calibri"/>
            </a:endParaRPr>
          </a:p>
          <a:p>
            <a:pPr marL="0" lvl="0" indent="0" algn="l" rtl="0">
              <a:lnSpc>
                <a:spcPct val="115000"/>
              </a:lnSpc>
              <a:spcBef>
                <a:spcPts val="1200"/>
              </a:spcBef>
              <a:spcAft>
                <a:spcPts val="1200"/>
              </a:spcAft>
              <a:buSzPct val="56250"/>
              <a:buNone/>
            </a:pPr>
            <a:endParaRPr sz="3200">
              <a:solidFill>
                <a:srgbClr val="000000"/>
              </a:solidFill>
              <a:latin typeface="Calibri"/>
              <a:ea typeface="Calibri"/>
              <a:cs typeface="Calibri"/>
              <a:sym typeface="Calibri"/>
            </a:endParaRPr>
          </a:p>
        </p:txBody>
      </p:sp>
      <p:pic>
        <p:nvPicPr>
          <p:cNvPr id="136" name="Google Shape;136;g274b23febe5_0_53"/>
          <p:cNvPicPr preferRelativeResize="0"/>
          <p:nvPr/>
        </p:nvPicPr>
        <p:blipFill>
          <a:blip r:embed="rId3">
            <a:alphaModFix/>
          </a:blip>
          <a:stretch>
            <a:fillRect/>
          </a:stretch>
        </p:blipFill>
        <p:spPr>
          <a:xfrm>
            <a:off x="4000500" y="1380450"/>
            <a:ext cx="4345525" cy="2728796"/>
          </a:xfrm>
          <a:prstGeom prst="rect">
            <a:avLst/>
          </a:prstGeom>
          <a:noFill/>
          <a:ln w="76200" cap="flat" cmpd="sng">
            <a:solidFill>
              <a:srgbClr val="972928"/>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4628</Words>
  <Application>Microsoft Office PowerPoint</Application>
  <PresentationFormat>On-screen Show (16:9)</PresentationFormat>
  <Paragraphs>207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Impact</vt:lpstr>
      <vt:lpstr>Corbel</vt:lpstr>
      <vt:lpstr>Arial</vt:lpstr>
      <vt:lpstr>Calibri</vt:lpstr>
      <vt:lpstr>Simple Light</vt:lpstr>
      <vt:lpstr>PowerPoint Presentation</vt:lpstr>
      <vt:lpstr>PowerPoint Presentation</vt:lpstr>
      <vt:lpstr>PowerPoint Presentation</vt:lpstr>
      <vt:lpstr>PowerPoint Presentation</vt:lpstr>
      <vt:lpstr>Jesus Is True God</vt:lpstr>
      <vt:lpstr>PowerPoint Presentation</vt:lpstr>
      <vt:lpstr>PowerPoint Presentation</vt:lpstr>
      <vt:lpstr>PowerPoint Presentation</vt:lpstr>
      <vt:lpstr>Jesus Is Truly Human</vt:lpstr>
      <vt:lpstr>Jesus Wept</vt:lpstr>
      <vt:lpstr>Historical Evidence and the Existence of Jesus</vt:lpstr>
      <vt:lpstr>The Church Hands on the Experience of Jesus</vt:lpstr>
      <vt:lpstr>Turn and Talk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Harig</cp:lastModifiedBy>
  <cp:revision>8</cp:revision>
  <dcterms:modified xsi:type="dcterms:W3CDTF">2024-12-04T15:34:27Z</dcterms:modified>
</cp:coreProperties>
</file>