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9"/>
  </p:notesMasterIdLst>
  <p:sldIdLst>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Impact" panose="020B0806030902050204" pitchFamily="34" charset="0"/>
      <p:regular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B9C"/>
    <a:srgbClr val="005B70"/>
    <a:srgbClr val="075271"/>
    <a:srgbClr val="01576F"/>
    <a:srgbClr val="00566D"/>
    <a:srgbClr val="0059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56" autoAdjust="0"/>
  </p:normalViewPr>
  <p:slideViewPr>
    <p:cSldViewPr snapToGrid="0">
      <p:cViewPr varScale="1">
        <p:scale>
          <a:sx n="58" d="100"/>
          <a:sy n="58" d="100"/>
        </p:scale>
        <p:origin x="152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catholic365.com/article/36817/5-reasons-we-should-have-zeal-for-the-temple-too.html" TargetMode="External"/><Relationship Id="rId3" Type="http://schemas.openxmlformats.org/officeDocument/2006/relationships/hyperlink" Target="https://en.wikipedia.org/wiki/en:Jerusalem" TargetMode="External"/><Relationship Id="rId7" Type="http://schemas.openxmlformats.org/officeDocument/2006/relationships/hyperlink" Target="https://youtu.be/J83PhBQWiKQ"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youtu.be/ElAMqb5Jc78"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eople/24369373@N0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Capernaum" TargetMode="External"/><Relationship Id="rId7" Type="http://schemas.openxmlformats.org/officeDocument/2006/relationships/hyperlink" Target="https://youtu.be/ifTro5uRaT8"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ommons.wikimedia.org/wiki/File:Capernaum_synagogue_by_David_Shankbone.jpg" TargetMode="External"/><Relationship Id="rId5" Type="http://schemas.openxmlformats.org/officeDocument/2006/relationships/hyperlink" Target="http://creativecommons.org/licenses/by-sa/3.0/" TargetMode="External"/><Relationship Id="rId4" Type="http://schemas.openxmlformats.org/officeDocument/2006/relationships/hyperlink" Target="https://en.wikipedia.org/wiki/en:David_Shankbon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youtu.be/fVoeoPc_wkQ" TargetMode="External"/><Relationship Id="rId3" Type="http://schemas.openxmlformats.org/officeDocument/2006/relationships/hyperlink" Target="https://www.flickr.com/people/zachievenor" TargetMode="External"/><Relationship Id="rId7" Type="http://schemas.openxmlformats.org/officeDocument/2006/relationships/hyperlink" Target="https://commons.wikimedia.or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title=User:YB13D&amp;action=edit&amp;redlink=1" TargetMode="External"/><Relationship Id="rId4" Type="http://schemas.openxmlformats.org/officeDocument/2006/relationships/hyperlink" Target="https://creativecommons.org/licenses/by/2.0" TargetMode="External"/><Relationship Id="rId9" Type="http://schemas.openxmlformats.org/officeDocument/2006/relationships/hyperlink" Target="https://www.britannica.com/topic/Jewish-religious-yea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HGHqu9-DtX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Paulus_San_Giovanni_in_Laterano_2006-09-07.jpg" TargetMode="External"/><Relationship Id="rId7" Type="http://schemas.openxmlformats.org/officeDocument/2006/relationships/hyperlink" Target="https://www.catholic.com/magazine/print-edition/the-evolution-of-the-gospel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reativecommons.org/licenses/by/2.5" TargetMode="External"/><Relationship Id="rId5" Type="http://schemas.openxmlformats.org/officeDocument/2006/relationships/hyperlink" Target="https://commons.wikimedia.org/wiki/User:Jastrow" TargetMode="External"/><Relationship Id="rId4" Type="http://schemas.openxmlformats.org/officeDocument/2006/relationships/hyperlink" Target="https://en.wikipedia.org/wiki/Basilica_of_St._John_Latera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a.ascensionpress.com/2019/03/13/why-jesus-came-when-he-di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catholic.com/magazine/print-edition/the-scandal-of-christs-humanit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GNQwiiWPg6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youtu.be/nyzvKB2W-aQ" TargetMode="External"/><Relationship Id="rId4" Type="http://schemas.openxmlformats.org/officeDocument/2006/relationships/hyperlink" Target="https://commons.wikimedia.org/wiki/File:Nazareth_Panorama_Dafna_Tal_IMOT_(14532097313).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User:Jack1956" TargetMode="External"/><Relationship Id="rId7" Type="http://schemas.openxmlformats.org/officeDocument/2006/relationships/hyperlink" Target="https://youtu.be/HFgDpeZgbn8"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tuarthoughton.wordpress.com/wp-content/uploads/2017/07/the-case-for-christ.pdf" TargetMode="External"/><Relationship Id="rId5" Type="http://schemas.openxmlformats.org/officeDocument/2006/relationships/hyperlink" Target="https://youtu.be/GS7I5Q7f06Y" TargetMode="External"/><Relationship Id="rId4" Type="http://schemas.openxmlformats.org/officeDocument/2006/relationships/hyperlink" Target="https://en.wikipedia.org/wiki/"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Genealogy_of_Christ_(part)_(The_Mokvi_Four_Gospels_1300).jp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youtu.be/S8F8fUlI3k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AC-_o2S7JJ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Targum.jp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loGrB4FvfY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3.0/deed.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atholic.com/qa/if-jesus-was-a-jew-why-are-we-catholic" TargetMode="External"/><Relationship Id="rId5" Type="http://schemas.openxmlformats.org/officeDocument/2006/relationships/hyperlink" Target="https://youtu.be/NQtMQdECx8U" TargetMode="External"/><Relationship Id="rId4" Type="http://schemas.openxmlformats.org/officeDocument/2006/relationships/hyperlink" Target="https://youtu.be/i2Uvzo83hP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b72061be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b72061be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US" b="0" u="sng" dirty="0">
                <a:solidFill>
                  <a:schemeClr val="dk1"/>
                </a:solidFill>
              </a:rPr>
              <a:t>The Life of Christ</a:t>
            </a:r>
            <a:r>
              <a:rPr lang="en-US" b="0" u="none" dirty="0">
                <a:solidFill>
                  <a:schemeClr val="dk1"/>
                </a:solidFill>
              </a:rPr>
              <a:t>. Unknown. </a:t>
            </a:r>
            <a:r>
              <a:rPr lang="en-US" b="0" u="sng" dirty="0">
                <a:solidFill>
                  <a:schemeClr val="dk1"/>
                </a:solidFill>
              </a:rPr>
              <a:t>Public Domain</a:t>
            </a:r>
            <a:r>
              <a:rPr lang="en-US" b="0" u="none" dirty="0">
                <a:solidFill>
                  <a:schemeClr val="dk1"/>
                </a:solidFill>
              </a:rPr>
              <a:t>.</a:t>
            </a:r>
            <a:endParaRPr lang="en-US" b="0" u="sng"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US"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e9c24cdcd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2e9c24cdcd7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Second Temple Model, Israel Museum. </a:t>
            </a:r>
            <a:r>
              <a:rPr lang="en" dirty="0">
                <a:uFill>
                  <a:noFill/>
                </a:uFill>
                <a:hlinkClick r:id="rId3"/>
              </a:rPr>
              <a:t>Jerusalem</a:t>
            </a:r>
            <a:r>
              <a:rPr lang="en" dirty="0"/>
              <a:t> </a:t>
            </a:r>
            <a:r>
              <a:rPr lang="en" dirty="0">
                <a:uFill>
                  <a:noFill/>
                </a:uFill>
                <a:hlinkClick r:id="rId4"/>
              </a:rPr>
              <a:t>Leah Jones</a:t>
            </a:r>
            <a:r>
              <a:rPr lang="en" dirty="0"/>
              <a:t> from Chicago, USA.</a:t>
            </a:r>
            <a:endParaRPr dirty="0"/>
          </a:p>
          <a:p>
            <a:pPr marL="0" lvl="0" indent="0" algn="l" rtl="0">
              <a:spcBef>
                <a:spcPts val="0"/>
              </a:spcBef>
              <a:spcAft>
                <a:spcPts val="0"/>
              </a:spcAft>
              <a:buClr>
                <a:schemeClr val="dk1"/>
              </a:buClr>
              <a:buSzPts val="1100"/>
              <a:buFont typeface="Arial"/>
              <a:buNone/>
            </a:pPr>
            <a:r>
              <a:rPr lang="en" dirty="0">
                <a:uFill>
                  <a:noFill/>
                </a:uFill>
                <a:hlinkClick r:id="rId5"/>
              </a:rPr>
              <a:t>Creative Commons Attribution 2.0</a:t>
            </a:r>
            <a:r>
              <a:rPr lang="en" dirty="0"/>
              <a:t>. https://commons.wikimedia.org/wiki/File:Second_Temple_Model,_Israel_Museum_(8529914300).jpg</a:t>
            </a:r>
            <a:endParaRPr dirty="0"/>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 </a:t>
            </a:r>
            <a:r>
              <a:rPr lang="en" dirty="0"/>
              <a:t>It cannot be overstated how important the Temple was to 1st century Judaism. It was the center of the Jewish world.  It’s important for Christians too.</a:t>
            </a:r>
            <a:endParaRPr dirty="0"/>
          </a:p>
          <a:p>
            <a:pPr marL="0" lvl="0" indent="0" algn="l" rtl="0">
              <a:spcBef>
                <a:spcPts val="0"/>
              </a:spcBef>
              <a:spcAft>
                <a:spcPts val="0"/>
              </a:spcAft>
              <a:buSzPts val="1100"/>
              <a:buNone/>
            </a:pPr>
            <a:r>
              <a:rPr lang="en" dirty="0"/>
              <a:t>Jesus, the Messiah, demonstrated zeal for the House of the Lord, the biblical Temple in Jerusalem because he loved it. Afterall, he found refuge there as a ‘lost’ 12 year old boy. He said to Mary his mother, “Did you not know I would be in my Father’s house?” Prior to that episode, both Jesus and Mary as toddlers were presented to God at the Temple. It was their home.</a:t>
            </a:r>
            <a:endParaRPr dirty="0"/>
          </a:p>
          <a:p>
            <a:pPr marL="0" lvl="0" indent="0" algn="l" rtl="0">
              <a:spcBef>
                <a:spcPts val="0"/>
              </a:spcBef>
              <a:spcAft>
                <a:spcPts val="0"/>
              </a:spcAft>
              <a:buClr>
                <a:schemeClr val="dk1"/>
              </a:buClr>
              <a:buSzPts val="1100"/>
              <a:buFont typeface="Arial"/>
              <a:buNone/>
            </a:pPr>
            <a:r>
              <a:rPr lang="en" dirty="0"/>
              <a:t>Elsewhere in the Gospels, Jesus said of the Temple that it would be torn down but then raised again in three days (Jn 2:19). He literally predicted the destruction of the Temple and by doing so, he figuratively predicted his own death and resurrection. In saying these words, Jesus gives us a clue. He wants us to see his historical body, his resurrected body and his mystical body, the Church, as the New Temple where the presence of God can be found on earth. </a:t>
            </a:r>
            <a:endParaRPr sz="1300" dirty="0">
              <a:solidFill>
                <a:srgbClr val="333333"/>
              </a:solidFill>
              <a:highlight>
                <a:srgbClr val="FFFFFF"/>
              </a:highlight>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dirty="0"/>
              <a:t>Online Resources:</a:t>
            </a:r>
            <a:r>
              <a:rPr lang="en" dirty="0"/>
              <a:t> View video, </a:t>
            </a:r>
            <a:r>
              <a:rPr lang="en" i="1" dirty="0"/>
              <a:t>The Temple: Herod’s Crowning Glory.</a:t>
            </a:r>
            <a:r>
              <a:rPr lang="en" dirty="0"/>
              <a:t> URL here: </a:t>
            </a:r>
            <a:r>
              <a:rPr lang="en" u="sng" dirty="0">
                <a:solidFill>
                  <a:schemeClr val="hlink"/>
                </a:solidFill>
                <a:hlinkClick r:id="rId6"/>
              </a:rPr>
              <a:t>https://youtu.be/ElAMqb5Jc78</a:t>
            </a:r>
            <a:endParaRPr dirty="0"/>
          </a:p>
          <a:p>
            <a:pPr marL="0" lvl="0" indent="0" algn="l" rtl="0">
              <a:spcBef>
                <a:spcPts val="0"/>
              </a:spcBef>
              <a:spcAft>
                <a:spcPts val="0"/>
              </a:spcAft>
              <a:buSzPts val="1100"/>
              <a:buNone/>
            </a:pPr>
            <a:r>
              <a:rPr lang="en" dirty="0"/>
              <a:t>View video: Herod’s Temple:</a:t>
            </a:r>
            <a:r>
              <a:rPr lang="en" i="1" dirty="0"/>
              <a:t> The Temple Jesus Knew</a:t>
            </a:r>
            <a:r>
              <a:rPr lang="en" dirty="0"/>
              <a:t>. URL here: </a:t>
            </a:r>
            <a:r>
              <a:rPr lang="en" u="sng" dirty="0">
                <a:solidFill>
                  <a:schemeClr val="hlink"/>
                </a:solidFill>
                <a:hlinkClick r:id="rId7"/>
              </a:rPr>
              <a:t>https://youtu.be/J83PhBQWiKQ</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Assign article, </a:t>
            </a:r>
            <a:r>
              <a:rPr lang="en" i="1" dirty="0"/>
              <a:t>Why We Too Should Have Zeal for the Temple</a:t>
            </a:r>
            <a:r>
              <a:rPr lang="en" dirty="0"/>
              <a:t>. URL here: </a:t>
            </a:r>
            <a:r>
              <a:rPr lang="en" u="sng" dirty="0">
                <a:solidFill>
                  <a:schemeClr val="hlink"/>
                </a:solidFill>
                <a:hlinkClick r:id="rId8"/>
              </a:rPr>
              <a:t>https://www.catholic365.com/article/36817/5-reasons-we-should-have-zeal-for-the-temple-too.html</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e9f2bb936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e9f2bb936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Ruins of the synagogue in </a:t>
            </a:r>
            <a:r>
              <a:rPr lang="en" dirty="0">
                <a:uFill>
                  <a:noFill/>
                </a:uFill>
                <a:hlinkClick r:id="rId3"/>
              </a:rPr>
              <a:t>w:Capernaum</a:t>
            </a:r>
            <a:r>
              <a:rPr lang="en" dirty="0"/>
              <a:t>. </a:t>
            </a:r>
            <a:r>
              <a:rPr lang="en" dirty="0">
                <a:uFill>
                  <a:noFill/>
                </a:uFill>
                <a:hlinkClick r:id="rId4"/>
              </a:rPr>
              <a:t>David Shankbone</a:t>
            </a:r>
            <a:r>
              <a:rPr lang="en" dirty="0"/>
              <a:t>. </a:t>
            </a:r>
            <a:r>
              <a:rPr lang="en" dirty="0">
                <a:uFill>
                  <a:noFill/>
                </a:uFill>
                <a:hlinkClick r:id="rId5"/>
              </a:rPr>
              <a:t>Creative Commons Attribution-Share Alike 3.0</a:t>
            </a:r>
            <a:r>
              <a:rPr lang="en" dirty="0"/>
              <a:t>. </a:t>
            </a:r>
            <a:r>
              <a:rPr lang="en" dirty="0">
                <a:uFill>
                  <a:noFill/>
                </a:uFill>
                <a:hlinkClick r:id="rId6"/>
              </a:rPr>
              <a:t>https://commons.wikimedia.org/wiki/File:Capernaum_synagogue_by_David_Shankbone.jpg</a:t>
            </a:r>
            <a:r>
              <a:rPr lang="en" dirty="0"/>
              <a:t>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 </a:t>
            </a:r>
            <a:r>
              <a:rPr lang="en" dirty="0">
                <a:solidFill>
                  <a:schemeClr val="dk1"/>
                </a:solidFill>
              </a:rPr>
              <a:t>Synagogue comes from the Greek word for “assembly.” Many larger towns had more than one synagogue, and Jerusalem may have had hundreds. </a:t>
            </a:r>
            <a:r>
              <a:rPr lang="en" dirty="0"/>
              <a:t>According to the New Testament, Jesus spent a significant amount of time in synagogues, which were Jewish community centers that also served as schools, courts, places of study, and places of prayer: </a:t>
            </a:r>
            <a:endParaRPr dirty="0"/>
          </a:p>
          <a:p>
            <a:pPr marL="457200" lvl="0" indent="-228600" algn="l" rtl="0">
              <a:spcBef>
                <a:spcPts val="0"/>
              </a:spcBef>
              <a:spcAft>
                <a:spcPts val="0"/>
              </a:spcAft>
              <a:buSzPts val="1100"/>
              <a:buNone/>
            </a:pPr>
            <a:r>
              <a:rPr lang="en" u="sng" dirty="0"/>
              <a:t>Teaching</a:t>
            </a:r>
            <a:endParaRPr u="sng" dirty="0"/>
          </a:p>
          <a:p>
            <a:pPr marL="457200" lvl="0" indent="-228600" algn="l" rtl="0">
              <a:spcBef>
                <a:spcPts val="0"/>
              </a:spcBef>
              <a:spcAft>
                <a:spcPts val="0"/>
              </a:spcAft>
              <a:buSzPts val="1100"/>
              <a:buNone/>
            </a:pPr>
            <a:r>
              <a:rPr lang="en" dirty="0"/>
              <a:t>Jesus taught in synagogues, including reading from the scrolls in his hometown of Nazareth. In Luke 4:20-21, Jesus sat down after reading and explained the scripture, telling the congregation that it was fulfilled in their presence.</a:t>
            </a:r>
            <a:endParaRPr dirty="0"/>
          </a:p>
          <a:p>
            <a:pPr marL="457200" lvl="0" indent="-228600" algn="l" rtl="0">
              <a:spcBef>
                <a:spcPts val="0"/>
              </a:spcBef>
              <a:spcAft>
                <a:spcPts val="0"/>
              </a:spcAft>
              <a:buSzPts val="1100"/>
              <a:buNone/>
            </a:pPr>
            <a:r>
              <a:rPr lang="en" u="sng" dirty="0"/>
              <a:t>Healing</a:t>
            </a:r>
            <a:endParaRPr u="sng" dirty="0"/>
          </a:p>
          <a:p>
            <a:pPr marL="457200" lvl="0" indent="-228600" algn="l" rtl="0">
              <a:spcBef>
                <a:spcPts val="0"/>
              </a:spcBef>
              <a:spcAft>
                <a:spcPts val="0"/>
              </a:spcAft>
              <a:buSzPts val="1100"/>
              <a:buNone/>
            </a:pPr>
            <a:r>
              <a:rPr lang="en" dirty="0"/>
              <a:t>Jesus performed exorcisms and healings in synagogues, such as in Mark 1:21-28, Mark 3:1-6, and Luke 13:10-17. In Mark 1:21-26, Jesus cast an impure spirit out of a man in the synagogue of Capernaum, leaving the people amazed.</a:t>
            </a:r>
            <a:endParaRPr dirty="0"/>
          </a:p>
          <a:p>
            <a:pPr marL="457200" lvl="0" indent="-228600" algn="l" rtl="0">
              <a:spcBef>
                <a:spcPts val="0"/>
              </a:spcBef>
              <a:spcAft>
                <a:spcPts val="0"/>
              </a:spcAft>
              <a:buSzPts val="1100"/>
              <a:buNone/>
            </a:pPr>
            <a:r>
              <a:rPr lang="en" u="sng" dirty="0"/>
              <a:t>Debating</a:t>
            </a:r>
            <a:endParaRPr u="sng" dirty="0"/>
          </a:p>
          <a:p>
            <a:pPr marL="457200" lvl="0" indent="-228600" algn="l" rtl="0">
              <a:spcBef>
                <a:spcPts val="0"/>
              </a:spcBef>
              <a:spcAft>
                <a:spcPts val="0"/>
              </a:spcAft>
              <a:buSzPts val="1100"/>
              <a:buNone/>
            </a:pPr>
            <a:r>
              <a:rPr lang="en" dirty="0"/>
              <a:t>Jesus debated the interpretation and practice of Jewish law in synagogues, such as in Mark 3:1-6, Luke 13:14-17, and John 6:30-59. </a:t>
            </a:r>
            <a:endParaRPr sz="1200" dirty="0">
              <a:solidFill>
                <a:srgbClr val="434848"/>
              </a:solidFill>
              <a:highlight>
                <a:srgbClr val="FFFFFF"/>
              </a:highlight>
              <a:latin typeface="Roboto"/>
              <a:ea typeface="Roboto"/>
              <a:cs typeface="Roboto"/>
              <a:sym typeface="Roboto"/>
            </a:endParaRPr>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dirty="0"/>
              <a:t>Online Resources: </a:t>
            </a:r>
            <a:r>
              <a:rPr lang="en" dirty="0"/>
              <a:t>Have students view video, </a:t>
            </a:r>
            <a:r>
              <a:rPr lang="en" i="1" dirty="0"/>
              <a:t>Capernaum</a:t>
            </a:r>
            <a:r>
              <a:rPr lang="en" dirty="0"/>
              <a:t>. URL here: </a:t>
            </a:r>
            <a:r>
              <a:rPr lang="en" u="sng" dirty="0">
                <a:solidFill>
                  <a:schemeClr val="hlink"/>
                </a:solidFill>
                <a:hlinkClick r:id="rId7"/>
              </a:rPr>
              <a:t>https://youtu.be/ifTro5uRaT8</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26fbf6e1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Cpl. Brandon Saunders. Public domain. Rabbi visits Okinawa to celebrate Passover. </a:t>
            </a:r>
            <a:r>
              <a:rPr lang="en" dirty="0">
                <a:uFill>
                  <a:noFill/>
                </a:uFill>
                <a:hlinkClick r:id="rId3"/>
              </a:rPr>
              <a:t>Zachi Evenor</a:t>
            </a:r>
            <a:endParaRPr dirty="0"/>
          </a:p>
          <a:p>
            <a:pPr marL="0" lvl="0" indent="0" algn="l" rtl="0">
              <a:spcBef>
                <a:spcPts val="0"/>
              </a:spcBef>
              <a:spcAft>
                <a:spcPts val="0"/>
              </a:spcAft>
              <a:buSzPts val="1100"/>
              <a:buNone/>
            </a:pPr>
            <a:r>
              <a:rPr lang="en" dirty="0">
                <a:uFill>
                  <a:noFill/>
                </a:uFill>
                <a:hlinkClick r:id="rId4"/>
              </a:rPr>
              <a:t>Creative Commons Attribution 2.0</a:t>
            </a:r>
            <a:r>
              <a:rPr lang="en" dirty="0"/>
              <a:t>, Sukkoth. </a:t>
            </a:r>
            <a:r>
              <a:rPr lang="en" dirty="0">
                <a:uFill>
                  <a:noFill/>
                </a:uFill>
                <a:hlinkClick r:id="rId5"/>
              </a:rPr>
              <a:t>YB13D</a:t>
            </a:r>
            <a:r>
              <a:rPr lang="en" dirty="0"/>
              <a:t>. </a:t>
            </a:r>
            <a:r>
              <a:rPr lang="en" dirty="0">
                <a:uFill>
                  <a:noFill/>
                </a:uFill>
                <a:hlinkClick r:id="rId6"/>
              </a:rPr>
              <a:t>Creative Commons Attribution-Share Alike 4.0</a:t>
            </a:r>
            <a:r>
              <a:rPr lang="en" dirty="0"/>
              <a:t>.Hanukkah.</a:t>
            </a:r>
            <a:r>
              <a:rPr lang="en" u="sng" dirty="0">
                <a:solidFill>
                  <a:schemeClr val="hlink"/>
                </a:solidFill>
                <a:hlinkClick r:id="rId7"/>
              </a:rPr>
              <a:t>https://commons.wikimedia.org/</a:t>
            </a:r>
            <a:r>
              <a:rPr lang="en"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Points: </a:t>
            </a:r>
            <a:r>
              <a:rPr lang="en" dirty="0"/>
              <a:t>Like Catholicism’s liturgical year which centers on Easter and Christmas, Jewish holidays are important because they keep the tradition of the story of God’s saving actions in the Bible alive.They fortify the community and give the people a sense of identity and belonging…</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SzPts val="1100"/>
              <a:buNone/>
            </a:pPr>
            <a:r>
              <a:rPr lang="en" u="sng" dirty="0"/>
              <a:t>Passover:</a:t>
            </a:r>
            <a:r>
              <a:rPr lang="en" dirty="0"/>
              <a:t> Celebrated the Chosen People’s liberation from slavery in Egypt. Involved the ritual slaughter of the paschal lamb and the eating of a Seder meal . </a:t>
            </a:r>
            <a:endParaRPr dirty="0"/>
          </a:p>
          <a:p>
            <a:pPr marL="0" lvl="0" indent="0" algn="l" rtl="0">
              <a:spcBef>
                <a:spcPts val="0"/>
              </a:spcBef>
              <a:spcAft>
                <a:spcPts val="0"/>
              </a:spcAft>
              <a:buSzPts val="1100"/>
              <a:buNone/>
            </a:pPr>
            <a:endParaRPr u="sng" dirty="0"/>
          </a:p>
          <a:p>
            <a:pPr marL="0" lvl="0" indent="0" algn="l" rtl="0">
              <a:spcBef>
                <a:spcPts val="0"/>
              </a:spcBef>
              <a:spcAft>
                <a:spcPts val="0"/>
              </a:spcAft>
              <a:buSzPts val="1100"/>
              <a:buNone/>
            </a:pPr>
            <a:r>
              <a:rPr lang="en" u="sng" dirty="0"/>
              <a:t>Tabernacles:</a:t>
            </a:r>
            <a:r>
              <a:rPr lang="en" dirty="0"/>
              <a:t> A fall harvest celebration. Pilgrims in Jerusalem built huts out of branches to recall the time that Jews spent in the wilderness. </a:t>
            </a:r>
            <a:endParaRPr dirty="0"/>
          </a:p>
          <a:p>
            <a:pPr marL="0" lvl="0" indent="0" algn="l" rtl="0">
              <a:spcBef>
                <a:spcPts val="0"/>
              </a:spcBef>
              <a:spcAft>
                <a:spcPts val="0"/>
              </a:spcAft>
              <a:buSzPts val="1100"/>
              <a:buNone/>
            </a:pPr>
            <a:endParaRPr u="sng" dirty="0"/>
          </a:p>
          <a:p>
            <a:pPr marL="0" lvl="0" indent="0" algn="l" rtl="0">
              <a:spcBef>
                <a:spcPts val="0"/>
              </a:spcBef>
              <a:spcAft>
                <a:spcPts val="0"/>
              </a:spcAft>
              <a:buSzPts val="1100"/>
              <a:buNone/>
            </a:pPr>
            <a:r>
              <a:rPr lang="en" u="sng" dirty="0"/>
              <a:t>Hanukkah:</a:t>
            </a:r>
            <a:r>
              <a:rPr lang="en" dirty="0"/>
              <a:t> Celebrated to commemorate the Temple’s rededication in 164 BC after it was profaned by foreign ruler Antiochus IV.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Have students view video,</a:t>
            </a:r>
            <a:r>
              <a:rPr lang="en" i="1" dirty="0"/>
              <a:t> A Crash Course in Jewish Feasts and Holidays</a:t>
            </a:r>
            <a:r>
              <a:rPr lang="en" dirty="0"/>
              <a:t>. URL here: </a:t>
            </a:r>
            <a:r>
              <a:rPr lang="en" u="sng" dirty="0">
                <a:solidFill>
                  <a:schemeClr val="hlink"/>
                </a:solidFill>
                <a:hlinkClick r:id="rId8"/>
              </a:rPr>
              <a:t>https://youtu.be/fVoeoPc_wkQ</a:t>
            </a:r>
            <a:r>
              <a:rPr lang="en" dirty="0"/>
              <a:t> </a:t>
            </a:r>
            <a:endParaRPr dirty="0"/>
          </a:p>
          <a:p>
            <a:pPr marL="0" lvl="0" indent="0" algn="l" rtl="0">
              <a:lnSpc>
                <a:spcPct val="100000"/>
              </a:lnSpc>
              <a:spcBef>
                <a:spcPts val="0"/>
              </a:spcBef>
              <a:spcAft>
                <a:spcPts val="0"/>
              </a:spcAft>
              <a:buSzPts val="1100"/>
              <a:buNone/>
            </a:pPr>
            <a:r>
              <a:rPr lang="en" dirty="0"/>
              <a:t>See article, </a:t>
            </a:r>
            <a:r>
              <a:rPr lang="en" i="1" dirty="0"/>
              <a:t>Jewish Religious Year</a:t>
            </a:r>
            <a:r>
              <a:rPr lang="en" dirty="0"/>
              <a:t>. URL here: </a:t>
            </a:r>
            <a:r>
              <a:rPr lang="en" u="sng" dirty="0">
                <a:solidFill>
                  <a:schemeClr val="hlink"/>
                </a:solidFill>
                <a:hlinkClick r:id="rId9"/>
              </a:rPr>
              <a:t>https://www.britannica.com/topic/Jewish-religious-year</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85" name="Google Shape;185;g2e26fbf6e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337ec6306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2c337ec6306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a:t>
            </a:r>
            <a:r>
              <a:rPr lang="en" dirty="0"/>
              <a:t> Illustrator of Henry Davenport Northrop's 'Treasures of the Bible', 1894. Public domain. https://commons.wikimedia.org/wiki/File:High_Priest_Offering_Incense_on_the_Altar.jpg</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Teaching Points:</a:t>
            </a:r>
            <a:r>
              <a:rPr lang="en" dirty="0"/>
              <a:t> Yom Kippur also known as The Day of Atonement, is the most solemn of Jewish religious holidays, when Jews seek to expiate their sins and achieve reconciliation with God. It concludes the “10 days of repentance” that begin with Rosh Hashana on the first day of Tishri.</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way Jews dealt with the sin problem is to offer sacrifice to atone for sins on a special day called Yom Kippur. In Bible times they offered animal sacrifices and today they offer prayer and fasting as sacrifice. Jesus, as the New High Priest offers an efficacious not just symbolic atonement in Heaven before the throne of God perpetually.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Online Resources: </a:t>
            </a:r>
            <a:r>
              <a:rPr lang="en" dirty="0"/>
              <a:t>View video,</a:t>
            </a:r>
            <a:r>
              <a:rPr lang="en" i="1" dirty="0"/>
              <a:t> Jesus, The New High Priest. </a:t>
            </a:r>
            <a:r>
              <a:rPr lang="en" dirty="0"/>
              <a:t>URL here: https://youtu.be/_2cceI0EIYs</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9c24cdcd7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US" u="sng" dirty="0">
                <a:solidFill>
                  <a:schemeClr val="dk1"/>
                </a:solidFill>
              </a:rPr>
              <a:t>Christ before Pilate</a:t>
            </a:r>
            <a:r>
              <a:rPr lang="en-US" u="none" dirty="0">
                <a:solidFill>
                  <a:schemeClr val="dk1"/>
                </a:solidFill>
              </a:rPr>
              <a:t>. </a:t>
            </a:r>
            <a:r>
              <a:rPr lang="en-US" u="none" dirty="0" err="1">
                <a:solidFill>
                  <a:schemeClr val="dk1"/>
                </a:solidFill>
              </a:rPr>
              <a:t>Nicolaes</a:t>
            </a:r>
            <a:r>
              <a:rPr lang="en-US" u="none" dirty="0">
                <a:solidFill>
                  <a:schemeClr val="dk1"/>
                </a:solidFill>
              </a:rPr>
              <a:t> </a:t>
            </a:r>
            <a:r>
              <a:rPr lang="en-US" u="none" dirty="0" err="1">
                <a:solidFill>
                  <a:schemeClr val="dk1"/>
                </a:solidFill>
              </a:rPr>
              <a:t>Maes</a:t>
            </a:r>
            <a:r>
              <a:rPr lang="en-US" u="none" dirty="0">
                <a:solidFill>
                  <a:schemeClr val="dk1"/>
                </a:solidFill>
              </a:rPr>
              <a:t>. </a:t>
            </a:r>
            <a:r>
              <a:rPr lang="en-US" u="sng" dirty="0">
                <a:solidFill>
                  <a:schemeClr val="dk1"/>
                </a:solidFill>
              </a:rPr>
              <a:t>Public Domain</a:t>
            </a:r>
            <a:r>
              <a:rPr lang="en-US" u="none" dirty="0">
                <a:solidFill>
                  <a:schemeClr val="dk1"/>
                </a:solidFill>
              </a:rPr>
              <a:t>.</a:t>
            </a:r>
          </a:p>
          <a:p>
            <a:pPr marL="0" lvl="0" indent="0" algn="l" rtl="0">
              <a:spcBef>
                <a:spcPts val="0"/>
              </a:spcBef>
              <a:spcAft>
                <a:spcPts val="0"/>
              </a:spcAft>
              <a:buSzPts val="1100"/>
              <a:buNone/>
            </a:pPr>
            <a:endParaRPr u="sng"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 </a:t>
            </a:r>
            <a:r>
              <a:rPr lang="en" dirty="0">
                <a:solidFill>
                  <a:schemeClr val="dk1"/>
                </a:solidFill>
              </a:rPr>
              <a:t> The four gospel accounts are the most important part of the New Testament. There are four Gospels because they were each written for a different audience. However, Jesus is the single Word of all Scripture. Reading, studying, and praying with the Gospels can help us understand the basic elements of Christology.</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Have students view video, </a:t>
            </a:r>
            <a:r>
              <a:rPr lang="en" i="1" dirty="0"/>
              <a:t>Overview of the Gospel of Mark.</a:t>
            </a:r>
            <a:r>
              <a:rPr lang="en" dirty="0"/>
              <a:t> URL here: </a:t>
            </a:r>
            <a:r>
              <a:rPr lang="en" u="sng" dirty="0">
                <a:solidFill>
                  <a:schemeClr val="hlink"/>
                </a:solidFill>
                <a:hlinkClick r:id="rId3"/>
              </a:rPr>
              <a:t>https://youtu.be/HGHqu9-DtXk</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08" name="Google Shape;208;g2e9c24cdcd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337ec6306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c337ec6306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Paulus San Giovanni in Laterano 2006-09-07.jpg</a:t>
            </a:r>
            <a:r>
              <a:rPr lang="en" dirty="0">
                <a:solidFill>
                  <a:schemeClr val="dk1"/>
                </a:solidFill>
              </a:rPr>
              <a:t>.St. Paul by Pierre-Étienne Monnot. Nave of the </a:t>
            </a:r>
            <a:r>
              <a:rPr lang="en" dirty="0">
                <a:solidFill>
                  <a:schemeClr val="dk1"/>
                </a:solidFill>
                <a:uFill>
                  <a:noFill/>
                </a:uFill>
                <a:hlinkClick r:id="rId4">
                  <a:extLst>
                    <a:ext uri="{A12FA001-AC4F-418D-AE19-62706E023703}">
                      <ahyp:hlinkClr xmlns:ahyp="http://schemas.microsoft.com/office/drawing/2018/hyperlinkcolor" val="tx"/>
                    </a:ext>
                  </a:extLst>
                </a:hlinkClick>
              </a:rPr>
              <a:t>Basilica of St. John Lateran</a:t>
            </a:r>
            <a:r>
              <a:rPr lang="en" dirty="0">
                <a:solidFill>
                  <a:schemeClr val="dk1"/>
                </a:solidFill>
              </a:rPr>
              <a:t> (Rome).</a:t>
            </a:r>
            <a:r>
              <a:rPr lang="en" dirty="0">
                <a:solidFill>
                  <a:schemeClr val="dk1"/>
                </a:solidFill>
                <a:uFill>
                  <a:noFill/>
                </a:uFill>
                <a:hlinkClick r:id="rId5">
                  <a:extLst>
                    <a:ext uri="{A12FA001-AC4F-418D-AE19-62706E023703}">
                      <ahyp:hlinkClr xmlns:ahyp="http://schemas.microsoft.com/office/drawing/2018/hyperlinkcolor" val="tx"/>
                    </a:ext>
                  </a:extLst>
                </a:hlinkClick>
              </a:rPr>
              <a:t>Jastrow</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Creative Commons Attribution 2.5</a:t>
            </a:r>
            <a:r>
              <a:rPr lang="en" dirty="0">
                <a:solidFill>
                  <a:schemeClr val="dk1"/>
                </a:solidFill>
              </a:rPr>
              <a:t>. https://commons.wikimedia.org/wiki/File:Paulus_San_Giovanni_in_Laterano_2006-09-07.jpg</a:t>
            </a:r>
            <a:endParaRPr dirty="0">
              <a:solidFill>
                <a:schemeClr val="dk1"/>
              </a:solidFill>
            </a:endParaRPr>
          </a:p>
          <a:p>
            <a:pPr marL="0" lvl="0" indent="0" algn="l" rtl="0">
              <a:lnSpc>
                <a:spcPct val="100000"/>
              </a:lnSpc>
              <a:spcBef>
                <a:spcPts val="700"/>
              </a:spcBef>
              <a:spcAft>
                <a:spcPts val="0"/>
              </a:spcAft>
              <a:buSzPts val="1100"/>
              <a:buNone/>
            </a:pPr>
            <a:r>
              <a:rPr lang="en" b="1" dirty="0"/>
              <a:t>Directions: </a:t>
            </a:r>
            <a:r>
              <a:rPr lang="en" dirty="0"/>
              <a:t>Have</a:t>
            </a:r>
            <a:r>
              <a:rPr lang="en" sz="1200" dirty="0">
                <a:solidFill>
                  <a:schemeClr val="dk1"/>
                </a:solidFill>
              </a:rPr>
              <a:t> students copy down key vocabulary in their notes.</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t>Online Resource:</a:t>
            </a:r>
            <a:r>
              <a:rPr lang="en" dirty="0"/>
              <a:t> Assign article, </a:t>
            </a:r>
            <a:r>
              <a:rPr lang="en" i="1" dirty="0"/>
              <a:t>The Evolution of the Gospels</a:t>
            </a:r>
            <a:r>
              <a:rPr lang="en" dirty="0"/>
              <a:t>. URL here: </a:t>
            </a:r>
            <a:r>
              <a:rPr lang="en" u="sng" dirty="0">
                <a:solidFill>
                  <a:schemeClr val="hlink"/>
                </a:solidFill>
                <a:hlinkClick r:id="rId7"/>
              </a:rPr>
              <a:t>https://www.catholic.com/magazine/print-edition/the-evolution-of-the-gospels</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26fbf6e1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2e26fbf6e1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a:t>
            </a:r>
            <a:r>
              <a:rPr lang="en" b="1" dirty="0">
                <a:solidFill>
                  <a:schemeClr val="dk1"/>
                </a:solidFill>
              </a:rPr>
              <a:t> </a:t>
            </a:r>
            <a:r>
              <a:rPr lang="en" dirty="0">
                <a:solidFill>
                  <a:schemeClr val="dk1"/>
                </a:solidFill>
              </a:rPr>
              <a:t>Have students copy the quote. Add bonus points to the assessment if they can copy it down demonstrating that they memorized it.</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f04e8a0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cf04e8a0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US" b="0" i="0" u="sng" dirty="0">
                <a:solidFill>
                  <a:srgbClr val="202122"/>
                </a:solidFill>
                <a:effectLst/>
                <a:latin typeface="Arial" panose="020B0604020202020204" pitchFamily="34" charset="0"/>
              </a:rPr>
              <a:t>Nativity of Christ</a:t>
            </a:r>
            <a:r>
              <a:rPr lang="en-US" b="0" i="0" u="none" dirty="0">
                <a:solidFill>
                  <a:srgbClr val="202122"/>
                </a:solidFill>
                <a:effectLst/>
                <a:latin typeface="Arial" panose="020B0604020202020204" pitchFamily="34" charset="0"/>
              </a:rPr>
              <a:t>. Unknown. </a:t>
            </a:r>
            <a:r>
              <a:rPr lang="en-US" b="0" i="0" u="sng" dirty="0">
                <a:solidFill>
                  <a:srgbClr val="202122"/>
                </a:solidFill>
                <a:effectLst/>
                <a:latin typeface="Arial" panose="020B0604020202020204" pitchFamily="34" charset="0"/>
              </a:rPr>
              <a:t>Public Domain</a:t>
            </a:r>
            <a:r>
              <a:rPr lang="en-US" b="0" i="0" u="none" dirty="0">
                <a:solidFill>
                  <a:srgbClr val="202122"/>
                </a:solidFill>
                <a:effectLst/>
                <a:latin typeface="Arial" panose="020B0604020202020204" pitchFamily="34" charset="0"/>
              </a:rPr>
              <a:t>.</a:t>
            </a:r>
            <a:endParaRPr b="1" i="0" u="sng"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 The Incarnation happened at the perfect time, appointed by God. God could have become man earlier in history or later in history, but he did not. The moment he entered was purposefully chosen by the wisdom of God. Thus, it is important to examine the facts and details surrounding Christ’s historical presence.</a:t>
            </a:r>
            <a:endParaRPr dirty="0">
              <a:solidFill>
                <a:schemeClr val="dk1"/>
              </a:solidFill>
            </a:endParaRPr>
          </a:p>
          <a:p>
            <a:pPr marL="0" lvl="0" indent="0" algn="l" rtl="0">
              <a:lnSpc>
                <a:spcPct val="115000"/>
              </a:lnSpc>
              <a:spcBef>
                <a:spcPts val="1500"/>
              </a:spcBef>
              <a:spcAft>
                <a:spcPts val="0"/>
              </a:spcAft>
              <a:buSzPts val="1100"/>
              <a:buNone/>
            </a:pPr>
            <a:r>
              <a:rPr lang="en" dirty="0">
                <a:solidFill>
                  <a:schemeClr val="dk1"/>
                </a:solidFill>
              </a:rPr>
              <a:t>In Sacred Scripture, God speaks to man in a human way. To interpret Scripture correctly, the reader must be attentive to what the human authors truly wanted to affirm, and to what God wanted to reveal to us by their words. In order to discover the sacred author's' intention, the reader must take into account the conditions of their time and culture, the literary genres in use at that time, and the modes of feeling, speaking and narrating then current. "For the fact is that truth is differently presented and expressed in the various types of historical writing, in prophetical and poetical texts, and in other forms of literary expression." -CCC 109-110 </a:t>
            </a:r>
            <a:endParaRPr dirty="0">
              <a:solidFill>
                <a:schemeClr val="dk1"/>
              </a:solidFill>
            </a:endParaRPr>
          </a:p>
          <a:p>
            <a:pPr marL="0" lvl="0" indent="0" algn="l" rtl="0">
              <a:lnSpc>
                <a:spcPct val="115000"/>
              </a:lnSpc>
              <a:spcBef>
                <a:spcPts val="1500"/>
              </a:spcBef>
              <a:spcAft>
                <a:spcPts val="0"/>
              </a:spcAft>
              <a:buSzPts val="1100"/>
              <a:buNone/>
            </a:pPr>
            <a:r>
              <a:rPr lang="en" dirty="0">
                <a:solidFill>
                  <a:schemeClr val="dk1"/>
                </a:solidFill>
              </a:rPr>
              <a:t>Be e</a:t>
            </a:r>
            <a:r>
              <a:rPr lang="en" dirty="0"/>
              <a:t>specially attentive "to the content and unity of the whole Scripture". Different as the books which compose it may be, Scripture is a unity by reason of the unity of God's plan, of which Christ Jesus is the center and heart… -CCC 112</a:t>
            </a:r>
            <a:endParaRPr dirty="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a:t>
            </a:r>
            <a:r>
              <a:rPr lang="en" i="1" dirty="0">
                <a:solidFill>
                  <a:schemeClr val="dk1"/>
                </a:solidFill>
              </a:rPr>
              <a:t>Why Jesus Came When He DId.</a:t>
            </a:r>
            <a:r>
              <a:rPr lang="en" dirty="0">
                <a:solidFill>
                  <a:schemeClr val="dk1"/>
                </a:solidFill>
              </a:rPr>
              <a:t> URL here: </a:t>
            </a:r>
            <a:r>
              <a:rPr lang="en" u="sng" dirty="0">
                <a:solidFill>
                  <a:schemeClr val="hlink"/>
                </a:solidFill>
                <a:hlinkClick r:id="rId3"/>
              </a:rPr>
              <a:t>https://media.ascensionpress.com/2019/03/13/why-jesus-came-when-he-did/</a:t>
            </a:r>
            <a:endParaRPr dirty="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The Scandal of Christ’s Humanity.</a:t>
            </a:r>
            <a:r>
              <a:rPr lang="en" dirty="0">
                <a:solidFill>
                  <a:schemeClr val="dk1"/>
                </a:solidFill>
              </a:rPr>
              <a:t> URL here: </a:t>
            </a:r>
            <a:r>
              <a:rPr lang="en" u="sng" dirty="0">
                <a:solidFill>
                  <a:schemeClr val="hlink"/>
                </a:solidFill>
                <a:hlinkClick r:id="rId4"/>
              </a:rPr>
              <a:t>https://www.catholic.com/magazine/print-edition/the-scandal-of-christs-humanity</a:t>
            </a:r>
            <a:r>
              <a:rPr lang="en" dirty="0">
                <a:solidFill>
                  <a:schemeClr val="dk1"/>
                </a:solidFill>
              </a:rPr>
              <a:t> </a:t>
            </a:r>
            <a:endParaRPr dirty="0">
              <a:solidFill>
                <a:schemeClr val="dk1"/>
              </a:solidFill>
            </a:endParaRPr>
          </a:p>
          <a:p>
            <a:pPr marL="0" lvl="0" indent="0" algn="l" rtl="0">
              <a:spcBef>
                <a:spcPts val="1500"/>
              </a:spcBef>
              <a:spcAft>
                <a:spcPts val="0"/>
              </a:spcAft>
              <a:buSzPts val="1100"/>
              <a:buNone/>
            </a:pPr>
            <a:endParaRPr lang="en-US" dirty="0">
              <a:solidFill>
                <a:schemeClr val="dk1"/>
              </a:solidFill>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150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337ec630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c337ec6306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Resources:</a:t>
            </a:r>
            <a:r>
              <a:rPr lang="en" dirty="0"/>
              <a:t> Have students view video, </a:t>
            </a:r>
            <a:r>
              <a:rPr lang="en" i="1" dirty="0"/>
              <a:t>What was Jesus Real Name?. </a:t>
            </a:r>
            <a:r>
              <a:rPr lang="en" dirty="0"/>
              <a:t>URL here: </a:t>
            </a:r>
            <a:r>
              <a:rPr lang="en" u="sng" dirty="0">
                <a:solidFill>
                  <a:schemeClr val="hlink"/>
                </a:solidFill>
                <a:hlinkClick r:id="rId3"/>
              </a:rPr>
              <a:t>https://youtu.be/GNQwiiWPg6Q</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1d2a3d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e1d2a3d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t>Photo Credit:</a:t>
            </a:r>
            <a:r>
              <a:rPr lang="en" dirty="0"/>
              <a:t> </a:t>
            </a:r>
            <a:r>
              <a:rPr lang="en" dirty="0">
                <a:uFill>
                  <a:noFill/>
                </a:uFill>
                <a:hlinkClick r:id="rId3"/>
              </a:rPr>
              <a:t>Creative Commons Attribution-Share Alike 2.0</a:t>
            </a:r>
            <a:r>
              <a:rPr lang="en" dirty="0"/>
              <a:t>. Nazareth Panorama Dafna Tal IMOT. </a:t>
            </a:r>
            <a:r>
              <a:rPr lang="en" dirty="0">
                <a:uFill>
                  <a:noFill/>
                </a:uFill>
                <a:hlinkClick r:id="rId4"/>
              </a:rPr>
              <a:t>https://commons.wikimedia.org/wiki/File:Nazareth_Panorama_Dafna_Tal_IMOT_(14532097313).jpg</a:t>
            </a:r>
            <a:r>
              <a:rPr lang="en" dirty="0"/>
              <a: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Directions:</a:t>
            </a:r>
            <a:r>
              <a:rPr lang="en" b="1" dirty="0">
                <a:solidFill>
                  <a:schemeClr val="dk1"/>
                </a:solidFill>
              </a:rPr>
              <a:t> </a:t>
            </a:r>
            <a:r>
              <a:rPr lang="en" dirty="0">
                <a:solidFill>
                  <a:schemeClr val="dk1"/>
                </a:solidFill>
              </a:rPr>
              <a:t>Have students copy the side information in their notebooks</a:t>
            </a:r>
            <a:r>
              <a:rPr lang="en" b="1" dirty="0">
                <a:solidFill>
                  <a:schemeClr val="dk1"/>
                </a:solidFill>
              </a:rPr>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Have students view video, </a:t>
            </a:r>
            <a:r>
              <a:rPr lang="en" i="1" dirty="0"/>
              <a:t>Top 10 Sites in the Holy Land.</a:t>
            </a:r>
            <a:r>
              <a:rPr lang="en" dirty="0"/>
              <a:t> URL here: </a:t>
            </a:r>
            <a:r>
              <a:rPr lang="en" u="sng" dirty="0">
                <a:solidFill>
                  <a:schemeClr val="hlink"/>
                </a:solidFill>
                <a:hlinkClick r:id="rId5"/>
              </a:rPr>
              <a:t>https://youtu.be/nyzvKB2W-aQ</a:t>
            </a:r>
            <a:r>
              <a:rPr lang="en" b="1" dirty="0"/>
              <a:t> </a:t>
            </a:r>
          </a:p>
          <a:p>
            <a:pPr marL="0" lvl="0" indent="0" algn="l" rtl="0">
              <a:spcBef>
                <a:spcPts val="0"/>
              </a:spcBef>
              <a:spcAft>
                <a:spcPts val="0"/>
              </a:spcAft>
              <a:buNone/>
            </a:pPr>
            <a:endParaRPr lang="en"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337ec6306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c337ec6306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dirty="0"/>
              <a:t> </a:t>
            </a:r>
            <a:r>
              <a:rPr lang="en" dirty="0">
                <a:uFill>
                  <a:noFill/>
                </a:uFill>
                <a:hlinkClick r:id="rId3"/>
              </a:rPr>
              <a:t>Jack1956</a:t>
            </a:r>
            <a:r>
              <a:rPr lang="en" dirty="0"/>
              <a:t> at </a:t>
            </a:r>
            <a:r>
              <a:rPr lang="en" dirty="0">
                <a:uFill>
                  <a:noFill/>
                </a:uFill>
                <a:hlinkClick r:id="rId4"/>
              </a:rPr>
              <a:t>English Wikipedia</a:t>
            </a:r>
            <a:r>
              <a:rPr lang="en" dirty="0"/>
              <a:t>. Public domain. Coin-of-Pilate.jpg. https://commons.wikimedia.org/wiki/File:Coin-of-Pilate.jpg</a:t>
            </a:r>
            <a:endParaRPr dirty="0"/>
          </a:p>
          <a:p>
            <a:pPr marL="0" lvl="0" indent="0" algn="l" rtl="0">
              <a:lnSpc>
                <a:spcPct val="115000"/>
              </a:lnSpc>
              <a:spcBef>
                <a:spcPts val="700"/>
              </a:spcBef>
              <a:spcAft>
                <a:spcPts val="0"/>
              </a:spcAft>
              <a:buSzPts val="1100"/>
              <a:buNone/>
            </a:pPr>
            <a:r>
              <a:rPr lang="en" b="1" dirty="0"/>
              <a:t>Directions: </a:t>
            </a:r>
            <a:r>
              <a:rPr lang="en" dirty="0"/>
              <a:t>Have students copy the key vocabulary in their notes.</a:t>
            </a:r>
            <a:endParaRPr dirty="0"/>
          </a:p>
          <a:p>
            <a:pPr marL="0" lvl="0" indent="0" algn="l" rtl="0">
              <a:lnSpc>
                <a:spcPct val="115000"/>
              </a:lnSpc>
              <a:spcBef>
                <a:spcPts val="700"/>
              </a:spcBef>
              <a:spcAft>
                <a:spcPts val="0"/>
              </a:spcAft>
              <a:buSzPts val="1100"/>
              <a:buNone/>
            </a:pPr>
            <a:r>
              <a:rPr lang="en" b="1" dirty="0"/>
              <a:t>Online Resources</a:t>
            </a:r>
            <a:r>
              <a:rPr lang="en" dirty="0"/>
              <a:t>: </a:t>
            </a:r>
            <a:endParaRPr dirty="0"/>
          </a:p>
          <a:p>
            <a:pPr marL="0" lvl="0" indent="0" algn="l" rtl="0">
              <a:lnSpc>
                <a:spcPct val="115000"/>
              </a:lnSpc>
              <a:spcBef>
                <a:spcPts val="700"/>
              </a:spcBef>
              <a:spcAft>
                <a:spcPts val="0"/>
              </a:spcAft>
              <a:buSzPts val="1100"/>
              <a:buNone/>
            </a:pPr>
            <a:r>
              <a:rPr lang="en" dirty="0"/>
              <a:t>View video, The Case for Jesus:  The Reliability of the Gospels and the Jewish Roots of Jesus' Divinity . URL here:</a:t>
            </a:r>
            <a:r>
              <a:rPr lang="en" u="sng" dirty="0">
                <a:solidFill>
                  <a:schemeClr val="hlink"/>
                </a:solidFill>
                <a:hlinkClick r:id="rId5"/>
              </a:rPr>
              <a:t>https://youtu.be/GS7I5Q7f06Y</a:t>
            </a:r>
            <a:r>
              <a:rPr lang="en" dirty="0"/>
              <a:t> </a:t>
            </a:r>
            <a:endParaRPr dirty="0"/>
          </a:p>
          <a:p>
            <a:pPr marL="0" lvl="0" indent="0" algn="l" rtl="0">
              <a:lnSpc>
                <a:spcPct val="115000"/>
              </a:lnSpc>
              <a:spcBef>
                <a:spcPts val="700"/>
              </a:spcBef>
              <a:spcAft>
                <a:spcPts val="0"/>
              </a:spcAft>
              <a:buSzPts val="1100"/>
              <a:buNone/>
            </a:pPr>
            <a:r>
              <a:rPr lang="en" dirty="0"/>
              <a:t>See </a:t>
            </a:r>
            <a:r>
              <a:rPr lang="en" i="1" dirty="0"/>
              <a:t>The Case for Christ PDF</a:t>
            </a:r>
            <a:r>
              <a:rPr lang="en" dirty="0"/>
              <a:t>. URL here: </a:t>
            </a:r>
            <a:r>
              <a:rPr lang="en" u="sng" dirty="0">
                <a:solidFill>
                  <a:schemeClr val="hlink"/>
                </a:solidFill>
                <a:hlinkClick r:id="rId6"/>
              </a:rPr>
              <a:t>https://stuarthoughton.wordpress.com/wp-content/uploads/2017/07/the-case-for-christ.pdf</a:t>
            </a:r>
            <a:r>
              <a:rPr lang="en" dirty="0"/>
              <a:t>  View video, </a:t>
            </a:r>
            <a:r>
              <a:rPr lang="en" i="1" dirty="0"/>
              <a:t>The Case For Christ.</a:t>
            </a:r>
            <a:r>
              <a:rPr lang="en" dirty="0"/>
              <a:t> URL here: </a:t>
            </a:r>
            <a:r>
              <a:rPr lang="en" u="sng" dirty="0">
                <a:solidFill>
                  <a:schemeClr val="hlink"/>
                </a:solidFill>
                <a:hlinkClick r:id="rId7"/>
              </a:rPr>
              <a:t>https://youtu.be/HFgDpeZgbn8</a:t>
            </a:r>
            <a:r>
              <a:rPr lang="en" dirty="0"/>
              <a:t> </a:t>
            </a:r>
          </a:p>
          <a:p>
            <a:pPr marL="0" lvl="0" indent="0" algn="l" rtl="0">
              <a:lnSpc>
                <a:spcPct val="115000"/>
              </a:lnSpc>
              <a:spcBef>
                <a:spcPts val="700"/>
              </a:spcBef>
              <a:spcAft>
                <a:spcPts val="0"/>
              </a:spcAft>
              <a:buSzPts val="1100"/>
              <a:buNone/>
            </a:pPr>
            <a:endParaRPr lang="en" dirty="0"/>
          </a:p>
          <a:p>
            <a:pPr marL="0" marR="0" lvl="0" indent="0" algn="l" defTabSz="914400" rtl="0" eaLnBrk="1" fontAlgn="auto" latinLnBrk="0" hangingPunct="1">
              <a:lnSpc>
                <a:spcPct val="115000"/>
              </a:lnSpc>
              <a:spcBef>
                <a:spcPts val="7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700"/>
              </a:spcBef>
              <a:spcAft>
                <a:spcPts val="0"/>
              </a:spcAft>
              <a:buSzPts val="1100"/>
              <a:buNone/>
            </a:pPr>
            <a:endParaRPr dirty="0"/>
          </a:p>
          <a:p>
            <a:pPr marL="0" lvl="0" indent="0" algn="l" rtl="0">
              <a:lnSpc>
                <a:spcPct val="100000"/>
              </a:lnSpc>
              <a:spcBef>
                <a:spcPts val="70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9c24cdcd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e9c24cdcd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dirty="0">
                <a:uFill>
                  <a:noFill/>
                </a:uFill>
                <a:hlinkClick r:id="rId3"/>
              </a:rPr>
              <a:t>Genealogy of Christ (part) (The Mokvi Four Gospels 1300).jpg</a:t>
            </a:r>
            <a:r>
              <a:rPr lang="en" dirty="0"/>
              <a:t>. The Mokvi Four Gospels 1300 Genealogy of Christ (part). Unknown author. Public domain. https://commons.wikimedia.org/wiki/File:Genealogy_of_Christ_(part)_(The_Mokvi_Four_Gospels_1300).jpg</a:t>
            </a:r>
            <a:endParaRPr sz="1300" dirty="0">
              <a:highlight>
                <a:srgbClr val="F8F9FA"/>
              </a:highlight>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 Jesus included some rather ordinary people among his disciples. There were sinners in Jesus’s family tree. The fact is that God chooses whomever he wants to do his work, sinners included. This theme is supported throughout the Gospels. Jesus associated with the poor, with people whom society rejected, with prostitutes, and with sinners of all kinds. Jesus came to save everyone: Jews, Gentiles, men, and women alike.</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dirty="0">
                <a:solidFill>
                  <a:schemeClr val="dk1"/>
                </a:solidFill>
              </a:rPr>
              <a:t>Jesus family tree traces all the way back to Adam because Jesus is the New Adam. Other key figures are Abraham, Isaac, Jacob, Judah, David and Mary. Along the these descendants of Jesus are mentioned in many of the prophecies regarding the coming of the Royal Messiah. For example: “All this took place to fulfill what the Lord had said through the prophet: ‘Behold, the virgin shall be with child and bear a son, and they shall name him Emmanuel,’ which means ‘God is with us’” (Mt 1:22–23).</a:t>
            </a:r>
            <a:endParaRPr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Online Resource:  </a:t>
            </a:r>
            <a:r>
              <a:rPr lang="en" dirty="0">
                <a:solidFill>
                  <a:schemeClr val="dk1"/>
                </a:solidFill>
              </a:rPr>
              <a:t>Have students view video, </a:t>
            </a:r>
            <a:r>
              <a:rPr lang="en" i="1" dirty="0">
                <a:solidFill>
                  <a:schemeClr val="dk1"/>
                </a:solidFill>
              </a:rPr>
              <a:t>Bishop Barron on the Genealogy of Jesus</a:t>
            </a:r>
            <a:r>
              <a:rPr lang="en" dirty="0">
                <a:solidFill>
                  <a:schemeClr val="dk1"/>
                </a:solidFill>
              </a:rPr>
              <a:t>. URL here: </a:t>
            </a:r>
            <a:r>
              <a:rPr lang="en" u="sng" dirty="0">
                <a:solidFill>
                  <a:schemeClr val="hlink"/>
                </a:solidFill>
                <a:hlinkClick r:id="rId4"/>
              </a:rPr>
              <a:t>https://youtu.be/S8F8fUlI3kg</a:t>
            </a:r>
            <a:r>
              <a:rPr lang="en" dirty="0">
                <a:solidFill>
                  <a:schemeClr val="dk1"/>
                </a:solidFill>
              </a:rPr>
              <a:t>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f04e8a04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cf04e8a04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u="sng" dirty="0">
                <a:solidFill>
                  <a:schemeClr val="dk1"/>
                </a:solidFill>
              </a:rPr>
              <a:t>St. Joseph the Carpenter</a:t>
            </a:r>
            <a:r>
              <a:rPr lang="en-US" dirty="0">
                <a:solidFill>
                  <a:schemeClr val="dk1"/>
                </a:solidFill>
              </a:rPr>
              <a:t>. Georges de La Tour. </a:t>
            </a:r>
            <a:r>
              <a:rPr lang="en-US" u="sng" dirty="0">
                <a:solidFill>
                  <a:schemeClr val="dk1"/>
                </a:solidFill>
              </a:rPr>
              <a:t>Public Domain</a:t>
            </a:r>
            <a:r>
              <a:rPr lang="en-US" i="0" u="none"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Jesus was known as the “carpenter’s son” (Mt 13:55) and the “son of Joseph, from Nazareth” (Jn 1:45; 6:42; Lk 4:22). It is likely that Joseph died before Jesus began his public ministry. Evidence for this is that when Jesus returned to Nazareth with a new reputation for preaching and healing and went to his hometown synagogue, he was identified as “the carpenter, the son of Mary” (Mk 6:3).</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Jesus learned how to be physically and mentally strong, reliable and faithful from his human father. Thanks to Joseph, Jesus used many metaphors and analogies from the carpentry trade in his teaching. He spoke about entering by the narrow gate (see Matthew 7:13–14) and of building one’s house on rock, not sand (see Matthew 7:24–27). In one parable, he told of a vineyard owner who built a tower for produce (see Matthew 21:33).</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a:t>
            </a:r>
            <a:r>
              <a:rPr lang="en" i="1" dirty="0">
                <a:solidFill>
                  <a:schemeClr val="dk1"/>
                </a:solidFill>
              </a:rPr>
              <a:t> Saint Joseph Our Spiritual Father Documentary</a:t>
            </a:r>
            <a:r>
              <a:rPr lang="en" dirty="0">
                <a:solidFill>
                  <a:schemeClr val="dk1"/>
                </a:solidFill>
              </a:rPr>
              <a:t>. URL here: </a:t>
            </a:r>
            <a:r>
              <a:rPr lang="en" u="sng" dirty="0">
                <a:solidFill>
                  <a:schemeClr val="hlink"/>
                </a:solidFill>
                <a:hlinkClick r:id="rId3"/>
              </a:rPr>
              <a:t>https://youtu.be/AC-_o2S7JJA</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c337ec630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c337ec6306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Targum.jpg</a:t>
            </a:r>
            <a:r>
              <a:rPr lang="en" dirty="0"/>
              <a:t>. Public domain.</a:t>
            </a:r>
            <a:r>
              <a:rPr lang="en" dirty="0">
                <a:uFill>
                  <a:noFill/>
                </a:uFill>
                <a:hlinkClick r:id="rId3"/>
              </a:rPr>
              <a:t>https://commons.wikimedia.org/wiki/File:Targum.jpg</a:t>
            </a:r>
            <a:r>
              <a:rPr lang="en" dirty="0"/>
              <a:t>. Cropped.</a:t>
            </a:r>
            <a:endParaRPr dirty="0"/>
          </a:p>
          <a:p>
            <a:pPr marL="0" lvl="0" indent="0" algn="l" rtl="0">
              <a:lnSpc>
                <a:spcPct val="115000"/>
              </a:lnSpc>
              <a:spcBef>
                <a:spcPts val="700"/>
              </a:spcBef>
              <a:spcAft>
                <a:spcPts val="0"/>
              </a:spcAft>
              <a:buClr>
                <a:schemeClr val="dk1"/>
              </a:buClr>
              <a:buSzPts val="1100"/>
              <a:buFont typeface="Arial"/>
              <a:buNone/>
            </a:pPr>
            <a:r>
              <a:rPr lang="en" b="1" dirty="0"/>
              <a:t>Directions: </a:t>
            </a:r>
            <a:r>
              <a:rPr lang="en" dirty="0"/>
              <a:t>Have students copy down the key Vocabulary in their notes. </a:t>
            </a:r>
            <a:endParaRPr dirty="0"/>
          </a:p>
          <a:p>
            <a:pPr marL="0" lvl="0" indent="0" algn="l" rtl="0">
              <a:lnSpc>
                <a:spcPct val="100000"/>
              </a:lnSpc>
              <a:spcBef>
                <a:spcPts val="700"/>
              </a:spcBef>
              <a:spcAft>
                <a:spcPts val="0"/>
              </a:spcAft>
              <a:buSzPts val="1100"/>
              <a:buNone/>
            </a:pPr>
            <a:r>
              <a:rPr lang="en" b="1" dirty="0"/>
              <a:t>Teaching Points:</a:t>
            </a:r>
            <a:r>
              <a:rPr lang="en" dirty="0"/>
              <a:t> The Gospels themselves, though written in Greek, retain several Aramaic sayings (Targums) of Jesus, including Ephphatha (“Be opened”) and Talitha koum (“Little girl, get up”). The Gospels also contain Aramaic place names such as Gethsemane (“Oil Press”) and Golgotha (“Place of the Skull”). They also use the Aramaic word bar for “son of,” as in Bar-Jonah, Bartholomew, and Barabbas. The most important use of an Aramaic word is when Jesus addressed God as Abba (“Father”).</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Resources:</a:t>
            </a:r>
            <a:r>
              <a:rPr lang="en" dirty="0"/>
              <a:t> View video, </a:t>
            </a:r>
            <a:r>
              <a:rPr lang="en" i="1" dirty="0"/>
              <a:t>What are the Aramaic Targums?</a:t>
            </a:r>
            <a:r>
              <a:rPr lang="en" dirty="0"/>
              <a:t>. URL here: </a:t>
            </a:r>
            <a:r>
              <a:rPr lang="en" u="sng" dirty="0">
                <a:solidFill>
                  <a:schemeClr val="hlink"/>
                </a:solidFill>
                <a:hlinkClick r:id="rId4"/>
              </a:rPr>
              <a:t>https://youtu.be/loGrB4FvfYs</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f04e8a0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cf04e8a04e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b="0" u="sng" dirty="0">
                <a:solidFill>
                  <a:schemeClr val="dk1"/>
                </a:solidFill>
              </a:rPr>
              <a:t>Arch of Titus</a:t>
            </a:r>
            <a:r>
              <a:rPr lang="en" b="0" u="none" dirty="0">
                <a:solidFill>
                  <a:schemeClr val="dk1"/>
                </a:solidFill>
              </a:rPr>
              <a:t>. Photo by Steerpike, shared under CC BY 3.0 (</a:t>
            </a:r>
            <a:r>
              <a:rPr lang="en-US" dirty="0">
                <a:hlinkClick r:id="rId3"/>
              </a:rPr>
              <a:t>Deed - Attribution 3.0 </a:t>
            </a:r>
            <a:r>
              <a:rPr lang="en-US" dirty="0" err="1">
                <a:hlinkClick r:id="rId3"/>
              </a:rPr>
              <a:t>Unported</a:t>
            </a:r>
            <a:r>
              <a:rPr lang="en-US" dirty="0">
                <a:hlinkClick r:id="rId3"/>
              </a:rPr>
              <a:t> - Creative Commons</a:t>
            </a:r>
            <a:r>
              <a:rPr lang="en-US" dirty="0"/>
              <a:t>).</a:t>
            </a:r>
            <a:endParaRPr lang="en-US" dirty="0">
              <a:solidFill>
                <a:schemeClr val="dk1"/>
              </a:solidFill>
            </a:endParaRPr>
          </a:p>
          <a:p>
            <a:pPr marL="0" lvl="0" indent="0" algn="l" rtl="0">
              <a:spcBef>
                <a:spcPts val="0"/>
              </a:spcBef>
              <a:spcAft>
                <a:spcPts val="0"/>
              </a:spcAft>
              <a:buSzPts val="1100"/>
              <a:buNone/>
            </a:pPr>
            <a:r>
              <a:rPr lang="en-US" b="1" dirty="0">
                <a:solidFill>
                  <a:schemeClr val="dk1"/>
                </a:solidFill>
              </a:rPr>
              <a:t>Directions: </a:t>
            </a:r>
            <a:r>
              <a:rPr lang="en-US" dirty="0">
                <a:solidFill>
                  <a:schemeClr val="dk1"/>
                </a:solidFill>
              </a:rPr>
              <a:t>Have a students copy down information from their slides into their notes.</a:t>
            </a: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 </a:t>
            </a:r>
            <a:r>
              <a:rPr lang="en" dirty="0"/>
              <a:t>Much of our Catholic Faith is rooted in the Jewish religion of Jesus’ time. We have priests, altars, bread, wine, priestly vestments, incense, sacred texts, preaching and teaching, moral codes, festivals and holy days….all of this is rooted in 1st Century Judaism. To better understand Jesus we must understand his Jewish faith and culture. </a:t>
            </a:r>
            <a:endParaRPr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dirty="0"/>
              <a:t>Online Resources:</a:t>
            </a:r>
            <a:r>
              <a:rPr lang="en" dirty="0"/>
              <a:t> View video, </a:t>
            </a:r>
            <a:r>
              <a:rPr lang="en" i="1" dirty="0"/>
              <a:t>The Ancient Jewish Roots of the Catholic Faith</a:t>
            </a:r>
            <a:r>
              <a:rPr lang="en" dirty="0"/>
              <a:t>. URL here: </a:t>
            </a:r>
            <a:r>
              <a:rPr lang="en" u="sng" dirty="0">
                <a:solidFill>
                  <a:schemeClr val="hlink"/>
                </a:solidFill>
                <a:hlinkClick r:id="rId4"/>
              </a:rPr>
              <a:t>https://youtu.be/i2Uvzo83hPI</a:t>
            </a:r>
            <a:r>
              <a:rPr lang="en" dirty="0"/>
              <a:t>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View video, </a:t>
            </a:r>
            <a:r>
              <a:rPr lang="en" i="1" dirty="0"/>
              <a:t>If Jesus Was Jewish Why Aren’t We</a:t>
            </a:r>
            <a:r>
              <a:rPr lang="en" dirty="0"/>
              <a:t>. URL here: </a:t>
            </a:r>
            <a:r>
              <a:rPr lang="en" u="sng" dirty="0">
                <a:solidFill>
                  <a:schemeClr val="hlink"/>
                </a:solidFill>
                <a:hlinkClick r:id="rId5"/>
              </a:rPr>
              <a:t>https://youtu.be/NQtMQdECx8U</a:t>
            </a:r>
            <a:r>
              <a:rPr lang="en" dirty="0"/>
              <a:t>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Assign article, </a:t>
            </a:r>
            <a:r>
              <a:rPr lang="en" i="1" dirty="0"/>
              <a:t>If Jesus was a Jew, Why are We Catholic?.</a:t>
            </a:r>
            <a:r>
              <a:rPr lang="en" dirty="0"/>
              <a:t> URL here: </a:t>
            </a:r>
            <a:r>
              <a:rPr lang="en" u="sng" dirty="0">
                <a:solidFill>
                  <a:schemeClr val="hlink"/>
                </a:solidFill>
                <a:hlinkClick r:id="rId6"/>
              </a:rPr>
              <a:t>https://www.catholic.com/qa/if-jesus-was-a-jew-why-are-we-catholic</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SzPts val="2800"/>
              <a:buNone/>
              <a:defRPr sz="1800" b="0" i="0" u="none" strike="noStrike" cap="none"/>
            </a:lvl1pPr>
            <a:lvl2pPr marR="0" lvl="1" algn="l" rtl="0">
              <a:lnSpc>
                <a:spcPct val="100000"/>
              </a:lnSpc>
              <a:spcBef>
                <a:spcPts val="0"/>
              </a:spcBef>
              <a:spcAft>
                <a:spcPts val="0"/>
              </a:spcAft>
              <a:buSzPts val="2800"/>
              <a:buNone/>
              <a:defRPr sz="1800" b="0" i="0" u="none" strike="noStrike" cap="none"/>
            </a:lvl2pPr>
            <a:lvl3pPr marR="0" lvl="2" algn="l" rtl="0">
              <a:lnSpc>
                <a:spcPct val="100000"/>
              </a:lnSpc>
              <a:spcBef>
                <a:spcPts val="0"/>
              </a:spcBef>
              <a:spcAft>
                <a:spcPts val="0"/>
              </a:spcAft>
              <a:buSzPts val="2800"/>
              <a:buNone/>
              <a:defRPr sz="1800" b="0" i="0" u="none" strike="noStrike" cap="none"/>
            </a:lvl3pPr>
            <a:lvl4pPr marR="0" lvl="3" algn="l" rtl="0">
              <a:lnSpc>
                <a:spcPct val="100000"/>
              </a:lnSpc>
              <a:spcBef>
                <a:spcPts val="0"/>
              </a:spcBef>
              <a:spcAft>
                <a:spcPts val="0"/>
              </a:spcAft>
              <a:buSzPts val="2800"/>
              <a:buNone/>
              <a:defRPr sz="1800" b="0" i="0" u="none" strike="noStrike" cap="none"/>
            </a:lvl4pPr>
            <a:lvl5pPr marR="0" lvl="4" algn="l" rtl="0">
              <a:lnSpc>
                <a:spcPct val="100000"/>
              </a:lnSpc>
              <a:spcBef>
                <a:spcPts val="0"/>
              </a:spcBef>
              <a:spcAft>
                <a:spcPts val="0"/>
              </a:spcAft>
              <a:buSzPts val="2800"/>
              <a:buNone/>
              <a:defRPr sz="1800" b="0" i="0" u="none" strike="noStrike" cap="none"/>
            </a:lvl5pPr>
            <a:lvl6pPr marR="0" lvl="5" algn="l" rtl="0">
              <a:lnSpc>
                <a:spcPct val="100000"/>
              </a:lnSpc>
              <a:spcBef>
                <a:spcPts val="0"/>
              </a:spcBef>
              <a:spcAft>
                <a:spcPts val="0"/>
              </a:spcAft>
              <a:buSzPts val="2800"/>
              <a:buNone/>
              <a:defRPr sz="1800" b="0" i="0" u="none" strike="noStrike" cap="none"/>
            </a:lvl6pPr>
            <a:lvl7pPr marR="0" lvl="6" algn="l" rtl="0">
              <a:lnSpc>
                <a:spcPct val="100000"/>
              </a:lnSpc>
              <a:spcBef>
                <a:spcPts val="0"/>
              </a:spcBef>
              <a:spcAft>
                <a:spcPts val="0"/>
              </a:spcAft>
              <a:buSzPts val="2800"/>
              <a:buNone/>
              <a:defRPr sz="1800" b="0" i="0" u="none" strike="noStrike" cap="none"/>
            </a:lvl7pPr>
            <a:lvl8pPr marR="0" lvl="7" algn="l" rtl="0">
              <a:lnSpc>
                <a:spcPct val="100000"/>
              </a:lnSpc>
              <a:spcBef>
                <a:spcPts val="0"/>
              </a:spcBef>
              <a:spcAft>
                <a:spcPts val="0"/>
              </a:spcAft>
              <a:buSzPts val="2800"/>
              <a:buNone/>
              <a:defRPr sz="1800" b="0" i="0" u="none" strike="noStrike" cap="none"/>
            </a:lvl8pPr>
            <a:lvl9pPr marR="0" lvl="8" algn="l" rtl="0">
              <a:lnSpc>
                <a:spcPct val="100000"/>
              </a:lnSpc>
              <a:spcBef>
                <a:spcPts val="0"/>
              </a:spcBef>
              <a:spcAft>
                <a:spcPts val="0"/>
              </a:spcAft>
              <a:buSzPts val="2800"/>
              <a:buNone/>
              <a:defRPr sz="1800" b="0" i="0" u="none" strike="noStrike" cap="none"/>
            </a:lvl9pPr>
          </a:lstStyle>
          <a:p>
            <a:endParaRPr/>
          </a:p>
        </p:txBody>
      </p:sp>
      <p:sp>
        <p:nvSpPr>
          <p:cNvPr id="64" name="Google Shape;64;p16"/>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SzPts val="1800"/>
              <a:buNone/>
              <a:defRPr sz="1800" b="0" i="0" u="none" strike="noStrike" cap="none"/>
            </a:lvl1pPr>
            <a:lvl2pPr marL="914400" marR="0" lvl="1" indent="-228600" algn="l" rtl="0">
              <a:lnSpc>
                <a:spcPct val="115000"/>
              </a:lnSpc>
              <a:spcBef>
                <a:spcPts val="1200"/>
              </a:spcBef>
              <a:spcAft>
                <a:spcPts val="0"/>
              </a:spcAft>
              <a:buSzPts val="1400"/>
              <a:buNone/>
              <a:defRPr sz="1800" b="0" i="0" u="none" strike="noStrike" cap="none"/>
            </a:lvl2pPr>
            <a:lvl3pPr marL="1371600" marR="0" lvl="2" indent="-228600" algn="l" rtl="0">
              <a:lnSpc>
                <a:spcPct val="115000"/>
              </a:lnSpc>
              <a:spcBef>
                <a:spcPts val="1200"/>
              </a:spcBef>
              <a:spcAft>
                <a:spcPts val="0"/>
              </a:spcAft>
              <a:buSzPts val="1400"/>
              <a:buNone/>
              <a:defRPr sz="1800" b="0" i="0" u="none" strike="noStrike" cap="none"/>
            </a:lvl3pPr>
            <a:lvl4pPr marL="1828800" marR="0" lvl="3" indent="-228600" algn="l" rtl="0">
              <a:lnSpc>
                <a:spcPct val="115000"/>
              </a:lnSpc>
              <a:spcBef>
                <a:spcPts val="1200"/>
              </a:spcBef>
              <a:spcAft>
                <a:spcPts val="0"/>
              </a:spcAft>
              <a:buSzPts val="1400"/>
              <a:buNone/>
              <a:defRPr sz="1800" b="0" i="0" u="none" strike="noStrike" cap="none"/>
            </a:lvl4pPr>
            <a:lvl5pPr marL="2286000" marR="0" lvl="4" indent="-228600" algn="l" rtl="0">
              <a:lnSpc>
                <a:spcPct val="115000"/>
              </a:lnSpc>
              <a:spcBef>
                <a:spcPts val="1200"/>
              </a:spcBef>
              <a:spcAft>
                <a:spcPts val="0"/>
              </a:spcAft>
              <a:buSzPts val="1400"/>
              <a:buNone/>
              <a:defRPr sz="1800" b="0" i="0" u="none" strike="noStrike" cap="none"/>
            </a:lvl5pPr>
            <a:lvl6pPr marL="2743200" marR="0" lvl="5" indent="-228600" algn="l" rtl="0">
              <a:lnSpc>
                <a:spcPct val="115000"/>
              </a:lnSpc>
              <a:spcBef>
                <a:spcPts val="1200"/>
              </a:spcBef>
              <a:spcAft>
                <a:spcPts val="0"/>
              </a:spcAft>
              <a:buSzPts val="1400"/>
              <a:buNone/>
              <a:defRPr sz="1800" b="0" i="0" u="none" strike="noStrike" cap="none"/>
            </a:lvl6pPr>
            <a:lvl7pPr marL="3200400" marR="0" lvl="6" indent="-228600" algn="l" rtl="0">
              <a:lnSpc>
                <a:spcPct val="115000"/>
              </a:lnSpc>
              <a:spcBef>
                <a:spcPts val="1200"/>
              </a:spcBef>
              <a:spcAft>
                <a:spcPts val="0"/>
              </a:spcAft>
              <a:buSzPts val="1400"/>
              <a:buNone/>
              <a:defRPr sz="1800" b="0" i="0" u="none" strike="noStrike" cap="none"/>
            </a:lvl7pPr>
            <a:lvl8pPr marL="3657600" marR="0" lvl="7" indent="-228600" algn="l" rtl="0">
              <a:lnSpc>
                <a:spcPct val="115000"/>
              </a:lnSpc>
              <a:spcBef>
                <a:spcPts val="1200"/>
              </a:spcBef>
              <a:spcAft>
                <a:spcPts val="0"/>
              </a:spcAft>
              <a:buSzPts val="1400"/>
              <a:buNone/>
              <a:defRPr sz="1800" b="0" i="0" u="none" strike="noStrike" cap="none"/>
            </a:lvl8pPr>
            <a:lvl9pPr marL="4114800" marR="0" lvl="8" indent="-228600" algn="l" rtl="0">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1026" name="Picture 2">
            <a:extLst>
              <a:ext uri="{FF2B5EF4-FFF2-40B4-BE49-F238E27FC236}">
                <a16:creationId xmlns:a16="http://schemas.microsoft.com/office/drawing/2014/main" id="{335E9DCD-9798-4511-9C4E-3A0F27131798}"/>
              </a:ext>
            </a:extLst>
          </p:cNvPr>
          <p:cNvPicPr>
            <a:picLocks noChangeAspect="1" noChangeArrowheads="1"/>
          </p:cNvPicPr>
          <p:nvPr/>
        </p:nvPicPr>
        <p:blipFill rotWithShape="1">
          <a:blip r:embed="rId3">
            <a:duotone>
              <a:prstClr val="black"/>
              <a:srgbClr val="005970">
                <a:tint val="45000"/>
                <a:satMod val="400000"/>
              </a:srgbClr>
            </a:duotone>
            <a:extLst>
              <a:ext uri="{28A0092B-C50C-407E-A947-70E740481C1C}">
                <a14:useLocalDpi xmlns:a14="http://schemas.microsoft.com/office/drawing/2010/main" val="0"/>
              </a:ext>
            </a:extLst>
          </a:blip>
          <a:srcRect t="1404" b="22034"/>
          <a:stretch/>
        </p:blipFill>
        <p:spPr bwMode="auto">
          <a:xfrm>
            <a:off x="0" y="-1"/>
            <a:ext cx="9145588" cy="5103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80EF88-8C7F-B111-BD80-3B1C6B6FD84D}"/>
              </a:ext>
            </a:extLst>
          </p:cNvPr>
          <p:cNvSpPr txBox="1"/>
          <p:nvPr/>
        </p:nvSpPr>
        <p:spPr>
          <a:xfrm>
            <a:off x="596344" y="2202418"/>
            <a:ext cx="7951304" cy="1569660"/>
          </a:xfrm>
          <a:prstGeom prst="rect">
            <a:avLst/>
          </a:prstGeom>
          <a:noFill/>
        </p:spPr>
        <p:txBody>
          <a:bodyPr wrap="square" rtlCol="0">
            <a:spAutoFit/>
          </a:bodyPr>
          <a:lstStyle/>
          <a:p>
            <a:pPr algn="ctr"/>
            <a:r>
              <a:rPr lang="en-US" sz="4800" b="1" dirty="0">
                <a:solidFill>
                  <a:schemeClr val="bg1"/>
                </a:solidFill>
                <a:latin typeface="Calibri" panose="020F0502020204030204" pitchFamily="34" charset="0"/>
                <a:cs typeface="Calibri" panose="020F0502020204030204" pitchFamily="34" charset="0"/>
              </a:rPr>
              <a:t>Jesus’s Own Life Reveals More about the Nature of God</a:t>
            </a:r>
          </a:p>
        </p:txBody>
      </p:sp>
      <p:sp>
        <p:nvSpPr>
          <p:cNvPr id="12" name="Oval 11">
            <a:extLst>
              <a:ext uri="{FF2B5EF4-FFF2-40B4-BE49-F238E27FC236}">
                <a16:creationId xmlns:a16="http://schemas.microsoft.com/office/drawing/2014/main" id="{5B1829C2-1439-FDD6-AF65-5DEFC6861B74}"/>
              </a:ext>
            </a:extLst>
          </p:cNvPr>
          <p:cNvSpPr/>
          <p:nvPr/>
        </p:nvSpPr>
        <p:spPr>
          <a:xfrm>
            <a:off x="4142145" y="1069969"/>
            <a:ext cx="859703" cy="830997"/>
          </a:xfrm>
          <a:prstGeom prst="ellipse">
            <a:avLst/>
          </a:prstGeom>
          <a:solidFill>
            <a:srgbClr val="00597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83FBFB-AD7C-4175-FBA2-697968DA21E8}"/>
              </a:ext>
            </a:extLst>
          </p:cNvPr>
          <p:cNvSpPr txBox="1"/>
          <p:nvPr/>
        </p:nvSpPr>
        <p:spPr>
          <a:xfrm>
            <a:off x="4202543" y="1068069"/>
            <a:ext cx="738909" cy="830997"/>
          </a:xfrm>
          <a:prstGeom prst="rect">
            <a:avLst/>
          </a:prstGeom>
          <a:noFill/>
        </p:spPr>
        <p:txBody>
          <a:bodyPr wrap="square" rtlCol="0">
            <a:spAutoFit/>
          </a:bodyPr>
          <a:lstStyle/>
          <a:p>
            <a:pPr algn="ctr"/>
            <a:r>
              <a:rPr lang="en-US" sz="4800" dirty="0">
                <a:solidFill>
                  <a:schemeClr val="bg1"/>
                </a:solidFill>
              </a:rPr>
              <a:t>4</a:t>
            </a:r>
          </a:p>
        </p:txBody>
      </p:sp>
      <p:sp>
        <p:nvSpPr>
          <p:cNvPr id="16" name="Rectangle 15">
            <a:extLst>
              <a:ext uri="{FF2B5EF4-FFF2-40B4-BE49-F238E27FC236}">
                <a16:creationId xmlns:a16="http://schemas.microsoft.com/office/drawing/2014/main" id="{61A1744A-DAA8-43F9-40D5-E1C7C3B47328}"/>
              </a:ext>
            </a:extLst>
          </p:cNvPr>
          <p:cNvSpPr/>
          <p:nvPr/>
        </p:nvSpPr>
        <p:spPr>
          <a:xfrm>
            <a:off x="34434" y="4404836"/>
            <a:ext cx="9080001" cy="698970"/>
          </a:xfrm>
          <a:prstGeom prst="rect">
            <a:avLst/>
          </a:prstGeom>
          <a:solidFill>
            <a:srgbClr val="005970"/>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BEE358-F10B-2AEF-FE4E-16C40BF87B21}"/>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dirty="0">
                <a:solidFill>
                  <a:srgbClr val="005B70"/>
                </a:solidFill>
                <a:latin typeface="Calibri"/>
                <a:ea typeface="Calibri"/>
                <a:cs typeface="Calibri"/>
                <a:sym typeface="Calibri"/>
              </a:rPr>
              <a:t>The Temple in Jesus’s Time</a:t>
            </a:r>
            <a:endParaRPr sz="4220" b="1" dirty="0">
              <a:solidFill>
                <a:srgbClr val="005B70"/>
              </a:solidFill>
              <a:latin typeface="Calibri"/>
              <a:ea typeface="Calibri"/>
              <a:cs typeface="Calibri"/>
              <a:sym typeface="Calibri"/>
            </a:endParaRPr>
          </a:p>
        </p:txBody>
      </p:sp>
      <p:sp>
        <p:nvSpPr>
          <p:cNvPr id="173" name="Google Shape;173;p35"/>
          <p:cNvSpPr txBox="1"/>
          <p:nvPr/>
        </p:nvSpPr>
        <p:spPr>
          <a:xfrm>
            <a:off x="311700" y="1527650"/>
            <a:ext cx="5356800" cy="34170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lvl="0" indent="-361950" algn="l" rtl="0">
              <a:spcBef>
                <a:spcPts val="0"/>
              </a:spcBef>
              <a:spcAft>
                <a:spcPts val="0"/>
              </a:spcAft>
              <a:buClr>
                <a:srgbClr val="005B70"/>
              </a:buClr>
              <a:buSzPts val="2100"/>
              <a:buFont typeface="Calibri"/>
              <a:buChar char="●"/>
            </a:pPr>
            <a:r>
              <a:rPr lang="en" sz="2100" b="1" dirty="0">
                <a:solidFill>
                  <a:srgbClr val="005B70"/>
                </a:solidFill>
                <a:latin typeface="Calibri"/>
                <a:ea typeface="Calibri"/>
                <a:cs typeface="Calibri"/>
                <a:sym typeface="Calibri"/>
              </a:rPr>
              <a:t>The Temple was where the Jews offered sacrifices to God. It was the holiest place where Jews believed God dwelt in a special way. </a:t>
            </a:r>
            <a:endParaRPr sz="2100" b="1" dirty="0">
              <a:solidFill>
                <a:srgbClr val="005B70"/>
              </a:solidFill>
              <a:latin typeface="Calibri"/>
              <a:ea typeface="Calibri"/>
              <a:cs typeface="Calibri"/>
              <a:sym typeface="Calibri"/>
            </a:endParaRPr>
          </a:p>
          <a:p>
            <a:pPr marL="457200" lvl="0" indent="-361950" algn="l" rtl="0">
              <a:spcBef>
                <a:spcPts val="0"/>
              </a:spcBef>
              <a:spcAft>
                <a:spcPts val="0"/>
              </a:spcAft>
              <a:buClr>
                <a:srgbClr val="005B70"/>
              </a:buClr>
              <a:buSzPts val="2100"/>
              <a:buFont typeface="Calibri"/>
              <a:buChar char="●"/>
            </a:pPr>
            <a:r>
              <a:rPr lang="en" sz="2100" b="1" dirty="0">
                <a:solidFill>
                  <a:srgbClr val="005B70"/>
                </a:solidFill>
                <a:latin typeface="Calibri"/>
                <a:ea typeface="Calibri"/>
                <a:cs typeface="Calibri"/>
                <a:sym typeface="Calibri"/>
              </a:rPr>
              <a:t>Jesus was presented at the Temple when he was a small child.</a:t>
            </a:r>
            <a:endParaRPr sz="2100" b="1" dirty="0">
              <a:solidFill>
                <a:srgbClr val="005B70"/>
              </a:solidFill>
              <a:latin typeface="Calibri"/>
              <a:ea typeface="Calibri"/>
              <a:cs typeface="Calibri"/>
              <a:sym typeface="Calibri"/>
            </a:endParaRPr>
          </a:p>
          <a:p>
            <a:pPr marL="457200" lvl="0" indent="-361950" algn="l" rtl="0">
              <a:spcBef>
                <a:spcPts val="0"/>
              </a:spcBef>
              <a:spcAft>
                <a:spcPts val="0"/>
              </a:spcAft>
              <a:buClr>
                <a:srgbClr val="005B70"/>
              </a:buClr>
              <a:buSzPts val="2100"/>
              <a:buFont typeface="Calibri"/>
              <a:buChar char="●"/>
            </a:pPr>
            <a:r>
              <a:rPr lang="en" sz="2100" b="1" dirty="0">
                <a:solidFill>
                  <a:srgbClr val="005B70"/>
                </a:solidFill>
                <a:latin typeface="Calibri"/>
                <a:ea typeface="Calibri"/>
                <a:cs typeface="Calibri"/>
                <a:sym typeface="Calibri"/>
              </a:rPr>
              <a:t>Jesus called the Temple his Father’s House and he wept over it.</a:t>
            </a:r>
            <a:endParaRPr sz="2100" b="1" dirty="0">
              <a:solidFill>
                <a:srgbClr val="005B70"/>
              </a:solidFill>
              <a:latin typeface="Calibri"/>
              <a:ea typeface="Calibri"/>
              <a:cs typeface="Calibri"/>
              <a:sym typeface="Calibri"/>
            </a:endParaRPr>
          </a:p>
          <a:p>
            <a:pPr marL="457200" lvl="0" indent="-361950" algn="l" rtl="0">
              <a:spcBef>
                <a:spcPts val="0"/>
              </a:spcBef>
              <a:spcAft>
                <a:spcPts val="0"/>
              </a:spcAft>
              <a:buClr>
                <a:srgbClr val="005B70"/>
              </a:buClr>
              <a:buSzPts val="2100"/>
              <a:buFont typeface="Calibri"/>
              <a:buChar char="●"/>
            </a:pPr>
            <a:r>
              <a:rPr lang="en" sz="2100" b="1" dirty="0">
                <a:solidFill>
                  <a:srgbClr val="005B70"/>
                </a:solidFill>
                <a:latin typeface="Calibri"/>
                <a:ea typeface="Calibri"/>
                <a:cs typeface="Calibri"/>
                <a:sym typeface="Calibri"/>
              </a:rPr>
              <a:t>Jesus defended and cleansed the Temple from the money changers.</a:t>
            </a:r>
            <a:endParaRPr sz="2100" b="1" dirty="0">
              <a:solidFill>
                <a:srgbClr val="005B70"/>
              </a:solidFill>
              <a:latin typeface="Calibri"/>
              <a:ea typeface="Calibri"/>
              <a:cs typeface="Calibri"/>
              <a:sym typeface="Calibri"/>
            </a:endParaRPr>
          </a:p>
        </p:txBody>
      </p:sp>
      <p:pic>
        <p:nvPicPr>
          <p:cNvPr id="174" name="Google Shape;174;p35"/>
          <p:cNvPicPr preferRelativeResize="0"/>
          <p:nvPr/>
        </p:nvPicPr>
        <p:blipFill rotWithShape="1">
          <a:blip r:embed="rId3">
            <a:alphaModFix/>
          </a:blip>
          <a:srcRect l="14963" r="20790"/>
          <a:stretch/>
        </p:blipFill>
        <p:spPr>
          <a:xfrm>
            <a:off x="5931000" y="1527650"/>
            <a:ext cx="2901301" cy="3387026"/>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dirty="0">
                <a:solidFill>
                  <a:srgbClr val="005B70"/>
                </a:solidFill>
                <a:latin typeface="Calibri"/>
                <a:ea typeface="Calibri"/>
                <a:cs typeface="Calibri"/>
                <a:sym typeface="Calibri"/>
              </a:rPr>
              <a:t>The Synagogues in Jesus’s Time</a:t>
            </a:r>
            <a:endParaRPr sz="4220" b="1" dirty="0">
              <a:solidFill>
                <a:srgbClr val="005B70"/>
              </a:solidFill>
              <a:latin typeface="Calibri"/>
              <a:ea typeface="Calibri"/>
              <a:cs typeface="Calibri"/>
              <a:sym typeface="Calibri"/>
            </a:endParaRPr>
          </a:p>
        </p:txBody>
      </p:sp>
      <p:sp>
        <p:nvSpPr>
          <p:cNvPr id="180" name="Google Shape;180;p36"/>
          <p:cNvSpPr txBox="1"/>
          <p:nvPr/>
        </p:nvSpPr>
        <p:spPr>
          <a:xfrm>
            <a:off x="311700" y="1469525"/>
            <a:ext cx="5356800" cy="32325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lvl="0" indent="-400050" algn="l" rtl="0">
              <a:spcBef>
                <a:spcPts val="0"/>
              </a:spcBef>
              <a:spcAft>
                <a:spcPts val="0"/>
              </a:spcAft>
              <a:buClr>
                <a:srgbClr val="073763"/>
              </a:buClr>
              <a:buSzPts val="2700"/>
              <a:buFont typeface="Calibri"/>
              <a:buChar char="●"/>
            </a:pPr>
            <a:r>
              <a:rPr lang="en" sz="2700" b="1" dirty="0">
                <a:solidFill>
                  <a:srgbClr val="005B70"/>
                </a:solidFill>
                <a:latin typeface="Calibri"/>
                <a:ea typeface="Calibri"/>
                <a:cs typeface="Calibri"/>
                <a:sym typeface="Calibri"/>
              </a:rPr>
              <a:t>The synagogue served three main purposes: </a:t>
            </a:r>
            <a:endParaRPr sz="2700" b="1" dirty="0">
              <a:solidFill>
                <a:srgbClr val="005B70"/>
              </a:solidFill>
              <a:latin typeface="Calibri"/>
              <a:ea typeface="Calibri"/>
              <a:cs typeface="Calibri"/>
              <a:sym typeface="Calibri"/>
            </a:endParaRPr>
          </a:p>
          <a:p>
            <a:pPr marL="914400" lvl="1" indent="-381000" algn="l" rtl="0">
              <a:spcBef>
                <a:spcPts val="0"/>
              </a:spcBef>
              <a:spcAft>
                <a:spcPts val="0"/>
              </a:spcAft>
              <a:buClr>
                <a:srgbClr val="073763"/>
              </a:buClr>
              <a:buSzPts val="2400"/>
              <a:buFont typeface="Calibri"/>
              <a:buChar char="○"/>
            </a:pPr>
            <a:r>
              <a:rPr lang="en" sz="2400" b="1" dirty="0">
                <a:solidFill>
                  <a:srgbClr val="005B70"/>
                </a:solidFill>
                <a:latin typeface="Calibri"/>
                <a:ea typeface="Calibri"/>
                <a:cs typeface="Calibri"/>
                <a:sym typeface="Calibri"/>
              </a:rPr>
              <a:t>It was a house of prayer where Scriptures were read and YHWH was worshipped.</a:t>
            </a:r>
            <a:endParaRPr sz="2400" b="1" dirty="0">
              <a:solidFill>
                <a:srgbClr val="005B70"/>
              </a:solidFill>
              <a:latin typeface="Calibri"/>
              <a:ea typeface="Calibri"/>
              <a:cs typeface="Calibri"/>
              <a:sym typeface="Calibri"/>
            </a:endParaRPr>
          </a:p>
          <a:p>
            <a:pPr marL="914400" lvl="1" indent="-381000" algn="l" rtl="0">
              <a:spcBef>
                <a:spcPts val="0"/>
              </a:spcBef>
              <a:spcAft>
                <a:spcPts val="0"/>
              </a:spcAft>
              <a:buClr>
                <a:srgbClr val="073763"/>
              </a:buClr>
              <a:buSzPts val="2400"/>
              <a:buFont typeface="Calibri"/>
              <a:buChar char="○"/>
            </a:pPr>
            <a:r>
              <a:rPr lang="en" sz="2400" b="1" dirty="0">
                <a:solidFill>
                  <a:srgbClr val="005B70"/>
                </a:solidFill>
                <a:latin typeface="Calibri"/>
                <a:ea typeface="Calibri"/>
                <a:cs typeface="Calibri"/>
                <a:sym typeface="Calibri"/>
              </a:rPr>
              <a:t> It was a place of discussion for settling legal disputes. </a:t>
            </a:r>
            <a:endParaRPr sz="2400" b="1" dirty="0">
              <a:solidFill>
                <a:srgbClr val="005B70"/>
              </a:solidFill>
              <a:latin typeface="Calibri"/>
              <a:ea typeface="Calibri"/>
              <a:cs typeface="Calibri"/>
              <a:sym typeface="Calibri"/>
            </a:endParaRPr>
          </a:p>
          <a:p>
            <a:pPr marL="914400" lvl="1" indent="-381000" algn="l" rtl="0">
              <a:spcBef>
                <a:spcPts val="0"/>
              </a:spcBef>
              <a:spcAft>
                <a:spcPts val="0"/>
              </a:spcAft>
              <a:buClr>
                <a:srgbClr val="073763"/>
              </a:buClr>
              <a:buSzPts val="2400"/>
              <a:buFont typeface="Calibri"/>
              <a:buChar char="○"/>
            </a:pPr>
            <a:r>
              <a:rPr lang="en" sz="2400" b="1" dirty="0">
                <a:solidFill>
                  <a:srgbClr val="005B70"/>
                </a:solidFill>
                <a:latin typeface="Calibri"/>
                <a:ea typeface="Calibri"/>
                <a:cs typeface="Calibri"/>
                <a:sym typeface="Calibri"/>
              </a:rPr>
              <a:t>It was the local school</a:t>
            </a:r>
            <a:endParaRPr sz="2400" b="1" dirty="0">
              <a:solidFill>
                <a:srgbClr val="005B70"/>
              </a:solidFill>
              <a:latin typeface="Calibri"/>
              <a:ea typeface="Calibri"/>
              <a:cs typeface="Calibri"/>
              <a:sym typeface="Calibri"/>
            </a:endParaRPr>
          </a:p>
        </p:txBody>
      </p:sp>
      <p:pic>
        <p:nvPicPr>
          <p:cNvPr id="181" name="Google Shape;181;p36"/>
          <p:cNvPicPr preferRelativeResize="0"/>
          <p:nvPr/>
        </p:nvPicPr>
        <p:blipFill>
          <a:blip r:embed="rId3">
            <a:alphaModFix/>
          </a:blip>
          <a:stretch>
            <a:fillRect/>
          </a:stretch>
        </p:blipFill>
        <p:spPr>
          <a:xfrm>
            <a:off x="5836875" y="1527650"/>
            <a:ext cx="3170700" cy="2378025"/>
          </a:xfrm>
          <a:prstGeom prst="rect">
            <a:avLst/>
          </a:prstGeom>
          <a:noFill/>
          <a:ln w="76200" cap="flat" cmpd="sng">
            <a:solidFill>
              <a:srgbClr val="F9CB9C"/>
            </a:solidFill>
            <a:prstDash val="solid"/>
            <a:round/>
            <a:headEnd type="none" w="sm" len="sm"/>
            <a:tailEnd type="none" w="sm" len="sm"/>
          </a:ln>
        </p:spPr>
      </p:pic>
      <p:sp>
        <p:nvSpPr>
          <p:cNvPr id="182" name="Google Shape;182;p36"/>
          <p:cNvSpPr txBox="1"/>
          <p:nvPr/>
        </p:nvSpPr>
        <p:spPr>
          <a:xfrm>
            <a:off x="5894450" y="3999475"/>
            <a:ext cx="3170700" cy="9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Ancient ruins of a synagogue in Capernaum, near Peter’s house and  Jesus’s ‘ headquarters’.</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p:nvPr/>
        </p:nvSpPr>
        <p:spPr>
          <a:xfrm>
            <a:off x="0" y="5576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700" b="1">
                <a:solidFill>
                  <a:schemeClr val="lt1"/>
                </a:solidFill>
                <a:latin typeface="Calibri"/>
                <a:ea typeface="Calibri"/>
                <a:cs typeface="Calibri"/>
                <a:sym typeface="Calibri"/>
              </a:rPr>
              <a:t>Jewish Festivals and Feasts</a:t>
            </a:r>
            <a:endParaRPr sz="47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r>
              <a:rPr lang="en" sz="1800">
                <a:solidFill>
                  <a:schemeClr val="lt2"/>
                </a:solidFill>
                <a:latin typeface="Calibri"/>
                <a:ea typeface="Calibri"/>
                <a:cs typeface="Calibri"/>
                <a:sym typeface="Calibri"/>
              </a:rPr>
              <a:t>Celebrating and Keeping Alive the Story of Salvation</a:t>
            </a:r>
            <a:endParaRPr sz="1800">
              <a:solidFill>
                <a:schemeClr val="lt2"/>
              </a:solidFill>
              <a:latin typeface="Calibri"/>
              <a:ea typeface="Calibri"/>
              <a:cs typeface="Calibri"/>
              <a:sym typeface="Calibri"/>
            </a:endParaRPr>
          </a:p>
        </p:txBody>
      </p:sp>
      <p:sp>
        <p:nvSpPr>
          <p:cNvPr id="188" name="Google Shape;188;p37"/>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89" name="Google Shape;189;p37"/>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90" name="Google Shape;190;p37"/>
          <p:cNvSpPr txBox="1"/>
          <p:nvPr/>
        </p:nvSpPr>
        <p:spPr>
          <a:xfrm>
            <a:off x="6377313" y="3590075"/>
            <a:ext cx="2148300" cy="8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 Hanukkah</a:t>
            </a:r>
            <a:endParaRPr sz="1800" b="1">
              <a:solidFill>
                <a:schemeClr val="lt1"/>
              </a:solidFill>
              <a:latin typeface="Calibri"/>
              <a:ea typeface="Calibri"/>
              <a:cs typeface="Calibri"/>
              <a:sym typeface="Calibri"/>
            </a:endParaRPr>
          </a:p>
          <a:p>
            <a:pPr marL="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37"/>
          <p:cNvSpPr txBox="1"/>
          <p:nvPr/>
        </p:nvSpPr>
        <p:spPr>
          <a:xfrm>
            <a:off x="3550900" y="3624725"/>
            <a:ext cx="24378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Tabernacles</a:t>
            </a:r>
            <a:endParaRPr sz="1800" b="1">
              <a:solidFill>
                <a:schemeClr val="lt1"/>
              </a:solidFill>
              <a:latin typeface="Calibri"/>
              <a:ea typeface="Calibri"/>
              <a:cs typeface="Calibri"/>
              <a:sym typeface="Calibri"/>
            </a:endParaRPr>
          </a:p>
          <a:p>
            <a:pPr marL="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37"/>
          <p:cNvSpPr txBox="1"/>
          <p:nvPr/>
        </p:nvSpPr>
        <p:spPr>
          <a:xfrm>
            <a:off x="554000" y="3624725"/>
            <a:ext cx="2437800" cy="7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u="sng">
              <a:solidFill>
                <a:schemeClr val="lt1"/>
              </a:solidFill>
              <a:latin typeface="Calibri"/>
              <a:ea typeface="Calibri"/>
              <a:cs typeface="Calibri"/>
              <a:sym typeface="Calibri"/>
            </a:endParaRPr>
          </a:p>
          <a:p>
            <a:pPr marL="0" lvl="0" indent="0" algn="ctr" rtl="0">
              <a:spcBef>
                <a:spcPts val="0"/>
              </a:spcBef>
              <a:spcAft>
                <a:spcPts val="0"/>
              </a:spcAft>
              <a:buNone/>
            </a:pPr>
            <a:r>
              <a:rPr lang="en" sz="1800" b="1">
                <a:solidFill>
                  <a:schemeClr val="lt1"/>
                </a:solidFill>
                <a:latin typeface="Calibri"/>
                <a:ea typeface="Calibri"/>
                <a:cs typeface="Calibri"/>
                <a:sym typeface="Calibri"/>
              </a:rPr>
              <a:t>  Passover</a:t>
            </a:r>
            <a:endParaRPr sz="1800" b="1">
              <a:solidFill>
                <a:schemeClr val="lt1"/>
              </a:solidFill>
              <a:latin typeface="Calibri"/>
              <a:ea typeface="Calibri"/>
              <a:cs typeface="Calibri"/>
              <a:sym typeface="Calibri"/>
            </a:endParaRPr>
          </a:p>
          <a:p>
            <a:pPr marL="0" lvl="0" indent="0" algn="ctr" rtl="0">
              <a:spcBef>
                <a:spcPts val="0"/>
              </a:spcBef>
              <a:spcAft>
                <a:spcPts val="0"/>
              </a:spcAft>
              <a:buNone/>
            </a:pP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pic>
        <p:nvPicPr>
          <p:cNvPr id="193" name="Google Shape;193;p37"/>
          <p:cNvPicPr preferRelativeResize="0"/>
          <p:nvPr/>
        </p:nvPicPr>
        <p:blipFill>
          <a:blip r:embed="rId3">
            <a:alphaModFix/>
          </a:blip>
          <a:stretch>
            <a:fillRect/>
          </a:stretch>
        </p:blipFill>
        <p:spPr>
          <a:xfrm>
            <a:off x="666200" y="2013475"/>
            <a:ext cx="2588075" cy="1611250"/>
          </a:xfrm>
          <a:prstGeom prst="rect">
            <a:avLst/>
          </a:prstGeom>
          <a:noFill/>
          <a:ln w="19050" cap="flat" cmpd="sng">
            <a:solidFill>
              <a:schemeClr val="lt1"/>
            </a:solidFill>
            <a:prstDash val="solid"/>
            <a:round/>
            <a:headEnd type="none" w="sm" len="sm"/>
            <a:tailEnd type="none" w="sm" len="sm"/>
          </a:ln>
        </p:spPr>
      </p:pic>
      <p:pic>
        <p:nvPicPr>
          <p:cNvPr id="194" name="Google Shape;194;p37"/>
          <p:cNvPicPr preferRelativeResize="0"/>
          <p:nvPr/>
        </p:nvPicPr>
        <p:blipFill>
          <a:blip r:embed="rId4">
            <a:alphaModFix/>
          </a:blip>
          <a:stretch>
            <a:fillRect/>
          </a:stretch>
        </p:blipFill>
        <p:spPr>
          <a:xfrm>
            <a:off x="3550900" y="2011717"/>
            <a:ext cx="2437800" cy="1611258"/>
          </a:xfrm>
          <a:prstGeom prst="rect">
            <a:avLst/>
          </a:prstGeom>
          <a:noFill/>
          <a:ln w="19050" cap="flat" cmpd="sng">
            <a:solidFill>
              <a:schemeClr val="lt1"/>
            </a:solidFill>
            <a:prstDash val="solid"/>
            <a:round/>
            <a:headEnd type="none" w="sm" len="sm"/>
            <a:tailEnd type="none" w="sm" len="sm"/>
          </a:ln>
        </p:spPr>
      </p:pic>
      <p:pic>
        <p:nvPicPr>
          <p:cNvPr id="195" name="Google Shape;195;p37"/>
          <p:cNvPicPr preferRelativeResize="0"/>
          <p:nvPr/>
        </p:nvPicPr>
        <p:blipFill>
          <a:blip r:embed="rId5">
            <a:alphaModFix/>
          </a:blip>
          <a:stretch>
            <a:fillRect/>
          </a:stretch>
        </p:blipFill>
        <p:spPr>
          <a:xfrm>
            <a:off x="6285325" y="2011725"/>
            <a:ext cx="2240301" cy="161125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8"/>
          <p:cNvSpPr txBox="1">
            <a:spLocks noGrp="1"/>
          </p:cNvSpPr>
          <p:nvPr>
            <p:ph type="subTitle" idx="1"/>
          </p:nvPr>
        </p:nvSpPr>
        <p:spPr>
          <a:xfrm>
            <a:off x="4369875" y="1614150"/>
            <a:ext cx="4130100" cy="31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605"/>
              <a:buNone/>
            </a:pPr>
            <a:r>
              <a:rPr lang="en" sz="2550">
                <a:solidFill>
                  <a:srgbClr val="002856"/>
                </a:solidFill>
                <a:highlight>
                  <a:srgbClr val="FFFFFF"/>
                </a:highlight>
                <a:latin typeface="Calibri"/>
                <a:ea typeface="Calibri"/>
                <a:cs typeface="Calibri"/>
                <a:sym typeface="Calibri"/>
              </a:rPr>
              <a:t>Only the high priest could enter the most sacred space inside the Temple—the Holy of Holies—once a year on Yom Kippur, ‘the Day of Atonement’. He splashed blood on the ark to atone for sin.</a:t>
            </a:r>
            <a:endParaRPr sz="3440">
              <a:latin typeface="Calibri"/>
              <a:ea typeface="Calibri"/>
              <a:cs typeface="Calibri"/>
              <a:sym typeface="Calibri"/>
            </a:endParaRPr>
          </a:p>
        </p:txBody>
      </p:sp>
      <p:pic>
        <p:nvPicPr>
          <p:cNvPr id="205" name="Google Shape;205;p38"/>
          <p:cNvPicPr preferRelativeResize="0"/>
          <p:nvPr/>
        </p:nvPicPr>
        <p:blipFill>
          <a:blip r:embed="rId4">
            <a:alphaModFix/>
          </a:blip>
          <a:stretch>
            <a:fillRect/>
          </a:stretch>
        </p:blipFill>
        <p:spPr>
          <a:xfrm>
            <a:off x="971199" y="1902559"/>
            <a:ext cx="2793701" cy="2619092"/>
          </a:xfrm>
          <a:prstGeom prst="rect">
            <a:avLst/>
          </a:prstGeom>
          <a:noFill/>
          <a:ln>
            <a:noFill/>
          </a:ln>
        </p:spPr>
      </p:pic>
      <p:sp>
        <p:nvSpPr>
          <p:cNvPr id="8" name="Google Shape;131;p30">
            <a:extLst>
              <a:ext uri="{FF2B5EF4-FFF2-40B4-BE49-F238E27FC236}">
                <a16:creationId xmlns:a16="http://schemas.microsoft.com/office/drawing/2014/main" id="{00AAD900-CFE2-4A29-8177-F9EBC66226C1}"/>
              </a:ext>
            </a:extLst>
          </p:cNvPr>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32;p30">
            <a:extLst>
              <a:ext uri="{FF2B5EF4-FFF2-40B4-BE49-F238E27FC236}">
                <a16:creationId xmlns:a16="http://schemas.microsoft.com/office/drawing/2014/main" id="{5410146A-12E7-42E6-8672-CF15DA420E4B}"/>
              </a:ext>
            </a:extLst>
          </p:cNvPr>
          <p:cNvSpPr txBox="1"/>
          <p:nvPr/>
        </p:nvSpPr>
        <p:spPr>
          <a:xfrm>
            <a:off x="1289154" y="205150"/>
            <a:ext cx="6565692"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The Day of Atonement</a:t>
            </a:r>
            <a:endParaRPr sz="5300" b="0" i="0" u="none" strike="noStrike" cap="none" dirty="0">
              <a:solidFill>
                <a:schemeClr val="bg1"/>
              </a:solidFill>
              <a:latin typeface="Calibri"/>
              <a:ea typeface="Calibri"/>
              <a:cs typeface="Calibri"/>
              <a:sym typeface="Calibri"/>
            </a:endParaRPr>
          </a:p>
        </p:txBody>
      </p:sp>
      <p:sp>
        <p:nvSpPr>
          <p:cNvPr id="203" name="Google Shape;203;p3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Key</a:t>
            </a:r>
            <a:endParaRPr sz="16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Vocab</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p:nvPr/>
        </p:nvSpPr>
        <p:spPr>
          <a:xfrm>
            <a:off x="150" y="519475"/>
            <a:ext cx="9144000" cy="6585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800" b="1" dirty="0">
                <a:solidFill>
                  <a:schemeClr val="bg1"/>
                </a:solidFill>
                <a:latin typeface="Calibri"/>
                <a:ea typeface="Calibri"/>
                <a:cs typeface="Calibri"/>
                <a:sym typeface="Calibri"/>
              </a:rPr>
              <a:t>The Public Ministry of Jesus</a:t>
            </a:r>
            <a:endParaRPr sz="4800" b="1" i="0" u="none" strike="noStrike" cap="none" dirty="0">
              <a:solidFill>
                <a:schemeClr val="bg1"/>
              </a:solidFill>
              <a:latin typeface="Calibri"/>
              <a:ea typeface="Calibri"/>
              <a:cs typeface="Calibri"/>
              <a:sym typeface="Calibri"/>
            </a:endParaRPr>
          </a:p>
        </p:txBody>
      </p:sp>
      <p:sp>
        <p:nvSpPr>
          <p:cNvPr id="211" name="Google Shape;211;p39"/>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12" name="Google Shape;212;p39"/>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13" name="Google Shape;213;p39"/>
          <p:cNvSpPr/>
          <p:nvPr/>
        </p:nvSpPr>
        <p:spPr>
          <a:xfrm>
            <a:off x="4648320" y="2514510"/>
            <a:ext cx="13716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14" name="Google Shape;214;p39"/>
          <p:cNvSpPr/>
          <p:nvPr/>
        </p:nvSpPr>
        <p:spPr>
          <a:xfrm>
            <a:off x="6172200" y="1485810"/>
            <a:ext cx="26670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15" name="Google Shape;215;p39"/>
          <p:cNvSpPr txBox="1"/>
          <p:nvPr/>
        </p:nvSpPr>
        <p:spPr>
          <a:xfrm>
            <a:off x="552950" y="1335425"/>
            <a:ext cx="4984500" cy="3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Jesus’s life and ministry were covered mostly in the four Gospels.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In three years Jesus was baptized, was tempted in the desert, went to the wedding at Cana, proclaimed the kingdom in words and deeds, was transfigured on Mnt. Tabor and celebrated the Last Supper.</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The Paschal Mystery centers around Jesus suffering, death, resurrection and ascension.</a:t>
            </a:r>
            <a:br>
              <a:rPr lang="en" sz="1800">
                <a:solidFill>
                  <a:schemeClr val="lt1"/>
                </a:solidFill>
              </a:rPr>
            </a:br>
            <a:endParaRPr sz="1800">
              <a:solidFill>
                <a:schemeClr val="lt1"/>
              </a:solidFill>
            </a:endParaRPr>
          </a:p>
        </p:txBody>
      </p:sp>
      <p:pic>
        <p:nvPicPr>
          <p:cNvPr id="216" name="Google Shape;216;p39"/>
          <p:cNvPicPr preferRelativeResize="0"/>
          <p:nvPr/>
        </p:nvPicPr>
        <p:blipFill>
          <a:blip r:embed="rId3"/>
          <a:srcRect/>
          <a:stretch/>
        </p:blipFill>
        <p:spPr>
          <a:xfrm>
            <a:off x="6156797" y="1591525"/>
            <a:ext cx="2245755" cy="2874375"/>
          </a:xfrm>
          <a:prstGeom prst="rect">
            <a:avLst/>
          </a:prstGeom>
          <a:noFill/>
          <a:ln w="76200" cap="flat" cmpd="sng">
            <a:solidFill>
              <a:schemeClr val="lt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40"/>
          <p:cNvSpPr txBox="1">
            <a:spLocks noGrp="1"/>
          </p:cNvSpPr>
          <p:nvPr>
            <p:ph type="subTitle" idx="1"/>
          </p:nvPr>
        </p:nvSpPr>
        <p:spPr>
          <a:xfrm>
            <a:off x="3698350" y="1519750"/>
            <a:ext cx="4692000" cy="3083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The first stage of the formation of the Gospels was the public life and teaching of Jesus.</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The second stage of formation of the Gospels was the preaching of the Apostles. </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The third stage was the period in which the Gospels were written.</a:t>
            </a:r>
            <a:endParaRPr sz="24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pic>
        <p:nvPicPr>
          <p:cNvPr id="226" name="Google Shape;226;p40"/>
          <p:cNvPicPr preferRelativeResize="0"/>
          <p:nvPr/>
        </p:nvPicPr>
        <p:blipFill>
          <a:blip r:embed="rId4">
            <a:alphaModFix/>
          </a:blip>
          <a:stretch>
            <a:fillRect/>
          </a:stretch>
        </p:blipFill>
        <p:spPr>
          <a:xfrm>
            <a:off x="995150" y="1696776"/>
            <a:ext cx="2276299" cy="3083700"/>
          </a:xfrm>
          <a:prstGeom prst="rect">
            <a:avLst/>
          </a:prstGeom>
          <a:noFill/>
          <a:ln w="76200" cap="flat" cmpd="sng">
            <a:solidFill>
              <a:srgbClr val="073763"/>
            </a:solidFill>
            <a:prstDash val="solid"/>
            <a:round/>
            <a:headEnd type="none" w="sm" len="sm"/>
            <a:tailEnd type="none" w="sm" len="sm"/>
          </a:ln>
        </p:spPr>
      </p:pic>
      <p:sp>
        <p:nvSpPr>
          <p:cNvPr id="8" name="Google Shape;131;p30">
            <a:extLst>
              <a:ext uri="{FF2B5EF4-FFF2-40B4-BE49-F238E27FC236}">
                <a16:creationId xmlns:a16="http://schemas.microsoft.com/office/drawing/2014/main" id="{7BF945F6-F546-4AE4-82CF-069566E38492}"/>
              </a:ext>
            </a:extLst>
          </p:cNvPr>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0"/>
          <p:cNvSpPr txBox="1"/>
          <p:nvPr/>
        </p:nvSpPr>
        <p:spPr>
          <a:xfrm>
            <a:off x="7651500" y="313888"/>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Key</a:t>
            </a:r>
            <a:endParaRPr sz="16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Vocab</a:t>
            </a:r>
            <a:endParaRPr sz="1400" b="0" i="0" u="none" strike="noStrike" cap="none" dirty="0">
              <a:solidFill>
                <a:srgbClr val="000000"/>
              </a:solidFill>
              <a:latin typeface="Arial"/>
              <a:ea typeface="Arial"/>
              <a:cs typeface="Arial"/>
              <a:sym typeface="Arial"/>
            </a:endParaRPr>
          </a:p>
        </p:txBody>
      </p:sp>
      <p:sp>
        <p:nvSpPr>
          <p:cNvPr id="9" name="Google Shape;132;p30">
            <a:extLst>
              <a:ext uri="{FF2B5EF4-FFF2-40B4-BE49-F238E27FC236}">
                <a16:creationId xmlns:a16="http://schemas.microsoft.com/office/drawing/2014/main" id="{BEBFB90A-2A9D-4FA3-A5B5-A7574125BA7D}"/>
              </a:ext>
            </a:extLst>
          </p:cNvPr>
          <p:cNvSpPr txBox="1"/>
          <p:nvPr/>
        </p:nvSpPr>
        <p:spPr>
          <a:xfrm>
            <a:off x="959370" y="205150"/>
            <a:ext cx="722526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The Stages of the Gospel</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0"/>
        <p:cNvGrpSpPr/>
        <p:nvPr/>
      </p:nvGrpSpPr>
      <p:grpSpPr>
        <a:xfrm>
          <a:off x="0" y="0"/>
          <a:ext cx="0" cy="0"/>
          <a:chOff x="0" y="0"/>
          <a:chExt cx="0" cy="0"/>
        </a:xfrm>
      </p:grpSpPr>
      <p:sp>
        <p:nvSpPr>
          <p:cNvPr id="235" name="Google Shape;235;p41"/>
          <p:cNvSpPr txBox="1"/>
          <p:nvPr/>
        </p:nvSpPr>
        <p:spPr>
          <a:xfrm>
            <a:off x="3669875" y="1766988"/>
            <a:ext cx="4652100" cy="304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latin typeface="Impact"/>
                <a:ea typeface="Impact"/>
                <a:cs typeface="Impact"/>
                <a:sym typeface="Impact"/>
              </a:rPr>
              <a:t>“There are also many other things that Jesus did, but if these were to be described individually, I do not think the whole world would contain the books that would be written. ” </a:t>
            </a:r>
            <a:endParaRPr sz="2800">
              <a:latin typeface="Impact"/>
              <a:ea typeface="Impact"/>
              <a:cs typeface="Impact"/>
              <a:sym typeface="Impact"/>
            </a:endParaRPr>
          </a:p>
          <a:p>
            <a:pPr marL="0" lvl="0" indent="0" algn="ctr" rtl="0">
              <a:spcBef>
                <a:spcPts val="0"/>
              </a:spcBef>
              <a:spcAft>
                <a:spcPts val="0"/>
              </a:spcAft>
              <a:buNone/>
            </a:pPr>
            <a:r>
              <a:rPr lang="en" sz="1800">
                <a:latin typeface="Impact"/>
                <a:ea typeface="Impact"/>
                <a:cs typeface="Impact"/>
                <a:sym typeface="Impact"/>
              </a:rPr>
              <a:t>-Jn 21:25</a:t>
            </a:r>
            <a:endParaRPr sz="1800">
              <a:latin typeface="Impact"/>
              <a:ea typeface="Impact"/>
              <a:cs typeface="Impact"/>
              <a:sym typeface="Impact"/>
            </a:endParaRPr>
          </a:p>
        </p:txBody>
      </p:sp>
      <p:pic>
        <p:nvPicPr>
          <p:cNvPr id="236" name="Google Shape;236;p41"/>
          <p:cNvPicPr preferRelativeResize="0"/>
          <p:nvPr/>
        </p:nvPicPr>
        <p:blipFill rotWithShape="1">
          <a:blip r:embed="rId3">
            <a:alphaModFix/>
          </a:blip>
          <a:srcRect/>
          <a:stretch/>
        </p:blipFill>
        <p:spPr>
          <a:xfrm flipH="1">
            <a:off x="1021551" y="1747036"/>
            <a:ext cx="2470075" cy="3087626"/>
          </a:xfrm>
          <a:prstGeom prst="rect">
            <a:avLst/>
          </a:prstGeom>
          <a:noFill/>
          <a:ln>
            <a:noFill/>
          </a:ln>
        </p:spPr>
      </p:pic>
      <p:sp>
        <p:nvSpPr>
          <p:cNvPr id="8" name="Google Shape;131;p30">
            <a:extLst>
              <a:ext uri="{FF2B5EF4-FFF2-40B4-BE49-F238E27FC236}">
                <a16:creationId xmlns:a16="http://schemas.microsoft.com/office/drawing/2014/main" id="{A58721D5-6D56-486F-8A2B-43EE7374F43D}"/>
              </a:ext>
            </a:extLst>
          </p:cNvPr>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32;p30">
            <a:extLst>
              <a:ext uri="{FF2B5EF4-FFF2-40B4-BE49-F238E27FC236}">
                <a16:creationId xmlns:a16="http://schemas.microsoft.com/office/drawing/2014/main" id="{D4327F27-DA14-4BF2-9055-3C2E52A9A445}"/>
              </a:ext>
            </a:extLst>
          </p:cNvPr>
          <p:cNvSpPr txBox="1"/>
          <p:nvPr/>
        </p:nvSpPr>
        <p:spPr>
          <a:xfrm>
            <a:off x="1834666" y="205150"/>
            <a:ext cx="5474668"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Memorize It</a:t>
            </a:r>
            <a:endParaRPr sz="5300" b="0" i="0" u="none" strike="noStrike" cap="none" dirty="0">
              <a:solidFill>
                <a:schemeClr val="bg1"/>
              </a:solidFill>
              <a:latin typeface="Calibri"/>
              <a:ea typeface="Calibri"/>
              <a:cs typeface="Calibri"/>
              <a:sym typeface="Calibri"/>
            </a:endParaRPr>
          </a:p>
        </p:txBody>
      </p:sp>
      <p:sp>
        <p:nvSpPr>
          <p:cNvPr id="233" name="Google Shape;233;p4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111"/>
              <a:buNone/>
            </a:pPr>
            <a:r>
              <a:rPr lang="en" sz="4500" b="1" dirty="0">
                <a:solidFill>
                  <a:srgbClr val="00566D"/>
                </a:solidFill>
                <a:latin typeface="Calibri"/>
                <a:ea typeface="Calibri"/>
                <a:cs typeface="Calibri"/>
                <a:sym typeface="Calibri"/>
              </a:rPr>
              <a:t>When God Entered Human History</a:t>
            </a:r>
            <a:endParaRPr sz="4500" b="1" dirty="0">
              <a:solidFill>
                <a:srgbClr val="00566D"/>
              </a:solidFill>
              <a:latin typeface="Calibri"/>
              <a:ea typeface="Calibri"/>
              <a:cs typeface="Calibri"/>
              <a:sym typeface="Calibri"/>
            </a:endParaRPr>
          </a:p>
        </p:txBody>
      </p:sp>
      <p:sp>
        <p:nvSpPr>
          <p:cNvPr id="108" name="Google Shape;108;p27"/>
          <p:cNvSpPr txBox="1"/>
          <p:nvPr/>
        </p:nvSpPr>
        <p:spPr>
          <a:xfrm>
            <a:off x="4358500" y="1453875"/>
            <a:ext cx="41820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i="1">
                <a:solidFill>
                  <a:srgbClr val="F9CB9C"/>
                </a:solidFill>
                <a:latin typeface="Calibri"/>
                <a:ea typeface="Calibri"/>
                <a:cs typeface="Calibri"/>
                <a:sym typeface="Calibri"/>
              </a:rPr>
              <a:t>“But when the fullness of the time came, God sent His Son, born of a woman, born under the Law, so that He might redeem those who were under the Law, that we might receive the adoption as sons and daughters.”   </a:t>
            </a:r>
            <a:r>
              <a:rPr lang="en" sz="1800">
                <a:solidFill>
                  <a:srgbClr val="F9CB9C"/>
                </a:solidFill>
                <a:latin typeface="Calibri"/>
                <a:ea typeface="Calibri"/>
                <a:cs typeface="Calibri"/>
                <a:sym typeface="Calibri"/>
              </a:rPr>
              <a:t>-Galatians 4:4-5</a:t>
            </a:r>
            <a:endParaRPr sz="1800">
              <a:solidFill>
                <a:srgbClr val="F9CB9C"/>
              </a:solidFill>
              <a:latin typeface="Calibri"/>
              <a:ea typeface="Calibri"/>
              <a:cs typeface="Calibri"/>
              <a:sym typeface="Calibri"/>
            </a:endParaRPr>
          </a:p>
        </p:txBody>
      </p:sp>
      <p:pic>
        <p:nvPicPr>
          <p:cNvPr id="109" name="Google Shape;109;p27"/>
          <p:cNvPicPr preferRelativeResize="0"/>
          <p:nvPr/>
        </p:nvPicPr>
        <p:blipFill>
          <a:blip r:embed="rId3"/>
          <a:srcRect/>
          <a:stretch/>
        </p:blipFill>
        <p:spPr>
          <a:xfrm>
            <a:off x="1034646" y="1472913"/>
            <a:ext cx="2824727" cy="3246849"/>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8"/>
          <p:cNvSpPr txBox="1">
            <a:spLocks noGrp="1"/>
          </p:cNvSpPr>
          <p:nvPr>
            <p:ph type="body" idx="1"/>
          </p:nvPr>
        </p:nvSpPr>
        <p:spPr>
          <a:xfrm>
            <a:off x="918700" y="1371575"/>
            <a:ext cx="4461300" cy="34164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00000"/>
              <a:buNone/>
            </a:pPr>
            <a:endParaRPr dirty="0">
              <a:latin typeface="Calibri"/>
              <a:ea typeface="Calibri"/>
              <a:cs typeface="Calibri"/>
              <a:sym typeface="Calibri"/>
            </a:endParaRPr>
          </a:p>
          <a:p>
            <a:pPr marL="0" lvl="0" indent="0" algn="r" rtl="0">
              <a:spcBef>
                <a:spcPts val="1200"/>
              </a:spcBef>
              <a:spcAft>
                <a:spcPts val="0"/>
              </a:spcAft>
              <a:buClr>
                <a:schemeClr val="dk1"/>
              </a:buClr>
              <a:buSzPct val="30898"/>
              <a:buFont typeface="Arial"/>
              <a:buNone/>
            </a:pPr>
            <a:r>
              <a:rPr lang="en" sz="3559" dirty="0">
                <a:solidFill>
                  <a:srgbClr val="0C343D"/>
                </a:solidFill>
                <a:latin typeface="Calibri"/>
                <a:ea typeface="Calibri"/>
                <a:cs typeface="Calibri"/>
                <a:sym typeface="Calibri"/>
              </a:rPr>
              <a:t>While the name Jesus was a common name, from the moment it was bestowed on the Son of God Incarnate, it took on a forevermore unique meaning. The literal meaning of “Jesus” is “YHWH saves.” What is the story behind your name? Explain.</a:t>
            </a:r>
            <a:endParaRPr sz="3559" dirty="0">
              <a:solidFill>
                <a:srgbClr val="0C343D"/>
              </a:solidFill>
              <a:latin typeface="Calibri"/>
              <a:ea typeface="Calibri"/>
              <a:cs typeface="Calibri"/>
              <a:sym typeface="Calibri"/>
            </a:endParaRPr>
          </a:p>
          <a:p>
            <a:pPr marL="0" lvl="0" indent="0" algn="l" rtl="0">
              <a:lnSpc>
                <a:spcPct val="115000"/>
              </a:lnSpc>
              <a:spcBef>
                <a:spcPts val="1200"/>
              </a:spcBef>
              <a:spcAft>
                <a:spcPts val="1200"/>
              </a:spcAft>
              <a:buSzPct val="52941"/>
              <a:buNone/>
            </a:pPr>
            <a:endParaRPr sz="3400" dirty="0">
              <a:solidFill>
                <a:srgbClr val="0C343D"/>
              </a:solidFill>
              <a:latin typeface="Calibri"/>
              <a:ea typeface="Calibri"/>
              <a:cs typeface="Calibri"/>
              <a:sym typeface="Calibri"/>
            </a:endParaRPr>
          </a:p>
        </p:txBody>
      </p:sp>
      <p:pic>
        <p:nvPicPr>
          <p:cNvPr id="115" name="Google Shape;115;p28"/>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17" name="Google Shape;117;p28"/>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
        <p:nvSpPr>
          <p:cNvPr id="6" name="Google Shape;131;p30">
            <a:extLst>
              <a:ext uri="{FF2B5EF4-FFF2-40B4-BE49-F238E27FC236}">
                <a16:creationId xmlns:a16="http://schemas.microsoft.com/office/drawing/2014/main" id="{FE8460DD-F62B-4740-B4F0-7D666D4AF3C9}"/>
              </a:ext>
            </a:extLst>
          </p:cNvPr>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32;p30">
            <a:extLst>
              <a:ext uri="{FF2B5EF4-FFF2-40B4-BE49-F238E27FC236}">
                <a16:creationId xmlns:a16="http://schemas.microsoft.com/office/drawing/2014/main" id="{F24CF53F-7AAF-4230-BE78-6745193140E1}"/>
              </a:ext>
            </a:extLst>
          </p:cNvPr>
          <p:cNvSpPr txBox="1"/>
          <p:nvPr/>
        </p:nvSpPr>
        <p:spPr>
          <a:xfrm>
            <a:off x="1834666" y="205150"/>
            <a:ext cx="5474668"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Turn &amp; Talk</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379575" y="181000"/>
            <a:ext cx="8520600" cy="82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520" b="1">
                <a:solidFill>
                  <a:schemeClr val="lt1"/>
                </a:solidFill>
                <a:latin typeface="Calibri"/>
                <a:ea typeface="Calibri"/>
                <a:cs typeface="Calibri"/>
                <a:sym typeface="Calibri"/>
              </a:rPr>
              <a:t>Where Jesus Walked</a:t>
            </a:r>
            <a:endParaRPr sz="4520" b="1">
              <a:solidFill>
                <a:schemeClr val="lt1"/>
              </a:solidFill>
              <a:latin typeface="Calibri"/>
              <a:ea typeface="Calibri"/>
              <a:cs typeface="Calibri"/>
              <a:sym typeface="Calibri"/>
            </a:endParaRPr>
          </a:p>
        </p:txBody>
      </p:sp>
      <p:sp>
        <p:nvSpPr>
          <p:cNvPr id="123" name="Google Shape;123;p29"/>
          <p:cNvSpPr txBox="1">
            <a:spLocks noGrp="1"/>
          </p:cNvSpPr>
          <p:nvPr>
            <p:ph type="body" idx="1"/>
          </p:nvPr>
        </p:nvSpPr>
        <p:spPr>
          <a:xfrm>
            <a:off x="379575" y="1419213"/>
            <a:ext cx="4015200" cy="2898300"/>
          </a:xfrm>
          <a:prstGeom prst="rect">
            <a:avLst/>
          </a:prstGeom>
          <a:gradFill>
            <a:gsLst>
              <a:gs pos="0">
                <a:srgbClr val="FDECDB"/>
              </a:gs>
              <a:gs pos="100000">
                <a:srgbClr val="F0AA63"/>
              </a:gs>
            </a:gsLst>
            <a:path path="circle">
              <a:fillToRect l="50000" t="50000" r="50000" b="50000"/>
            </a:path>
            <a:tileRect/>
          </a:gradFill>
          <a:ln w="762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457200" lvl="0" indent="0" algn="l" rtl="0">
              <a:spcBef>
                <a:spcPts val="0"/>
              </a:spcBef>
              <a:spcAft>
                <a:spcPts val="0"/>
              </a:spcAft>
              <a:buNone/>
            </a:pPr>
            <a:r>
              <a:rPr lang="en" sz="1800" b="1" dirty="0">
                <a:solidFill>
                  <a:srgbClr val="073763"/>
                </a:solidFill>
                <a:latin typeface="Calibri"/>
                <a:ea typeface="Calibri"/>
                <a:cs typeface="Calibri"/>
                <a:sym typeface="Calibri"/>
              </a:rPr>
              <a:t>A Divine Person who entered history named Jesus who lived in a small village called Nazareth near the eastern shores of the Mediterranean Sea. This isn’t a made-up place. It still exists today.</a:t>
            </a:r>
            <a:r>
              <a:rPr lang="en" sz="1800" b="1" dirty="0">
                <a:solidFill>
                  <a:srgbClr val="0B5394"/>
                </a:solidFill>
                <a:latin typeface="Calibri"/>
                <a:ea typeface="Calibri"/>
                <a:cs typeface="Calibri"/>
                <a:sym typeface="Calibri"/>
              </a:rPr>
              <a:t> </a:t>
            </a:r>
            <a:endParaRPr b="1" dirty="0">
              <a:solidFill>
                <a:srgbClr val="0B5394"/>
              </a:solidFill>
              <a:latin typeface="Calibri"/>
              <a:ea typeface="Calibri"/>
              <a:cs typeface="Calibri"/>
              <a:sym typeface="Calibri"/>
            </a:endParaRPr>
          </a:p>
          <a:p>
            <a:pPr marL="0" lvl="0" indent="0" algn="l" rtl="0">
              <a:spcBef>
                <a:spcPts val="0"/>
              </a:spcBef>
              <a:spcAft>
                <a:spcPts val="0"/>
              </a:spcAft>
              <a:buNone/>
            </a:pPr>
            <a:endParaRPr b="1" dirty="0"/>
          </a:p>
        </p:txBody>
      </p:sp>
      <p:pic>
        <p:nvPicPr>
          <p:cNvPr id="124" name="Google Shape;124;p29"/>
          <p:cNvPicPr preferRelativeResize="0"/>
          <p:nvPr/>
        </p:nvPicPr>
        <p:blipFill>
          <a:blip r:embed="rId3">
            <a:alphaModFix/>
          </a:blip>
          <a:stretch>
            <a:fillRect/>
          </a:stretch>
        </p:blipFill>
        <p:spPr>
          <a:xfrm>
            <a:off x="4572000" y="1461534"/>
            <a:ext cx="4217200" cy="2813675"/>
          </a:xfrm>
          <a:prstGeom prst="rect">
            <a:avLst/>
          </a:prstGeom>
          <a:noFill/>
          <a:ln w="76200" cap="flat" cmpd="sng">
            <a:solidFill>
              <a:schemeClr val="lt1"/>
            </a:solidFill>
            <a:prstDash val="solid"/>
            <a:round/>
            <a:headEnd type="none" w="sm" len="sm"/>
            <a:tailEnd type="none" w="sm" len="sm"/>
          </a:ln>
        </p:spPr>
      </p:pic>
      <p:sp>
        <p:nvSpPr>
          <p:cNvPr id="125" name="Google Shape;125;p29"/>
          <p:cNvSpPr txBox="1"/>
          <p:nvPr/>
        </p:nvSpPr>
        <p:spPr>
          <a:xfrm>
            <a:off x="5442075" y="1461525"/>
            <a:ext cx="34581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9CB9C"/>
                </a:solidFill>
                <a:latin typeface="Calibri"/>
                <a:ea typeface="Calibri"/>
                <a:cs typeface="Calibri"/>
                <a:sym typeface="Calibri"/>
              </a:rPr>
              <a:t>Modern day Nazareth</a:t>
            </a:r>
            <a:endParaRPr sz="2000" b="1">
              <a:solidFill>
                <a:srgbClr val="F9CB9C"/>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0"/>
          <p:cNvSpPr txBox="1">
            <a:spLocks noGrp="1"/>
          </p:cNvSpPr>
          <p:nvPr>
            <p:ph type="subTitle" idx="1"/>
          </p:nvPr>
        </p:nvSpPr>
        <p:spPr>
          <a:xfrm>
            <a:off x="4000675" y="1642825"/>
            <a:ext cx="4389600" cy="31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solidFill>
                  <a:srgbClr val="000000"/>
                </a:solidFill>
                <a:latin typeface="Calibri"/>
                <a:ea typeface="Calibri"/>
                <a:cs typeface="Calibri"/>
                <a:sym typeface="Calibri"/>
              </a:rPr>
              <a:t>The question of whether the Bible is historically reliable and accurate in its description of people, places and events. Historicity is determined through archaeology, the testimony of secular historical records etc..</a:t>
            </a:r>
            <a:endParaRPr sz="250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a:p>
        </p:txBody>
      </p:sp>
      <p:sp>
        <p:nvSpPr>
          <p:cNvPr id="131" name="Google Shape;131;p30"/>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30"/>
          <p:cNvSpPr txBox="1"/>
          <p:nvPr/>
        </p:nvSpPr>
        <p:spPr>
          <a:xfrm>
            <a:off x="1834666" y="205150"/>
            <a:ext cx="5474668"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Historicity</a:t>
            </a:r>
            <a:endParaRPr sz="5300" b="0" i="0" u="none" strike="noStrike" cap="none" dirty="0">
              <a:solidFill>
                <a:schemeClr val="bg1"/>
              </a:solidFill>
              <a:latin typeface="Calibri"/>
              <a:ea typeface="Calibri"/>
              <a:cs typeface="Calibri"/>
              <a:sym typeface="Calibri"/>
            </a:endParaRPr>
          </a:p>
        </p:txBody>
      </p:sp>
      <p:sp>
        <p:nvSpPr>
          <p:cNvPr id="133" name="Google Shape;133;p3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35" name="Google Shape;135;p30"/>
          <p:cNvPicPr preferRelativeResize="0"/>
          <p:nvPr/>
        </p:nvPicPr>
        <p:blipFill>
          <a:blip r:embed="rId4">
            <a:alphaModFix/>
          </a:blip>
          <a:stretch>
            <a:fillRect/>
          </a:stretch>
        </p:blipFill>
        <p:spPr>
          <a:xfrm>
            <a:off x="684400" y="2404351"/>
            <a:ext cx="3123050" cy="167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1"/>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111"/>
              <a:buNone/>
            </a:pPr>
            <a:r>
              <a:rPr lang="en" sz="4500" b="1" dirty="0">
                <a:solidFill>
                  <a:srgbClr val="005B70"/>
                </a:solidFill>
                <a:latin typeface="Calibri"/>
                <a:ea typeface="Calibri"/>
                <a:cs typeface="Calibri"/>
                <a:sym typeface="Calibri"/>
              </a:rPr>
              <a:t>Jesus’s Ancestry</a:t>
            </a:r>
            <a:endParaRPr sz="4500" b="1" dirty="0">
              <a:solidFill>
                <a:srgbClr val="005B70"/>
              </a:solidFill>
              <a:latin typeface="Calibri"/>
              <a:ea typeface="Calibri"/>
              <a:cs typeface="Calibri"/>
              <a:sym typeface="Calibri"/>
            </a:endParaRPr>
          </a:p>
        </p:txBody>
      </p:sp>
      <p:sp>
        <p:nvSpPr>
          <p:cNvPr id="141" name="Google Shape;141;p31"/>
          <p:cNvSpPr txBox="1"/>
          <p:nvPr/>
        </p:nvSpPr>
        <p:spPr>
          <a:xfrm>
            <a:off x="4358500" y="1623575"/>
            <a:ext cx="4182000" cy="306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9CB9C"/>
                </a:solidFill>
                <a:latin typeface="Calibri"/>
                <a:ea typeface="Calibri"/>
                <a:cs typeface="Calibri"/>
                <a:sym typeface="Calibri"/>
              </a:rPr>
              <a:t>“If the Word truly became flesh, then God had, not only a mother, but also a grandmother, cousins, great-aunts, and weird uncles.  If the Word truly dwelt among us, then he was part of a family that, like most, was fairly dysfunctional, a mix of the good and bad, the saintly and the sinful, the glorious and the not so glorious.  And this is such good news for us”. </a:t>
            </a:r>
            <a:r>
              <a:rPr lang="en" sz="2500" b="1" i="1">
                <a:solidFill>
                  <a:srgbClr val="F9CB9C"/>
                </a:solidFill>
                <a:latin typeface="Calibri"/>
                <a:ea typeface="Calibri"/>
                <a:cs typeface="Calibri"/>
                <a:sym typeface="Calibri"/>
              </a:rPr>
              <a:t>  </a:t>
            </a:r>
            <a:r>
              <a:rPr lang="en" sz="1800" b="1">
                <a:solidFill>
                  <a:srgbClr val="F9CB9C"/>
                </a:solidFill>
                <a:latin typeface="Calibri"/>
                <a:ea typeface="Calibri"/>
                <a:cs typeface="Calibri"/>
                <a:sym typeface="Calibri"/>
              </a:rPr>
              <a:t>-Bishop Barron</a:t>
            </a:r>
            <a:endParaRPr sz="1800" b="1">
              <a:solidFill>
                <a:srgbClr val="F9CB9C"/>
              </a:solidFill>
              <a:latin typeface="Calibri"/>
              <a:ea typeface="Calibri"/>
              <a:cs typeface="Calibri"/>
              <a:sym typeface="Calibri"/>
            </a:endParaRPr>
          </a:p>
        </p:txBody>
      </p:sp>
      <p:pic>
        <p:nvPicPr>
          <p:cNvPr id="142" name="Google Shape;142;p31"/>
          <p:cNvPicPr preferRelativeResize="0"/>
          <p:nvPr/>
        </p:nvPicPr>
        <p:blipFill>
          <a:blip r:embed="rId3">
            <a:alphaModFix/>
          </a:blip>
          <a:stretch>
            <a:fillRect/>
          </a:stretch>
        </p:blipFill>
        <p:spPr>
          <a:xfrm>
            <a:off x="879550" y="1687012"/>
            <a:ext cx="2868525" cy="2796826"/>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2"/>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148" name="Google Shape;148;p32"/>
          <p:cNvSpPr txBox="1">
            <a:spLocks noGrp="1"/>
          </p:cNvSpPr>
          <p:nvPr>
            <p:ph type="title" idx="4294967295"/>
          </p:nvPr>
        </p:nvSpPr>
        <p:spPr>
          <a:xfrm>
            <a:off x="3728025" y="0"/>
            <a:ext cx="5415900" cy="1613100"/>
          </a:xfrm>
          <a:prstGeom prst="rect">
            <a:avLst/>
          </a:prstGeom>
          <a:solidFill>
            <a:srgbClr val="A2C4C9"/>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520" b="1">
                <a:solidFill>
                  <a:srgbClr val="990000"/>
                </a:solidFill>
                <a:latin typeface="Calibri"/>
                <a:ea typeface="Calibri"/>
                <a:cs typeface="Calibri"/>
                <a:sym typeface="Calibri"/>
              </a:rPr>
              <a:t>Nazareth and the Carpenter Shop</a:t>
            </a:r>
            <a:endParaRPr sz="4520" b="1">
              <a:solidFill>
                <a:srgbClr val="990000"/>
              </a:solidFill>
              <a:latin typeface="Calibri"/>
              <a:ea typeface="Calibri"/>
              <a:cs typeface="Calibri"/>
              <a:sym typeface="Calibri"/>
            </a:endParaRPr>
          </a:p>
        </p:txBody>
      </p:sp>
      <p:sp>
        <p:nvSpPr>
          <p:cNvPr id="149" name="Google Shape;149;p32"/>
          <p:cNvSpPr txBox="1"/>
          <p:nvPr/>
        </p:nvSpPr>
        <p:spPr>
          <a:xfrm>
            <a:off x="4186300" y="1613100"/>
            <a:ext cx="4645200" cy="35304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073763"/>
              </a:buClr>
              <a:buSzPts val="1900"/>
              <a:buFont typeface="Calibri"/>
              <a:buChar char="●"/>
            </a:pPr>
            <a:r>
              <a:rPr lang="en" sz="1900" b="1">
                <a:solidFill>
                  <a:srgbClr val="073763"/>
                </a:solidFill>
                <a:latin typeface="Calibri"/>
                <a:ea typeface="Calibri"/>
                <a:cs typeface="Calibri"/>
                <a:sym typeface="Calibri"/>
              </a:rPr>
              <a:t>Jesus grew up in Nazareth, a small and insignificant rural village.</a:t>
            </a:r>
            <a:endParaRPr sz="1900" b="1">
              <a:solidFill>
                <a:srgbClr val="073763"/>
              </a:solidFill>
              <a:latin typeface="Calibri"/>
              <a:ea typeface="Calibri"/>
              <a:cs typeface="Calibri"/>
              <a:sym typeface="Calibri"/>
            </a:endParaRPr>
          </a:p>
          <a:p>
            <a:pPr marL="457200" lvl="0" indent="-349250" algn="l" rtl="0">
              <a:spcBef>
                <a:spcPts val="0"/>
              </a:spcBef>
              <a:spcAft>
                <a:spcPts val="0"/>
              </a:spcAft>
              <a:buClr>
                <a:srgbClr val="073763"/>
              </a:buClr>
              <a:buSzPts val="1900"/>
              <a:buFont typeface="Calibri"/>
              <a:buChar char="●"/>
            </a:pPr>
            <a:r>
              <a:rPr lang="en" sz="1900" b="1">
                <a:solidFill>
                  <a:srgbClr val="073763"/>
                </a:solidFill>
                <a:latin typeface="Calibri"/>
                <a:ea typeface="Calibri"/>
                <a:cs typeface="Calibri"/>
                <a:sym typeface="Calibri"/>
              </a:rPr>
              <a:t>In Nazareth Jesus “grew and became strong, filled with wisdom; and the favor of God was upon him” (Lk 2:40)</a:t>
            </a:r>
            <a:endParaRPr sz="1900" b="1">
              <a:solidFill>
                <a:srgbClr val="073763"/>
              </a:solidFill>
              <a:latin typeface="Calibri"/>
              <a:ea typeface="Calibri"/>
              <a:cs typeface="Calibri"/>
              <a:sym typeface="Calibri"/>
            </a:endParaRPr>
          </a:p>
          <a:p>
            <a:pPr marL="457200" lvl="0" indent="-349250" algn="l" rtl="0">
              <a:spcBef>
                <a:spcPts val="0"/>
              </a:spcBef>
              <a:spcAft>
                <a:spcPts val="0"/>
              </a:spcAft>
              <a:buClr>
                <a:srgbClr val="073763"/>
              </a:buClr>
              <a:buSzPts val="1900"/>
              <a:buFont typeface="Calibri"/>
              <a:buChar char="●"/>
            </a:pPr>
            <a:r>
              <a:rPr lang="en" sz="1900" b="1">
                <a:solidFill>
                  <a:srgbClr val="073763"/>
                </a:solidFill>
                <a:latin typeface="Calibri"/>
                <a:ea typeface="Calibri"/>
                <a:cs typeface="Calibri"/>
                <a:sym typeface="Calibri"/>
              </a:rPr>
              <a:t>Jesus was known as the “carpenter’s son” (Mt 13:55) and the “son of Joseph, from Nazareth” </a:t>
            </a:r>
            <a:endParaRPr sz="1900" b="1">
              <a:solidFill>
                <a:srgbClr val="073763"/>
              </a:solidFill>
              <a:latin typeface="Calibri"/>
              <a:ea typeface="Calibri"/>
              <a:cs typeface="Calibri"/>
              <a:sym typeface="Calibri"/>
            </a:endParaRPr>
          </a:p>
          <a:p>
            <a:pPr marL="457200" lvl="0" indent="-349250" algn="l" rtl="0">
              <a:spcBef>
                <a:spcPts val="0"/>
              </a:spcBef>
              <a:spcAft>
                <a:spcPts val="0"/>
              </a:spcAft>
              <a:buClr>
                <a:srgbClr val="073763"/>
              </a:buClr>
              <a:buSzPts val="1900"/>
              <a:buFont typeface="Calibri"/>
              <a:buChar char="●"/>
            </a:pPr>
            <a:r>
              <a:rPr lang="en" sz="1900" b="1">
                <a:solidFill>
                  <a:srgbClr val="073763"/>
                </a:solidFill>
                <a:latin typeface="Calibri"/>
                <a:ea typeface="Calibri"/>
                <a:cs typeface="Calibri"/>
                <a:sym typeface="Calibri"/>
              </a:rPr>
              <a:t>Jesus studied Hebrew and spoke Aramaic, the common language of the Jewish villagers in Nazareth.</a:t>
            </a:r>
            <a:endParaRPr sz="1900" b="1">
              <a:solidFill>
                <a:srgbClr val="073763"/>
              </a:solidFill>
              <a:latin typeface="Calibri"/>
              <a:ea typeface="Calibri"/>
              <a:cs typeface="Calibri"/>
              <a:sym typeface="Calibri"/>
            </a:endParaRPr>
          </a:p>
        </p:txBody>
      </p:sp>
      <p:pic>
        <p:nvPicPr>
          <p:cNvPr id="150" name="Google Shape;150;p32"/>
          <p:cNvPicPr preferRelativeResize="0"/>
          <p:nvPr/>
        </p:nvPicPr>
        <p:blipFill>
          <a:blip r:embed="rId4">
            <a:alphaModFix/>
          </a:blip>
          <a:stretch>
            <a:fillRect/>
          </a:stretch>
        </p:blipFill>
        <p:spPr>
          <a:xfrm>
            <a:off x="10" y="0"/>
            <a:ext cx="3728014"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33"/>
          <p:cNvSpPr txBox="1">
            <a:spLocks noGrp="1"/>
          </p:cNvSpPr>
          <p:nvPr>
            <p:ph type="subTitle" idx="1"/>
          </p:nvPr>
        </p:nvSpPr>
        <p:spPr>
          <a:xfrm>
            <a:off x="4336800" y="1774550"/>
            <a:ext cx="4165500" cy="30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rgbClr val="000000"/>
                </a:solidFill>
                <a:latin typeface="Calibri"/>
                <a:ea typeface="Calibri"/>
                <a:cs typeface="Calibri"/>
                <a:sym typeface="Calibri"/>
              </a:rPr>
              <a:t>The name for Aramaic paraphrases or translations of the Jewish Bible that came into prominence in the first century when Hebrew was declining as the spoken language in and around Palestine.</a:t>
            </a:r>
            <a:endParaRPr sz="240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a:latin typeface="Calibri"/>
              <a:ea typeface="Calibri"/>
              <a:cs typeface="Calibri"/>
              <a:sym typeface="Calibri"/>
            </a:endParaRPr>
          </a:p>
        </p:txBody>
      </p:sp>
      <p:sp>
        <p:nvSpPr>
          <p:cNvPr id="8" name="Google Shape;131;p30">
            <a:extLst>
              <a:ext uri="{FF2B5EF4-FFF2-40B4-BE49-F238E27FC236}">
                <a16:creationId xmlns:a16="http://schemas.microsoft.com/office/drawing/2014/main" id="{EA5A7D8F-DFAA-493B-8967-49DB96CB61D9}"/>
              </a:ext>
            </a:extLst>
          </p:cNvPr>
          <p:cNvSpPr/>
          <p:nvPr/>
        </p:nvSpPr>
        <p:spPr>
          <a:xfrm>
            <a:off x="741711" y="188375"/>
            <a:ext cx="7660579" cy="1116000"/>
          </a:xfrm>
          <a:prstGeom prst="roundRect">
            <a:avLst>
              <a:gd name="adj" fmla="val 16667"/>
            </a:avLst>
          </a:prstGeom>
          <a:solidFill>
            <a:srgbClr val="0752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60" name="Google Shape;160;p33"/>
          <p:cNvPicPr preferRelativeResize="0"/>
          <p:nvPr/>
        </p:nvPicPr>
        <p:blipFill rotWithShape="1">
          <a:blip r:embed="rId4">
            <a:alphaModFix/>
          </a:blip>
          <a:srcRect b="7381"/>
          <a:stretch/>
        </p:blipFill>
        <p:spPr>
          <a:xfrm>
            <a:off x="1122775" y="1887000"/>
            <a:ext cx="2612850" cy="2820701"/>
          </a:xfrm>
          <a:prstGeom prst="rect">
            <a:avLst/>
          </a:prstGeom>
          <a:noFill/>
          <a:ln>
            <a:noFill/>
          </a:ln>
        </p:spPr>
      </p:pic>
      <p:sp>
        <p:nvSpPr>
          <p:cNvPr id="9" name="Google Shape;132;p30">
            <a:extLst>
              <a:ext uri="{FF2B5EF4-FFF2-40B4-BE49-F238E27FC236}">
                <a16:creationId xmlns:a16="http://schemas.microsoft.com/office/drawing/2014/main" id="{986E89D4-DCC4-4C9A-A552-E2D9EE46348A}"/>
              </a:ext>
            </a:extLst>
          </p:cNvPr>
          <p:cNvSpPr txBox="1"/>
          <p:nvPr/>
        </p:nvSpPr>
        <p:spPr>
          <a:xfrm>
            <a:off x="1834666" y="205150"/>
            <a:ext cx="5474668"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Targums</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4"/>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dirty="0">
                <a:solidFill>
                  <a:srgbClr val="005B70"/>
                </a:solidFill>
                <a:latin typeface="Calibri"/>
                <a:ea typeface="Calibri"/>
                <a:cs typeface="Calibri"/>
                <a:sym typeface="Calibri"/>
              </a:rPr>
              <a:t>Jesus and the Jewish Faith</a:t>
            </a:r>
            <a:endParaRPr sz="4220" b="1" dirty="0">
              <a:solidFill>
                <a:srgbClr val="005B70"/>
              </a:solidFill>
              <a:latin typeface="Calibri"/>
              <a:ea typeface="Calibri"/>
              <a:cs typeface="Calibri"/>
              <a:sym typeface="Calibri"/>
            </a:endParaRPr>
          </a:p>
        </p:txBody>
      </p:sp>
      <p:sp>
        <p:nvSpPr>
          <p:cNvPr id="166" name="Google Shape;166;p34"/>
          <p:cNvSpPr txBox="1"/>
          <p:nvPr/>
        </p:nvSpPr>
        <p:spPr>
          <a:xfrm>
            <a:off x="311700" y="1527650"/>
            <a:ext cx="5356800" cy="32325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lvl="0" indent="-368300" algn="l" rtl="0">
              <a:spcBef>
                <a:spcPts val="0"/>
              </a:spcBef>
              <a:spcAft>
                <a:spcPts val="0"/>
              </a:spcAft>
              <a:buClr>
                <a:srgbClr val="005B70"/>
              </a:buClr>
              <a:buSzPts val="2200"/>
              <a:buFont typeface="Calibri"/>
              <a:buChar char="●"/>
            </a:pPr>
            <a:r>
              <a:rPr lang="en" sz="2200" b="1" dirty="0">
                <a:solidFill>
                  <a:srgbClr val="005B70"/>
                </a:solidFill>
                <a:latin typeface="Calibri"/>
                <a:ea typeface="Calibri"/>
                <a:cs typeface="Calibri"/>
                <a:sym typeface="Calibri"/>
              </a:rPr>
              <a:t>Jesus was born of a Jewish mother, in Galilee, a Jewish part of the world. </a:t>
            </a:r>
            <a:endParaRPr sz="2200" b="1" dirty="0">
              <a:solidFill>
                <a:srgbClr val="005B70"/>
              </a:solidFill>
              <a:latin typeface="Calibri"/>
              <a:ea typeface="Calibri"/>
              <a:cs typeface="Calibri"/>
              <a:sym typeface="Calibri"/>
            </a:endParaRPr>
          </a:p>
          <a:p>
            <a:pPr marL="457200" lvl="0" indent="-368300" algn="l" rtl="0">
              <a:spcBef>
                <a:spcPts val="0"/>
              </a:spcBef>
              <a:spcAft>
                <a:spcPts val="0"/>
              </a:spcAft>
              <a:buClr>
                <a:srgbClr val="005B70"/>
              </a:buClr>
              <a:buSzPts val="2200"/>
              <a:buFont typeface="Calibri"/>
              <a:buChar char="●"/>
            </a:pPr>
            <a:r>
              <a:rPr lang="en" sz="2200" b="1" dirty="0">
                <a:solidFill>
                  <a:srgbClr val="005B70"/>
                </a:solidFill>
                <a:latin typeface="Calibri"/>
                <a:ea typeface="Calibri"/>
                <a:cs typeface="Calibri"/>
                <a:sym typeface="Calibri"/>
              </a:rPr>
              <a:t>All of his friends, associates, colleagues, disciples were Jews. </a:t>
            </a:r>
            <a:endParaRPr sz="2200" b="1" dirty="0">
              <a:solidFill>
                <a:srgbClr val="005B70"/>
              </a:solidFill>
              <a:latin typeface="Calibri"/>
              <a:ea typeface="Calibri"/>
              <a:cs typeface="Calibri"/>
              <a:sym typeface="Calibri"/>
            </a:endParaRPr>
          </a:p>
          <a:p>
            <a:pPr marL="457200" lvl="0" indent="-368300" algn="l" rtl="0">
              <a:spcBef>
                <a:spcPts val="0"/>
              </a:spcBef>
              <a:spcAft>
                <a:spcPts val="0"/>
              </a:spcAft>
              <a:buClr>
                <a:srgbClr val="005B70"/>
              </a:buClr>
              <a:buSzPts val="2200"/>
              <a:buFont typeface="Calibri"/>
              <a:buChar char="●"/>
            </a:pPr>
            <a:r>
              <a:rPr lang="en" sz="2200" b="1" dirty="0">
                <a:solidFill>
                  <a:srgbClr val="005B70"/>
                </a:solidFill>
                <a:latin typeface="Calibri"/>
                <a:ea typeface="Calibri"/>
                <a:cs typeface="Calibri"/>
                <a:sym typeface="Calibri"/>
              </a:rPr>
              <a:t>He regularly worshipped in Jewish communal worship, what we call synagogues.</a:t>
            </a:r>
            <a:endParaRPr sz="2200" b="1" dirty="0">
              <a:solidFill>
                <a:srgbClr val="005B70"/>
              </a:solidFill>
              <a:latin typeface="Calibri"/>
              <a:ea typeface="Calibri"/>
              <a:cs typeface="Calibri"/>
              <a:sym typeface="Calibri"/>
            </a:endParaRPr>
          </a:p>
          <a:p>
            <a:pPr marL="457200" lvl="0" indent="-368300" algn="l" rtl="0">
              <a:spcBef>
                <a:spcPts val="0"/>
              </a:spcBef>
              <a:spcAft>
                <a:spcPts val="0"/>
              </a:spcAft>
              <a:buClr>
                <a:srgbClr val="005B70"/>
              </a:buClr>
              <a:buSzPts val="2200"/>
              <a:buFont typeface="Calibri"/>
              <a:buChar char="●"/>
            </a:pPr>
            <a:r>
              <a:rPr lang="en" sz="2200" b="1" dirty="0">
                <a:solidFill>
                  <a:srgbClr val="005B70"/>
                </a:solidFill>
                <a:latin typeface="Calibri"/>
                <a:ea typeface="Calibri"/>
                <a:cs typeface="Calibri"/>
                <a:sym typeface="Calibri"/>
              </a:rPr>
              <a:t>He observed Jewish holidays and festivals.</a:t>
            </a:r>
            <a:endParaRPr sz="2200" dirty="0">
              <a:solidFill>
                <a:srgbClr val="005B70"/>
              </a:solidFill>
              <a:latin typeface="Calibri"/>
              <a:ea typeface="Calibri"/>
              <a:cs typeface="Calibri"/>
              <a:sym typeface="Calibri"/>
            </a:endParaRPr>
          </a:p>
        </p:txBody>
      </p:sp>
      <p:pic>
        <p:nvPicPr>
          <p:cNvPr id="2052" name="Picture 4">
            <a:extLst>
              <a:ext uri="{FF2B5EF4-FFF2-40B4-BE49-F238E27FC236}">
                <a16:creationId xmlns:a16="http://schemas.microsoft.com/office/drawing/2014/main" id="{58D25544-4AE2-46FF-AD26-256397E03C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83" t="8276" r="47803" b="14508"/>
          <a:stretch/>
        </p:blipFill>
        <p:spPr bwMode="auto">
          <a:xfrm>
            <a:off x="5966084" y="1527650"/>
            <a:ext cx="2824492" cy="3232500"/>
          </a:xfrm>
          <a:prstGeom prst="rect">
            <a:avLst/>
          </a:prstGeom>
          <a:noFill/>
          <a:ln w="76200">
            <a:solidFill>
              <a:srgbClr val="F9CB9C"/>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4572</Words>
  <Application>Microsoft Office PowerPoint</Application>
  <PresentationFormat>On-screen Show (16:9)</PresentationFormat>
  <Paragraphs>230</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Roboto</vt:lpstr>
      <vt:lpstr>Impact</vt:lpstr>
      <vt:lpstr>Arial</vt:lpstr>
      <vt:lpstr>Calibri</vt:lpstr>
      <vt:lpstr>Simple Light</vt:lpstr>
      <vt:lpstr>Simple Light</vt:lpstr>
      <vt:lpstr>PowerPoint Presentation</vt:lpstr>
      <vt:lpstr>When God Entered Human History</vt:lpstr>
      <vt:lpstr>PowerPoint Presentation</vt:lpstr>
      <vt:lpstr>Where Jesus Walked</vt:lpstr>
      <vt:lpstr>PowerPoint Presentation</vt:lpstr>
      <vt:lpstr>Jesus’s Ancestry</vt:lpstr>
      <vt:lpstr>Nazareth and the Carpenter Shop</vt:lpstr>
      <vt:lpstr>PowerPoint Presentation</vt:lpstr>
      <vt:lpstr>Jesus and the Jewish Faith</vt:lpstr>
      <vt:lpstr>The Temple in Jesus’s Time</vt:lpstr>
      <vt:lpstr>The Synagogues in Jesus’s Time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6</cp:revision>
  <dcterms:modified xsi:type="dcterms:W3CDTF">2024-12-04T15:50:34Z</dcterms:modified>
</cp:coreProperties>
</file>