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304" r:id="rId2"/>
    <p:sldId id="273" r:id="rId3"/>
    <p:sldId id="274" r:id="rId4"/>
    <p:sldId id="284" r:id="rId5"/>
    <p:sldId id="285" r:id="rId6"/>
    <p:sldId id="287" r:id="rId7"/>
    <p:sldId id="288" r:id="rId8"/>
    <p:sldId id="289" r:id="rId9"/>
    <p:sldId id="290" r:id="rId10"/>
    <p:sldId id="302" r:id="rId11"/>
    <p:sldId id="293" r:id="rId12"/>
    <p:sldId id="294" r:id="rId13"/>
    <p:sldId id="295" r:id="rId14"/>
    <p:sldId id="303" r:id="rId15"/>
    <p:sldId id="300" r:id="rId16"/>
    <p:sldId id="299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6600"/>
    <a:srgbClr val="969696"/>
    <a:srgbClr val="FF9900"/>
    <a:srgbClr val="008000"/>
    <a:srgbClr val="990033"/>
    <a:srgbClr val="777777"/>
    <a:srgbClr val="FFCC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57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7467-3825-45C5-ADA6-8E6F5A2764B6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4DABF-2FDC-460B-9B8A-9F17BACD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7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vemariapress.com/dynamicmedia/files/b6e2a9d4d3c703e7b776c3f184641716/1-59471-212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1" b="28762"/>
          <a:stretch/>
        </p:blipFill>
        <p:spPr bwMode="auto">
          <a:xfrm>
            <a:off x="-152400" y="0"/>
            <a:ext cx="93377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30285" y="-228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Chapter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PowerPoint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thatreformedblog.files.wordpress.com/2014/01/unity-blog-pi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80999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Church’s </a:t>
            </a:r>
            <a:r>
              <a:rPr lang="en-US" sz="3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3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nity </a:t>
            </a:r>
          </a:p>
          <a:p>
            <a:endParaRPr lang="en-US" sz="36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Unity in God</a:t>
            </a: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endParaRPr lang="en-US" sz="3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Unity in belief</a:t>
            </a: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endParaRPr lang="en-US" sz="3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Unity in common worship</a:t>
            </a: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endParaRPr lang="en-US" sz="3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Unity with Apostolic Succession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613398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Unity of Belief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13398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Unity of Belief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Isosceles Triangle 1"/>
          <p:cNvSpPr/>
          <p:nvPr/>
        </p:nvSpPr>
        <p:spPr>
          <a:xfrm>
            <a:off x="457200" y="1143000"/>
            <a:ext cx="4108938" cy="3886200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501662" y="1143000"/>
            <a:ext cx="4108938" cy="3886200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762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  <a:r>
              <a:rPr lang="en-US" sz="3200" b="1" dirty="0" smtClean="0"/>
              <a:t>he</a:t>
            </a:r>
          </a:p>
          <a:p>
            <a:pPr algn="ctr"/>
            <a:r>
              <a:rPr lang="en-US" sz="3200" b="1" dirty="0" smtClean="0"/>
              <a:t>Father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762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Father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141982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Son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1054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Son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5018782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Holy Spirit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0187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Holy Spirit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2702004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Papyrus" panose="03070502060502030205" pitchFamily="66" charset="0"/>
              </a:rPr>
              <a:t>Orthodox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702004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Papyrus" panose="03070502060502030205" pitchFamily="66" charset="0"/>
              </a:rPr>
              <a:t>Catholic</a:t>
            </a:r>
            <a:endParaRPr lang="en-US" sz="66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13398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Unity in Common Worship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23321" r="19128" b="18657"/>
          <a:stretch/>
        </p:blipFill>
        <p:spPr bwMode="auto">
          <a:xfrm>
            <a:off x="-20472" y="838200"/>
            <a:ext cx="9164472" cy="398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685800"/>
            <a:ext cx="358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1.bp.blogspot.com/_5WUZDXTJTFw/TFnBLKApqwI/AAAAAAAABtc/kFTmvYJW6kU/s1600/Mass_0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r="5530"/>
          <a:stretch/>
        </p:blipFill>
        <p:spPr bwMode="auto">
          <a:xfrm>
            <a:off x="1" y="0"/>
            <a:ext cx="9144000" cy="688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13398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Unity in Common Worship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52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Outline of  the </a:t>
            </a:r>
            <a:r>
              <a:rPr lang="en-US" sz="4400" b="1" spc="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en-US" sz="4000" b="1" spc="6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762000"/>
            <a:ext cx="1905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u="sng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>
                    <a:schemeClr val="tx1"/>
                  </a:innerShdw>
                </a:effectLst>
                <a:latin typeface="Arial Narrow" panose="020B0606020202030204" pitchFamily="34" charset="0"/>
              </a:rPr>
              <a:t>Introductory Rites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>
                    <a:schemeClr val="tx1"/>
                  </a:innerShdw>
                </a:effectLst>
                <a:latin typeface="Arial Narrow" panose="020B0606020202030204" pitchFamily="34" charset="0"/>
              </a:rPr>
              <a:t>Processional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>
                    <a:schemeClr val="tx1"/>
                  </a:innerShdw>
                </a:effectLst>
                <a:latin typeface="Arial Narrow" panose="020B0606020202030204" pitchFamily="34" charset="0"/>
              </a:rPr>
              <a:t>Greeting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>
                    <a:schemeClr val="tx1"/>
                  </a:innerShdw>
                </a:effectLst>
                <a:latin typeface="Arial Narrow" panose="020B0606020202030204" pitchFamily="34" charset="0"/>
              </a:rPr>
              <a:t>Penitential Rite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>
                    <a:schemeClr val="tx1"/>
                  </a:innerShdw>
                </a:effectLst>
                <a:latin typeface="Arial Narrow" panose="020B0606020202030204" pitchFamily="34" charset="0"/>
              </a:rPr>
              <a:t>Glory to God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>
                    <a:schemeClr val="tx1"/>
                  </a:innerShdw>
                </a:effectLst>
                <a:latin typeface="Arial Narrow" panose="020B0606020202030204" pitchFamily="34" charset="0"/>
              </a:rPr>
              <a:t>Opening Prayer </a:t>
            </a:r>
            <a:endParaRPr lang="en-US" sz="22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innerShdw>
                  <a:schemeClr val="tx1"/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762000"/>
            <a:ext cx="24953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u="sng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Liturgy of the Word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First Reading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Responsorial Psalm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Second Reading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Gospel Acclamation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Gospel 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Homily 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Prayer of the Faithful</a:t>
            </a:r>
          </a:p>
          <a:p>
            <a:endParaRPr lang="en-US" sz="2200" b="1" dirty="0" smtClean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798522"/>
            <a:ext cx="30480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u="sng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Liturgy of the Eucharist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Presentation of the Gifts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Preparation of the Gifts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Prayer over the Gifts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Eucharistic Prayer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Eucharistic Acclamation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Lord’s Prayer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Sign of Peace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Lamb of God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Communion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Prayer after Communion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83820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Concluding Rite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Final Blessing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Dismissal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Recessional  </a:t>
            </a:r>
            <a:endParaRPr lang="en-US" sz="20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jahnabibarooah.files.wordpress.com/2013/07/purgatory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8685"/>
            <a:ext cx="6030036" cy="64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13398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Unity in Common Worship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611214" y="1783504"/>
            <a:ext cx="428084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smtClean="0">
                <a:solidFill>
                  <a:srgbClr val="CC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Communion </a:t>
            </a:r>
          </a:p>
          <a:p>
            <a:pPr algn="ctr"/>
            <a:r>
              <a:rPr lang="en-US" sz="4000" b="1" dirty="0" smtClean="0">
                <a:solidFill>
                  <a:srgbClr val="CC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Saints </a:t>
            </a:r>
            <a:endParaRPr lang="en-US" sz="36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76201"/>
            <a:ext cx="6553200" cy="4724400"/>
          </a:xfrm>
          <a:prstGeom prst="rect">
            <a:avLst/>
          </a:prstGeom>
          <a:noFill/>
          <a:ln w="76200">
            <a:solidFill>
              <a:srgbClr val="CC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13398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Unity in Common Worship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098" name="Picture 2" descr="http://www.myyearoffaith.com/wp-content/uploads/2013/06/Fr.-Chris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4"/>
          <a:stretch/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8382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degrees of ordination:</a:t>
            </a:r>
          </a:p>
          <a:p>
            <a:endParaRPr lang="en-US" sz="1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760"/>
            <a:r>
              <a:rPr lang="en-US" sz="32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Bishops</a:t>
            </a:r>
            <a:r>
              <a:rPr lang="en-US" sz="3200" b="1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receive the fullness of sacred orders through an unbroken succession of the apostolic line.</a:t>
            </a:r>
          </a:p>
          <a:p>
            <a:pPr indent="365760"/>
            <a:endParaRPr lang="en-US" sz="1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760"/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Priests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serve as co-workers of the bishop to fulfill the Church’s apostolic mission by acting in the person of Christ. </a:t>
            </a:r>
          </a:p>
          <a:p>
            <a:pPr indent="365760"/>
            <a:endParaRPr lang="en-US" sz="10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760"/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Deacons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 a special attachment to the bishop and assist him in the Eucharist and other select sacraments, and performs works of charity.</a:t>
            </a:r>
          </a:p>
        </p:txBody>
      </p:sp>
    </p:spTree>
    <p:extLst>
      <p:ext uri="{BB962C8B-B14F-4D97-AF65-F5344CB8AC3E}">
        <p14:creationId xmlns:p14="http://schemas.microsoft.com/office/powerpoint/2010/main" val="15450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lobible.com/images/gallery/easter/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8" t="13667" r="11819" b="11421"/>
          <a:stretch/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613398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Unity with Apostolic Succession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1066800"/>
            <a:ext cx="8229600" cy="3962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900"/>
              </a:lnSpc>
            </a:pPr>
            <a:r>
              <a:rPr lang="en-US" sz="2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“Blessed are you, Simon son of Jonah. For flesh and blood</a:t>
            </a:r>
            <a:r>
              <a:rPr lang="en-US" sz="2200" b="1" baseline="30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 has not revealed this to you, but my heavenly Father. And so I say to you, you are Peter, and upon this rock I will build my church,</a:t>
            </a:r>
            <a:r>
              <a:rPr lang="en-US" sz="2200" b="1" baseline="30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and the gates of the netherworld shall not prevail against it. I will give you the keys to the kingdom of heaven.</a:t>
            </a:r>
            <a:r>
              <a:rPr lang="en-US" sz="2200" b="1" baseline="30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Whatever you bind on earth shall be bound in heaven; and whatever you loose on earth shall be loosed in heaven.”</a:t>
            </a:r>
          </a:p>
          <a:p>
            <a:pPr algn="ctr">
              <a:lnSpc>
                <a:spcPts val="2900"/>
              </a:lnSpc>
            </a:pPr>
            <a:r>
              <a:rPr lang="en-US" sz="2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(Mt. 16:17-19</a:t>
            </a:r>
            <a:r>
              <a:rPr lang="en-US" sz="22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)</a:t>
            </a:r>
            <a:endParaRPr lang="en-US" sz="22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13398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Unity with Apostolic Succession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16045" r="19967" b="14179"/>
          <a:stretch/>
        </p:blipFill>
        <p:spPr bwMode="auto">
          <a:xfrm>
            <a:off x="0" y="609600"/>
            <a:ext cx="9144000" cy="487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5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t="11154" r="39060" b="6250"/>
          <a:stretch/>
        </p:blipFill>
        <p:spPr bwMode="auto">
          <a:xfrm>
            <a:off x="1752600" y="-155727"/>
            <a:ext cx="5638800" cy="716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8007" y="5791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[Design to mirror this page in the student text. 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05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isk.net/IMG/514/249514/spectrum-in-concentric-circ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 rot="5400000" flipH="1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85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Four Marks of the Church of Christ 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613398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Solidarity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16200000">
            <a:off x="4865591" y="2017472"/>
            <a:ext cx="1570449" cy="9384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One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 rot="16200000">
            <a:off x="2290690" y="3648221"/>
            <a:ext cx="3509889" cy="9284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Apostolic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600200" y="3271912"/>
            <a:ext cx="1433732" cy="761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Holy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5091332" y="3652910"/>
            <a:ext cx="2757268" cy="7666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Catholic</a:t>
            </a:r>
          </a:p>
        </p:txBody>
      </p:sp>
    </p:spTree>
    <p:extLst>
      <p:ext uri="{BB962C8B-B14F-4D97-AF65-F5344CB8AC3E}">
        <p14:creationId xmlns:p14="http://schemas.microsoft.com/office/powerpoint/2010/main" val="25660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reclaimingthemind.org/blog/wp-content/uploads/2010/06/ChristianTraditionsPercentl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7"/>
          <a:stretch/>
        </p:blipFill>
        <p:spPr bwMode="auto">
          <a:xfrm>
            <a:off x="609600" y="-26158"/>
            <a:ext cx="4036780" cy="340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14231" r="51778" b="16147"/>
          <a:stretch/>
        </p:blipFill>
        <p:spPr bwMode="auto">
          <a:xfrm>
            <a:off x="4289927" y="918789"/>
            <a:ext cx="4572000" cy="380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613398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Solidarity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AutoShape 10" descr="http://www.reclaimingthemind.org/images/Parchment%20and%20Pen/MichaelPatton/Denom-Religions/ChristianDenPercentl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http://www.reclaimingthemind.org/images/Parchment%20and%20Pen/MichaelPatton/Denom-Religions/ChristianDenPercentlg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http://www.reclaimingthemind.org/images/Parchment%20and%20Pen/MichaelPatton/Denom-Religions/ChristianDenPercentlg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http://www.reclaimingthemind.org/images/Parchment%20and%20Pen/MichaelPatton/Denom-Religions/ChristianDenPercentlg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http://www.reclaimingthemind.org/images/Parchment%20and%20Pen/MichaelPatton/Denom-Religions/ChristianDenPercentlg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0" descr="http://www.reclaimingthemind.org/images/Parchment%20and%20Pen/MichaelPatton/Denom-Religions/ChristianDenPercentlg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419600"/>
            <a:ext cx="18288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304800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http://www.reclaimingthemind.org/blog/wp-content/uploads/2010/06/WorldReligionsPercentlg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9621"/>
            <a:ext cx="4552065" cy="357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0" y="6477000"/>
            <a:ext cx="19018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43400" y="4267200"/>
            <a:ext cx="11398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41975" y="609600"/>
            <a:ext cx="19018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7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15486" r="60072" b="44142"/>
          <a:stretch/>
        </p:blipFill>
        <p:spPr bwMode="auto">
          <a:xfrm>
            <a:off x="5105400" y="3904750"/>
            <a:ext cx="5239603" cy="2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15486" r="60072" b="44142"/>
          <a:stretch/>
        </p:blipFill>
        <p:spPr bwMode="auto">
          <a:xfrm>
            <a:off x="-76200" y="3904750"/>
            <a:ext cx="5239603" cy="2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613398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Solidarity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099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Jesus Christ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Sacrament of God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Church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Sacrament of Jesus Christ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ft Arrow 8"/>
          <p:cNvSpPr/>
          <p:nvPr/>
        </p:nvSpPr>
        <p:spPr>
          <a:xfrm rot="18939926">
            <a:off x="50863" y="3447550"/>
            <a:ext cx="3230033" cy="914400"/>
          </a:xfrm>
          <a:prstGeom prst="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Baptism</a:t>
            </a:r>
            <a:endParaRPr lang="en-US" sz="2800" b="1" dirty="0"/>
          </a:p>
        </p:txBody>
      </p:sp>
      <p:sp>
        <p:nvSpPr>
          <p:cNvPr id="10" name="Left Arrow 9"/>
          <p:cNvSpPr/>
          <p:nvPr/>
        </p:nvSpPr>
        <p:spPr>
          <a:xfrm rot="18433951">
            <a:off x="279960" y="3889150"/>
            <a:ext cx="4040025" cy="914400"/>
          </a:xfrm>
          <a:prstGeom prst="lef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 Narrow" panose="020B0606020202030204" pitchFamily="34" charset="0"/>
              </a:rPr>
              <a:t>Confirmation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11" name="Left Arrow 10"/>
          <p:cNvSpPr/>
          <p:nvPr/>
        </p:nvSpPr>
        <p:spPr>
          <a:xfrm rot="17447616">
            <a:off x="1619127" y="3987611"/>
            <a:ext cx="3727598" cy="914400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 Narrow" panose="020B0606020202030204" pitchFamily="34" charset="0"/>
              </a:rPr>
              <a:t>Eucharist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16200000">
            <a:off x="3143309" y="3714691"/>
            <a:ext cx="3162181" cy="914400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 Narrow" panose="020B0606020202030204" pitchFamily="34" charset="0"/>
              </a:rPr>
              <a:t>Confession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4363630">
            <a:off x="4027364" y="3951957"/>
            <a:ext cx="3960845" cy="97759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 smtClean="0">
                <a:latin typeface="Arial Narrow" panose="020B0606020202030204" pitchFamily="34" charset="0"/>
              </a:rPr>
              <a:t>Anointing of the   Sick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3689298">
            <a:off x="5371495" y="3858680"/>
            <a:ext cx="3714015" cy="869902"/>
          </a:xfrm>
          <a:prstGeom prst="rightArrow">
            <a:avLst/>
          </a:prstGeom>
          <a:solidFill>
            <a:srgbClr val="7777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 smtClean="0">
                <a:latin typeface="Arial Narrow" panose="020B0606020202030204" pitchFamily="34" charset="0"/>
              </a:rPr>
              <a:t>Matrimony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3301307">
            <a:off x="6674754" y="3284074"/>
            <a:ext cx="2646255" cy="8809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 smtClean="0">
                <a:latin typeface="Arial Narrow" panose="020B0606020202030204" pitchFamily="34" charset="0"/>
              </a:rPr>
              <a:t>Holy Orders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4252647" y="1128447"/>
            <a:ext cx="943506" cy="7620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8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ybFP06ODQ0s/UUpGx5XYdvI/AAAAAAAADKc/Q7qtLgCJXCw/s1600/Francis+and+Bartholomew+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613398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Unity in God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181600"/>
            <a:ext cx="91440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Patriarch of Constantinople Bartholomew I and Pope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Francis</a:t>
            </a: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Vatican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City, March 20, 2013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aulpoints.org/Bible_Study_files/The%20Ten%20Attributes%20of%20God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613398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Unity in God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1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13398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Unity in God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85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Blessed Trinity</a:t>
            </a:r>
          </a:p>
        </p:txBody>
      </p:sp>
      <p:sp>
        <p:nvSpPr>
          <p:cNvPr id="2" name="Oval 1"/>
          <p:cNvSpPr/>
          <p:nvPr/>
        </p:nvSpPr>
        <p:spPr>
          <a:xfrm>
            <a:off x="152400" y="1981200"/>
            <a:ext cx="2667000" cy="2514600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Father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“the Lover”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00800" y="1981200"/>
            <a:ext cx="2590800" cy="25146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The Son</a:t>
            </a:r>
          </a:p>
          <a:p>
            <a:pPr algn="ctr"/>
            <a:r>
              <a:rPr lang="en-US" sz="2800" b="1" dirty="0" smtClean="0"/>
              <a:t>“the Beloved”</a:t>
            </a:r>
            <a:endParaRPr lang="en-US" sz="2800" b="1" dirty="0"/>
          </a:p>
        </p:txBody>
      </p:sp>
      <p:sp>
        <p:nvSpPr>
          <p:cNvPr id="3" name="Left-Right Arrow 2"/>
          <p:cNvSpPr/>
          <p:nvPr/>
        </p:nvSpPr>
        <p:spPr>
          <a:xfrm>
            <a:off x="2971800" y="1828800"/>
            <a:ext cx="3276600" cy="2819400"/>
          </a:xfrm>
          <a:prstGeom prst="leftRightArrow">
            <a:avLst>
              <a:gd name="adj1" fmla="val 48241"/>
              <a:gd name="adj2" fmla="val 33158"/>
            </a:avLst>
          </a:prstGeom>
          <a:solidFill>
            <a:srgbClr val="9900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Holy Spirit the shared bond of love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8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-76200"/>
            <a:ext cx="5181600" cy="72943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Nicene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Creed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 Narrow" panose="020B0606020202030204" pitchFamily="34" charset="0"/>
              </a:rPr>
              <a:t>        I </a:t>
            </a:r>
            <a:r>
              <a:rPr lang="en-US" b="1" dirty="0">
                <a:latin typeface="Arial Narrow" panose="020B0606020202030204" pitchFamily="34" charset="0"/>
              </a:rPr>
              <a:t>believe in one God</a:t>
            </a:r>
            <a:r>
              <a:rPr lang="en-US" b="1" dirty="0" smtClean="0">
                <a:latin typeface="Arial Narrow" panose="020B0606020202030204" pitchFamily="34" charset="0"/>
              </a:rPr>
              <a:t>, the </a:t>
            </a:r>
            <a:r>
              <a:rPr lang="en-US" b="1" dirty="0">
                <a:latin typeface="Arial Narrow" panose="020B0606020202030204" pitchFamily="34" charset="0"/>
              </a:rPr>
              <a:t>Father almighty</a:t>
            </a:r>
            <a:r>
              <a:rPr lang="en-US" b="1" dirty="0" smtClean="0">
                <a:latin typeface="Arial Narrow" panose="020B0606020202030204" pitchFamily="34" charset="0"/>
              </a:rPr>
              <a:t>, maker </a:t>
            </a:r>
            <a:r>
              <a:rPr lang="en-US" b="1" dirty="0">
                <a:latin typeface="Arial Narrow" panose="020B0606020202030204" pitchFamily="34" charset="0"/>
              </a:rPr>
              <a:t>of heaven and earth</a:t>
            </a:r>
            <a:r>
              <a:rPr lang="en-US" b="1" dirty="0" smtClean="0">
                <a:latin typeface="Arial Narrow" panose="020B0606020202030204" pitchFamily="34" charset="0"/>
              </a:rPr>
              <a:t>, of </a:t>
            </a:r>
            <a:r>
              <a:rPr lang="en-US" b="1" dirty="0">
                <a:latin typeface="Arial Narrow" panose="020B0606020202030204" pitchFamily="34" charset="0"/>
              </a:rPr>
              <a:t>all things visible and invisible.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        I </a:t>
            </a:r>
            <a:r>
              <a:rPr lang="en-US" b="1" dirty="0">
                <a:latin typeface="Arial Narrow" panose="020B0606020202030204" pitchFamily="34" charset="0"/>
              </a:rPr>
              <a:t>believe in one Lord Jesus Christ</a:t>
            </a:r>
            <a:r>
              <a:rPr lang="en-US" b="1" dirty="0" smtClean="0">
                <a:latin typeface="Arial Narrow" panose="020B0606020202030204" pitchFamily="34" charset="0"/>
              </a:rPr>
              <a:t>, the </a:t>
            </a:r>
            <a:r>
              <a:rPr lang="en-US" b="1" dirty="0">
                <a:latin typeface="Arial Narrow" panose="020B0606020202030204" pitchFamily="34" charset="0"/>
              </a:rPr>
              <a:t>Only Begotten Son of God</a:t>
            </a:r>
            <a:r>
              <a:rPr lang="en-US" b="1" dirty="0" smtClean="0">
                <a:latin typeface="Arial Narrow" panose="020B0606020202030204" pitchFamily="34" charset="0"/>
              </a:rPr>
              <a:t>, born of the Father before all ages. God </a:t>
            </a:r>
            <a:r>
              <a:rPr lang="en-US" b="1" dirty="0">
                <a:latin typeface="Arial Narrow" panose="020B0606020202030204" pitchFamily="34" charset="0"/>
              </a:rPr>
              <a:t>from God, Light from Light</a:t>
            </a:r>
            <a:r>
              <a:rPr lang="en-US" b="1" dirty="0" smtClean="0">
                <a:latin typeface="Arial Narrow" panose="020B0606020202030204" pitchFamily="34" charset="0"/>
              </a:rPr>
              <a:t>, true </a:t>
            </a:r>
            <a:r>
              <a:rPr lang="en-US" b="1" dirty="0">
                <a:latin typeface="Arial Narrow" panose="020B0606020202030204" pitchFamily="34" charset="0"/>
              </a:rPr>
              <a:t>God from true God</a:t>
            </a:r>
            <a:r>
              <a:rPr lang="en-US" b="1" dirty="0" smtClean="0">
                <a:latin typeface="Arial Narrow" panose="020B0606020202030204" pitchFamily="34" charset="0"/>
              </a:rPr>
              <a:t>, begotten</a:t>
            </a:r>
            <a:r>
              <a:rPr lang="en-US" b="1" dirty="0">
                <a:latin typeface="Arial Narrow" panose="020B0606020202030204" pitchFamily="34" charset="0"/>
              </a:rPr>
              <a:t>, not made, consubstantial with the Father</a:t>
            </a:r>
            <a:r>
              <a:rPr lang="en-US" b="1" dirty="0" smtClean="0">
                <a:latin typeface="Arial Narrow" panose="020B0606020202030204" pitchFamily="34" charset="0"/>
              </a:rPr>
              <a:t>; through </a:t>
            </a:r>
            <a:r>
              <a:rPr lang="en-US" b="1" dirty="0">
                <a:latin typeface="Arial Narrow" panose="020B0606020202030204" pitchFamily="34" charset="0"/>
              </a:rPr>
              <a:t>him all things were made</a:t>
            </a:r>
            <a:r>
              <a:rPr lang="en-US" b="1" dirty="0" smtClean="0">
                <a:latin typeface="Arial Narrow" panose="020B0606020202030204" pitchFamily="34" charset="0"/>
              </a:rPr>
              <a:t>. For </a:t>
            </a:r>
            <a:r>
              <a:rPr lang="en-US" b="1" dirty="0">
                <a:latin typeface="Arial Narrow" panose="020B0606020202030204" pitchFamily="34" charset="0"/>
              </a:rPr>
              <a:t>us men and for our </a:t>
            </a:r>
            <a:r>
              <a:rPr lang="en-US" b="1" dirty="0" smtClean="0">
                <a:latin typeface="Arial Narrow" panose="020B0606020202030204" pitchFamily="34" charset="0"/>
              </a:rPr>
              <a:t>salvation he </a:t>
            </a:r>
            <a:r>
              <a:rPr lang="en-US" b="1" dirty="0">
                <a:latin typeface="Arial Narrow" panose="020B0606020202030204" pitchFamily="34" charset="0"/>
              </a:rPr>
              <a:t>came down from heaven</a:t>
            </a:r>
            <a:r>
              <a:rPr lang="en-US" b="1" dirty="0" smtClean="0">
                <a:latin typeface="Arial Narrow" panose="020B0606020202030204" pitchFamily="34" charset="0"/>
              </a:rPr>
              <a:t>, and </a:t>
            </a:r>
            <a:r>
              <a:rPr lang="en-US" b="1" dirty="0">
                <a:latin typeface="Arial Narrow" panose="020B0606020202030204" pitchFamily="34" charset="0"/>
              </a:rPr>
              <a:t>by the Holy Spirit was incarnate of the Virgin Mary</a:t>
            </a:r>
            <a:r>
              <a:rPr lang="en-US" b="1" dirty="0" smtClean="0">
                <a:latin typeface="Arial Narrow" panose="020B0606020202030204" pitchFamily="34" charset="0"/>
              </a:rPr>
              <a:t>, and </a:t>
            </a:r>
            <a:r>
              <a:rPr lang="en-US" b="1" dirty="0">
                <a:latin typeface="Arial Narrow" panose="020B0606020202030204" pitchFamily="34" charset="0"/>
              </a:rPr>
              <a:t>became </a:t>
            </a:r>
            <a:r>
              <a:rPr lang="en-US" b="1" dirty="0" smtClean="0">
                <a:latin typeface="Arial Narrow" panose="020B0606020202030204" pitchFamily="34" charset="0"/>
              </a:rPr>
              <a:t>man. For </a:t>
            </a:r>
            <a:r>
              <a:rPr lang="en-US" b="1" dirty="0">
                <a:latin typeface="Arial Narrow" panose="020B0606020202030204" pitchFamily="34" charset="0"/>
              </a:rPr>
              <a:t>our sake he was crucified under Pontius Pilate</a:t>
            </a:r>
            <a:r>
              <a:rPr lang="en-US" b="1" dirty="0" smtClean="0">
                <a:latin typeface="Arial Narrow" panose="020B0606020202030204" pitchFamily="34" charset="0"/>
              </a:rPr>
              <a:t>, he </a:t>
            </a:r>
            <a:r>
              <a:rPr lang="en-US" b="1" dirty="0">
                <a:latin typeface="Arial Narrow" panose="020B0606020202030204" pitchFamily="34" charset="0"/>
              </a:rPr>
              <a:t>suffered death and was buried</a:t>
            </a:r>
            <a:r>
              <a:rPr lang="en-US" b="1" dirty="0" smtClean="0">
                <a:latin typeface="Arial Narrow" panose="020B0606020202030204" pitchFamily="34" charset="0"/>
              </a:rPr>
              <a:t>, and </a:t>
            </a:r>
            <a:r>
              <a:rPr lang="en-US" b="1" dirty="0">
                <a:latin typeface="Arial Narrow" panose="020B0606020202030204" pitchFamily="34" charset="0"/>
              </a:rPr>
              <a:t>rose again on the third </a:t>
            </a:r>
            <a:r>
              <a:rPr lang="en-US" b="1" dirty="0" smtClean="0">
                <a:latin typeface="Arial Narrow" panose="020B0606020202030204" pitchFamily="34" charset="0"/>
              </a:rPr>
              <a:t>day in </a:t>
            </a:r>
            <a:r>
              <a:rPr lang="en-US" b="1" dirty="0">
                <a:latin typeface="Arial Narrow" panose="020B0606020202030204" pitchFamily="34" charset="0"/>
              </a:rPr>
              <a:t>accordance with the Scriptures</a:t>
            </a:r>
            <a:r>
              <a:rPr lang="en-US" b="1" dirty="0" smtClean="0">
                <a:latin typeface="Arial Narrow" panose="020B0606020202030204" pitchFamily="34" charset="0"/>
              </a:rPr>
              <a:t>. He </a:t>
            </a:r>
            <a:r>
              <a:rPr lang="en-US" b="1" dirty="0">
                <a:latin typeface="Arial Narrow" panose="020B0606020202030204" pitchFamily="34" charset="0"/>
              </a:rPr>
              <a:t>ascended into </a:t>
            </a:r>
            <a:r>
              <a:rPr lang="en-US" b="1" dirty="0" smtClean="0">
                <a:latin typeface="Arial Narrow" panose="020B0606020202030204" pitchFamily="34" charset="0"/>
              </a:rPr>
              <a:t>heaven and </a:t>
            </a:r>
            <a:r>
              <a:rPr lang="en-US" b="1" dirty="0">
                <a:latin typeface="Arial Narrow" panose="020B0606020202030204" pitchFamily="34" charset="0"/>
              </a:rPr>
              <a:t>is seated at the right hand of the Father</a:t>
            </a:r>
            <a:r>
              <a:rPr lang="en-US" b="1" dirty="0" smtClean="0">
                <a:latin typeface="Arial Narrow" panose="020B0606020202030204" pitchFamily="34" charset="0"/>
              </a:rPr>
              <a:t>. He </a:t>
            </a:r>
            <a:r>
              <a:rPr lang="en-US" b="1" dirty="0">
                <a:latin typeface="Arial Narrow" panose="020B0606020202030204" pitchFamily="34" charset="0"/>
              </a:rPr>
              <a:t>will come again in </a:t>
            </a:r>
            <a:r>
              <a:rPr lang="en-US" b="1" dirty="0" smtClean="0">
                <a:latin typeface="Arial Narrow" panose="020B0606020202030204" pitchFamily="34" charset="0"/>
              </a:rPr>
              <a:t>glory to </a:t>
            </a:r>
            <a:r>
              <a:rPr lang="en-US" b="1" dirty="0">
                <a:latin typeface="Arial Narrow" panose="020B0606020202030204" pitchFamily="34" charset="0"/>
              </a:rPr>
              <a:t>judge the living and the </a:t>
            </a:r>
            <a:r>
              <a:rPr lang="en-US" b="1" dirty="0" smtClean="0">
                <a:latin typeface="Arial Narrow" panose="020B0606020202030204" pitchFamily="34" charset="0"/>
              </a:rPr>
              <a:t>dead and </a:t>
            </a:r>
            <a:r>
              <a:rPr lang="en-US" b="1" dirty="0">
                <a:latin typeface="Arial Narrow" panose="020B0606020202030204" pitchFamily="34" charset="0"/>
              </a:rPr>
              <a:t>his kingdom will have no end</a:t>
            </a:r>
            <a:r>
              <a:rPr lang="en-US" b="1" dirty="0" smtClean="0">
                <a:latin typeface="Arial Narrow" panose="020B0606020202030204" pitchFamily="34" charset="0"/>
              </a:rPr>
              <a:t>. 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        I </a:t>
            </a:r>
            <a:r>
              <a:rPr lang="en-US" b="1" dirty="0">
                <a:latin typeface="Arial Narrow" panose="020B0606020202030204" pitchFamily="34" charset="0"/>
              </a:rPr>
              <a:t>believe in the Holy Spirit, the Lord, the giver of life</a:t>
            </a:r>
            <a:r>
              <a:rPr lang="en-US" b="1" dirty="0" smtClean="0">
                <a:latin typeface="Arial Narrow" panose="020B0606020202030204" pitchFamily="34" charset="0"/>
              </a:rPr>
              <a:t>, who </a:t>
            </a:r>
            <a:r>
              <a:rPr lang="en-US" b="1" dirty="0">
                <a:latin typeface="Arial Narrow" panose="020B0606020202030204" pitchFamily="34" charset="0"/>
              </a:rPr>
              <a:t>proceeds from the Father and the Son,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who with the Father and the Son is adored and glorified</a:t>
            </a:r>
            <a:r>
              <a:rPr lang="en-US" b="1" dirty="0" smtClean="0">
                <a:latin typeface="Arial Narrow" panose="020B0606020202030204" pitchFamily="34" charset="0"/>
              </a:rPr>
              <a:t>, who </a:t>
            </a:r>
            <a:r>
              <a:rPr lang="en-US" b="1" dirty="0">
                <a:latin typeface="Arial Narrow" panose="020B0606020202030204" pitchFamily="34" charset="0"/>
              </a:rPr>
              <a:t>has spoken through the prophets.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        I </a:t>
            </a:r>
            <a:r>
              <a:rPr lang="en-US" b="1" dirty="0">
                <a:latin typeface="Arial Narrow" panose="020B0606020202030204" pitchFamily="34" charset="0"/>
              </a:rPr>
              <a:t>believe in one, holy, catholic and apostolic Church</a:t>
            </a:r>
            <a:r>
              <a:rPr lang="en-US" b="1" dirty="0" smtClean="0">
                <a:latin typeface="Arial Narrow" panose="020B0606020202030204" pitchFamily="34" charset="0"/>
              </a:rPr>
              <a:t>. I </a:t>
            </a:r>
            <a:r>
              <a:rPr lang="en-US" b="1" dirty="0">
                <a:latin typeface="Arial Narrow" panose="020B0606020202030204" pitchFamily="34" charset="0"/>
              </a:rPr>
              <a:t>confess one Baptism for the forgiveness of </a:t>
            </a:r>
            <a:r>
              <a:rPr lang="en-US" b="1" dirty="0" smtClean="0">
                <a:latin typeface="Arial Narrow" panose="020B0606020202030204" pitchFamily="34" charset="0"/>
              </a:rPr>
              <a:t>sins and </a:t>
            </a:r>
            <a:r>
              <a:rPr lang="en-US" b="1" dirty="0">
                <a:latin typeface="Arial Narrow" panose="020B0606020202030204" pitchFamily="34" charset="0"/>
              </a:rPr>
              <a:t>I look forward to the resurrection of the dead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and the life of the world to come. Amen</a:t>
            </a:r>
            <a:r>
              <a:rPr lang="en-US" b="1" dirty="0" smtClean="0">
                <a:latin typeface="Arial Narrow" panose="020B0606020202030204" pitchFamily="34" charset="0"/>
              </a:rPr>
              <a:t>.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962400" cy="70173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Apostle’s Creed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I believe in God</a:t>
            </a:r>
            <a:r>
              <a:rPr lang="en-US" b="1" dirty="0" smtClean="0">
                <a:latin typeface="Arial Narrow" panose="020B0606020202030204" pitchFamily="34" charset="0"/>
              </a:rPr>
              <a:t>, the </a:t>
            </a:r>
            <a:r>
              <a:rPr lang="en-US" b="1" dirty="0">
                <a:latin typeface="Arial Narrow" panose="020B0606020202030204" pitchFamily="34" charset="0"/>
              </a:rPr>
              <a:t>Father almighty,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Creator of heaven and earth</a:t>
            </a:r>
            <a:r>
              <a:rPr lang="en-US" b="1" dirty="0" smtClean="0">
                <a:latin typeface="Arial Narrow" panose="020B0606020202030204" pitchFamily="34" charset="0"/>
              </a:rPr>
              <a:t>, and </a:t>
            </a:r>
            <a:r>
              <a:rPr lang="en-US" b="1" dirty="0">
                <a:latin typeface="Arial Narrow" panose="020B0606020202030204" pitchFamily="34" charset="0"/>
              </a:rPr>
              <a:t>in Jesus Christ, his only Son, our Lord,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who was conceived by the Holy Spirit,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born of the Virgin Mary</a:t>
            </a:r>
            <a:r>
              <a:rPr lang="en-US" b="1" dirty="0" smtClean="0">
                <a:latin typeface="Arial Narrow" panose="020B0606020202030204" pitchFamily="34" charset="0"/>
              </a:rPr>
              <a:t>, suffered </a:t>
            </a:r>
            <a:r>
              <a:rPr lang="en-US" b="1" dirty="0">
                <a:latin typeface="Arial Narrow" panose="020B0606020202030204" pitchFamily="34" charset="0"/>
              </a:rPr>
              <a:t>under Pontius Pilate</a:t>
            </a:r>
            <a:r>
              <a:rPr lang="en-US" b="1" dirty="0" smtClean="0">
                <a:latin typeface="Arial Narrow" panose="020B0606020202030204" pitchFamily="34" charset="0"/>
              </a:rPr>
              <a:t>, was </a:t>
            </a:r>
            <a:r>
              <a:rPr lang="en-US" b="1" dirty="0">
                <a:latin typeface="Arial Narrow" panose="020B0606020202030204" pitchFamily="34" charset="0"/>
              </a:rPr>
              <a:t>crucified, died and was buried</a:t>
            </a:r>
            <a:r>
              <a:rPr lang="en-US" b="1" dirty="0" smtClean="0">
                <a:latin typeface="Arial Narrow" panose="020B0606020202030204" pitchFamily="34" charset="0"/>
              </a:rPr>
              <a:t>; he </a:t>
            </a:r>
            <a:r>
              <a:rPr lang="en-US" b="1" dirty="0">
                <a:latin typeface="Arial Narrow" panose="020B0606020202030204" pitchFamily="34" charset="0"/>
              </a:rPr>
              <a:t>descended into hell;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on the third day he rose again from the dead</a:t>
            </a:r>
            <a:r>
              <a:rPr lang="en-US" b="1" dirty="0" smtClean="0">
                <a:latin typeface="Arial Narrow" panose="020B0606020202030204" pitchFamily="34" charset="0"/>
              </a:rPr>
              <a:t>; he </a:t>
            </a:r>
            <a:r>
              <a:rPr lang="en-US" b="1" dirty="0">
                <a:latin typeface="Arial Narrow" panose="020B0606020202030204" pitchFamily="34" charset="0"/>
              </a:rPr>
              <a:t>ascended into heaven</a:t>
            </a:r>
            <a:r>
              <a:rPr lang="en-US" b="1" dirty="0" smtClean="0">
                <a:latin typeface="Arial Narrow" panose="020B0606020202030204" pitchFamily="34" charset="0"/>
              </a:rPr>
              <a:t>, and </a:t>
            </a:r>
            <a:r>
              <a:rPr lang="en-US" b="1" dirty="0">
                <a:latin typeface="Arial Narrow" panose="020B0606020202030204" pitchFamily="34" charset="0"/>
              </a:rPr>
              <a:t>is seated at the right hand of God </a:t>
            </a:r>
            <a:r>
              <a:rPr lang="en-US" b="1" dirty="0" smtClean="0">
                <a:latin typeface="Arial Narrow" panose="020B0606020202030204" pitchFamily="34" charset="0"/>
              </a:rPr>
              <a:t>the </a:t>
            </a:r>
            <a:r>
              <a:rPr lang="en-US" b="1" dirty="0">
                <a:latin typeface="Arial Narrow" panose="020B0606020202030204" pitchFamily="34" charset="0"/>
              </a:rPr>
              <a:t>Father almighty</a:t>
            </a:r>
            <a:r>
              <a:rPr lang="en-US" b="1" dirty="0" smtClean="0">
                <a:latin typeface="Arial Narrow" panose="020B0606020202030204" pitchFamily="34" charset="0"/>
              </a:rPr>
              <a:t>; from </a:t>
            </a:r>
            <a:r>
              <a:rPr lang="en-US" b="1" dirty="0">
                <a:latin typeface="Arial Narrow" panose="020B0606020202030204" pitchFamily="34" charset="0"/>
              </a:rPr>
              <a:t>there he will come to </a:t>
            </a:r>
            <a:r>
              <a:rPr lang="en-US" b="1" dirty="0" smtClean="0">
                <a:latin typeface="Arial Narrow" panose="020B0606020202030204" pitchFamily="34" charset="0"/>
              </a:rPr>
              <a:t>judge  </a:t>
            </a:r>
            <a:r>
              <a:rPr lang="en-US" b="1" dirty="0">
                <a:latin typeface="Arial Narrow" panose="020B0606020202030204" pitchFamily="34" charset="0"/>
              </a:rPr>
              <a:t>the living and the dead.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/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I believe in the Holy Spirit,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the holy catholic Church,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the communion of saints,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the forgiveness of sins,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the resurrection of the body,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and life everlasting</a:t>
            </a:r>
            <a:r>
              <a:rPr lang="en-US" b="1" dirty="0" smtClean="0">
                <a:latin typeface="Arial Narrow" panose="020B0606020202030204" pitchFamily="34" charset="0"/>
              </a:rPr>
              <a:t>. Amen.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 smtClean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 smtClean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13398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Unity in God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dp82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svdp827</Template>
  <TotalTime>1399</TotalTime>
  <Words>535</Words>
  <Application>Microsoft Office PowerPoint</Application>
  <PresentationFormat>On-screen Show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svdp827</vt:lpstr>
      <vt:lpstr>Chapter 2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Jared Dees</cp:lastModifiedBy>
  <cp:revision>305</cp:revision>
  <dcterms:created xsi:type="dcterms:W3CDTF">2014-06-10T22:18:06Z</dcterms:created>
  <dcterms:modified xsi:type="dcterms:W3CDTF">2014-12-18T21:28:21Z</dcterms:modified>
</cp:coreProperties>
</file>