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8" r:id="rId2"/>
    <p:sldId id="259" r:id="rId3"/>
    <p:sldId id="260" r:id="rId4"/>
    <p:sldId id="273" r:id="rId5"/>
    <p:sldId id="261" r:id="rId6"/>
    <p:sldId id="262" r:id="rId7"/>
    <p:sldId id="274" r:id="rId8"/>
    <p:sldId id="263" r:id="rId9"/>
    <p:sldId id="264" r:id="rId10"/>
    <p:sldId id="276" r:id="rId11"/>
    <p:sldId id="267" r:id="rId12"/>
    <p:sldId id="268" r:id="rId13"/>
    <p:sldId id="269" r:id="rId14"/>
    <p:sldId id="272" r:id="rId15"/>
    <p:sldId id="275" r:id="rId16"/>
    <p:sldId id="277" r:id="rId17"/>
    <p:sldId id="257"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Anderson" initials="SA"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6443"/>
    <a:srgbClr val="693121"/>
    <a:srgbClr val="4A61A4"/>
    <a:srgbClr val="0063C1"/>
    <a:srgbClr val="B0ABAC"/>
    <a:srgbClr val="579AD5"/>
    <a:srgbClr val="AC0937"/>
    <a:srgbClr val="424F4A"/>
    <a:srgbClr val="8FB96D"/>
    <a:srgbClr val="6589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E4AED-FECD-AE44-875F-3E76500A7A54}" v="21" dt="2020-03-31T01:13:14.427"/>
    <p1510:client id="{B527A19E-0239-43F5-A261-B316A951ADA7}" v="2" dt="2020-04-16T13:50:46.7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3"/>
    <p:restoredTop sz="86412"/>
  </p:normalViewPr>
  <p:slideViewPr>
    <p:cSldViewPr snapToGrid="0" snapToObjects="1">
      <p:cViewPr>
        <p:scale>
          <a:sx n="77" d="100"/>
          <a:sy n="77" d="100"/>
        </p:scale>
        <p:origin x="456" y="2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20" d="100"/>
          <a:sy n="120" d="100"/>
        </p:scale>
        <p:origin x="3184" y="-17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commentAuthors" Target="commentAuthors.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26" Type="http://schemas.microsoft.com/office/2016/11/relationships/changesInfo" Target="changesInfos/changesInfo1.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CA1F7D68-E12B-4C78-915E-4646797CE28D}"/>
    <pc:docChg chg="delSld">
      <pc:chgData name="" userId="" providerId="" clId="Web-{CA1F7D68-E12B-4C78-915E-4646797CE28D}" dt="2020-04-16T13:50:46.787" v="0"/>
      <pc:docMkLst>
        <pc:docMk/>
      </pc:docMkLst>
      <pc:sldChg chg="del">
        <pc:chgData name="" userId="" providerId="" clId="Web-{CA1F7D68-E12B-4C78-915E-4646797CE28D}" dt="2020-04-16T13:50:46.787" v="0"/>
        <pc:sldMkLst>
          <pc:docMk/>
          <pc:sldMk cId="3338532735" sldId="256"/>
        </pc:sldMkLst>
      </pc:sldChg>
    </pc:docChg>
  </pc:docChgLst>
  <pc:docChgLst>
    <pc:chgData clId="Web-{B527A19E-0239-43F5-A261-B316A951ADA7}"/>
    <pc:docChg chg="modSld">
      <pc:chgData name="" userId="" providerId="" clId="Web-{B527A19E-0239-43F5-A261-B316A951ADA7}" dt="2020-04-16T13:49:34.490" v="0" actId="1076"/>
      <pc:docMkLst>
        <pc:docMk/>
      </pc:docMkLst>
      <pc:sldChg chg="modSp">
        <pc:chgData name="" userId="" providerId="" clId="Web-{B527A19E-0239-43F5-A261-B316A951ADA7}" dt="2020-04-16T13:49:34.490" v="0" actId="1076"/>
        <pc:sldMkLst>
          <pc:docMk/>
          <pc:sldMk cId="3338532735" sldId="256"/>
        </pc:sldMkLst>
        <pc:picChg chg="mod">
          <ac:chgData name="" userId="" providerId="" clId="Web-{B527A19E-0239-43F5-A261-B316A951ADA7}" dt="2020-04-16T13:49:34.490" v="0" actId="1076"/>
          <ac:picMkLst>
            <pc:docMk/>
            <pc:sldMk cId="3338532735" sldId="256"/>
            <ac:picMk id="5" creationId="{8B17A26D-E775-DE44-84AF-5191543A13B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283D5-037B-9845-8AD4-EB48C245A3F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3A960A3-B229-3A46-8BE6-D124D922DA95}">
      <dgm:prSet/>
      <dgm:spPr>
        <a:solidFill>
          <a:srgbClr val="658961"/>
        </a:solidFill>
      </dgm:spPr>
      <dgm:t>
        <a:bodyPr/>
        <a:lstStyle/>
        <a:p>
          <a:r>
            <a:rPr lang="en-US" dirty="0"/>
            <a:t>1. Look closely at the content and unity of the whole of Scripture.</a:t>
          </a:r>
        </a:p>
      </dgm:t>
    </dgm:pt>
    <dgm:pt modelId="{38EA5F63-EF31-6149-A217-AB4096FB33CC}" type="parTrans" cxnId="{B820B7C9-53AE-304E-A2EF-6380DD3B4CC9}">
      <dgm:prSet/>
      <dgm:spPr/>
      <dgm:t>
        <a:bodyPr/>
        <a:lstStyle/>
        <a:p>
          <a:endParaRPr lang="en-US"/>
        </a:p>
      </dgm:t>
    </dgm:pt>
    <dgm:pt modelId="{D885928B-EF6D-DE42-B6AE-E4CA590A7961}" type="sibTrans" cxnId="{B820B7C9-53AE-304E-A2EF-6380DD3B4CC9}">
      <dgm:prSet/>
      <dgm:spPr/>
      <dgm:t>
        <a:bodyPr/>
        <a:lstStyle/>
        <a:p>
          <a:endParaRPr lang="en-US"/>
        </a:p>
      </dgm:t>
    </dgm:pt>
    <dgm:pt modelId="{C75B189E-ED90-A94E-80A5-6158F2627856}">
      <dgm:prSet/>
      <dgm:spPr>
        <a:solidFill>
          <a:srgbClr val="8FB96D"/>
        </a:solidFill>
      </dgm:spPr>
      <dgm:t>
        <a:bodyPr/>
        <a:lstStyle/>
        <a:p>
          <a:r>
            <a:rPr lang="en-US" dirty="0"/>
            <a:t>2. Read Scripture within the “</a:t>
          </a:r>
          <a:r>
            <a:rPr lang="en-US" dirty="0" smtClean="0"/>
            <a:t>living </a:t>
          </a:r>
          <a:r>
            <a:rPr lang="en-US" dirty="0"/>
            <a:t>Tradition of the whole Church.”</a:t>
          </a:r>
        </a:p>
      </dgm:t>
    </dgm:pt>
    <dgm:pt modelId="{58DA8A05-289E-3D41-B942-E1C29CFA96C6}" type="parTrans" cxnId="{3672020E-EFC2-624C-9CAC-DFE2C0F40453}">
      <dgm:prSet/>
      <dgm:spPr/>
      <dgm:t>
        <a:bodyPr/>
        <a:lstStyle/>
        <a:p>
          <a:endParaRPr lang="en-US"/>
        </a:p>
      </dgm:t>
    </dgm:pt>
    <dgm:pt modelId="{3C0682D4-D853-2040-A7A6-0D9A4B839372}" type="sibTrans" cxnId="{3672020E-EFC2-624C-9CAC-DFE2C0F40453}">
      <dgm:prSet/>
      <dgm:spPr/>
      <dgm:t>
        <a:bodyPr/>
        <a:lstStyle/>
        <a:p>
          <a:endParaRPr lang="en-US"/>
        </a:p>
      </dgm:t>
    </dgm:pt>
    <dgm:pt modelId="{8FF5A8AA-FF52-CA45-8EC1-C6A7CF59F83F}">
      <dgm:prSet/>
      <dgm:spPr>
        <a:solidFill>
          <a:srgbClr val="8FB96D">
            <a:alpha val="59000"/>
          </a:srgbClr>
        </a:solidFill>
      </dgm:spPr>
      <dgm:t>
        <a:bodyPr/>
        <a:lstStyle/>
        <a:p>
          <a:r>
            <a:rPr lang="en-US" b="1" dirty="0"/>
            <a:t>3. Be attentive to the analogy of faith—the unity of the truths of faith among themselves and within the whole context of God’s Revelation.</a:t>
          </a:r>
        </a:p>
      </dgm:t>
    </dgm:pt>
    <dgm:pt modelId="{6468EEB3-EF9D-2040-B271-1F0F584A147C}" type="parTrans" cxnId="{02ACE520-B6C5-174A-A7D3-7B6591B43A71}">
      <dgm:prSet/>
      <dgm:spPr/>
      <dgm:t>
        <a:bodyPr/>
        <a:lstStyle/>
        <a:p>
          <a:endParaRPr lang="en-US"/>
        </a:p>
      </dgm:t>
    </dgm:pt>
    <dgm:pt modelId="{84CE4E19-9E31-1945-A3A6-C72DC628045F}" type="sibTrans" cxnId="{02ACE520-B6C5-174A-A7D3-7B6591B43A71}">
      <dgm:prSet/>
      <dgm:spPr/>
      <dgm:t>
        <a:bodyPr/>
        <a:lstStyle/>
        <a:p>
          <a:endParaRPr lang="en-US"/>
        </a:p>
      </dgm:t>
    </dgm:pt>
    <dgm:pt modelId="{7395DF2F-3A99-5E45-8430-C6223B8FD5CD}" type="pres">
      <dgm:prSet presAssocID="{D8A283D5-037B-9845-8AD4-EB48C245A3FF}" presName="Name0" presStyleCnt="0">
        <dgm:presLayoutVars>
          <dgm:chPref val="3"/>
          <dgm:dir/>
          <dgm:animLvl val="lvl"/>
          <dgm:resizeHandles/>
        </dgm:presLayoutVars>
      </dgm:prSet>
      <dgm:spPr/>
      <dgm:t>
        <a:bodyPr/>
        <a:lstStyle/>
        <a:p>
          <a:endParaRPr lang="en-US"/>
        </a:p>
      </dgm:t>
    </dgm:pt>
    <dgm:pt modelId="{E48F35B2-A6D3-7844-AB97-34A792A048A6}" type="pres">
      <dgm:prSet presAssocID="{63A960A3-B229-3A46-8BE6-D124D922DA95}" presName="horFlow" presStyleCnt="0"/>
      <dgm:spPr/>
    </dgm:pt>
    <dgm:pt modelId="{6323B454-B5F7-9E4D-9A50-B9E4E0B2A274}" type="pres">
      <dgm:prSet presAssocID="{63A960A3-B229-3A46-8BE6-D124D922DA95}" presName="bigChev" presStyleLbl="node1" presStyleIdx="0" presStyleCnt="3" custLinFactNeighborX="1061" custLinFactNeighborY="-17"/>
      <dgm:spPr/>
      <dgm:t>
        <a:bodyPr/>
        <a:lstStyle/>
        <a:p>
          <a:endParaRPr lang="en-US"/>
        </a:p>
      </dgm:t>
    </dgm:pt>
    <dgm:pt modelId="{EF34868C-34F2-C048-ADA2-08BA36E71CC9}" type="pres">
      <dgm:prSet presAssocID="{63A960A3-B229-3A46-8BE6-D124D922DA95}" presName="vSp" presStyleCnt="0"/>
      <dgm:spPr/>
    </dgm:pt>
    <dgm:pt modelId="{A0185780-2A97-7A48-A5F1-A0E00FF18A42}" type="pres">
      <dgm:prSet presAssocID="{C75B189E-ED90-A94E-80A5-6158F2627856}" presName="horFlow" presStyleCnt="0"/>
      <dgm:spPr/>
    </dgm:pt>
    <dgm:pt modelId="{990A547D-0E9E-814B-BA3D-F92DA0D7F0E2}" type="pres">
      <dgm:prSet presAssocID="{C75B189E-ED90-A94E-80A5-6158F2627856}" presName="bigChev" presStyleLbl="node1" presStyleIdx="1" presStyleCnt="3"/>
      <dgm:spPr/>
      <dgm:t>
        <a:bodyPr/>
        <a:lstStyle/>
        <a:p>
          <a:endParaRPr lang="en-US"/>
        </a:p>
      </dgm:t>
    </dgm:pt>
    <dgm:pt modelId="{E35A476E-B25B-574F-84D1-276D80CFAE07}" type="pres">
      <dgm:prSet presAssocID="{C75B189E-ED90-A94E-80A5-6158F2627856}" presName="vSp" presStyleCnt="0"/>
      <dgm:spPr/>
    </dgm:pt>
    <dgm:pt modelId="{CCDEF29C-63A7-EE42-B6D4-B5E0CC5C3C2E}" type="pres">
      <dgm:prSet presAssocID="{8FF5A8AA-FF52-CA45-8EC1-C6A7CF59F83F}" presName="horFlow" presStyleCnt="0"/>
      <dgm:spPr/>
    </dgm:pt>
    <dgm:pt modelId="{151D6F42-FD52-BE4B-8CDE-4E848C0806F1}" type="pres">
      <dgm:prSet presAssocID="{8FF5A8AA-FF52-CA45-8EC1-C6A7CF59F83F}" presName="bigChev" presStyleLbl="node1" presStyleIdx="2" presStyleCnt="3"/>
      <dgm:spPr/>
      <dgm:t>
        <a:bodyPr/>
        <a:lstStyle/>
        <a:p>
          <a:endParaRPr lang="en-US"/>
        </a:p>
      </dgm:t>
    </dgm:pt>
  </dgm:ptLst>
  <dgm:cxnLst>
    <dgm:cxn modelId="{81CDCC4B-4D93-1244-8CD3-7495D94C7B03}" type="presOf" srcId="{D8A283D5-037B-9845-8AD4-EB48C245A3FF}" destId="{7395DF2F-3A99-5E45-8430-C6223B8FD5CD}" srcOrd="0" destOrd="0" presId="urn:microsoft.com/office/officeart/2005/8/layout/lProcess3"/>
    <dgm:cxn modelId="{5EA5E0E3-6B15-E342-B26A-228A332ED4A0}" type="presOf" srcId="{C75B189E-ED90-A94E-80A5-6158F2627856}" destId="{990A547D-0E9E-814B-BA3D-F92DA0D7F0E2}" srcOrd="0" destOrd="0" presId="urn:microsoft.com/office/officeart/2005/8/layout/lProcess3"/>
    <dgm:cxn modelId="{02ACE520-B6C5-174A-A7D3-7B6591B43A71}" srcId="{D8A283D5-037B-9845-8AD4-EB48C245A3FF}" destId="{8FF5A8AA-FF52-CA45-8EC1-C6A7CF59F83F}" srcOrd="2" destOrd="0" parTransId="{6468EEB3-EF9D-2040-B271-1F0F584A147C}" sibTransId="{84CE4E19-9E31-1945-A3A6-C72DC628045F}"/>
    <dgm:cxn modelId="{930F9EB9-B9FC-DE4A-898D-996FAD0F1020}" type="presOf" srcId="{8FF5A8AA-FF52-CA45-8EC1-C6A7CF59F83F}" destId="{151D6F42-FD52-BE4B-8CDE-4E848C0806F1}" srcOrd="0" destOrd="0" presId="urn:microsoft.com/office/officeart/2005/8/layout/lProcess3"/>
    <dgm:cxn modelId="{76BBE1FF-5E23-FD49-976B-95F844468BD2}" type="presOf" srcId="{63A960A3-B229-3A46-8BE6-D124D922DA95}" destId="{6323B454-B5F7-9E4D-9A50-B9E4E0B2A274}" srcOrd="0" destOrd="0" presId="urn:microsoft.com/office/officeart/2005/8/layout/lProcess3"/>
    <dgm:cxn modelId="{3672020E-EFC2-624C-9CAC-DFE2C0F40453}" srcId="{D8A283D5-037B-9845-8AD4-EB48C245A3FF}" destId="{C75B189E-ED90-A94E-80A5-6158F2627856}" srcOrd="1" destOrd="0" parTransId="{58DA8A05-289E-3D41-B942-E1C29CFA96C6}" sibTransId="{3C0682D4-D853-2040-A7A6-0D9A4B839372}"/>
    <dgm:cxn modelId="{B820B7C9-53AE-304E-A2EF-6380DD3B4CC9}" srcId="{D8A283D5-037B-9845-8AD4-EB48C245A3FF}" destId="{63A960A3-B229-3A46-8BE6-D124D922DA95}" srcOrd="0" destOrd="0" parTransId="{38EA5F63-EF31-6149-A217-AB4096FB33CC}" sibTransId="{D885928B-EF6D-DE42-B6AE-E4CA590A7961}"/>
    <dgm:cxn modelId="{8C654C29-5B04-DF41-A7FD-2966A1B3172B}" type="presParOf" srcId="{7395DF2F-3A99-5E45-8430-C6223B8FD5CD}" destId="{E48F35B2-A6D3-7844-AB97-34A792A048A6}" srcOrd="0" destOrd="0" presId="urn:microsoft.com/office/officeart/2005/8/layout/lProcess3"/>
    <dgm:cxn modelId="{84E758C3-86E1-6140-A230-D55CF78EB3DD}" type="presParOf" srcId="{E48F35B2-A6D3-7844-AB97-34A792A048A6}" destId="{6323B454-B5F7-9E4D-9A50-B9E4E0B2A274}" srcOrd="0" destOrd="0" presId="urn:microsoft.com/office/officeart/2005/8/layout/lProcess3"/>
    <dgm:cxn modelId="{7753CA51-437E-9542-B211-393A42BF6376}" type="presParOf" srcId="{7395DF2F-3A99-5E45-8430-C6223B8FD5CD}" destId="{EF34868C-34F2-C048-ADA2-08BA36E71CC9}" srcOrd="1" destOrd="0" presId="urn:microsoft.com/office/officeart/2005/8/layout/lProcess3"/>
    <dgm:cxn modelId="{5DBFE8C0-B9F8-6C44-9A96-899B17ED2C4D}" type="presParOf" srcId="{7395DF2F-3A99-5E45-8430-C6223B8FD5CD}" destId="{A0185780-2A97-7A48-A5F1-A0E00FF18A42}" srcOrd="2" destOrd="0" presId="urn:microsoft.com/office/officeart/2005/8/layout/lProcess3"/>
    <dgm:cxn modelId="{96F0F7EB-9EBF-1846-9A12-A5DF6CC7DA11}" type="presParOf" srcId="{A0185780-2A97-7A48-A5F1-A0E00FF18A42}" destId="{990A547D-0E9E-814B-BA3D-F92DA0D7F0E2}" srcOrd="0" destOrd="0" presId="urn:microsoft.com/office/officeart/2005/8/layout/lProcess3"/>
    <dgm:cxn modelId="{4B0CD709-E68B-9445-AEF4-F1DEB36EB73A}" type="presParOf" srcId="{7395DF2F-3A99-5E45-8430-C6223B8FD5CD}" destId="{E35A476E-B25B-574F-84D1-276D80CFAE07}" srcOrd="3" destOrd="0" presId="urn:microsoft.com/office/officeart/2005/8/layout/lProcess3"/>
    <dgm:cxn modelId="{7CBE94A5-1A81-E64C-892C-173616BB034B}" type="presParOf" srcId="{7395DF2F-3A99-5E45-8430-C6223B8FD5CD}" destId="{CCDEF29C-63A7-EE42-B6D4-B5E0CC5C3C2E}" srcOrd="4" destOrd="0" presId="urn:microsoft.com/office/officeart/2005/8/layout/lProcess3"/>
    <dgm:cxn modelId="{DD23A402-ED1E-F94D-ABE5-DD41BA9C13C2}" type="presParOf" srcId="{CCDEF29C-63A7-EE42-B6D4-B5E0CC5C3C2E}" destId="{151D6F42-FD52-BE4B-8CDE-4E848C0806F1}"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EEBFA-A526-C044-A0B3-6C17E05EDCC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6156AB7-BAC5-C147-B8B6-29BBC212A3B7}">
      <dgm:prSet/>
      <dgm:spPr>
        <a:solidFill>
          <a:srgbClr val="0063C1"/>
        </a:solidFill>
      </dgm:spPr>
      <dgm:t>
        <a:bodyPr/>
        <a:lstStyle/>
        <a:p>
          <a:r>
            <a:rPr lang="en-US" dirty="0"/>
            <a:t>Background in biblical languages </a:t>
          </a:r>
        </a:p>
      </dgm:t>
    </dgm:pt>
    <dgm:pt modelId="{D0242E51-9083-4B48-AF1A-957D3945E2DD}" type="parTrans" cxnId="{D3A7532A-847B-D749-BA85-76F58A55CDA1}">
      <dgm:prSet/>
      <dgm:spPr/>
      <dgm:t>
        <a:bodyPr/>
        <a:lstStyle/>
        <a:p>
          <a:endParaRPr lang="en-US"/>
        </a:p>
      </dgm:t>
    </dgm:pt>
    <dgm:pt modelId="{5D5CF06F-0FFF-B241-A5BA-3D97777E8DA8}" type="sibTrans" cxnId="{D3A7532A-847B-D749-BA85-76F58A55CDA1}">
      <dgm:prSet/>
      <dgm:spPr/>
      <dgm:t>
        <a:bodyPr/>
        <a:lstStyle/>
        <a:p>
          <a:endParaRPr lang="en-US"/>
        </a:p>
      </dgm:t>
    </dgm:pt>
    <dgm:pt modelId="{D4311865-D31D-CD4F-8D7F-4B5B3A83CC41}">
      <dgm:prSet/>
      <dgm:spPr>
        <a:solidFill>
          <a:srgbClr val="579AD5"/>
        </a:solidFill>
      </dgm:spPr>
      <dgm:t>
        <a:bodyPr/>
        <a:lstStyle/>
        <a:p>
          <a:r>
            <a:rPr lang="en-US"/>
            <a:t>Knowledge of contemporary religious writings</a:t>
          </a:r>
        </a:p>
      </dgm:t>
    </dgm:pt>
    <dgm:pt modelId="{F20C6213-9F12-4340-94F1-2901B830B842}" type="parTrans" cxnId="{0D2E254D-5839-4141-8313-2AED9A712104}">
      <dgm:prSet/>
      <dgm:spPr/>
      <dgm:t>
        <a:bodyPr/>
        <a:lstStyle/>
        <a:p>
          <a:endParaRPr lang="en-US"/>
        </a:p>
      </dgm:t>
    </dgm:pt>
    <dgm:pt modelId="{57C58D4A-CF64-E04C-BC60-FA5D4F0B0566}" type="sibTrans" cxnId="{0D2E254D-5839-4141-8313-2AED9A712104}">
      <dgm:prSet/>
      <dgm:spPr/>
      <dgm:t>
        <a:bodyPr/>
        <a:lstStyle/>
        <a:p>
          <a:endParaRPr lang="en-US"/>
        </a:p>
      </dgm:t>
    </dgm:pt>
    <dgm:pt modelId="{1EF84D9E-3ECE-FC4A-B42A-81DDB8D4A1EF}">
      <dgm:prSet/>
      <dgm:spPr>
        <a:solidFill>
          <a:schemeClr val="accent5">
            <a:lumMod val="60000"/>
            <a:lumOff val="40000"/>
          </a:schemeClr>
        </a:solidFill>
      </dgm:spPr>
      <dgm:t>
        <a:bodyPr/>
        <a:lstStyle/>
        <a:p>
          <a:r>
            <a:rPr lang="en-US"/>
            <a:t>Archeological knowledge</a:t>
          </a:r>
        </a:p>
      </dgm:t>
    </dgm:pt>
    <dgm:pt modelId="{892B7BFA-DBF5-3C47-AC51-F205D54D9B6B}" type="parTrans" cxnId="{0113CF54-AAB9-514A-9107-0FC87F0F0474}">
      <dgm:prSet/>
      <dgm:spPr/>
      <dgm:t>
        <a:bodyPr/>
        <a:lstStyle/>
        <a:p>
          <a:endParaRPr lang="en-US"/>
        </a:p>
      </dgm:t>
    </dgm:pt>
    <dgm:pt modelId="{EF50795D-BCBC-BF4F-B454-92900E68F25C}" type="sibTrans" cxnId="{0113CF54-AAB9-514A-9107-0FC87F0F0474}">
      <dgm:prSet/>
      <dgm:spPr/>
      <dgm:t>
        <a:bodyPr/>
        <a:lstStyle/>
        <a:p>
          <a:endParaRPr lang="en-US"/>
        </a:p>
      </dgm:t>
    </dgm:pt>
    <dgm:pt modelId="{1587C905-19E0-AE4A-BBA6-4166FE42D7EA}" type="pres">
      <dgm:prSet presAssocID="{E4EEEBFA-A526-C044-A0B3-6C17E05EDCC4}" presName="Name0" presStyleCnt="0">
        <dgm:presLayoutVars>
          <dgm:chPref val="3"/>
          <dgm:dir/>
          <dgm:animLvl val="lvl"/>
          <dgm:resizeHandles/>
        </dgm:presLayoutVars>
      </dgm:prSet>
      <dgm:spPr/>
      <dgm:t>
        <a:bodyPr/>
        <a:lstStyle/>
        <a:p>
          <a:endParaRPr lang="en-US"/>
        </a:p>
      </dgm:t>
    </dgm:pt>
    <dgm:pt modelId="{439AC7E7-6853-B14E-85C6-642F074348FB}" type="pres">
      <dgm:prSet presAssocID="{06156AB7-BAC5-C147-B8B6-29BBC212A3B7}" presName="horFlow" presStyleCnt="0"/>
      <dgm:spPr/>
    </dgm:pt>
    <dgm:pt modelId="{52B8861A-F70F-0842-A384-D61CE51349C3}" type="pres">
      <dgm:prSet presAssocID="{06156AB7-BAC5-C147-B8B6-29BBC212A3B7}" presName="bigChev" presStyleLbl="node1" presStyleIdx="0" presStyleCnt="3"/>
      <dgm:spPr/>
      <dgm:t>
        <a:bodyPr/>
        <a:lstStyle/>
        <a:p>
          <a:endParaRPr lang="en-US"/>
        </a:p>
      </dgm:t>
    </dgm:pt>
    <dgm:pt modelId="{169BE994-60E0-F742-AB2C-C0FF97FB9E09}" type="pres">
      <dgm:prSet presAssocID="{06156AB7-BAC5-C147-B8B6-29BBC212A3B7}" presName="vSp" presStyleCnt="0"/>
      <dgm:spPr/>
    </dgm:pt>
    <dgm:pt modelId="{0B39F915-C1D6-DA44-8058-A13291BCB027}" type="pres">
      <dgm:prSet presAssocID="{D4311865-D31D-CD4F-8D7F-4B5B3A83CC41}" presName="horFlow" presStyleCnt="0"/>
      <dgm:spPr/>
    </dgm:pt>
    <dgm:pt modelId="{1B4FD038-80AA-264A-8C9C-61517577B86B}" type="pres">
      <dgm:prSet presAssocID="{D4311865-D31D-CD4F-8D7F-4B5B3A83CC41}" presName="bigChev" presStyleLbl="node1" presStyleIdx="1" presStyleCnt="3"/>
      <dgm:spPr/>
      <dgm:t>
        <a:bodyPr/>
        <a:lstStyle/>
        <a:p>
          <a:endParaRPr lang="en-US"/>
        </a:p>
      </dgm:t>
    </dgm:pt>
    <dgm:pt modelId="{F63BAF2F-2CC3-B645-B853-A6402411BB98}" type="pres">
      <dgm:prSet presAssocID="{D4311865-D31D-CD4F-8D7F-4B5B3A83CC41}" presName="vSp" presStyleCnt="0"/>
      <dgm:spPr/>
    </dgm:pt>
    <dgm:pt modelId="{52FF0896-1480-014C-94EF-9DA7798BA6F6}" type="pres">
      <dgm:prSet presAssocID="{1EF84D9E-3ECE-FC4A-B42A-81DDB8D4A1EF}" presName="horFlow" presStyleCnt="0"/>
      <dgm:spPr/>
    </dgm:pt>
    <dgm:pt modelId="{A05D5AB9-7C72-0E4C-BC5E-379DFC4A9553}" type="pres">
      <dgm:prSet presAssocID="{1EF84D9E-3ECE-FC4A-B42A-81DDB8D4A1EF}" presName="bigChev" presStyleLbl="node1" presStyleIdx="2" presStyleCnt="3"/>
      <dgm:spPr/>
      <dgm:t>
        <a:bodyPr/>
        <a:lstStyle/>
        <a:p>
          <a:endParaRPr lang="en-US"/>
        </a:p>
      </dgm:t>
    </dgm:pt>
  </dgm:ptLst>
  <dgm:cxnLst>
    <dgm:cxn modelId="{EC4023D1-31DF-0F41-8B80-3D9417C7ECB7}" type="presOf" srcId="{D4311865-D31D-CD4F-8D7F-4B5B3A83CC41}" destId="{1B4FD038-80AA-264A-8C9C-61517577B86B}" srcOrd="0" destOrd="0" presId="urn:microsoft.com/office/officeart/2005/8/layout/lProcess3"/>
    <dgm:cxn modelId="{0113CF54-AAB9-514A-9107-0FC87F0F0474}" srcId="{E4EEEBFA-A526-C044-A0B3-6C17E05EDCC4}" destId="{1EF84D9E-3ECE-FC4A-B42A-81DDB8D4A1EF}" srcOrd="2" destOrd="0" parTransId="{892B7BFA-DBF5-3C47-AC51-F205D54D9B6B}" sibTransId="{EF50795D-BCBC-BF4F-B454-92900E68F25C}"/>
    <dgm:cxn modelId="{6FC5929C-57AD-784E-A524-3DBA1394D00E}" type="presOf" srcId="{1EF84D9E-3ECE-FC4A-B42A-81DDB8D4A1EF}" destId="{A05D5AB9-7C72-0E4C-BC5E-379DFC4A9553}" srcOrd="0" destOrd="0" presId="urn:microsoft.com/office/officeart/2005/8/layout/lProcess3"/>
    <dgm:cxn modelId="{D3A7532A-847B-D749-BA85-76F58A55CDA1}" srcId="{E4EEEBFA-A526-C044-A0B3-6C17E05EDCC4}" destId="{06156AB7-BAC5-C147-B8B6-29BBC212A3B7}" srcOrd="0" destOrd="0" parTransId="{D0242E51-9083-4B48-AF1A-957D3945E2DD}" sibTransId="{5D5CF06F-0FFF-B241-A5BA-3D97777E8DA8}"/>
    <dgm:cxn modelId="{EC43CAE7-E577-E649-A9CE-99725158FACA}" type="presOf" srcId="{E4EEEBFA-A526-C044-A0B3-6C17E05EDCC4}" destId="{1587C905-19E0-AE4A-BBA6-4166FE42D7EA}" srcOrd="0" destOrd="0" presId="urn:microsoft.com/office/officeart/2005/8/layout/lProcess3"/>
    <dgm:cxn modelId="{974CF992-3DF4-BC47-828B-F858B296DC09}" type="presOf" srcId="{06156AB7-BAC5-C147-B8B6-29BBC212A3B7}" destId="{52B8861A-F70F-0842-A384-D61CE51349C3}" srcOrd="0" destOrd="0" presId="urn:microsoft.com/office/officeart/2005/8/layout/lProcess3"/>
    <dgm:cxn modelId="{0D2E254D-5839-4141-8313-2AED9A712104}" srcId="{E4EEEBFA-A526-C044-A0B3-6C17E05EDCC4}" destId="{D4311865-D31D-CD4F-8D7F-4B5B3A83CC41}" srcOrd="1" destOrd="0" parTransId="{F20C6213-9F12-4340-94F1-2901B830B842}" sibTransId="{57C58D4A-CF64-E04C-BC60-FA5D4F0B0566}"/>
    <dgm:cxn modelId="{4D59DEC6-1600-B34B-909F-E4716EF8CA5E}" type="presParOf" srcId="{1587C905-19E0-AE4A-BBA6-4166FE42D7EA}" destId="{439AC7E7-6853-B14E-85C6-642F074348FB}" srcOrd="0" destOrd="0" presId="urn:microsoft.com/office/officeart/2005/8/layout/lProcess3"/>
    <dgm:cxn modelId="{C95A3C72-32E8-F74D-B679-8857EF06A940}" type="presParOf" srcId="{439AC7E7-6853-B14E-85C6-642F074348FB}" destId="{52B8861A-F70F-0842-A384-D61CE51349C3}" srcOrd="0" destOrd="0" presId="urn:microsoft.com/office/officeart/2005/8/layout/lProcess3"/>
    <dgm:cxn modelId="{111616C9-F5DE-4941-9B42-801CE94D91E2}" type="presParOf" srcId="{1587C905-19E0-AE4A-BBA6-4166FE42D7EA}" destId="{169BE994-60E0-F742-AB2C-C0FF97FB9E09}" srcOrd="1" destOrd="0" presId="urn:microsoft.com/office/officeart/2005/8/layout/lProcess3"/>
    <dgm:cxn modelId="{0E897867-A00E-D74F-8198-5C992C0DA081}" type="presParOf" srcId="{1587C905-19E0-AE4A-BBA6-4166FE42D7EA}" destId="{0B39F915-C1D6-DA44-8058-A13291BCB027}" srcOrd="2" destOrd="0" presId="urn:microsoft.com/office/officeart/2005/8/layout/lProcess3"/>
    <dgm:cxn modelId="{3CBDD039-69EB-C84E-8732-5B1059146488}" type="presParOf" srcId="{0B39F915-C1D6-DA44-8058-A13291BCB027}" destId="{1B4FD038-80AA-264A-8C9C-61517577B86B}" srcOrd="0" destOrd="0" presId="urn:microsoft.com/office/officeart/2005/8/layout/lProcess3"/>
    <dgm:cxn modelId="{8510ECCA-9144-7D40-89B9-F12A946ACEA3}" type="presParOf" srcId="{1587C905-19E0-AE4A-BBA6-4166FE42D7EA}" destId="{F63BAF2F-2CC3-B645-B853-A6402411BB98}" srcOrd="3" destOrd="0" presId="urn:microsoft.com/office/officeart/2005/8/layout/lProcess3"/>
    <dgm:cxn modelId="{C7CB431D-1F29-C845-B7B2-8F35EE2FF970}" type="presParOf" srcId="{1587C905-19E0-AE4A-BBA6-4166FE42D7EA}" destId="{52FF0896-1480-014C-94EF-9DA7798BA6F6}" srcOrd="4" destOrd="0" presId="urn:microsoft.com/office/officeart/2005/8/layout/lProcess3"/>
    <dgm:cxn modelId="{30EC61D9-29DB-1D48-83B5-6DB7D80FF44F}" type="presParOf" srcId="{52FF0896-1480-014C-94EF-9DA7798BA6F6}" destId="{A05D5AB9-7C72-0E4C-BC5E-379DFC4A955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3B454-B5F7-9E4D-9A50-B9E4E0B2A274}">
      <dsp:nvSpPr>
        <dsp:cNvPr id="0" name=""/>
        <dsp:cNvSpPr/>
      </dsp:nvSpPr>
      <dsp:spPr>
        <a:xfrm>
          <a:off x="468091" y="1"/>
          <a:ext cx="3316223" cy="1326489"/>
        </a:xfrm>
        <a:prstGeom prst="chevron">
          <a:avLst/>
        </a:prstGeom>
        <a:solidFill>
          <a:srgbClr val="65896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a:t>1. Look closely at the content and unity of the whole of Scripture.</a:t>
          </a:r>
        </a:p>
      </dsp:txBody>
      <dsp:txXfrm>
        <a:off x="1131336" y="1"/>
        <a:ext cx="1989734" cy="1326489"/>
      </dsp:txXfrm>
    </dsp:sp>
    <dsp:sp modelId="{990A547D-0E9E-814B-BA3D-F92DA0D7F0E2}">
      <dsp:nvSpPr>
        <dsp:cNvPr id="0" name=""/>
        <dsp:cNvSpPr/>
      </dsp:nvSpPr>
      <dsp:spPr>
        <a:xfrm>
          <a:off x="432905" y="1512424"/>
          <a:ext cx="3316223" cy="1326489"/>
        </a:xfrm>
        <a:prstGeom prst="chevron">
          <a:avLst/>
        </a:prstGeom>
        <a:solidFill>
          <a:srgbClr val="8FB9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a:t>2. Read Scripture within the “</a:t>
          </a:r>
          <a:r>
            <a:rPr lang="en-US" sz="1400" kern="1200" dirty="0" smtClean="0"/>
            <a:t>living </a:t>
          </a:r>
          <a:r>
            <a:rPr lang="en-US" sz="1400" kern="1200" dirty="0"/>
            <a:t>Tradition of the whole Church.”</a:t>
          </a:r>
        </a:p>
      </dsp:txBody>
      <dsp:txXfrm>
        <a:off x="1096150" y="1512424"/>
        <a:ext cx="1989734" cy="1326489"/>
      </dsp:txXfrm>
    </dsp:sp>
    <dsp:sp modelId="{151D6F42-FD52-BE4B-8CDE-4E848C0806F1}">
      <dsp:nvSpPr>
        <dsp:cNvPr id="0" name=""/>
        <dsp:cNvSpPr/>
      </dsp:nvSpPr>
      <dsp:spPr>
        <a:xfrm>
          <a:off x="432905" y="3024622"/>
          <a:ext cx="3316223" cy="1326489"/>
        </a:xfrm>
        <a:prstGeom prst="chevron">
          <a:avLst/>
        </a:prstGeom>
        <a:solidFill>
          <a:srgbClr val="8FB96D">
            <a:alpha val="5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1" kern="1200" dirty="0"/>
            <a:t>3. Be attentive to the analogy of faith—the unity of the truths of faith among themselves and within the whole context of God’s Revelation.</a:t>
          </a:r>
        </a:p>
      </dsp:txBody>
      <dsp:txXfrm>
        <a:off x="1096150" y="3024622"/>
        <a:ext cx="1989734" cy="1326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B8861A-F70F-0842-A384-D61CE51349C3}">
      <dsp:nvSpPr>
        <dsp:cNvPr id="0" name=""/>
        <dsp:cNvSpPr/>
      </dsp:nvSpPr>
      <dsp:spPr>
        <a:xfrm>
          <a:off x="1592018" y="3724"/>
          <a:ext cx="3310891" cy="1324356"/>
        </a:xfrm>
        <a:prstGeom prst="chevron">
          <a:avLst/>
        </a:prstGeom>
        <a:solidFill>
          <a:srgbClr val="0063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dirty="0"/>
            <a:t>Background in biblical languages </a:t>
          </a:r>
        </a:p>
      </dsp:txBody>
      <dsp:txXfrm>
        <a:off x="2254196" y="3724"/>
        <a:ext cx="1986535" cy="1324356"/>
      </dsp:txXfrm>
    </dsp:sp>
    <dsp:sp modelId="{1B4FD038-80AA-264A-8C9C-61517577B86B}">
      <dsp:nvSpPr>
        <dsp:cNvPr id="0" name=""/>
        <dsp:cNvSpPr/>
      </dsp:nvSpPr>
      <dsp:spPr>
        <a:xfrm>
          <a:off x="1592018" y="1513490"/>
          <a:ext cx="3310891" cy="1324356"/>
        </a:xfrm>
        <a:prstGeom prst="chevron">
          <a:avLst/>
        </a:prstGeom>
        <a:solidFill>
          <a:srgbClr val="579A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a:t>Knowledge of contemporary religious writings</a:t>
          </a:r>
        </a:p>
      </dsp:txBody>
      <dsp:txXfrm>
        <a:off x="2254196" y="1513490"/>
        <a:ext cx="1986535" cy="1324356"/>
      </dsp:txXfrm>
    </dsp:sp>
    <dsp:sp modelId="{A05D5AB9-7C72-0E4C-BC5E-379DFC4A9553}">
      <dsp:nvSpPr>
        <dsp:cNvPr id="0" name=""/>
        <dsp:cNvSpPr/>
      </dsp:nvSpPr>
      <dsp:spPr>
        <a:xfrm>
          <a:off x="1592018" y="3023257"/>
          <a:ext cx="3310891" cy="1324356"/>
        </a:xfrm>
        <a:prstGeom prst="chevron">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lvl="0" algn="ctr" defTabSz="1022350">
            <a:lnSpc>
              <a:spcPct val="90000"/>
            </a:lnSpc>
            <a:spcBef>
              <a:spcPct val="0"/>
            </a:spcBef>
            <a:spcAft>
              <a:spcPct val="35000"/>
            </a:spcAft>
          </a:pPr>
          <a:r>
            <a:rPr lang="en-US" sz="2300" kern="1200"/>
            <a:t>Archeological knowledge</a:t>
          </a:r>
        </a:p>
      </dsp:txBody>
      <dsp:txXfrm>
        <a:off x="2254196" y="3023257"/>
        <a:ext cx="1986535" cy="132435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51182-61B3-8C41-9B86-0F9FDAA1B539}" type="datetimeFigureOut">
              <a:rPr lang="en-US" smtClean="0"/>
              <a:t>8/12/20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D64CC-0201-FD41-BED3-D891F7B2EC3E}" type="slidenum">
              <a:rPr lang="en-US" smtClean="0"/>
              <a:t>‹#›</a:t>
            </a:fld>
            <a:endParaRPr lang="en-US"/>
          </a:p>
        </p:txBody>
      </p:sp>
    </p:spTree>
    <p:extLst>
      <p:ext uri="{BB962C8B-B14F-4D97-AF65-F5344CB8AC3E}">
        <p14:creationId xmlns:p14="http://schemas.microsoft.com/office/powerpoint/2010/main" val="3115376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dF5NYPENhp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s://overviewbible.com/gnostic-gospel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benedictinecenter.org/sustained-lectio-divina-lectu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vatican.va/archive/ccc_css/archive/catechism/p1s1c2a2.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usccb.org/bible/understanding-the-bible/index.cf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86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Section 2 Comprehension questions 2 and 3 as you display this slide: </a:t>
            </a:r>
            <a:r>
              <a:rPr lang="en-US" b="1" dirty="0"/>
              <a:t>Comprehension</a:t>
            </a:r>
            <a:endParaRPr lang="en-US" dirty="0"/>
          </a:p>
          <a:p>
            <a:r>
              <a:rPr lang="en-US" dirty="0"/>
              <a:t>2. Why is it difficult to pinpoint when a specific Old Testament book was written?</a:t>
            </a:r>
            <a:r>
              <a:rPr lang="en-US" i="1" dirty="0"/>
              <a:t> It is difficult to pinpoint when a specific Old Testament book was written because ancient writings required institutions—a scribal class—and not merely a few literate persons. The dating continues to be debated today, with some believing Solomon would have been the first king of Israel who had scribes to do some of the writing, while others maintain that most of the early writings come from later on—the eighth or seventh century BC—when there is more evidence of widespread literacy and of royal administrations that would have kept such written records. </a:t>
            </a:r>
            <a:endParaRPr lang="en-US" dirty="0"/>
          </a:p>
          <a:p>
            <a:r>
              <a:rPr lang="en-US" dirty="0"/>
              <a:t>3. Using the timeline in this section as a guide, describe the key moments in the history of the Jerusalem Temple. </a:t>
            </a:r>
          </a:p>
          <a:p>
            <a:pPr lvl="0"/>
            <a:r>
              <a:rPr lang="en-US" i="1" dirty="0"/>
              <a:t>587–586 BC: The Jerusalem Temple built by Solomon was destroyed.</a:t>
            </a:r>
            <a:endParaRPr lang="en-US" dirty="0"/>
          </a:p>
          <a:p>
            <a:pPr lvl="0"/>
            <a:r>
              <a:rPr lang="en-US" i="1" dirty="0"/>
              <a:t>520–515 BC: The most probable date for the building of the Second Temple in Jerusalem.</a:t>
            </a:r>
            <a:endParaRPr lang="en-US" dirty="0"/>
          </a:p>
          <a:p>
            <a:pPr lvl="0"/>
            <a:r>
              <a:rPr lang="en-US" i="1" dirty="0"/>
              <a:t>AD 70: The destruction of the Second Temple by the Romans.</a:t>
            </a:r>
            <a:endParaRPr lang="en-US" dirty="0"/>
          </a:p>
          <a:p>
            <a:endParaRPr lang="en-US" dirty="0"/>
          </a:p>
        </p:txBody>
      </p:sp>
      <p:sp>
        <p:nvSpPr>
          <p:cNvPr id="4" name="Slide Number Placeholder 3"/>
          <p:cNvSpPr>
            <a:spLocks noGrp="1"/>
          </p:cNvSpPr>
          <p:nvPr>
            <p:ph type="sldNum" sz="quarter" idx="10"/>
          </p:nvPr>
        </p:nvSpPr>
        <p:spPr/>
        <p:txBody>
          <a:bodyPr/>
          <a:lstStyle/>
          <a:p>
            <a:fld id="{1B4D64CC-0201-FD41-BED3-D891F7B2EC3E}" type="slidenum">
              <a:rPr lang="en-US" smtClean="0"/>
              <a:t>10</a:t>
            </a:fld>
            <a:endParaRPr lang="en-US"/>
          </a:p>
        </p:txBody>
      </p:sp>
    </p:spTree>
    <p:extLst>
      <p:ext uri="{BB962C8B-B14F-4D97-AF65-F5344CB8AC3E}">
        <p14:creationId xmlns:p14="http://schemas.microsoft.com/office/powerpoint/2010/main" val="194748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Jimmy Akin discusses how the Old Testament came to be as we know it. </a:t>
            </a:r>
            <a:r>
              <a:rPr lang="en-US" dirty="0">
                <a:hlinkClick r:id="rId3"/>
              </a:rPr>
              <a:t>https://www.youtube.com/watch?v=dF5NYPENhp4</a:t>
            </a:r>
            <a:r>
              <a:rPr lang="en-US" dirty="0"/>
              <a:t> </a:t>
            </a:r>
          </a:p>
        </p:txBody>
      </p:sp>
      <p:sp>
        <p:nvSpPr>
          <p:cNvPr id="4" name="Slide Number Placeholder 3"/>
          <p:cNvSpPr>
            <a:spLocks noGrp="1"/>
          </p:cNvSpPr>
          <p:nvPr>
            <p:ph type="sldNum" sz="quarter" idx="5"/>
          </p:nvPr>
        </p:nvSpPr>
        <p:spPr/>
        <p:txBody>
          <a:bodyPr/>
          <a:lstStyle/>
          <a:p>
            <a:fld id="{1B4D64CC-0201-FD41-BED3-D891F7B2EC3E}" type="slidenum">
              <a:rPr lang="en-US" smtClean="0"/>
              <a:t>11</a:t>
            </a:fld>
            <a:endParaRPr lang="en-US"/>
          </a:p>
        </p:txBody>
      </p:sp>
    </p:spTree>
    <p:extLst>
      <p:ext uri="{BB962C8B-B14F-4D97-AF65-F5344CB8AC3E}">
        <p14:creationId xmlns:p14="http://schemas.microsoft.com/office/powerpoint/2010/main" val="86737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escalation of types from the Old Testament such as Adam prefiguring Christ followed by the other “little Adams’ (Noah, Abraham, David) finally coming to fruition with the Lord Jesus Christ. </a:t>
            </a:r>
          </a:p>
        </p:txBody>
      </p:sp>
      <p:sp>
        <p:nvSpPr>
          <p:cNvPr id="4" name="Slide Number Placeholder 3"/>
          <p:cNvSpPr>
            <a:spLocks noGrp="1"/>
          </p:cNvSpPr>
          <p:nvPr>
            <p:ph type="sldNum" sz="quarter" idx="5"/>
          </p:nvPr>
        </p:nvSpPr>
        <p:spPr/>
        <p:txBody>
          <a:bodyPr/>
          <a:lstStyle/>
          <a:p>
            <a:fld id="{1B4D64CC-0201-FD41-BED3-D891F7B2EC3E}" type="slidenum">
              <a:rPr lang="en-US" smtClean="0"/>
              <a:t>12</a:t>
            </a:fld>
            <a:endParaRPr lang="en-US"/>
          </a:p>
        </p:txBody>
      </p:sp>
    </p:spTree>
    <p:extLst>
      <p:ext uri="{BB962C8B-B14F-4D97-AF65-F5344CB8AC3E}">
        <p14:creationId xmlns:p14="http://schemas.microsoft.com/office/powerpoint/2010/main" val="1807766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“Beginners Guide to the Gnostic Gospels” provides an excellent background on the Nag </a:t>
            </a:r>
            <a:r>
              <a:rPr lang="en-US" dirty="0" err="1"/>
              <a:t>Hammadi</a:t>
            </a:r>
            <a:r>
              <a:rPr lang="en-US" dirty="0"/>
              <a:t> texts. </a:t>
            </a:r>
            <a:r>
              <a:rPr lang="en-US" dirty="0">
                <a:hlinkClick r:id="rId3"/>
              </a:rPr>
              <a:t>https://overviewbible.com/gnostic-gospels/</a:t>
            </a:r>
            <a:endParaRPr lang="en-US" dirty="0"/>
          </a:p>
        </p:txBody>
      </p:sp>
      <p:sp>
        <p:nvSpPr>
          <p:cNvPr id="4" name="Slide Number Placeholder 3"/>
          <p:cNvSpPr>
            <a:spLocks noGrp="1"/>
          </p:cNvSpPr>
          <p:nvPr>
            <p:ph type="sldNum" sz="quarter" idx="10"/>
          </p:nvPr>
        </p:nvSpPr>
        <p:spPr/>
        <p:txBody>
          <a:bodyPr/>
          <a:lstStyle/>
          <a:p>
            <a:fld id="{1B4D64CC-0201-FD41-BED3-D891F7B2EC3E}" type="slidenum">
              <a:rPr lang="en-US" smtClean="0"/>
              <a:t>13</a:t>
            </a:fld>
            <a:endParaRPr lang="en-US"/>
          </a:p>
        </p:txBody>
      </p:sp>
    </p:spTree>
    <p:extLst>
      <p:ext uri="{BB962C8B-B14F-4D97-AF65-F5344CB8AC3E}">
        <p14:creationId xmlns:p14="http://schemas.microsoft.com/office/powerpoint/2010/main" val="322309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students to </a:t>
            </a:r>
            <a:r>
              <a:rPr lang="en-US" i="1" dirty="0"/>
              <a:t>Lectio Divina</a:t>
            </a:r>
            <a:r>
              <a:rPr lang="en-US" i="0" dirty="0"/>
              <a:t>, a four part way to pray and read the Bible. See </a:t>
            </a:r>
            <a:r>
              <a:rPr lang="en-US" i="0" dirty="0">
                <a:hlinkClick r:id="rId3"/>
              </a:rPr>
              <a:t>https://www.benedictinecenter.org/sustained-lectio-divina-lecture/</a:t>
            </a:r>
            <a:r>
              <a:rPr lang="en-US" i="0" dirty="0"/>
              <a:t>  </a:t>
            </a:r>
          </a:p>
        </p:txBody>
      </p:sp>
      <p:sp>
        <p:nvSpPr>
          <p:cNvPr id="4" name="Slide Number Placeholder 3"/>
          <p:cNvSpPr>
            <a:spLocks noGrp="1"/>
          </p:cNvSpPr>
          <p:nvPr>
            <p:ph type="sldNum" sz="quarter" idx="5"/>
          </p:nvPr>
        </p:nvSpPr>
        <p:spPr/>
        <p:txBody>
          <a:bodyPr/>
          <a:lstStyle/>
          <a:p>
            <a:fld id="{1B4D64CC-0201-FD41-BED3-D891F7B2EC3E}" type="slidenum">
              <a:rPr lang="en-US" smtClean="0"/>
              <a:t>14</a:t>
            </a:fld>
            <a:endParaRPr lang="en-US"/>
          </a:p>
        </p:txBody>
      </p:sp>
    </p:spTree>
    <p:extLst>
      <p:ext uri="{BB962C8B-B14F-4D97-AF65-F5344CB8AC3E}">
        <p14:creationId xmlns:p14="http://schemas.microsoft.com/office/powerpoint/2010/main" val="147279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of God is a “light for our path”  see page 29 of textbook. The referenced Catechism passage: “In the formation of conscience the Word of God is the light for our path; we must assimilate it in faith and prayer and put it into practice. We must also examine our conscience before the Lord’s Cross. We are assisted by the gifts of the Holy Spirit, aided by the witness or advice of others and guided by the authoritative teachings of the Church” (</a:t>
            </a:r>
            <a:r>
              <a:rPr lang="en-US" i="1" dirty="0"/>
              <a:t>CCC</a:t>
            </a:r>
            <a:r>
              <a:rPr lang="en-US" dirty="0"/>
              <a:t> 1785).</a:t>
            </a:r>
          </a:p>
        </p:txBody>
      </p:sp>
      <p:sp>
        <p:nvSpPr>
          <p:cNvPr id="4" name="Slide Number Placeholder 3"/>
          <p:cNvSpPr>
            <a:spLocks noGrp="1"/>
          </p:cNvSpPr>
          <p:nvPr>
            <p:ph type="sldNum" sz="quarter" idx="5"/>
          </p:nvPr>
        </p:nvSpPr>
        <p:spPr/>
        <p:txBody>
          <a:bodyPr/>
          <a:lstStyle/>
          <a:p>
            <a:fld id="{1B4D64CC-0201-FD41-BED3-D891F7B2EC3E}" type="slidenum">
              <a:rPr lang="en-US" smtClean="0"/>
              <a:t>15</a:t>
            </a:fld>
            <a:endParaRPr lang="en-US"/>
          </a:p>
        </p:txBody>
      </p:sp>
    </p:spTree>
    <p:extLst>
      <p:ext uri="{BB962C8B-B14F-4D97-AF65-F5344CB8AC3E}">
        <p14:creationId xmlns:p14="http://schemas.microsoft.com/office/powerpoint/2010/main" val="94745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might respond about the prefiguring of Christ through Adam, Noah, Moses or discuss the promise God made to his people, those who would be faithful. Students might also </a:t>
            </a:r>
            <a:r>
              <a:rPr lang="en-US" dirty="0" smtClean="0"/>
              <a:t>reflect </a:t>
            </a:r>
            <a:r>
              <a:rPr lang="en-US" dirty="0"/>
              <a:t>on the love of God for them personally and how their Old Testament ancestors of faith have helped them to know of God’s love.</a:t>
            </a:r>
          </a:p>
        </p:txBody>
      </p:sp>
      <p:sp>
        <p:nvSpPr>
          <p:cNvPr id="4" name="Slide Number Placeholder 3"/>
          <p:cNvSpPr>
            <a:spLocks noGrp="1"/>
          </p:cNvSpPr>
          <p:nvPr>
            <p:ph type="sldNum" sz="quarter" idx="5"/>
          </p:nvPr>
        </p:nvSpPr>
        <p:spPr/>
        <p:txBody>
          <a:bodyPr/>
          <a:lstStyle/>
          <a:p>
            <a:fld id="{1B4D64CC-0201-FD41-BED3-D891F7B2EC3E}" type="slidenum">
              <a:rPr lang="en-US" smtClean="0"/>
              <a:t>16</a:t>
            </a:fld>
            <a:endParaRPr lang="en-US"/>
          </a:p>
        </p:txBody>
      </p:sp>
    </p:spTree>
    <p:extLst>
      <p:ext uri="{BB962C8B-B14F-4D97-AF65-F5344CB8AC3E}">
        <p14:creationId xmlns:p14="http://schemas.microsoft.com/office/powerpoint/2010/main" val="103947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Dr. Taylor Marshall’s </a:t>
            </a:r>
            <a:r>
              <a:rPr lang="en-US" dirty="0" err="1"/>
              <a:t>Youtube</a:t>
            </a:r>
            <a:r>
              <a:rPr lang="en-US" dirty="0"/>
              <a:t> video about why Catholics have the seven extra books: https://www.youtube.com/watch?v=3Dc-TBqtyiI</a:t>
            </a:r>
          </a:p>
        </p:txBody>
      </p:sp>
      <p:sp>
        <p:nvSpPr>
          <p:cNvPr id="4" name="Slide Number Placeholder 3"/>
          <p:cNvSpPr>
            <a:spLocks noGrp="1"/>
          </p:cNvSpPr>
          <p:nvPr>
            <p:ph type="sldNum" sz="quarter" idx="5"/>
          </p:nvPr>
        </p:nvSpPr>
        <p:spPr/>
        <p:txBody>
          <a:bodyPr/>
          <a:lstStyle/>
          <a:p>
            <a:fld id="{1B4D64CC-0201-FD41-BED3-D891F7B2EC3E}" type="slidenum">
              <a:rPr lang="en-US" smtClean="0"/>
              <a:t>2</a:t>
            </a:fld>
            <a:endParaRPr lang="en-US"/>
          </a:p>
        </p:txBody>
      </p:sp>
    </p:spTree>
    <p:extLst>
      <p:ext uri="{BB962C8B-B14F-4D97-AF65-F5344CB8AC3E}">
        <p14:creationId xmlns:p14="http://schemas.microsoft.com/office/powerpoint/2010/main" val="12864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4D64CC-0201-FD41-BED3-D891F7B2EC3E}" type="slidenum">
              <a:rPr lang="en-US" smtClean="0"/>
              <a:t>3</a:t>
            </a:fld>
            <a:endParaRPr lang="en-US"/>
          </a:p>
        </p:txBody>
      </p:sp>
    </p:spTree>
    <p:extLst>
      <p:ext uri="{BB962C8B-B14F-4D97-AF65-F5344CB8AC3E}">
        <p14:creationId xmlns:p14="http://schemas.microsoft.com/office/powerpoint/2010/main" val="38254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explanations for the meaning of YHWH on pages 4-5. Ask students their thoughts on the meaning of the name of YHWH. Have them reflect on the phrase above and record their thoughts. </a:t>
            </a:r>
          </a:p>
        </p:txBody>
      </p:sp>
      <p:sp>
        <p:nvSpPr>
          <p:cNvPr id="4" name="Slide Number Placeholder 3"/>
          <p:cNvSpPr>
            <a:spLocks noGrp="1"/>
          </p:cNvSpPr>
          <p:nvPr>
            <p:ph type="sldNum" sz="quarter" idx="5"/>
          </p:nvPr>
        </p:nvSpPr>
        <p:spPr/>
        <p:txBody>
          <a:bodyPr/>
          <a:lstStyle/>
          <a:p>
            <a:fld id="{1B4D64CC-0201-FD41-BED3-D891F7B2EC3E}" type="slidenum">
              <a:rPr lang="en-US" smtClean="0"/>
              <a:t>4</a:t>
            </a:fld>
            <a:endParaRPr lang="en-US"/>
          </a:p>
        </p:txBody>
      </p:sp>
    </p:spTree>
    <p:extLst>
      <p:ext uri="{BB962C8B-B14F-4D97-AF65-F5344CB8AC3E}">
        <p14:creationId xmlns:p14="http://schemas.microsoft.com/office/powerpoint/2010/main" val="99167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sin in the context of the Divine-Human Relationship as well as the context </a:t>
            </a:r>
            <a:r>
              <a:rPr lang="en-US" dirty="0" smtClean="0"/>
              <a:t>of </a:t>
            </a:r>
            <a:r>
              <a:rPr lang="en-US" dirty="0"/>
              <a:t>how sin can create discord in any </a:t>
            </a:r>
            <a:r>
              <a:rPr lang="en-US" dirty="0" smtClean="0"/>
              <a:t>relationship, </a:t>
            </a:r>
            <a:r>
              <a:rPr lang="en-US" dirty="0"/>
              <a:t>becoming an offense against God. Have students suggest examples for each type of sin mentioned in the definition: deliberate thoughts, words, and deeds that are an offense against God as well as sins of omission.</a:t>
            </a:r>
          </a:p>
        </p:txBody>
      </p:sp>
      <p:sp>
        <p:nvSpPr>
          <p:cNvPr id="4" name="Slide Number Placeholder 3"/>
          <p:cNvSpPr>
            <a:spLocks noGrp="1"/>
          </p:cNvSpPr>
          <p:nvPr>
            <p:ph type="sldNum" sz="quarter" idx="5"/>
          </p:nvPr>
        </p:nvSpPr>
        <p:spPr/>
        <p:txBody>
          <a:bodyPr/>
          <a:lstStyle/>
          <a:p>
            <a:fld id="{1B4D64CC-0201-FD41-BED3-D891F7B2EC3E}" type="slidenum">
              <a:rPr lang="en-US" smtClean="0"/>
              <a:t>5</a:t>
            </a:fld>
            <a:endParaRPr lang="en-US"/>
          </a:p>
        </p:txBody>
      </p:sp>
    </p:spTree>
    <p:extLst>
      <p:ext uri="{BB962C8B-B14F-4D97-AF65-F5344CB8AC3E}">
        <p14:creationId xmlns:p14="http://schemas.microsoft.com/office/powerpoint/2010/main" val="2195570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of 2020, Pope Francis spoke about the importance of the Magisterium when he addressed his audience at the Congregation for the Doctrine of the Faith. </a:t>
            </a:r>
            <a:r>
              <a:rPr lang="en-US" sz="1200" b="0" i="0" u="none" strike="noStrike" kern="1200" dirty="0">
                <a:solidFill>
                  <a:schemeClr val="tx1"/>
                </a:solidFill>
                <a:effectLst/>
                <a:latin typeface="+mn-lt"/>
                <a:ea typeface="+mn-ea"/>
                <a:cs typeface="+mn-cs"/>
              </a:rPr>
              <a:t>“It is a dynamic reality that, staying faithful to its foundation, is renewed from generation to generation and is summed up in one face, one body and one name - the risen Jesus Christ,” he said. </a:t>
            </a:r>
            <a:r>
              <a:rPr lang="en-US" dirty="0"/>
              <a:t>Reference the Church’s teaching on God’s Revelation in both Sacred Scripture and Sacred Tradition. Review teachings from the </a:t>
            </a:r>
            <a:r>
              <a:rPr lang="en-US" i="1" dirty="0"/>
              <a:t>Catechism of the Catholic Church</a:t>
            </a:r>
            <a:r>
              <a:rPr lang="en-US" dirty="0"/>
              <a:t>: </a:t>
            </a:r>
            <a:r>
              <a:rPr lang="en-US" dirty="0">
                <a:hlinkClick r:id="rId3"/>
              </a:rPr>
              <a:t>https://www.vatican.va/archive/ccc_css/archive/catechism/p1s1c2a2.htm</a:t>
            </a:r>
            <a:endParaRPr lang="en-US" dirty="0"/>
          </a:p>
        </p:txBody>
      </p:sp>
      <p:sp>
        <p:nvSpPr>
          <p:cNvPr id="4" name="Slide Number Placeholder 3"/>
          <p:cNvSpPr>
            <a:spLocks noGrp="1"/>
          </p:cNvSpPr>
          <p:nvPr>
            <p:ph type="sldNum" sz="quarter" idx="5"/>
          </p:nvPr>
        </p:nvSpPr>
        <p:spPr/>
        <p:txBody>
          <a:bodyPr/>
          <a:lstStyle/>
          <a:p>
            <a:fld id="{1B4D64CC-0201-FD41-BED3-D891F7B2EC3E}" type="slidenum">
              <a:rPr lang="en-US" smtClean="0"/>
              <a:t>6</a:t>
            </a:fld>
            <a:endParaRPr lang="en-US"/>
          </a:p>
        </p:txBody>
      </p:sp>
    </p:spTree>
    <p:extLst>
      <p:ext uri="{BB962C8B-B14F-4D97-AF65-F5344CB8AC3E}">
        <p14:creationId xmlns:p14="http://schemas.microsoft.com/office/powerpoint/2010/main" val="286282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Look closely at the content and unity of the whole of Scripture</a:t>
            </a:r>
          </a:p>
          <a:p>
            <a:r>
              <a:rPr lang="en-US" dirty="0"/>
              <a:t>2. Read Scripture within “the living Tradition of the whole Church.”</a:t>
            </a:r>
          </a:p>
          <a:p>
            <a:r>
              <a:rPr lang="en-US" dirty="0"/>
              <a:t>3. Be attentive to the analogy of faith—the unity of the truths of faith among themselves and within the whole context of God’s Revelation.</a:t>
            </a:r>
          </a:p>
          <a:p>
            <a:endParaRPr lang="en-US" dirty="0"/>
          </a:p>
          <a:p>
            <a:r>
              <a:rPr lang="en-US" dirty="0"/>
              <a:t>Share a Bible Reading Plan from the United States Conference of Catholic Bishops:</a:t>
            </a:r>
          </a:p>
          <a:p>
            <a:r>
              <a:rPr lang="en-US" dirty="0">
                <a:hlinkClick r:id="rId3"/>
              </a:rPr>
              <a:t>http://www.usccb.org/bible/understanding-the-bible/index.cfm</a:t>
            </a:r>
            <a:endParaRPr lang="en-US" dirty="0"/>
          </a:p>
        </p:txBody>
      </p:sp>
      <p:sp>
        <p:nvSpPr>
          <p:cNvPr id="4" name="Slide Number Placeholder 3"/>
          <p:cNvSpPr>
            <a:spLocks noGrp="1"/>
          </p:cNvSpPr>
          <p:nvPr>
            <p:ph type="sldNum" sz="quarter" idx="5"/>
          </p:nvPr>
        </p:nvSpPr>
        <p:spPr/>
        <p:txBody>
          <a:bodyPr/>
          <a:lstStyle/>
          <a:p>
            <a:fld id="{1B4D64CC-0201-FD41-BED3-D891F7B2EC3E}" type="slidenum">
              <a:rPr lang="en-US" smtClean="0"/>
              <a:t>7</a:t>
            </a:fld>
            <a:endParaRPr lang="en-US"/>
          </a:p>
        </p:txBody>
      </p:sp>
    </p:spTree>
    <p:extLst>
      <p:ext uri="{BB962C8B-B14F-4D97-AF65-F5344CB8AC3E}">
        <p14:creationId xmlns:p14="http://schemas.microsoft.com/office/powerpoint/2010/main" val="425669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171450" indent="-171450">
              <a:buFont typeface="Arial" panose="020B0604020202020204" pitchFamily="34" charset="0"/>
              <a:buChar char="•"/>
            </a:pPr>
            <a:r>
              <a:rPr lang="en-US" dirty="0"/>
              <a:t>Literal sense: </a:t>
            </a:r>
            <a:r>
              <a:rPr lang="en-US" sz="1200" b="0" i="0" u="none" strike="noStrike" kern="1200" dirty="0">
                <a:solidFill>
                  <a:schemeClr val="tx1"/>
                </a:solidFill>
                <a:effectLst/>
                <a:latin typeface="+mn-lt"/>
                <a:ea typeface="+mn-ea"/>
                <a:cs typeface="+mn-cs"/>
              </a:rPr>
              <a:t>“I am the vine, you are the branches” (</a:t>
            </a:r>
            <a:r>
              <a:rPr lang="en-US" sz="1200" b="0" i="1" u="none" strike="noStrike" kern="1200" dirty="0">
                <a:solidFill>
                  <a:schemeClr val="tx1"/>
                </a:solidFill>
                <a:effectLst/>
                <a:latin typeface="+mn-lt"/>
                <a:ea typeface="+mn-ea"/>
                <a:cs typeface="+mn-cs"/>
              </a:rPr>
              <a:t>John 15:5</a:t>
            </a:r>
            <a:r>
              <a:rPr lang="en-US" sz="1200" b="0" i="0" u="none" strike="noStrike" kern="1200" dirty="0">
                <a:solidFill>
                  <a:schemeClr val="tx1"/>
                </a:solidFill>
                <a:effectLst/>
                <a:latin typeface="+mn-lt"/>
                <a:ea typeface="+mn-ea"/>
                <a:cs typeface="+mn-cs"/>
              </a:rPr>
              <a:t>) , God appears to Abram as “a smoking brazier and a flaming torch” (</a:t>
            </a:r>
            <a:r>
              <a:rPr lang="en-US" sz="1200" b="0" i="1" u="none" strike="noStrike" kern="1200" dirty="0">
                <a:solidFill>
                  <a:schemeClr val="tx1"/>
                </a:solidFill>
                <a:effectLst/>
                <a:latin typeface="+mn-lt"/>
                <a:ea typeface="+mn-ea"/>
                <a:cs typeface="+mn-cs"/>
              </a:rPr>
              <a:t>Genesis 15:17</a:t>
            </a:r>
            <a:r>
              <a:rPr lang="en-US" sz="1200" b="0" i="0" u="none" strike="noStrike" kern="1200" dirty="0">
                <a:solidFill>
                  <a:schemeClr val="tx1"/>
                </a:solidFill>
                <a:effectLst/>
                <a:latin typeface="+mn-lt"/>
                <a:ea typeface="+mn-ea"/>
                <a:cs typeface="+mn-cs"/>
              </a:rPr>
              <a:t>) </a:t>
            </a:r>
          </a:p>
          <a:p>
            <a:pPr marL="171450" indent="-171450">
              <a:buFont typeface="Arial" panose="020B0604020202020204" pitchFamily="34" charset="0"/>
              <a:buChar char="•"/>
            </a:pPr>
            <a:r>
              <a:rPr lang="en-US" dirty="0"/>
              <a:t>Spiritual sense (</a:t>
            </a:r>
            <a:r>
              <a:rPr lang="en-US" sz="1200" b="0" i="0" u="none" strike="noStrike" kern="1200" dirty="0">
                <a:solidFill>
                  <a:schemeClr val="tx1"/>
                </a:solidFill>
                <a:effectLst/>
                <a:latin typeface="+mn-lt"/>
                <a:ea typeface="+mn-ea"/>
                <a:cs typeface="+mn-cs"/>
              </a:rPr>
              <a:t>allegorical): The Story of the Israelites crossing the Red </a:t>
            </a:r>
            <a:r>
              <a:rPr lang="en-US" sz="1200" b="0" i="0" u="none" strike="noStrike" kern="1200" dirty="0" smtClean="0">
                <a:solidFill>
                  <a:schemeClr val="tx1"/>
                </a:solidFill>
                <a:effectLst/>
                <a:latin typeface="+mn-lt"/>
                <a:ea typeface="+mn-ea"/>
                <a:cs typeface="+mn-cs"/>
              </a:rPr>
              <a:t>Sea (</a:t>
            </a:r>
            <a:r>
              <a:rPr lang="en-US" sz="1200" b="0" i="0" u="none" strike="noStrike" kern="1200" dirty="0">
                <a:solidFill>
                  <a:schemeClr val="tx1"/>
                </a:solidFill>
                <a:effectLst/>
                <a:latin typeface="+mn-lt"/>
                <a:ea typeface="+mn-ea"/>
                <a:cs typeface="+mn-cs"/>
              </a:rPr>
              <a:t>Ex 14)</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Spiritual sense (moral): “But I say to you, offer no resistance to one who is evil. When someone strikes you on [your] right cheek, turn the other one to him as well.“ (Mt 5:39)</a:t>
            </a:r>
            <a:endParaRPr lang="en-US" dirty="0"/>
          </a:p>
          <a:p>
            <a:pPr marL="171450" indent="-171450">
              <a:buFont typeface="Arial" panose="020B0604020202020204" pitchFamily="34" charset="0"/>
              <a:buChar char="•"/>
            </a:pPr>
            <a:r>
              <a:rPr lang="en-US" sz="1200" b="0" i="0" u="none" strike="noStrike" kern="1200" dirty="0">
                <a:solidFill>
                  <a:schemeClr val="tx1"/>
                </a:solidFill>
                <a:effectLst/>
                <a:ea typeface="+mn-ea"/>
                <a:cs typeface="+mn-cs"/>
              </a:rPr>
              <a:t>Spiritual sense (anagogical) Revelation </a:t>
            </a:r>
            <a:r>
              <a:rPr lang="en-US" sz="1200" b="0" i="0" u="none" strike="noStrike" kern="1200" dirty="0" smtClean="0">
                <a:solidFill>
                  <a:schemeClr val="tx1"/>
                </a:solidFill>
                <a:effectLst/>
                <a:ea typeface="+mn-ea"/>
                <a:cs typeface="+mn-cs"/>
              </a:rPr>
              <a:t>21:1–22:5</a:t>
            </a:r>
            <a:r>
              <a:rPr lang="en-US" sz="1200" b="0" i="0" u="none" strike="noStrike" kern="1200" dirty="0">
                <a:solidFill>
                  <a:schemeClr val="tx1"/>
                </a:solidFill>
                <a:effectLst/>
                <a:ea typeface="+mn-ea"/>
                <a:cs typeface="+mn-cs"/>
              </a:rPr>
              <a:t>; </a:t>
            </a:r>
            <a:r>
              <a:rPr lang="en-US" sz="1200" b="0" i="0" u="none" strike="noStrike" kern="1200" dirty="0" err="1">
                <a:solidFill>
                  <a:schemeClr val="tx1"/>
                </a:solidFill>
                <a:effectLst/>
                <a:ea typeface="+mn-ea"/>
                <a:cs typeface="+mn-cs"/>
              </a:rPr>
              <a:t>Heb</a:t>
            </a:r>
            <a:r>
              <a:rPr lang="en-US" sz="1200" b="0" i="0" u="none" strike="noStrike" kern="1200" dirty="0">
                <a:solidFill>
                  <a:schemeClr val="tx1"/>
                </a:solidFill>
                <a:effectLst/>
                <a:ea typeface="+mn-ea"/>
                <a:cs typeface="+mn-cs"/>
              </a:rPr>
              <a:t> </a:t>
            </a:r>
            <a:r>
              <a:rPr lang="en-US" sz="1200" b="0" i="0" u="none" strike="noStrike" kern="1200" dirty="0" smtClean="0">
                <a:solidFill>
                  <a:schemeClr val="tx1"/>
                </a:solidFill>
                <a:effectLst/>
                <a:ea typeface="+mn-ea"/>
                <a:cs typeface="+mn-cs"/>
              </a:rPr>
              <a:t>3:1–4:11</a:t>
            </a:r>
            <a:r>
              <a:rPr lang="en-US" sz="1200" b="0" i="0" u="none" strike="noStrike" kern="1200" dirty="0">
                <a:solidFill>
                  <a:schemeClr val="tx1"/>
                </a:solidFill>
                <a:effectLst/>
                <a:ea typeface="+mn-ea"/>
                <a:cs typeface="+mn-cs"/>
              </a:rPr>
              <a:t>, 1 </a:t>
            </a:r>
            <a:r>
              <a:rPr lang="en-US" sz="1200" b="0" i="0" u="none" strike="noStrike" kern="1200" dirty="0" err="1">
                <a:solidFill>
                  <a:schemeClr val="tx1"/>
                </a:solidFill>
                <a:effectLst/>
                <a:ea typeface="+mn-ea"/>
                <a:cs typeface="+mn-cs"/>
              </a:rPr>
              <a:t>Cor</a:t>
            </a:r>
            <a:r>
              <a:rPr lang="en-US" sz="1200" b="0" i="0" u="none" strike="noStrike" kern="1200" dirty="0">
                <a:solidFill>
                  <a:schemeClr val="tx1"/>
                </a:solidFill>
                <a:effectLst/>
                <a:ea typeface="+mn-ea"/>
                <a:cs typeface="+mn-cs"/>
              </a:rPr>
              <a:t> 10:2, 11 (see </a:t>
            </a:r>
            <a:r>
              <a:rPr lang="en-US" sz="1200" b="0" i="1" u="none" strike="noStrike" kern="1200" dirty="0">
                <a:solidFill>
                  <a:schemeClr val="tx1"/>
                </a:solidFill>
                <a:effectLst/>
                <a:ea typeface="+mn-ea"/>
                <a:cs typeface="+mn-cs"/>
              </a:rPr>
              <a:t>CCC</a:t>
            </a:r>
            <a:r>
              <a:rPr lang="en-US" sz="1200" b="0" i="0" u="none" strike="noStrike" kern="1200" dirty="0">
                <a:solidFill>
                  <a:schemeClr val="tx1"/>
                </a:solidFill>
                <a:effectLst/>
                <a:ea typeface="+mn-ea"/>
                <a:cs typeface="+mn-cs"/>
              </a:rPr>
              <a:t> 117)</a:t>
            </a:r>
          </a:p>
          <a:p>
            <a:endParaRPr lang="en-US" dirty="0"/>
          </a:p>
        </p:txBody>
      </p:sp>
      <p:sp>
        <p:nvSpPr>
          <p:cNvPr id="4" name="Slide Number Placeholder 3"/>
          <p:cNvSpPr>
            <a:spLocks noGrp="1"/>
          </p:cNvSpPr>
          <p:nvPr>
            <p:ph type="sldNum" sz="quarter" idx="5"/>
          </p:nvPr>
        </p:nvSpPr>
        <p:spPr/>
        <p:txBody>
          <a:bodyPr/>
          <a:lstStyle/>
          <a:p>
            <a:fld id="{1B4D64CC-0201-FD41-BED3-D891F7B2EC3E}" type="slidenum">
              <a:rPr lang="en-US" smtClean="0"/>
              <a:t>8</a:t>
            </a:fld>
            <a:endParaRPr lang="en-US"/>
          </a:p>
        </p:txBody>
      </p:sp>
    </p:spTree>
    <p:extLst>
      <p:ext uri="{BB962C8B-B14F-4D97-AF65-F5344CB8AC3E}">
        <p14:creationId xmlns:p14="http://schemas.microsoft.com/office/powerpoint/2010/main" val="836258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Chapter 1, Section 1, Teaching Approach 2 for a lesson to accompany this slide.</a:t>
            </a:r>
          </a:p>
        </p:txBody>
      </p:sp>
      <p:sp>
        <p:nvSpPr>
          <p:cNvPr id="4" name="Slide Number Placeholder 3"/>
          <p:cNvSpPr>
            <a:spLocks noGrp="1"/>
          </p:cNvSpPr>
          <p:nvPr>
            <p:ph type="sldNum" sz="quarter" idx="10"/>
          </p:nvPr>
        </p:nvSpPr>
        <p:spPr/>
        <p:txBody>
          <a:bodyPr/>
          <a:lstStyle/>
          <a:p>
            <a:fld id="{1B4D64CC-0201-FD41-BED3-D891F7B2EC3E}" type="slidenum">
              <a:rPr lang="en-US" smtClean="0"/>
              <a:t>9</a:t>
            </a:fld>
            <a:endParaRPr lang="en-US"/>
          </a:p>
        </p:txBody>
      </p:sp>
    </p:spTree>
    <p:extLst>
      <p:ext uri="{BB962C8B-B14F-4D97-AF65-F5344CB8AC3E}">
        <p14:creationId xmlns:p14="http://schemas.microsoft.com/office/powerpoint/2010/main" val="1668461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08837-A2B6-ED45-B10E-4002CA17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D8C8EE8-DDBA-F049-B2DF-9683661CF8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4C3B3C6-F5D0-0A40-A01C-FDAB580EC0AE}"/>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39F44A59-3C42-1640-A970-3DF841900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18B095-5CED-5340-A56F-2A6F6A2FE988}"/>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372298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1323C7-49A2-E64B-B0EA-FA74DE767D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E84C65-DE99-244C-B390-1B2193DE5A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7AFDDB-6C56-8641-AE2D-9C80979DB2BC}"/>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3D4827EC-2726-E94A-960A-6A2E4CD61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4E8134E-0133-AB42-82E8-79999BF5C305}"/>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183506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189D19A-191A-E943-877E-AFA4B004BC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23CA2F9-86D6-0E46-B4EA-E801F3BCBF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0E2F76-FACF-2640-BC76-D2B24CB4190A}"/>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30024103-EDEE-5044-8D70-4143C0915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500075-B4EB-AB4A-AF0A-A741BEBD3D6E}"/>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357926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8E0202-09B8-4E4E-B71F-1F22426E8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96A3AA-4899-DA49-8E93-F12952DCF2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BFB6862-C71F-2D4E-9D27-7FC55E31AF6D}"/>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A7A3D3A5-21C3-814E-8230-EEC98F874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77DA06-6895-C34A-A9D1-E6FBC9ED772D}"/>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1825443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AFAD1-6DD9-AB40-9A64-76E4DB71F3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F282DC60-25B2-5C44-A3E2-20BECF6B8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8C3E1F2-50B2-BA4F-B5BD-5B711A56ED57}"/>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1EA8E062-A225-3A4D-9D4D-83EBCE95A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ABBC2D-4264-444B-9402-8F9D4DBEC7ED}"/>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153518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FE80D3-9B7B-364F-B3D5-0952EFD5CA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5DA31B6-2ABF-8E4E-8601-77710B4B2A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E24C64D-0158-2642-BE21-F20F85188C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699F64B-E83A-BE48-AE04-4BB80DE22094}"/>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6" name="Footer Placeholder 5">
            <a:extLst>
              <a:ext uri="{FF2B5EF4-FFF2-40B4-BE49-F238E27FC236}">
                <a16:creationId xmlns:a16="http://schemas.microsoft.com/office/drawing/2014/main" xmlns="" id="{F786ED15-E0E7-5845-A18D-55CC1C12E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A0F167-61C3-EB47-8F23-84A2081FD54F}"/>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290550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0DC971-DBF7-C340-84EE-B22B45B61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1503E71-58BF-EA4D-8A20-2E5DE023A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48E2156-E5AA-1C4D-88ED-E237754BA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3A63D530-3AFD-684A-9D98-B09DD5E7FD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C86571E-B004-984D-9800-2C925C6A2C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0F6F5C8-47DA-D040-AA92-58C9191E30E8}"/>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8" name="Footer Placeholder 7">
            <a:extLst>
              <a:ext uri="{FF2B5EF4-FFF2-40B4-BE49-F238E27FC236}">
                <a16:creationId xmlns:a16="http://schemas.microsoft.com/office/drawing/2014/main" xmlns="" id="{6AA8D5A3-1AF7-B145-BA16-06359E9F73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F8CE959-1D59-5444-9956-B736F2A6C9AC}"/>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427471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8C2FCF-1740-C340-BE88-93080B9D34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E29E64-2D81-404C-9CCC-3F8AC6E5D03A}"/>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4" name="Footer Placeholder 3">
            <a:extLst>
              <a:ext uri="{FF2B5EF4-FFF2-40B4-BE49-F238E27FC236}">
                <a16:creationId xmlns:a16="http://schemas.microsoft.com/office/drawing/2014/main" xmlns="" id="{2E4982B4-FCF0-E04F-BAD2-D02834533D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A88219-8FEE-C640-9D50-42F7D3487F49}"/>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260480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BFF33E-0057-E34F-A38A-64B75984E42A}"/>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3" name="Footer Placeholder 2">
            <a:extLst>
              <a:ext uri="{FF2B5EF4-FFF2-40B4-BE49-F238E27FC236}">
                <a16:creationId xmlns:a16="http://schemas.microsoft.com/office/drawing/2014/main" xmlns="" id="{420619FA-83C8-1B42-8A14-EB51F2B343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87CF06F-21F2-AD4C-A631-B1EA6022CE1C}"/>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332709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8F0161-A906-034A-A0D6-F06BB06158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238E1FC-CF7A-8241-A288-4AD52120F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BD7A330-26E8-724A-B2C6-85BC03123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F4BCE38-7FA2-7C41-AE0C-46BB2AC52797}"/>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6" name="Footer Placeholder 5">
            <a:extLst>
              <a:ext uri="{FF2B5EF4-FFF2-40B4-BE49-F238E27FC236}">
                <a16:creationId xmlns:a16="http://schemas.microsoft.com/office/drawing/2014/main" xmlns="" id="{DE2AAE35-9054-504C-AFAC-21D6947E7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0BB3893-8F77-A847-919B-AE274B26B068}"/>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4219620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8B9F8-CDF5-234B-BD95-373DAA45E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F8111E7-783C-4441-8799-3BAE5C7E0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C1DDEFA-76E3-9443-842F-24FF2E033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9FFC77-4D62-8141-A551-5FCB140121D8}"/>
              </a:ext>
            </a:extLst>
          </p:cNvPr>
          <p:cNvSpPr>
            <a:spLocks noGrp="1"/>
          </p:cNvSpPr>
          <p:nvPr>
            <p:ph type="dt" sz="half" idx="10"/>
          </p:nvPr>
        </p:nvSpPr>
        <p:spPr/>
        <p:txBody>
          <a:bodyPr/>
          <a:lstStyle/>
          <a:p>
            <a:fld id="{56A29F0F-7271-A946-9823-C629876F64B5}" type="datetimeFigureOut">
              <a:rPr lang="en-US" smtClean="0"/>
              <a:t>8/12/20</a:t>
            </a:fld>
            <a:endParaRPr lang="en-US"/>
          </a:p>
        </p:txBody>
      </p:sp>
      <p:sp>
        <p:nvSpPr>
          <p:cNvPr id="6" name="Footer Placeholder 5">
            <a:extLst>
              <a:ext uri="{FF2B5EF4-FFF2-40B4-BE49-F238E27FC236}">
                <a16:creationId xmlns:a16="http://schemas.microsoft.com/office/drawing/2014/main" xmlns="" id="{1E6F560C-8693-0F4E-81DD-387C45979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46315C-08CC-894F-AECA-FC5369A1E1EE}"/>
              </a:ext>
            </a:extLst>
          </p:cNvPr>
          <p:cNvSpPr>
            <a:spLocks noGrp="1"/>
          </p:cNvSpPr>
          <p:nvPr>
            <p:ph type="sldNum" sz="quarter" idx="12"/>
          </p:nvPr>
        </p:nvSpPr>
        <p:spPr/>
        <p:txBody>
          <a:bodyPr/>
          <a:lstStyle/>
          <a:p>
            <a:fld id="{06B4FFEA-8D4D-A744-B307-F4DF3A1FA148}" type="slidenum">
              <a:rPr lang="en-US" smtClean="0"/>
              <a:t>‹#›</a:t>
            </a:fld>
            <a:endParaRPr lang="en-US"/>
          </a:p>
        </p:txBody>
      </p:sp>
    </p:spTree>
    <p:extLst>
      <p:ext uri="{BB962C8B-B14F-4D97-AF65-F5344CB8AC3E}">
        <p14:creationId xmlns:p14="http://schemas.microsoft.com/office/powerpoint/2010/main" val="196233837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57B944B-25DC-ED45-97E5-424724E6B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28C8DC6-7F37-0345-B324-F1A4585A5E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4995C77-0AB2-484A-A9B9-E7DE1EA8A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29F0F-7271-A946-9823-C629876F64B5}" type="datetimeFigureOut">
              <a:rPr lang="en-US" smtClean="0"/>
              <a:t>8/12/20</a:t>
            </a:fld>
            <a:endParaRPr lang="en-US"/>
          </a:p>
        </p:txBody>
      </p:sp>
      <p:sp>
        <p:nvSpPr>
          <p:cNvPr id="5" name="Footer Placeholder 4">
            <a:extLst>
              <a:ext uri="{FF2B5EF4-FFF2-40B4-BE49-F238E27FC236}">
                <a16:creationId xmlns:a16="http://schemas.microsoft.com/office/drawing/2014/main" xmlns="" id="{AD4C9854-9572-DE42-94D5-067D51477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03A675D-6885-794C-8EFF-047B83F69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4FFEA-8D4D-A744-B307-F4DF3A1FA148}" type="slidenum">
              <a:rPr lang="en-US" smtClean="0"/>
              <a:t>‹#›</a:t>
            </a:fld>
            <a:endParaRPr lang="en-US"/>
          </a:p>
        </p:txBody>
      </p:sp>
    </p:spTree>
    <p:extLst>
      <p:ext uri="{BB962C8B-B14F-4D97-AF65-F5344CB8AC3E}">
        <p14:creationId xmlns:p14="http://schemas.microsoft.com/office/powerpoint/2010/main" val="3818984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photos/search/book/" TargetMode="External"/><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tholiccrossreference.com/biblestudy/four-senses-of-scripture/"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www.pexels.com/photo/landscape-photo-of-pathway-between-green-leaf-trees-615348/" TargetMode="External"/><Relationship Id="rId12" Type="http://schemas.openxmlformats.org/officeDocument/2006/relationships/hyperlink" Target="https://www.pexels.com/photo/top-view-photo-of-man-reading-a-book-2574619/" TargetMode="External"/><Relationship Id="rId1" Type="http://schemas.openxmlformats.org/officeDocument/2006/relationships/slideLayout" Target="../slideLayouts/slideLayout2.xml"/><Relationship Id="rId2" Type="http://schemas.openxmlformats.org/officeDocument/2006/relationships/hyperlink" Target="https://www.pexels.com/photo/rocky-mountain-671658/" TargetMode="External"/><Relationship Id="rId3" Type="http://schemas.openxmlformats.org/officeDocument/2006/relationships/hyperlink" Target="https://en.wikipedia.org/wiki/The_Creation_of_Adam#/media/File:Michelangelo_-_Creation_of_Adam_(cropped).jpg" TargetMode="External"/><Relationship Id="rId4" Type="http://schemas.openxmlformats.org/officeDocument/2006/relationships/hyperlink" Target="https://www.patheos.com/blogs/deaconsbench/2012/06/what-exactly-is-the-magesterium/" TargetMode="External"/><Relationship Id="rId5" Type="http://schemas.openxmlformats.org/officeDocument/2006/relationships/hyperlink" Target="https://pixabay.com/photos/bible-book-close-up-document-1868359/" TargetMode="External"/><Relationship Id="rId6" Type="http://schemas.openxmlformats.org/officeDocument/2006/relationships/hyperlink" Target="https://www.pexels.com/photo/photo-of-person-holding-a-bible-2294873/" TargetMode="External"/><Relationship Id="rId7" Type="http://schemas.openxmlformats.org/officeDocument/2006/relationships/hyperlink" Target="https://www.needpix.com/photo/download/1891213/torah-scroll-israel-jewish-religion-synagogue-free-pictures-free-photos-free-images" TargetMode="External"/><Relationship Id="rId8" Type="http://schemas.openxmlformats.org/officeDocument/2006/relationships/hyperlink" Target="https://viaemmaus.files.wordpress.com/2014/07/typology.jpg" TargetMode="External"/><Relationship Id="rId9" Type="http://schemas.openxmlformats.org/officeDocument/2006/relationships/hyperlink" Target="https://www.ancient.eu/article/893/old-testament-pseudepigrapha/" TargetMode="External"/><Relationship Id="rId10" Type="http://schemas.openxmlformats.org/officeDocument/2006/relationships/hyperlink" Target="https://pixabay.com/photos/book-read-book-pages-literature-396405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242646" y="191054"/>
            <a:ext cx="9237785" cy="1251984"/>
          </a:xfrm>
          <a:prstGeom prst="rect">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
          <p:cNvSpPr txBox="1">
            <a:spLocks noGrp="1"/>
          </p:cNvSpPr>
          <p:nvPr>
            <p:ph type="ctrTitle"/>
          </p:nvPr>
        </p:nvSpPr>
        <p:spPr>
          <a:xfrm>
            <a:off x="0" y="424057"/>
            <a:ext cx="11776693" cy="81627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B02920"/>
              </a:buClr>
              <a:buSzPts val="7000"/>
              <a:buFont typeface="Trebuchet MS"/>
              <a:buNone/>
            </a:pPr>
            <a:r>
              <a:rPr lang="en-US" sz="7000" b="1">
                <a:solidFill>
                  <a:srgbClr val="B02920"/>
                </a:solidFill>
                <a:latin typeface="Trebuchet MS"/>
                <a:ea typeface="Trebuchet MS"/>
                <a:cs typeface="Trebuchet MS"/>
                <a:sym typeface="Trebuchet MS"/>
              </a:rPr>
              <a:t>The Old Testament</a:t>
            </a:r>
            <a:endParaRPr/>
          </a:p>
        </p:txBody>
      </p:sp>
      <p:pic>
        <p:nvPicPr>
          <p:cNvPr id="86" name="Google Shape;86;p1" descr="A screenshot of a cell phone&#10;&#10;Description automatically generated"/>
          <p:cNvPicPr preferRelativeResize="0"/>
          <p:nvPr/>
        </p:nvPicPr>
        <p:blipFill rotWithShape="1">
          <a:blip r:embed="rId3">
            <a:alphaModFix/>
          </a:blip>
          <a:srcRect/>
          <a:stretch/>
        </p:blipFill>
        <p:spPr>
          <a:xfrm>
            <a:off x="2097604" y="1929295"/>
            <a:ext cx="3246913" cy="4765629"/>
          </a:xfrm>
          <a:prstGeom prst="rect">
            <a:avLst/>
          </a:prstGeom>
          <a:noFill/>
          <a:ln>
            <a:noFill/>
          </a:ln>
        </p:spPr>
      </p:pic>
      <p:pic>
        <p:nvPicPr>
          <p:cNvPr id="87" name="Google Shape;87;p1" descr="A picture containing bird&#10;&#10;Description automatically generated"/>
          <p:cNvPicPr preferRelativeResize="0"/>
          <p:nvPr/>
        </p:nvPicPr>
        <p:blipFill rotWithShape="1">
          <a:blip r:embed="rId4">
            <a:alphaModFix/>
          </a:blip>
          <a:srcRect/>
          <a:stretch/>
        </p:blipFill>
        <p:spPr>
          <a:xfrm>
            <a:off x="5774508" y="1929296"/>
            <a:ext cx="3540942" cy="4737650"/>
          </a:xfrm>
          <a:prstGeom prst="rect">
            <a:avLst/>
          </a:prstGeom>
          <a:noFill/>
          <a:ln>
            <a:noFill/>
          </a:ln>
        </p:spPr>
      </p:pic>
      <p:sp>
        <p:nvSpPr>
          <p:cNvPr id="88" name="Google Shape;88;p1"/>
          <p:cNvSpPr/>
          <p:nvPr/>
        </p:nvSpPr>
        <p:spPr>
          <a:xfrm>
            <a:off x="2097604" y="1114545"/>
            <a:ext cx="7225780" cy="709049"/>
          </a:xfrm>
          <a:prstGeom prst="rect">
            <a:avLst/>
          </a:prstGeom>
          <a:solidFill>
            <a:srgbClr val="DCCD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p:nvPr/>
        </p:nvSpPr>
        <p:spPr>
          <a:xfrm>
            <a:off x="3606800" y="1172919"/>
            <a:ext cx="5096933" cy="6309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0" i="0" u="none" strike="noStrike" cap="none">
                <a:solidFill>
                  <a:schemeClr val="lt1"/>
                </a:solidFill>
                <a:latin typeface="Trebuchet MS"/>
                <a:ea typeface="Trebuchet MS"/>
                <a:cs typeface="Trebuchet MS"/>
                <a:sym typeface="Trebuchet MS"/>
              </a:rPr>
              <a:t>Chapter One</a:t>
            </a:r>
            <a:endParaRPr/>
          </a:p>
        </p:txBody>
      </p:sp>
    </p:spTree>
    <p:extLst>
      <p:ext uri="{BB962C8B-B14F-4D97-AF65-F5344CB8AC3E}">
        <p14:creationId xmlns:p14="http://schemas.microsoft.com/office/powerpoint/2010/main" val="2110291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3A976-477F-3F48-8920-BAFBC50AFF6C}"/>
              </a:ext>
            </a:extLst>
          </p:cNvPr>
          <p:cNvSpPr>
            <a:spLocks noGrp="1"/>
          </p:cNvSpPr>
          <p:nvPr>
            <p:ph type="title"/>
          </p:nvPr>
        </p:nvSpPr>
        <p:spPr>
          <a:xfrm>
            <a:off x="0" y="38224"/>
            <a:ext cx="12192000" cy="1151627"/>
          </a:xfrm>
          <a:blipFill>
            <a:blip r:embed="rId3"/>
            <a:stretch>
              <a:fillRect/>
            </a:stretch>
          </a:blipFill>
        </p:spPr>
        <p:txBody>
          <a:bodyPr/>
          <a:lstStyle/>
          <a:p>
            <a:pPr algn="ctr"/>
            <a:r>
              <a:rPr lang="en-US" b="1" dirty="0">
                <a:solidFill>
                  <a:srgbClr val="693121"/>
                </a:solidFill>
                <a:latin typeface="Trebuchet MS" panose="020B0703020202090204" pitchFamily="34" charset="0"/>
              </a:rPr>
              <a:t>Dating the Old Testament</a:t>
            </a:r>
          </a:p>
        </p:txBody>
      </p:sp>
      <p:sp>
        <p:nvSpPr>
          <p:cNvPr id="4" name="TextBox 3">
            <a:extLst>
              <a:ext uri="{FF2B5EF4-FFF2-40B4-BE49-F238E27FC236}">
                <a16:creationId xmlns:a16="http://schemas.microsoft.com/office/drawing/2014/main" xmlns="" id="{CA1FBCD2-C3F1-744D-A308-D7932996A796}"/>
              </a:ext>
            </a:extLst>
          </p:cNvPr>
          <p:cNvSpPr txBox="1"/>
          <p:nvPr/>
        </p:nvSpPr>
        <p:spPr>
          <a:xfrm rot="16200000">
            <a:off x="-480589" y="3391351"/>
            <a:ext cx="4099715" cy="646331"/>
          </a:xfrm>
          <a:prstGeom prst="rect">
            <a:avLst/>
          </a:prstGeom>
          <a:noFill/>
        </p:spPr>
        <p:txBody>
          <a:bodyPr wrap="square" rtlCol="0">
            <a:spAutoFit/>
          </a:bodyPr>
          <a:lstStyle/>
          <a:p>
            <a:r>
              <a:rPr lang="en-US" dirty="0"/>
              <a:t>The people of “Israel” are mentioned in a carving found around this time. </a:t>
            </a:r>
          </a:p>
        </p:txBody>
      </p:sp>
      <p:sp>
        <p:nvSpPr>
          <p:cNvPr id="5" name="TextBox 4">
            <a:extLst>
              <a:ext uri="{FF2B5EF4-FFF2-40B4-BE49-F238E27FC236}">
                <a16:creationId xmlns:a16="http://schemas.microsoft.com/office/drawing/2014/main" xmlns="" id="{0DF0BA3C-FEA2-2744-A039-00735BF7B879}"/>
              </a:ext>
            </a:extLst>
          </p:cNvPr>
          <p:cNvSpPr txBox="1"/>
          <p:nvPr/>
        </p:nvSpPr>
        <p:spPr>
          <a:xfrm rot="16200000">
            <a:off x="-1684542" y="3286027"/>
            <a:ext cx="4592279" cy="369332"/>
          </a:xfrm>
          <a:prstGeom prst="rect">
            <a:avLst/>
          </a:prstGeom>
          <a:noFill/>
        </p:spPr>
        <p:txBody>
          <a:bodyPr wrap="square" rtlCol="0">
            <a:spAutoFit/>
          </a:bodyPr>
          <a:lstStyle/>
          <a:p>
            <a:r>
              <a:rPr lang="en-US" dirty="0"/>
              <a:t>The Exodus of the Hebrew Slaves under Moses</a:t>
            </a:r>
          </a:p>
        </p:txBody>
      </p:sp>
      <p:sp>
        <p:nvSpPr>
          <p:cNvPr id="6" name="TextBox 5">
            <a:extLst>
              <a:ext uri="{FF2B5EF4-FFF2-40B4-BE49-F238E27FC236}">
                <a16:creationId xmlns:a16="http://schemas.microsoft.com/office/drawing/2014/main" xmlns="" id="{5BC6E47E-C5AA-5B49-BDF4-D4D1918E6799}"/>
              </a:ext>
            </a:extLst>
          </p:cNvPr>
          <p:cNvSpPr txBox="1"/>
          <p:nvPr/>
        </p:nvSpPr>
        <p:spPr>
          <a:xfrm rot="16200000">
            <a:off x="468644" y="3480574"/>
            <a:ext cx="4099715" cy="369332"/>
          </a:xfrm>
          <a:prstGeom prst="rect">
            <a:avLst/>
          </a:prstGeom>
          <a:noFill/>
        </p:spPr>
        <p:txBody>
          <a:bodyPr wrap="square" rtlCol="0">
            <a:spAutoFit/>
          </a:bodyPr>
          <a:lstStyle/>
          <a:p>
            <a:r>
              <a:rPr lang="en-US" dirty="0"/>
              <a:t>Hebrew </a:t>
            </a:r>
            <a:r>
              <a:rPr lang="en-US" dirty="0" smtClean="0"/>
              <a:t>Monarchs: </a:t>
            </a:r>
            <a:r>
              <a:rPr lang="en-US" dirty="0"/>
              <a:t>Saul, David, Solomon</a:t>
            </a:r>
          </a:p>
        </p:txBody>
      </p:sp>
      <p:sp>
        <p:nvSpPr>
          <p:cNvPr id="7" name="TextBox 6">
            <a:extLst>
              <a:ext uri="{FF2B5EF4-FFF2-40B4-BE49-F238E27FC236}">
                <a16:creationId xmlns:a16="http://schemas.microsoft.com/office/drawing/2014/main" xmlns="" id="{54B223F2-95F9-AF49-9F9D-F7FDCEB2999D}"/>
              </a:ext>
            </a:extLst>
          </p:cNvPr>
          <p:cNvSpPr txBox="1"/>
          <p:nvPr/>
        </p:nvSpPr>
        <p:spPr>
          <a:xfrm rot="16200000">
            <a:off x="805541" y="3249916"/>
            <a:ext cx="4610224" cy="369332"/>
          </a:xfrm>
          <a:prstGeom prst="rect">
            <a:avLst/>
          </a:prstGeom>
          <a:noFill/>
        </p:spPr>
        <p:txBody>
          <a:bodyPr wrap="square" rtlCol="0">
            <a:spAutoFit/>
          </a:bodyPr>
          <a:lstStyle/>
          <a:p>
            <a:r>
              <a:rPr lang="en-US" dirty="0"/>
              <a:t>Solomon dies and Hebrew people are divided</a:t>
            </a:r>
          </a:p>
        </p:txBody>
      </p:sp>
      <p:sp>
        <p:nvSpPr>
          <p:cNvPr id="8" name="TextBox 7">
            <a:extLst>
              <a:ext uri="{FF2B5EF4-FFF2-40B4-BE49-F238E27FC236}">
                <a16:creationId xmlns:a16="http://schemas.microsoft.com/office/drawing/2014/main" xmlns="" id="{B4685C7D-5435-AC45-A3D2-5E4C284B491E}"/>
              </a:ext>
            </a:extLst>
          </p:cNvPr>
          <p:cNvSpPr txBox="1"/>
          <p:nvPr/>
        </p:nvSpPr>
        <p:spPr>
          <a:xfrm rot="16200000">
            <a:off x="1256054" y="3272408"/>
            <a:ext cx="4653438" cy="369332"/>
          </a:xfrm>
          <a:prstGeom prst="rect">
            <a:avLst/>
          </a:prstGeom>
          <a:noFill/>
        </p:spPr>
        <p:txBody>
          <a:bodyPr wrap="square" rtlCol="0">
            <a:spAutoFit/>
          </a:bodyPr>
          <a:lstStyle/>
          <a:p>
            <a:r>
              <a:rPr lang="en-US" dirty="0"/>
              <a:t>The Fall of the Northern Kingdom to Assyrians</a:t>
            </a:r>
          </a:p>
        </p:txBody>
      </p:sp>
      <p:sp>
        <p:nvSpPr>
          <p:cNvPr id="9" name="TextBox 8">
            <a:extLst>
              <a:ext uri="{FF2B5EF4-FFF2-40B4-BE49-F238E27FC236}">
                <a16:creationId xmlns:a16="http://schemas.microsoft.com/office/drawing/2014/main" xmlns="" id="{56140264-DE83-DB40-9E8C-443A4281528D}"/>
              </a:ext>
            </a:extLst>
          </p:cNvPr>
          <p:cNvSpPr txBox="1"/>
          <p:nvPr/>
        </p:nvSpPr>
        <p:spPr>
          <a:xfrm rot="16200000">
            <a:off x="2179182" y="3160491"/>
            <a:ext cx="4478604" cy="646331"/>
          </a:xfrm>
          <a:prstGeom prst="rect">
            <a:avLst/>
          </a:prstGeom>
          <a:noFill/>
        </p:spPr>
        <p:txBody>
          <a:bodyPr wrap="square" rtlCol="0">
            <a:spAutoFit/>
          </a:bodyPr>
          <a:lstStyle/>
          <a:p>
            <a:r>
              <a:rPr lang="en-US" dirty="0"/>
              <a:t>The Reign of Josiah and Deuteronomic Reform</a:t>
            </a:r>
          </a:p>
        </p:txBody>
      </p:sp>
      <p:sp>
        <p:nvSpPr>
          <p:cNvPr id="10" name="TextBox 9">
            <a:extLst>
              <a:ext uri="{FF2B5EF4-FFF2-40B4-BE49-F238E27FC236}">
                <a16:creationId xmlns:a16="http://schemas.microsoft.com/office/drawing/2014/main" xmlns="" id="{B7D209BB-1AF0-8345-8155-614F3448CAB6}"/>
              </a:ext>
            </a:extLst>
          </p:cNvPr>
          <p:cNvSpPr txBox="1"/>
          <p:nvPr/>
        </p:nvSpPr>
        <p:spPr>
          <a:xfrm rot="16200000">
            <a:off x="3136740" y="3098460"/>
            <a:ext cx="4520203" cy="646331"/>
          </a:xfrm>
          <a:prstGeom prst="rect">
            <a:avLst/>
          </a:prstGeom>
          <a:noFill/>
        </p:spPr>
        <p:txBody>
          <a:bodyPr wrap="square" rtlCol="0">
            <a:spAutoFit/>
          </a:bodyPr>
          <a:lstStyle/>
          <a:p>
            <a:r>
              <a:rPr lang="en-US" dirty="0"/>
              <a:t>Defeat of Judah by the Babylonians; Solomon’s temple destroyed</a:t>
            </a:r>
          </a:p>
        </p:txBody>
      </p:sp>
      <p:sp>
        <p:nvSpPr>
          <p:cNvPr id="11" name="TextBox 10">
            <a:extLst>
              <a:ext uri="{FF2B5EF4-FFF2-40B4-BE49-F238E27FC236}">
                <a16:creationId xmlns:a16="http://schemas.microsoft.com/office/drawing/2014/main" xmlns="" id="{B8773F5B-424E-274F-9EB8-E3CB0A09D81E}"/>
              </a:ext>
            </a:extLst>
          </p:cNvPr>
          <p:cNvSpPr txBox="1"/>
          <p:nvPr/>
        </p:nvSpPr>
        <p:spPr>
          <a:xfrm rot="16200000">
            <a:off x="4078759" y="3337987"/>
            <a:ext cx="4099715" cy="646331"/>
          </a:xfrm>
          <a:prstGeom prst="rect">
            <a:avLst/>
          </a:prstGeom>
          <a:noFill/>
        </p:spPr>
        <p:txBody>
          <a:bodyPr wrap="square" rtlCol="0">
            <a:spAutoFit/>
          </a:bodyPr>
          <a:lstStyle/>
          <a:p>
            <a:r>
              <a:rPr lang="en-US" dirty="0"/>
              <a:t>Defeat of the Babylonians by Cyrus. Captive people allowed to return</a:t>
            </a:r>
          </a:p>
        </p:txBody>
      </p:sp>
      <p:sp>
        <p:nvSpPr>
          <p:cNvPr id="12" name="TextBox 11">
            <a:extLst>
              <a:ext uri="{FF2B5EF4-FFF2-40B4-BE49-F238E27FC236}">
                <a16:creationId xmlns:a16="http://schemas.microsoft.com/office/drawing/2014/main" xmlns="" id="{E25CAE93-1977-F24B-8917-AF797F20F361}"/>
              </a:ext>
            </a:extLst>
          </p:cNvPr>
          <p:cNvSpPr txBox="1"/>
          <p:nvPr/>
        </p:nvSpPr>
        <p:spPr>
          <a:xfrm rot="16200000">
            <a:off x="6387596" y="3291458"/>
            <a:ext cx="4099715" cy="646331"/>
          </a:xfrm>
          <a:prstGeom prst="rect">
            <a:avLst/>
          </a:prstGeom>
          <a:noFill/>
        </p:spPr>
        <p:txBody>
          <a:bodyPr wrap="square" rtlCol="0">
            <a:spAutoFit/>
          </a:bodyPr>
          <a:lstStyle/>
          <a:p>
            <a:r>
              <a:rPr lang="en-US" dirty="0"/>
              <a:t>Alexander the Great’s invasion of Palestine</a:t>
            </a:r>
          </a:p>
        </p:txBody>
      </p:sp>
      <p:sp>
        <p:nvSpPr>
          <p:cNvPr id="13" name="TextBox 12">
            <a:extLst>
              <a:ext uri="{FF2B5EF4-FFF2-40B4-BE49-F238E27FC236}">
                <a16:creationId xmlns:a16="http://schemas.microsoft.com/office/drawing/2014/main" xmlns="" id="{0510F600-867A-BA47-9B46-9AC727EB2E55}"/>
              </a:ext>
            </a:extLst>
          </p:cNvPr>
          <p:cNvSpPr txBox="1"/>
          <p:nvPr/>
        </p:nvSpPr>
        <p:spPr>
          <a:xfrm rot="16200000">
            <a:off x="7834730" y="3290774"/>
            <a:ext cx="4099715" cy="646331"/>
          </a:xfrm>
          <a:prstGeom prst="rect">
            <a:avLst/>
          </a:prstGeom>
          <a:noFill/>
        </p:spPr>
        <p:txBody>
          <a:bodyPr wrap="square" rtlCol="0">
            <a:spAutoFit/>
          </a:bodyPr>
          <a:lstStyle/>
          <a:p>
            <a:r>
              <a:rPr lang="en-US" dirty="0"/>
              <a:t>Palestine under direct and full Roman control</a:t>
            </a:r>
          </a:p>
        </p:txBody>
      </p:sp>
      <p:sp>
        <p:nvSpPr>
          <p:cNvPr id="14" name="TextBox 13">
            <a:extLst>
              <a:ext uri="{FF2B5EF4-FFF2-40B4-BE49-F238E27FC236}">
                <a16:creationId xmlns:a16="http://schemas.microsoft.com/office/drawing/2014/main" xmlns="" id="{519EDDBC-2D51-2C44-A4F3-68E061BE5136}"/>
              </a:ext>
            </a:extLst>
          </p:cNvPr>
          <p:cNvSpPr txBox="1"/>
          <p:nvPr/>
        </p:nvSpPr>
        <p:spPr>
          <a:xfrm rot="16200000">
            <a:off x="9169464" y="3264577"/>
            <a:ext cx="4099715" cy="646331"/>
          </a:xfrm>
          <a:prstGeom prst="rect">
            <a:avLst/>
          </a:prstGeom>
          <a:noFill/>
        </p:spPr>
        <p:txBody>
          <a:bodyPr wrap="square" rtlCol="0">
            <a:spAutoFit/>
          </a:bodyPr>
          <a:lstStyle/>
          <a:p>
            <a:r>
              <a:rPr lang="en-US" dirty="0"/>
              <a:t>Destruction of the second temple and a scattering of Jerusalem Christians</a:t>
            </a:r>
          </a:p>
        </p:txBody>
      </p:sp>
      <p:sp>
        <p:nvSpPr>
          <p:cNvPr id="16" name="TextBox 15">
            <a:extLst>
              <a:ext uri="{FF2B5EF4-FFF2-40B4-BE49-F238E27FC236}">
                <a16:creationId xmlns:a16="http://schemas.microsoft.com/office/drawing/2014/main" xmlns="" id="{F966FE4E-B4C6-A843-BEB0-5D6F74051704}"/>
              </a:ext>
            </a:extLst>
          </p:cNvPr>
          <p:cNvSpPr txBox="1"/>
          <p:nvPr/>
        </p:nvSpPr>
        <p:spPr>
          <a:xfrm>
            <a:off x="0" y="5840768"/>
            <a:ext cx="11743764" cy="1477328"/>
          </a:xfrm>
          <a:prstGeom prst="rect">
            <a:avLst/>
          </a:prstGeom>
          <a:noFill/>
        </p:spPr>
        <p:txBody>
          <a:bodyPr wrap="square" rtlCol="0">
            <a:spAutoFit/>
          </a:bodyPr>
          <a:lstStyle/>
          <a:p>
            <a:r>
              <a:rPr lang="en-US" b="1" dirty="0"/>
              <a:t>1260 BC    1208-1207    1030   930  772     640-609    587-586     539     520-515     450     333       167        63        6-4       70AD</a:t>
            </a:r>
            <a:br>
              <a:rPr lang="en-US" b="1" dirty="0"/>
            </a:br>
            <a:r>
              <a:rPr lang="en-US" b="1" dirty="0"/>
              <a:t/>
            </a:r>
            <a:br>
              <a:rPr lang="en-US" b="1" dirty="0"/>
            </a:br>
            <a:endParaRPr lang="en-US" b="1" dirty="0"/>
          </a:p>
          <a:p>
            <a:endParaRPr lang="en-US" b="1" dirty="0"/>
          </a:p>
          <a:p>
            <a:r>
              <a:rPr lang="en-US" b="1" dirty="0"/>
              <a:t>      </a:t>
            </a:r>
          </a:p>
        </p:txBody>
      </p:sp>
      <p:sp>
        <p:nvSpPr>
          <p:cNvPr id="17" name="TextBox 16">
            <a:extLst>
              <a:ext uri="{FF2B5EF4-FFF2-40B4-BE49-F238E27FC236}">
                <a16:creationId xmlns:a16="http://schemas.microsoft.com/office/drawing/2014/main" xmlns="" id="{56CD8462-3D45-2B4F-B89C-1741300A66CD}"/>
              </a:ext>
            </a:extLst>
          </p:cNvPr>
          <p:cNvSpPr txBox="1"/>
          <p:nvPr/>
        </p:nvSpPr>
        <p:spPr>
          <a:xfrm rot="16200000">
            <a:off x="5059046" y="3459662"/>
            <a:ext cx="4099715" cy="369332"/>
          </a:xfrm>
          <a:prstGeom prst="rect">
            <a:avLst/>
          </a:prstGeom>
          <a:noFill/>
        </p:spPr>
        <p:txBody>
          <a:bodyPr wrap="square" rtlCol="0">
            <a:spAutoFit/>
          </a:bodyPr>
          <a:lstStyle/>
          <a:p>
            <a:r>
              <a:rPr lang="en-US" dirty="0"/>
              <a:t>Building of the Second Temple</a:t>
            </a:r>
          </a:p>
        </p:txBody>
      </p:sp>
      <p:sp>
        <p:nvSpPr>
          <p:cNvPr id="18" name="TextBox 17">
            <a:extLst>
              <a:ext uri="{FF2B5EF4-FFF2-40B4-BE49-F238E27FC236}">
                <a16:creationId xmlns:a16="http://schemas.microsoft.com/office/drawing/2014/main" xmlns="" id="{4210FD0E-C7BE-CB41-9963-9EB4EC703792}"/>
              </a:ext>
            </a:extLst>
          </p:cNvPr>
          <p:cNvSpPr txBox="1"/>
          <p:nvPr/>
        </p:nvSpPr>
        <p:spPr>
          <a:xfrm rot="16200000">
            <a:off x="5897552" y="3316097"/>
            <a:ext cx="4099715" cy="646331"/>
          </a:xfrm>
          <a:prstGeom prst="rect">
            <a:avLst/>
          </a:prstGeom>
          <a:noFill/>
        </p:spPr>
        <p:txBody>
          <a:bodyPr wrap="square" rtlCol="0">
            <a:spAutoFit/>
          </a:bodyPr>
          <a:lstStyle/>
          <a:p>
            <a:r>
              <a:rPr lang="en-US" dirty="0"/>
              <a:t>Missions of Nehemiah and Ezra, </a:t>
            </a:r>
          </a:p>
          <a:p>
            <a:endParaRPr lang="en-US" dirty="0"/>
          </a:p>
        </p:txBody>
      </p:sp>
      <p:sp>
        <p:nvSpPr>
          <p:cNvPr id="19" name="TextBox 18">
            <a:extLst>
              <a:ext uri="{FF2B5EF4-FFF2-40B4-BE49-F238E27FC236}">
                <a16:creationId xmlns:a16="http://schemas.microsoft.com/office/drawing/2014/main" xmlns="" id="{BCF01F0F-B247-204F-B44B-DC59E44FFF01}"/>
              </a:ext>
            </a:extLst>
          </p:cNvPr>
          <p:cNvSpPr txBox="1"/>
          <p:nvPr/>
        </p:nvSpPr>
        <p:spPr>
          <a:xfrm rot="16200000">
            <a:off x="7121083" y="3301172"/>
            <a:ext cx="4099715" cy="646331"/>
          </a:xfrm>
          <a:prstGeom prst="rect">
            <a:avLst/>
          </a:prstGeom>
          <a:noFill/>
        </p:spPr>
        <p:txBody>
          <a:bodyPr wrap="square" rtlCol="0">
            <a:spAutoFit/>
          </a:bodyPr>
          <a:lstStyle/>
          <a:p>
            <a:r>
              <a:rPr lang="en-US" dirty="0"/>
              <a:t>Forced Hellenism, oppression of Jews, Maccabean revolt</a:t>
            </a:r>
          </a:p>
        </p:txBody>
      </p:sp>
      <p:sp>
        <p:nvSpPr>
          <p:cNvPr id="20" name="TextBox 19">
            <a:extLst>
              <a:ext uri="{FF2B5EF4-FFF2-40B4-BE49-F238E27FC236}">
                <a16:creationId xmlns:a16="http://schemas.microsoft.com/office/drawing/2014/main" xmlns="" id="{6AE9BB04-B5CF-0E42-8FEB-847CAC0D6457}"/>
              </a:ext>
            </a:extLst>
          </p:cNvPr>
          <p:cNvSpPr txBox="1"/>
          <p:nvPr/>
        </p:nvSpPr>
        <p:spPr>
          <a:xfrm rot="16200000">
            <a:off x="8506843" y="3436763"/>
            <a:ext cx="4099715" cy="369332"/>
          </a:xfrm>
          <a:prstGeom prst="rect">
            <a:avLst/>
          </a:prstGeom>
          <a:noFill/>
        </p:spPr>
        <p:txBody>
          <a:bodyPr wrap="square" rtlCol="0">
            <a:spAutoFit/>
          </a:bodyPr>
          <a:lstStyle/>
          <a:p>
            <a:r>
              <a:rPr lang="en-US" dirty="0"/>
              <a:t>Birth of Jesus Christ</a:t>
            </a:r>
          </a:p>
        </p:txBody>
      </p:sp>
      <p:cxnSp>
        <p:nvCxnSpPr>
          <p:cNvPr id="22" name="Straight Connector 21">
            <a:extLst>
              <a:ext uri="{FF2B5EF4-FFF2-40B4-BE49-F238E27FC236}">
                <a16:creationId xmlns:a16="http://schemas.microsoft.com/office/drawing/2014/main" xmlns="" id="{1DE09C49-4908-B645-B847-D9D50AF93AA8}"/>
              </a:ext>
            </a:extLst>
          </p:cNvPr>
          <p:cNvCxnSpPr>
            <a:cxnSpLocks/>
            <a:endCxn id="42" idx="6"/>
          </p:cNvCxnSpPr>
          <p:nvPr/>
        </p:nvCxnSpPr>
        <p:spPr>
          <a:xfrm flipV="1">
            <a:off x="553464" y="5789054"/>
            <a:ext cx="10735419" cy="2354"/>
          </a:xfrm>
          <a:prstGeom prst="line">
            <a:avLst/>
          </a:prstGeom>
          <a:ln w="38100">
            <a:solidFill>
              <a:srgbClr val="69312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950537CC-91EA-3044-9EC5-A8CD586A5AC1}"/>
              </a:ext>
            </a:extLst>
          </p:cNvPr>
          <p:cNvSpPr txBox="1"/>
          <p:nvPr/>
        </p:nvSpPr>
        <p:spPr>
          <a:xfrm>
            <a:off x="5887849" y="6304002"/>
            <a:ext cx="6177149"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Classifying </a:t>
            </a:r>
            <a:r>
              <a:rPr lang="en-US" i="1" dirty="0">
                <a:latin typeface="Trebuchet MS" charset="0"/>
                <a:ea typeface="Trebuchet MS" charset="0"/>
                <a:cs typeface="Trebuchet MS" charset="0"/>
              </a:rPr>
              <a:t>and Arranging the Old Testament Books</a:t>
            </a:r>
            <a:endParaRPr lang="en-US" dirty="0">
              <a:latin typeface="Trebuchet MS" charset="0"/>
              <a:ea typeface="Trebuchet MS" charset="0"/>
              <a:cs typeface="Trebuchet MS" charset="0"/>
            </a:endParaRPr>
          </a:p>
        </p:txBody>
      </p:sp>
      <p:sp>
        <p:nvSpPr>
          <p:cNvPr id="28" name="Oval 27">
            <a:extLst>
              <a:ext uri="{FF2B5EF4-FFF2-40B4-BE49-F238E27FC236}">
                <a16:creationId xmlns:a16="http://schemas.microsoft.com/office/drawing/2014/main" xmlns="" id="{AA3A3750-8DEB-BD42-B6A3-78766BCA7A21}"/>
              </a:ext>
            </a:extLst>
          </p:cNvPr>
          <p:cNvSpPr/>
          <p:nvPr/>
        </p:nvSpPr>
        <p:spPr>
          <a:xfrm>
            <a:off x="483851" y="5705307"/>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E17990D3-EA82-3A45-927D-8F374E641E67}"/>
              </a:ext>
            </a:extLst>
          </p:cNvPr>
          <p:cNvSpPr/>
          <p:nvPr/>
        </p:nvSpPr>
        <p:spPr>
          <a:xfrm>
            <a:off x="1449838" y="5705159"/>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480D9858-37F1-FF4F-B9FD-BFEBA7364A45}"/>
              </a:ext>
            </a:extLst>
          </p:cNvPr>
          <p:cNvSpPr/>
          <p:nvPr/>
        </p:nvSpPr>
        <p:spPr>
          <a:xfrm>
            <a:off x="2399373" y="5689120"/>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701095BE-D8C0-F642-8EC8-71A76E1B3748}"/>
              </a:ext>
            </a:extLst>
          </p:cNvPr>
          <p:cNvSpPr/>
          <p:nvPr/>
        </p:nvSpPr>
        <p:spPr>
          <a:xfrm>
            <a:off x="2954209" y="5680815"/>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7D5C0EB3-A7A4-074F-8961-55812B05EE19}"/>
              </a:ext>
            </a:extLst>
          </p:cNvPr>
          <p:cNvSpPr/>
          <p:nvPr/>
        </p:nvSpPr>
        <p:spPr>
          <a:xfrm>
            <a:off x="3431646" y="5682247"/>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B131945C-8DBE-B94D-8DD2-E4C14590C06A}"/>
              </a:ext>
            </a:extLst>
          </p:cNvPr>
          <p:cNvSpPr/>
          <p:nvPr/>
        </p:nvSpPr>
        <p:spPr>
          <a:xfrm>
            <a:off x="4234336" y="5680815"/>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8E54498E-0A77-5E42-94F6-DF25D6E5D0B1}"/>
              </a:ext>
            </a:extLst>
          </p:cNvPr>
          <p:cNvSpPr/>
          <p:nvPr/>
        </p:nvSpPr>
        <p:spPr>
          <a:xfrm>
            <a:off x="5199622" y="5679377"/>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6989A0B8-0AC5-E94F-98A3-A193A5F91B34}"/>
              </a:ext>
            </a:extLst>
          </p:cNvPr>
          <p:cNvSpPr/>
          <p:nvPr/>
        </p:nvSpPr>
        <p:spPr>
          <a:xfrm>
            <a:off x="6000609" y="5689120"/>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C51754BE-AB18-374E-BFD7-AC777D44BAED}"/>
              </a:ext>
            </a:extLst>
          </p:cNvPr>
          <p:cNvSpPr/>
          <p:nvPr/>
        </p:nvSpPr>
        <p:spPr>
          <a:xfrm>
            <a:off x="6962210" y="5679377"/>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AE0F7068-370E-AD48-AAB3-D5020FE111D0}"/>
              </a:ext>
            </a:extLst>
          </p:cNvPr>
          <p:cNvSpPr/>
          <p:nvPr/>
        </p:nvSpPr>
        <p:spPr>
          <a:xfrm>
            <a:off x="7624244" y="5682866"/>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B78EE98F-6FED-D84A-AA8C-C3839804E6B3}"/>
              </a:ext>
            </a:extLst>
          </p:cNvPr>
          <p:cNvSpPr/>
          <p:nvPr/>
        </p:nvSpPr>
        <p:spPr>
          <a:xfrm>
            <a:off x="8288086" y="5682438"/>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15F82295-6B51-F640-B76A-6AE95220FEDF}"/>
              </a:ext>
            </a:extLst>
          </p:cNvPr>
          <p:cNvSpPr/>
          <p:nvPr/>
        </p:nvSpPr>
        <p:spPr>
          <a:xfrm>
            <a:off x="8971662" y="5690710"/>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F2CEF08A-45EB-F34F-AB00-8420DEC2CDCA}"/>
              </a:ext>
            </a:extLst>
          </p:cNvPr>
          <p:cNvSpPr/>
          <p:nvPr/>
        </p:nvSpPr>
        <p:spPr>
          <a:xfrm>
            <a:off x="9706867" y="5699260"/>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FA859049-0F14-684D-BA83-5582FC5F04DB}"/>
              </a:ext>
            </a:extLst>
          </p:cNvPr>
          <p:cNvSpPr/>
          <p:nvPr/>
        </p:nvSpPr>
        <p:spPr>
          <a:xfrm>
            <a:off x="10398118" y="5695905"/>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46C8D789-9C59-0143-87AA-8F301C3A656D}"/>
              </a:ext>
            </a:extLst>
          </p:cNvPr>
          <p:cNvSpPr/>
          <p:nvPr/>
        </p:nvSpPr>
        <p:spPr>
          <a:xfrm>
            <a:off x="11062487" y="5678124"/>
            <a:ext cx="226396" cy="221859"/>
          </a:xfrm>
          <a:prstGeom prst="ellipse">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86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76D4A2-8277-694F-A7FF-3C4AA65C8837}"/>
              </a:ext>
            </a:extLst>
          </p:cNvPr>
          <p:cNvSpPr>
            <a:spLocks noGrp="1"/>
          </p:cNvSpPr>
          <p:nvPr>
            <p:ph type="title"/>
          </p:nvPr>
        </p:nvSpPr>
        <p:spPr>
          <a:xfrm>
            <a:off x="332565" y="792717"/>
            <a:ext cx="6526618" cy="1325563"/>
          </a:xfrm>
        </p:spPr>
        <p:txBody>
          <a:bodyPr>
            <a:normAutofit fontScale="90000"/>
          </a:bodyPr>
          <a:lstStyle/>
          <a:p>
            <a:r>
              <a:rPr lang="en-US" b="1" dirty="0">
                <a:solidFill>
                  <a:srgbClr val="BA6443"/>
                </a:solidFill>
                <a:latin typeface="Trebuchet MS" panose="020B0703020202090204" pitchFamily="34" charset="0"/>
              </a:rPr>
              <a:t>Hebrew and Catholic    </a:t>
            </a:r>
            <a:br>
              <a:rPr lang="en-US" b="1" dirty="0">
                <a:solidFill>
                  <a:srgbClr val="BA6443"/>
                </a:solidFill>
                <a:latin typeface="Trebuchet MS" panose="020B0703020202090204" pitchFamily="34" charset="0"/>
              </a:rPr>
            </a:br>
            <a:r>
              <a:rPr lang="en-US" b="1" dirty="0">
                <a:solidFill>
                  <a:srgbClr val="BA6443"/>
                </a:solidFill>
                <a:latin typeface="Trebuchet MS" panose="020B0703020202090204" pitchFamily="34" charset="0"/>
              </a:rPr>
              <a:t>     Canonical </a:t>
            </a:r>
            <a:br>
              <a:rPr lang="en-US" b="1" dirty="0">
                <a:solidFill>
                  <a:srgbClr val="BA6443"/>
                </a:solidFill>
                <a:latin typeface="Trebuchet MS" panose="020B0703020202090204" pitchFamily="34" charset="0"/>
              </a:rPr>
            </a:br>
            <a:r>
              <a:rPr lang="en-US" b="1" dirty="0">
                <a:solidFill>
                  <a:srgbClr val="BA6443"/>
                </a:solidFill>
                <a:latin typeface="Trebuchet MS" panose="020B0703020202090204" pitchFamily="34" charset="0"/>
              </a:rPr>
              <a:t>           Differences</a:t>
            </a:r>
          </a:p>
        </p:txBody>
      </p:sp>
      <p:sp>
        <p:nvSpPr>
          <p:cNvPr id="4" name="TextBox 3">
            <a:extLst>
              <a:ext uri="{FF2B5EF4-FFF2-40B4-BE49-F238E27FC236}">
                <a16:creationId xmlns:a16="http://schemas.microsoft.com/office/drawing/2014/main" xmlns="" id="{993EAB5A-5BEA-8147-ABFD-F784D40337F1}"/>
              </a:ext>
            </a:extLst>
          </p:cNvPr>
          <p:cNvSpPr txBox="1"/>
          <p:nvPr/>
        </p:nvSpPr>
        <p:spPr>
          <a:xfrm>
            <a:off x="5887849" y="6304002"/>
            <a:ext cx="6177149" cy="369332"/>
          </a:xfrm>
          <a:prstGeom prst="rect">
            <a:avLst/>
          </a:prstGeom>
          <a:noFill/>
        </p:spPr>
        <p:txBody>
          <a:bodyPr wrap="square" rtlCol="0">
            <a:spAutoFit/>
          </a:bodyPr>
          <a:lstStyle/>
          <a:p>
            <a:pPr algn="r"/>
            <a:r>
              <a:rPr lang="en-US" i="1" dirty="0" smtClean="0">
                <a:latin typeface="Trebuchet MS" charset="0"/>
                <a:ea typeface="Trebuchet MS" charset="0"/>
                <a:cs typeface="Trebuchet MS" charset="0"/>
              </a:rPr>
              <a:t>Classifying </a:t>
            </a:r>
            <a:r>
              <a:rPr lang="en-US" i="1" dirty="0">
                <a:latin typeface="Trebuchet MS" charset="0"/>
                <a:ea typeface="Trebuchet MS" charset="0"/>
                <a:cs typeface="Trebuchet MS" charset="0"/>
              </a:rPr>
              <a:t>and Arranging the Old Testament Books</a:t>
            </a:r>
            <a:endParaRPr lang="en-US" dirty="0">
              <a:latin typeface="Trebuchet MS" charset="0"/>
              <a:ea typeface="Trebuchet MS" charset="0"/>
              <a:cs typeface="Trebuchet MS" charset="0"/>
            </a:endParaRPr>
          </a:p>
        </p:txBody>
      </p:sp>
      <p:graphicFrame>
        <p:nvGraphicFramePr>
          <p:cNvPr id="6" name="Table 5">
            <a:extLst>
              <a:ext uri="{FF2B5EF4-FFF2-40B4-BE49-F238E27FC236}">
                <a16:creationId xmlns:a16="http://schemas.microsoft.com/office/drawing/2014/main" xmlns="" id="{3EC8CAA2-ADBD-2449-9F29-215E5922E83E}"/>
              </a:ext>
            </a:extLst>
          </p:cNvPr>
          <p:cNvGraphicFramePr>
            <a:graphicFrameLocks noGrp="1"/>
          </p:cNvGraphicFramePr>
          <p:nvPr>
            <p:extLst>
              <p:ext uri="{D42A27DB-BD31-4B8C-83A1-F6EECF244321}">
                <p14:modId xmlns:p14="http://schemas.microsoft.com/office/powerpoint/2010/main" val="3450972126"/>
              </p:ext>
            </p:extLst>
          </p:nvPr>
        </p:nvGraphicFramePr>
        <p:xfrm>
          <a:off x="6293180" y="320040"/>
          <a:ext cx="5366486" cy="3108960"/>
        </p:xfrm>
        <a:graphic>
          <a:graphicData uri="http://schemas.openxmlformats.org/drawingml/2006/table">
            <a:tbl>
              <a:tblPr firstRow="1" bandRow="1">
                <a:tableStyleId>{EB9631B5-78F2-41C9-869B-9F39066F8104}</a:tableStyleId>
              </a:tblPr>
              <a:tblGrid>
                <a:gridCol w="2683243">
                  <a:extLst>
                    <a:ext uri="{9D8B030D-6E8A-4147-A177-3AD203B41FA5}">
                      <a16:colId xmlns:a16="http://schemas.microsoft.com/office/drawing/2014/main" xmlns="" val="9312744"/>
                    </a:ext>
                  </a:extLst>
                </a:gridCol>
                <a:gridCol w="2683243">
                  <a:extLst>
                    <a:ext uri="{9D8B030D-6E8A-4147-A177-3AD203B41FA5}">
                      <a16:colId xmlns:a16="http://schemas.microsoft.com/office/drawing/2014/main" xmlns="" val="2480778062"/>
                    </a:ext>
                  </a:extLst>
                </a:gridCol>
              </a:tblGrid>
              <a:tr h="341135">
                <a:tc gridSpan="2">
                  <a:txBody>
                    <a:bodyPr/>
                    <a:lstStyle/>
                    <a:p>
                      <a:pPr algn="ctr"/>
                      <a:r>
                        <a:rPr lang="en-US" dirty="0"/>
                        <a:t>Hebrew Canon</a:t>
                      </a:r>
                    </a:p>
                  </a:txBody>
                  <a:tcPr>
                    <a:lnB w="25400" cmpd="sng">
                      <a:noFill/>
                    </a:lnB>
                    <a:solidFill>
                      <a:srgbClr val="BA6443"/>
                    </a:solidFill>
                  </a:tcPr>
                </a:tc>
                <a:tc hMerge="1">
                  <a:txBody>
                    <a:bodyPr/>
                    <a:lstStyle/>
                    <a:p>
                      <a:endParaRPr lang="en-US" dirty="0"/>
                    </a:p>
                  </a:txBody>
                  <a:tcPr/>
                </a:tc>
                <a:extLst>
                  <a:ext uri="{0D108BD9-81ED-4DB2-BD59-A6C34878D82A}">
                    <a16:rowId xmlns:a16="http://schemas.microsoft.com/office/drawing/2014/main" xmlns="" val="1222093944"/>
                  </a:ext>
                </a:extLst>
              </a:tr>
              <a:tr h="345873">
                <a:tc>
                  <a:txBody>
                    <a:bodyPr/>
                    <a:lstStyle/>
                    <a:p>
                      <a:r>
                        <a:rPr lang="en-US" dirty="0"/>
                        <a:t>The Law</a:t>
                      </a: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dirty="0"/>
                        <a:t>5 Books of the Torah</a:t>
                      </a:r>
                    </a:p>
                  </a:txBody>
                  <a:tcPr>
                    <a:lnL>
                      <a:noFill/>
                    </a:lnL>
                  </a:tcPr>
                </a:tc>
                <a:extLst>
                  <a:ext uri="{0D108BD9-81ED-4DB2-BD59-A6C34878D82A}">
                    <a16:rowId xmlns:a16="http://schemas.microsoft.com/office/drawing/2014/main" xmlns="" val="2870852171"/>
                  </a:ext>
                </a:extLst>
              </a:tr>
              <a:tr h="596986">
                <a:tc>
                  <a:txBody>
                    <a:bodyPr/>
                    <a:lstStyle/>
                    <a:p>
                      <a:r>
                        <a:rPr lang="en-US" dirty="0"/>
                        <a:t>The Prophets</a:t>
                      </a:r>
                    </a:p>
                    <a:p>
                      <a:r>
                        <a:rPr lang="en-US" sz="1800" u="none" strike="noStrike" kern="1200" dirty="0">
                          <a:effectLst/>
                        </a:rPr>
                        <a:t>Nevi’im</a:t>
                      </a:r>
                      <a:endParaRPr lang="en-US" dirty="0"/>
                    </a:p>
                  </a:txBody>
                  <a:tcPr>
                    <a:lnT>
                      <a:noFill/>
                    </a:lnT>
                  </a:tcPr>
                </a:tc>
                <a:tc>
                  <a:txBody>
                    <a:bodyPr/>
                    <a:lstStyle/>
                    <a:p>
                      <a:r>
                        <a:rPr lang="en-US" dirty="0"/>
                        <a:t>11 Books Former, Latter and the Minor</a:t>
                      </a:r>
                    </a:p>
                  </a:txBody>
                  <a:tcPr/>
                </a:tc>
                <a:extLst>
                  <a:ext uri="{0D108BD9-81ED-4DB2-BD59-A6C34878D82A}">
                    <a16:rowId xmlns:a16="http://schemas.microsoft.com/office/drawing/2014/main" xmlns="" val="964893208"/>
                  </a:ext>
                </a:extLst>
              </a:tr>
              <a:tr h="1108687">
                <a:tc>
                  <a:txBody>
                    <a:bodyPr/>
                    <a:lstStyle/>
                    <a:p>
                      <a:r>
                        <a:rPr lang="en-US" dirty="0"/>
                        <a:t>The Writings</a:t>
                      </a:r>
                    </a:p>
                    <a:p>
                      <a:r>
                        <a:rPr lang="en-US" sz="1800" u="none" strike="noStrike" kern="1200" dirty="0">
                          <a:effectLst/>
                        </a:rPr>
                        <a:t>Ketuvim</a:t>
                      </a:r>
                      <a:endParaRPr lang="en-US" dirty="0"/>
                    </a:p>
                  </a:txBody>
                  <a:tcPr/>
                </a:tc>
                <a:tc>
                  <a:txBody>
                    <a:bodyPr/>
                    <a:lstStyle/>
                    <a:p>
                      <a:r>
                        <a:rPr lang="en-US" dirty="0"/>
                        <a:t>Psalms, Proverbs, Job, Song of Songs, Ruth, Lamentations, Ecclesiastes, Esther, Daniel, Ezra/Nehemiah, and Chronicles</a:t>
                      </a:r>
                    </a:p>
                  </a:txBody>
                  <a:tcPr/>
                </a:tc>
                <a:extLst>
                  <a:ext uri="{0D108BD9-81ED-4DB2-BD59-A6C34878D82A}">
                    <a16:rowId xmlns:a16="http://schemas.microsoft.com/office/drawing/2014/main" xmlns="" val="2900122232"/>
                  </a:ext>
                </a:extLst>
              </a:tr>
            </a:tbl>
          </a:graphicData>
        </a:graphic>
      </p:graphicFrame>
      <p:graphicFrame>
        <p:nvGraphicFramePr>
          <p:cNvPr id="7" name="Table 6">
            <a:extLst>
              <a:ext uri="{FF2B5EF4-FFF2-40B4-BE49-F238E27FC236}">
                <a16:creationId xmlns:a16="http://schemas.microsoft.com/office/drawing/2014/main" xmlns="" id="{78364200-D4B0-7243-8D02-DB20C17F7965}"/>
              </a:ext>
            </a:extLst>
          </p:cNvPr>
          <p:cNvGraphicFramePr>
            <a:graphicFrameLocks noGrp="1"/>
          </p:cNvGraphicFramePr>
          <p:nvPr>
            <p:extLst>
              <p:ext uri="{D42A27DB-BD31-4B8C-83A1-F6EECF244321}">
                <p14:modId xmlns:p14="http://schemas.microsoft.com/office/powerpoint/2010/main" val="982518106"/>
              </p:ext>
            </p:extLst>
          </p:nvPr>
        </p:nvGraphicFramePr>
        <p:xfrm>
          <a:off x="7488899" y="3631878"/>
          <a:ext cx="2932517" cy="2392680"/>
        </p:xfrm>
        <a:graphic>
          <a:graphicData uri="http://schemas.openxmlformats.org/drawingml/2006/table">
            <a:tbl>
              <a:tblPr firstRow="1" bandRow="1">
                <a:tableStyleId>{EB9631B5-78F2-41C9-869B-9F39066F8104}</a:tableStyleId>
              </a:tblPr>
              <a:tblGrid>
                <a:gridCol w="2932517">
                  <a:extLst>
                    <a:ext uri="{9D8B030D-6E8A-4147-A177-3AD203B41FA5}">
                      <a16:colId xmlns:a16="http://schemas.microsoft.com/office/drawing/2014/main" xmlns="" val="3857660851"/>
                    </a:ext>
                  </a:extLst>
                </a:gridCol>
              </a:tblGrid>
              <a:tr h="370840">
                <a:tc>
                  <a:txBody>
                    <a:bodyPr/>
                    <a:lstStyle/>
                    <a:p>
                      <a:pPr algn="ctr"/>
                      <a:r>
                        <a:rPr lang="en-US" dirty="0"/>
                        <a:t>New American Bible Classification</a:t>
                      </a:r>
                    </a:p>
                  </a:txBody>
                  <a:tcPr>
                    <a:solidFill>
                      <a:srgbClr val="BA6443"/>
                    </a:solidFill>
                  </a:tcPr>
                </a:tc>
                <a:extLst>
                  <a:ext uri="{0D108BD9-81ED-4DB2-BD59-A6C34878D82A}">
                    <a16:rowId xmlns:a16="http://schemas.microsoft.com/office/drawing/2014/main" xmlns="" val="2389960617"/>
                  </a:ext>
                </a:extLst>
              </a:tr>
              <a:tr h="370840">
                <a:tc>
                  <a:txBody>
                    <a:bodyPr/>
                    <a:lstStyle/>
                    <a:p>
                      <a:r>
                        <a:rPr lang="en-US" dirty="0"/>
                        <a:t>The Pentateuch</a:t>
                      </a:r>
                    </a:p>
                  </a:txBody>
                  <a:tcPr>
                    <a:lnB>
                      <a:noFill/>
                    </a:lnB>
                  </a:tcPr>
                </a:tc>
                <a:extLst>
                  <a:ext uri="{0D108BD9-81ED-4DB2-BD59-A6C34878D82A}">
                    <a16:rowId xmlns:a16="http://schemas.microsoft.com/office/drawing/2014/main" xmlns="" val="37453577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Historical Books</a:t>
                      </a:r>
                    </a:p>
                    <a:p>
                      <a:endParaRPr lang="en-US"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3651884472"/>
                  </a:ext>
                </a:extLst>
              </a:tr>
              <a:tr h="370840">
                <a:tc>
                  <a:txBody>
                    <a:bodyPr/>
                    <a:lstStyle/>
                    <a:p>
                      <a:r>
                        <a:rPr lang="en-US" dirty="0"/>
                        <a:t>The Wisdom Books</a:t>
                      </a:r>
                    </a:p>
                  </a:txBody>
                  <a:tcPr>
                    <a:lnT>
                      <a:noFill/>
                    </a:lnT>
                  </a:tcPr>
                </a:tc>
                <a:extLst>
                  <a:ext uri="{0D108BD9-81ED-4DB2-BD59-A6C34878D82A}">
                    <a16:rowId xmlns:a16="http://schemas.microsoft.com/office/drawing/2014/main" xmlns="" val="2267693977"/>
                  </a:ext>
                </a:extLst>
              </a:tr>
              <a:tr h="370840">
                <a:tc>
                  <a:txBody>
                    <a:bodyPr/>
                    <a:lstStyle/>
                    <a:p>
                      <a:r>
                        <a:rPr lang="en-US" dirty="0"/>
                        <a:t>The Prophetic Books</a:t>
                      </a:r>
                    </a:p>
                  </a:txBody>
                  <a:tcPr/>
                </a:tc>
                <a:extLst>
                  <a:ext uri="{0D108BD9-81ED-4DB2-BD59-A6C34878D82A}">
                    <a16:rowId xmlns:a16="http://schemas.microsoft.com/office/drawing/2014/main" xmlns="" val="691548775"/>
                  </a:ext>
                </a:extLst>
              </a:tr>
            </a:tbl>
          </a:graphicData>
        </a:graphic>
      </p:graphicFrame>
      <p:pic>
        <p:nvPicPr>
          <p:cNvPr id="8" name="Picture 7" descr="A picture containing text, book, sitting, laying&#10;&#10;Description automatically generated">
            <a:extLst>
              <a:ext uri="{FF2B5EF4-FFF2-40B4-BE49-F238E27FC236}">
                <a16:creationId xmlns:a16="http://schemas.microsoft.com/office/drawing/2014/main" xmlns="" id="{4BE8C948-2595-DE42-888A-78F3F1AE5777}"/>
              </a:ext>
            </a:extLst>
          </p:cNvPr>
          <p:cNvPicPr>
            <a:picLocks noChangeAspect="1"/>
          </p:cNvPicPr>
          <p:nvPr/>
        </p:nvPicPr>
        <p:blipFill>
          <a:blip r:embed="rId3"/>
          <a:stretch>
            <a:fillRect/>
          </a:stretch>
        </p:blipFill>
        <p:spPr>
          <a:xfrm>
            <a:off x="332565" y="2750417"/>
            <a:ext cx="5347797" cy="3553585"/>
          </a:xfrm>
          <a:prstGeom prst="rect">
            <a:avLst/>
          </a:prstGeom>
        </p:spPr>
      </p:pic>
    </p:spTree>
    <p:extLst>
      <p:ext uri="{BB962C8B-B14F-4D97-AF65-F5344CB8AC3E}">
        <p14:creationId xmlns:p14="http://schemas.microsoft.com/office/powerpoint/2010/main" val="3345919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1BA050-4467-9848-BA82-010E8F443E9B}"/>
              </a:ext>
            </a:extLst>
          </p:cNvPr>
          <p:cNvSpPr>
            <a:spLocks noGrp="1"/>
          </p:cNvSpPr>
          <p:nvPr>
            <p:ph type="title"/>
          </p:nvPr>
        </p:nvSpPr>
        <p:spPr>
          <a:xfrm>
            <a:off x="838200" y="681037"/>
            <a:ext cx="10515600" cy="1325563"/>
          </a:xfrm>
        </p:spPr>
        <p:txBody>
          <a:bodyPr>
            <a:noAutofit/>
          </a:bodyPr>
          <a:lstStyle/>
          <a:p>
            <a:r>
              <a:rPr lang="en-US" sz="5000" b="1" dirty="0">
                <a:solidFill>
                  <a:schemeClr val="bg1"/>
                </a:solidFill>
                <a:latin typeface="Trebuchet MS" panose="020B0703020202090204" pitchFamily="34" charset="0"/>
              </a:rPr>
              <a:t>Typology</a:t>
            </a:r>
            <a:br>
              <a:rPr lang="en-US" sz="5000" b="1" dirty="0">
                <a:solidFill>
                  <a:schemeClr val="bg1"/>
                </a:solidFill>
                <a:latin typeface="Trebuchet MS" panose="020B0703020202090204" pitchFamily="34" charset="0"/>
              </a:rPr>
            </a:br>
            <a:endParaRPr lang="en-US" sz="5000" b="1" dirty="0">
              <a:solidFill>
                <a:schemeClr val="bg1"/>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10601E8C-E00D-2648-8E9D-B2A3C38CD246}"/>
              </a:ext>
            </a:extLst>
          </p:cNvPr>
          <p:cNvSpPr>
            <a:spLocks noGrp="1"/>
          </p:cNvSpPr>
          <p:nvPr>
            <p:ph idx="1"/>
          </p:nvPr>
        </p:nvSpPr>
        <p:spPr>
          <a:xfrm>
            <a:off x="838200" y="1825625"/>
            <a:ext cx="3070412" cy="4351338"/>
          </a:xfrm>
        </p:spPr>
        <p:txBody>
          <a:bodyPr/>
          <a:lstStyle/>
          <a:p>
            <a:pPr marL="0" indent="0">
              <a:buNone/>
            </a:pPr>
            <a:r>
              <a:rPr lang="en-US" sz="4000" dirty="0">
                <a:solidFill>
                  <a:schemeClr val="accent4">
                    <a:lumMod val="60000"/>
                    <a:lumOff val="40000"/>
                  </a:schemeClr>
                </a:solidFill>
              </a:rPr>
              <a:t>The study of prefigured patterns of divine activity</a:t>
            </a:r>
          </a:p>
          <a:p>
            <a:endParaRPr lang="en-US" dirty="0">
              <a:solidFill>
                <a:schemeClr val="accent4">
                  <a:lumMod val="60000"/>
                  <a:lumOff val="40000"/>
                </a:schemeClr>
              </a:solidFill>
            </a:endParaRPr>
          </a:p>
        </p:txBody>
      </p:sp>
      <p:sp>
        <p:nvSpPr>
          <p:cNvPr id="4" name="TextBox 3">
            <a:extLst>
              <a:ext uri="{FF2B5EF4-FFF2-40B4-BE49-F238E27FC236}">
                <a16:creationId xmlns:a16="http://schemas.microsoft.com/office/drawing/2014/main" xmlns="" id="{9F3DA51A-A6EA-C848-9348-D52A6237DA7F}"/>
              </a:ext>
            </a:extLst>
          </p:cNvPr>
          <p:cNvSpPr txBox="1"/>
          <p:nvPr/>
        </p:nvSpPr>
        <p:spPr>
          <a:xfrm>
            <a:off x="4521201" y="6304002"/>
            <a:ext cx="7543798" cy="369332"/>
          </a:xfrm>
          <a:prstGeom prst="rect">
            <a:avLst/>
          </a:prstGeom>
          <a:noFill/>
        </p:spPr>
        <p:txBody>
          <a:bodyPr wrap="square" rtlCol="0">
            <a:spAutoFit/>
          </a:bodyPr>
          <a:lstStyle/>
          <a:p>
            <a:pPr algn="r"/>
            <a:r>
              <a:rPr lang="en-US" i="1" dirty="0">
                <a:solidFill>
                  <a:schemeClr val="bg1"/>
                </a:solidFill>
                <a:latin typeface="Trebuchet MS" charset="0"/>
                <a:ea typeface="Trebuchet MS" charset="0"/>
                <a:cs typeface="Trebuchet MS" charset="0"/>
              </a:rPr>
              <a:t>How Important is the Old Testament in the Life of the Church</a:t>
            </a:r>
            <a:endParaRPr lang="en-US" dirty="0">
              <a:solidFill>
                <a:schemeClr val="bg1"/>
              </a:solidFill>
              <a:latin typeface="Trebuchet MS" charset="0"/>
              <a:ea typeface="Trebuchet MS" charset="0"/>
              <a:cs typeface="Trebuchet MS" charset="0"/>
            </a:endParaRPr>
          </a:p>
        </p:txBody>
      </p:sp>
      <p:pic>
        <p:nvPicPr>
          <p:cNvPr id="6" name="Picture 5">
            <a:extLst>
              <a:ext uri="{FF2B5EF4-FFF2-40B4-BE49-F238E27FC236}">
                <a16:creationId xmlns:a16="http://schemas.microsoft.com/office/drawing/2014/main" xmlns="" id="{93279E07-7F5B-F843-8E09-4DC7DCF032F6}"/>
              </a:ext>
            </a:extLst>
          </p:cNvPr>
          <p:cNvPicPr>
            <a:picLocks noChangeAspect="1"/>
          </p:cNvPicPr>
          <p:nvPr/>
        </p:nvPicPr>
        <p:blipFill>
          <a:blip r:embed="rId3"/>
          <a:stretch>
            <a:fillRect/>
          </a:stretch>
        </p:blipFill>
        <p:spPr>
          <a:xfrm>
            <a:off x="4247776" y="681037"/>
            <a:ext cx="7106024" cy="4907598"/>
          </a:xfrm>
          <a:prstGeom prst="rect">
            <a:avLst/>
          </a:prstGeom>
        </p:spPr>
      </p:pic>
    </p:spTree>
    <p:extLst>
      <p:ext uri="{BB962C8B-B14F-4D97-AF65-F5344CB8AC3E}">
        <p14:creationId xmlns:p14="http://schemas.microsoft.com/office/powerpoint/2010/main" val="418870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F1C0C5F-1282-884F-AA76-CDA051A16212}"/>
              </a:ext>
            </a:extLst>
          </p:cNvPr>
          <p:cNvSpPr>
            <a:spLocks noGrp="1"/>
          </p:cNvSpPr>
          <p:nvPr>
            <p:ph type="title"/>
          </p:nvPr>
        </p:nvSpPr>
        <p:spPr>
          <a:xfrm>
            <a:off x="589560" y="856180"/>
            <a:ext cx="4560584" cy="1128068"/>
          </a:xfrm>
        </p:spPr>
        <p:txBody>
          <a:bodyPr anchor="ctr">
            <a:normAutofit fontScale="90000"/>
          </a:bodyPr>
          <a:lstStyle/>
          <a:p>
            <a:pPr algn="ctr"/>
            <a:r>
              <a:rPr lang="en-US" sz="3000" b="1" dirty="0">
                <a:solidFill>
                  <a:srgbClr val="693121"/>
                </a:solidFill>
                <a:latin typeface="Trebuchet MS" panose="020B0703020202090204" pitchFamily="34" charset="0"/>
              </a:rPr>
              <a:t>Pseudepigrapha</a:t>
            </a:r>
            <a:r>
              <a:rPr lang="en-US" sz="3000" b="1" dirty="0">
                <a:latin typeface="Trebuchet MS" panose="020B0703020202090204" pitchFamily="34" charset="0"/>
              </a:rPr>
              <a:t/>
            </a:r>
            <a:br>
              <a:rPr lang="en-US" sz="3000" b="1" dirty="0">
                <a:latin typeface="Trebuchet MS" panose="020B0703020202090204" pitchFamily="34" charset="0"/>
              </a:rPr>
            </a:br>
            <a:r>
              <a:rPr lang="en-US" sz="3000" b="1" dirty="0">
                <a:latin typeface="Trebuchet MS" panose="020B0703020202090204" pitchFamily="34" charset="0"/>
              </a:rPr>
              <a:t>“False Name”</a:t>
            </a:r>
            <a:r>
              <a:rPr lang="en-US" sz="1600" b="1" dirty="0"/>
              <a:t/>
            </a:r>
            <a:br>
              <a:rPr lang="en-US" sz="1600" b="1" dirty="0"/>
            </a:br>
            <a:r>
              <a:rPr lang="en-US" sz="1600" b="1" dirty="0"/>
              <a:t> </a:t>
            </a:r>
            <a:r>
              <a:rPr lang="en-US" sz="1600" dirty="0"/>
              <a:t/>
            </a:r>
            <a:br>
              <a:rPr lang="en-US" sz="1600" dirty="0"/>
            </a:br>
            <a:endParaRPr lang="en-US" sz="1600" dirty="0"/>
          </a:p>
        </p:txBody>
      </p:sp>
      <p:grpSp>
        <p:nvGrpSpPr>
          <p:cNvPr id="13" name="Group 1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rgbClr val="BA6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rgbClr val="693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1E45E7BE-5D09-574C-BA4D-3E35C69F494F}"/>
              </a:ext>
            </a:extLst>
          </p:cNvPr>
          <p:cNvSpPr>
            <a:spLocks noGrp="1"/>
          </p:cNvSpPr>
          <p:nvPr>
            <p:ph idx="1"/>
          </p:nvPr>
        </p:nvSpPr>
        <p:spPr>
          <a:xfrm>
            <a:off x="590719" y="2330505"/>
            <a:ext cx="4559425" cy="3979585"/>
          </a:xfrm>
        </p:spPr>
        <p:txBody>
          <a:bodyPr anchor="ctr">
            <a:normAutofit/>
          </a:bodyPr>
          <a:lstStyle/>
          <a:p>
            <a:pPr marL="0" indent="0">
              <a:buNone/>
            </a:pPr>
            <a:r>
              <a:rPr lang="en-US" sz="2000" dirty="0"/>
              <a:t>Ancient books from the same time frame as the books of the Bible, especially the New Testament. </a:t>
            </a:r>
          </a:p>
          <a:p>
            <a:endParaRPr lang="en-US" sz="2000" dirty="0"/>
          </a:p>
        </p:txBody>
      </p:sp>
      <p:sp>
        <p:nvSpPr>
          <p:cNvPr id="19" name="Rectangle 1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rgbClr val="BA64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rug&#10;&#10;Description automatically generated">
            <a:extLst>
              <a:ext uri="{FF2B5EF4-FFF2-40B4-BE49-F238E27FC236}">
                <a16:creationId xmlns:a16="http://schemas.microsoft.com/office/drawing/2014/main" xmlns="" id="{B0543068-74B4-B44C-ABC2-B46959D317F6}"/>
              </a:ext>
            </a:extLst>
          </p:cNvPr>
          <p:cNvPicPr>
            <a:picLocks noChangeAspect="1"/>
          </p:cNvPicPr>
          <p:nvPr/>
        </p:nvPicPr>
        <p:blipFill rotWithShape="1">
          <a:blip r:embed="rId3"/>
          <a:srcRect r="2" b="4590"/>
          <a:stretch/>
        </p:blipFill>
        <p:spPr>
          <a:xfrm>
            <a:off x="5977788" y="799352"/>
            <a:ext cx="5425410" cy="5259296"/>
          </a:xfrm>
          <a:prstGeom prst="rect">
            <a:avLst/>
          </a:prstGeom>
        </p:spPr>
      </p:pic>
      <p:sp>
        <p:nvSpPr>
          <p:cNvPr id="4" name="TextBox 3">
            <a:extLst>
              <a:ext uri="{FF2B5EF4-FFF2-40B4-BE49-F238E27FC236}">
                <a16:creationId xmlns:a16="http://schemas.microsoft.com/office/drawing/2014/main" xmlns="" id="{E2ED6BB3-1F7A-D240-BB23-F28A463BAEE8}"/>
              </a:ext>
            </a:extLst>
          </p:cNvPr>
          <p:cNvSpPr txBox="1"/>
          <p:nvPr/>
        </p:nvSpPr>
        <p:spPr>
          <a:xfrm>
            <a:off x="4419841" y="6423286"/>
            <a:ext cx="7543798" cy="369332"/>
          </a:xfrm>
          <a:prstGeom prst="rect">
            <a:avLst/>
          </a:prstGeom>
          <a:noFill/>
        </p:spPr>
        <p:txBody>
          <a:bodyPr wrap="square" rtlCol="0">
            <a:spAutoFit/>
          </a:bodyPr>
          <a:lstStyle/>
          <a:p>
            <a:pPr algn="r">
              <a:spcAft>
                <a:spcPts val="600"/>
              </a:spcAft>
            </a:pPr>
            <a:r>
              <a:rPr lang="en-US" i="1" dirty="0">
                <a:latin typeface="Trebuchet MS" charset="0"/>
                <a:ea typeface="Trebuchet MS" charset="0"/>
                <a:cs typeface="Trebuchet MS" charset="0"/>
              </a:rPr>
              <a:t>How Important is the Old Testament in the Life of </a:t>
            </a:r>
            <a:r>
              <a:rPr lang="en-US" i="1" dirty="0">
                <a:solidFill>
                  <a:schemeClr val="bg1"/>
                </a:solidFill>
                <a:latin typeface="Trebuchet MS" charset="0"/>
                <a:ea typeface="Trebuchet MS" charset="0"/>
                <a:cs typeface="Trebuchet MS" charset="0"/>
              </a:rPr>
              <a:t>the Church</a:t>
            </a:r>
            <a:endParaRPr lang="en-US" dirty="0">
              <a:solidFill>
                <a:schemeClr val="bg1"/>
              </a:solidFill>
              <a:latin typeface="Trebuchet MS" charset="0"/>
              <a:ea typeface="Trebuchet MS" charset="0"/>
              <a:cs typeface="Trebuchet MS" charset="0"/>
            </a:endParaRPr>
          </a:p>
        </p:txBody>
      </p:sp>
      <p:sp>
        <p:nvSpPr>
          <p:cNvPr id="9" name="TextBox 8">
            <a:extLst>
              <a:ext uri="{FF2B5EF4-FFF2-40B4-BE49-F238E27FC236}">
                <a16:creationId xmlns:a16="http://schemas.microsoft.com/office/drawing/2014/main" xmlns="" id="{75C068AA-3611-8141-865E-19842E008109}"/>
              </a:ext>
            </a:extLst>
          </p:cNvPr>
          <p:cNvSpPr txBox="1"/>
          <p:nvPr/>
        </p:nvSpPr>
        <p:spPr>
          <a:xfrm rot="16200000">
            <a:off x="9143828" y="2918451"/>
            <a:ext cx="4733365" cy="369332"/>
          </a:xfrm>
          <a:prstGeom prst="rect">
            <a:avLst/>
          </a:prstGeom>
          <a:noFill/>
        </p:spPr>
        <p:txBody>
          <a:bodyPr wrap="square" rtlCol="0">
            <a:spAutoFit/>
          </a:bodyPr>
          <a:lstStyle/>
          <a:p>
            <a:pPr algn="r"/>
            <a:r>
              <a:rPr lang="en-US" i="1" dirty="0"/>
              <a:t>Zodiac Wheel Mosaic</a:t>
            </a:r>
          </a:p>
        </p:txBody>
      </p:sp>
    </p:spTree>
    <p:extLst>
      <p:ext uri="{BB962C8B-B14F-4D97-AF65-F5344CB8AC3E}">
        <p14:creationId xmlns:p14="http://schemas.microsoft.com/office/powerpoint/2010/main" val="219988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7D479C36-F185-2648-88CA-51FE11CF9C05}"/>
              </a:ext>
            </a:extLst>
          </p:cNvPr>
          <p:cNvSpPr>
            <a:spLocks noGrp="1"/>
          </p:cNvSpPr>
          <p:nvPr>
            <p:ph type="title"/>
          </p:nvPr>
        </p:nvSpPr>
        <p:spPr>
          <a:xfrm>
            <a:off x="1047280" y="759805"/>
            <a:ext cx="10306520" cy="1325563"/>
          </a:xfrm>
        </p:spPr>
        <p:txBody>
          <a:bodyPr>
            <a:normAutofit/>
          </a:bodyPr>
          <a:lstStyle/>
          <a:p>
            <a:r>
              <a:rPr lang="en-US" sz="5000" dirty="0">
                <a:solidFill>
                  <a:srgbClr val="FFFFFF"/>
                </a:solidFill>
                <a:latin typeface="Trebuchet MS" panose="020B0703020202090204" pitchFamily="34" charset="0"/>
              </a:rPr>
              <a:t>Critical Reading</a:t>
            </a:r>
          </a:p>
        </p:txBody>
      </p:sp>
      <p:sp>
        <p:nvSpPr>
          <p:cNvPr id="3" name="Content Placeholder 2">
            <a:extLst>
              <a:ext uri="{FF2B5EF4-FFF2-40B4-BE49-F238E27FC236}">
                <a16:creationId xmlns:a16="http://schemas.microsoft.com/office/drawing/2014/main" xmlns="" id="{9F436100-2E2F-2C40-941B-2B7AAF51C9ED}"/>
              </a:ext>
            </a:extLst>
          </p:cNvPr>
          <p:cNvSpPr>
            <a:spLocks noGrp="1"/>
          </p:cNvSpPr>
          <p:nvPr>
            <p:ph idx="1"/>
          </p:nvPr>
        </p:nvSpPr>
        <p:spPr>
          <a:xfrm>
            <a:off x="1424904" y="2494450"/>
            <a:ext cx="4053545" cy="3563159"/>
          </a:xfrm>
        </p:spPr>
        <p:txBody>
          <a:bodyPr>
            <a:normAutofit/>
          </a:bodyPr>
          <a:lstStyle/>
          <a:p>
            <a:pPr marL="0" indent="0">
              <a:buNone/>
            </a:pPr>
            <a:r>
              <a:rPr lang="en-US" sz="3000" dirty="0"/>
              <a:t>A number of methods of studying the Bible that aim to discover what God is communicating—both to the people of biblical times and to people today. </a:t>
            </a:r>
          </a:p>
          <a:p>
            <a:endParaRPr lang="en-US" sz="2400" dirty="0"/>
          </a:p>
        </p:txBody>
      </p:sp>
      <p:sp>
        <p:nvSpPr>
          <p:cNvPr id="4" name="Rectangle 3"/>
          <p:cNvSpPr/>
          <p:nvPr/>
        </p:nvSpPr>
        <p:spPr>
          <a:xfrm>
            <a:off x="5178552" y="6370952"/>
            <a:ext cx="6867525" cy="369332"/>
          </a:xfrm>
          <a:prstGeom prst="rect">
            <a:avLst/>
          </a:prstGeom>
        </p:spPr>
        <p:txBody>
          <a:bodyPr wrap="square">
            <a:spAutoFit/>
          </a:bodyPr>
          <a:lstStyle/>
          <a:p>
            <a:pPr algn="r">
              <a:spcAft>
                <a:spcPts val="600"/>
              </a:spcAft>
            </a:pPr>
            <a:r>
              <a:rPr lang="en-US" i="1" dirty="0">
                <a:latin typeface="Trebuchet MS" charset="0"/>
                <a:ea typeface="Trebuchet MS" charset="0"/>
                <a:cs typeface="Trebuchet MS" charset="0"/>
              </a:rPr>
              <a:t>How Important is the Old Testament in the Life </a:t>
            </a:r>
            <a:r>
              <a:rPr lang="en-US" i="1">
                <a:latin typeface="Trebuchet MS" charset="0"/>
                <a:ea typeface="Trebuchet MS" charset="0"/>
                <a:cs typeface="Trebuchet MS" charset="0"/>
              </a:rPr>
              <a:t>of </a:t>
            </a:r>
            <a:r>
              <a:rPr lang="en-US" i="1" smtClean="0">
                <a:latin typeface="Trebuchet MS" charset="0"/>
                <a:ea typeface="Trebuchet MS" charset="0"/>
                <a:cs typeface="Trebuchet MS" charset="0"/>
              </a:rPr>
              <a:t>the Church</a:t>
            </a:r>
            <a:endParaRPr lang="en-US" dirty="0">
              <a:solidFill>
                <a:schemeClr val="bg1"/>
              </a:solidFill>
              <a:latin typeface="Trebuchet MS" charset="0"/>
              <a:ea typeface="Trebuchet MS" charset="0"/>
              <a:cs typeface="Trebuchet MS" charset="0"/>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r>
              <a:rPr kumimoji="0" lang="x-none" altLang="x-none" sz="1800" b="0" i="0" u="none" strike="noStrike" cap="none" normalizeH="0" baseline="0">
                <a:ln>
                  <a:noFill/>
                </a:ln>
                <a:solidFill>
                  <a:schemeClr val="tx1"/>
                </a:solidFill>
                <a:effectLst/>
                <a:latin typeface="Arial" charset="0"/>
              </a:rPr>
              <a:t>  </a:t>
            </a:r>
            <a:endParaRPr kumimoji="0" lang="x-none" altLang="x-none" sz="43200" b="0" i="0" u="none" strike="noStrike" cap="none" normalizeH="0" baseline="0">
              <a:ln>
                <a:noFill/>
              </a:ln>
              <a:solidFill>
                <a:srgbClr val="191B26"/>
              </a:solidFill>
              <a:effectLst/>
              <a:latin typeface="Arial" charset="0"/>
              <a:ea typeface="Open Sans"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200" b="0" i="0" u="none" strike="noStrike" cap="none" normalizeH="0" baseline="0">
                <a:ln>
                  <a:noFill/>
                </a:ln>
                <a:solidFill>
                  <a:srgbClr val="191B26"/>
                </a:solidFill>
                <a:effectLst/>
                <a:latin typeface="Arial" charset="0"/>
                <a:ea typeface="Open Sans" charset="0"/>
              </a:rPr>
              <a:t> </a:t>
            </a:r>
            <a:r>
              <a:rPr kumimoji="0" lang="x-none" altLang="x-none" sz="1200" b="0" i="0" u="none" strike="noStrike" cap="none" normalizeH="0" baseline="0">
                <a:ln>
                  <a:noFill/>
                </a:ln>
                <a:solidFill>
                  <a:srgbClr val="FFFFFF"/>
                </a:solidFill>
                <a:effectLst/>
                <a:latin typeface="Arial" charset="0"/>
                <a:ea typeface="Open Sans" charset="0"/>
                <a:hlinkClick r:id="rId3"/>
              </a:rPr>
              <a:t>B</a:t>
            </a:r>
            <a:endParaRPr kumimoji="0" lang="x-none" altLang="x-none" sz="1200" b="0" i="0" u="sng" strike="noStrike" cap="none" normalizeH="0" baseline="0">
              <a:ln>
                <a:noFill/>
              </a:ln>
              <a:solidFill>
                <a:srgbClr val="191B26"/>
              </a:solidFill>
              <a:effectLst/>
              <a:latin typeface="Arial" charset="0"/>
              <a:ea typeface="Open San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pic>
        <p:nvPicPr>
          <p:cNvPr id="3074" name="Picture 2" descr="ook, Read, Book Pages, Literature, Knowledge, Reading"/>
          <p:cNvPicPr>
            <a:picLocks noChangeAspect="1" noChangeArrowheads="1"/>
          </p:cNvPicPr>
          <p:nvPr/>
        </p:nvPicPr>
        <p:blipFill rotWithShape="1">
          <a:blip r:embed="rId4">
            <a:extLst>
              <a:ext uri="{28A0092B-C50C-407E-A947-70E740481C1C}">
                <a14:useLocalDpi xmlns:a14="http://schemas.microsoft.com/office/drawing/2010/main" val="0"/>
              </a:ext>
            </a:extLst>
          </a:blip>
          <a:srcRect t="12216"/>
          <a:stretch/>
        </p:blipFill>
        <p:spPr bwMode="auto">
          <a:xfrm>
            <a:off x="7335100" y="2302723"/>
            <a:ext cx="2997200" cy="3946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499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30861-3C74-514F-BEDF-F50A517FF9EC}"/>
              </a:ext>
            </a:extLst>
          </p:cNvPr>
          <p:cNvSpPr>
            <a:spLocks noGrp="1"/>
          </p:cNvSpPr>
          <p:nvPr>
            <p:ph type="title"/>
          </p:nvPr>
        </p:nvSpPr>
        <p:spPr>
          <a:xfrm>
            <a:off x="5661211" y="0"/>
            <a:ext cx="10515600" cy="1325563"/>
          </a:xfrm>
        </p:spPr>
        <p:txBody>
          <a:bodyPr/>
          <a:lstStyle/>
          <a:p>
            <a:r>
              <a:rPr lang="en-US" b="1" dirty="0">
                <a:solidFill>
                  <a:srgbClr val="FFC000"/>
                </a:solidFill>
                <a:latin typeface="Trebuchet MS" panose="020B0703020202090204" pitchFamily="34" charset="0"/>
              </a:rPr>
              <a:t>Word of God</a:t>
            </a:r>
          </a:p>
        </p:txBody>
      </p:sp>
      <p:sp>
        <p:nvSpPr>
          <p:cNvPr id="3" name="Content Placeholder 2">
            <a:extLst>
              <a:ext uri="{FF2B5EF4-FFF2-40B4-BE49-F238E27FC236}">
                <a16:creationId xmlns:a16="http://schemas.microsoft.com/office/drawing/2014/main" xmlns="" id="{5AB44698-3B16-7545-B0F7-F9A0D38ADB44}"/>
              </a:ext>
            </a:extLst>
          </p:cNvPr>
          <p:cNvSpPr>
            <a:spLocks noGrp="1"/>
          </p:cNvSpPr>
          <p:nvPr>
            <p:ph idx="1"/>
          </p:nvPr>
        </p:nvSpPr>
        <p:spPr>
          <a:xfrm>
            <a:off x="2882153" y="5051663"/>
            <a:ext cx="10515600" cy="4351338"/>
          </a:xfrm>
        </p:spPr>
        <p:txBody>
          <a:bodyPr>
            <a:normAutofit/>
          </a:bodyPr>
          <a:lstStyle/>
          <a:p>
            <a:pPr marL="0" indent="0">
              <a:buNone/>
            </a:pPr>
            <a:r>
              <a:rPr lang="en-US" sz="4500" dirty="0">
                <a:solidFill>
                  <a:schemeClr val="bg1"/>
                </a:solidFill>
              </a:rPr>
              <a:t>Faith and prayer</a:t>
            </a:r>
          </a:p>
        </p:txBody>
      </p:sp>
      <p:sp>
        <p:nvSpPr>
          <p:cNvPr id="5" name="Rectangle 4">
            <a:extLst>
              <a:ext uri="{FF2B5EF4-FFF2-40B4-BE49-F238E27FC236}">
                <a16:creationId xmlns:a16="http://schemas.microsoft.com/office/drawing/2014/main" xmlns="" id="{96AFF051-D23C-8946-A280-A0DFE945FE71}"/>
              </a:ext>
            </a:extLst>
          </p:cNvPr>
          <p:cNvSpPr/>
          <p:nvPr/>
        </p:nvSpPr>
        <p:spPr>
          <a:xfrm>
            <a:off x="5661211" y="201116"/>
            <a:ext cx="3858493" cy="923330"/>
          </a:xfrm>
          <a:prstGeom prst="rect">
            <a:avLst/>
          </a:prstGeom>
          <a:solidFill>
            <a:schemeClr val="accent4"/>
          </a:solid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Word of God</a:t>
            </a:r>
          </a:p>
        </p:txBody>
      </p:sp>
      <p:sp>
        <p:nvSpPr>
          <p:cNvPr id="6" name="Rectangle 5"/>
          <p:cNvSpPr/>
          <p:nvPr/>
        </p:nvSpPr>
        <p:spPr>
          <a:xfrm>
            <a:off x="5191125" y="6363385"/>
            <a:ext cx="7000875" cy="369332"/>
          </a:xfrm>
          <a:prstGeom prst="rect">
            <a:avLst/>
          </a:prstGeom>
        </p:spPr>
        <p:txBody>
          <a:bodyPr wrap="square">
            <a:spAutoFit/>
          </a:bodyPr>
          <a:lstStyle/>
          <a:p>
            <a:pPr algn="r">
              <a:spcAft>
                <a:spcPts val="600"/>
              </a:spcAft>
            </a:pPr>
            <a:r>
              <a:rPr lang="en-US" i="1" dirty="0">
                <a:solidFill>
                  <a:schemeClr val="bg1"/>
                </a:solidFill>
                <a:latin typeface="Trebuchet MS" charset="0"/>
                <a:ea typeface="Trebuchet MS" charset="0"/>
                <a:cs typeface="Trebuchet MS" charset="0"/>
              </a:rPr>
              <a:t>How Important is the Old Testament in the Life </a:t>
            </a:r>
            <a:r>
              <a:rPr lang="en-US" i="1">
                <a:solidFill>
                  <a:schemeClr val="bg1"/>
                </a:solidFill>
                <a:latin typeface="Trebuchet MS" charset="0"/>
                <a:ea typeface="Trebuchet MS" charset="0"/>
                <a:cs typeface="Trebuchet MS" charset="0"/>
              </a:rPr>
              <a:t>of </a:t>
            </a:r>
            <a:r>
              <a:rPr lang="en-US" i="1" smtClean="0">
                <a:solidFill>
                  <a:schemeClr val="bg1"/>
                </a:solidFill>
                <a:latin typeface="Trebuchet MS" charset="0"/>
                <a:ea typeface="Trebuchet MS" charset="0"/>
                <a:cs typeface="Trebuchet MS" charset="0"/>
              </a:rPr>
              <a:t>the Church</a:t>
            </a:r>
            <a:endParaRPr lang="en-US"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273952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A58E-2958-D64F-89F0-23D428522D7B}"/>
              </a:ext>
            </a:extLst>
          </p:cNvPr>
          <p:cNvSpPr>
            <a:spLocks noGrp="1"/>
          </p:cNvSpPr>
          <p:nvPr>
            <p:ph type="title"/>
          </p:nvPr>
        </p:nvSpPr>
        <p:spPr/>
        <p:txBody>
          <a:bodyPr/>
          <a:lstStyle/>
          <a:p>
            <a:r>
              <a:rPr lang="en-US" dirty="0">
                <a:solidFill>
                  <a:srgbClr val="4A61A4"/>
                </a:solidFill>
                <a:latin typeface="Trebuchet MS" panose="020B0703020202090204" pitchFamily="34" charset="0"/>
              </a:rPr>
              <a:t>Journal Question </a:t>
            </a:r>
          </a:p>
        </p:txBody>
      </p:sp>
      <p:sp>
        <p:nvSpPr>
          <p:cNvPr id="3" name="Content Placeholder 2">
            <a:extLst>
              <a:ext uri="{FF2B5EF4-FFF2-40B4-BE49-F238E27FC236}">
                <a16:creationId xmlns:a16="http://schemas.microsoft.com/office/drawing/2014/main" xmlns="" id="{69362190-4CEF-3548-864D-83896509BDD2}"/>
              </a:ext>
            </a:extLst>
          </p:cNvPr>
          <p:cNvSpPr>
            <a:spLocks noGrp="1"/>
          </p:cNvSpPr>
          <p:nvPr>
            <p:ph idx="1"/>
          </p:nvPr>
        </p:nvSpPr>
        <p:spPr>
          <a:xfrm>
            <a:off x="838200" y="1825625"/>
            <a:ext cx="4558553" cy="4351338"/>
          </a:xfrm>
        </p:spPr>
        <p:txBody>
          <a:bodyPr>
            <a:normAutofit/>
          </a:bodyPr>
          <a:lstStyle/>
          <a:p>
            <a:pPr marL="0" indent="0">
              <a:buNone/>
            </a:pPr>
            <a:r>
              <a:rPr lang="en-US" sz="4000" dirty="0"/>
              <a:t>How can studying the Old Testament deepen our understanding of the promise of salvation and its fulfillment in Jesus Christ? </a:t>
            </a:r>
          </a:p>
        </p:txBody>
      </p:sp>
      <p:pic>
        <p:nvPicPr>
          <p:cNvPr id="5" name="Picture 4" descr="A picture containing person, indoor, man, holding&#10;&#10;Description automatically generated">
            <a:extLst>
              <a:ext uri="{FF2B5EF4-FFF2-40B4-BE49-F238E27FC236}">
                <a16:creationId xmlns:a16="http://schemas.microsoft.com/office/drawing/2014/main" xmlns="" id="{AF0EDA8A-9267-F148-BADE-7A4DE7828DB0}"/>
              </a:ext>
            </a:extLst>
          </p:cNvPr>
          <p:cNvPicPr>
            <a:picLocks noChangeAspect="1"/>
          </p:cNvPicPr>
          <p:nvPr/>
        </p:nvPicPr>
        <p:blipFill>
          <a:blip r:embed="rId3"/>
          <a:stretch>
            <a:fillRect/>
          </a:stretch>
        </p:blipFill>
        <p:spPr>
          <a:xfrm>
            <a:off x="7187100" y="1032388"/>
            <a:ext cx="3432670" cy="4580965"/>
          </a:xfrm>
          <a:prstGeom prst="rect">
            <a:avLst/>
          </a:prstGeom>
        </p:spPr>
      </p:pic>
    </p:spTree>
    <p:extLst>
      <p:ext uri="{BB962C8B-B14F-4D97-AF65-F5344CB8AC3E}">
        <p14:creationId xmlns:p14="http://schemas.microsoft.com/office/powerpoint/2010/main" val="823169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2F9F4-BFA0-C842-9484-A076EAC06BF6}"/>
              </a:ext>
            </a:extLst>
          </p:cNvPr>
          <p:cNvSpPr>
            <a:spLocks noGrp="1"/>
          </p:cNvSpPr>
          <p:nvPr>
            <p:ph type="title"/>
          </p:nvPr>
        </p:nvSpPr>
        <p:spPr/>
        <p:txBody>
          <a:bodyPr/>
          <a:lstStyle/>
          <a:p>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xmlns="" id="{00DF470C-18FD-5941-9566-BEAF6CFF0F77}"/>
              </a:ext>
            </a:extLst>
          </p:cNvPr>
          <p:cNvSpPr>
            <a:spLocks noGrp="1"/>
          </p:cNvSpPr>
          <p:nvPr>
            <p:ph idx="1"/>
          </p:nvPr>
        </p:nvSpPr>
        <p:spPr/>
        <p:txBody>
          <a:bodyPr/>
          <a:lstStyle/>
          <a:p>
            <a:pPr marL="0" indent="0">
              <a:buNone/>
            </a:pPr>
            <a:r>
              <a:rPr lang="en-US" dirty="0"/>
              <a:t>Slide 8: </a:t>
            </a:r>
            <a:r>
              <a:rPr lang="en-US" dirty="0">
                <a:hlinkClick r:id="rId2"/>
              </a:rPr>
              <a:t>http://www.catholiccrossreference.com/biblestudy/four-senses-of-scripture</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736449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6428B-5C7D-E24D-9F8E-8C7441C4D4CD}"/>
              </a:ext>
            </a:extLst>
          </p:cNvPr>
          <p:cNvSpPr>
            <a:spLocks noGrp="1"/>
          </p:cNvSpPr>
          <p:nvPr>
            <p:ph type="title"/>
          </p:nvPr>
        </p:nvSpPr>
        <p:spPr/>
        <p:txBody>
          <a:bodyPr/>
          <a:lstStyle/>
          <a:p>
            <a:r>
              <a:rPr lang="en-US" dirty="0"/>
              <a:t>Images</a:t>
            </a:r>
            <a:br>
              <a:rPr lang="en-US" dirty="0"/>
            </a:br>
            <a:endParaRPr lang="en-US" dirty="0"/>
          </a:p>
        </p:txBody>
      </p:sp>
      <p:sp>
        <p:nvSpPr>
          <p:cNvPr id="3" name="Content Placeholder 2">
            <a:extLst>
              <a:ext uri="{FF2B5EF4-FFF2-40B4-BE49-F238E27FC236}">
                <a16:creationId xmlns:a16="http://schemas.microsoft.com/office/drawing/2014/main" xmlns="" id="{F490D8E9-21BE-C941-9F57-EEB481DFE85E}"/>
              </a:ext>
            </a:extLst>
          </p:cNvPr>
          <p:cNvSpPr>
            <a:spLocks noGrp="1"/>
          </p:cNvSpPr>
          <p:nvPr>
            <p:ph idx="1"/>
          </p:nvPr>
        </p:nvSpPr>
        <p:spPr>
          <a:xfrm>
            <a:off x="838200" y="1879412"/>
            <a:ext cx="10515600" cy="4351338"/>
          </a:xfrm>
        </p:spPr>
        <p:txBody>
          <a:bodyPr>
            <a:normAutofit fontScale="92500" lnSpcReduction="20000"/>
          </a:bodyPr>
          <a:lstStyle/>
          <a:p>
            <a:pPr marL="0" indent="0">
              <a:buNone/>
            </a:pPr>
            <a:r>
              <a:rPr lang="en-US" sz="2000" dirty="0"/>
              <a:t>Slide </a:t>
            </a:r>
            <a:r>
              <a:rPr lang="en-US" sz="2000" dirty="0" smtClean="0"/>
              <a:t>4: </a:t>
            </a:r>
            <a:r>
              <a:rPr lang="en-US" sz="2000" dirty="0">
                <a:hlinkClick r:id="rId2"/>
              </a:rPr>
              <a:t>https://www.pexels.com/photo/rocky-mountain-671658/</a:t>
            </a:r>
            <a:endParaRPr lang="en-US" sz="2000" dirty="0"/>
          </a:p>
          <a:p>
            <a:pPr marL="0" indent="0">
              <a:buNone/>
            </a:pPr>
            <a:r>
              <a:rPr lang="en-US" sz="2000" dirty="0"/>
              <a:t>Slide </a:t>
            </a:r>
            <a:r>
              <a:rPr lang="en-US" sz="2000" dirty="0"/>
              <a:t>5</a:t>
            </a:r>
            <a:r>
              <a:rPr lang="en-US" sz="2000" dirty="0" smtClean="0"/>
              <a:t>: </a:t>
            </a:r>
            <a:r>
              <a:rPr lang="en-US" sz="2000" dirty="0">
                <a:hlinkClick r:id="rId3"/>
              </a:rPr>
              <a:t>https://en.wikipedia.org/wiki/The_Creation_of_Adam#/media/File:Michelangelo_-_Creation_of_Adam_(cropped).jpg</a:t>
            </a:r>
            <a:endParaRPr lang="en-US" sz="2000" dirty="0"/>
          </a:p>
          <a:p>
            <a:pPr marL="0" indent="0">
              <a:buNone/>
            </a:pPr>
            <a:r>
              <a:rPr lang="en-US" sz="2000" dirty="0"/>
              <a:t>Slide </a:t>
            </a:r>
            <a:r>
              <a:rPr lang="en-US" sz="2000" dirty="0"/>
              <a:t>6</a:t>
            </a:r>
            <a:r>
              <a:rPr lang="en-US" sz="2000" dirty="0" smtClean="0"/>
              <a:t>: </a:t>
            </a:r>
            <a:r>
              <a:rPr lang="en-US" sz="2000" dirty="0">
                <a:hlinkClick r:id="rId4"/>
              </a:rPr>
              <a:t>https://www.patheos.com/blogs/deaconsbench/2012/06/what-exactly-is-the-magesterium</a:t>
            </a:r>
            <a:r>
              <a:rPr lang="en-US" sz="2000" dirty="0" smtClean="0">
                <a:hlinkClick r:id="rId4"/>
              </a:rPr>
              <a:t>/</a:t>
            </a:r>
            <a:r>
              <a:rPr lang="en-US" sz="2000" dirty="0" smtClean="0"/>
              <a:t> </a:t>
            </a:r>
            <a:endParaRPr lang="en-US" sz="2000" dirty="0"/>
          </a:p>
          <a:p>
            <a:pPr marL="0" indent="0">
              <a:buNone/>
            </a:pPr>
            <a:r>
              <a:rPr lang="en-US" sz="2000" dirty="0"/>
              <a:t>Slide </a:t>
            </a:r>
            <a:r>
              <a:rPr lang="en-US" sz="2000" dirty="0"/>
              <a:t>7</a:t>
            </a:r>
            <a:r>
              <a:rPr lang="en-US" sz="2000" dirty="0" smtClean="0"/>
              <a:t>: </a:t>
            </a:r>
            <a:r>
              <a:rPr lang="en-US" sz="2000" dirty="0">
                <a:hlinkClick r:id="rId5"/>
              </a:rPr>
              <a:t>https://pixabay.com/photos/bible-book-close-up-document-1868359</a:t>
            </a:r>
            <a:r>
              <a:rPr lang="en-US" sz="2000" dirty="0" smtClean="0">
                <a:hlinkClick r:id="rId5"/>
              </a:rPr>
              <a:t>/</a:t>
            </a:r>
            <a:r>
              <a:rPr lang="en-US" sz="2000" dirty="0" smtClean="0"/>
              <a:t> </a:t>
            </a:r>
            <a:endParaRPr lang="en-US" sz="2000" dirty="0"/>
          </a:p>
          <a:p>
            <a:pPr marL="0" indent="0">
              <a:buNone/>
            </a:pPr>
            <a:r>
              <a:rPr lang="en-US" sz="2000" dirty="0"/>
              <a:t>Slide </a:t>
            </a:r>
            <a:r>
              <a:rPr lang="en-US" sz="2000" dirty="0"/>
              <a:t>8</a:t>
            </a:r>
            <a:r>
              <a:rPr lang="en-US" sz="2000" dirty="0" smtClean="0"/>
              <a:t>: </a:t>
            </a:r>
            <a:r>
              <a:rPr lang="en-US" sz="2000" dirty="0">
                <a:hlinkClick r:id="rId6"/>
              </a:rPr>
              <a:t>https://www.pexels.com/photo/photo-of-person-holding-a-bible-2294873/</a:t>
            </a:r>
            <a:endParaRPr lang="en-US" sz="2000" dirty="0"/>
          </a:p>
          <a:p>
            <a:pPr marL="0" indent="0">
              <a:buNone/>
            </a:pPr>
            <a:r>
              <a:rPr lang="en-US" sz="2000" dirty="0" smtClean="0"/>
              <a:t>Slide </a:t>
            </a:r>
            <a:r>
              <a:rPr lang="en-US" sz="2000" dirty="0" smtClean="0"/>
              <a:t>11: </a:t>
            </a:r>
            <a:r>
              <a:rPr lang="en-US" sz="2000" dirty="0">
                <a:hlinkClick r:id="rId7"/>
              </a:rPr>
              <a:t>https://</a:t>
            </a:r>
            <a:r>
              <a:rPr lang="en-US" sz="2000" dirty="0" smtClean="0">
                <a:hlinkClick r:id="rId7"/>
              </a:rPr>
              <a:t>www.needpix.com/photo/download/1891213/torah-scroll-israel-jewish-religion-synagogue-free-pictures-free-photos-free-images</a:t>
            </a:r>
            <a:r>
              <a:rPr lang="en-US" sz="2000" dirty="0" smtClean="0"/>
              <a:t> </a:t>
            </a:r>
            <a:endParaRPr lang="en-US" sz="2000" dirty="0"/>
          </a:p>
          <a:p>
            <a:pPr marL="0" indent="0">
              <a:buNone/>
            </a:pPr>
            <a:r>
              <a:rPr lang="en-US" sz="2000" dirty="0"/>
              <a:t>Slide </a:t>
            </a:r>
            <a:r>
              <a:rPr lang="en-US" sz="2000" dirty="0" smtClean="0"/>
              <a:t>12: </a:t>
            </a:r>
            <a:r>
              <a:rPr lang="en-US" sz="2000" dirty="0">
                <a:hlinkClick r:id="rId8"/>
              </a:rPr>
              <a:t>https://viaemmaus.files.wordpress.com/2014/07/typology.jpg</a:t>
            </a:r>
            <a:endParaRPr lang="en-US" sz="2000" dirty="0"/>
          </a:p>
          <a:p>
            <a:pPr marL="0" indent="0">
              <a:buNone/>
            </a:pPr>
            <a:r>
              <a:rPr lang="en-US" sz="2000" dirty="0" smtClean="0"/>
              <a:t>Slide </a:t>
            </a:r>
            <a:r>
              <a:rPr lang="en-US" sz="2000" dirty="0" smtClean="0"/>
              <a:t>13: </a:t>
            </a:r>
            <a:r>
              <a:rPr lang="en-US" sz="2000" dirty="0">
                <a:hlinkClick r:id="rId9"/>
              </a:rPr>
              <a:t>https://www.ancient.eu/article/893/old-testament-pseudepigrapha</a:t>
            </a:r>
            <a:r>
              <a:rPr lang="en-US" sz="2000" dirty="0" smtClean="0">
                <a:hlinkClick r:id="rId9"/>
              </a:rPr>
              <a:t>/</a:t>
            </a:r>
            <a:endParaRPr lang="en-US" sz="2000" dirty="0" smtClean="0"/>
          </a:p>
          <a:p>
            <a:pPr marL="0" indent="0">
              <a:buNone/>
            </a:pPr>
            <a:r>
              <a:rPr lang="en-US" sz="2000" dirty="0" smtClean="0"/>
              <a:t>Slide </a:t>
            </a:r>
            <a:r>
              <a:rPr lang="en-US" sz="2000" dirty="0" smtClean="0"/>
              <a:t>14: </a:t>
            </a:r>
            <a:r>
              <a:rPr lang="en-US" sz="2000" dirty="0">
                <a:hlinkClick r:id="rId10"/>
              </a:rPr>
              <a:t>https://pixabay.com/photos/book-read-book-pages-literature-3964050/</a:t>
            </a:r>
            <a:endParaRPr lang="en-US" sz="2000" dirty="0"/>
          </a:p>
          <a:p>
            <a:pPr marL="0" indent="0">
              <a:buNone/>
            </a:pPr>
            <a:r>
              <a:rPr lang="en-US" sz="2000" dirty="0"/>
              <a:t>Slide </a:t>
            </a:r>
            <a:r>
              <a:rPr lang="en-US" sz="2000" dirty="0" smtClean="0"/>
              <a:t>15: </a:t>
            </a:r>
            <a:r>
              <a:rPr lang="en-US" sz="2000" dirty="0">
                <a:hlinkClick r:id="rId11"/>
              </a:rPr>
              <a:t>https://www.pexels.com/photo/landscape-photo-of-pathway-between-green-leaf-trees-615348/</a:t>
            </a:r>
            <a:endParaRPr lang="en-US" sz="2000" dirty="0"/>
          </a:p>
          <a:p>
            <a:pPr marL="0" indent="0">
              <a:buNone/>
            </a:pPr>
            <a:r>
              <a:rPr lang="en-US" sz="2000" dirty="0"/>
              <a:t>Slide </a:t>
            </a:r>
            <a:r>
              <a:rPr lang="en-US" sz="2000" dirty="0" smtClean="0"/>
              <a:t>16: </a:t>
            </a:r>
            <a:r>
              <a:rPr lang="en-US" sz="2000" dirty="0">
                <a:hlinkClick r:id="rId12"/>
              </a:rPr>
              <a:t>https://www.pexels.com/photo/top-view-photo-of-man-reading-a-book-2574619</a:t>
            </a:r>
            <a:r>
              <a:rPr lang="en-US" sz="2000" dirty="0" smtClean="0">
                <a:hlinkClick r:id="rId12"/>
              </a:rPr>
              <a:t>/</a:t>
            </a:r>
            <a:r>
              <a:rPr lang="en-US" sz="2000" dirty="0" smtClean="0"/>
              <a:t> </a:t>
            </a:r>
            <a:endParaRPr lang="en-US" sz="2000" dirty="0"/>
          </a:p>
        </p:txBody>
      </p:sp>
    </p:spTree>
    <p:extLst>
      <p:ext uri="{BB962C8B-B14F-4D97-AF65-F5344CB8AC3E}">
        <p14:creationId xmlns:p14="http://schemas.microsoft.com/office/powerpoint/2010/main" val="1550968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A106B-165B-C741-AC2E-9098E7AB8B49}"/>
              </a:ext>
            </a:extLst>
          </p:cNvPr>
          <p:cNvSpPr>
            <a:spLocks noGrp="1"/>
          </p:cNvSpPr>
          <p:nvPr>
            <p:ph type="title"/>
          </p:nvPr>
        </p:nvSpPr>
        <p:spPr>
          <a:xfrm>
            <a:off x="838200" y="825250"/>
            <a:ext cx="10515600" cy="1325563"/>
          </a:xfrm>
        </p:spPr>
        <p:txBody>
          <a:bodyPr/>
          <a:lstStyle/>
          <a:p>
            <a:r>
              <a:rPr lang="en-US" b="1" dirty="0">
                <a:solidFill>
                  <a:srgbClr val="AC0937"/>
                </a:solidFill>
                <a:latin typeface="Trebuchet MS" panose="020B0703020202090204" pitchFamily="34" charset="0"/>
              </a:rPr>
              <a:t>Deuterocanonical </a:t>
            </a:r>
            <a:r>
              <a:rPr lang="en-US" dirty="0">
                <a:solidFill>
                  <a:srgbClr val="AC0937"/>
                </a:solidFill>
                <a:latin typeface="Trebuchet MS" panose="020B0703020202090204" pitchFamily="34" charset="0"/>
              </a:rPr>
              <a:t/>
            </a:r>
            <a:br>
              <a:rPr lang="en-US" dirty="0">
                <a:solidFill>
                  <a:srgbClr val="AC0937"/>
                </a:solidFill>
                <a:latin typeface="Trebuchet MS" panose="020B0703020202090204" pitchFamily="34" charset="0"/>
              </a:rPr>
            </a:br>
            <a:endParaRPr lang="en-US" dirty="0">
              <a:solidFill>
                <a:srgbClr val="AC0937"/>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B312449E-2872-6B46-A1C8-ADCD561E51E5}"/>
              </a:ext>
            </a:extLst>
          </p:cNvPr>
          <p:cNvSpPr>
            <a:spLocks noGrp="1"/>
          </p:cNvSpPr>
          <p:nvPr>
            <p:ph idx="1"/>
          </p:nvPr>
        </p:nvSpPr>
        <p:spPr>
          <a:xfrm>
            <a:off x="838200" y="1825625"/>
            <a:ext cx="5257800" cy="4351338"/>
          </a:xfrm>
        </p:spPr>
        <p:txBody>
          <a:bodyPr/>
          <a:lstStyle/>
          <a:p>
            <a:r>
              <a:rPr lang="en-US" dirty="0"/>
              <a:t>A term meaning “of the second canon”; designates writings included in the Catholic Old Testament but not in the Hebrew Bible. </a:t>
            </a:r>
          </a:p>
          <a:p>
            <a:r>
              <a:rPr lang="en-US" dirty="0"/>
              <a:t>Tobit, Judith, 1 and 2 Maccabees, Wisdom, Sirach, Baruch and parts of Esther and Daniel </a:t>
            </a:r>
          </a:p>
          <a:p>
            <a:endParaRPr lang="en-US" dirty="0"/>
          </a:p>
          <a:p>
            <a:endParaRPr lang="en-US" dirty="0"/>
          </a:p>
        </p:txBody>
      </p:sp>
      <p:sp>
        <p:nvSpPr>
          <p:cNvPr id="4" name="TextBox 3">
            <a:extLst>
              <a:ext uri="{FF2B5EF4-FFF2-40B4-BE49-F238E27FC236}">
                <a16:creationId xmlns:a16="http://schemas.microsoft.com/office/drawing/2014/main" xmlns="" id="{2BB3A1C1-FBAF-9D44-B073-F4445ADAE8C5}"/>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pic>
        <p:nvPicPr>
          <p:cNvPr id="7" name="Picture 6" descr="A picture containing drawing&#10;&#10;Description automatically generated">
            <a:extLst>
              <a:ext uri="{FF2B5EF4-FFF2-40B4-BE49-F238E27FC236}">
                <a16:creationId xmlns:a16="http://schemas.microsoft.com/office/drawing/2014/main" xmlns="" id="{16FBE607-5623-6B4E-9DBB-E1764C986173}"/>
              </a:ext>
            </a:extLst>
          </p:cNvPr>
          <p:cNvPicPr>
            <a:picLocks noChangeAspect="1"/>
          </p:cNvPicPr>
          <p:nvPr/>
        </p:nvPicPr>
        <p:blipFill>
          <a:blip r:embed="rId3"/>
          <a:stretch>
            <a:fillRect/>
          </a:stretch>
        </p:blipFill>
        <p:spPr>
          <a:xfrm>
            <a:off x="7016377" y="681037"/>
            <a:ext cx="3287600" cy="5116328"/>
          </a:xfrm>
          <a:prstGeom prst="rect">
            <a:avLst/>
          </a:prstGeom>
        </p:spPr>
      </p:pic>
    </p:spTree>
    <p:extLst>
      <p:ext uri="{BB962C8B-B14F-4D97-AF65-F5344CB8AC3E}">
        <p14:creationId xmlns:p14="http://schemas.microsoft.com/office/powerpoint/2010/main" val="4036452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C4728EA-F8C2-AE46-9419-32AD2BA645B2}"/>
              </a:ext>
            </a:extLst>
          </p:cNvPr>
          <p:cNvSpPr/>
          <p:nvPr/>
        </p:nvSpPr>
        <p:spPr>
          <a:xfrm>
            <a:off x="4780722" y="596886"/>
            <a:ext cx="7177916" cy="5707116"/>
          </a:xfrm>
          <a:prstGeom prst="rect">
            <a:avLst/>
          </a:prstGeom>
          <a:solidFill>
            <a:srgbClr val="E69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E3545E60-CDFD-884C-9D3E-B562388BC14E}"/>
              </a:ext>
            </a:extLst>
          </p:cNvPr>
          <p:cNvSpPr/>
          <p:nvPr/>
        </p:nvSpPr>
        <p:spPr>
          <a:xfrm>
            <a:off x="295226" y="596886"/>
            <a:ext cx="4791124" cy="6076448"/>
          </a:xfrm>
          <a:prstGeom prst="rect">
            <a:avLst/>
          </a:prstGeom>
          <a:solidFill>
            <a:srgbClr val="779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1A04BCE-3710-2F4F-BA67-7508D3214B0F}"/>
              </a:ext>
            </a:extLst>
          </p:cNvPr>
          <p:cNvSpPr txBox="1"/>
          <p:nvPr/>
        </p:nvSpPr>
        <p:spPr>
          <a:xfrm>
            <a:off x="295225" y="812339"/>
            <a:ext cx="2268439" cy="4939814"/>
          </a:xfrm>
          <a:prstGeom prst="rect">
            <a:avLst/>
          </a:prstGeom>
          <a:noFill/>
        </p:spPr>
        <p:txBody>
          <a:bodyPr wrap="square" rtlCol="0">
            <a:spAutoFit/>
          </a:bodyPr>
          <a:lstStyle/>
          <a:p>
            <a:r>
              <a:rPr lang="en-US" sz="1500" b="1" dirty="0"/>
              <a:t>1. Torah</a:t>
            </a:r>
          </a:p>
          <a:p>
            <a:pPr lvl="1"/>
            <a:r>
              <a:rPr lang="en-US" sz="1500" dirty="0"/>
              <a:t>Genesis</a:t>
            </a:r>
          </a:p>
          <a:p>
            <a:pPr lvl="1"/>
            <a:r>
              <a:rPr lang="en-US" sz="1500" dirty="0"/>
              <a:t>Exodus</a:t>
            </a:r>
          </a:p>
          <a:p>
            <a:pPr lvl="1"/>
            <a:r>
              <a:rPr lang="en-US" sz="1500" dirty="0"/>
              <a:t>Leviticus</a:t>
            </a:r>
          </a:p>
          <a:p>
            <a:pPr lvl="1"/>
            <a:r>
              <a:rPr lang="en-US" sz="1500" dirty="0" smtClean="0"/>
              <a:t>Numbers</a:t>
            </a:r>
            <a:endParaRPr lang="en-US" sz="1500" dirty="0"/>
          </a:p>
          <a:p>
            <a:pPr lvl="1"/>
            <a:r>
              <a:rPr lang="en-US" sz="1500" dirty="0"/>
              <a:t>Deuteronomy</a:t>
            </a:r>
          </a:p>
          <a:p>
            <a:endParaRPr lang="en-US" sz="1500" dirty="0"/>
          </a:p>
          <a:p>
            <a:r>
              <a:rPr lang="en-US" sz="1500" b="1" dirty="0"/>
              <a:t>2. The Twelve Prophets</a:t>
            </a:r>
          </a:p>
          <a:p>
            <a:pPr lvl="1"/>
            <a:r>
              <a:rPr lang="en-US" sz="1500" dirty="0"/>
              <a:t>Hosea</a:t>
            </a:r>
          </a:p>
          <a:p>
            <a:pPr lvl="1"/>
            <a:r>
              <a:rPr lang="en-US" sz="1500" dirty="0"/>
              <a:t>Joel</a:t>
            </a:r>
          </a:p>
          <a:p>
            <a:pPr lvl="1"/>
            <a:r>
              <a:rPr lang="en-US" sz="1500" dirty="0"/>
              <a:t>Amos</a:t>
            </a:r>
          </a:p>
          <a:p>
            <a:pPr lvl="1"/>
            <a:r>
              <a:rPr lang="en-US" sz="1500" dirty="0"/>
              <a:t>Obadiah</a:t>
            </a:r>
          </a:p>
          <a:p>
            <a:pPr lvl="1"/>
            <a:r>
              <a:rPr lang="en-US" sz="1500" dirty="0"/>
              <a:t>Jonah</a:t>
            </a:r>
          </a:p>
          <a:p>
            <a:pPr lvl="1"/>
            <a:r>
              <a:rPr lang="en-US" sz="1500" dirty="0"/>
              <a:t>Micha</a:t>
            </a:r>
          </a:p>
          <a:p>
            <a:pPr lvl="1"/>
            <a:r>
              <a:rPr lang="en-US" sz="1500" dirty="0"/>
              <a:t>Nahum</a:t>
            </a:r>
          </a:p>
          <a:p>
            <a:pPr lvl="1"/>
            <a:r>
              <a:rPr lang="en-US" sz="1500" dirty="0"/>
              <a:t>Habakkuk</a:t>
            </a:r>
          </a:p>
          <a:p>
            <a:pPr lvl="1"/>
            <a:r>
              <a:rPr lang="en-US" sz="1500" dirty="0"/>
              <a:t>Zephaniah</a:t>
            </a:r>
          </a:p>
          <a:p>
            <a:pPr lvl="1"/>
            <a:r>
              <a:rPr lang="en-US" sz="1500" dirty="0"/>
              <a:t>Haggai</a:t>
            </a:r>
          </a:p>
          <a:p>
            <a:pPr lvl="1"/>
            <a:r>
              <a:rPr lang="en-US" sz="1500" dirty="0"/>
              <a:t>Zechariah</a:t>
            </a:r>
          </a:p>
          <a:p>
            <a:pPr lvl="1"/>
            <a:r>
              <a:rPr lang="en-US" sz="1500" dirty="0"/>
              <a:t>Malachi</a:t>
            </a:r>
          </a:p>
          <a:p>
            <a:endParaRPr lang="en-US" sz="1500" dirty="0"/>
          </a:p>
        </p:txBody>
      </p:sp>
      <p:sp>
        <p:nvSpPr>
          <p:cNvPr id="4" name="TextBox 3">
            <a:extLst>
              <a:ext uri="{FF2B5EF4-FFF2-40B4-BE49-F238E27FC236}">
                <a16:creationId xmlns:a16="http://schemas.microsoft.com/office/drawing/2014/main" xmlns="" id="{43B18196-BFA7-BA43-91F9-C01140F9367D}"/>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sp>
        <p:nvSpPr>
          <p:cNvPr id="8" name="TextBox 7">
            <a:extLst>
              <a:ext uri="{FF2B5EF4-FFF2-40B4-BE49-F238E27FC236}">
                <a16:creationId xmlns:a16="http://schemas.microsoft.com/office/drawing/2014/main" xmlns="" id="{BEC69BE6-8887-314B-81CE-AC2CD5B15619}"/>
              </a:ext>
            </a:extLst>
          </p:cNvPr>
          <p:cNvSpPr txBox="1"/>
          <p:nvPr/>
        </p:nvSpPr>
        <p:spPr>
          <a:xfrm>
            <a:off x="5402006" y="822853"/>
            <a:ext cx="2080325" cy="4939814"/>
          </a:xfrm>
          <a:prstGeom prst="rect">
            <a:avLst/>
          </a:prstGeom>
          <a:noFill/>
        </p:spPr>
        <p:txBody>
          <a:bodyPr wrap="square" rtlCol="0">
            <a:spAutoFit/>
          </a:bodyPr>
          <a:lstStyle/>
          <a:p>
            <a:r>
              <a:rPr lang="en-US" sz="1500" b="1" dirty="0"/>
              <a:t>1. Pentateuch</a:t>
            </a:r>
          </a:p>
          <a:p>
            <a:pPr lvl="1"/>
            <a:r>
              <a:rPr lang="en-US" sz="1500" dirty="0"/>
              <a:t>Genesis</a:t>
            </a:r>
          </a:p>
          <a:p>
            <a:pPr lvl="1"/>
            <a:r>
              <a:rPr lang="en-US" sz="1500" dirty="0"/>
              <a:t>Exodus</a:t>
            </a:r>
          </a:p>
          <a:p>
            <a:pPr lvl="1"/>
            <a:r>
              <a:rPr lang="en-US" sz="1500" dirty="0"/>
              <a:t>Leviticus</a:t>
            </a:r>
          </a:p>
          <a:p>
            <a:pPr lvl="1"/>
            <a:r>
              <a:rPr lang="en-US" sz="1500" dirty="0" smtClean="0"/>
              <a:t>Numbers</a:t>
            </a:r>
            <a:endParaRPr lang="en-US" sz="1500" dirty="0"/>
          </a:p>
          <a:p>
            <a:pPr lvl="1"/>
            <a:r>
              <a:rPr lang="en-US" sz="1500" dirty="0"/>
              <a:t>Deuteronomy</a:t>
            </a:r>
          </a:p>
          <a:p>
            <a:endParaRPr lang="en-US" sz="1500" dirty="0"/>
          </a:p>
          <a:p>
            <a:r>
              <a:rPr lang="en-US" sz="1500" b="1" dirty="0"/>
              <a:t>2. Poetry and Wisdom</a:t>
            </a:r>
          </a:p>
          <a:p>
            <a:pPr lvl="1"/>
            <a:r>
              <a:rPr lang="en-US" sz="1500" dirty="0"/>
              <a:t>Job</a:t>
            </a:r>
          </a:p>
          <a:p>
            <a:pPr lvl="1"/>
            <a:r>
              <a:rPr lang="en-US" sz="1500" dirty="0"/>
              <a:t>Psalms</a:t>
            </a:r>
          </a:p>
          <a:p>
            <a:pPr lvl="1"/>
            <a:r>
              <a:rPr lang="en-US" sz="1500" dirty="0"/>
              <a:t>Proverbs</a:t>
            </a:r>
          </a:p>
          <a:p>
            <a:pPr lvl="1"/>
            <a:r>
              <a:rPr lang="en-US" sz="1500" dirty="0"/>
              <a:t>Ecclesiastes</a:t>
            </a:r>
          </a:p>
          <a:p>
            <a:pPr lvl="1"/>
            <a:r>
              <a:rPr lang="en-US" sz="1500" dirty="0"/>
              <a:t>Song of Solomon</a:t>
            </a:r>
          </a:p>
          <a:p>
            <a:pPr lvl="1"/>
            <a:r>
              <a:rPr lang="en-US" sz="1500" dirty="0"/>
              <a:t>Wisdom of Solomon*</a:t>
            </a:r>
          </a:p>
          <a:p>
            <a:pPr lvl="1"/>
            <a:r>
              <a:rPr lang="en-US" sz="1500" dirty="0"/>
              <a:t>Ecclesiasticus </a:t>
            </a:r>
          </a:p>
          <a:p>
            <a:pPr lvl="1"/>
            <a:r>
              <a:rPr lang="en-US" sz="1500" dirty="0"/>
              <a:t>(Wisdom of Ben Sirach)*</a:t>
            </a:r>
          </a:p>
          <a:p>
            <a:endParaRPr lang="en-US" sz="1500" dirty="0"/>
          </a:p>
          <a:p>
            <a:endParaRPr lang="en-US" sz="1500" dirty="0"/>
          </a:p>
          <a:p>
            <a:endParaRPr lang="en-US" sz="1500" dirty="0"/>
          </a:p>
        </p:txBody>
      </p:sp>
      <p:sp>
        <p:nvSpPr>
          <p:cNvPr id="9" name="TextBox 8">
            <a:extLst>
              <a:ext uri="{FF2B5EF4-FFF2-40B4-BE49-F238E27FC236}">
                <a16:creationId xmlns:a16="http://schemas.microsoft.com/office/drawing/2014/main" xmlns="" id="{AEC01133-4C59-4C41-AB29-69714A2F494F}"/>
              </a:ext>
            </a:extLst>
          </p:cNvPr>
          <p:cNvSpPr txBox="1"/>
          <p:nvPr/>
        </p:nvSpPr>
        <p:spPr>
          <a:xfrm>
            <a:off x="2563665" y="779305"/>
            <a:ext cx="3023130" cy="6093976"/>
          </a:xfrm>
          <a:prstGeom prst="rect">
            <a:avLst/>
          </a:prstGeom>
          <a:noFill/>
        </p:spPr>
        <p:txBody>
          <a:bodyPr wrap="square" rtlCol="0">
            <a:spAutoFit/>
          </a:bodyPr>
          <a:lstStyle/>
          <a:p>
            <a:r>
              <a:rPr lang="en-US" sz="1500" b="1" dirty="0"/>
              <a:t>3. Nevi’im</a:t>
            </a:r>
          </a:p>
          <a:p>
            <a:pPr lvl="1"/>
            <a:r>
              <a:rPr lang="en-US" sz="1500" dirty="0"/>
              <a:t>Joshua</a:t>
            </a:r>
          </a:p>
          <a:p>
            <a:pPr lvl="1"/>
            <a:r>
              <a:rPr lang="en-US" sz="1500" dirty="0"/>
              <a:t>Judges</a:t>
            </a:r>
          </a:p>
          <a:p>
            <a:pPr lvl="1"/>
            <a:r>
              <a:rPr lang="en-US" sz="1500" dirty="0"/>
              <a:t>Samuel (</a:t>
            </a:r>
            <a:r>
              <a:rPr lang="en-US" sz="1500" dirty="0" smtClean="0"/>
              <a:t>I&amp;II</a:t>
            </a:r>
            <a:r>
              <a:rPr lang="en-US" sz="1500" dirty="0"/>
              <a:t>)</a:t>
            </a:r>
          </a:p>
          <a:p>
            <a:pPr lvl="1"/>
            <a:r>
              <a:rPr lang="en-US" sz="1500" dirty="0"/>
              <a:t>Kings (</a:t>
            </a:r>
            <a:r>
              <a:rPr lang="en-US" sz="1500" dirty="0" smtClean="0"/>
              <a:t>I&amp;II</a:t>
            </a:r>
            <a:r>
              <a:rPr lang="en-US" sz="1500" dirty="0"/>
              <a:t>)</a:t>
            </a:r>
          </a:p>
          <a:p>
            <a:pPr lvl="1"/>
            <a:r>
              <a:rPr lang="en-US" sz="1500" dirty="0"/>
              <a:t>Isaiah</a:t>
            </a:r>
          </a:p>
          <a:p>
            <a:pPr lvl="1"/>
            <a:r>
              <a:rPr lang="en-US" sz="1500" dirty="0"/>
              <a:t>Jeremiah</a:t>
            </a:r>
          </a:p>
          <a:p>
            <a:pPr lvl="1"/>
            <a:r>
              <a:rPr lang="en-US" sz="1500" dirty="0"/>
              <a:t>Ezekiel</a:t>
            </a:r>
          </a:p>
          <a:p>
            <a:endParaRPr lang="en-US" sz="1500" dirty="0"/>
          </a:p>
          <a:p>
            <a:r>
              <a:rPr lang="en-US" sz="1500" b="1" dirty="0"/>
              <a:t>4. Books of Truth</a:t>
            </a:r>
          </a:p>
          <a:p>
            <a:pPr lvl="1"/>
            <a:r>
              <a:rPr lang="en-US" sz="1500" dirty="0"/>
              <a:t>Psalms</a:t>
            </a:r>
          </a:p>
          <a:p>
            <a:pPr lvl="1"/>
            <a:r>
              <a:rPr lang="en-US" sz="1500" dirty="0"/>
              <a:t>Proverbs</a:t>
            </a:r>
          </a:p>
          <a:p>
            <a:pPr lvl="1"/>
            <a:r>
              <a:rPr lang="en-US" sz="1500" dirty="0"/>
              <a:t>Job</a:t>
            </a:r>
          </a:p>
          <a:p>
            <a:pPr lvl="1"/>
            <a:endParaRPr lang="en-US" sz="1500" dirty="0"/>
          </a:p>
          <a:p>
            <a:r>
              <a:rPr lang="en-US" sz="1500" b="1" dirty="0"/>
              <a:t>5. Five Scrolls</a:t>
            </a:r>
          </a:p>
          <a:p>
            <a:pPr lvl="1"/>
            <a:r>
              <a:rPr lang="en-US" sz="1500" dirty="0"/>
              <a:t>Song of Songs</a:t>
            </a:r>
          </a:p>
          <a:p>
            <a:pPr lvl="1"/>
            <a:r>
              <a:rPr lang="en-US" sz="1500" dirty="0"/>
              <a:t>Ruth</a:t>
            </a:r>
          </a:p>
          <a:p>
            <a:pPr lvl="1"/>
            <a:r>
              <a:rPr lang="en-US" sz="1500" dirty="0"/>
              <a:t>Lamentations</a:t>
            </a:r>
          </a:p>
          <a:p>
            <a:pPr lvl="1"/>
            <a:r>
              <a:rPr lang="en-US" sz="1500" dirty="0"/>
              <a:t>Ecclesiastes</a:t>
            </a:r>
          </a:p>
          <a:p>
            <a:pPr lvl="1"/>
            <a:r>
              <a:rPr lang="en-US" sz="1500" dirty="0"/>
              <a:t>Esther</a:t>
            </a:r>
          </a:p>
          <a:p>
            <a:pPr lvl="1"/>
            <a:endParaRPr lang="en-US" sz="1500" dirty="0"/>
          </a:p>
          <a:p>
            <a:r>
              <a:rPr lang="en-US" sz="1500" b="1" dirty="0"/>
              <a:t>6. The Rest of the Writings</a:t>
            </a:r>
          </a:p>
          <a:p>
            <a:pPr lvl="1"/>
            <a:r>
              <a:rPr lang="en-US" sz="1500" dirty="0"/>
              <a:t>Daniel</a:t>
            </a:r>
          </a:p>
          <a:p>
            <a:pPr lvl="1"/>
            <a:r>
              <a:rPr lang="en-US" sz="1500" dirty="0"/>
              <a:t>Ezra-Nehemiah</a:t>
            </a:r>
          </a:p>
          <a:p>
            <a:pPr lvl="1"/>
            <a:r>
              <a:rPr lang="en-US" sz="1500" dirty="0"/>
              <a:t>Chronicles (I&amp;II)</a:t>
            </a:r>
          </a:p>
          <a:p>
            <a:endParaRPr lang="en-US" sz="1500" dirty="0"/>
          </a:p>
        </p:txBody>
      </p:sp>
      <p:sp>
        <p:nvSpPr>
          <p:cNvPr id="10" name="TextBox 9">
            <a:extLst>
              <a:ext uri="{FF2B5EF4-FFF2-40B4-BE49-F238E27FC236}">
                <a16:creationId xmlns:a16="http://schemas.microsoft.com/office/drawing/2014/main" xmlns="" id="{8808933D-38FA-914C-8BDE-0DE2F2B6D6DA}"/>
              </a:ext>
            </a:extLst>
          </p:cNvPr>
          <p:cNvSpPr txBox="1"/>
          <p:nvPr/>
        </p:nvSpPr>
        <p:spPr>
          <a:xfrm>
            <a:off x="295225" y="42888"/>
            <a:ext cx="4349928" cy="553998"/>
          </a:xfrm>
          <a:prstGeom prst="rect">
            <a:avLst/>
          </a:prstGeom>
          <a:noFill/>
        </p:spPr>
        <p:txBody>
          <a:bodyPr wrap="square" rtlCol="0">
            <a:spAutoFit/>
          </a:bodyPr>
          <a:lstStyle/>
          <a:p>
            <a:pPr algn="ctr"/>
            <a:r>
              <a:rPr lang="en-US" sz="3000" b="1" dirty="0">
                <a:solidFill>
                  <a:srgbClr val="7797DC"/>
                </a:solidFill>
              </a:rPr>
              <a:t>Hebrew Canon </a:t>
            </a:r>
          </a:p>
        </p:txBody>
      </p:sp>
      <p:sp>
        <p:nvSpPr>
          <p:cNvPr id="12" name="TextBox 11">
            <a:extLst>
              <a:ext uri="{FF2B5EF4-FFF2-40B4-BE49-F238E27FC236}">
                <a16:creationId xmlns:a16="http://schemas.microsoft.com/office/drawing/2014/main" xmlns="" id="{CCFD004D-030E-A64B-AE5D-245A4FA803C4}"/>
              </a:ext>
            </a:extLst>
          </p:cNvPr>
          <p:cNvSpPr txBox="1"/>
          <p:nvPr/>
        </p:nvSpPr>
        <p:spPr>
          <a:xfrm>
            <a:off x="8910980" y="824216"/>
            <a:ext cx="3154018" cy="5401479"/>
          </a:xfrm>
          <a:prstGeom prst="rect">
            <a:avLst/>
          </a:prstGeom>
          <a:noFill/>
        </p:spPr>
        <p:txBody>
          <a:bodyPr wrap="square" rtlCol="0">
            <a:spAutoFit/>
          </a:bodyPr>
          <a:lstStyle/>
          <a:p>
            <a:r>
              <a:rPr lang="en-US" sz="1500" b="1" dirty="0"/>
              <a:t>4. Prophets</a:t>
            </a:r>
          </a:p>
          <a:p>
            <a:pPr lvl="1"/>
            <a:r>
              <a:rPr lang="en-US" sz="1500" dirty="0"/>
              <a:t>Isaiah</a:t>
            </a:r>
          </a:p>
          <a:p>
            <a:pPr lvl="1"/>
            <a:r>
              <a:rPr lang="en-US" sz="1500" dirty="0"/>
              <a:t>Jeremiah</a:t>
            </a:r>
          </a:p>
          <a:p>
            <a:pPr lvl="1"/>
            <a:r>
              <a:rPr lang="en-US" sz="1500" dirty="0"/>
              <a:t>Lamentations*</a:t>
            </a:r>
          </a:p>
          <a:p>
            <a:pPr lvl="1"/>
            <a:r>
              <a:rPr lang="en-US" sz="1500" dirty="0"/>
              <a:t>Baruch, + The Letter of Jeremiah*</a:t>
            </a:r>
          </a:p>
          <a:p>
            <a:pPr lvl="1"/>
            <a:r>
              <a:rPr lang="en-US" sz="1500" dirty="0"/>
              <a:t>Ezekiel</a:t>
            </a:r>
          </a:p>
          <a:p>
            <a:pPr lvl="1"/>
            <a:r>
              <a:rPr lang="en-US" sz="1500" dirty="0"/>
              <a:t>Daniel, </a:t>
            </a:r>
            <a:r>
              <a:rPr lang="en-US" sz="1500" dirty="0" smtClean="0"/>
              <a:t>+ Additions </a:t>
            </a:r>
            <a:r>
              <a:rPr lang="en-US" sz="1500" dirty="0"/>
              <a:t>to Daniel Hosea</a:t>
            </a:r>
          </a:p>
          <a:p>
            <a:pPr lvl="1"/>
            <a:r>
              <a:rPr lang="en-US" sz="1500" dirty="0"/>
              <a:t>Joel</a:t>
            </a:r>
          </a:p>
          <a:p>
            <a:pPr lvl="1"/>
            <a:r>
              <a:rPr lang="en-US" sz="1500" dirty="0"/>
              <a:t>Amos</a:t>
            </a:r>
          </a:p>
          <a:p>
            <a:pPr lvl="1"/>
            <a:r>
              <a:rPr lang="en-US" sz="1500" dirty="0" err="1"/>
              <a:t>Abidas</a:t>
            </a:r>
            <a:r>
              <a:rPr lang="en-US" sz="1500" dirty="0"/>
              <a:t> (Obadiah)</a:t>
            </a:r>
          </a:p>
          <a:p>
            <a:pPr lvl="1"/>
            <a:r>
              <a:rPr lang="en-US" sz="1500" dirty="0"/>
              <a:t>Jonas (Jonah)</a:t>
            </a:r>
          </a:p>
          <a:p>
            <a:pPr lvl="1"/>
            <a:r>
              <a:rPr lang="en-US" sz="1500" dirty="0" err="1"/>
              <a:t>Micheas</a:t>
            </a:r>
            <a:r>
              <a:rPr lang="en-US" sz="1500" dirty="0"/>
              <a:t> (</a:t>
            </a:r>
            <a:r>
              <a:rPr lang="en-US" sz="1500" dirty="0" smtClean="0"/>
              <a:t>Micah</a:t>
            </a:r>
            <a:r>
              <a:rPr lang="en-US" sz="1500" dirty="0"/>
              <a:t>)</a:t>
            </a:r>
          </a:p>
          <a:p>
            <a:pPr lvl="1"/>
            <a:r>
              <a:rPr lang="en-US" sz="1500" dirty="0"/>
              <a:t>Nahum</a:t>
            </a:r>
          </a:p>
          <a:p>
            <a:pPr lvl="1"/>
            <a:r>
              <a:rPr lang="en-US" sz="1500" dirty="0" err="1"/>
              <a:t>Habucuc</a:t>
            </a:r>
            <a:r>
              <a:rPr lang="en-US" sz="1500" dirty="0"/>
              <a:t> (Habakkuk)</a:t>
            </a:r>
          </a:p>
          <a:p>
            <a:pPr lvl="1"/>
            <a:r>
              <a:rPr lang="en-US" sz="1500" dirty="0" err="1"/>
              <a:t>Sophonias</a:t>
            </a:r>
            <a:r>
              <a:rPr lang="en-US" sz="1500" dirty="0"/>
              <a:t> (Zephaniah)</a:t>
            </a:r>
          </a:p>
          <a:p>
            <a:pPr lvl="1"/>
            <a:r>
              <a:rPr lang="en-US" sz="1500" dirty="0" err="1"/>
              <a:t>Aggeus</a:t>
            </a:r>
            <a:r>
              <a:rPr lang="en-US" sz="1500" dirty="0"/>
              <a:t> (Haggai)</a:t>
            </a:r>
          </a:p>
          <a:p>
            <a:pPr lvl="1"/>
            <a:r>
              <a:rPr lang="en-US" sz="1500" dirty="0"/>
              <a:t>Zacharias (Zechariah)</a:t>
            </a:r>
          </a:p>
          <a:p>
            <a:pPr lvl="1"/>
            <a:r>
              <a:rPr lang="en-US" sz="1500" dirty="0" err="1"/>
              <a:t>Malachias</a:t>
            </a:r>
            <a:r>
              <a:rPr lang="en-US" sz="1500" dirty="0"/>
              <a:t> (Malachi)</a:t>
            </a:r>
          </a:p>
          <a:p>
            <a:pPr lvl="1"/>
            <a:r>
              <a:rPr lang="en-US" sz="1500" dirty="0"/>
              <a:t>1 Maccabees *</a:t>
            </a:r>
          </a:p>
          <a:p>
            <a:pPr lvl="1"/>
            <a:r>
              <a:rPr lang="en-US" sz="1500" dirty="0"/>
              <a:t>2 Maccabees*</a:t>
            </a:r>
          </a:p>
          <a:p>
            <a:endParaRPr lang="en-US" sz="1500" dirty="0"/>
          </a:p>
        </p:txBody>
      </p:sp>
      <p:sp>
        <p:nvSpPr>
          <p:cNvPr id="13" name="TextBox 12">
            <a:extLst>
              <a:ext uri="{FF2B5EF4-FFF2-40B4-BE49-F238E27FC236}">
                <a16:creationId xmlns:a16="http://schemas.microsoft.com/office/drawing/2014/main" xmlns="" id="{A0B84F05-D31B-DF46-9A3A-9369A2E915BD}"/>
              </a:ext>
            </a:extLst>
          </p:cNvPr>
          <p:cNvSpPr txBox="1"/>
          <p:nvPr/>
        </p:nvSpPr>
        <p:spPr>
          <a:xfrm>
            <a:off x="4780722" y="61541"/>
            <a:ext cx="7177916" cy="553998"/>
          </a:xfrm>
          <a:prstGeom prst="rect">
            <a:avLst/>
          </a:prstGeom>
          <a:noFill/>
        </p:spPr>
        <p:txBody>
          <a:bodyPr wrap="square" rtlCol="0">
            <a:spAutoFit/>
          </a:bodyPr>
          <a:lstStyle/>
          <a:p>
            <a:pPr algn="ctr"/>
            <a:r>
              <a:rPr lang="en-US" sz="3000" b="1" dirty="0">
                <a:solidFill>
                  <a:srgbClr val="E6947F"/>
                </a:solidFill>
              </a:rPr>
              <a:t>Catholic Canon (including ”apocrypha”) </a:t>
            </a:r>
          </a:p>
        </p:txBody>
      </p:sp>
      <p:sp>
        <p:nvSpPr>
          <p:cNvPr id="16" name="TextBox 15">
            <a:extLst>
              <a:ext uri="{FF2B5EF4-FFF2-40B4-BE49-F238E27FC236}">
                <a16:creationId xmlns:a16="http://schemas.microsoft.com/office/drawing/2014/main" xmlns="" id="{8D3611AC-A59D-8548-A1A2-53EC48140ACD}"/>
              </a:ext>
            </a:extLst>
          </p:cNvPr>
          <p:cNvSpPr txBox="1"/>
          <p:nvPr/>
        </p:nvSpPr>
        <p:spPr>
          <a:xfrm>
            <a:off x="7438166" y="822853"/>
            <a:ext cx="1668211" cy="3554819"/>
          </a:xfrm>
          <a:prstGeom prst="rect">
            <a:avLst/>
          </a:prstGeom>
          <a:noFill/>
        </p:spPr>
        <p:txBody>
          <a:bodyPr wrap="square" rtlCol="0">
            <a:spAutoFit/>
          </a:bodyPr>
          <a:lstStyle/>
          <a:p>
            <a:r>
              <a:rPr lang="en-US" sz="1500" b="1" dirty="0"/>
              <a:t>3. History</a:t>
            </a:r>
          </a:p>
          <a:p>
            <a:pPr lvl="1"/>
            <a:r>
              <a:rPr lang="en-US" sz="1500" dirty="0"/>
              <a:t>Joshua</a:t>
            </a:r>
          </a:p>
          <a:p>
            <a:pPr lvl="1"/>
            <a:r>
              <a:rPr lang="en-US" sz="1500" dirty="0"/>
              <a:t>Judges</a:t>
            </a:r>
          </a:p>
          <a:p>
            <a:pPr lvl="1"/>
            <a:r>
              <a:rPr lang="en-US" sz="1500" dirty="0"/>
              <a:t>Ruth*</a:t>
            </a:r>
          </a:p>
          <a:p>
            <a:pPr lvl="1"/>
            <a:r>
              <a:rPr lang="en-US" sz="1500" dirty="0"/>
              <a:t>Samuel (</a:t>
            </a:r>
            <a:r>
              <a:rPr lang="en-US" sz="1500" dirty="0" smtClean="0"/>
              <a:t>I&amp;II</a:t>
            </a:r>
            <a:r>
              <a:rPr lang="en-US" sz="1500" dirty="0"/>
              <a:t>)</a:t>
            </a:r>
          </a:p>
          <a:p>
            <a:pPr lvl="1"/>
            <a:r>
              <a:rPr lang="en-US" sz="1500" dirty="0"/>
              <a:t>Kings (I&amp;II)</a:t>
            </a:r>
          </a:p>
          <a:p>
            <a:pPr lvl="1"/>
            <a:r>
              <a:rPr lang="en-US" sz="1500" dirty="0"/>
              <a:t>Chronicles *</a:t>
            </a:r>
          </a:p>
          <a:p>
            <a:pPr lvl="1"/>
            <a:r>
              <a:rPr lang="en-US" sz="1500" dirty="0"/>
              <a:t>Ezra and Nehemiah*</a:t>
            </a:r>
          </a:p>
          <a:p>
            <a:pPr lvl="1"/>
            <a:r>
              <a:rPr lang="en-US" sz="1500" dirty="0"/>
              <a:t>Tobit*</a:t>
            </a:r>
          </a:p>
          <a:p>
            <a:pPr lvl="1"/>
            <a:r>
              <a:rPr lang="en-US" sz="1500" dirty="0"/>
              <a:t>Judith*</a:t>
            </a:r>
          </a:p>
          <a:p>
            <a:pPr lvl="1"/>
            <a:r>
              <a:rPr lang="en-US" sz="1500" dirty="0"/>
              <a:t>Esther + additions to Esther</a:t>
            </a:r>
          </a:p>
          <a:p>
            <a:endParaRPr lang="en-US" sz="1500" dirty="0"/>
          </a:p>
        </p:txBody>
      </p:sp>
    </p:spTree>
    <p:extLst>
      <p:ext uri="{BB962C8B-B14F-4D97-AF65-F5344CB8AC3E}">
        <p14:creationId xmlns:p14="http://schemas.microsoft.com/office/powerpoint/2010/main" val="2079719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5E05E9-E079-3643-90BA-079DEE5FC936}"/>
              </a:ext>
            </a:extLst>
          </p:cNvPr>
          <p:cNvSpPr>
            <a:spLocks noGrp="1"/>
          </p:cNvSpPr>
          <p:nvPr>
            <p:ph type="title"/>
          </p:nvPr>
        </p:nvSpPr>
        <p:spPr>
          <a:xfrm>
            <a:off x="838200" y="253980"/>
            <a:ext cx="10515600" cy="1325563"/>
          </a:xfrm>
        </p:spPr>
        <p:txBody>
          <a:bodyPr>
            <a:noAutofit/>
          </a:bodyPr>
          <a:lstStyle/>
          <a:p>
            <a:pPr algn="ctr"/>
            <a:r>
              <a:rPr lang="en-US" sz="10000" b="1" dirty="0">
                <a:solidFill>
                  <a:schemeClr val="accent5">
                    <a:lumMod val="75000"/>
                  </a:schemeClr>
                </a:solidFill>
                <a:latin typeface="Skia" panose="020D0502020204020204" pitchFamily="34" charset="0"/>
              </a:rPr>
              <a:t>Y H W H</a:t>
            </a:r>
          </a:p>
        </p:txBody>
      </p:sp>
      <p:sp>
        <p:nvSpPr>
          <p:cNvPr id="3" name="Content Placeholder 2">
            <a:extLst>
              <a:ext uri="{FF2B5EF4-FFF2-40B4-BE49-F238E27FC236}">
                <a16:creationId xmlns:a16="http://schemas.microsoft.com/office/drawing/2014/main" xmlns="" id="{6985B4A0-F230-5645-AB3F-1FC550F984F1}"/>
              </a:ext>
            </a:extLst>
          </p:cNvPr>
          <p:cNvSpPr>
            <a:spLocks noGrp="1"/>
          </p:cNvSpPr>
          <p:nvPr>
            <p:ph idx="1"/>
          </p:nvPr>
        </p:nvSpPr>
        <p:spPr>
          <a:xfrm>
            <a:off x="1676400" y="3154363"/>
            <a:ext cx="10515600" cy="4351338"/>
          </a:xfrm>
        </p:spPr>
        <p:txBody>
          <a:bodyPr>
            <a:normAutofit/>
          </a:bodyPr>
          <a:lstStyle/>
          <a:p>
            <a:pPr marL="0" indent="0">
              <a:buNone/>
            </a:pPr>
            <a:r>
              <a:rPr lang="en-US" sz="5000" b="1" i="1" dirty="0">
                <a:solidFill>
                  <a:schemeClr val="accent1">
                    <a:lumMod val="75000"/>
                  </a:schemeClr>
                </a:solidFill>
                <a:latin typeface="Skia" panose="020D0502020204020204" pitchFamily="34" charset="0"/>
              </a:rPr>
              <a:t>I am and will be</a:t>
            </a:r>
          </a:p>
        </p:txBody>
      </p:sp>
      <p:sp>
        <p:nvSpPr>
          <p:cNvPr id="7" name="TextBox 6">
            <a:extLst>
              <a:ext uri="{FF2B5EF4-FFF2-40B4-BE49-F238E27FC236}">
                <a16:creationId xmlns:a16="http://schemas.microsoft.com/office/drawing/2014/main" xmlns="" id="{3E7CB7AA-B349-5D4B-ACF4-9C5F51405E84}"/>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4123086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878AD-C653-434F-A3DE-3021DC25564B}"/>
              </a:ext>
            </a:extLst>
          </p:cNvPr>
          <p:cNvSpPr>
            <a:spLocks noGrp="1"/>
          </p:cNvSpPr>
          <p:nvPr>
            <p:ph type="title"/>
          </p:nvPr>
        </p:nvSpPr>
        <p:spPr/>
        <p:txBody>
          <a:bodyPr>
            <a:normAutofit/>
          </a:bodyPr>
          <a:lstStyle/>
          <a:p>
            <a:pPr algn="ctr"/>
            <a:r>
              <a:rPr lang="en-US" sz="5000" b="1" dirty="0">
                <a:solidFill>
                  <a:srgbClr val="465442"/>
                </a:solidFill>
                <a:latin typeface="Trebuchet MS" panose="020B0703020202090204" pitchFamily="34" charset="0"/>
              </a:rPr>
              <a:t>Divine-Human Relationship</a:t>
            </a:r>
          </a:p>
        </p:txBody>
      </p:sp>
      <p:sp>
        <p:nvSpPr>
          <p:cNvPr id="3" name="Content Placeholder 2">
            <a:extLst>
              <a:ext uri="{FF2B5EF4-FFF2-40B4-BE49-F238E27FC236}">
                <a16:creationId xmlns:a16="http://schemas.microsoft.com/office/drawing/2014/main" xmlns="" id="{056748E0-5E17-3E4B-A6E0-08DABF5A39F7}"/>
              </a:ext>
            </a:extLst>
          </p:cNvPr>
          <p:cNvSpPr>
            <a:spLocks noGrp="1"/>
          </p:cNvSpPr>
          <p:nvPr>
            <p:ph idx="1"/>
          </p:nvPr>
        </p:nvSpPr>
        <p:spPr>
          <a:xfrm>
            <a:off x="365760" y="1688088"/>
            <a:ext cx="2899953" cy="3974286"/>
          </a:xfrm>
          <a:solidFill>
            <a:srgbClr val="D7CDB6"/>
          </a:solidFill>
        </p:spPr>
        <p:txBody>
          <a:bodyPr/>
          <a:lstStyle/>
          <a:p>
            <a:pPr marL="0" indent="0" algn="ctr">
              <a:buNone/>
            </a:pPr>
            <a:r>
              <a:rPr lang="en-US" b="1" dirty="0">
                <a:solidFill>
                  <a:srgbClr val="658961"/>
                </a:solidFill>
              </a:rPr>
              <a:t>Sin</a:t>
            </a:r>
          </a:p>
          <a:p>
            <a:pPr marL="0" indent="0">
              <a:buNone/>
            </a:pPr>
            <a:r>
              <a:rPr lang="en-US" dirty="0"/>
              <a:t>An offense against God. Sin is a deliberate thought, word, deed, or omission against the eternal law of God. </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xmlns="" id="{A7C19795-F683-0240-92DA-650AF952329E}"/>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pic>
        <p:nvPicPr>
          <p:cNvPr id="6" name="Picture 5" descr="A picture containing indoor, sitting, laying, bed&#10;&#10;Description automatically generated">
            <a:extLst>
              <a:ext uri="{FF2B5EF4-FFF2-40B4-BE49-F238E27FC236}">
                <a16:creationId xmlns:a16="http://schemas.microsoft.com/office/drawing/2014/main" xmlns="" id="{F19DF308-E214-9D49-BDA3-A27F125D4EB4}"/>
              </a:ext>
            </a:extLst>
          </p:cNvPr>
          <p:cNvPicPr>
            <a:picLocks noChangeAspect="1"/>
          </p:cNvPicPr>
          <p:nvPr/>
        </p:nvPicPr>
        <p:blipFill>
          <a:blip r:embed="rId3"/>
          <a:stretch>
            <a:fillRect/>
          </a:stretch>
        </p:blipFill>
        <p:spPr>
          <a:xfrm>
            <a:off x="3265713" y="1688088"/>
            <a:ext cx="8755741" cy="3974286"/>
          </a:xfrm>
          <a:prstGeom prst="rect">
            <a:avLst/>
          </a:prstGeom>
        </p:spPr>
      </p:pic>
    </p:spTree>
    <p:extLst>
      <p:ext uri="{BB962C8B-B14F-4D97-AF65-F5344CB8AC3E}">
        <p14:creationId xmlns:p14="http://schemas.microsoft.com/office/powerpoint/2010/main" val="4019404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D22C8-E863-B245-8764-2BA40B577F29}"/>
              </a:ext>
            </a:extLst>
          </p:cNvPr>
          <p:cNvSpPr>
            <a:spLocks noGrp="1"/>
          </p:cNvSpPr>
          <p:nvPr>
            <p:ph type="title"/>
          </p:nvPr>
        </p:nvSpPr>
        <p:spPr>
          <a:xfrm>
            <a:off x="630049" y="818337"/>
            <a:ext cx="10515600" cy="1325563"/>
          </a:xfrm>
        </p:spPr>
        <p:txBody>
          <a:bodyPr>
            <a:noAutofit/>
          </a:bodyPr>
          <a:lstStyle/>
          <a:p>
            <a:r>
              <a:rPr lang="en-US" sz="5000" b="1" dirty="0">
                <a:solidFill>
                  <a:srgbClr val="B42A09"/>
                </a:solidFill>
                <a:latin typeface="Trebuchet MS" panose="020B0703020202090204" pitchFamily="34" charset="0"/>
              </a:rPr>
              <a:t>Magisterium</a:t>
            </a:r>
            <a:br>
              <a:rPr lang="en-US" sz="5000" b="1" dirty="0">
                <a:solidFill>
                  <a:srgbClr val="B42A09"/>
                </a:solidFill>
                <a:latin typeface="Trebuchet MS" panose="020B0703020202090204" pitchFamily="34" charset="0"/>
              </a:rPr>
            </a:br>
            <a:endParaRPr lang="en-US" sz="5000" b="1" dirty="0">
              <a:solidFill>
                <a:srgbClr val="B42A09"/>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FB683D8C-34F5-A24B-A0BC-7718DF1707E0}"/>
              </a:ext>
            </a:extLst>
          </p:cNvPr>
          <p:cNvSpPr>
            <a:spLocks noGrp="1"/>
          </p:cNvSpPr>
          <p:nvPr>
            <p:ph idx="1"/>
          </p:nvPr>
        </p:nvSpPr>
        <p:spPr>
          <a:xfrm>
            <a:off x="838200" y="1825625"/>
            <a:ext cx="4020671" cy="4351338"/>
          </a:xfrm>
        </p:spPr>
        <p:txBody>
          <a:bodyPr>
            <a:noAutofit/>
          </a:bodyPr>
          <a:lstStyle/>
          <a:p>
            <a:pPr marL="0" indent="0">
              <a:buNone/>
            </a:pPr>
            <a:r>
              <a:rPr lang="en-US" sz="3500" dirty="0"/>
              <a:t>The teaching authority of the Church concerning issues of faith and morals. The Magisterium consists of the pope and the college of bishops acting together. </a:t>
            </a:r>
          </a:p>
          <a:p>
            <a:endParaRPr lang="en-US" sz="3500" dirty="0"/>
          </a:p>
        </p:txBody>
      </p:sp>
      <p:sp>
        <p:nvSpPr>
          <p:cNvPr id="4" name="TextBox 3">
            <a:extLst>
              <a:ext uri="{FF2B5EF4-FFF2-40B4-BE49-F238E27FC236}">
                <a16:creationId xmlns:a16="http://schemas.microsoft.com/office/drawing/2014/main" xmlns="" id="{00E34FC9-5675-4449-8EB0-D8A4EB8BC61E}"/>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pic>
        <p:nvPicPr>
          <p:cNvPr id="6" name="Picture 5" descr="A group of people sitting at a table in front of a building&#10;&#10;Description automatically generated">
            <a:extLst>
              <a:ext uri="{FF2B5EF4-FFF2-40B4-BE49-F238E27FC236}">
                <a16:creationId xmlns:a16="http://schemas.microsoft.com/office/drawing/2014/main" xmlns="" id="{BF179472-C5C0-3D4A-BC8F-34FBFC3A86A4}"/>
              </a:ext>
            </a:extLst>
          </p:cNvPr>
          <p:cNvPicPr>
            <a:picLocks noChangeAspect="1"/>
          </p:cNvPicPr>
          <p:nvPr/>
        </p:nvPicPr>
        <p:blipFill>
          <a:blip r:embed="rId3"/>
          <a:stretch>
            <a:fillRect/>
          </a:stretch>
        </p:blipFill>
        <p:spPr>
          <a:xfrm>
            <a:off x="4858871" y="1000259"/>
            <a:ext cx="6722981" cy="4614729"/>
          </a:xfrm>
          <a:prstGeom prst="rect">
            <a:avLst/>
          </a:prstGeom>
        </p:spPr>
      </p:pic>
    </p:spTree>
    <p:extLst>
      <p:ext uri="{BB962C8B-B14F-4D97-AF65-F5344CB8AC3E}">
        <p14:creationId xmlns:p14="http://schemas.microsoft.com/office/powerpoint/2010/main" val="311950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92D3-FBC7-E544-96C2-AE75D67B70A3}"/>
              </a:ext>
            </a:extLst>
          </p:cNvPr>
          <p:cNvSpPr>
            <a:spLocks noGrp="1"/>
          </p:cNvSpPr>
          <p:nvPr>
            <p:ph type="title"/>
          </p:nvPr>
        </p:nvSpPr>
        <p:spPr>
          <a:xfrm>
            <a:off x="838200" y="25572"/>
            <a:ext cx="10515600" cy="1325563"/>
          </a:xfrm>
          <a:noFill/>
        </p:spPr>
        <p:txBody>
          <a:bodyPr/>
          <a:lstStyle/>
          <a:p>
            <a:r>
              <a:rPr lang="en-US" b="1" dirty="0">
                <a:solidFill>
                  <a:srgbClr val="424F4A"/>
                </a:solidFill>
                <a:latin typeface="Trebuchet MS" panose="020B0703020202090204" pitchFamily="34" charset="0"/>
              </a:rPr>
              <a:t>Three Rules for Interpreting Scripture</a:t>
            </a:r>
          </a:p>
        </p:txBody>
      </p:sp>
      <p:graphicFrame>
        <p:nvGraphicFramePr>
          <p:cNvPr id="6" name="Content Placeholder 5">
            <a:extLst>
              <a:ext uri="{FF2B5EF4-FFF2-40B4-BE49-F238E27FC236}">
                <a16:creationId xmlns:a16="http://schemas.microsoft.com/office/drawing/2014/main" xmlns="" id="{EEC3E6CE-D066-1D47-9128-45824714E4C2}"/>
              </a:ext>
            </a:extLst>
          </p:cNvPr>
          <p:cNvGraphicFramePr>
            <a:graphicFrameLocks noGrp="1"/>
          </p:cNvGraphicFramePr>
          <p:nvPr>
            <p:ph idx="1"/>
            <p:extLst>
              <p:ext uri="{D42A27DB-BD31-4B8C-83A1-F6EECF244321}">
                <p14:modId xmlns:p14="http://schemas.microsoft.com/office/powerpoint/2010/main" val="181712958"/>
              </p:ext>
            </p:extLst>
          </p:nvPr>
        </p:nvGraphicFramePr>
        <p:xfrm>
          <a:off x="829609" y="1351135"/>
          <a:ext cx="418203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text&#10;&#10;Description automatically generated">
            <a:extLst>
              <a:ext uri="{FF2B5EF4-FFF2-40B4-BE49-F238E27FC236}">
                <a16:creationId xmlns:a16="http://schemas.microsoft.com/office/drawing/2014/main" xmlns="" id="{DCD89E53-905C-244F-A8FC-1FC2B876394B}"/>
              </a:ext>
            </a:extLst>
          </p:cNvPr>
          <p:cNvPicPr>
            <a:picLocks noChangeAspect="1"/>
          </p:cNvPicPr>
          <p:nvPr/>
        </p:nvPicPr>
        <p:blipFill>
          <a:blip r:embed="rId8"/>
          <a:stretch>
            <a:fillRect/>
          </a:stretch>
        </p:blipFill>
        <p:spPr>
          <a:xfrm>
            <a:off x="5222314" y="1053274"/>
            <a:ext cx="6342156" cy="4751452"/>
          </a:xfrm>
          <a:prstGeom prst="rect">
            <a:avLst/>
          </a:prstGeom>
        </p:spPr>
      </p:pic>
      <p:sp>
        <p:nvSpPr>
          <p:cNvPr id="7" name="TextBox 6">
            <a:extLst>
              <a:ext uri="{FF2B5EF4-FFF2-40B4-BE49-F238E27FC236}">
                <a16:creationId xmlns:a16="http://schemas.microsoft.com/office/drawing/2014/main" xmlns="" id="{BF1DA2C4-6AF6-D643-9C54-88A9A1B484DF}"/>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Essential Preparation for Studying the Old Testament</a:t>
            </a:r>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307602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2000"/>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0C95191-7A57-D842-B6B7-05463FEB3AD9}"/>
              </a:ext>
            </a:extLst>
          </p:cNvPr>
          <p:cNvSpPr txBox="1"/>
          <p:nvPr/>
        </p:nvSpPr>
        <p:spPr>
          <a:xfrm>
            <a:off x="5887849" y="630400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How the Church Interprets the Inspired Writings</a:t>
            </a:r>
            <a:endParaRPr lang="en-US" dirty="0">
              <a:latin typeface="Trebuchet MS" charset="0"/>
              <a:ea typeface="Trebuchet MS" charset="0"/>
              <a:cs typeface="Trebuchet MS" charset="0"/>
            </a:endParaRPr>
          </a:p>
        </p:txBody>
      </p:sp>
      <p:sp>
        <p:nvSpPr>
          <p:cNvPr id="11" name="TextBox 10">
            <a:extLst>
              <a:ext uri="{FF2B5EF4-FFF2-40B4-BE49-F238E27FC236}">
                <a16:creationId xmlns:a16="http://schemas.microsoft.com/office/drawing/2014/main" xmlns="" id="{E0B2375E-0871-4940-923D-0A0CAA29D334}"/>
              </a:ext>
            </a:extLst>
          </p:cNvPr>
          <p:cNvSpPr txBox="1"/>
          <p:nvPr/>
        </p:nvSpPr>
        <p:spPr>
          <a:xfrm>
            <a:off x="376517" y="0"/>
            <a:ext cx="11598605" cy="1015663"/>
          </a:xfrm>
          <a:prstGeom prst="rect">
            <a:avLst/>
          </a:prstGeom>
          <a:noFill/>
        </p:spPr>
        <p:txBody>
          <a:bodyPr wrap="square" rtlCol="0">
            <a:spAutoFit/>
          </a:bodyPr>
          <a:lstStyle/>
          <a:p>
            <a:pPr algn="ctr"/>
            <a:r>
              <a:rPr lang="en-US" sz="3000" b="1" dirty="0">
                <a:solidFill>
                  <a:schemeClr val="tx2">
                    <a:lumMod val="75000"/>
                  </a:schemeClr>
                </a:solidFill>
                <a:latin typeface="Trebuchet MS" panose="020B0703020202090204" pitchFamily="34" charset="0"/>
              </a:rPr>
              <a:t>TWO SENSES OF SCRIPTURE</a:t>
            </a:r>
          </a:p>
          <a:p>
            <a:pPr algn="ctr"/>
            <a:endParaRPr lang="en-US" sz="3000" b="1" dirty="0">
              <a:solidFill>
                <a:schemeClr val="tx2">
                  <a:lumMod val="75000"/>
                </a:schemeClr>
              </a:solidFill>
              <a:latin typeface="Trebuchet MS" panose="020B0703020202090204" pitchFamily="34" charset="0"/>
            </a:endParaRPr>
          </a:p>
        </p:txBody>
      </p:sp>
      <p:sp>
        <p:nvSpPr>
          <p:cNvPr id="7" name="TextBox 6"/>
          <p:cNvSpPr txBox="1"/>
          <p:nvPr/>
        </p:nvSpPr>
        <p:spPr>
          <a:xfrm>
            <a:off x="1072708" y="1837592"/>
            <a:ext cx="3728032" cy="2954655"/>
          </a:xfrm>
          <a:prstGeom prst="rect">
            <a:avLst/>
          </a:prstGeom>
          <a:noFill/>
        </p:spPr>
        <p:txBody>
          <a:bodyPr wrap="square" rtlCol="0">
            <a:spAutoFit/>
          </a:bodyPr>
          <a:lstStyle/>
          <a:p>
            <a:r>
              <a:rPr lang="en-US" sz="2800" dirty="0"/>
              <a:t>Literal Sense</a:t>
            </a:r>
          </a:p>
          <a:p>
            <a:endParaRPr lang="en-US" sz="2800" dirty="0"/>
          </a:p>
          <a:p>
            <a:pPr marL="285750" indent="-285750">
              <a:buFont typeface="Arial" panose="020B0604020202020204" pitchFamily="34" charset="0"/>
              <a:buChar char="•"/>
            </a:pPr>
            <a:r>
              <a:rPr lang="en-US" sz="2800" dirty="0"/>
              <a:t>Refers to what words directly mean either in a precise sense or a figurative sense.</a:t>
            </a:r>
          </a:p>
          <a:p>
            <a:pPr marL="285750" indent="-285750">
              <a:buFont typeface="Arial" panose="020B0604020202020204" pitchFamily="34" charset="0"/>
              <a:buChar char="•"/>
            </a:pPr>
            <a:endParaRPr lang="en-US" dirty="0"/>
          </a:p>
        </p:txBody>
      </p:sp>
      <p:sp>
        <p:nvSpPr>
          <p:cNvPr id="19" name="TextBox 18"/>
          <p:cNvSpPr txBox="1"/>
          <p:nvPr/>
        </p:nvSpPr>
        <p:spPr>
          <a:xfrm>
            <a:off x="7578971" y="1837592"/>
            <a:ext cx="2488222" cy="3539430"/>
          </a:xfrm>
          <a:prstGeom prst="rect">
            <a:avLst/>
          </a:prstGeom>
          <a:noFill/>
        </p:spPr>
        <p:txBody>
          <a:bodyPr wrap="square" rtlCol="0">
            <a:spAutoFit/>
          </a:bodyPr>
          <a:lstStyle/>
          <a:p>
            <a:r>
              <a:rPr lang="en-US" sz="2800" dirty="0"/>
              <a:t>Spiritual Sense</a:t>
            </a:r>
          </a:p>
          <a:p>
            <a:endParaRPr lang="en-US" sz="2800" dirty="0"/>
          </a:p>
          <a:p>
            <a:r>
              <a:rPr lang="en-US" sz="2800" dirty="0"/>
              <a:t>The spiritual sense has three parts:</a:t>
            </a:r>
          </a:p>
          <a:p>
            <a:pPr marL="342900" indent="-342900">
              <a:buFont typeface="+mj-lt"/>
              <a:buAutoNum type="arabicPeriod"/>
            </a:pPr>
            <a:r>
              <a:rPr lang="en-US" sz="2800" dirty="0"/>
              <a:t>Allegorical </a:t>
            </a:r>
          </a:p>
          <a:p>
            <a:pPr marL="342900" indent="-342900">
              <a:buFont typeface="+mj-lt"/>
              <a:buAutoNum type="arabicPeriod"/>
            </a:pPr>
            <a:r>
              <a:rPr lang="en-US" sz="2800" dirty="0"/>
              <a:t>Moral</a:t>
            </a:r>
          </a:p>
          <a:p>
            <a:pPr marL="342900" indent="-342900">
              <a:buFont typeface="+mj-lt"/>
              <a:buAutoNum type="arabicPeriod"/>
            </a:pPr>
            <a:r>
              <a:rPr lang="en-US" sz="2800" dirty="0"/>
              <a:t>Anagogical</a:t>
            </a:r>
          </a:p>
        </p:txBody>
      </p:sp>
    </p:spTree>
    <p:extLst>
      <p:ext uri="{BB962C8B-B14F-4D97-AF65-F5344CB8AC3E}">
        <p14:creationId xmlns:p14="http://schemas.microsoft.com/office/powerpoint/2010/main" val="173805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F674A-B5B4-4144-AF0F-C598EC4754B3}"/>
              </a:ext>
            </a:extLst>
          </p:cNvPr>
          <p:cNvSpPr>
            <a:spLocks noGrp="1"/>
          </p:cNvSpPr>
          <p:nvPr>
            <p:ph type="title"/>
          </p:nvPr>
        </p:nvSpPr>
        <p:spPr>
          <a:xfrm>
            <a:off x="1809005" y="69729"/>
            <a:ext cx="10762129" cy="771951"/>
          </a:xfrm>
          <a:solidFill>
            <a:schemeClr val="bg1"/>
          </a:solidFill>
        </p:spPr>
        <p:txBody>
          <a:bodyPr/>
          <a:lstStyle/>
          <a:p>
            <a:r>
              <a:rPr lang="en-US" b="1" dirty="0">
                <a:solidFill>
                  <a:srgbClr val="0063C1"/>
                </a:solidFill>
                <a:latin typeface="Trebuchet MS" panose="020B0703020202090204" pitchFamily="34" charset="0"/>
              </a:rPr>
              <a:t>Skills Necessary for Bible Study</a:t>
            </a:r>
          </a:p>
        </p:txBody>
      </p:sp>
      <p:graphicFrame>
        <p:nvGraphicFramePr>
          <p:cNvPr id="4" name="Content Placeholder 3">
            <a:extLst>
              <a:ext uri="{FF2B5EF4-FFF2-40B4-BE49-F238E27FC236}">
                <a16:creationId xmlns:a16="http://schemas.microsoft.com/office/drawing/2014/main" xmlns="" id="{20552146-D2C4-B54C-A970-65BBBEFCD9FA}"/>
              </a:ext>
            </a:extLst>
          </p:cNvPr>
          <p:cNvGraphicFramePr>
            <a:graphicFrameLocks noGrp="1"/>
          </p:cNvGraphicFramePr>
          <p:nvPr>
            <p:ph idx="1"/>
            <p:extLst>
              <p:ext uri="{D42A27DB-BD31-4B8C-83A1-F6EECF244321}">
                <p14:modId xmlns:p14="http://schemas.microsoft.com/office/powerpoint/2010/main" val="3265612032"/>
              </p:ext>
            </p:extLst>
          </p:nvPr>
        </p:nvGraphicFramePr>
        <p:xfrm>
          <a:off x="-398929" y="1570505"/>
          <a:ext cx="649492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xmlns="" id="{7ACEFDC9-FFE8-AD45-9C3B-34DB66A7E88C}"/>
              </a:ext>
            </a:extLst>
          </p:cNvPr>
          <p:cNvSpPr txBox="1"/>
          <p:nvPr/>
        </p:nvSpPr>
        <p:spPr>
          <a:xfrm>
            <a:off x="5881223" y="6324462"/>
            <a:ext cx="6177149" cy="369332"/>
          </a:xfrm>
          <a:prstGeom prst="rect">
            <a:avLst/>
          </a:prstGeom>
          <a:noFill/>
        </p:spPr>
        <p:txBody>
          <a:bodyPr wrap="square" rtlCol="0">
            <a:spAutoFit/>
          </a:bodyPr>
          <a:lstStyle/>
          <a:p>
            <a:pPr algn="r"/>
            <a:r>
              <a:rPr lang="en-US" i="1" dirty="0">
                <a:latin typeface="Trebuchet MS" charset="0"/>
                <a:ea typeface="Trebuchet MS" charset="0"/>
                <a:cs typeface="Trebuchet MS" charset="0"/>
              </a:rPr>
              <a:t>How the Church Interprets the Inspired Writings</a:t>
            </a:r>
            <a:endParaRPr lang="en-US" dirty="0">
              <a:latin typeface="Trebuchet MS" charset="0"/>
              <a:ea typeface="Trebuchet MS" charset="0"/>
              <a:cs typeface="Trebuchet MS" charset="0"/>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4942" y="1292926"/>
            <a:ext cx="7359743" cy="4906495"/>
          </a:xfrm>
          <a:prstGeom prst="rect">
            <a:avLst/>
          </a:prstGeom>
        </p:spPr>
      </p:pic>
    </p:spTree>
    <p:extLst>
      <p:ext uri="{BB962C8B-B14F-4D97-AF65-F5344CB8AC3E}">
        <p14:creationId xmlns:p14="http://schemas.microsoft.com/office/powerpoint/2010/main" val="233368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1833</Words>
  <Application>Microsoft Macintosh PowerPoint</Application>
  <PresentationFormat>Widescreen</PresentationFormat>
  <Paragraphs>244</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Calibri Light</vt:lpstr>
      <vt:lpstr>Open Sans</vt:lpstr>
      <vt:lpstr>Skia</vt:lpstr>
      <vt:lpstr>Trebuchet MS</vt:lpstr>
      <vt:lpstr>Arial</vt:lpstr>
      <vt:lpstr>Office Theme</vt:lpstr>
      <vt:lpstr>The Old Testament</vt:lpstr>
      <vt:lpstr>Deuterocanonical  </vt:lpstr>
      <vt:lpstr>PowerPoint Presentation</vt:lpstr>
      <vt:lpstr>Y H W H</vt:lpstr>
      <vt:lpstr>Divine-Human Relationship</vt:lpstr>
      <vt:lpstr>Magisterium </vt:lpstr>
      <vt:lpstr>Three Rules for Interpreting Scripture</vt:lpstr>
      <vt:lpstr>PowerPoint Presentation</vt:lpstr>
      <vt:lpstr>Skills Necessary for Bible Study</vt:lpstr>
      <vt:lpstr>Dating the Old Testament</vt:lpstr>
      <vt:lpstr>Hebrew and Catholic          Canonical             Differences</vt:lpstr>
      <vt:lpstr>Typology </vt:lpstr>
      <vt:lpstr>Pseudepigrapha “False Name”   </vt:lpstr>
      <vt:lpstr>Critical Reading</vt:lpstr>
      <vt:lpstr>Word of God</vt:lpstr>
      <vt:lpstr>Journal Question </vt:lpstr>
      <vt:lpstr>References </vt:lpstr>
      <vt:lpstr>Images </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Old Testament</dc:title>
  <dc:creator>Amy Anhold</dc:creator>
  <cp:lastModifiedBy>Abigail Dommert</cp:lastModifiedBy>
  <cp:revision>34</cp:revision>
  <dcterms:created xsi:type="dcterms:W3CDTF">2020-03-02T13:17:17Z</dcterms:created>
  <dcterms:modified xsi:type="dcterms:W3CDTF">2020-08-13T04:15:09Z</dcterms:modified>
</cp:coreProperties>
</file>