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96" r:id="rId2"/>
    <p:sldId id="273" r:id="rId3"/>
    <p:sldId id="274" r:id="rId4"/>
    <p:sldId id="281" r:id="rId5"/>
    <p:sldId id="279" r:id="rId6"/>
    <p:sldId id="280" r:id="rId7"/>
    <p:sldId id="275" r:id="rId8"/>
    <p:sldId id="282" r:id="rId9"/>
    <p:sldId id="295" r:id="rId10"/>
    <p:sldId id="276" r:id="rId11"/>
    <p:sldId id="287" r:id="rId12"/>
    <p:sldId id="288" r:id="rId13"/>
    <p:sldId id="277" r:id="rId14"/>
    <p:sldId id="289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6600"/>
    <a:srgbClr val="0000FF"/>
    <a:srgbClr val="E25B00"/>
    <a:srgbClr val="FF6600"/>
    <a:srgbClr val="0000CC"/>
    <a:srgbClr val="FFFF99"/>
    <a:srgbClr val="3333FF"/>
    <a:srgbClr val="6666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290" autoAdjust="0"/>
  </p:normalViewPr>
  <p:slideViewPr>
    <p:cSldViewPr>
      <p:cViewPr>
        <p:scale>
          <a:sx n="80" d="100"/>
          <a:sy n="80" d="100"/>
        </p:scale>
        <p:origin x="-100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7467-3825-45C5-ADA6-8E6F5A2764B6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4DABF-2FDC-460B-9B8A-9F17BACD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A888680-08B2-4580-BA2E-87D4237F511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68BDB3B-2EF1-4D9C-BA67-953FA738B6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vemariapress.com/dynamicmedia/files/b6e2a9d4d3c703e7b776c3f184641716/1-59471-212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1" b="28762"/>
          <a:stretch/>
        </p:blipFill>
        <p:spPr bwMode="auto">
          <a:xfrm>
            <a:off x="-152400" y="0"/>
            <a:ext cx="9337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30285" y="-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Chapter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6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PowerPoint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New Evangelization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t="19452" r="20177" b="21642"/>
          <a:stretch/>
        </p:blipFill>
        <p:spPr bwMode="auto">
          <a:xfrm>
            <a:off x="342900" y="685800"/>
            <a:ext cx="8496300" cy="470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0" y="457200"/>
            <a:ext cx="464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log.loyola.edu/mission/files/image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3" b="29315"/>
          <a:stretch/>
        </p:blipFill>
        <p:spPr bwMode="auto">
          <a:xfrm>
            <a:off x="533400" y="-152400"/>
            <a:ext cx="7772400" cy="68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New Evangelization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91000" y="457200"/>
            <a:ext cx="464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www.haaretz.com/polopoly_fs/1.569126.1389948546!/image/2407852938.jpg_gen/derivatives/landscape_640/24078529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r="-1"/>
          <a:stretch/>
        </p:blipFill>
        <p:spPr bwMode="auto">
          <a:xfrm rot="626920">
            <a:off x="3330054" y="-34005"/>
            <a:ext cx="5813946" cy="3352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1.bp.blogspot.com/-gZA1cTO4c50/U11pDHiaNOI/AAAAAAAABZI/HsWJbKDEhcI/s1600/Pope+John+Paul+II+&amp;+Assisi+Day+of+Prayer+for+Pea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0"/>
          <a:stretch/>
        </p:blipFill>
        <p:spPr bwMode="auto">
          <a:xfrm rot="430020">
            <a:off x="-51693" y="3009083"/>
            <a:ext cx="5638523" cy="38896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pcinterreligious.org/uploads/Paul_VI_with_Buddhist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636" flipH="1">
            <a:off x="87695" y="-97191"/>
            <a:ext cx="3236262" cy="40328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ildhunt.org/wp-content/uploads/2012/03/OB-QH938_howroc_G_20111027153143-e13309711859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808">
            <a:off x="5014081" y="3663556"/>
            <a:ext cx="4217845" cy="28090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New Evangelization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905000" y="2259613"/>
            <a:ext cx="6019800" cy="2388587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Interreligious dialogue among the recent popes</a:t>
            </a:r>
            <a:endParaRPr lang="en-US" sz="2800" b="1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Visible Witness of Faith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9" t="11755" r="21225" b="6912"/>
          <a:stretch/>
        </p:blipFill>
        <p:spPr bwMode="auto">
          <a:xfrm>
            <a:off x="1066800" y="184222"/>
            <a:ext cx="6960359" cy="594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36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Visible Witness of Faith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i.imgur.com/9ySbV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F0504"/>
              </a:clrFrom>
              <a:clrTo>
                <a:srgbClr val="0F05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2524" r="2633" b="32537"/>
          <a:stretch/>
        </p:blipFill>
        <p:spPr bwMode="auto">
          <a:xfrm>
            <a:off x="1066800" y="968991"/>
            <a:ext cx="6796586" cy="38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11939" r="21127" b="7650"/>
          <a:stretch/>
        </p:blipFill>
        <p:spPr bwMode="auto">
          <a:xfrm>
            <a:off x="893691" y="251795"/>
            <a:ext cx="7259709" cy="607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Visible Witness of Faith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Visible Witness of Faith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http://caritas-singapore.org/wp-content/uploads/C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85800"/>
            <a:ext cx="8491646" cy="41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4953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rial Narrow" panose="020B0606020202030204" pitchFamily="34" charset="0"/>
              </a:rPr>
              <a:t>How do we connect our faith with everyday life? </a:t>
            </a:r>
            <a:r>
              <a:rPr lang="en-US" sz="2000" b="1" i="1" dirty="0" smtClean="0">
                <a:latin typeface="Arial Narrow" panose="020B0606020202030204" pitchFamily="34" charset="0"/>
              </a:rPr>
              <a:t/>
            </a:r>
            <a:br>
              <a:rPr lang="en-US" sz="2000" b="1" i="1" dirty="0" smtClean="0">
                <a:latin typeface="Arial Narrow" panose="020B0606020202030204" pitchFamily="34" charset="0"/>
              </a:rPr>
            </a:br>
            <a:r>
              <a:rPr lang="en-US" sz="2000" b="1" i="1" dirty="0" smtClean="0">
                <a:latin typeface="Arial Narrow" panose="020B0606020202030204" pitchFamily="34" charset="0"/>
              </a:rPr>
              <a:t>How </a:t>
            </a:r>
            <a:r>
              <a:rPr lang="en-US" sz="2000" b="1" i="1" dirty="0">
                <a:latin typeface="Arial Narrow" panose="020B0606020202030204" pitchFamily="34" charset="0"/>
              </a:rPr>
              <a:t>does our faith help us to build a better world?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necatholic.net/wp-content/uploads/2013/08/Church-Icon-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91026"/>
            <a:ext cx="8810625" cy="46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6133981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Believe in One, Holy, Catholic, and Apostolic Church </a:t>
            </a:r>
            <a:endParaRPr lang="en-US" sz="27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lavistachurchofchrist.org/LVarticles/images/Trinit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82" y="616719"/>
            <a:ext cx="1805018" cy="18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http://www.loveincreedley.com/Body-of-Christ-T1(small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2"/>
          <a:stretch/>
        </p:blipFill>
        <p:spPr bwMode="auto">
          <a:xfrm>
            <a:off x="5705088" y="465137"/>
            <a:ext cx="2143512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 descr="http://www.finchfamilygames.com/games/media/ecom/prodsm/apostl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35" y="2971800"/>
            <a:ext cx="2269065" cy="16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1" name="Picture 21" descr="http://onevoice.org.nz/content/wp-content/uploads/2013/07/church-famili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721916"/>
            <a:ext cx="1780064" cy="177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7" t="11381" r="30561" b="8211"/>
          <a:stretch/>
        </p:blipFill>
        <p:spPr bwMode="auto">
          <a:xfrm>
            <a:off x="1751990" y="30706"/>
            <a:ext cx="5639410" cy="682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8007" y="5791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[Design to mirror this page in the student text. 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05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 Has No Body But Yours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23134" r="18184" b="17724"/>
          <a:stretch/>
        </p:blipFill>
        <p:spPr bwMode="auto">
          <a:xfrm>
            <a:off x="228600" y="609600"/>
            <a:ext cx="8724568" cy="483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0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neconservativevoice.files.wordpress.com/2012/05/health_care_contraception_mandate_0237a-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447"/>
            <a:ext cx="9183451" cy="68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 Has No Body But Yours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y-catholic-family.com/wp-content/uploads/2012/05/In-the-world-you-will-have-trou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 Has No Body But Yours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holyfamilysisters.org/UserFiles/Image/catholic%20social%20teaching%20im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2114610" y="3371790"/>
            <a:ext cx="571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 Has No Body But Yours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Church’s Divine Purpose and Mission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0075" r="18069" b="21269"/>
          <a:stretch/>
        </p:blipFill>
        <p:spPr bwMode="auto">
          <a:xfrm>
            <a:off x="457200" y="457200"/>
            <a:ext cx="821650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375" y="228600"/>
            <a:ext cx="837882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Church’s Divine Purpose and Mission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knightsmiscellany.files.wordpress.com/2012/02/screen-shot-2012-02-10-at-2-27-42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52" y="381000"/>
            <a:ext cx="918275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pjsomi.ca/WordPress/wp-content/uploads/2013/06/ParableTel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13" y="3733800"/>
            <a:ext cx="3446387" cy="293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6133981"/>
            <a:ext cx="849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Church’s Divine Purpose and Mission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AutoShape 2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lds.org/bc/content/bible-videos/videos/the-calling-of-the-original-twelve-apostles/images/26_the-calling-of-the-original-twelve-apostles_1800x1200_300dpi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www.lds.org/bc/content/bible-videos/videos/the-calling-of-the-original-twelve-apostles/images/26_the-calling-of-the-original-twelve-apostles_900x600_72dpi_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1984" y="76200"/>
            <a:ext cx="820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Boopee" panose="02000506020000020003" pitchFamily="2" charset="0"/>
                <a:cs typeface="Arial" panose="020B0604020202020204" pitchFamily="34" charset="0"/>
              </a:rPr>
              <a:t>Parables of the Kingdom of God </a:t>
            </a:r>
            <a:r>
              <a:rPr lang="en-US" sz="3200" b="1" dirty="0" smtClean="0">
                <a:latin typeface="Boopee" panose="02000506020000020003" pitchFamily="2" charset="0"/>
              </a:rPr>
              <a:t>(</a:t>
            </a:r>
            <a:r>
              <a:rPr lang="en-US" sz="3200" b="1" dirty="0">
                <a:latin typeface="Boopee" panose="02000506020000020003" pitchFamily="2" charset="0"/>
              </a:rPr>
              <a:t>Mt 13:44-50</a:t>
            </a:r>
            <a:r>
              <a:rPr lang="en-US" sz="3200" b="1" dirty="0" smtClean="0">
                <a:latin typeface="Boopee" panose="02000506020000020003" pitchFamily="2" charset="0"/>
              </a:rPr>
              <a:t>)</a:t>
            </a:r>
            <a:endParaRPr lang="en-US" sz="3200" b="1" dirty="0">
              <a:latin typeface="Boopee" panose="02000506020000020003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9975" y="914400"/>
            <a:ext cx="3883025" cy="2362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pee" panose="02000506020000020003" pitchFamily="2" charset="0"/>
              </a:rPr>
              <a:t> † The kingdom of </a:t>
            </a:r>
            <a:r>
              <a:rPr lang="en-US" sz="2000" b="1" dirty="0" smtClean="0">
                <a:latin typeface="Boopee" panose="02000506020000020003" pitchFamily="2" charset="0"/>
              </a:rPr>
              <a:t/>
            </a:r>
            <a:br>
              <a:rPr lang="en-US" sz="2000" b="1" dirty="0" smtClean="0">
                <a:latin typeface="Boopee" panose="02000506020000020003" pitchFamily="2" charset="0"/>
              </a:rPr>
            </a:br>
            <a:r>
              <a:rPr lang="en-US" sz="2000" b="1" dirty="0" smtClean="0">
                <a:latin typeface="Boopee" panose="02000506020000020003" pitchFamily="2" charset="0"/>
              </a:rPr>
              <a:t>heaven </a:t>
            </a:r>
            <a:r>
              <a:rPr lang="en-US" sz="2000" b="1" dirty="0">
                <a:latin typeface="Boopee" panose="02000506020000020003" pitchFamily="2" charset="0"/>
              </a:rPr>
              <a:t>is like a treasure buried in a field, which a person finds and hides again, and out of joy goes and sells all that he has and buys that field</a:t>
            </a:r>
            <a:r>
              <a:rPr lang="en-US" sz="2000" b="1" dirty="0" smtClean="0">
                <a:latin typeface="Boopee" panose="02000506020000020003" pitchFamily="2" charset="0"/>
              </a:rPr>
              <a:t>.</a:t>
            </a:r>
            <a:endParaRPr lang="en-US" sz="2000" b="1" dirty="0">
              <a:latin typeface="Boopee" panose="02000506020000020003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9801" y="914400"/>
            <a:ext cx="2590799" cy="26237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oopee" panose="02000506020000020003" pitchFamily="2" charset="0"/>
              </a:rPr>
              <a:t>† Again, the kingdom of heaven is like a merchant searching for fine pearls. When he finds a pearl of great price, he goes and sells all that he has and buys it.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" y="3581400"/>
            <a:ext cx="54483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Boopee" panose="02000506020000020003" pitchFamily="2" charset="0"/>
              </a:rPr>
              <a:t>† Again, the kingdom of heaven is like a net thrown into the </a:t>
            </a:r>
            <a:r>
              <a:rPr lang="en-US" sz="2000" b="1" dirty="0" smtClean="0">
                <a:latin typeface="Boopee" panose="02000506020000020003" pitchFamily="2" charset="0"/>
              </a:rPr>
              <a:t/>
            </a:r>
            <a:br>
              <a:rPr lang="en-US" sz="2000" b="1" dirty="0" smtClean="0">
                <a:latin typeface="Boopee" panose="02000506020000020003" pitchFamily="2" charset="0"/>
              </a:rPr>
            </a:br>
            <a:r>
              <a:rPr lang="en-US" sz="2000" b="1" dirty="0" smtClean="0">
                <a:latin typeface="Boopee" panose="02000506020000020003" pitchFamily="2" charset="0"/>
              </a:rPr>
              <a:t>sea</a:t>
            </a:r>
            <a:r>
              <a:rPr lang="en-US" sz="2000" b="1" dirty="0">
                <a:latin typeface="Boopee" panose="02000506020000020003" pitchFamily="2" charset="0"/>
              </a:rPr>
              <a:t>, which collects fish of every kind. When it is full they haul </a:t>
            </a:r>
            <a:r>
              <a:rPr lang="en-US" sz="2000" b="1" dirty="0" smtClean="0">
                <a:latin typeface="Boopee" panose="02000506020000020003" pitchFamily="2" charset="0"/>
              </a:rPr>
              <a:t/>
            </a:r>
            <a:br>
              <a:rPr lang="en-US" sz="2000" b="1" dirty="0" smtClean="0">
                <a:latin typeface="Boopee" panose="02000506020000020003" pitchFamily="2" charset="0"/>
              </a:rPr>
            </a:br>
            <a:r>
              <a:rPr lang="en-US" sz="2000" b="1" dirty="0" smtClean="0">
                <a:latin typeface="Boopee" panose="02000506020000020003" pitchFamily="2" charset="0"/>
              </a:rPr>
              <a:t>it </a:t>
            </a:r>
            <a:r>
              <a:rPr lang="en-US" sz="2000" b="1" dirty="0">
                <a:latin typeface="Boopee" panose="02000506020000020003" pitchFamily="2" charset="0"/>
              </a:rPr>
              <a:t>ashore and sit down to put what is good into buckets. What </a:t>
            </a:r>
            <a:r>
              <a:rPr lang="en-US" sz="2000" b="1" dirty="0" smtClean="0">
                <a:latin typeface="Boopee" panose="02000506020000020003" pitchFamily="2" charset="0"/>
              </a:rPr>
              <a:t/>
            </a:r>
            <a:br>
              <a:rPr lang="en-US" sz="2000" b="1" dirty="0" smtClean="0">
                <a:latin typeface="Boopee" panose="02000506020000020003" pitchFamily="2" charset="0"/>
              </a:rPr>
            </a:br>
            <a:r>
              <a:rPr lang="en-US" sz="2000" b="1" dirty="0" smtClean="0">
                <a:latin typeface="Boopee" panose="02000506020000020003" pitchFamily="2" charset="0"/>
              </a:rPr>
              <a:t>is </a:t>
            </a:r>
            <a:r>
              <a:rPr lang="en-US" sz="2000" b="1" dirty="0">
                <a:latin typeface="Boopee" panose="02000506020000020003" pitchFamily="2" charset="0"/>
              </a:rPr>
              <a:t>bad they throw away. Thus it will be at the end of the age. </a:t>
            </a:r>
            <a:r>
              <a:rPr lang="en-US" sz="2000" b="1" dirty="0" smtClean="0">
                <a:latin typeface="Boopee" panose="02000506020000020003" pitchFamily="2" charset="0"/>
              </a:rPr>
              <a:t/>
            </a:r>
            <a:br>
              <a:rPr lang="en-US" sz="2000" b="1" dirty="0" smtClean="0">
                <a:latin typeface="Boopee" panose="02000506020000020003" pitchFamily="2" charset="0"/>
              </a:rPr>
            </a:br>
            <a:r>
              <a:rPr lang="en-US" sz="2000" b="1" dirty="0" smtClean="0">
                <a:latin typeface="Boopee" panose="02000506020000020003" pitchFamily="2" charset="0"/>
              </a:rPr>
              <a:t>The </a:t>
            </a:r>
            <a:r>
              <a:rPr lang="en-US" sz="2000" b="1" dirty="0">
                <a:latin typeface="Boopee" panose="02000506020000020003" pitchFamily="2" charset="0"/>
              </a:rPr>
              <a:t>angels will go out and separate the wicked from the </a:t>
            </a:r>
            <a:r>
              <a:rPr lang="en-US" sz="2000" b="1" dirty="0" smtClean="0">
                <a:latin typeface="Boopee" panose="02000506020000020003" pitchFamily="2" charset="0"/>
              </a:rPr>
              <a:t/>
            </a:r>
            <a:br>
              <a:rPr lang="en-US" sz="2000" b="1" dirty="0" smtClean="0">
                <a:latin typeface="Boopee" panose="02000506020000020003" pitchFamily="2" charset="0"/>
              </a:rPr>
            </a:br>
            <a:r>
              <a:rPr lang="en-US" sz="2000" b="1" dirty="0" smtClean="0">
                <a:latin typeface="Boopee" panose="02000506020000020003" pitchFamily="2" charset="0"/>
              </a:rPr>
              <a:t>righteous </a:t>
            </a:r>
            <a:r>
              <a:rPr lang="en-US" sz="2000" b="1" dirty="0">
                <a:latin typeface="Boopee" panose="02000506020000020003" pitchFamily="2" charset="0"/>
              </a:rPr>
              <a:t>and throw them into the fiery furnace, where </a:t>
            </a:r>
            <a:r>
              <a:rPr lang="en-US" sz="2000" b="1" dirty="0" smtClean="0">
                <a:latin typeface="Boopee" panose="02000506020000020003" pitchFamily="2" charset="0"/>
              </a:rPr>
              <a:t/>
            </a:r>
            <a:br>
              <a:rPr lang="en-US" sz="2000" b="1" dirty="0" smtClean="0">
                <a:latin typeface="Boopee" panose="02000506020000020003" pitchFamily="2" charset="0"/>
              </a:rPr>
            </a:br>
            <a:r>
              <a:rPr lang="en-US" sz="2000" b="1" dirty="0" smtClean="0">
                <a:latin typeface="Boopee" panose="02000506020000020003" pitchFamily="2" charset="0"/>
              </a:rPr>
              <a:t>there </a:t>
            </a:r>
            <a:r>
              <a:rPr lang="en-US" sz="2000" b="1" dirty="0">
                <a:latin typeface="Boopee" panose="02000506020000020003" pitchFamily="2" charset="0"/>
              </a:rPr>
              <a:t>will be wailing and grinding of teeth. </a:t>
            </a:r>
          </a:p>
        </p:txBody>
      </p:sp>
    </p:spTree>
    <p:extLst>
      <p:ext uri="{BB962C8B-B14F-4D97-AF65-F5344CB8AC3E}">
        <p14:creationId xmlns:p14="http://schemas.microsoft.com/office/powerpoint/2010/main" val="19058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dp8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svdp827</Template>
  <TotalTime>2710</TotalTime>
  <Words>181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svdp827</vt:lpstr>
      <vt:lpstr>Chapter 6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Jared Dees</cp:lastModifiedBy>
  <cp:revision>576</cp:revision>
  <dcterms:created xsi:type="dcterms:W3CDTF">2014-06-10T22:18:06Z</dcterms:created>
  <dcterms:modified xsi:type="dcterms:W3CDTF">2014-12-18T21:28:17Z</dcterms:modified>
</cp:coreProperties>
</file>