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8"/>
  </p:notesMasterIdLst>
  <p:sldIdLst>
    <p:sldId id="27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Impact" panose="020B0806030902050204" pitchFamily="34" charset="0"/>
      <p:regular r:id="rId23"/>
    </p:embeddedFont>
    <p:embeddedFont>
      <p:font typeface="Roboto" panose="02000000000000000000" pitchFamily="2" charset="0"/>
      <p:regular r:id="rId24"/>
      <p:bold r:id="rId25"/>
      <p:italic r:id="rId26"/>
      <p:boldItalic r:id="rId27"/>
    </p:embeddedFont>
    <p:embeddedFont>
      <p:font typeface="Roboto Thin"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00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481" autoAdjust="0"/>
  </p:normalViewPr>
  <p:slideViewPr>
    <p:cSldViewPr snapToGrid="0">
      <p:cViewPr varScale="1">
        <p:scale>
          <a:sx n="57" d="100"/>
          <a:sy n="57" d="100"/>
        </p:scale>
        <p:origin x="84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San-Jose-Luis-Sanchez-del-Rio.jp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reativecommons.org/licenses/by/4.0" TargetMode="External"/><Relationship Id="rId4" Type="http://schemas.openxmlformats.org/officeDocument/2006/relationships/hyperlink" Target="https://commons.wikimedia.org/w/index.php?title=User:Citromike&amp;action=edit&amp;redlink=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en:Jean-L%C3%A9on_G%C3%A9r%C3%B4m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youtu.be/h-eVqKmwZec" TargetMode="External"/><Relationship Id="rId5" Type="http://schemas.openxmlformats.org/officeDocument/2006/relationships/hyperlink" Target="https://breakingground.us/we-want-god/" TargetMode="External"/><Relationship Id="rId4" Type="http://schemas.openxmlformats.org/officeDocument/2006/relationships/hyperlink" Target="https://youtu.be/vQyfju4byCg"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n:Julius_von_Klev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rawpixe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lamy.com/stock-photo/?name=Art+World&amp;pseudoid=3F9C4ED4-2720-48E9-892C-35628A7FB13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User:Xnatedawgx"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mm5joP0zlq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tholic365.com/article/30598/for-catholics-faith-is-not-a-blind-leap.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O7WWi65gb1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title=User:Raazsingh007&amp;action=edit&amp;redlink=1"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ommons.wikimedia.org/wiki/User:Paterm" TargetMode="External"/><Relationship Id="rId5" Type="http://schemas.openxmlformats.org/officeDocument/2006/relationships/hyperlink" Target="https://commons.wikimedia.org/wiki/File:Duerer-Prayer.jpg" TargetMode="External"/><Relationship Id="rId4" Type="http://schemas.openxmlformats.org/officeDocument/2006/relationships/hyperlink" Target="https://creativecommons.org/licenses/by-sa/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9ae24680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9ae24680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Photo Credit: </a:t>
            </a:r>
            <a:r>
              <a:rPr lang="en-US" b="0" i="0" u="sng" dirty="0">
                <a:solidFill>
                  <a:srgbClr val="202122"/>
                </a:solidFill>
                <a:effectLst/>
                <a:latin typeface="Arial" panose="020B0604020202020204" pitchFamily="34" charset="0"/>
              </a:rPr>
              <a:t>Mass (The Elevation)</a:t>
            </a:r>
            <a:r>
              <a:rPr lang="en-US" b="0" i="0" u="none" dirty="0">
                <a:solidFill>
                  <a:srgbClr val="202122"/>
                </a:solidFill>
                <a:effectLst/>
                <a:latin typeface="Arial" panose="020B0604020202020204" pitchFamily="34" charset="0"/>
              </a:rPr>
              <a:t>. Lucas Velázquez. </a:t>
            </a:r>
            <a:r>
              <a:rPr lang="en-US" b="0" i="0" u="sng" dirty="0">
                <a:solidFill>
                  <a:srgbClr val="202122"/>
                </a:solidFill>
                <a:effectLst/>
                <a:latin typeface="Arial" panose="020B0604020202020204" pitchFamily="34" charset="0"/>
              </a:rPr>
              <a:t>Public Domain</a:t>
            </a:r>
            <a:r>
              <a:rPr lang="en-US" b="0" i="0" u="none" dirty="0">
                <a:solidFill>
                  <a:srgbClr val="202122"/>
                </a:solidFill>
                <a:effectLst/>
                <a:latin typeface="Arial" panose="020B0604020202020204" pitchFamily="34" charset="0"/>
              </a:rPr>
              <a:t>.</a:t>
            </a:r>
            <a:endParaRPr lang="en-US" b="1" u="sng"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endParaRPr lang="en-US"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Suggestions for students’ note taking</a:t>
            </a:r>
            <a:r>
              <a:rPr lang="en-US" dirty="0">
                <a:solidFill>
                  <a:schemeClr val="dk1"/>
                </a:solidFill>
              </a:rPr>
              <a:t>: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Require students to use a three ring binder (1/2-1 inches) full of loose leaf paper (college or wide ruled).</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Notes must be taken in pen only and hand written.</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should contain information and notes for religion class only.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must have a table of contents with topic of notes, dates and page numbers.</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All notes must have a topic and page number.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6bb17fd3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6bb17fd3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San-Jose-Luis-Sanchez-del-Rio.jpg</a:t>
            </a:r>
            <a:r>
              <a:rPr lang="en" dirty="0"/>
              <a:t>. Recently canonized Mexican saint. </a:t>
            </a:r>
            <a:r>
              <a:rPr lang="en" dirty="0">
                <a:uFill>
                  <a:noFill/>
                </a:uFill>
                <a:hlinkClick r:id="rId4"/>
              </a:rPr>
              <a:t>Citromike</a:t>
            </a:r>
            <a:r>
              <a:rPr lang="en" dirty="0"/>
              <a:t>. </a:t>
            </a:r>
            <a:r>
              <a:rPr lang="en" dirty="0">
                <a:uFill>
                  <a:noFill/>
                </a:uFill>
                <a:hlinkClick r:id="rId5"/>
              </a:rPr>
              <a:t>Creative Commons Attribution 4.0</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information from the slide into their notes.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The Latin root of courage is ‘cor’, which means “heart.” With this virtue of the Holy Spirit, we can “take heart” and be encouraged even when facing our greatest fears.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Jesus encouraged his followers to have faith and courage. “</a:t>
            </a:r>
            <a:r>
              <a:rPr lang="en" dirty="0"/>
              <a:t>Now we realize that you know everything and that you do not need to have anyone question you. Because of this we believe that you came from God.” Jesus answered them, “Do you believe now? Behold, the hour is coming and has arrived when each of you will be scattered to his own home and you will leave me alone. But I am not alone, because the Father is with me. I have told you this so that you might have peace in me. In the world you will have trouble, but take courage, I have conquered the world.” </a:t>
            </a:r>
            <a:r>
              <a:rPr lang="en" dirty="0">
                <a:solidFill>
                  <a:schemeClr val="dk1"/>
                </a:solidFill>
              </a:rPr>
              <a:t>-Jn 16:30-33.</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Saints also gives us confidence in our faith: On October 16, 2016, Pope Francis canonized José Sánchez del Río. In 2021, Cardinal Francisco Robles Ortega dedicated a statue of the new saint in Guadalajara, Mexico. The cardinal commented, “There are many young men and women today who are not finding what to do with their lives. They don’t know what they are in this world for. They are not discovering what they came into this world for and they live an existential void,” which only “produces a deeper void.” He encouraged young people to look to the powerful witness of José Sánchez del Río.</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 Have students view video, </a:t>
            </a:r>
            <a:r>
              <a:rPr lang="en" i="1" dirty="0">
                <a:solidFill>
                  <a:schemeClr val="dk1"/>
                </a:solidFill>
              </a:rPr>
              <a:t>Young Saints- Jose Sanchez del Rio</a:t>
            </a:r>
            <a:r>
              <a:rPr lang="en" dirty="0">
                <a:solidFill>
                  <a:schemeClr val="dk1"/>
                </a:solidFill>
              </a:rPr>
              <a:t>.URL here: https://youtu.be/mr3fwyohZx0</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6bf28e5c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6bf28e5c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Trevor Cokley. Public domain.Air Force Falcons lacrosse players huddle. https://commons.wikimedia.org/wiki/File:Air_Force_Falcons_lacrosse_players_huddle.jpg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information from the slide into their notes.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Catholic Faith is never just ‘me, my bible and God”. It is always a ‘we, the Church seeking salvation as a community’.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The idea of communal faith is that our lives are interconnected, and that we can't live completely independent lives. It's based on the idea that community allows people to support each other through difficult times, celebrate together, and help each other meet their needs.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The Church, therefore, from the beginning is the place of faith, the place for the transmission of the faith, the place in which, through Baptism, we are immersed in the Paschal Mystery of the Death and Resurrection of Christ, who frees us from the slavery of sin, gives us the freedom of children and introduces us into communion with the Trinitarian God. At the same time, we are immersed in communion with other brothers and sisters of the faith, with the entire Body of Christ, brought out of our isolation.</a:t>
            </a:r>
            <a:r>
              <a:rPr lang="en" sz="1500" dirty="0">
                <a:solidFill>
                  <a:schemeClr val="dk1"/>
                </a:solidFill>
                <a:highlight>
                  <a:srgbClr val="DDDDDD"/>
                </a:highlight>
              </a:rPr>
              <a:t> </a:t>
            </a:r>
            <a:endParaRPr sz="1500" dirty="0">
              <a:solidFill>
                <a:schemeClr val="dk1"/>
              </a:solidFill>
              <a:highlight>
                <a:srgbClr val="DDDDDD"/>
              </a:highlight>
            </a:endParaRPr>
          </a:p>
          <a:p>
            <a:pPr marL="0" lvl="0" indent="0" algn="l" rtl="0">
              <a:spcBef>
                <a:spcPts val="0"/>
              </a:spcBef>
              <a:spcAft>
                <a:spcPts val="0"/>
              </a:spcAft>
              <a:buClr>
                <a:schemeClr val="dk1"/>
              </a:buClr>
              <a:buSzPts val="1100"/>
              <a:buFont typeface="Arial"/>
              <a:buNone/>
            </a:pPr>
            <a:endParaRPr sz="1500" dirty="0">
              <a:solidFill>
                <a:schemeClr val="dk1"/>
              </a:solidFill>
              <a:highlight>
                <a:srgbClr val="DDDDDD"/>
              </a:highlight>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t>Assign article, Faith Both Individual and Communal. URL here: https://www.ewtn.com/catholicism/library/faith-both-individual-and-communal-22879</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Assign article, </a:t>
            </a:r>
            <a:r>
              <a:rPr lang="en" i="1" dirty="0">
                <a:solidFill>
                  <a:schemeClr val="dk1"/>
                </a:solidFill>
              </a:rPr>
              <a:t>Catholicism is Caught not Taught</a:t>
            </a:r>
            <a:r>
              <a:rPr lang="en" dirty="0">
                <a:solidFill>
                  <a:schemeClr val="dk1"/>
                </a:solidFill>
              </a:rPr>
              <a:t>. URL here: https://aleteia.org/2016/07/07/handing-down-the-faith-catholicism-is-caught-not-taught</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c33532b46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c33532b46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p>
          <a:p>
            <a:pPr marL="0" lvl="0" indent="0" algn="l" rtl="0">
              <a:lnSpc>
                <a:spcPct val="115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e31edb0ac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e31edb0ac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Jean-Léon Gérôme</a:t>
            </a:r>
            <a:r>
              <a:rPr lang="en" dirty="0"/>
              <a:t>. Public domain. The Christian Martyrs Last Prayer. https://commons.wikimedia.org/wiki/File:The_Christian_Martyrs_Last_Prayer.jpg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t> The Gift of Fortitude underscores the concomitant virtue of courage—the virtue of the heart—giving us strength to stand for Jesus in times of trial and temptation. Fortitude comes from the Latin fortis, meaning “strong”—the ability of having strength against force or attack. The strength we need so much in today’s world is found in the ability to resist basic human weaknesses—particularly fear. We all naturally fear danger and suffering; but sometimes we have to endure such things for a greater good or for someone else’s well-being.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Like the early Church which was openly persecuted and many martyrs gave all for the witness to the Faith, we have recent example of courage in the Church when we recall John Paul II’s visit to Poland when it was controlled by the USSR. For a Polish Pope to go there it was like entering the lion’s den.  </a:t>
            </a:r>
            <a:endParaRPr dirty="0"/>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John Paul II in Poland.</a:t>
            </a:r>
            <a:r>
              <a:rPr lang="en" dirty="0">
                <a:solidFill>
                  <a:schemeClr val="dk1"/>
                </a:solidFill>
              </a:rPr>
              <a:t> URL here: </a:t>
            </a:r>
            <a:r>
              <a:rPr lang="en" u="sng" dirty="0">
                <a:solidFill>
                  <a:schemeClr val="hlink"/>
                </a:solidFill>
                <a:hlinkClick r:id="rId4"/>
              </a:rPr>
              <a:t>https://youtu.be/vQyfju4byCg</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Assign article, </a:t>
            </a:r>
            <a:r>
              <a:rPr lang="en" i="1" dirty="0">
                <a:solidFill>
                  <a:schemeClr val="dk1"/>
                </a:solidFill>
              </a:rPr>
              <a:t>“We Want God’, The Sermon in Victory Square.</a:t>
            </a:r>
            <a:r>
              <a:rPr lang="en" dirty="0">
                <a:solidFill>
                  <a:schemeClr val="dk1"/>
                </a:solidFill>
              </a:rPr>
              <a:t> URL here: </a:t>
            </a:r>
            <a:r>
              <a:rPr lang="en" u="sng" dirty="0">
                <a:solidFill>
                  <a:schemeClr val="hlink"/>
                </a:solidFill>
                <a:hlinkClick r:id="rId5"/>
              </a:rPr>
              <a:t>https://breakingground.us/we-want-god/</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Have students view video, </a:t>
            </a:r>
            <a:r>
              <a:rPr lang="en" i="1" dirty="0">
                <a:solidFill>
                  <a:schemeClr val="dk1"/>
                </a:solidFill>
              </a:rPr>
              <a:t>St. Irenaeus of Lyon</a:t>
            </a:r>
            <a:r>
              <a:rPr lang="en" dirty="0">
                <a:solidFill>
                  <a:schemeClr val="dk1"/>
                </a:solidFill>
              </a:rPr>
              <a:t>. URL here: </a:t>
            </a:r>
            <a:r>
              <a:rPr lang="en" u="sng" dirty="0">
                <a:solidFill>
                  <a:schemeClr val="hlink"/>
                </a:solidFill>
                <a:hlinkClick r:id="rId6"/>
              </a:rPr>
              <a:t>https://youtu.be/h-eVqKmwZec</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76bf28e5ca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76bf28e5ca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US" b="0" u="sng" dirty="0">
                <a:solidFill>
                  <a:schemeClr val="dk1"/>
                </a:solidFill>
              </a:rPr>
              <a:t>Child welfare: Monk giving out food to poor</a:t>
            </a:r>
            <a:r>
              <a:rPr lang="en-US" b="0" u="none" dirty="0">
                <a:solidFill>
                  <a:schemeClr val="dk1"/>
                </a:solidFill>
              </a:rPr>
              <a:t>. </a:t>
            </a:r>
            <a:r>
              <a:rPr lang="en-US" b="0" u="none" dirty="0" err="1">
                <a:solidFill>
                  <a:schemeClr val="dk1"/>
                </a:solidFill>
              </a:rPr>
              <a:t>Raccolta</a:t>
            </a:r>
            <a:r>
              <a:rPr lang="en-US" b="0" u="none" dirty="0">
                <a:solidFill>
                  <a:schemeClr val="dk1"/>
                </a:solidFill>
              </a:rPr>
              <a:t>. CC BY 4.0 (</a:t>
            </a:r>
            <a:r>
              <a:rPr lang="en-US" dirty="0">
                <a:hlinkClick r:id="rId3"/>
              </a:rPr>
              <a:t>Deed - Attribution 4.0 International - Creative Commons</a:t>
            </a:r>
            <a:r>
              <a:rPr lang="en-US" dirty="0"/>
              <a:t>)</a:t>
            </a:r>
            <a:r>
              <a:rPr lang="en-US" b="0" u="none" dirty="0">
                <a:solidFill>
                  <a:schemeClr val="dk1"/>
                </a:solidFill>
              </a:rPr>
              <a:t>.</a:t>
            </a:r>
            <a:endParaRPr lang="en" b="0" u="sng"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The Church sees that part of her task is to restore the world to the state of equality God intended, especially in the areas of freedom and opportunity.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All people should be able to meet their basic needs without undue hardship and that their lives should not be reduced to a day to-day fight for survival.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All people should be able to participate in the economic life of their nation. Economic policy should not be decided only by those who have wealth, and opportunities for advancement should not go primarily to those who already have the most.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Pope John Paul II, Pope Benedict, Pope Francis and other popes have challenged government to provide a “preferential option for the poor.”</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USCCB: Option for the Poor and the Vulnerable</a:t>
            </a:r>
            <a:r>
              <a:rPr lang="en" dirty="0">
                <a:solidFill>
                  <a:schemeClr val="dk1"/>
                </a:solidFill>
              </a:rPr>
              <a:t>. URL here: https://youtu.be/cWuoECvwjUA</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76bf28e5c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76bf28e5c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PNA photo by Ben Briones. Public domain. Catholic devotees attend the 7 a.m. Mass inside the Baclaran Church in Parañaque City. https://commons.wikimedia.org/wiki/File:Catholic_devotees_attend_the_7_a.m._Mass_inside_the_Baclaran_Church_in_Para%C3%B1aque_City_on_April_6,_2022_(53876).jpg</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Christ and will be completed at the time of his Second Coming. The Church uses the public liturgy to enact the world as God intends it to be. The liturgy is the place to which we bring the activity of the world so that it may be reshaped by the mystery of Christ and then returned to the world as something new. In the liturgical life of the Church, all of the basic elements of communal life take on new meaning. Birth and death, eating and drinking, greeting one another, communication in marriage, forgiveness—all are transformed in the presence of Jesus. The liturgical life of the Church helps us to see and understand that transformation; what is more, it gives us the grace to live our new life in Christ in the world.</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Motivation to go to Catholic Mass.</a:t>
            </a:r>
            <a:r>
              <a:rPr lang="en" dirty="0">
                <a:solidFill>
                  <a:schemeClr val="dk1"/>
                </a:solidFill>
              </a:rPr>
              <a:t> URL here: https://youtu.be/FuyxQvb9Ayw</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c33532b46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c33532b46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copy it down demonstrating that they memorized it.</a:t>
            </a:r>
          </a:p>
          <a:p>
            <a:pPr marL="152400" lvl="0" indent="0" algn="l" rtl="0">
              <a:lnSpc>
                <a:spcPct val="115000"/>
              </a:lnSpc>
              <a:spcBef>
                <a:spcPts val="0"/>
              </a:spcBef>
              <a:spcAft>
                <a:spcPts val="0"/>
              </a:spcAft>
              <a:buClr>
                <a:schemeClr val="dk1"/>
              </a:buClr>
              <a:buSzPts val="1100"/>
              <a:buFont typeface="Arial"/>
              <a:buNone/>
            </a:pPr>
            <a:endParaRPr lang="en" dirty="0">
              <a:solidFill>
                <a:schemeClr val="dk1"/>
              </a:solidFill>
            </a:endParaRPr>
          </a:p>
          <a:p>
            <a:pPr marL="1524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5240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c33532b46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c33532b46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t>: Christ Walking on the water. </a:t>
            </a:r>
            <a:r>
              <a:rPr lang="en" dirty="0">
                <a:uFill>
                  <a:noFill/>
                </a:uFill>
                <a:hlinkClick r:id="rId3"/>
              </a:rPr>
              <a:t>Julius Sergius von Klever</a:t>
            </a:r>
            <a:r>
              <a:rPr lang="en" dirty="0"/>
              <a:t>.Public domain. Cropped.https://commons.wikimedia.org/wiki/File:Christ_Walking_on_the_Waters,_Julius_Sergius_Von_Klever.jpg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information from slide into their notes.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a:t>
            </a:r>
            <a:r>
              <a:rPr lang="en" dirty="0">
                <a:solidFill>
                  <a:schemeClr val="dk1"/>
                </a:solidFill>
              </a:rPr>
              <a:t> Jesus himself taught and demonstrated that with faith, what might be deemed impossible is possible: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After Jesus tells him to come and gives him confidence, Peter is able “to walk on the water toward Jesus.</a:t>
            </a:r>
            <a:endParaRPr dirty="0">
              <a:solidFill>
                <a:schemeClr val="dk1"/>
              </a:solidFill>
            </a:endParaRPr>
          </a:p>
          <a:p>
            <a:pPr marL="0" lvl="0" indent="0" algn="l" rtl="0">
              <a:spcBef>
                <a:spcPts val="0"/>
              </a:spcBef>
              <a:spcAft>
                <a:spcPts val="0"/>
              </a:spcAft>
              <a:buNone/>
            </a:pPr>
            <a:r>
              <a:rPr lang="en" dirty="0">
                <a:solidFill>
                  <a:schemeClr val="dk1"/>
                </a:solidFill>
              </a:rPr>
              <a:t>Jesus says that “if you have faith the size of a mustard seed, you will say to this mountain, ‘Move from here to there,’ and it will move. Nothing will be impossible for you” (Mt 17:20).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Jesus’s actions were impacted by the faith—or lack of faith—of others. When he returned home to Nazareth, some of his neighbors “took offense at him . . . so he was not able to perform any mighty deed there, apart from curing a few sick people by laying his hands on them. He was amazed at their lack of faith” (Mk 6:3, 5–6).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Why did Jesus need the faith of others to do miracles of healing and other miracles?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Why is Faith a Virtue? Do we need Faith?</a:t>
            </a:r>
            <a:r>
              <a:rPr lang="en" dirty="0">
                <a:solidFill>
                  <a:schemeClr val="dk1"/>
                </a:solidFill>
              </a:rPr>
              <a:t>. URL here: https://youtu.be/U7O9tUueDJ8</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76bf28e5c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76bf28e5c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rawpixel.com </a:t>
            </a:r>
            <a:r>
              <a:rPr lang="en" dirty="0">
                <a:uFill>
                  <a:noFill/>
                </a:uFill>
                <a:hlinkClick r:id="rId3"/>
              </a:rPr>
              <a:t>rawpixel</a:t>
            </a:r>
            <a:r>
              <a:rPr lang="en" dirty="0"/>
              <a:t>. </a:t>
            </a:r>
            <a:r>
              <a:rPr lang="en" dirty="0">
                <a:uFill>
                  <a:noFill/>
                </a:uFill>
                <a:hlinkClick r:id="rId4"/>
              </a:rPr>
              <a:t>Creative Commons Zero, Public Domain Dedication</a:t>
            </a:r>
            <a:r>
              <a:rPr lang="en" dirty="0"/>
              <a:t>. Shopping for gifts. https://commons.wikimedia.org/w/index.php?search=+laptop+computer+gift&amp;title=Special:MediaSearch&amp;go=Go&amp;type=image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summarize the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t>St. Paul referred to our human response to God’s Revelation as “the obedience of faith” (Rom 1:5). Matthew 13:58 reports that Jesus did not work “many mighty deeds” in Nazareth because of the “lack of faith.”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disciple of Christ must not only keep the faith and live on it, but also profess it, confidently bear witness to it, and spread it: "All however must be prepared to confess Christ before men and to follow him along the way of the Cross, amidst the persecutions which the Church never lacks."</a:t>
            </a:r>
            <a:r>
              <a:rPr lang="en" baseline="30000" dirty="0"/>
              <a:t> </a:t>
            </a:r>
            <a:r>
              <a:rPr lang="en" dirty="0"/>
              <a:t>Service of and witness to the faith are necessary for salvation: "So everyone who acknowledges me before men, I also will acknowledge before my Father who is in heaven; but whoever denies me before men, I also will deny before my Father who is in heaven.” - CCC 1816</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article, </a:t>
            </a:r>
            <a:r>
              <a:rPr lang="en" i="1" dirty="0">
                <a:solidFill>
                  <a:schemeClr val="dk1"/>
                </a:solidFill>
              </a:rPr>
              <a:t>Turn to God for the Supernatural Gift of Faith.</a:t>
            </a:r>
            <a:r>
              <a:rPr lang="en" dirty="0">
                <a:solidFill>
                  <a:schemeClr val="dk1"/>
                </a:solidFill>
              </a:rPr>
              <a:t> URL here: https://www.sfcatholic.org/bishopsbulletin/turn-to-god-for-the-supernatural-gift-of-faith/</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76bf28e5c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76bf28e5c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t>
            </a:r>
            <a:r>
              <a:rPr lang="en" sz="800" dirty="0"/>
              <a:t>Genezing van de vrouw die aan bloedvloeiingen leed Vita, passio et Resurrectio Iesv Christi (serietitel) Leven, passie en wederopstanding van Christus (serietitel) A woman suffering from bleeding constantly touches the hem of the garment of Christ.  Manufacturer : printmaker Jacques de Bie (listed property) designed by: Marten de Vos (listed building) publisher: Adriaen Collaert (listed property) Place manufacture: Antwerp Date: 1598 - 16 Contributor: </a:t>
            </a:r>
            <a:r>
              <a:rPr lang="en" sz="800" dirty="0">
                <a:solidFill>
                  <a:schemeClr val="dk1"/>
                </a:solidFill>
                <a:uFill>
                  <a:noFill/>
                </a:uFill>
                <a:hlinkClick r:id="rId3">
                  <a:extLst>
                    <a:ext uri="{A12FA001-AC4F-418D-AE19-62706E023703}">
                      <ahyp:hlinkClr xmlns:ahyp="http://schemas.microsoft.com/office/drawing/2018/hyperlinkcolor" val="tx"/>
                    </a:ext>
                  </a:extLst>
                </a:hlinkClick>
              </a:rPr>
              <a:t>Art World</a:t>
            </a:r>
            <a:r>
              <a:rPr lang="en" sz="800" dirty="0">
                <a:solidFill>
                  <a:schemeClr val="dk1"/>
                </a:solidFill>
              </a:rPr>
              <a:t> </a:t>
            </a:r>
            <a:r>
              <a:rPr lang="en" sz="800" dirty="0"/>
              <a:t>/ Alamy Stock Photo.File size: 891.4 KB jpeg.This image is a public domain image, which means either that copyright has expired in the image or the copyright holder has waived their copyright. </a:t>
            </a:r>
            <a:endParaRPr sz="800" dirty="0">
              <a:solidFill>
                <a:srgbClr val="393939"/>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view the slide into their notes.Ask them to locate one interesting detail as you read the Gospel below Then discuss the image.</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When she heard about Jesus, she came up behind him in the crowd and touched his cloak,  because she thought, “If I just touch his clothes, I will be healed.” </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Immediately her bleeding stopped and she felt in her body that she was freed from her suffering. </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       At once Jesus realized that power had gone out from him. He turned around in the crowd and asked, “Who touched my clothes?” “You see the people crowding against you,” his disciples answered, “and yet you can ask, ‘Who touched me?’ ” But Jesus kept looking around to see who had done it.  Then the woman, knowing what had happened to her, came and fell at his feet and, trembling with fear, told him the whole truth. He said to her, “Daughter, your faith has healed you. Go in peace and be freed from your suffering.”- Luke 8:43-38</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The power of Jesus is released seemingly without his awareness because the woman’s faith is so strong. There’s a connection to the sacraments because she touches his tassel and grace runs out through it into her. The tassel is a material object that transmits God’s grace. The sacraments, to be efficacious, also depend on the recipient’s disposition which is primarily faith.</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Jesus and the Woman with the Hemorrhage</a:t>
            </a:r>
            <a:r>
              <a:rPr lang="en" dirty="0">
                <a:solidFill>
                  <a:schemeClr val="dk1"/>
                </a:solidFill>
              </a:rPr>
              <a:t>. URL here:https://youtu.be/rI5xVihFIwI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c33532b4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c33532b4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Love, Hope &amp; Faith sign during the pandemic. </a:t>
            </a:r>
            <a:r>
              <a:rPr lang="en" dirty="0">
                <a:uFill>
                  <a:noFill/>
                </a:uFill>
                <a:hlinkClick r:id="rId3"/>
              </a:rPr>
              <a:t>Xnatedawgx</a:t>
            </a:r>
            <a:r>
              <a:rPr lang="en" dirty="0"/>
              <a:t>. </a:t>
            </a:r>
            <a:r>
              <a:rPr lang="en" dirty="0">
                <a:uFill>
                  <a:noFill/>
                </a:uFill>
                <a:hlinkClick r:id="rId4"/>
              </a:rPr>
              <a:t>Creative Commons Attribution-Share Alike 4.0</a:t>
            </a:r>
            <a:r>
              <a:rPr lang="en" dirty="0"/>
              <a:t>. https://commons.wikimedia.org/wiki/File:Love,_Hope_%26_Faith_sign_during_the_pandemic._2020-05-04.jpg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God has spoken to people—including many saints—through visions, revelations, and apparitions. The Church, through local bishops, has approved several specific times God has spoken in these ways to individuals and disapproved of many others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Faith, Hope and Love</a:t>
            </a:r>
            <a:r>
              <a:rPr lang="en" dirty="0">
                <a:solidFill>
                  <a:schemeClr val="dk1"/>
                </a:solidFill>
              </a:rPr>
              <a:t>. URL here: https://youtu.be/F3m2sWf4Lko</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e31edb0acb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e31edb0acb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Directions: </a:t>
            </a:r>
            <a:r>
              <a:rPr lang="en" dirty="0"/>
              <a:t>Have students copy down information from the slide into their notes.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Online Resources: </a:t>
            </a:r>
            <a:r>
              <a:rPr lang="en" dirty="0"/>
              <a:t>Have students watch video, </a:t>
            </a:r>
            <a:r>
              <a:rPr lang="en" i="1" dirty="0"/>
              <a:t>Theological Virtues</a:t>
            </a:r>
            <a:r>
              <a:rPr lang="en" dirty="0"/>
              <a:t>. URL here: </a:t>
            </a:r>
            <a:r>
              <a:rPr lang="en" u="sng" dirty="0">
                <a:solidFill>
                  <a:schemeClr val="hlink"/>
                </a:solidFill>
                <a:hlinkClick r:id="rId3"/>
              </a:rPr>
              <a:t>https://youtu.be/mm5joP0zlqc</a:t>
            </a:r>
            <a:r>
              <a:rPr lang="en" dirty="0"/>
              <a:t>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c33532b46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c33532b46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t> Pope John Paul II wrote, “Faith and reason are like two wings on which the human spirit rises to the contemplation of truth”. According to Hebrews 11:1-3, ‘Faith is the realization of what is hoped for and evidence of things not seen’. This implies an assurance and an inner conviction associated with one’s belief. For Catholics faith is NOT and never will be a blind leap. Because faith is reasonable and evidence based, faith is certain. </a:t>
            </a:r>
            <a:endParaRPr dirty="0"/>
          </a:p>
          <a:p>
            <a:pPr marL="0" lvl="0" indent="0" algn="l" rtl="0">
              <a:spcBef>
                <a:spcPts val="0"/>
              </a:spcBef>
              <a:spcAft>
                <a:spcPts val="0"/>
              </a:spcAft>
              <a:buClr>
                <a:schemeClr val="dk1"/>
              </a:buClr>
              <a:buSzPts val="1100"/>
              <a:buFont typeface="Arial"/>
              <a:buNone/>
            </a:pPr>
            <a:r>
              <a:rPr lang="en" dirty="0"/>
              <a:t>The CCC says that we can be certain of God and his existence based on reason. “By natural reason man can know God with certainty, on the basis of his works”.  We can reason about God's existence by simply looking around at the amazing order, design and beauty in nature. We can say something like, ‘This sunset is better than any painting. It is a work of art, a masterpiece, therefore there must be an uppercase A, Artist who created it’. We may also say’, ‘Since I am seeing complex structures and machines in the cell which require a knowledge of engineering principles to comprehend, there must be an uppercase E, Engineer behind its design’. There is another way of knowing God and that is through believing what God has said and what others have said. We believe in the truth of the Gospel message handed on by the Church.</a:t>
            </a:r>
            <a:endParaRPr sz="130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 Assign article,</a:t>
            </a:r>
            <a:r>
              <a:rPr lang="en" i="1" dirty="0">
                <a:solidFill>
                  <a:schemeClr val="dk1"/>
                </a:solidFill>
              </a:rPr>
              <a:t> Faith is Not a Blind Leap</a:t>
            </a:r>
            <a:r>
              <a:rPr lang="en" dirty="0">
                <a:solidFill>
                  <a:schemeClr val="dk1"/>
                </a:solidFill>
              </a:rPr>
              <a:t>.URL here: </a:t>
            </a:r>
            <a:r>
              <a:rPr lang="en" u="sng" dirty="0">
                <a:solidFill>
                  <a:schemeClr val="hlink"/>
                </a:solidFill>
                <a:hlinkClick r:id="rId3"/>
              </a:rPr>
              <a:t>https://www.catholic365.com/article/30598/for-catholics-faith-is-not-a-blind-leap.html</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6bf28e5ca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6bf28e5c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t>: </a:t>
            </a:r>
            <a:r>
              <a:rPr lang="en-US" u="sng" dirty="0"/>
              <a:t>The sermon on the mount</a:t>
            </a:r>
            <a:r>
              <a:rPr lang="en-US" u="none" dirty="0"/>
              <a:t>. Unknown. </a:t>
            </a:r>
            <a:r>
              <a:rPr lang="en-US" u="sng" dirty="0"/>
              <a:t>Public Domain (US)</a:t>
            </a:r>
            <a:r>
              <a:rPr lang="en-US" u="none" dirty="0"/>
              <a:t>.</a:t>
            </a:r>
            <a:endParaRPr lang="en" u="sng"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information from slide into their notes.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a:t>
            </a:r>
            <a:r>
              <a:rPr lang="en" dirty="0">
                <a:solidFill>
                  <a:schemeClr val="dk1"/>
                </a:solidFill>
              </a:rPr>
              <a:t> Because faith is a free gift from God and one that demands our response, faith is personal. It is our personal decision whether or not to surrender ourselves to the mystery of God that has been revealed to us. When we do make a conscious decision to trust and believe, our faith is deepened. This personal response to God’s mystery must occur before we can act in communion with others in the Church, the Body of Christ. God must touch us with the gift of faith, and only then will we experience the fullness of faith, which is unity with Christ, the head of the Body. Many times faith comes down to trusting in the goodness of Jesus. How would trusting Jesus lead to rest and an unloading of a burden?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Peter Walking on Water Scene of the Chosen</a:t>
            </a:r>
            <a:r>
              <a:rPr lang="en" dirty="0">
                <a:solidFill>
                  <a:schemeClr val="dk1"/>
                </a:solidFill>
              </a:rPr>
              <a:t>. URL here: </a:t>
            </a:r>
            <a:r>
              <a:rPr lang="en" u="sng" dirty="0">
                <a:solidFill>
                  <a:schemeClr val="hlink"/>
                </a:solidFill>
                <a:hlinkClick r:id="rId3"/>
              </a:rPr>
              <a:t>https://youtu.be/O7WWi65gb14</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33532b46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c33532b46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t> </a:t>
            </a:r>
            <a:r>
              <a:rPr lang="en" dirty="0">
                <a:uFill>
                  <a:noFill/>
                </a:uFill>
                <a:hlinkClick r:id="rId3"/>
              </a:rPr>
              <a:t>Raazsingh007</a:t>
            </a:r>
            <a:r>
              <a:rPr lang="en" dirty="0"/>
              <a:t>. </a:t>
            </a:r>
            <a:r>
              <a:rPr lang="en" dirty="0">
                <a:uFill>
                  <a:noFill/>
                </a:uFill>
                <a:hlinkClick r:id="rId4"/>
              </a:rPr>
              <a:t>Creative Commons Attribution-Share Alike 4.0</a:t>
            </a:r>
            <a:r>
              <a:rPr lang="en" dirty="0"/>
              <a:t>. A poor man. </a:t>
            </a:r>
            <a:r>
              <a:rPr lang="en" dirty="0">
                <a:uFill>
                  <a:noFill/>
                </a:uFill>
                <a:hlinkClick r:id="rId5"/>
              </a:rPr>
              <a:t>Duerer-Prayer.jpg</a:t>
            </a:r>
            <a:endParaRPr dirty="0"/>
          </a:p>
          <a:p>
            <a:pPr marL="0" lvl="0" indent="0" algn="l" rtl="0">
              <a:spcBef>
                <a:spcPts val="0"/>
              </a:spcBef>
              <a:spcAft>
                <a:spcPts val="0"/>
              </a:spcAft>
              <a:buNone/>
            </a:pPr>
            <a:r>
              <a:rPr lang="en" dirty="0"/>
              <a:t>Public domain.Martirio de San José Sánchez del Río. Public domain.  France before the Palm Sunday procession. </a:t>
            </a:r>
            <a:r>
              <a:rPr lang="en" dirty="0">
                <a:uFill>
                  <a:noFill/>
                </a:uFill>
                <a:hlinkClick r:id="rId6"/>
              </a:rPr>
              <a:t>Paterm</a:t>
            </a:r>
            <a:r>
              <a:rPr lang="en" dirty="0"/>
              <a:t>. </a:t>
            </a:r>
            <a:r>
              <a:rPr lang="en" dirty="0">
                <a:uFill>
                  <a:noFill/>
                </a:uFill>
                <a:hlinkClick r:id="rId4"/>
              </a:rPr>
              <a:t>Creative Commons Attribution-Share Alike 4.0</a:t>
            </a:r>
            <a:r>
              <a:rPr lang="en" sz="1300" dirty="0">
                <a:highlight>
                  <a:srgbClr val="F8F9FA"/>
                </a:highlight>
              </a:rPr>
              <a:t>. </a:t>
            </a:r>
            <a:endParaRPr sz="1300" dirty="0">
              <a:highlight>
                <a:srgbClr val="F8F9FA"/>
              </a:highlight>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summarize into a few words the four ways Catholics can show their personal faith. .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t> The disciple of Christ must not only keep the faith and live on it, but also profess it, confidently bear witness to it, and spread it: "All however must be prepared to confess Christ before men and to follow him along the way of the Cross, amidst the persecutions which the Church never lacks" Service of and witness to the faith are necessary for salvation: "So everyone who acknowledges me before men, I also will acknowledge before my Father who is in heaven; but whoever denies me before men, I also will deny before my Father who is in heaven.-CCC 1816. These external signs of personal faith are a result of a strong internal faith. Faith leads to good works.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What You Need to be Saved (Faith v. Works)</a:t>
            </a:r>
            <a:r>
              <a:rPr lang="en" dirty="0">
                <a:solidFill>
                  <a:schemeClr val="dk1"/>
                </a:solidFill>
              </a:rPr>
              <a:t>. URL here:  https://youtu.be/ixHGR2wL7_o</a:t>
            </a:r>
          </a:p>
          <a:p>
            <a:pPr marL="0" lvl="0" indent="0" algn="l" rtl="0">
              <a:spcBef>
                <a:spcPts val="0"/>
              </a:spcBef>
              <a:spcAft>
                <a:spcPts val="0"/>
              </a:spcAft>
              <a:buClr>
                <a:schemeClr val="dk1"/>
              </a:buClr>
              <a:buSzPts val="1100"/>
              <a:buFont typeface="Arial"/>
              <a:buNone/>
            </a:pPr>
            <a:endParaRPr lang="en" sz="8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8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3" name="Google Shape;53;p13"/>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4" name="Google Shape;54;p1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 name="Google Shape;56;p13"/>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8" name="Picture 7">
            <a:extLst>
              <a:ext uri="{FF2B5EF4-FFF2-40B4-BE49-F238E27FC236}">
                <a16:creationId xmlns:a16="http://schemas.microsoft.com/office/drawing/2014/main" id="{5D3769A5-98E2-343E-CECD-C8970CF96A13}"/>
              </a:ext>
            </a:extLst>
          </p:cNvPr>
          <p:cNvPicPr>
            <a:picLocks noChangeAspect="1"/>
          </p:cNvPicPr>
          <p:nvPr/>
        </p:nvPicPr>
        <p:blipFill rotWithShape="1">
          <a:blip r:embed="rId3">
            <a:duotone>
              <a:prstClr val="black"/>
              <a:srgbClr val="8D0053">
                <a:tint val="45000"/>
                <a:satMod val="400000"/>
              </a:srgbClr>
            </a:duotone>
          </a:blip>
          <a:srcRect l="-323" t="20907" r="323" b="4459"/>
          <a:stretch/>
        </p:blipFill>
        <p:spPr>
          <a:xfrm>
            <a:off x="0" y="0"/>
            <a:ext cx="9144000" cy="5143500"/>
          </a:xfrm>
          <a:prstGeom prst="rect">
            <a:avLst/>
          </a:prstGeom>
        </p:spPr>
      </p:pic>
      <p:sp>
        <p:nvSpPr>
          <p:cNvPr id="2" name="TextBox 1">
            <a:extLst>
              <a:ext uri="{FF2B5EF4-FFF2-40B4-BE49-F238E27FC236}">
                <a16:creationId xmlns:a16="http://schemas.microsoft.com/office/drawing/2014/main" id="{B484A9FB-4E0F-5275-808D-3C64B9E499AD}"/>
              </a:ext>
            </a:extLst>
          </p:cNvPr>
          <p:cNvSpPr txBox="1"/>
          <p:nvPr/>
        </p:nvSpPr>
        <p:spPr>
          <a:xfrm>
            <a:off x="656490" y="2327759"/>
            <a:ext cx="7831020" cy="923330"/>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Jesus Calls Us to Faith</a:t>
            </a:r>
          </a:p>
        </p:txBody>
      </p:sp>
      <p:sp>
        <p:nvSpPr>
          <p:cNvPr id="3" name="Oval 2">
            <a:extLst>
              <a:ext uri="{FF2B5EF4-FFF2-40B4-BE49-F238E27FC236}">
                <a16:creationId xmlns:a16="http://schemas.microsoft.com/office/drawing/2014/main" id="{3F5CCD08-1D2E-47E4-4ED4-EF9B4154AEBC}"/>
              </a:ext>
            </a:extLst>
          </p:cNvPr>
          <p:cNvSpPr/>
          <p:nvPr/>
        </p:nvSpPr>
        <p:spPr>
          <a:xfrm>
            <a:off x="4142143" y="1179705"/>
            <a:ext cx="859703" cy="830997"/>
          </a:xfrm>
          <a:prstGeom prst="ellipse">
            <a:avLst/>
          </a:prstGeom>
          <a:solidFill>
            <a:srgbClr val="8D005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60D8CD-FBDA-BF43-6B0E-5B569E4E9C4C}"/>
              </a:ext>
            </a:extLst>
          </p:cNvPr>
          <p:cNvSpPr txBox="1"/>
          <p:nvPr/>
        </p:nvSpPr>
        <p:spPr>
          <a:xfrm>
            <a:off x="4202541" y="1174011"/>
            <a:ext cx="738909" cy="830997"/>
          </a:xfrm>
          <a:prstGeom prst="rect">
            <a:avLst/>
          </a:prstGeom>
          <a:noFill/>
        </p:spPr>
        <p:txBody>
          <a:bodyPr wrap="square" rtlCol="0">
            <a:spAutoFit/>
          </a:bodyPr>
          <a:lstStyle/>
          <a:p>
            <a:pPr algn="ctr"/>
            <a:r>
              <a:rPr lang="en-US" sz="4800" dirty="0">
                <a:solidFill>
                  <a:schemeClr val="bg1"/>
                </a:solidFill>
              </a:rPr>
              <a:t>6</a:t>
            </a:r>
          </a:p>
        </p:txBody>
      </p:sp>
      <p:sp>
        <p:nvSpPr>
          <p:cNvPr id="5" name="Rectangle 4">
            <a:extLst>
              <a:ext uri="{FF2B5EF4-FFF2-40B4-BE49-F238E27FC236}">
                <a16:creationId xmlns:a16="http://schemas.microsoft.com/office/drawing/2014/main" id="{86388CED-8E5E-D19F-CFF0-C3DC9E5E4021}"/>
              </a:ext>
            </a:extLst>
          </p:cNvPr>
          <p:cNvSpPr/>
          <p:nvPr/>
        </p:nvSpPr>
        <p:spPr>
          <a:xfrm>
            <a:off x="34434" y="4404836"/>
            <a:ext cx="9080001" cy="698970"/>
          </a:xfrm>
          <a:prstGeom prst="rect">
            <a:avLst/>
          </a:prstGeom>
          <a:solidFill>
            <a:srgbClr val="8D0053"/>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799F56-D30D-3D90-89ED-53B0DE004082}"/>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Loves: Jesus Christ Enters the World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4" name="Google Shape;164;p23"/>
          <p:cNvSpPr txBox="1">
            <a:spLocks noGrp="1"/>
          </p:cNvSpPr>
          <p:nvPr>
            <p:ph type="body" idx="1"/>
          </p:nvPr>
        </p:nvSpPr>
        <p:spPr>
          <a:xfrm>
            <a:off x="446250" y="1152475"/>
            <a:ext cx="4556400" cy="4366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233" b="1" dirty="0">
              <a:solidFill>
                <a:srgbClr val="741B47"/>
              </a:solidFill>
              <a:latin typeface="Calibri"/>
              <a:ea typeface="Calibri"/>
              <a:cs typeface="Calibri"/>
              <a:sym typeface="Calibri"/>
            </a:endParaRPr>
          </a:p>
          <a:p>
            <a:pPr marL="0" lvl="0" indent="0" algn="r" rtl="0">
              <a:spcBef>
                <a:spcPts val="1200"/>
              </a:spcBef>
              <a:spcAft>
                <a:spcPts val="0"/>
              </a:spcAft>
              <a:buNone/>
            </a:pPr>
            <a:r>
              <a:rPr lang="en" sz="2233" b="1">
                <a:solidFill>
                  <a:srgbClr val="741B47"/>
                </a:solidFill>
                <a:latin typeface="Calibri"/>
                <a:ea typeface="Calibri"/>
                <a:cs typeface="Calibri"/>
                <a:sym typeface="Calibri"/>
              </a:rPr>
              <a:t>Asking for an increase in the virtue of courage can lead the way to doing brave and meaningful things in our lives, much like St. </a:t>
            </a:r>
            <a:r>
              <a:rPr lang="en" sz="2233" b="1" dirty="0">
                <a:solidFill>
                  <a:srgbClr val="741B47"/>
                </a:solidFill>
                <a:latin typeface="Calibri"/>
                <a:ea typeface="Calibri"/>
                <a:cs typeface="Calibri"/>
                <a:sym typeface="Calibri"/>
              </a:rPr>
              <a:t>José Sánchez del Río, who lived only a century ago. With this holy martyr, we too exclaim, “Viva Cristo Rey!” </a:t>
            </a:r>
            <a:endParaRPr sz="2233" b="1" dirty="0">
              <a:solidFill>
                <a:srgbClr val="741B47"/>
              </a:solidFill>
              <a:latin typeface="Calibri"/>
              <a:ea typeface="Calibri"/>
              <a:cs typeface="Calibri"/>
              <a:sym typeface="Calibri"/>
            </a:endParaRPr>
          </a:p>
          <a:p>
            <a:pPr marL="0" lvl="0" indent="0" algn="l" rtl="0">
              <a:spcBef>
                <a:spcPts val="1200"/>
              </a:spcBef>
              <a:spcAft>
                <a:spcPts val="1200"/>
              </a:spcAft>
              <a:buNone/>
            </a:pPr>
            <a:endParaRPr b="1" dirty="0">
              <a:solidFill>
                <a:srgbClr val="741B47"/>
              </a:solidFill>
              <a:latin typeface="Calibri"/>
              <a:ea typeface="Calibri"/>
              <a:cs typeface="Calibri"/>
              <a:sym typeface="Calibri"/>
            </a:endParaRPr>
          </a:p>
        </p:txBody>
      </p:sp>
      <p:sp>
        <p:nvSpPr>
          <p:cNvPr id="165" name="Google Shape;165;p23"/>
          <p:cNvSpPr txBox="1">
            <a:spLocks noGrp="1"/>
          </p:cNvSpPr>
          <p:nvPr>
            <p:ph type="ctrTitle" idx="4294967295"/>
          </p:nvPr>
        </p:nvSpPr>
        <p:spPr>
          <a:xfrm>
            <a:off x="188687" y="0"/>
            <a:ext cx="8781142" cy="1017600"/>
          </a:xfrm>
          <a:prstGeom prst="rect">
            <a:avLst/>
          </a:prstGeom>
          <a:solidFill>
            <a:srgbClr val="741B47"/>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580" dirty="0">
                <a:solidFill>
                  <a:schemeClr val="lt1"/>
                </a:solidFill>
                <a:latin typeface="Calibri"/>
                <a:ea typeface="Calibri"/>
                <a:cs typeface="Calibri"/>
                <a:sym typeface="Calibri"/>
              </a:rPr>
              <a:t>“Take Heart… I have Conquered The World!”</a:t>
            </a:r>
            <a:endParaRPr sz="3580" dirty="0">
              <a:solidFill>
                <a:schemeClr val="lt1"/>
              </a:solidFill>
              <a:latin typeface="Calibri"/>
              <a:ea typeface="Calibri"/>
              <a:cs typeface="Calibri"/>
              <a:sym typeface="Calibri"/>
            </a:endParaRPr>
          </a:p>
        </p:txBody>
      </p:sp>
      <p:sp>
        <p:nvSpPr>
          <p:cNvPr id="166" name="Google Shape;166;p23"/>
          <p:cNvSpPr txBox="1"/>
          <p:nvPr/>
        </p:nvSpPr>
        <p:spPr>
          <a:xfrm>
            <a:off x="5049550" y="4406425"/>
            <a:ext cx="3522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latin typeface="Calibri"/>
                <a:ea typeface="Calibri"/>
                <a:cs typeface="Calibri"/>
                <a:sym typeface="Calibri"/>
              </a:rPr>
              <a:t>Saint Jose Sanchez</a:t>
            </a:r>
            <a:endParaRPr sz="1800" b="1">
              <a:solidFill>
                <a:schemeClr val="dk2"/>
              </a:solidFill>
              <a:latin typeface="Calibri"/>
              <a:ea typeface="Calibri"/>
              <a:cs typeface="Calibri"/>
              <a:sym typeface="Calibri"/>
            </a:endParaRPr>
          </a:p>
        </p:txBody>
      </p:sp>
      <p:pic>
        <p:nvPicPr>
          <p:cNvPr id="167" name="Google Shape;167;p23"/>
          <p:cNvPicPr preferRelativeResize="0"/>
          <p:nvPr/>
        </p:nvPicPr>
        <p:blipFill>
          <a:blip r:embed="rId4">
            <a:alphaModFix/>
          </a:blip>
          <a:stretch>
            <a:fillRect/>
          </a:stretch>
        </p:blipFill>
        <p:spPr>
          <a:xfrm>
            <a:off x="5577438" y="1430850"/>
            <a:ext cx="2467120" cy="308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pic>
        <p:nvPicPr>
          <p:cNvPr id="174" name="Google Shape;174;p24"/>
          <p:cNvPicPr preferRelativeResize="0"/>
          <p:nvPr/>
        </p:nvPicPr>
        <p:blipFill>
          <a:blip r:embed="rId4">
            <a:alphaModFix/>
          </a:blip>
          <a:stretch>
            <a:fillRect/>
          </a:stretch>
        </p:blipFill>
        <p:spPr>
          <a:xfrm>
            <a:off x="4746075" y="1936550"/>
            <a:ext cx="3836550" cy="2632200"/>
          </a:xfrm>
          <a:prstGeom prst="rect">
            <a:avLst/>
          </a:prstGeom>
          <a:noFill/>
          <a:ln w="76200" cap="flat" cmpd="sng">
            <a:solidFill>
              <a:srgbClr val="741B47"/>
            </a:solidFill>
            <a:prstDash val="solid"/>
            <a:round/>
            <a:headEnd type="none" w="sm" len="sm"/>
            <a:tailEnd type="none" w="sm" len="sm"/>
          </a:ln>
        </p:spPr>
      </p:pic>
      <p:sp>
        <p:nvSpPr>
          <p:cNvPr id="175" name="Google Shape;175;p24"/>
          <p:cNvSpPr txBox="1"/>
          <p:nvPr/>
        </p:nvSpPr>
        <p:spPr>
          <a:xfrm>
            <a:off x="534975" y="1936400"/>
            <a:ext cx="3962700" cy="2632200"/>
          </a:xfrm>
          <a:prstGeom prst="rect">
            <a:avLst/>
          </a:prstGeom>
          <a:noFill/>
          <a:ln w="7620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900" b="1">
                <a:solidFill>
                  <a:srgbClr val="741B47"/>
                </a:solidFill>
                <a:latin typeface="Calibri"/>
                <a:ea typeface="Calibri"/>
                <a:cs typeface="Calibri"/>
                <a:sym typeface="Calibri"/>
              </a:rPr>
              <a:t>“For where two or three are gathered together in my name, there am I in the midst of them”</a:t>
            </a:r>
            <a:r>
              <a:rPr lang="en" sz="3000" b="1">
                <a:solidFill>
                  <a:srgbClr val="741B47"/>
                </a:solidFill>
                <a:latin typeface="Calibri"/>
                <a:ea typeface="Calibri"/>
                <a:cs typeface="Calibri"/>
                <a:sym typeface="Calibri"/>
              </a:rPr>
              <a:t> </a:t>
            </a:r>
            <a:endParaRPr sz="3000" b="1">
              <a:solidFill>
                <a:srgbClr val="741B47"/>
              </a:solidFill>
              <a:latin typeface="Calibri"/>
              <a:ea typeface="Calibri"/>
              <a:cs typeface="Calibri"/>
              <a:sym typeface="Calibri"/>
            </a:endParaRPr>
          </a:p>
          <a:p>
            <a:pPr marL="0" lvl="0" indent="0" algn="ctr" rtl="0">
              <a:lnSpc>
                <a:spcPct val="100000"/>
              </a:lnSpc>
              <a:spcBef>
                <a:spcPts val="1200"/>
              </a:spcBef>
              <a:spcAft>
                <a:spcPts val="1200"/>
              </a:spcAft>
              <a:buClr>
                <a:schemeClr val="dk1"/>
              </a:buClr>
              <a:buSzPts val="1100"/>
              <a:buFont typeface="Arial"/>
              <a:buNone/>
            </a:pPr>
            <a:r>
              <a:rPr lang="en" sz="1800" b="1">
                <a:solidFill>
                  <a:srgbClr val="741B47"/>
                </a:solidFill>
                <a:latin typeface="Calibri"/>
                <a:ea typeface="Calibri"/>
                <a:cs typeface="Calibri"/>
                <a:sym typeface="Calibri"/>
              </a:rPr>
              <a:t>-Mt 18:20</a:t>
            </a:r>
            <a:endParaRPr sz="1800">
              <a:solidFill>
                <a:schemeClr val="dk2"/>
              </a:solidFill>
            </a:endParaRPr>
          </a:p>
        </p:txBody>
      </p:sp>
      <p:sp>
        <p:nvSpPr>
          <p:cNvPr id="6" name="Google Shape;90;p18">
            <a:extLst>
              <a:ext uri="{FF2B5EF4-FFF2-40B4-BE49-F238E27FC236}">
                <a16:creationId xmlns:a16="http://schemas.microsoft.com/office/drawing/2014/main" id="{A31E6D84-B8FD-4AF5-BB0C-059AECD463F5}"/>
              </a:ext>
            </a:extLst>
          </p:cNvPr>
          <p:cNvSpPr/>
          <p:nvPr/>
        </p:nvSpPr>
        <p:spPr>
          <a:xfrm>
            <a:off x="517800" y="357200"/>
            <a:ext cx="81084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7" name="Google Shape;91;p18">
            <a:extLst>
              <a:ext uri="{FF2B5EF4-FFF2-40B4-BE49-F238E27FC236}">
                <a16:creationId xmlns:a16="http://schemas.microsoft.com/office/drawing/2014/main" id="{451A9F11-FE3E-4AB9-8779-C4777218B761}"/>
              </a:ext>
            </a:extLst>
          </p:cNvPr>
          <p:cNvSpPr txBox="1"/>
          <p:nvPr/>
        </p:nvSpPr>
        <p:spPr>
          <a:xfrm>
            <a:off x="1371029" y="357199"/>
            <a:ext cx="6401943" cy="11159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a:t>
            </a:r>
            <a:r>
              <a:rPr lang="en" sz="5300" i="1" dirty="0">
                <a:solidFill>
                  <a:schemeClr val="lt1"/>
                </a:solidFill>
                <a:latin typeface="Calibri"/>
                <a:ea typeface="Calibri"/>
                <a:cs typeface="Calibri"/>
                <a:sym typeface="Calibri"/>
              </a:rPr>
              <a:t>We</a:t>
            </a:r>
            <a:r>
              <a:rPr lang="en" sz="5300" dirty="0">
                <a:solidFill>
                  <a:schemeClr val="lt1"/>
                </a:solidFill>
                <a:latin typeface="Calibri"/>
                <a:ea typeface="Calibri"/>
                <a:cs typeface="Calibri"/>
                <a:sym typeface="Calibri"/>
              </a:rPr>
              <a:t> Believe…”</a:t>
            </a:r>
            <a:endParaRPr sz="5300"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txBox="1">
            <a:spLocks noGrp="1"/>
          </p:cNvSpPr>
          <p:nvPr>
            <p:ph type="body" idx="1"/>
          </p:nvPr>
        </p:nvSpPr>
        <p:spPr>
          <a:xfrm>
            <a:off x="817200" y="1152475"/>
            <a:ext cx="4198500" cy="34164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endParaRPr dirty="0"/>
          </a:p>
          <a:p>
            <a:pPr marL="0" lvl="0" indent="0" algn="r" rtl="0">
              <a:spcBef>
                <a:spcPts val="1200"/>
              </a:spcBef>
              <a:spcAft>
                <a:spcPts val="1200"/>
              </a:spcAft>
              <a:buNone/>
            </a:pPr>
            <a:r>
              <a:rPr lang="en" sz="3400" dirty="0">
                <a:solidFill>
                  <a:srgbClr val="000000"/>
                </a:solidFill>
                <a:latin typeface="Calibri"/>
                <a:ea typeface="Calibri"/>
                <a:cs typeface="Calibri"/>
                <a:sym typeface="Calibri"/>
              </a:rPr>
              <a:t>Think about a group you belong to (e.g., team, band, or class at school). Draw comparisons between belonging to that group and belonging to the Church as the Body of Christ. How are the experiences similar? How are they different?</a:t>
            </a:r>
            <a:endParaRPr sz="3400" dirty="0">
              <a:solidFill>
                <a:srgbClr val="000000"/>
              </a:solidFill>
              <a:latin typeface="Calibri"/>
              <a:ea typeface="Calibri"/>
              <a:cs typeface="Calibri"/>
              <a:sym typeface="Calibri"/>
            </a:endParaRPr>
          </a:p>
        </p:txBody>
      </p:sp>
      <p:pic>
        <p:nvPicPr>
          <p:cNvPr id="181" name="Google Shape;181;p25"/>
          <p:cNvPicPr preferRelativeResize="0"/>
          <p:nvPr/>
        </p:nvPicPr>
        <p:blipFill>
          <a:blip r:embed="rId3">
            <a:alphaModFix/>
          </a:blip>
          <a:stretch>
            <a:fillRect/>
          </a:stretch>
        </p:blipFill>
        <p:spPr>
          <a:xfrm>
            <a:off x="5488979" y="1567537"/>
            <a:ext cx="3034375" cy="2586275"/>
          </a:xfrm>
          <a:prstGeom prst="rect">
            <a:avLst/>
          </a:prstGeom>
          <a:noFill/>
          <a:ln>
            <a:noFill/>
          </a:ln>
        </p:spPr>
      </p:pic>
      <p:sp>
        <p:nvSpPr>
          <p:cNvPr id="183" name="Google Shape;183;p25"/>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120" b="1">
                <a:solidFill>
                  <a:schemeClr val="lt1"/>
                </a:solidFill>
                <a:latin typeface="Calibri"/>
                <a:ea typeface="Calibri"/>
                <a:cs typeface="Calibri"/>
                <a:sym typeface="Calibri"/>
              </a:rPr>
              <a:t>Turn and Talk</a:t>
            </a:r>
            <a:endParaRPr>
              <a:solidFill>
                <a:schemeClr val="lt1"/>
              </a:solidFill>
            </a:endParaRPr>
          </a:p>
        </p:txBody>
      </p:sp>
      <p:sp>
        <p:nvSpPr>
          <p:cNvPr id="6" name="Google Shape;90;p18">
            <a:extLst>
              <a:ext uri="{FF2B5EF4-FFF2-40B4-BE49-F238E27FC236}">
                <a16:creationId xmlns:a16="http://schemas.microsoft.com/office/drawing/2014/main" id="{2C54F74C-065D-4258-9697-F95CE0FD6CF2}"/>
              </a:ext>
            </a:extLst>
          </p:cNvPr>
          <p:cNvSpPr/>
          <p:nvPr/>
        </p:nvSpPr>
        <p:spPr>
          <a:xfrm>
            <a:off x="517800" y="357200"/>
            <a:ext cx="81084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7" name="Google Shape;91;p18">
            <a:extLst>
              <a:ext uri="{FF2B5EF4-FFF2-40B4-BE49-F238E27FC236}">
                <a16:creationId xmlns:a16="http://schemas.microsoft.com/office/drawing/2014/main" id="{44F08B6F-5DCF-4CDD-9FF1-98F206B78482}"/>
              </a:ext>
            </a:extLst>
          </p:cNvPr>
          <p:cNvSpPr txBox="1"/>
          <p:nvPr/>
        </p:nvSpPr>
        <p:spPr>
          <a:xfrm>
            <a:off x="1371029" y="357199"/>
            <a:ext cx="6401943" cy="11159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Turn &amp; Talk</a:t>
            </a:r>
            <a:endParaRPr sz="5300" dirty="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sp>
        <p:nvSpPr>
          <p:cNvPr id="189" name="Google Shape;189;p26"/>
          <p:cNvSpPr txBox="1">
            <a:spLocks noGrp="1"/>
          </p:cNvSpPr>
          <p:nvPr>
            <p:ph type="body" idx="1"/>
          </p:nvPr>
        </p:nvSpPr>
        <p:spPr>
          <a:xfrm>
            <a:off x="494400" y="1787938"/>
            <a:ext cx="4077600" cy="2796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b="1">
                <a:solidFill>
                  <a:srgbClr val="741B47"/>
                </a:solidFill>
                <a:latin typeface="Calibri"/>
                <a:ea typeface="Calibri"/>
                <a:cs typeface="Calibri"/>
                <a:sym typeface="Calibri"/>
              </a:rPr>
              <a:t> St. Irenaeus of Lyons pointed out the beauty of the Church believing, preaching, and handing on the faith with a “unanimous voice, as if possessing only one mouth.”  Sometimes, in the history of the Church, the unanimous voice rises in a courageous action of communal faith that can be witnessed by all.</a:t>
            </a:r>
            <a:endParaRPr b="1">
              <a:solidFill>
                <a:srgbClr val="741B47"/>
              </a:solidFill>
              <a:latin typeface="Calibri"/>
              <a:ea typeface="Calibri"/>
              <a:cs typeface="Calibri"/>
              <a:sym typeface="Calibri"/>
            </a:endParaRPr>
          </a:p>
        </p:txBody>
      </p:sp>
      <p:pic>
        <p:nvPicPr>
          <p:cNvPr id="190" name="Google Shape;190;p26"/>
          <p:cNvPicPr preferRelativeResize="0"/>
          <p:nvPr/>
        </p:nvPicPr>
        <p:blipFill>
          <a:blip r:embed="rId4">
            <a:alphaModFix/>
          </a:blip>
          <a:stretch>
            <a:fillRect/>
          </a:stretch>
        </p:blipFill>
        <p:spPr>
          <a:xfrm>
            <a:off x="4767700" y="2060426"/>
            <a:ext cx="3704525" cy="2251650"/>
          </a:xfrm>
          <a:prstGeom prst="rect">
            <a:avLst/>
          </a:prstGeom>
          <a:noFill/>
          <a:ln w="76200" cap="flat" cmpd="sng">
            <a:solidFill>
              <a:srgbClr val="741B47"/>
            </a:solidFill>
            <a:prstDash val="solid"/>
            <a:round/>
            <a:headEnd type="none" w="sm" len="sm"/>
            <a:tailEnd type="none" w="sm" len="sm"/>
          </a:ln>
        </p:spPr>
      </p:pic>
      <p:sp>
        <p:nvSpPr>
          <p:cNvPr id="7" name="Google Shape;90;p18">
            <a:extLst>
              <a:ext uri="{FF2B5EF4-FFF2-40B4-BE49-F238E27FC236}">
                <a16:creationId xmlns:a16="http://schemas.microsoft.com/office/drawing/2014/main" id="{6809F37C-94A8-4721-8EB6-C2B068FB992A}"/>
              </a:ext>
            </a:extLst>
          </p:cNvPr>
          <p:cNvSpPr/>
          <p:nvPr/>
        </p:nvSpPr>
        <p:spPr>
          <a:xfrm>
            <a:off x="517800" y="357200"/>
            <a:ext cx="8108400" cy="1116000"/>
          </a:xfrm>
          <a:prstGeom prst="roundRect">
            <a:avLst>
              <a:gd name="adj" fmla="val 16667"/>
            </a:avLst>
          </a:prstGeom>
          <a:solidFill>
            <a:srgbClr val="741B4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8" name="Google Shape;91;p18">
            <a:extLst>
              <a:ext uri="{FF2B5EF4-FFF2-40B4-BE49-F238E27FC236}">
                <a16:creationId xmlns:a16="http://schemas.microsoft.com/office/drawing/2014/main" id="{55A0B761-4F32-4FFA-BE25-FDA7EA646D9D}"/>
              </a:ext>
            </a:extLst>
          </p:cNvPr>
          <p:cNvSpPr txBox="1"/>
          <p:nvPr/>
        </p:nvSpPr>
        <p:spPr>
          <a:xfrm>
            <a:off x="1175658" y="357199"/>
            <a:ext cx="6792686" cy="11159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The Courageous Church</a:t>
            </a:r>
            <a:endParaRPr sz="5300"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
        <p:nvSpPr>
          <p:cNvPr id="196" name="Google Shape;196;p27"/>
          <p:cNvSpPr txBox="1">
            <a:spLocks noGrp="1"/>
          </p:cNvSpPr>
          <p:nvPr>
            <p:ph type="body" idx="1"/>
          </p:nvPr>
        </p:nvSpPr>
        <p:spPr>
          <a:xfrm>
            <a:off x="494400" y="1787950"/>
            <a:ext cx="3820200" cy="27966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sz="2000" b="1" dirty="0">
                <a:solidFill>
                  <a:srgbClr val="741B47"/>
                </a:solidFill>
                <a:latin typeface="Calibri"/>
                <a:ea typeface="Calibri"/>
                <a:cs typeface="Calibri"/>
                <a:sym typeface="Calibri"/>
              </a:rPr>
              <a:t>The Church has stressed the responsibility of all Catholics, not just priests and religious, to carry out a common mission of caring for the poor. Caring for the poor is no longer viewed as a work of charity but as a matter of justice. </a:t>
            </a:r>
            <a:endParaRPr sz="2000" b="1" dirty="0">
              <a:solidFill>
                <a:srgbClr val="741B47"/>
              </a:solidFill>
              <a:latin typeface="Calibri"/>
              <a:ea typeface="Calibri"/>
              <a:cs typeface="Calibri"/>
              <a:sym typeface="Calibri"/>
            </a:endParaRPr>
          </a:p>
        </p:txBody>
      </p:sp>
      <p:pic>
        <p:nvPicPr>
          <p:cNvPr id="197" name="Google Shape;197;p27"/>
          <p:cNvPicPr preferRelativeResize="0"/>
          <p:nvPr/>
        </p:nvPicPr>
        <p:blipFill rotWithShape="1">
          <a:blip r:embed="rId4"/>
          <a:srcRect l="23508" t="25234" r="3110" b="1384"/>
          <a:stretch/>
        </p:blipFill>
        <p:spPr>
          <a:xfrm>
            <a:off x="4721265" y="1787950"/>
            <a:ext cx="3521595" cy="2538025"/>
          </a:xfrm>
          <a:prstGeom prst="rect">
            <a:avLst/>
          </a:prstGeom>
          <a:noFill/>
          <a:ln w="76200" cap="flat" cmpd="sng">
            <a:solidFill>
              <a:srgbClr val="741B47"/>
            </a:solidFill>
            <a:prstDash val="solid"/>
            <a:round/>
            <a:headEnd type="none" w="sm" len="sm"/>
            <a:tailEnd type="none" w="sm" len="sm"/>
          </a:ln>
        </p:spPr>
      </p:pic>
      <p:sp>
        <p:nvSpPr>
          <p:cNvPr id="7" name="Google Shape;90;p18">
            <a:extLst>
              <a:ext uri="{FF2B5EF4-FFF2-40B4-BE49-F238E27FC236}">
                <a16:creationId xmlns:a16="http://schemas.microsoft.com/office/drawing/2014/main" id="{73C8D40C-3C72-4E51-951C-4882712D6649}"/>
              </a:ext>
            </a:extLst>
          </p:cNvPr>
          <p:cNvSpPr/>
          <p:nvPr/>
        </p:nvSpPr>
        <p:spPr>
          <a:xfrm>
            <a:off x="517800" y="357200"/>
            <a:ext cx="8108400" cy="1116000"/>
          </a:xfrm>
          <a:prstGeom prst="roundRect">
            <a:avLst>
              <a:gd name="adj" fmla="val 16667"/>
            </a:avLst>
          </a:prstGeom>
          <a:solidFill>
            <a:srgbClr val="741B4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8" name="Google Shape;91;p18">
            <a:extLst>
              <a:ext uri="{FF2B5EF4-FFF2-40B4-BE49-F238E27FC236}">
                <a16:creationId xmlns:a16="http://schemas.microsoft.com/office/drawing/2014/main" id="{49501EFE-C480-48AB-BCFE-25E1049FED75}"/>
              </a:ext>
            </a:extLst>
          </p:cNvPr>
          <p:cNvSpPr txBox="1"/>
          <p:nvPr/>
        </p:nvSpPr>
        <p:spPr>
          <a:xfrm>
            <a:off x="751877" y="357199"/>
            <a:ext cx="7640248" cy="11159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lt1"/>
                </a:solidFill>
                <a:latin typeface="Calibri"/>
                <a:ea typeface="Calibri"/>
                <a:cs typeface="Calibri"/>
                <a:sym typeface="Calibri"/>
              </a:rPr>
              <a:t>Poverty and Communal Faith</a:t>
            </a:r>
            <a:endParaRPr sz="4800" dirty="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
        <p:nvSpPr>
          <p:cNvPr id="203" name="Google Shape;203;p28"/>
          <p:cNvSpPr txBox="1">
            <a:spLocks noGrp="1"/>
          </p:cNvSpPr>
          <p:nvPr>
            <p:ph type="body" idx="1"/>
          </p:nvPr>
        </p:nvSpPr>
        <p:spPr>
          <a:xfrm>
            <a:off x="579900" y="1850350"/>
            <a:ext cx="4077600" cy="27966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sz="2400" b="1" dirty="0">
                <a:solidFill>
                  <a:srgbClr val="741B47"/>
                </a:solidFill>
                <a:latin typeface="Calibri"/>
                <a:ea typeface="Calibri"/>
                <a:cs typeface="Calibri"/>
                <a:sym typeface="Calibri"/>
              </a:rPr>
              <a:t> The liturgy is the place to which we bring the activity of the world so that it may be reshaped by the mystery of Christ and then returned to the world as something new.</a:t>
            </a:r>
            <a:endParaRPr sz="2400" b="1" dirty="0">
              <a:solidFill>
                <a:srgbClr val="741B47"/>
              </a:solidFill>
              <a:latin typeface="Calibri"/>
              <a:ea typeface="Calibri"/>
              <a:cs typeface="Calibri"/>
              <a:sym typeface="Calibri"/>
            </a:endParaRPr>
          </a:p>
        </p:txBody>
      </p:sp>
      <p:pic>
        <p:nvPicPr>
          <p:cNvPr id="204" name="Google Shape;204;p28"/>
          <p:cNvPicPr preferRelativeResize="0"/>
          <p:nvPr/>
        </p:nvPicPr>
        <p:blipFill>
          <a:blip r:embed="rId4">
            <a:alphaModFix/>
          </a:blip>
          <a:stretch>
            <a:fillRect/>
          </a:stretch>
        </p:blipFill>
        <p:spPr>
          <a:xfrm>
            <a:off x="4793925" y="1980539"/>
            <a:ext cx="3614200" cy="2411375"/>
          </a:xfrm>
          <a:prstGeom prst="rect">
            <a:avLst/>
          </a:prstGeom>
          <a:noFill/>
          <a:ln w="76200" cap="flat" cmpd="sng">
            <a:solidFill>
              <a:srgbClr val="741B47"/>
            </a:solidFill>
            <a:prstDash val="solid"/>
            <a:round/>
            <a:headEnd type="none" w="sm" len="sm"/>
            <a:tailEnd type="none" w="sm" len="sm"/>
          </a:ln>
        </p:spPr>
      </p:pic>
      <p:sp>
        <p:nvSpPr>
          <p:cNvPr id="9" name="Google Shape;90;p18">
            <a:extLst>
              <a:ext uri="{FF2B5EF4-FFF2-40B4-BE49-F238E27FC236}">
                <a16:creationId xmlns:a16="http://schemas.microsoft.com/office/drawing/2014/main" id="{408B0D81-1C68-4077-A4E0-F87D95CD26C0}"/>
              </a:ext>
            </a:extLst>
          </p:cNvPr>
          <p:cNvSpPr/>
          <p:nvPr/>
        </p:nvSpPr>
        <p:spPr>
          <a:xfrm>
            <a:off x="517800" y="357200"/>
            <a:ext cx="8108400" cy="1116000"/>
          </a:xfrm>
          <a:prstGeom prst="roundRect">
            <a:avLst>
              <a:gd name="adj" fmla="val 16667"/>
            </a:avLst>
          </a:prstGeom>
          <a:solidFill>
            <a:srgbClr val="741B4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0" name="Google Shape;91;p18">
            <a:extLst>
              <a:ext uri="{FF2B5EF4-FFF2-40B4-BE49-F238E27FC236}">
                <a16:creationId xmlns:a16="http://schemas.microsoft.com/office/drawing/2014/main" id="{4270FFC7-0E31-48E5-A76C-50B6C38D9501}"/>
              </a:ext>
            </a:extLst>
          </p:cNvPr>
          <p:cNvSpPr txBox="1"/>
          <p:nvPr/>
        </p:nvSpPr>
        <p:spPr>
          <a:xfrm>
            <a:off x="751877" y="357199"/>
            <a:ext cx="7640248" cy="11159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chemeClr val="lt1"/>
                </a:solidFill>
                <a:latin typeface="Calibri"/>
                <a:ea typeface="Calibri"/>
                <a:cs typeface="Calibri"/>
                <a:sym typeface="Calibri"/>
              </a:rPr>
              <a:t>The Liturgy Reshapes the Word</a:t>
            </a:r>
            <a:endParaRPr sz="4400" dirty="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subTitle" idx="1"/>
          </p:nvPr>
        </p:nvSpPr>
        <p:spPr>
          <a:xfrm>
            <a:off x="3491625" y="1747013"/>
            <a:ext cx="4737300" cy="2886600"/>
          </a:xfrm>
          <a:prstGeom prst="rect">
            <a:avLst/>
          </a:prstGeom>
        </p:spPr>
        <p:txBody>
          <a:bodyPr spcFirstLastPara="1" wrap="square" lIns="91425" tIns="91425" rIns="91425" bIns="91425" anchor="t" anchorCtr="0">
            <a:noAutofit/>
          </a:bodyPr>
          <a:lstStyle/>
          <a:p>
            <a:pPr marL="0" marR="63500" lvl="0" indent="0" algn="ctr" rtl="0">
              <a:lnSpc>
                <a:spcPct val="115000"/>
              </a:lnSpc>
              <a:spcBef>
                <a:spcPts val="0"/>
              </a:spcBef>
              <a:spcAft>
                <a:spcPts val="0"/>
              </a:spcAft>
              <a:buSzPts val="1100"/>
              <a:buNone/>
            </a:pPr>
            <a:r>
              <a:rPr lang="en" sz="2250" dirty="0">
                <a:solidFill>
                  <a:srgbClr val="410007"/>
                </a:solidFill>
                <a:highlight>
                  <a:srgbClr val="FFFFFF"/>
                </a:highlight>
                <a:latin typeface="Impact"/>
                <a:ea typeface="Impact"/>
                <a:cs typeface="Impact"/>
                <a:sym typeface="Impact"/>
              </a:rPr>
              <a:t> "Truly I tell you, if you have faith as small as a mustard seed, you can say to this mountain, 'Move from here to there,' and it will move. Nothing will be impossible for you". </a:t>
            </a:r>
            <a:endParaRPr sz="2250" dirty="0">
              <a:solidFill>
                <a:srgbClr val="410007"/>
              </a:solidFill>
              <a:highlight>
                <a:srgbClr val="FFFFFF"/>
              </a:highlight>
              <a:latin typeface="Impact"/>
              <a:ea typeface="Impact"/>
              <a:cs typeface="Impact"/>
              <a:sym typeface="Impact"/>
            </a:endParaRPr>
          </a:p>
          <a:p>
            <a:pPr marL="0" marR="63500" lvl="0" indent="0" algn="ctr" rtl="0">
              <a:lnSpc>
                <a:spcPct val="115000"/>
              </a:lnSpc>
              <a:spcBef>
                <a:spcPts val="0"/>
              </a:spcBef>
              <a:spcAft>
                <a:spcPts val="0"/>
              </a:spcAft>
              <a:buClr>
                <a:schemeClr val="dk1"/>
              </a:buClr>
              <a:buSzPts val="1100"/>
              <a:buFont typeface="Arial"/>
              <a:buNone/>
            </a:pPr>
            <a:r>
              <a:rPr lang="en" sz="1750" dirty="0">
                <a:solidFill>
                  <a:srgbClr val="410007"/>
                </a:solidFill>
                <a:highlight>
                  <a:srgbClr val="FFFFFF"/>
                </a:highlight>
                <a:latin typeface="Impact"/>
                <a:ea typeface="Impact"/>
                <a:cs typeface="Impact"/>
                <a:sym typeface="Impact"/>
              </a:rPr>
              <a:t>-Mt 17:20</a:t>
            </a:r>
            <a:endParaRPr sz="1750" dirty="0">
              <a:solidFill>
                <a:srgbClr val="410007"/>
              </a:solidFill>
              <a:highlight>
                <a:srgbClr val="FFFFFF"/>
              </a:highlight>
              <a:latin typeface="Impact"/>
              <a:ea typeface="Impact"/>
              <a:cs typeface="Impact"/>
              <a:sym typeface="Impact"/>
            </a:endParaRPr>
          </a:p>
          <a:p>
            <a:pPr marL="0" lvl="0" indent="0" algn="l" rtl="0">
              <a:lnSpc>
                <a:spcPct val="115000"/>
              </a:lnSpc>
              <a:spcBef>
                <a:spcPts val="0"/>
              </a:spcBef>
              <a:spcAft>
                <a:spcPts val="0"/>
              </a:spcAft>
              <a:buClr>
                <a:schemeClr val="dk1"/>
              </a:buClr>
              <a:buSzPts val="1100"/>
              <a:buFont typeface="Arial"/>
              <a:buNone/>
            </a:pPr>
            <a:endParaRPr sz="1350" dirty="0">
              <a:solidFill>
                <a:srgbClr val="410007"/>
              </a:solidFill>
              <a:highlight>
                <a:srgbClr val="FFFFFF"/>
              </a:highlight>
              <a:latin typeface="Roboto"/>
              <a:ea typeface="Roboto"/>
              <a:cs typeface="Roboto"/>
              <a:sym typeface="Roboto"/>
            </a:endParaRPr>
          </a:p>
          <a:p>
            <a:pPr marL="0" lvl="0" indent="0" algn="ctr" rtl="0">
              <a:spcBef>
                <a:spcPts val="0"/>
              </a:spcBef>
              <a:spcAft>
                <a:spcPts val="0"/>
              </a:spcAft>
              <a:buSzPts val="605"/>
              <a:buNone/>
            </a:pPr>
            <a:endParaRPr dirty="0">
              <a:solidFill>
                <a:srgbClr val="363936"/>
              </a:solidFill>
              <a:highlight>
                <a:srgbClr val="FFFFFF"/>
              </a:highlight>
              <a:latin typeface="Impact"/>
              <a:ea typeface="Impact"/>
              <a:cs typeface="Impact"/>
              <a:sym typeface="Impact"/>
            </a:endParaRPr>
          </a:p>
          <a:p>
            <a:pPr marL="0" lvl="0" indent="0" algn="ctr" rtl="0">
              <a:spcBef>
                <a:spcPts val="0"/>
              </a:spcBef>
              <a:spcAft>
                <a:spcPts val="0"/>
              </a:spcAft>
              <a:buSzPts val="605"/>
              <a:buNone/>
            </a:pPr>
            <a:endParaRPr dirty="0">
              <a:solidFill>
                <a:srgbClr val="363936"/>
              </a:solidFill>
              <a:highlight>
                <a:srgbClr val="FFFFFF"/>
              </a:highlight>
              <a:latin typeface="Impact"/>
              <a:ea typeface="Impact"/>
              <a:cs typeface="Impact"/>
              <a:sym typeface="Impact"/>
            </a:endParaRPr>
          </a:p>
          <a:p>
            <a:pPr marL="0" lvl="0" indent="0" algn="ctr" rtl="0">
              <a:spcBef>
                <a:spcPts val="0"/>
              </a:spcBef>
              <a:spcAft>
                <a:spcPts val="0"/>
              </a:spcAft>
              <a:buSzPts val="605"/>
              <a:buNone/>
            </a:pPr>
            <a:endParaRPr sz="1800" dirty="0">
              <a:solidFill>
                <a:schemeClr val="dk1"/>
              </a:solidFill>
              <a:latin typeface="Impact"/>
              <a:ea typeface="Impact"/>
              <a:cs typeface="Impact"/>
              <a:sym typeface="Impact"/>
            </a:endParaRPr>
          </a:p>
        </p:txBody>
      </p:sp>
      <p:sp>
        <p:nvSpPr>
          <p:cNvPr id="8" name="Google Shape;90;p18">
            <a:extLst>
              <a:ext uri="{FF2B5EF4-FFF2-40B4-BE49-F238E27FC236}">
                <a16:creationId xmlns:a16="http://schemas.microsoft.com/office/drawing/2014/main" id="{F94A40FB-F6DE-41F0-9F7E-157BFBD9F456}"/>
              </a:ext>
            </a:extLst>
          </p:cNvPr>
          <p:cNvSpPr/>
          <p:nvPr/>
        </p:nvSpPr>
        <p:spPr>
          <a:xfrm>
            <a:off x="517800" y="357200"/>
            <a:ext cx="8108400" cy="1116000"/>
          </a:xfrm>
          <a:prstGeom prst="roundRect">
            <a:avLst>
              <a:gd name="adj" fmla="val 16667"/>
            </a:avLst>
          </a:prstGeom>
          <a:solidFill>
            <a:srgbClr val="741B4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12" name="Google Shape;212;p29"/>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 name="Google Shape;213;p29"/>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Key</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 sz="1600" b="1">
                <a:solidFill>
                  <a:schemeClr val="dk1"/>
                </a:solidFill>
                <a:latin typeface="Calibri"/>
                <a:ea typeface="Calibri"/>
                <a:cs typeface="Calibri"/>
                <a:sym typeface="Calibri"/>
              </a:rPr>
              <a:t>Verse</a:t>
            </a:r>
            <a:endParaRPr>
              <a:latin typeface="Calibri"/>
              <a:ea typeface="Calibri"/>
              <a:cs typeface="Calibri"/>
              <a:sym typeface="Calibri"/>
            </a:endParaRPr>
          </a:p>
        </p:txBody>
      </p:sp>
      <p:pic>
        <p:nvPicPr>
          <p:cNvPr id="214" name="Google Shape;214;p29"/>
          <p:cNvPicPr preferRelativeResize="0"/>
          <p:nvPr/>
        </p:nvPicPr>
        <p:blipFill>
          <a:blip r:embed="rId3">
            <a:alphaModFix/>
          </a:blip>
          <a:stretch>
            <a:fillRect/>
          </a:stretch>
        </p:blipFill>
        <p:spPr>
          <a:xfrm flipH="1">
            <a:off x="852926" y="1747036"/>
            <a:ext cx="2470075" cy="3087626"/>
          </a:xfrm>
          <a:prstGeom prst="rect">
            <a:avLst/>
          </a:prstGeom>
          <a:noFill/>
          <a:ln>
            <a:noFill/>
          </a:ln>
        </p:spPr>
      </p:pic>
      <p:sp>
        <p:nvSpPr>
          <p:cNvPr id="9" name="Google Shape;91;p18">
            <a:extLst>
              <a:ext uri="{FF2B5EF4-FFF2-40B4-BE49-F238E27FC236}">
                <a16:creationId xmlns:a16="http://schemas.microsoft.com/office/drawing/2014/main" id="{688FCC02-02E2-4045-8AB7-8AD838F22790}"/>
              </a:ext>
            </a:extLst>
          </p:cNvPr>
          <p:cNvSpPr txBox="1"/>
          <p:nvPr/>
        </p:nvSpPr>
        <p:spPr>
          <a:xfrm>
            <a:off x="751877" y="357199"/>
            <a:ext cx="7640248" cy="11159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lt1"/>
                </a:solidFill>
                <a:latin typeface="Calibri"/>
                <a:ea typeface="Calibri"/>
                <a:cs typeface="Calibri"/>
                <a:sym typeface="Calibri"/>
              </a:rPr>
              <a:t>Memorize It</a:t>
            </a:r>
            <a:endParaRPr sz="4800" dirty="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p:nvPr/>
        </p:nvSpPr>
        <p:spPr>
          <a:xfrm>
            <a:off x="816900" y="363075"/>
            <a:ext cx="8350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67" name="Google Shape;67;p15"/>
          <p:cNvSpPr txBox="1"/>
          <p:nvPr/>
        </p:nvSpPr>
        <p:spPr>
          <a:xfrm>
            <a:off x="816900" y="817050"/>
            <a:ext cx="3660900" cy="3724800"/>
          </a:xfrm>
          <a:prstGeom prst="rect">
            <a:avLst/>
          </a:prstGeom>
          <a:gradFill>
            <a:gsLst>
              <a:gs pos="0">
                <a:srgbClr val="FFF6DB"/>
              </a:gs>
              <a:gs pos="100000">
                <a:srgbClr val="FAD15C"/>
              </a:gs>
            </a:gsLst>
            <a:lin ang="5400012" scaled="0"/>
          </a:gradFill>
          <a:ln w="76200" cap="flat" cmpd="sng">
            <a:solidFill>
              <a:srgbClr val="A64D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solidFill>
                  <a:srgbClr val="741B47"/>
                </a:solidFill>
                <a:latin typeface="Calibri"/>
                <a:ea typeface="Calibri"/>
                <a:cs typeface="Calibri"/>
                <a:sym typeface="Calibri"/>
              </a:rPr>
              <a:t>“Lord, if it’s you,” Peter replied, </a:t>
            </a:r>
            <a:endParaRPr sz="3600" b="1">
              <a:solidFill>
                <a:srgbClr val="741B47"/>
              </a:solidFill>
              <a:latin typeface="Calibri"/>
              <a:ea typeface="Calibri"/>
              <a:cs typeface="Calibri"/>
              <a:sym typeface="Calibri"/>
            </a:endParaRPr>
          </a:p>
          <a:p>
            <a:pPr marL="0" lvl="0" indent="0" algn="ctr" rtl="0">
              <a:spcBef>
                <a:spcPts val="0"/>
              </a:spcBef>
              <a:spcAft>
                <a:spcPts val="0"/>
              </a:spcAft>
              <a:buNone/>
            </a:pPr>
            <a:r>
              <a:rPr lang="en" sz="3600" b="1">
                <a:solidFill>
                  <a:srgbClr val="741B47"/>
                </a:solidFill>
                <a:latin typeface="Calibri"/>
                <a:ea typeface="Calibri"/>
                <a:cs typeface="Calibri"/>
                <a:sym typeface="Calibri"/>
              </a:rPr>
              <a:t>“tell me to come to you on the water.”</a:t>
            </a:r>
            <a:endParaRPr sz="3600" b="1">
              <a:solidFill>
                <a:srgbClr val="741B47"/>
              </a:solidFill>
              <a:latin typeface="Calibri"/>
              <a:ea typeface="Calibri"/>
              <a:cs typeface="Calibri"/>
              <a:sym typeface="Calibri"/>
            </a:endParaRPr>
          </a:p>
          <a:p>
            <a:pPr marL="0" lvl="0" indent="0" algn="ctr" rtl="0">
              <a:spcBef>
                <a:spcPts val="0"/>
              </a:spcBef>
              <a:spcAft>
                <a:spcPts val="0"/>
              </a:spcAft>
              <a:buNone/>
            </a:pPr>
            <a:r>
              <a:rPr lang="en" sz="3600" b="1">
                <a:solidFill>
                  <a:srgbClr val="741B47"/>
                </a:solidFill>
                <a:latin typeface="Calibri"/>
                <a:ea typeface="Calibri"/>
                <a:cs typeface="Calibri"/>
                <a:sym typeface="Calibri"/>
              </a:rPr>
              <a:t>“Come!” he said.</a:t>
            </a:r>
            <a:endParaRPr sz="3600" b="1">
              <a:solidFill>
                <a:srgbClr val="741B47"/>
              </a:solidFill>
              <a:latin typeface="Calibri"/>
              <a:ea typeface="Calibri"/>
              <a:cs typeface="Calibri"/>
              <a:sym typeface="Calibri"/>
            </a:endParaRPr>
          </a:p>
          <a:p>
            <a:pPr marL="0" lvl="0" indent="0" algn="ctr" rtl="0">
              <a:spcBef>
                <a:spcPts val="0"/>
              </a:spcBef>
              <a:spcAft>
                <a:spcPts val="0"/>
              </a:spcAft>
              <a:buNone/>
            </a:pPr>
            <a:r>
              <a:rPr lang="en" b="1">
                <a:solidFill>
                  <a:srgbClr val="741B47"/>
                </a:solidFill>
                <a:latin typeface="Calibri"/>
                <a:ea typeface="Calibri"/>
                <a:cs typeface="Calibri"/>
                <a:sym typeface="Calibri"/>
              </a:rPr>
              <a:t>-Mt 14:18-19</a:t>
            </a:r>
            <a:endParaRPr b="1">
              <a:solidFill>
                <a:srgbClr val="741B47"/>
              </a:solidFill>
              <a:latin typeface="Calibri"/>
              <a:ea typeface="Calibri"/>
              <a:cs typeface="Calibri"/>
              <a:sym typeface="Calibri"/>
            </a:endParaRPr>
          </a:p>
        </p:txBody>
      </p:sp>
      <p:pic>
        <p:nvPicPr>
          <p:cNvPr id="68" name="Google Shape;68;p15"/>
          <p:cNvPicPr preferRelativeResize="0"/>
          <p:nvPr/>
        </p:nvPicPr>
        <p:blipFill rotWithShape="1">
          <a:blip r:embed="rId4">
            <a:alphaModFix/>
          </a:blip>
          <a:srcRect l="36326" r="25727"/>
          <a:stretch/>
        </p:blipFill>
        <p:spPr>
          <a:xfrm>
            <a:off x="5240455" y="0"/>
            <a:ext cx="3903547"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4" name="Google Shape;74;p16"/>
          <p:cNvSpPr txBox="1">
            <a:spLocks noGrp="1"/>
          </p:cNvSpPr>
          <p:nvPr>
            <p:ph type="body" idx="1"/>
          </p:nvPr>
        </p:nvSpPr>
        <p:spPr>
          <a:xfrm>
            <a:off x="446250" y="1152475"/>
            <a:ext cx="4410000" cy="39033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 sz="2233" b="1">
                <a:solidFill>
                  <a:srgbClr val="741B47"/>
                </a:solidFill>
                <a:latin typeface="Calibri"/>
                <a:ea typeface="Calibri"/>
                <a:cs typeface="Calibri"/>
                <a:sym typeface="Calibri"/>
              </a:rPr>
              <a:t>Imagine receiving a gift from a grandparent with a new laptop inside for you to use at school and help with your studies. </a:t>
            </a:r>
            <a:endParaRPr sz="2233" b="1">
              <a:solidFill>
                <a:srgbClr val="741B47"/>
              </a:solidFill>
              <a:latin typeface="Calibri"/>
              <a:ea typeface="Calibri"/>
              <a:cs typeface="Calibri"/>
              <a:sym typeface="Calibri"/>
            </a:endParaRPr>
          </a:p>
          <a:p>
            <a:pPr marL="0" lvl="0" indent="0" algn="l" rtl="0">
              <a:spcBef>
                <a:spcPts val="1200"/>
              </a:spcBef>
              <a:spcAft>
                <a:spcPts val="0"/>
              </a:spcAft>
              <a:buNone/>
            </a:pPr>
            <a:r>
              <a:rPr lang="en" sz="2233" b="1">
                <a:solidFill>
                  <a:srgbClr val="741B47"/>
                </a:solidFill>
                <a:latin typeface="Calibri"/>
                <a:ea typeface="Calibri"/>
                <a:cs typeface="Calibri"/>
                <a:sym typeface="Calibri"/>
              </a:rPr>
              <a:t>The gift is wrapped beautifully with shiny paper and a colorful bow. The package looks too nice to open. But open it you must if you are to get the benefits of the laptop for your studies. </a:t>
            </a:r>
            <a:endParaRPr sz="2233" b="1">
              <a:solidFill>
                <a:srgbClr val="741B47"/>
              </a:solidFill>
              <a:latin typeface="Calibri"/>
              <a:ea typeface="Calibri"/>
              <a:cs typeface="Calibri"/>
              <a:sym typeface="Calibri"/>
            </a:endParaRPr>
          </a:p>
          <a:p>
            <a:pPr marL="0" lvl="0" indent="0" algn="l" rtl="0">
              <a:spcBef>
                <a:spcPts val="1200"/>
              </a:spcBef>
              <a:spcAft>
                <a:spcPts val="1200"/>
              </a:spcAft>
              <a:buNone/>
            </a:pPr>
            <a:r>
              <a:rPr lang="en" sz="2233" b="1">
                <a:solidFill>
                  <a:srgbClr val="741B47"/>
                </a:solidFill>
                <a:latin typeface="Calibri"/>
                <a:ea typeface="Calibri"/>
                <a:cs typeface="Calibri"/>
                <a:sym typeface="Calibri"/>
              </a:rPr>
              <a:t>Faith is like that. The gift from God is great indeed, but we must unwrap it—in other words, respond to it—in order to use it.</a:t>
            </a:r>
            <a:endParaRPr b="1">
              <a:solidFill>
                <a:srgbClr val="741B47"/>
              </a:solidFill>
              <a:latin typeface="Calibri"/>
              <a:ea typeface="Calibri"/>
              <a:cs typeface="Calibri"/>
              <a:sym typeface="Calibri"/>
            </a:endParaRPr>
          </a:p>
        </p:txBody>
      </p:sp>
      <p:sp>
        <p:nvSpPr>
          <p:cNvPr id="75" name="Google Shape;75;p16"/>
          <p:cNvSpPr txBox="1">
            <a:spLocks noGrp="1"/>
          </p:cNvSpPr>
          <p:nvPr>
            <p:ph type="ctrTitle" idx="4294967295"/>
          </p:nvPr>
        </p:nvSpPr>
        <p:spPr>
          <a:xfrm>
            <a:off x="116114" y="0"/>
            <a:ext cx="8781142" cy="1017600"/>
          </a:xfrm>
          <a:prstGeom prst="rect">
            <a:avLst/>
          </a:prstGeom>
          <a:solidFill>
            <a:srgbClr val="741B47"/>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80" dirty="0">
                <a:solidFill>
                  <a:schemeClr val="lt1"/>
                </a:solidFill>
                <a:latin typeface="Calibri"/>
                <a:ea typeface="Calibri"/>
                <a:cs typeface="Calibri"/>
                <a:sym typeface="Calibri"/>
              </a:rPr>
              <a:t>Faith is a Gift that Requires a Response</a:t>
            </a:r>
            <a:endParaRPr sz="4080" dirty="0">
              <a:solidFill>
                <a:schemeClr val="lt1"/>
              </a:solidFill>
              <a:latin typeface="Calibri"/>
              <a:ea typeface="Calibri"/>
              <a:cs typeface="Calibri"/>
              <a:sym typeface="Calibri"/>
            </a:endParaRPr>
          </a:p>
        </p:txBody>
      </p:sp>
      <p:sp>
        <p:nvSpPr>
          <p:cNvPr id="76" name="Google Shape;76;p16"/>
          <p:cNvSpPr txBox="1"/>
          <p:nvPr/>
        </p:nvSpPr>
        <p:spPr>
          <a:xfrm>
            <a:off x="5049550" y="3833725"/>
            <a:ext cx="3522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chemeClr val="dk2"/>
              </a:solidFill>
              <a:latin typeface="Calibri"/>
              <a:ea typeface="Calibri"/>
              <a:cs typeface="Calibri"/>
              <a:sym typeface="Calibri"/>
            </a:endParaRPr>
          </a:p>
        </p:txBody>
      </p:sp>
      <p:pic>
        <p:nvPicPr>
          <p:cNvPr id="77" name="Google Shape;77;p16"/>
          <p:cNvPicPr preferRelativeResize="0"/>
          <p:nvPr/>
        </p:nvPicPr>
        <p:blipFill>
          <a:blip r:embed="rId4">
            <a:alphaModFix/>
          </a:blip>
          <a:stretch>
            <a:fillRect/>
          </a:stretch>
        </p:blipFill>
        <p:spPr>
          <a:xfrm>
            <a:off x="4967900" y="1844680"/>
            <a:ext cx="3522900" cy="2518882"/>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ctrTitle" idx="4294967295"/>
          </p:nvPr>
        </p:nvSpPr>
        <p:spPr>
          <a:xfrm>
            <a:off x="941582" y="193975"/>
            <a:ext cx="7260836" cy="823500"/>
          </a:xfrm>
          <a:prstGeom prst="rect">
            <a:avLst/>
          </a:prstGeom>
          <a:solidFill>
            <a:schemeClr val="bg1"/>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80" dirty="0">
                <a:solidFill>
                  <a:srgbClr val="8D0053"/>
                </a:solidFill>
                <a:latin typeface="Calibri"/>
                <a:ea typeface="Calibri"/>
                <a:cs typeface="Calibri"/>
                <a:sym typeface="Calibri"/>
              </a:rPr>
              <a:t>“Your Faith Has Saved You.”</a:t>
            </a:r>
            <a:endParaRPr sz="4080" dirty="0">
              <a:solidFill>
                <a:srgbClr val="8D0053"/>
              </a:solidFill>
              <a:latin typeface="Calibri"/>
              <a:ea typeface="Calibri"/>
              <a:cs typeface="Calibri"/>
              <a:sym typeface="Calibri"/>
            </a:endParaRPr>
          </a:p>
        </p:txBody>
      </p:sp>
      <p:sp>
        <p:nvSpPr>
          <p:cNvPr id="83" name="Google Shape;83;p17"/>
          <p:cNvSpPr txBox="1"/>
          <p:nvPr/>
        </p:nvSpPr>
        <p:spPr>
          <a:xfrm>
            <a:off x="5049550" y="3833725"/>
            <a:ext cx="3522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chemeClr val="dk2"/>
              </a:solidFill>
              <a:latin typeface="Calibri"/>
              <a:ea typeface="Calibri"/>
              <a:cs typeface="Calibri"/>
              <a:sym typeface="Calibri"/>
            </a:endParaRPr>
          </a:p>
        </p:txBody>
      </p:sp>
      <p:pic>
        <p:nvPicPr>
          <p:cNvPr id="84" name="Google Shape;84;p17"/>
          <p:cNvPicPr preferRelativeResize="0"/>
          <p:nvPr/>
        </p:nvPicPr>
        <p:blipFill rotWithShape="1">
          <a:blip r:embed="rId4">
            <a:alphaModFix/>
          </a:blip>
          <a:srcRect b="12165"/>
          <a:stretch/>
        </p:blipFill>
        <p:spPr>
          <a:xfrm>
            <a:off x="2357685" y="1160925"/>
            <a:ext cx="4428616" cy="3245500"/>
          </a:xfrm>
          <a:prstGeom prst="rect">
            <a:avLst/>
          </a:prstGeom>
          <a:noFill/>
          <a:ln w="9525" cap="flat" cmpd="sng">
            <a:solidFill>
              <a:srgbClr val="741B47"/>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subTitle" idx="1"/>
          </p:nvPr>
        </p:nvSpPr>
        <p:spPr>
          <a:xfrm>
            <a:off x="4452275" y="1667150"/>
            <a:ext cx="4021800" cy="322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400">
                <a:solidFill>
                  <a:srgbClr val="000000"/>
                </a:solidFill>
                <a:latin typeface="Calibri"/>
                <a:ea typeface="Calibri"/>
                <a:cs typeface="Calibri"/>
                <a:sym typeface="Calibri"/>
              </a:rPr>
              <a:t>The theological virtues dispose Christians to live in a relationship with the Holy Trinity. They have God for their origin, their motive, and their object - God known by faith, God hoped in and loved for his own sake. -CCC 1840</a:t>
            </a:r>
            <a:endParaRPr sz="2000">
              <a:solidFill>
                <a:srgbClr val="000000"/>
              </a:solidFill>
              <a:latin typeface="Calibri"/>
              <a:ea typeface="Calibri"/>
              <a:cs typeface="Calibri"/>
              <a:sym typeface="Calibri"/>
            </a:endParaRPr>
          </a:p>
        </p:txBody>
      </p:sp>
      <p:sp>
        <p:nvSpPr>
          <p:cNvPr id="90" name="Google Shape;90;p18"/>
          <p:cNvSpPr/>
          <p:nvPr/>
        </p:nvSpPr>
        <p:spPr>
          <a:xfrm>
            <a:off x="517800" y="357200"/>
            <a:ext cx="81084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91" name="Google Shape;91;p18"/>
          <p:cNvSpPr txBox="1"/>
          <p:nvPr/>
        </p:nvSpPr>
        <p:spPr>
          <a:xfrm>
            <a:off x="1371029" y="357199"/>
            <a:ext cx="6401943" cy="11159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Theological Virtues</a:t>
            </a:r>
            <a:endParaRPr sz="5300" dirty="0">
              <a:solidFill>
                <a:schemeClr val="lt1"/>
              </a:solidFill>
              <a:latin typeface="Calibri"/>
              <a:ea typeface="Calibri"/>
              <a:cs typeface="Calibri"/>
              <a:sym typeface="Calibri"/>
            </a:endParaRPr>
          </a:p>
        </p:txBody>
      </p:sp>
      <p:sp>
        <p:nvSpPr>
          <p:cNvPr id="92" name="Google Shape;92;p1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 name="Google Shape;93;p1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94" name="Google Shape;94;p18"/>
          <p:cNvPicPr preferRelativeResize="0"/>
          <p:nvPr/>
        </p:nvPicPr>
        <p:blipFill>
          <a:blip r:embed="rId3">
            <a:alphaModFix/>
          </a:blip>
          <a:stretch>
            <a:fillRect/>
          </a:stretch>
        </p:blipFill>
        <p:spPr>
          <a:xfrm>
            <a:off x="663695" y="2365500"/>
            <a:ext cx="3423531" cy="1824100"/>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98"/>
        <p:cNvGrpSpPr/>
        <p:nvPr/>
      </p:nvGrpSpPr>
      <p:grpSpPr>
        <a:xfrm>
          <a:off x="0" y="0"/>
          <a:ext cx="0" cy="0"/>
          <a:chOff x="0" y="0"/>
          <a:chExt cx="0" cy="0"/>
        </a:xfrm>
      </p:grpSpPr>
      <p:grpSp>
        <p:nvGrpSpPr>
          <p:cNvPr id="99" name="Google Shape;99;p19"/>
          <p:cNvGrpSpPr/>
          <p:nvPr/>
        </p:nvGrpSpPr>
        <p:grpSpPr>
          <a:xfrm>
            <a:off x="900253" y="3783165"/>
            <a:ext cx="7157911" cy="858944"/>
            <a:chOff x="1593000" y="2322568"/>
            <a:chExt cx="5957975" cy="643500"/>
          </a:xfrm>
        </p:grpSpPr>
        <p:sp>
          <p:nvSpPr>
            <p:cNvPr id="100" name="Google Shape;100;p1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9"/>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9"/>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9"/>
            <p:cNvSpPr/>
            <p:nvPr/>
          </p:nvSpPr>
          <p:spPr>
            <a:xfrm>
              <a:off x="2342615" y="2399943"/>
              <a:ext cx="21435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500">
                  <a:solidFill>
                    <a:srgbClr val="FFFFFF"/>
                  </a:solidFill>
                  <a:latin typeface="Calibri"/>
                  <a:ea typeface="Calibri"/>
                  <a:cs typeface="Calibri"/>
                  <a:sym typeface="Calibri"/>
                </a:rPr>
                <a:t>      LOVE</a:t>
              </a:r>
              <a:endParaRPr sz="3500">
                <a:solidFill>
                  <a:srgbClr val="FFFFFF"/>
                </a:solidFill>
                <a:latin typeface="Calibri"/>
                <a:ea typeface="Calibri"/>
                <a:cs typeface="Calibri"/>
                <a:sym typeface="Calibri"/>
              </a:endParaRPr>
            </a:p>
          </p:txBody>
        </p:sp>
        <p:sp>
          <p:nvSpPr>
            <p:cNvPr id="104" name="Google Shape;104;p19"/>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9"/>
            <p:cNvSpPr/>
            <p:nvPr/>
          </p:nvSpPr>
          <p:spPr>
            <a:xfrm>
              <a:off x="1593006" y="2322568"/>
              <a:ext cx="786000" cy="642600"/>
            </a:xfrm>
            <a:prstGeom prst="rect">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106" name="Google Shape;106;p19"/>
            <p:cNvSpPr/>
            <p:nvPr/>
          </p:nvSpPr>
          <p:spPr>
            <a:xfrm>
              <a:off x="4254440" y="2399951"/>
              <a:ext cx="3104400" cy="566100"/>
            </a:xfrm>
            <a:prstGeom prst="rect">
              <a:avLst/>
            </a:prstGeom>
            <a:noFill/>
            <a:ln>
              <a:noFill/>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Clr>
                  <a:schemeClr val="dk1"/>
                </a:buClr>
                <a:buSzPts val="1100"/>
                <a:buFont typeface="Arial"/>
                <a:buNone/>
              </a:pPr>
              <a:r>
                <a:rPr lang="en" sz="1300" b="1">
                  <a:solidFill>
                    <a:srgbClr val="741B47"/>
                  </a:solidFill>
                  <a:latin typeface="Calibri"/>
                  <a:ea typeface="Calibri"/>
                  <a:cs typeface="Calibri"/>
                  <a:sym typeface="Calibri"/>
                </a:rPr>
                <a:t>We choose to follow Jesus’s command to love God and others in a selfless and sacrificial way.</a:t>
              </a:r>
              <a:endParaRPr sz="900" b="1">
                <a:solidFill>
                  <a:srgbClr val="741B47"/>
                </a:solidFill>
                <a:latin typeface="Calibri"/>
                <a:ea typeface="Calibri"/>
                <a:cs typeface="Calibri"/>
                <a:sym typeface="Calibri"/>
              </a:endParaRPr>
            </a:p>
          </p:txBody>
        </p:sp>
      </p:grpSp>
      <p:grpSp>
        <p:nvGrpSpPr>
          <p:cNvPr id="107" name="Google Shape;107;p19"/>
          <p:cNvGrpSpPr/>
          <p:nvPr/>
        </p:nvGrpSpPr>
        <p:grpSpPr>
          <a:xfrm>
            <a:off x="900259" y="2571742"/>
            <a:ext cx="7157911" cy="858944"/>
            <a:chOff x="1593000" y="2322568"/>
            <a:chExt cx="5957975" cy="643500"/>
          </a:xfrm>
        </p:grpSpPr>
        <p:sp>
          <p:nvSpPr>
            <p:cNvPr id="108" name="Google Shape;108;p1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500">
                  <a:solidFill>
                    <a:srgbClr val="FFFFFF"/>
                  </a:solidFill>
                  <a:latin typeface="Calibri"/>
                  <a:ea typeface="Calibri"/>
                  <a:cs typeface="Calibri"/>
                  <a:sym typeface="Calibri"/>
                </a:rPr>
                <a:t>HOPE</a:t>
              </a:r>
              <a:endParaRPr sz="3500">
                <a:solidFill>
                  <a:srgbClr val="FFFFFF"/>
                </a:solidFill>
                <a:latin typeface="Calibri"/>
                <a:ea typeface="Calibri"/>
                <a:cs typeface="Calibri"/>
                <a:sym typeface="Calibri"/>
              </a:endParaRPr>
            </a:p>
          </p:txBody>
        </p:sp>
        <p:sp>
          <p:nvSpPr>
            <p:cNvPr id="112" name="Google Shape;112;p19"/>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1593003" y="2322577"/>
              <a:ext cx="749700" cy="642600"/>
            </a:xfrm>
            <a:prstGeom prst="rect">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114" name="Google Shape;114;p19"/>
            <p:cNvSpPr/>
            <p:nvPr/>
          </p:nvSpPr>
          <p:spPr>
            <a:xfrm>
              <a:off x="4218773" y="2323759"/>
              <a:ext cx="3140400" cy="642300"/>
            </a:xfrm>
            <a:prstGeom prst="rect">
              <a:avLst/>
            </a:prstGeom>
            <a:noFill/>
            <a:ln>
              <a:noFill/>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sz="1300" b="1">
                  <a:solidFill>
                    <a:srgbClr val="741B47"/>
                  </a:solidFill>
                  <a:latin typeface="Calibri"/>
                  <a:ea typeface="Calibri"/>
                  <a:cs typeface="Calibri"/>
                  <a:sym typeface="Calibri"/>
                </a:rPr>
                <a:t>We desire and seek our ultimate good and happiness which is eternal life in the kingdom of heaven.</a:t>
              </a:r>
              <a:endParaRPr b="1">
                <a:solidFill>
                  <a:srgbClr val="741B47"/>
                </a:solidFill>
                <a:latin typeface="Calibri"/>
                <a:ea typeface="Calibri"/>
                <a:cs typeface="Calibri"/>
                <a:sym typeface="Calibri"/>
              </a:endParaRPr>
            </a:p>
          </p:txBody>
        </p:sp>
      </p:grpSp>
      <p:grpSp>
        <p:nvGrpSpPr>
          <p:cNvPr id="115" name="Google Shape;115;p19"/>
          <p:cNvGrpSpPr/>
          <p:nvPr/>
        </p:nvGrpSpPr>
        <p:grpSpPr>
          <a:xfrm>
            <a:off x="900249" y="1360298"/>
            <a:ext cx="7106673" cy="859116"/>
            <a:chOff x="1593000" y="2322568"/>
            <a:chExt cx="5957975" cy="643677"/>
          </a:xfrm>
        </p:grpSpPr>
        <p:sp>
          <p:nvSpPr>
            <p:cNvPr id="116" name="Google Shape;116;p1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2438930" y="2399946"/>
              <a:ext cx="18444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a:solidFill>
                    <a:srgbClr val="FFFFFF"/>
                  </a:solidFill>
                  <a:latin typeface="Calibri"/>
                  <a:ea typeface="Calibri"/>
                  <a:cs typeface="Calibri"/>
                  <a:sym typeface="Calibri"/>
                </a:rPr>
                <a:t>       </a:t>
              </a:r>
              <a:r>
                <a:rPr lang="en" sz="3500">
                  <a:solidFill>
                    <a:srgbClr val="FFFFFF"/>
                  </a:solidFill>
                  <a:latin typeface="Calibri"/>
                  <a:ea typeface="Calibri"/>
                  <a:cs typeface="Calibri"/>
                  <a:sym typeface="Calibri"/>
                </a:rPr>
                <a:t>FAITH</a:t>
              </a:r>
              <a:endParaRPr sz="3500">
                <a:solidFill>
                  <a:srgbClr val="FFFFFF"/>
                </a:solidFill>
                <a:latin typeface="Calibri"/>
                <a:ea typeface="Calibri"/>
                <a:cs typeface="Calibri"/>
                <a:sym typeface="Calibri"/>
              </a:endParaRPr>
            </a:p>
          </p:txBody>
        </p:sp>
        <p:sp>
          <p:nvSpPr>
            <p:cNvPr id="120" name="Google Shape;120;p19"/>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9"/>
            <p:cNvSpPr/>
            <p:nvPr/>
          </p:nvSpPr>
          <p:spPr>
            <a:xfrm>
              <a:off x="1593001" y="2322585"/>
              <a:ext cx="749700" cy="642600"/>
            </a:xfrm>
            <a:prstGeom prst="rect">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lt1"/>
                  </a:solidFill>
                  <a:latin typeface="Roboto Thin"/>
                  <a:ea typeface="Roboto Thin"/>
                  <a:cs typeface="Roboto Thin"/>
                  <a:sym typeface="Roboto Thin"/>
                </a:rPr>
                <a:t>01</a:t>
              </a:r>
              <a:endParaRPr sz="2600">
                <a:solidFill>
                  <a:schemeClr val="lt1"/>
                </a:solidFill>
                <a:latin typeface="Roboto Thin"/>
                <a:ea typeface="Roboto Thin"/>
                <a:cs typeface="Roboto Thin"/>
                <a:sym typeface="Roboto Thin"/>
              </a:endParaRPr>
            </a:p>
          </p:txBody>
        </p:sp>
        <p:sp>
          <p:nvSpPr>
            <p:cNvPr id="122" name="Google Shape;122;p19"/>
            <p:cNvSpPr/>
            <p:nvPr/>
          </p:nvSpPr>
          <p:spPr>
            <a:xfrm>
              <a:off x="4532828" y="2407345"/>
              <a:ext cx="2989200" cy="55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latin typeface="Calibri"/>
                  <a:ea typeface="Calibri"/>
                  <a:cs typeface="Calibri"/>
                  <a:sym typeface="Calibri"/>
                </a:rPr>
                <a:t>We</a:t>
              </a:r>
              <a:r>
                <a:rPr lang="en" sz="1300" b="1">
                  <a:solidFill>
                    <a:srgbClr val="741B47"/>
                  </a:solidFill>
                  <a:latin typeface="Calibri"/>
                  <a:ea typeface="Calibri"/>
                  <a:cs typeface="Calibri"/>
                  <a:sym typeface="Calibri"/>
                </a:rPr>
                <a:t> believe in God and believe all that he has said and revealed to us, and that Holy Church proposes for our belief, because he is truth itself.</a:t>
              </a:r>
              <a:endParaRPr sz="1300" b="1">
                <a:solidFill>
                  <a:srgbClr val="741B47"/>
                </a:solidFill>
                <a:latin typeface="Calibri"/>
                <a:ea typeface="Calibri"/>
                <a:cs typeface="Calibri"/>
                <a:sym typeface="Calibri"/>
              </a:endParaRPr>
            </a:p>
            <a:p>
              <a:pPr marL="457200" lvl="0" indent="0" algn="l" rtl="0">
                <a:lnSpc>
                  <a:spcPct val="115000"/>
                </a:lnSpc>
                <a:spcBef>
                  <a:spcPts val="0"/>
                </a:spcBef>
                <a:spcAft>
                  <a:spcPts val="0"/>
                </a:spcAft>
                <a:buNone/>
              </a:pPr>
              <a:endParaRPr sz="900">
                <a:solidFill>
                  <a:srgbClr val="A7291E"/>
                </a:solidFill>
                <a:latin typeface="Calibri"/>
                <a:ea typeface="Calibri"/>
                <a:cs typeface="Calibri"/>
                <a:sym typeface="Calibri"/>
              </a:endParaRPr>
            </a:p>
          </p:txBody>
        </p:sp>
      </p:grpSp>
      <p:sp>
        <p:nvSpPr>
          <p:cNvPr id="123" name="Google Shape;123;p19"/>
          <p:cNvSpPr txBox="1"/>
          <p:nvPr/>
        </p:nvSpPr>
        <p:spPr>
          <a:xfrm>
            <a:off x="0" y="378125"/>
            <a:ext cx="9144000" cy="745800"/>
          </a:xfrm>
          <a:prstGeom prst="rect">
            <a:avLst/>
          </a:prstGeom>
          <a:gradFill>
            <a:gsLst>
              <a:gs pos="0">
                <a:srgbClr val="F5D0D0"/>
              </a:gs>
              <a:gs pos="100000">
                <a:srgbClr val="D96868"/>
              </a:gs>
            </a:gsLst>
            <a:lin ang="5400012" scaled="0"/>
          </a:gra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660000"/>
                </a:solidFill>
                <a:latin typeface="Calibri"/>
                <a:ea typeface="Calibri"/>
                <a:cs typeface="Calibri"/>
                <a:sym typeface="Calibri"/>
              </a:rPr>
              <a:t>Three Theological Virtues </a:t>
            </a:r>
            <a:endParaRPr sz="3500" b="1">
              <a:solidFill>
                <a:srgbClr val="66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0"/>
          <p:cNvSpPr txBox="1">
            <a:spLocks noGrp="1"/>
          </p:cNvSpPr>
          <p:nvPr>
            <p:ph type="subTitle" idx="1"/>
          </p:nvPr>
        </p:nvSpPr>
        <p:spPr>
          <a:xfrm>
            <a:off x="376775" y="230425"/>
            <a:ext cx="8376000" cy="787500"/>
          </a:xfrm>
          <a:prstGeom prst="rect">
            <a:avLst/>
          </a:prstGeom>
          <a:gradFill>
            <a:gsLst>
              <a:gs pos="0">
                <a:srgbClr val="FFFFFF"/>
              </a:gs>
              <a:gs pos="100000">
                <a:srgbClr val="B3B3B3"/>
              </a:gs>
            </a:gsLst>
            <a:lin ang="5400012" scaled="0"/>
          </a:gradFill>
        </p:spPr>
        <p:txBody>
          <a:bodyPr spcFirstLastPara="1" wrap="square" lIns="91425" tIns="91425" rIns="91425" bIns="91425" anchor="t" anchorCtr="0">
            <a:normAutofit/>
          </a:bodyPr>
          <a:lstStyle/>
          <a:p>
            <a:pPr marL="0" lvl="0" indent="0" algn="ctr" rtl="0">
              <a:spcBef>
                <a:spcPts val="0"/>
              </a:spcBef>
              <a:spcAft>
                <a:spcPts val="0"/>
              </a:spcAft>
              <a:buNone/>
            </a:pPr>
            <a:r>
              <a:rPr lang="en" sz="3800" b="1">
                <a:solidFill>
                  <a:srgbClr val="4C1130"/>
                </a:solidFill>
                <a:latin typeface="Calibri"/>
                <a:ea typeface="Calibri"/>
                <a:cs typeface="Calibri"/>
                <a:sym typeface="Calibri"/>
              </a:rPr>
              <a:t>Faith Has Essential Elements</a:t>
            </a:r>
            <a:endParaRPr sz="3800" b="1">
              <a:solidFill>
                <a:srgbClr val="4C1130"/>
              </a:solidFill>
              <a:latin typeface="Calibri"/>
              <a:ea typeface="Calibri"/>
              <a:cs typeface="Calibri"/>
              <a:sym typeface="Calibri"/>
            </a:endParaRPr>
          </a:p>
        </p:txBody>
      </p:sp>
      <p:sp>
        <p:nvSpPr>
          <p:cNvPr id="129" name="Google Shape;129;p20"/>
          <p:cNvSpPr/>
          <p:nvPr/>
        </p:nvSpPr>
        <p:spPr>
          <a:xfrm>
            <a:off x="391475" y="1971450"/>
            <a:ext cx="8361300" cy="787500"/>
          </a:xfrm>
          <a:prstGeom prst="rect">
            <a:avLst/>
          </a:prstGeom>
          <a:solidFill>
            <a:srgbClr val="0C34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 name="Google Shape;130;p20"/>
          <p:cNvSpPr/>
          <p:nvPr/>
        </p:nvSpPr>
        <p:spPr>
          <a:xfrm>
            <a:off x="384150" y="2839725"/>
            <a:ext cx="8361300" cy="6909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0"/>
          <p:cNvSpPr/>
          <p:nvPr/>
        </p:nvSpPr>
        <p:spPr>
          <a:xfrm>
            <a:off x="384150" y="3551450"/>
            <a:ext cx="8361300" cy="690900"/>
          </a:xfrm>
          <a:prstGeom prst="rect">
            <a:avLst/>
          </a:prstGeom>
          <a:solidFill>
            <a:srgbClr val="0C34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20"/>
          <p:cNvSpPr/>
          <p:nvPr/>
        </p:nvSpPr>
        <p:spPr>
          <a:xfrm>
            <a:off x="376775" y="4308775"/>
            <a:ext cx="8376000" cy="6909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33;p20"/>
          <p:cNvSpPr/>
          <p:nvPr/>
        </p:nvSpPr>
        <p:spPr>
          <a:xfrm>
            <a:off x="391500" y="1219725"/>
            <a:ext cx="8376000" cy="6909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p20"/>
          <p:cNvSpPr txBox="1"/>
          <p:nvPr/>
        </p:nvSpPr>
        <p:spPr>
          <a:xfrm>
            <a:off x="477300" y="1365150"/>
            <a:ext cx="8275500" cy="572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688"/>
              <a:buFont typeface="Arial"/>
              <a:buNone/>
            </a:pPr>
            <a:r>
              <a:rPr lang="en" sz="2400" b="1">
                <a:solidFill>
                  <a:schemeClr val="lt1"/>
                </a:solidFill>
                <a:latin typeface="Calibri"/>
                <a:ea typeface="Calibri"/>
                <a:cs typeface="Calibri"/>
                <a:sym typeface="Calibri"/>
              </a:rPr>
              <a:t>   Faith is a gift but your response must be free.</a:t>
            </a:r>
            <a:endParaRPr sz="2400" b="1">
              <a:solidFill>
                <a:schemeClr val="lt1"/>
              </a:solidFill>
              <a:latin typeface="Calibri"/>
              <a:ea typeface="Calibri"/>
              <a:cs typeface="Calibri"/>
              <a:sym typeface="Calibri"/>
            </a:endParaRPr>
          </a:p>
        </p:txBody>
      </p:sp>
      <p:sp>
        <p:nvSpPr>
          <p:cNvPr id="135" name="Google Shape;135;p20"/>
          <p:cNvSpPr txBox="1"/>
          <p:nvPr/>
        </p:nvSpPr>
        <p:spPr>
          <a:xfrm>
            <a:off x="570450" y="2112425"/>
            <a:ext cx="8089200" cy="31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688"/>
              <a:buFont typeface="Arial"/>
              <a:buNone/>
            </a:pPr>
            <a:r>
              <a:rPr lang="en" sz="2400" b="1">
                <a:solidFill>
                  <a:schemeClr val="lt1"/>
                </a:solidFill>
                <a:latin typeface="Calibri"/>
                <a:ea typeface="Calibri"/>
                <a:cs typeface="Calibri"/>
                <a:sym typeface="Calibri"/>
              </a:rPr>
              <a:t> Faith is illumination and does not conflict with true science.</a:t>
            </a:r>
            <a:endParaRPr sz="2400">
              <a:solidFill>
                <a:schemeClr val="lt1"/>
              </a:solidFill>
              <a:latin typeface="Calibri"/>
              <a:ea typeface="Calibri"/>
              <a:cs typeface="Calibri"/>
              <a:sym typeface="Calibri"/>
            </a:endParaRPr>
          </a:p>
          <a:p>
            <a:pPr marL="0" lvl="0" indent="0" algn="l" rtl="0">
              <a:spcBef>
                <a:spcPts val="1200"/>
              </a:spcBef>
              <a:spcAft>
                <a:spcPts val="0"/>
              </a:spcAft>
              <a:buNone/>
            </a:pPr>
            <a:endParaRPr sz="2400">
              <a:solidFill>
                <a:srgbClr val="FFF2CC"/>
              </a:solidFill>
              <a:latin typeface="Calibri"/>
              <a:ea typeface="Calibri"/>
              <a:cs typeface="Calibri"/>
              <a:sym typeface="Calibri"/>
            </a:endParaRPr>
          </a:p>
        </p:txBody>
      </p:sp>
      <p:sp>
        <p:nvSpPr>
          <p:cNvPr id="136" name="Google Shape;136;p20"/>
          <p:cNvSpPr txBox="1"/>
          <p:nvPr/>
        </p:nvSpPr>
        <p:spPr>
          <a:xfrm>
            <a:off x="555750" y="2869150"/>
            <a:ext cx="8189700" cy="572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688"/>
              <a:buFont typeface="Arial"/>
              <a:buNone/>
            </a:pPr>
            <a:r>
              <a:rPr lang="en" sz="2400" b="1">
                <a:solidFill>
                  <a:schemeClr val="lt1"/>
                </a:solidFill>
                <a:latin typeface="Calibri"/>
                <a:ea typeface="Calibri"/>
                <a:cs typeface="Calibri"/>
                <a:sym typeface="Calibri"/>
              </a:rPr>
              <a:t> Faith is reasonable, not a blind leap. </a:t>
            </a:r>
            <a:endParaRPr sz="2400">
              <a:solidFill>
                <a:schemeClr val="lt1"/>
              </a:solidFill>
              <a:latin typeface="Calibri"/>
              <a:ea typeface="Calibri"/>
              <a:cs typeface="Calibri"/>
              <a:sym typeface="Calibri"/>
            </a:endParaRPr>
          </a:p>
        </p:txBody>
      </p:sp>
      <p:sp>
        <p:nvSpPr>
          <p:cNvPr id="137" name="Google Shape;137;p20"/>
          <p:cNvSpPr txBox="1"/>
          <p:nvPr/>
        </p:nvSpPr>
        <p:spPr>
          <a:xfrm>
            <a:off x="570450" y="3655500"/>
            <a:ext cx="8089200" cy="399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688"/>
              <a:buFont typeface="Arial"/>
              <a:buNone/>
            </a:pPr>
            <a:r>
              <a:rPr lang="en" sz="2400" b="1">
                <a:solidFill>
                  <a:schemeClr val="lt1"/>
                </a:solidFill>
                <a:latin typeface="Calibri"/>
                <a:ea typeface="Calibri"/>
                <a:cs typeface="Calibri"/>
                <a:sym typeface="Calibri"/>
              </a:rPr>
              <a:t> Faith is certain and yet grows with understanding.</a:t>
            </a:r>
            <a:endParaRPr sz="2400">
              <a:solidFill>
                <a:schemeClr val="lt1"/>
              </a:solidFill>
              <a:latin typeface="Calibri"/>
              <a:ea typeface="Calibri"/>
              <a:cs typeface="Calibri"/>
              <a:sym typeface="Calibri"/>
            </a:endParaRPr>
          </a:p>
          <a:p>
            <a:pPr marL="0" lvl="0" indent="0" algn="l" rtl="0">
              <a:spcBef>
                <a:spcPts val="1200"/>
              </a:spcBef>
              <a:spcAft>
                <a:spcPts val="0"/>
              </a:spcAft>
              <a:buNone/>
            </a:pPr>
            <a:endParaRPr sz="2400">
              <a:solidFill>
                <a:srgbClr val="FFF2CC"/>
              </a:solidFill>
              <a:latin typeface="Calibri"/>
              <a:ea typeface="Calibri"/>
              <a:cs typeface="Calibri"/>
              <a:sym typeface="Calibri"/>
            </a:endParaRPr>
          </a:p>
        </p:txBody>
      </p:sp>
      <p:sp>
        <p:nvSpPr>
          <p:cNvPr id="138" name="Google Shape;138;p20"/>
          <p:cNvSpPr txBox="1"/>
          <p:nvPr/>
        </p:nvSpPr>
        <p:spPr>
          <a:xfrm>
            <a:off x="555750" y="4373150"/>
            <a:ext cx="8189700" cy="36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688"/>
              <a:buFont typeface="Arial"/>
              <a:buNone/>
            </a:pPr>
            <a:r>
              <a:rPr lang="en" sz="2400" b="1">
                <a:solidFill>
                  <a:schemeClr val="lt1"/>
                </a:solidFill>
                <a:latin typeface="Calibri"/>
                <a:ea typeface="Calibri"/>
                <a:cs typeface="Calibri"/>
                <a:sym typeface="Calibri"/>
              </a:rPr>
              <a:t> Faith is an act of the Church that brings us closer to God.</a:t>
            </a:r>
            <a:endParaRPr sz="24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1"/>
          <p:cNvSpPr txBox="1"/>
          <p:nvPr/>
        </p:nvSpPr>
        <p:spPr>
          <a:xfrm>
            <a:off x="816900" y="363075"/>
            <a:ext cx="8350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144" name="Google Shape;144;p21"/>
          <p:cNvSpPr txBox="1"/>
          <p:nvPr/>
        </p:nvSpPr>
        <p:spPr>
          <a:xfrm>
            <a:off x="521300" y="824775"/>
            <a:ext cx="3660900" cy="3724800"/>
          </a:xfrm>
          <a:prstGeom prst="rect">
            <a:avLst/>
          </a:prstGeom>
          <a:gradFill>
            <a:gsLst>
              <a:gs pos="0">
                <a:srgbClr val="FFF6DB"/>
              </a:gs>
              <a:gs pos="100000">
                <a:srgbClr val="FAD15C"/>
              </a:gs>
            </a:gsLst>
            <a:lin ang="5400012" scaled="0"/>
          </a:gradFill>
          <a:ln w="76200" cap="flat" cmpd="sng">
            <a:solidFill>
              <a:srgbClr val="A64D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rgbClr val="741B47"/>
                </a:solidFill>
                <a:latin typeface="Calibri"/>
                <a:ea typeface="Calibri"/>
                <a:cs typeface="Calibri"/>
                <a:sym typeface="Calibri"/>
              </a:rPr>
              <a:t>“Come to Me, all you who are weary and burdened, and I will give you rest. Take My yoke upon you and learn from Me;</a:t>
            </a:r>
            <a:endParaRPr sz="2700" b="1">
              <a:solidFill>
                <a:srgbClr val="741B47"/>
              </a:solidFill>
              <a:latin typeface="Calibri"/>
              <a:ea typeface="Calibri"/>
              <a:cs typeface="Calibri"/>
              <a:sym typeface="Calibri"/>
            </a:endParaRPr>
          </a:p>
          <a:p>
            <a:pPr marL="0" lvl="0" indent="0" algn="ctr" rtl="0">
              <a:spcBef>
                <a:spcPts val="0"/>
              </a:spcBef>
              <a:spcAft>
                <a:spcPts val="0"/>
              </a:spcAft>
              <a:buNone/>
            </a:pPr>
            <a:r>
              <a:rPr lang="en" sz="2700" b="1">
                <a:solidFill>
                  <a:srgbClr val="741B47"/>
                </a:solidFill>
                <a:latin typeface="Calibri"/>
                <a:ea typeface="Calibri"/>
                <a:cs typeface="Calibri"/>
                <a:sym typeface="Calibri"/>
              </a:rPr>
              <a:t> for I am gentle and humble in heart.”</a:t>
            </a:r>
            <a:endParaRPr sz="3600" b="1">
              <a:latin typeface="Calibri"/>
              <a:ea typeface="Calibri"/>
              <a:cs typeface="Calibri"/>
              <a:sym typeface="Calibri"/>
            </a:endParaRPr>
          </a:p>
          <a:p>
            <a:pPr marL="0" lvl="0" indent="0" algn="ctr" rtl="0">
              <a:spcBef>
                <a:spcPts val="0"/>
              </a:spcBef>
              <a:spcAft>
                <a:spcPts val="0"/>
              </a:spcAft>
              <a:buNone/>
            </a:pPr>
            <a:r>
              <a:rPr lang="en" b="1">
                <a:solidFill>
                  <a:srgbClr val="741B47"/>
                </a:solidFill>
                <a:latin typeface="Calibri"/>
                <a:ea typeface="Calibri"/>
                <a:cs typeface="Calibri"/>
                <a:sym typeface="Calibri"/>
              </a:rPr>
              <a:t>-Mt 11:28</a:t>
            </a:r>
            <a:endParaRPr b="1">
              <a:solidFill>
                <a:srgbClr val="741B47"/>
              </a:solidFill>
              <a:latin typeface="Calibri"/>
              <a:ea typeface="Calibri"/>
              <a:cs typeface="Calibri"/>
              <a:sym typeface="Calibri"/>
            </a:endParaRPr>
          </a:p>
        </p:txBody>
      </p:sp>
      <p:pic>
        <p:nvPicPr>
          <p:cNvPr id="145" name="Google Shape;145;p21"/>
          <p:cNvPicPr preferRelativeResize="0"/>
          <p:nvPr/>
        </p:nvPicPr>
        <p:blipFill rotWithShape="1">
          <a:blip r:embed="rId4"/>
          <a:srcRect b="27352"/>
          <a:stretch/>
        </p:blipFill>
        <p:spPr>
          <a:xfrm>
            <a:off x="4735248" y="0"/>
            <a:ext cx="4408752"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542625" y="208525"/>
            <a:ext cx="8037000" cy="724500"/>
          </a:xfrm>
          <a:prstGeom prst="rect">
            <a:avLst/>
          </a:prstGeom>
          <a:solidFill>
            <a:srgbClr val="741B47"/>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300" b="1">
                <a:solidFill>
                  <a:schemeClr val="lt1"/>
                </a:solidFill>
                <a:latin typeface="Calibri"/>
                <a:ea typeface="Calibri"/>
                <a:cs typeface="Calibri"/>
                <a:sym typeface="Calibri"/>
              </a:rPr>
              <a:t>Signs of Personal Faith</a:t>
            </a:r>
            <a:endParaRPr sz="4300" b="1">
              <a:solidFill>
                <a:schemeClr val="lt1"/>
              </a:solidFill>
              <a:latin typeface="Calibri"/>
              <a:ea typeface="Calibri"/>
              <a:cs typeface="Calibri"/>
              <a:sym typeface="Calibri"/>
            </a:endParaRPr>
          </a:p>
        </p:txBody>
      </p:sp>
      <p:sp>
        <p:nvSpPr>
          <p:cNvPr id="151" name="Google Shape;151;p22"/>
          <p:cNvSpPr txBox="1"/>
          <p:nvPr/>
        </p:nvSpPr>
        <p:spPr>
          <a:xfrm>
            <a:off x="542625" y="2776425"/>
            <a:ext cx="1939500" cy="2162400"/>
          </a:xfrm>
          <a:prstGeom prst="rect">
            <a:avLst/>
          </a:prstGeom>
          <a:solidFill>
            <a:srgbClr val="741B4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Calibri"/>
                <a:ea typeface="Calibri"/>
                <a:cs typeface="Calibri"/>
                <a:sym typeface="Calibri"/>
              </a:rPr>
              <a:t>We model personal faith by thinking of others and embracing the spirit of poverty and justice.</a:t>
            </a:r>
            <a:endParaRPr sz="1800">
              <a:solidFill>
                <a:schemeClr val="lt1"/>
              </a:solidFill>
              <a:latin typeface="Calibri"/>
              <a:ea typeface="Calibri"/>
              <a:cs typeface="Calibri"/>
              <a:sym typeface="Calibri"/>
            </a:endParaRPr>
          </a:p>
        </p:txBody>
      </p:sp>
      <p:sp>
        <p:nvSpPr>
          <p:cNvPr id="152" name="Google Shape;152;p22"/>
          <p:cNvSpPr txBox="1"/>
          <p:nvPr/>
        </p:nvSpPr>
        <p:spPr>
          <a:xfrm>
            <a:off x="2807925" y="2776425"/>
            <a:ext cx="1744200" cy="2162400"/>
          </a:xfrm>
          <a:prstGeom prst="rect">
            <a:avLst/>
          </a:prstGeom>
          <a:solidFill>
            <a:srgbClr val="741B4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Calibri"/>
                <a:ea typeface="Calibri"/>
                <a:cs typeface="Calibri"/>
                <a:sym typeface="Calibri"/>
              </a:rPr>
              <a:t>We demonstrate personal faith  in our daily prayer life.</a:t>
            </a:r>
            <a:endParaRPr sz="1800">
              <a:solidFill>
                <a:schemeClr val="lt1"/>
              </a:solidFill>
              <a:latin typeface="Calibri"/>
              <a:ea typeface="Calibri"/>
              <a:cs typeface="Calibri"/>
              <a:sym typeface="Calibri"/>
            </a:endParaRPr>
          </a:p>
        </p:txBody>
      </p:sp>
      <p:sp>
        <p:nvSpPr>
          <p:cNvPr id="153" name="Google Shape;153;p22"/>
          <p:cNvSpPr txBox="1"/>
          <p:nvPr/>
        </p:nvSpPr>
        <p:spPr>
          <a:xfrm>
            <a:off x="4775613" y="2776425"/>
            <a:ext cx="1744200" cy="2162400"/>
          </a:xfrm>
          <a:prstGeom prst="rect">
            <a:avLst/>
          </a:prstGeom>
          <a:solidFill>
            <a:srgbClr val="741B4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Calibri"/>
                <a:ea typeface="Calibri"/>
                <a:cs typeface="Calibri"/>
                <a:sym typeface="Calibri"/>
              </a:rPr>
              <a:t>We exemplify  our personal faith by taking a stand for what is right and overcoming fear.</a:t>
            </a:r>
            <a:endParaRPr sz="1800" b="1">
              <a:solidFill>
                <a:schemeClr val="lt1"/>
              </a:solidFill>
              <a:latin typeface="Calibri"/>
              <a:ea typeface="Calibri"/>
              <a:cs typeface="Calibri"/>
              <a:sym typeface="Calibri"/>
            </a:endParaRPr>
          </a:p>
        </p:txBody>
      </p:sp>
      <p:sp>
        <p:nvSpPr>
          <p:cNvPr id="154" name="Google Shape;154;p22"/>
          <p:cNvSpPr txBox="1"/>
          <p:nvPr/>
        </p:nvSpPr>
        <p:spPr>
          <a:xfrm>
            <a:off x="6835375" y="2776425"/>
            <a:ext cx="1744200" cy="2162400"/>
          </a:xfrm>
          <a:prstGeom prst="rect">
            <a:avLst/>
          </a:prstGeom>
          <a:solidFill>
            <a:srgbClr val="741B47"/>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lt1"/>
                </a:solidFill>
                <a:latin typeface="Calibri"/>
                <a:ea typeface="Calibri"/>
                <a:cs typeface="Calibri"/>
                <a:sym typeface="Calibri"/>
              </a:rPr>
              <a:t>We show personal faith by sharing our beliefs with others in a way that is convincing.</a:t>
            </a:r>
            <a:endParaRPr sz="1800" b="1">
              <a:solidFill>
                <a:schemeClr val="lt1"/>
              </a:solidFill>
              <a:latin typeface="Calibri"/>
              <a:ea typeface="Calibri"/>
              <a:cs typeface="Calibri"/>
              <a:sym typeface="Calibri"/>
            </a:endParaRPr>
          </a:p>
          <a:p>
            <a:pPr marL="0" lvl="0" indent="0" algn="l" rtl="0">
              <a:spcBef>
                <a:spcPts val="0"/>
              </a:spcBef>
              <a:spcAft>
                <a:spcPts val="0"/>
              </a:spcAft>
              <a:buNone/>
            </a:pPr>
            <a:endParaRPr sz="1800" b="1">
              <a:solidFill>
                <a:schemeClr val="lt1"/>
              </a:solidFill>
              <a:latin typeface="Calibri"/>
              <a:ea typeface="Calibri"/>
              <a:cs typeface="Calibri"/>
              <a:sym typeface="Calibri"/>
            </a:endParaRPr>
          </a:p>
        </p:txBody>
      </p:sp>
      <p:pic>
        <p:nvPicPr>
          <p:cNvPr id="155" name="Google Shape;155;p22"/>
          <p:cNvPicPr preferRelativeResize="0"/>
          <p:nvPr/>
        </p:nvPicPr>
        <p:blipFill rotWithShape="1">
          <a:blip r:embed="rId3">
            <a:alphaModFix/>
          </a:blip>
          <a:srcRect l="9424" r="6428"/>
          <a:stretch/>
        </p:blipFill>
        <p:spPr>
          <a:xfrm>
            <a:off x="640275" y="1170250"/>
            <a:ext cx="1744200" cy="1457425"/>
          </a:xfrm>
          <a:prstGeom prst="rect">
            <a:avLst/>
          </a:prstGeom>
          <a:noFill/>
          <a:ln w="76200" cap="flat" cmpd="sng">
            <a:solidFill>
              <a:srgbClr val="741B47"/>
            </a:solidFill>
            <a:prstDash val="solid"/>
            <a:round/>
            <a:headEnd type="none" w="sm" len="sm"/>
            <a:tailEnd type="none" w="sm" len="sm"/>
          </a:ln>
        </p:spPr>
      </p:pic>
      <p:pic>
        <p:nvPicPr>
          <p:cNvPr id="156" name="Google Shape;156;p22"/>
          <p:cNvPicPr preferRelativeResize="0"/>
          <p:nvPr/>
        </p:nvPicPr>
        <p:blipFill rotWithShape="1">
          <a:blip r:embed="rId4">
            <a:alphaModFix/>
          </a:blip>
          <a:srcRect t="18742" b="11376"/>
          <a:stretch/>
        </p:blipFill>
        <p:spPr>
          <a:xfrm>
            <a:off x="2820100" y="1149775"/>
            <a:ext cx="1638600" cy="1498399"/>
          </a:xfrm>
          <a:prstGeom prst="rect">
            <a:avLst/>
          </a:prstGeom>
          <a:noFill/>
          <a:ln w="76200" cap="flat" cmpd="sng">
            <a:solidFill>
              <a:srgbClr val="741B47"/>
            </a:solidFill>
            <a:prstDash val="solid"/>
            <a:round/>
            <a:headEnd type="none" w="sm" len="sm"/>
            <a:tailEnd type="none" w="sm" len="sm"/>
          </a:ln>
        </p:spPr>
      </p:pic>
      <p:pic>
        <p:nvPicPr>
          <p:cNvPr id="157" name="Google Shape;157;p22"/>
          <p:cNvPicPr preferRelativeResize="0"/>
          <p:nvPr/>
        </p:nvPicPr>
        <p:blipFill>
          <a:blip r:embed="rId5">
            <a:alphaModFix/>
          </a:blip>
          <a:stretch>
            <a:fillRect/>
          </a:stretch>
        </p:blipFill>
        <p:spPr>
          <a:xfrm>
            <a:off x="4783103" y="1149775"/>
            <a:ext cx="1638600" cy="1498400"/>
          </a:xfrm>
          <a:prstGeom prst="rect">
            <a:avLst/>
          </a:prstGeom>
          <a:noFill/>
          <a:ln w="76200" cap="flat" cmpd="sng">
            <a:solidFill>
              <a:srgbClr val="741B47"/>
            </a:solidFill>
            <a:prstDash val="solid"/>
            <a:round/>
            <a:headEnd type="none" w="sm" len="sm"/>
            <a:tailEnd type="none" w="sm" len="sm"/>
          </a:ln>
        </p:spPr>
      </p:pic>
      <p:pic>
        <p:nvPicPr>
          <p:cNvPr id="158" name="Google Shape;158;p22"/>
          <p:cNvPicPr preferRelativeResize="0"/>
          <p:nvPr/>
        </p:nvPicPr>
        <p:blipFill rotWithShape="1">
          <a:blip r:embed="rId6">
            <a:alphaModFix/>
          </a:blip>
          <a:srcRect r="14581"/>
          <a:stretch/>
        </p:blipFill>
        <p:spPr>
          <a:xfrm>
            <a:off x="6884800" y="1181100"/>
            <a:ext cx="1638600" cy="1435725"/>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5134</Words>
  <Application>Microsoft Office PowerPoint</Application>
  <PresentationFormat>On-screen Show (16:9)</PresentationFormat>
  <Paragraphs>224</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Impact</vt:lpstr>
      <vt:lpstr>Roboto Thin</vt:lpstr>
      <vt:lpstr>Roboto</vt:lpstr>
      <vt:lpstr>Arial</vt:lpstr>
      <vt:lpstr>Calibri</vt:lpstr>
      <vt:lpstr>Simple Light</vt:lpstr>
      <vt:lpstr>PowerPoint Presentation</vt:lpstr>
      <vt:lpstr>PowerPoint Presentation</vt:lpstr>
      <vt:lpstr>PowerPoint Presentation</vt:lpstr>
      <vt:lpstr>“Your Faith Has Saved You.”</vt:lpstr>
      <vt:lpstr>PowerPoint Presentation</vt:lpstr>
      <vt:lpstr>PowerPoint Presentation</vt:lpstr>
      <vt:lpstr>PowerPoint Presentation</vt:lpstr>
      <vt:lpstr>PowerPoint Presentation</vt:lpstr>
      <vt:lpstr>Signs of Personal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5</cp:revision>
  <dcterms:modified xsi:type="dcterms:W3CDTF">2024-12-04T15:55:35Z</dcterms:modified>
</cp:coreProperties>
</file>