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0" r:id="rId1"/>
    <p:sldMasterId id="2147483671" r:id="rId2"/>
  </p:sldMasterIdLst>
  <p:notesMasterIdLst>
    <p:notesMasterId r:id="rId17"/>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Lst>
  <p:sldSz cx="9144000" cy="5143500" type="screen16x9"/>
  <p:notesSz cx="6858000" cy="9144000"/>
  <p:embeddedFontLst>
    <p:embeddedFont>
      <p:font typeface="Calibri" panose="020F0502020204030204" pitchFamily="34" charset="0"/>
      <p:regular r:id="rId18"/>
      <p:bold r:id="rId19"/>
      <p:italic r:id="rId20"/>
      <p:boldItalic r:id="rId21"/>
    </p:embeddedFont>
    <p:embeddedFont>
      <p:font typeface="Corbel" panose="020B0503020204020204" pitchFamily="34" charset="0"/>
      <p:regular r:id="rId22"/>
      <p:bold r:id="rId23"/>
      <p:italic r:id="rId24"/>
      <p:boldItalic r:id="rId25"/>
    </p:embeddedFont>
    <p:embeddedFont>
      <p:font typeface="Goudy Old Style" panose="02020502050305020303" pitchFamily="18" charset="0"/>
      <p:regular r:id="rId26"/>
      <p:bold r:id="rId27"/>
      <p:italic r:id="rId28"/>
    </p:embeddedFont>
    <p:embeddedFont>
      <p:font typeface="Impact" panose="020B0806030902050204" pitchFamily="34" charset="0"/>
      <p:regular r:id="rId29"/>
    </p:embeddedFont>
    <p:embeddedFont>
      <p:font typeface="Roboto" panose="02000000000000000000" pitchFamily="2" charset="0"/>
      <p:regular r:id="rId30"/>
      <p:bold r:id="rId31"/>
      <p:italic r:id="rId32"/>
      <p:boldItalic r:id="rId3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ily Barth" initials="LB" lastIdx="12" clrIdx="0">
    <p:extLst>
      <p:ext uri="{19B8F6BF-5375-455C-9EA6-DF929625EA0E}">
        <p15:presenceInfo xmlns:p15="http://schemas.microsoft.com/office/powerpoint/2012/main" userId="Lily Barth"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BF9000"/>
    <a:srgbClr val="92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56005" autoAdjust="0"/>
  </p:normalViewPr>
  <p:slideViewPr>
    <p:cSldViewPr snapToGrid="0">
      <p:cViewPr varScale="1">
        <p:scale>
          <a:sx n="49" d="100"/>
          <a:sy n="49" d="100"/>
        </p:scale>
        <p:origin x="1084" y="44"/>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font" Target="fonts/font1.fntdata"/><Relationship Id="rId26" Type="http://schemas.openxmlformats.org/officeDocument/2006/relationships/font" Target="fonts/font9.fntdata"/><Relationship Id="rId21" Type="http://schemas.openxmlformats.org/officeDocument/2006/relationships/font" Target="fonts/font4.fntdata"/><Relationship Id="rId34" Type="http://schemas.openxmlformats.org/officeDocument/2006/relationships/commentAuthors" Target="commentAuthor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notesMaster" Target="notesMasters/notesMaster1.xml"/><Relationship Id="rId25" Type="http://schemas.openxmlformats.org/officeDocument/2006/relationships/font" Target="fonts/font8.fntdata"/><Relationship Id="rId33" Type="http://schemas.openxmlformats.org/officeDocument/2006/relationships/font" Target="fonts/font16.fntdata"/><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font" Target="fonts/font3.fntdata"/><Relationship Id="rId29" Type="http://schemas.openxmlformats.org/officeDocument/2006/relationships/font" Target="fonts/font12.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7.fntdata"/><Relationship Id="rId32" Type="http://schemas.openxmlformats.org/officeDocument/2006/relationships/font" Target="fonts/font15.fntdata"/><Relationship Id="rId37"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6.fntdata"/><Relationship Id="rId28" Type="http://schemas.openxmlformats.org/officeDocument/2006/relationships/font" Target="fonts/font11.fntdata"/><Relationship Id="rId36"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font" Target="fonts/font2.fntdata"/><Relationship Id="rId31" Type="http://schemas.openxmlformats.org/officeDocument/2006/relationships/font" Target="fonts/font14.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5.fntdata"/><Relationship Id="rId27" Type="http://schemas.openxmlformats.org/officeDocument/2006/relationships/font" Target="fonts/font10.fntdata"/><Relationship Id="rId30" Type="http://schemas.openxmlformats.org/officeDocument/2006/relationships/font" Target="fonts/font13.fntdata"/><Relationship Id="rId35" Type="http://schemas.openxmlformats.org/officeDocument/2006/relationships/presProps" Target="presProps.xml"/><Relationship Id="rId8" Type="http://schemas.openxmlformats.org/officeDocument/2006/relationships/slide" Target="slides/slide6.xml"/><Relationship Id="rId3"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commons.wikimedia.org/wiki/File:Figures.jpg" TargetMode="External"/><Relationship Id="rId2" Type="http://schemas.openxmlformats.org/officeDocument/2006/relationships/slide" Target="../slides/slide10.xml"/><Relationship Id="rId1" Type="http://schemas.openxmlformats.org/officeDocument/2006/relationships/notesMaster" Target="../notesMasters/notesMaster1.xml"/><Relationship Id="rId4" Type="http://schemas.openxmlformats.org/officeDocument/2006/relationships/hyperlink" Target="https://youtu.be/hDAUMTIGg2g" TargetMode="Externa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commons.wikimedia.org/wiki/Maria_Goretti" TargetMode="External"/><Relationship Id="rId2" Type="http://schemas.openxmlformats.org/officeDocument/2006/relationships/slide" Target="../slides/slide11.xml"/><Relationship Id="rId1" Type="http://schemas.openxmlformats.org/officeDocument/2006/relationships/notesMaster" Target="../notesMasters/notesMaster1.xml"/><Relationship Id="rId6" Type="http://schemas.openxmlformats.org/officeDocument/2006/relationships/hyperlink" Target="https://youtu.be/BnwRvNI7Gn4" TargetMode="External"/><Relationship Id="rId5" Type="http://schemas.openxmlformats.org/officeDocument/2006/relationships/hyperlink" Target="https://la.wikipedia.org/wiki/" TargetMode="External"/><Relationship Id="rId4" Type="http://schemas.openxmlformats.org/officeDocument/2006/relationships/hyperlink" Target="https://la.wikipedia.org/wiki/User:Franciscus" TargetMode="External"/></Relationships>
</file>

<file path=ppt/notesSlides/_rels/notesSlide12.xml.rels><?xml version="1.0" encoding="UTF-8" standalone="yes"?>
<Relationships xmlns="http://schemas.openxmlformats.org/package/2006/relationships"><Relationship Id="rId8" Type="http://schemas.openxmlformats.org/officeDocument/2006/relationships/hyperlink" Target="https://commons.wikimedia.org/wiki/User:Laitche" TargetMode="External"/><Relationship Id="rId3" Type="http://schemas.openxmlformats.org/officeDocument/2006/relationships/hyperlink" Target="https://commons.wikimedia.org/w/index.php?title=User:JesnaTJ&amp;action=edit&amp;redlink=1" TargetMode="External"/><Relationship Id="rId7" Type="http://schemas.openxmlformats.org/officeDocument/2006/relationships/hyperlink" Target="https://commons.wikimedia.org/wiki/File:White_Rose_062605.jpg" TargetMode="External"/><Relationship Id="rId2" Type="http://schemas.openxmlformats.org/officeDocument/2006/relationships/slide" Target="../slides/slide12.xml"/><Relationship Id="rId1" Type="http://schemas.openxmlformats.org/officeDocument/2006/relationships/notesMaster" Target="../notesMasters/notesMaster1.xml"/><Relationship Id="rId6" Type="http://schemas.openxmlformats.org/officeDocument/2006/relationships/hyperlink" Target="https://commons.wikimedia.org/wiki/User:Sabina_Bajracharya" TargetMode="External"/><Relationship Id="rId5" Type="http://schemas.openxmlformats.org/officeDocument/2006/relationships/hyperlink" Target="https://commons.wikimedia.org/wiki/File:Green_Rose.jpg" TargetMode="External"/><Relationship Id="rId10" Type="http://schemas.openxmlformats.org/officeDocument/2006/relationships/hyperlink" Target="https://www.catholicculture.org/culture/library/view.cfm?id=8633" TargetMode="External"/><Relationship Id="rId4" Type="http://schemas.openxmlformats.org/officeDocument/2006/relationships/hyperlink" Target="https://creativecommons.org/licenses/by-sa/4.0" TargetMode="External"/><Relationship Id="rId9" Type="http://schemas.openxmlformats.org/officeDocument/2006/relationships/hyperlink" Target="https://commons.wikimedia.org/wiki/File:Red_rose_with_black_background.jpg" TargetMode="Externa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commons.wikimedia.org/wiki/User:Txllxt_TxllxT" TargetMode="External"/><Relationship Id="rId2" Type="http://schemas.openxmlformats.org/officeDocument/2006/relationships/slide" Target="../slides/slide13.xml"/><Relationship Id="rId1" Type="http://schemas.openxmlformats.org/officeDocument/2006/relationships/notesMaster" Target="../notesMasters/notesMaster1.xml"/><Relationship Id="rId4" Type="http://schemas.openxmlformats.org/officeDocument/2006/relationships/hyperlink" Target="https://creativecommons.org/licenses/by-sa/4.0" TargetMode="Externa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strangenotions.com/why-does-god-allow-sin-and-suffering/" TargetMode="External"/><Relationship Id="rId2" Type="http://schemas.openxmlformats.org/officeDocument/2006/relationships/slide" Target="../slides/slide2.xml"/><Relationship Id="rId1" Type="http://schemas.openxmlformats.org/officeDocument/2006/relationships/notesMaster" Target="../notesMasters/notesMaster1.xml"/><Relationship Id="rId4" Type="http://schemas.openxmlformats.org/officeDocument/2006/relationships/hyperlink" Target="https://youtu.be/GswSg2ohqmA" TargetMode="Externa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commons.wikimedia.org/wiki/User:Vassil" TargetMode="External"/><Relationship Id="rId2" Type="http://schemas.openxmlformats.org/officeDocument/2006/relationships/slide" Target="../slides/slide3.xml"/><Relationship Id="rId1" Type="http://schemas.openxmlformats.org/officeDocument/2006/relationships/notesMaster" Target="../notesMasters/notesMaster1.xml"/><Relationship Id="rId4" Type="http://schemas.openxmlformats.org/officeDocument/2006/relationships/hyperlink" Target="https://creativecommons.org/licenses/by/3.0" TargetMode="Externa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youtu.be/TPglUOvB8aw"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commons.wikimedia.org/w/index.php?title=User:Chidiu&amp;action=edit&amp;redlink=1" TargetMode="External"/><Relationship Id="rId2" Type="http://schemas.openxmlformats.org/officeDocument/2006/relationships/slide" Target="../slides/slide6.xml"/><Relationship Id="rId1" Type="http://schemas.openxmlformats.org/officeDocument/2006/relationships/notesMaster" Target="../notesMasters/notesMaster1.xml"/><Relationship Id="rId6" Type="http://schemas.openxmlformats.org/officeDocument/2006/relationships/hyperlink" Target="https://www.franciscanmedia.org/st-anthony-messenger/notes-from-a-friar-pope-john-paul-ii-and-suffering/#:~:text=In%201992%2C%20the%20pope%20had,An%20appendectomy%20followed%20in%201996" TargetMode="External"/><Relationship Id="rId5" Type="http://schemas.openxmlformats.org/officeDocument/2006/relationships/hyperlink" Target="https://youtu.be/4_n6dCIfkFg" TargetMode="External"/><Relationship Id="rId4" Type="http://schemas.openxmlformats.org/officeDocument/2006/relationships/hyperlink" Target="https://creativecommons.org/licenses/by-sa/4.0" TargetMode="Externa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commons.wikimedia.org/w/index.php?title=User:Nettie1988&amp;action=edit&amp;redlink=1" TargetMode="External"/><Relationship Id="rId7" Type="http://schemas.openxmlformats.org/officeDocument/2006/relationships/hyperlink" Target="https://www.catholiceducation.org/en/faith-and-character/faith-and-character/finding-joy-in-the-darkest-night.html" TargetMode="External"/><Relationship Id="rId2" Type="http://schemas.openxmlformats.org/officeDocument/2006/relationships/slide" Target="../slides/slide7.xml"/><Relationship Id="rId1" Type="http://schemas.openxmlformats.org/officeDocument/2006/relationships/notesMaster" Target="../notesMasters/notesMaster1.xml"/><Relationship Id="rId6" Type="http://schemas.openxmlformats.org/officeDocument/2006/relationships/hyperlink" Target="https://youtu.be/st8dTPRIxS0" TargetMode="External"/><Relationship Id="rId5" Type="http://schemas.openxmlformats.org/officeDocument/2006/relationships/hyperlink" Target="https://commons.wikimedia.org/wiki/File:Hand_Pinted_Kintsugi_Pottery_Bowl.jpg" TargetMode="External"/><Relationship Id="rId4" Type="http://schemas.openxmlformats.org/officeDocument/2006/relationships/hyperlink" Target="https://creativecommons.org/licenses/by-sa/4.0" TargetMode="Externa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en.wikipedia.org/wiki/en:Giuseppe_Molteni" TargetMode="External"/><Relationship Id="rId7" Type="http://schemas.openxmlformats.org/officeDocument/2006/relationships/hyperlink" Target="https://en.wikipedia.org/wiki/en:Rogier_van_der_Weyden" TargetMode="External"/><Relationship Id="rId2" Type="http://schemas.openxmlformats.org/officeDocument/2006/relationships/slide" Target="../slides/slide9.xml"/><Relationship Id="rId1" Type="http://schemas.openxmlformats.org/officeDocument/2006/relationships/notesMaster" Target="../notesMasters/notesMaster1.xml"/><Relationship Id="rId6" Type="http://schemas.openxmlformats.org/officeDocument/2006/relationships/hyperlink" Target="https://commons.wikimedia.org/wiki/File:Extreme_Unction_Rogier_Van_der_Weyden.jpg" TargetMode="External"/><Relationship Id="rId5" Type="http://schemas.openxmlformats.org/officeDocument/2006/relationships/hyperlink" Target="https://commons.wikimedia.org/wiki/File:Artgate_Fondazione_Cariplo_-_Molteni_Giuseppe,_La_confessione.jpg" TargetMode="External"/><Relationship Id="rId4" Type="http://schemas.openxmlformats.org/officeDocument/2006/relationships/hyperlink" Target="https://creativecommons.org/licenses/by-sa/3.0"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 name="Google Shape;97;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2400" lvl="0" indent="0" algn="l" rtl="0">
              <a:lnSpc>
                <a:spcPct val="115000"/>
              </a:lnSpc>
              <a:spcBef>
                <a:spcPts val="0"/>
              </a:spcBef>
              <a:spcAft>
                <a:spcPts val="0"/>
              </a:spcAft>
              <a:buClr>
                <a:schemeClr val="dk1"/>
              </a:buClr>
              <a:buSzPts val="1100"/>
              <a:buFont typeface="Arial"/>
              <a:buNone/>
            </a:pPr>
            <a:endParaRPr lang="en" b="1" dirty="0">
              <a:solidFill>
                <a:schemeClr val="dk1"/>
              </a:solidFill>
            </a:endParaRPr>
          </a:p>
          <a:p>
            <a:pPr marL="152400" lvl="0" indent="0" algn="l" rtl="0">
              <a:lnSpc>
                <a:spcPct val="115000"/>
              </a:lnSpc>
              <a:spcBef>
                <a:spcPts val="0"/>
              </a:spcBef>
              <a:spcAft>
                <a:spcPts val="0"/>
              </a:spcAft>
              <a:buClr>
                <a:schemeClr val="dk1"/>
              </a:buClr>
              <a:buSzPts val="1100"/>
              <a:buFont typeface="Arial"/>
              <a:buNone/>
            </a:pPr>
            <a:r>
              <a:rPr lang="en" b="1" dirty="0">
                <a:solidFill>
                  <a:schemeClr val="dk1"/>
                </a:solidFill>
              </a:rPr>
              <a:t>Image Source: </a:t>
            </a:r>
            <a:r>
              <a:rPr lang="en-US" b="0" dirty="0">
                <a:solidFill>
                  <a:schemeClr val="dk1"/>
                </a:solidFill>
              </a:rPr>
              <a:t>https://unsplash.com/photos/gray-cross-near-tall-green-trees-U_b-eSviHvs</a:t>
            </a:r>
            <a:endParaRPr lang="en" b="0" dirty="0">
              <a:solidFill>
                <a:schemeClr val="dk1"/>
              </a:solidFill>
            </a:endParaRPr>
          </a:p>
          <a:p>
            <a:pPr marL="152400" lvl="0" indent="0" algn="l" rtl="0">
              <a:lnSpc>
                <a:spcPct val="115000"/>
              </a:lnSpc>
              <a:spcBef>
                <a:spcPts val="0"/>
              </a:spcBef>
              <a:spcAft>
                <a:spcPts val="0"/>
              </a:spcAft>
              <a:buClr>
                <a:schemeClr val="dk1"/>
              </a:buClr>
              <a:buSzPts val="1100"/>
              <a:buFont typeface="Arial"/>
              <a:buNone/>
            </a:pPr>
            <a:r>
              <a:rPr lang="en" b="1" dirty="0">
                <a:solidFill>
                  <a:schemeClr val="dk1"/>
                </a:solidFill>
              </a:rPr>
              <a:t>Suggestions for students’ note taking</a:t>
            </a:r>
            <a:r>
              <a:rPr lang="en" dirty="0">
                <a:solidFill>
                  <a:schemeClr val="dk1"/>
                </a:solidFill>
              </a:rPr>
              <a:t>: </a:t>
            </a:r>
            <a:endParaRPr dirty="0">
              <a:solidFill>
                <a:schemeClr val="dk1"/>
              </a:solidFill>
            </a:endParaRPr>
          </a:p>
          <a:p>
            <a:pPr marL="12700" lvl="0" indent="0" algn="l" rtl="0">
              <a:lnSpc>
                <a:spcPct val="115000"/>
              </a:lnSpc>
              <a:spcBef>
                <a:spcPts val="0"/>
              </a:spcBef>
              <a:spcAft>
                <a:spcPts val="0"/>
              </a:spcAft>
              <a:buClr>
                <a:schemeClr val="dk1"/>
              </a:buClr>
              <a:buSzPts val="1100"/>
              <a:buFont typeface="Arial"/>
              <a:buNone/>
            </a:pPr>
            <a:r>
              <a:rPr lang="en" dirty="0">
                <a:solidFill>
                  <a:schemeClr val="dk1"/>
                </a:solidFill>
              </a:rPr>
              <a:t>●</a:t>
            </a:r>
            <a:r>
              <a:rPr lang="en" i="1" dirty="0">
                <a:solidFill>
                  <a:schemeClr val="dk1"/>
                </a:solidFill>
              </a:rPr>
              <a:t>Require students to use a three ring binder (1/2-1 inches) full of loose leaf paper (college or wide ruled).</a:t>
            </a:r>
            <a:endParaRPr i="1" dirty="0">
              <a:solidFill>
                <a:schemeClr val="dk1"/>
              </a:solidFill>
            </a:endParaRPr>
          </a:p>
          <a:p>
            <a:pPr marL="12700" lvl="0" indent="0" algn="l" rtl="0">
              <a:lnSpc>
                <a:spcPct val="115000"/>
              </a:lnSpc>
              <a:spcBef>
                <a:spcPts val="0"/>
              </a:spcBef>
              <a:spcAft>
                <a:spcPts val="0"/>
              </a:spcAft>
              <a:buClr>
                <a:schemeClr val="dk1"/>
              </a:buClr>
              <a:buSzPts val="1100"/>
              <a:buFont typeface="Arial"/>
              <a:buNone/>
            </a:pPr>
            <a:r>
              <a:rPr lang="en" dirty="0">
                <a:solidFill>
                  <a:schemeClr val="dk1"/>
                </a:solidFill>
              </a:rPr>
              <a:t>●</a:t>
            </a:r>
            <a:r>
              <a:rPr lang="en" i="1" dirty="0">
                <a:solidFill>
                  <a:schemeClr val="dk1"/>
                </a:solidFill>
              </a:rPr>
              <a:t>Notes must be taken in pen only and hand written.</a:t>
            </a:r>
            <a:endParaRPr i="1" dirty="0">
              <a:solidFill>
                <a:schemeClr val="dk1"/>
              </a:solidFill>
            </a:endParaRPr>
          </a:p>
          <a:p>
            <a:pPr marL="12700" lvl="0" indent="0" algn="l" rtl="0">
              <a:lnSpc>
                <a:spcPct val="115000"/>
              </a:lnSpc>
              <a:spcBef>
                <a:spcPts val="0"/>
              </a:spcBef>
              <a:spcAft>
                <a:spcPts val="0"/>
              </a:spcAft>
              <a:buClr>
                <a:schemeClr val="dk1"/>
              </a:buClr>
              <a:buSzPts val="1100"/>
              <a:buFont typeface="Arial"/>
              <a:buNone/>
            </a:pPr>
            <a:r>
              <a:rPr lang="en" dirty="0">
                <a:solidFill>
                  <a:schemeClr val="dk1"/>
                </a:solidFill>
              </a:rPr>
              <a:t>●</a:t>
            </a:r>
            <a:r>
              <a:rPr lang="en" i="1" dirty="0">
                <a:solidFill>
                  <a:schemeClr val="dk1"/>
                </a:solidFill>
              </a:rPr>
              <a:t>Notebooks should contain information and notes for religion class only. </a:t>
            </a:r>
            <a:endParaRPr i="1" dirty="0">
              <a:solidFill>
                <a:schemeClr val="dk1"/>
              </a:solidFill>
            </a:endParaRPr>
          </a:p>
          <a:p>
            <a:pPr marL="12700" lvl="0" indent="0" algn="l" rtl="0">
              <a:lnSpc>
                <a:spcPct val="115000"/>
              </a:lnSpc>
              <a:spcBef>
                <a:spcPts val="0"/>
              </a:spcBef>
              <a:spcAft>
                <a:spcPts val="0"/>
              </a:spcAft>
              <a:buClr>
                <a:schemeClr val="dk1"/>
              </a:buClr>
              <a:buSzPts val="1100"/>
              <a:buFont typeface="Arial"/>
              <a:buNone/>
            </a:pPr>
            <a:r>
              <a:rPr lang="en" dirty="0">
                <a:solidFill>
                  <a:schemeClr val="dk1"/>
                </a:solidFill>
              </a:rPr>
              <a:t>●</a:t>
            </a:r>
            <a:r>
              <a:rPr lang="en" i="1" dirty="0">
                <a:solidFill>
                  <a:schemeClr val="dk1"/>
                </a:solidFill>
              </a:rPr>
              <a:t>Notebooks must have a table of contents with topic of notes, dates and page numbers.</a:t>
            </a:r>
            <a:endParaRPr i="1" dirty="0">
              <a:solidFill>
                <a:schemeClr val="dk1"/>
              </a:solidFill>
            </a:endParaRPr>
          </a:p>
          <a:p>
            <a:pPr marL="12700" lvl="0" indent="0" algn="l" rtl="0">
              <a:lnSpc>
                <a:spcPct val="115000"/>
              </a:lnSpc>
              <a:spcBef>
                <a:spcPts val="0"/>
              </a:spcBef>
              <a:spcAft>
                <a:spcPts val="0"/>
              </a:spcAft>
              <a:buClr>
                <a:schemeClr val="dk1"/>
              </a:buClr>
              <a:buSzPts val="1100"/>
              <a:buFont typeface="Arial"/>
              <a:buNone/>
            </a:pPr>
            <a:r>
              <a:rPr lang="en" dirty="0">
                <a:solidFill>
                  <a:schemeClr val="dk1"/>
                </a:solidFill>
              </a:rPr>
              <a:t>●</a:t>
            </a:r>
            <a:r>
              <a:rPr lang="en" i="1" dirty="0">
                <a:solidFill>
                  <a:schemeClr val="dk1"/>
                </a:solidFill>
              </a:rPr>
              <a:t>All notes must have a topic and page number. </a:t>
            </a:r>
            <a:endParaRPr i="1" dirty="0">
              <a:solidFill>
                <a:schemeClr val="dk1"/>
              </a:solidFill>
            </a:endParaRPr>
          </a:p>
          <a:p>
            <a:pPr marL="12700" lvl="0" indent="0" algn="l" rtl="0">
              <a:lnSpc>
                <a:spcPct val="115000"/>
              </a:lnSpc>
              <a:spcBef>
                <a:spcPts val="0"/>
              </a:spcBef>
              <a:spcAft>
                <a:spcPts val="0"/>
              </a:spcAft>
              <a:buClr>
                <a:schemeClr val="dk1"/>
              </a:buClr>
              <a:buSzPts val="1100"/>
              <a:buFont typeface="Arial"/>
              <a:buNone/>
            </a:pPr>
            <a:r>
              <a:rPr lang="en" dirty="0">
                <a:solidFill>
                  <a:schemeClr val="dk1"/>
                </a:solidFill>
              </a:rPr>
              <a:t>●</a:t>
            </a:r>
            <a:r>
              <a:rPr lang="en" i="1" dirty="0">
                <a:solidFill>
                  <a:schemeClr val="dk1"/>
                </a:solidFill>
              </a:rPr>
              <a:t>Students will be required to copy each slide unless the teacher directs students to skip certain slides or parts of slides. Notebooks will be graded based on neatness, completeness and organization. Notebooks should have a significant point value representing 20-25% of the overall grade.</a:t>
            </a:r>
            <a:endParaRPr dirty="0">
              <a:solidFill>
                <a:schemeClr val="dk1"/>
              </a:solidFill>
            </a:endParaRPr>
          </a:p>
          <a:p>
            <a:pPr marL="0" lvl="0" indent="0" algn="l" rtl="0">
              <a:spcBef>
                <a:spcPts val="0"/>
              </a:spcBef>
              <a:spcAft>
                <a:spcPts val="0"/>
              </a:spcAft>
              <a:buNone/>
            </a:pPr>
            <a:endParaRPr lang="en-US" dirty="0"/>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i="1"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The videos linked in this presentation file may contain copyright material. Such material is made available for educational</a:t>
            </a:r>
            <a:r>
              <a:rPr lang="en-US" sz="1100" i="0" dirty="0">
                <a:solidFill>
                  <a:srgbClr val="A6A6A6"/>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i="1"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purposes only. This constitutes a “fair use” of any such copyright material as provided for in Title 17 U.S.C. section106A-117 of the US Copyright Law.</a:t>
            </a:r>
            <a:endParaRPr lang="en-US" sz="1100" dirty="0">
              <a:solidFill>
                <a:srgbClr val="A6A6A6"/>
              </a:solidFill>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rtl="0">
              <a:spcBef>
                <a:spcPts val="0"/>
              </a:spcBef>
              <a:spcAft>
                <a:spcPts val="0"/>
              </a:spcAft>
              <a:buNone/>
            </a:pP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g2c33848e0e4_0_2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4" name="Google Shape;164;g2c33848e0e4_0_2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500"/>
              </a:spcBef>
              <a:spcAft>
                <a:spcPts val="0"/>
              </a:spcAft>
              <a:buNone/>
            </a:pPr>
            <a:r>
              <a:rPr lang="en" b="1" dirty="0">
                <a:solidFill>
                  <a:schemeClr val="dk1"/>
                </a:solidFill>
              </a:rPr>
              <a:t>*Photo Credit:</a:t>
            </a:r>
            <a:r>
              <a:rPr lang="en" sz="1050" dirty="0">
                <a:solidFill>
                  <a:srgbClr val="202122"/>
                </a:solidFill>
                <a:highlight>
                  <a:srgbClr val="F8F9FA"/>
                </a:highlight>
              </a:rPr>
              <a:t>Gover,Public domain. </a:t>
            </a:r>
            <a:r>
              <a:rPr lang="en" sz="1050" u="sng" dirty="0">
                <a:solidFill>
                  <a:schemeClr val="hlink"/>
                </a:solidFill>
                <a:highlight>
                  <a:srgbClr val="F8F9FA"/>
                </a:highlight>
                <a:hlinkClick r:id="rId3"/>
              </a:rPr>
              <a:t>https://commons.wikimedia.org/wiki/File:Figures.jpg</a:t>
            </a:r>
            <a:r>
              <a:rPr lang="en" sz="1050" dirty="0">
                <a:solidFill>
                  <a:srgbClr val="202122"/>
                </a:solidFill>
                <a:highlight>
                  <a:srgbClr val="F8F9FA"/>
                </a:highlight>
              </a:rPr>
              <a:t> </a:t>
            </a:r>
            <a:endParaRPr sz="1050" dirty="0">
              <a:solidFill>
                <a:srgbClr val="202122"/>
              </a:solidFill>
              <a:highlight>
                <a:srgbClr val="F8F9FA"/>
              </a:highlight>
            </a:endParaRPr>
          </a:p>
          <a:p>
            <a:pPr marL="0" lvl="0" indent="0" algn="l" rtl="0">
              <a:lnSpc>
                <a:spcPct val="115000"/>
              </a:lnSpc>
              <a:spcBef>
                <a:spcPts val="500"/>
              </a:spcBef>
              <a:spcAft>
                <a:spcPts val="0"/>
              </a:spcAft>
              <a:buClr>
                <a:schemeClr val="dk1"/>
              </a:buClr>
              <a:buSzPts val="1100"/>
              <a:buFont typeface="Arial"/>
              <a:buNone/>
            </a:pPr>
            <a:r>
              <a:rPr lang="en" sz="1050" b="1" dirty="0">
                <a:solidFill>
                  <a:srgbClr val="202122"/>
                </a:solidFill>
                <a:highlight>
                  <a:srgbClr val="F8F9FA"/>
                </a:highlight>
              </a:rPr>
              <a:t>Directions: </a:t>
            </a:r>
            <a:r>
              <a:rPr lang="en" sz="1050" dirty="0">
                <a:solidFill>
                  <a:srgbClr val="202122"/>
                </a:solidFill>
                <a:highlight>
                  <a:srgbClr val="F8F9FA"/>
                </a:highlight>
              </a:rPr>
              <a:t>Have students copy down this key term in their vocab section of their notes.</a:t>
            </a:r>
            <a:endParaRPr sz="1050" dirty="0">
              <a:solidFill>
                <a:srgbClr val="202122"/>
              </a:solidFill>
              <a:highlight>
                <a:srgbClr val="F8F9FA"/>
              </a:highlight>
            </a:endParaRPr>
          </a:p>
          <a:p>
            <a:pPr marL="0" lvl="0" indent="0" algn="l" rtl="0">
              <a:lnSpc>
                <a:spcPct val="115000"/>
              </a:lnSpc>
              <a:spcBef>
                <a:spcPts val="500"/>
              </a:spcBef>
              <a:spcAft>
                <a:spcPts val="500"/>
              </a:spcAft>
              <a:buClr>
                <a:schemeClr val="dk1"/>
              </a:buClr>
              <a:buSzPts val="1100"/>
              <a:buFont typeface="Arial"/>
              <a:buNone/>
            </a:pPr>
            <a:r>
              <a:rPr lang="en" sz="1050" b="1" dirty="0">
                <a:solidFill>
                  <a:srgbClr val="202122"/>
                </a:solidFill>
                <a:highlight>
                  <a:srgbClr val="F8F9FA"/>
                </a:highlight>
              </a:rPr>
              <a:t>Online Resources:  </a:t>
            </a:r>
            <a:r>
              <a:rPr lang="en" sz="1050" dirty="0">
                <a:solidFill>
                  <a:srgbClr val="202122"/>
                </a:solidFill>
                <a:highlight>
                  <a:srgbClr val="F8F9FA"/>
                </a:highlight>
              </a:rPr>
              <a:t>Have students watch video, St. Oscar Romero Martyr. URL here: </a:t>
            </a:r>
            <a:r>
              <a:rPr lang="en" sz="1050" u="sng" dirty="0">
                <a:solidFill>
                  <a:schemeClr val="hlink"/>
                </a:solidFill>
                <a:highlight>
                  <a:srgbClr val="F8F9FA"/>
                </a:highlight>
                <a:hlinkClick r:id="rId4"/>
              </a:rPr>
              <a:t>https://youtu.be/hDAUMTIGg2g</a:t>
            </a:r>
            <a:r>
              <a:rPr lang="en" sz="1050" dirty="0">
                <a:solidFill>
                  <a:srgbClr val="202122"/>
                </a:solidFill>
                <a:highlight>
                  <a:srgbClr val="F8F9FA"/>
                </a:highlight>
              </a:rPr>
              <a:t> </a:t>
            </a:r>
          </a:p>
          <a:p>
            <a:pPr marL="0" lvl="0" indent="0" algn="l" rtl="0">
              <a:lnSpc>
                <a:spcPct val="115000"/>
              </a:lnSpc>
              <a:spcBef>
                <a:spcPts val="500"/>
              </a:spcBef>
              <a:spcAft>
                <a:spcPts val="500"/>
              </a:spcAft>
              <a:buClr>
                <a:schemeClr val="dk1"/>
              </a:buClr>
              <a:buSzPts val="1100"/>
              <a:buFont typeface="Arial"/>
              <a:buNone/>
            </a:pPr>
            <a:endParaRPr lang="en" sz="1050" dirty="0">
              <a:solidFill>
                <a:srgbClr val="202122"/>
              </a:solidFill>
              <a:highlight>
                <a:srgbClr val="F8F9FA"/>
              </a:highlight>
            </a:endParaRPr>
          </a:p>
          <a:p>
            <a:pPr marL="0" marR="0" lvl="0" indent="0" algn="l" defTabSz="914400" rtl="0" eaLnBrk="1" fontAlgn="auto" latinLnBrk="0" hangingPunct="1">
              <a:lnSpc>
                <a:spcPct val="115000"/>
              </a:lnSpc>
              <a:spcBef>
                <a:spcPts val="500"/>
              </a:spcBef>
              <a:spcAft>
                <a:spcPts val="500"/>
              </a:spcAft>
              <a:buClr>
                <a:schemeClr val="dk1"/>
              </a:buClr>
              <a:buSzPts val="1100"/>
              <a:buFont typeface="Arial"/>
              <a:buNone/>
              <a:tabLst/>
              <a:defRPr/>
            </a:pPr>
            <a:r>
              <a:rPr lang="en-US" sz="1050" i="1"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The videos linked in this presentation file may contain copyright material. Such material is made available for educational</a:t>
            </a:r>
            <a:r>
              <a:rPr lang="en-US" sz="1050" i="0" dirty="0">
                <a:solidFill>
                  <a:srgbClr val="A6A6A6"/>
                </a:solidFill>
                <a:effectLst/>
                <a:latin typeface="Calibri" panose="020F0502020204030204" pitchFamily="34" charset="0"/>
                <a:ea typeface="Calibri" panose="020F0502020204030204" pitchFamily="34" charset="0"/>
                <a:cs typeface="Times New Roman" panose="02020603050405020304" pitchFamily="18" charset="0"/>
              </a:rPr>
              <a:t> </a:t>
            </a:r>
            <a:r>
              <a:rPr lang="en-US" sz="1050" i="1"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purposes only. This constitutes a “fair use” of any such copyright material as provided for in Title 17 U.S.C. section106A-117 of the US Copyright Law.</a:t>
            </a:r>
            <a:endParaRPr lang="en-US" sz="1050" dirty="0">
              <a:solidFill>
                <a:srgbClr val="A6A6A6"/>
              </a:solidFill>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rtl="0">
              <a:lnSpc>
                <a:spcPct val="115000"/>
              </a:lnSpc>
              <a:spcBef>
                <a:spcPts val="500"/>
              </a:spcBef>
              <a:spcAft>
                <a:spcPts val="500"/>
              </a:spcAft>
              <a:buClr>
                <a:schemeClr val="dk1"/>
              </a:buClr>
              <a:buSzPts val="1100"/>
              <a:buFont typeface="Arial"/>
              <a:buNone/>
            </a:pPr>
            <a:endParaRPr sz="1050" dirty="0">
              <a:solidFill>
                <a:srgbClr val="202122"/>
              </a:solidFill>
              <a:highlight>
                <a:srgbClr val="F8F9FA"/>
              </a:highlight>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g2e34f8c671d_0_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4" name="Google Shape;174;g2e34f8c671d_0_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dirty="0">
                <a:solidFill>
                  <a:schemeClr val="dk1"/>
                </a:solidFill>
              </a:rPr>
              <a:t>Photo Credit: </a:t>
            </a:r>
            <a:r>
              <a:rPr lang="en" dirty="0">
                <a:solidFill>
                  <a:schemeClr val="dk1"/>
                </a:solidFill>
              </a:rPr>
              <a:t>St. </a:t>
            </a:r>
            <a:r>
              <a:rPr lang="en" dirty="0">
                <a:solidFill>
                  <a:schemeClr val="dk1"/>
                </a:solidFill>
                <a:uFill>
                  <a:noFill/>
                </a:uFill>
                <a:hlinkClick r:id="rId3">
                  <a:extLst>
                    <a:ext uri="{A12FA001-AC4F-418D-AE19-62706E023703}">
                      <ahyp:hlinkClr xmlns:ahyp="http://schemas.microsoft.com/office/drawing/2018/hyperlinkcolor" val="tx"/>
                    </a:ext>
                  </a:extLst>
                </a:hlinkClick>
              </a:rPr>
              <a:t>Maria Goretti</a:t>
            </a:r>
            <a:r>
              <a:rPr lang="en" dirty="0">
                <a:solidFill>
                  <a:schemeClr val="dk1"/>
                </a:solidFill>
              </a:rPr>
              <a:t> (painting 1929). Original uploader was </a:t>
            </a:r>
            <a:r>
              <a:rPr lang="en" dirty="0">
                <a:solidFill>
                  <a:schemeClr val="dk1"/>
                </a:solidFill>
                <a:uFill>
                  <a:noFill/>
                </a:uFill>
                <a:hlinkClick r:id="rId4">
                  <a:extLst>
                    <a:ext uri="{A12FA001-AC4F-418D-AE19-62706E023703}">
                      <ahyp:hlinkClr xmlns:ahyp="http://schemas.microsoft.com/office/drawing/2018/hyperlinkcolor" val="tx"/>
                    </a:ext>
                  </a:extLst>
                </a:hlinkClick>
              </a:rPr>
              <a:t>Franciscus</a:t>
            </a:r>
            <a:r>
              <a:rPr lang="en" dirty="0">
                <a:solidFill>
                  <a:schemeClr val="dk1"/>
                </a:solidFill>
              </a:rPr>
              <a:t> at </a:t>
            </a:r>
            <a:r>
              <a:rPr lang="en" dirty="0">
                <a:solidFill>
                  <a:schemeClr val="dk1"/>
                </a:solidFill>
                <a:uFill>
                  <a:noFill/>
                </a:uFill>
                <a:hlinkClick r:id="rId5">
                  <a:extLst>
                    <a:ext uri="{A12FA001-AC4F-418D-AE19-62706E023703}">
                      <ahyp:hlinkClr xmlns:ahyp="http://schemas.microsoft.com/office/drawing/2018/hyperlinkcolor" val="tx"/>
                    </a:ext>
                  </a:extLst>
                </a:hlinkClick>
              </a:rPr>
              <a:t>la.wikipedia</a:t>
            </a:r>
            <a:r>
              <a:rPr lang="en" dirty="0">
                <a:solidFill>
                  <a:schemeClr val="dk1"/>
                </a:solidFill>
              </a:rPr>
              <a:t>.Public domain</a:t>
            </a:r>
            <a:endParaRPr dirty="0">
              <a:solidFill>
                <a:schemeClr val="dk1"/>
              </a:solidFill>
            </a:endParaRPr>
          </a:p>
          <a:p>
            <a:pPr marL="0" lvl="0" indent="0" algn="l" rtl="0">
              <a:spcBef>
                <a:spcPts val="0"/>
              </a:spcBef>
              <a:spcAft>
                <a:spcPts val="0"/>
              </a:spcAft>
              <a:buNone/>
            </a:pPr>
            <a:endParaRPr dirty="0">
              <a:solidFill>
                <a:schemeClr val="dk1"/>
              </a:solidFill>
            </a:endParaRPr>
          </a:p>
          <a:p>
            <a:pPr marL="0" lvl="0" indent="0" algn="l" rtl="0">
              <a:spcBef>
                <a:spcPts val="0"/>
              </a:spcBef>
              <a:spcAft>
                <a:spcPts val="0"/>
              </a:spcAft>
              <a:buNone/>
            </a:pPr>
            <a:r>
              <a:rPr lang="en" b="1" dirty="0">
                <a:solidFill>
                  <a:schemeClr val="dk1"/>
                </a:solidFill>
              </a:rPr>
              <a:t>Directions: </a:t>
            </a:r>
            <a:r>
              <a:rPr lang="en" dirty="0">
                <a:solidFill>
                  <a:schemeClr val="dk1"/>
                </a:solidFill>
              </a:rPr>
              <a:t>Have students copy the side information in their notebooks</a:t>
            </a:r>
            <a:r>
              <a:rPr lang="en" b="1" dirty="0">
                <a:solidFill>
                  <a:schemeClr val="dk1"/>
                </a:solidFill>
              </a:rPr>
              <a:t>.  </a:t>
            </a:r>
            <a:endParaRPr b="1" dirty="0">
              <a:solidFill>
                <a:schemeClr val="dk1"/>
              </a:solidFill>
            </a:endParaRPr>
          </a:p>
          <a:p>
            <a:pPr marL="0" lvl="0" indent="0" algn="l" rtl="0">
              <a:spcBef>
                <a:spcPts val="0"/>
              </a:spcBef>
              <a:spcAft>
                <a:spcPts val="0"/>
              </a:spcAft>
              <a:buNone/>
            </a:pPr>
            <a:endParaRPr dirty="0">
              <a:solidFill>
                <a:schemeClr val="dk1"/>
              </a:solidFill>
            </a:endParaRPr>
          </a:p>
          <a:p>
            <a:pPr marL="0" lvl="0" indent="0" algn="l" rtl="0">
              <a:spcBef>
                <a:spcPts val="0"/>
              </a:spcBef>
              <a:spcAft>
                <a:spcPts val="0"/>
              </a:spcAft>
              <a:buNone/>
            </a:pPr>
            <a:r>
              <a:rPr lang="en" b="1" dirty="0">
                <a:solidFill>
                  <a:schemeClr val="dk1"/>
                </a:solidFill>
              </a:rPr>
              <a:t>Teaching Points: </a:t>
            </a:r>
            <a:r>
              <a:rPr lang="en" dirty="0">
                <a:solidFill>
                  <a:schemeClr val="dk1"/>
                </a:solidFill>
              </a:rPr>
              <a:t>What needs to be established to meet the definition of martyrdom is that a person voluntarily accepted suffering leading to death on account of his or her faith in Christ. This typically means uttering a spoken testimony to that faith; for example, either clearly stating, “I accept my death for the love of Jesus” or (to the killers) “I forgive you in the name of Christ.” Another factor the Church uses to determine martyrdom is the motivation of the persecutor. Did the person have a “hatred of the Christian faith” (odium Fidei in Latin)? If this element is lacking, there would be no true martyrdom.</a:t>
            </a:r>
            <a:endParaRPr dirty="0">
              <a:solidFill>
                <a:schemeClr val="dk1"/>
              </a:solidFill>
            </a:endParaRPr>
          </a:p>
          <a:p>
            <a:pPr marL="0" lvl="0" indent="0" algn="l" rtl="0">
              <a:spcBef>
                <a:spcPts val="0"/>
              </a:spcBef>
              <a:spcAft>
                <a:spcPts val="0"/>
              </a:spcAft>
              <a:buNone/>
            </a:pPr>
            <a:endParaRPr dirty="0">
              <a:solidFill>
                <a:schemeClr val="dk1"/>
              </a:solidFill>
            </a:endParaRPr>
          </a:p>
          <a:p>
            <a:pPr marL="0" lvl="0" indent="0" algn="l" rtl="0">
              <a:spcBef>
                <a:spcPts val="0"/>
              </a:spcBef>
              <a:spcAft>
                <a:spcPts val="0"/>
              </a:spcAft>
              <a:buNone/>
            </a:pPr>
            <a:r>
              <a:rPr lang="en" dirty="0">
                <a:solidFill>
                  <a:schemeClr val="dk1"/>
                </a:solidFill>
              </a:rPr>
              <a:t>Every human being has to go through suffering and eventually death. For Christians this is no different. But because of our identity in Christ through our Baptism and because we are conformed to Christ, we practice everyday the act of dying to oneself which makes it easier to offer our suffering and eventually our death to God as a free act of love.  This is what Fr. Peter Joseph called “the martyrdom of daily life.”</a:t>
            </a:r>
            <a:endParaRPr dirty="0">
              <a:solidFill>
                <a:schemeClr val="dk1"/>
              </a:solidFill>
            </a:endParaRPr>
          </a:p>
          <a:p>
            <a:pPr marL="0" lvl="0" indent="0" algn="l" rtl="0">
              <a:spcBef>
                <a:spcPts val="0"/>
              </a:spcBef>
              <a:spcAft>
                <a:spcPts val="0"/>
              </a:spcAft>
              <a:buNone/>
            </a:pPr>
            <a:endParaRPr dirty="0">
              <a:solidFill>
                <a:schemeClr val="dk1"/>
              </a:solidFill>
            </a:endParaRPr>
          </a:p>
          <a:p>
            <a:pPr marL="0" lvl="0" indent="0" algn="l" rtl="0">
              <a:spcBef>
                <a:spcPts val="0"/>
              </a:spcBef>
              <a:spcAft>
                <a:spcPts val="0"/>
              </a:spcAft>
              <a:buNone/>
            </a:pPr>
            <a:r>
              <a:rPr lang="en" dirty="0">
                <a:solidFill>
                  <a:schemeClr val="dk1"/>
                </a:solidFill>
              </a:rPr>
              <a:t>When Christianity was illegal in the Roman Empire in the first three centuries, thousands of Christians were killed during the persecutions. It is estimated that in one eighteen-month period beginning in AD 250, 2,500 to 3,000 Christians were killed following an edict by the Emperor Decius. Christians have been killed in every era of the Church since. The twentieth century had more Christian martyrs than all previous nineteen centuries combined. Today, it is estimated that, somewhere in the world, one person is killed for his or her Christian faith every two weeks.</a:t>
            </a:r>
            <a:endParaRPr dirty="0">
              <a:solidFill>
                <a:schemeClr val="dk1"/>
              </a:solidFill>
            </a:endParaRPr>
          </a:p>
          <a:p>
            <a:pPr marL="0" lvl="0" indent="0" algn="l" rtl="0">
              <a:spcBef>
                <a:spcPts val="0"/>
              </a:spcBef>
              <a:spcAft>
                <a:spcPts val="0"/>
              </a:spcAft>
              <a:buNone/>
            </a:pPr>
            <a:endParaRPr dirty="0">
              <a:solidFill>
                <a:schemeClr val="dk1"/>
              </a:solidFill>
            </a:endParaRPr>
          </a:p>
          <a:p>
            <a:pPr marL="0" lvl="0" indent="457200" algn="l" rtl="0">
              <a:spcBef>
                <a:spcPts val="0"/>
              </a:spcBef>
              <a:spcAft>
                <a:spcPts val="0"/>
              </a:spcAft>
              <a:buNone/>
            </a:pPr>
            <a:r>
              <a:rPr lang="en" dirty="0"/>
              <a:t> • Martyrdom is associated with the fortitude and endurance to withstand great pain and suffering in the name of Christ to the point of death. There are various types of martyrdom; so-called “red martyrdom” is the only one in which a person gives up his or her life to bear witness to Christ.</a:t>
            </a:r>
            <a:endParaRPr dirty="0"/>
          </a:p>
          <a:p>
            <a:pPr marL="0" lvl="0" indent="457200" algn="l" rtl="0">
              <a:spcBef>
                <a:spcPts val="0"/>
              </a:spcBef>
              <a:spcAft>
                <a:spcPts val="0"/>
              </a:spcAft>
              <a:buNone/>
            </a:pPr>
            <a:r>
              <a:rPr lang="en" dirty="0"/>
              <a:t> • Martyrdom reminds us that though life is sacred, it is not the supreme good. The supreme good is faith and union with God in heaven. The goods of spiritual life that lead us to heaven are worth dying for in Jesus’s name.</a:t>
            </a:r>
            <a:endParaRPr dirty="0">
              <a:solidFill>
                <a:schemeClr val="dk1"/>
              </a:solidFill>
            </a:endParaRPr>
          </a:p>
          <a:p>
            <a:pPr marL="0" lvl="0" indent="0" algn="l" rtl="0">
              <a:spcBef>
                <a:spcPts val="0"/>
              </a:spcBef>
              <a:spcAft>
                <a:spcPts val="0"/>
              </a:spcAft>
              <a:buNone/>
            </a:pPr>
            <a:endParaRPr dirty="0">
              <a:solidFill>
                <a:schemeClr val="dk1"/>
              </a:solidFill>
            </a:endParaRPr>
          </a:p>
          <a:p>
            <a:pPr marL="0" lvl="0" indent="0" algn="l" rtl="0">
              <a:spcBef>
                <a:spcPts val="0"/>
              </a:spcBef>
              <a:spcAft>
                <a:spcPts val="0"/>
              </a:spcAft>
              <a:buNone/>
            </a:pPr>
            <a:r>
              <a:rPr lang="en" b="1" dirty="0">
                <a:solidFill>
                  <a:schemeClr val="dk1"/>
                </a:solidFill>
              </a:rPr>
              <a:t>Online Resources</a:t>
            </a:r>
            <a:r>
              <a:rPr lang="en" dirty="0">
                <a:solidFill>
                  <a:schemeClr val="dk1"/>
                </a:solidFill>
              </a:rPr>
              <a:t>: Have students view video, ‘St. Maria Goretti’. URL here: </a:t>
            </a:r>
            <a:r>
              <a:rPr lang="en" u="sng" dirty="0">
                <a:solidFill>
                  <a:schemeClr val="hlink"/>
                </a:solidFill>
                <a:hlinkClick r:id="rId6"/>
              </a:rPr>
              <a:t>https://youtu.be/BnwRvNI7Gn4</a:t>
            </a:r>
            <a:r>
              <a:rPr lang="en" dirty="0">
                <a:solidFill>
                  <a:schemeClr val="dk1"/>
                </a:solidFill>
              </a:rPr>
              <a:t> </a:t>
            </a:r>
          </a:p>
          <a:p>
            <a:pPr marL="0" lvl="0" indent="0" algn="l" rtl="0">
              <a:spcBef>
                <a:spcPts val="0"/>
              </a:spcBef>
              <a:spcAft>
                <a:spcPts val="0"/>
              </a:spcAft>
              <a:buNone/>
            </a:pPr>
            <a:endParaRPr lang="en" dirty="0">
              <a:solidFill>
                <a:schemeClr val="dk1"/>
              </a:solidFill>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i="1"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The videos linked in this presentation file may contain copyright material. Such material is made available for educational</a:t>
            </a:r>
            <a:r>
              <a:rPr lang="en-US" sz="1100" i="0" dirty="0">
                <a:solidFill>
                  <a:srgbClr val="A6A6A6"/>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i="1"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purposes only. This constitutes a “fair use” of any such copyright material as provided for in Title 17 U.S.C. section106A-117 of the US Copyright Law.</a:t>
            </a:r>
            <a:endParaRPr lang="en-US" sz="1100" dirty="0">
              <a:solidFill>
                <a:srgbClr val="A6A6A6"/>
              </a:solidFill>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rtl="0">
              <a:spcBef>
                <a:spcPts val="0"/>
              </a:spcBef>
              <a:spcAft>
                <a:spcPts val="0"/>
              </a:spcAft>
              <a:buNone/>
            </a:pPr>
            <a:endParaRPr dirty="0">
              <a:solidFill>
                <a:schemeClr val="dk1"/>
              </a:solidFil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g2e34f8c671d_0_1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1" name="Google Shape;181;g2e34f8c671d_0_1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dirty="0">
                <a:solidFill>
                  <a:schemeClr val="dk1"/>
                </a:solidFill>
              </a:rPr>
              <a:t>Photo Credit:</a:t>
            </a:r>
            <a:r>
              <a:rPr lang="en" dirty="0">
                <a:solidFill>
                  <a:schemeClr val="dk1"/>
                </a:solidFill>
              </a:rPr>
              <a:t>green rose flower. </a:t>
            </a:r>
            <a:r>
              <a:rPr lang="en" dirty="0">
                <a:solidFill>
                  <a:schemeClr val="dk1"/>
                </a:solidFill>
                <a:uFill>
                  <a:noFill/>
                </a:uFill>
                <a:hlinkClick r:id="rId3">
                  <a:extLst>
                    <a:ext uri="{A12FA001-AC4F-418D-AE19-62706E023703}">
                      <ahyp:hlinkClr xmlns:ahyp="http://schemas.microsoft.com/office/drawing/2018/hyperlinkcolor" val="tx"/>
                    </a:ext>
                  </a:extLst>
                </a:hlinkClick>
              </a:rPr>
              <a:t>Jesna Thomas</a:t>
            </a:r>
            <a:r>
              <a:rPr lang="en" dirty="0">
                <a:solidFill>
                  <a:schemeClr val="dk1"/>
                </a:solidFill>
              </a:rPr>
              <a:t>.</a:t>
            </a:r>
            <a:r>
              <a:rPr lang="en" dirty="0">
                <a:solidFill>
                  <a:schemeClr val="dk1"/>
                </a:solidFill>
                <a:uFill>
                  <a:noFill/>
                </a:uFill>
                <a:hlinkClick r:id="rId4">
                  <a:extLst>
                    <a:ext uri="{A12FA001-AC4F-418D-AE19-62706E023703}">
                      <ahyp:hlinkClr xmlns:ahyp="http://schemas.microsoft.com/office/drawing/2018/hyperlinkcolor" val="tx"/>
                    </a:ext>
                  </a:extLst>
                </a:hlinkClick>
              </a:rPr>
              <a:t>Creative Commons Attribution-Share Alike 4.0</a:t>
            </a:r>
            <a:r>
              <a:rPr lang="en" dirty="0">
                <a:solidFill>
                  <a:schemeClr val="dk1"/>
                </a:solidFill>
              </a:rPr>
              <a:t>. </a:t>
            </a:r>
            <a:r>
              <a:rPr lang="en" dirty="0">
                <a:solidFill>
                  <a:schemeClr val="dk1"/>
                </a:solidFill>
                <a:uFill>
                  <a:noFill/>
                </a:uFill>
                <a:hlinkClick r:id="rId5">
                  <a:extLst>
                    <a:ext uri="{A12FA001-AC4F-418D-AE19-62706E023703}">
                      <ahyp:hlinkClr xmlns:ahyp="http://schemas.microsoft.com/office/drawing/2018/hyperlinkcolor" val="tx"/>
                    </a:ext>
                  </a:extLst>
                </a:hlinkClick>
              </a:rPr>
              <a:t>https://commons.wikimedia.org/wiki/File:Green_Rose.jpg</a:t>
            </a:r>
            <a:r>
              <a:rPr lang="en" dirty="0">
                <a:solidFill>
                  <a:schemeClr val="dk1"/>
                </a:solidFill>
              </a:rPr>
              <a:t>. White Rose.</a:t>
            </a:r>
            <a:r>
              <a:rPr lang="en" dirty="0">
                <a:solidFill>
                  <a:schemeClr val="dk1"/>
                </a:solidFill>
                <a:uFill>
                  <a:noFill/>
                </a:uFill>
                <a:hlinkClick r:id="rId6">
                  <a:extLst>
                    <a:ext uri="{A12FA001-AC4F-418D-AE19-62706E023703}">
                      <ahyp:hlinkClr xmlns:ahyp="http://schemas.microsoft.com/office/drawing/2018/hyperlinkcolor" val="tx"/>
                    </a:ext>
                  </a:extLst>
                </a:hlinkClick>
              </a:rPr>
              <a:t>Sabina Bajracharya</a:t>
            </a:r>
            <a:r>
              <a:rPr lang="en" dirty="0">
                <a:solidFill>
                  <a:schemeClr val="dk1"/>
                </a:solidFill>
              </a:rPr>
              <a:t>.</a:t>
            </a:r>
            <a:r>
              <a:rPr lang="en" dirty="0">
                <a:solidFill>
                  <a:schemeClr val="dk1"/>
                </a:solidFill>
                <a:uFill>
                  <a:noFill/>
                </a:uFill>
                <a:hlinkClick r:id="rId4">
                  <a:extLst>
                    <a:ext uri="{A12FA001-AC4F-418D-AE19-62706E023703}">
                      <ahyp:hlinkClr xmlns:ahyp="http://schemas.microsoft.com/office/drawing/2018/hyperlinkcolor" val="tx"/>
                    </a:ext>
                  </a:extLst>
                </a:hlinkClick>
              </a:rPr>
              <a:t>Creative Commons Attribution-Share Alike 4.0</a:t>
            </a:r>
            <a:r>
              <a:rPr lang="en" dirty="0">
                <a:solidFill>
                  <a:schemeClr val="dk1"/>
                </a:solidFill>
              </a:rPr>
              <a:t>. </a:t>
            </a:r>
            <a:r>
              <a:rPr lang="en" dirty="0">
                <a:solidFill>
                  <a:schemeClr val="dk1"/>
                </a:solidFill>
                <a:uFill>
                  <a:noFill/>
                </a:uFill>
                <a:hlinkClick r:id="rId7">
                  <a:extLst>
                    <a:ext uri="{A12FA001-AC4F-418D-AE19-62706E023703}">
                      <ahyp:hlinkClr xmlns:ahyp="http://schemas.microsoft.com/office/drawing/2018/hyperlinkcolor" val="tx"/>
                    </a:ext>
                  </a:extLst>
                </a:hlinkClick>
              </a:rPr>
              <a:t>https://commons.wikimedia.org/wiki/File:White_Rose_062605.jpg</a:t>
            </a:r>
            <a:r>
              <a:rPr lang="en" dirty="0">
                <a:solidFill>
                  <a:schemeClr val="dk1"/>
                </a:solidFill>
              </a:rPr>
              <a:t> Red Rose. </a:t>
            </a:r>
            <a:r>
              <a:rPr lang="en" dirty="0">
                <a:solidFill>
                  <a:schemeClr val="dk1"/>
                </a:solidFill>
                <a:uFill>
                  <a:noFill/>
                </a:uFill>
                <a:hlinkClick r:id="rId8">
                  <a:extLst>
                    <a:ext uri="{A12FA001-AC4F-418D-AE19-62706E023703}">
                      <ahyp:hlinkClr xmlns:ahyp="http://schemas.microsoft.com/office/drawing/2018/hyperlinkcolor" val="tx"/>
                    </a:ext>
                  </a:extLst>
                </a:hlinkClick>
              </a:rPr>
              <a:t>Laitche</a:t>
            </a:r>
            <a:r>
              <a:rPr lang="en" dirty="0">
                <a:solidFill>
                  <a:schemeClr val="dk1"/>
                </a:solidFill>
              </a:rPr>
              <a:t>.</a:t>
            </a:r>
            <a:r>
              <a:rPr lang="en" dirty="0">
                <a:solidFill>
                  <a:schemeClr val="dk1"/>
                </a:solidFill>
                <a:uFill>
                  <a:noFill/>
                </a:uFill>
                <a:hlinkClick r:id="rId4">
                  <a:extLst>
                    <a:ext uri="{A12FA001-AC4F-418D-AE19-62706E023703}">
                      <ahyp:hlinkClr xmlns:ahyp="http://schemas.microsoft.com/office/drawing/2018/hyperlinkcolor" val="tx"/>
                    </a:ext>
                  </a:extLst>
                </a:hlinkClick>
              </a:rPr>
              <a:t>Creative Commons Attribution-Share Alike 4.0</a:t>
            </a:r>
            <a:endParaRPr dirty="0">
              <a:solidFill>
                <a:schemeClr val="dk1"/>
              </a:solidFill>
            </a:endParaRPr>
          </a:p>
          <a:p>
            <a:pPr marL="0" lvl="0" indent="0" algn="l" rtl="0">
              <a:spcBef>
                <a:spcPts val="0"/>
              </a:spcBef>
              <a:spcAft>
                <a:spcPts val="0"/>
              </a:spcAft>
              <a:buNone/>
            </a:pPr>
            <a:r>
              <a:rPr lang="en" dirty="0">
                <a:solidFill>
                  <a:schemeClr val="dk1"/>
                </a:solidFill>
                <a:uFill>
                  <a:noFill/>
                </a:uFill>
                <a:hlinkClick r:id="rId9">
                  <a:extLst>
                    <a:ext uri="{A12FA001-AC4F-418D-AE19-62706E023703}">
                      <ahyp:hlinkClr xmlns:ahyp="http://schemas.microsoft.com/office/drawing/2018/hyperlinkcolor" val="tx"/>
                    </a:ext>
                  </a:extLst>
                </a:hlinkClick>
              </a:rPr>
              <a:t>https://commons.wikimedia.org/wiki/File:Red_rose_with_black_background.jpg</a:t>
            </a:r>
            <a:r>
              <a:rPr lang="en" dirty="0">
                <a:solidFill>
                  <a:schemeClr val="dk1"/>
                </a:solidFill>
              </a:rPr>
              <a:t>….All Cropped</a:t>
            </a:r>
            <a:endParaRPr dirty="0">
              <a:solidFill>
                <a:schemeClr val="dk1"/>
              </a:solidFill>
            </a:endParaRPr>
          </a:p>
          <a:p>
            <a:pPr marL="0" lvl="0" indent="0" algn="l" rtl="0">
              <a:spcBef>
                <a:spcPts val="0"/>
              </a:spcBef>
              <a:spcAft>
                <a:spcPts val="0"/>
              </a:spcAft>
              <a:buNone/>
            </a:pPr>
            <a:endParaRPr b="1" dirty="0">
              <a:solidFill>
                <a:schemeClr val="dk1"/>
              </a:solidFill>
            </a:endParaRPr>
          </a:p>
          <a:p>
            <a:pPr marL="0" lvl="0" indent="0" algn="l" rtl="0">
              <a:spcBef>
                <a:spcPts val="0"/>
              </a:spcBef>
              <a:spcAft>
                <a:spcPts val="0"/>
              </a:spcAft>
              <a:buNone/>
            </a:pPr>
            <a:r>
              <a:rPr lang="en" b="1" dirty="0">
                <a:solidFill>
                  <a:schemeClr val="dk1"/>
                </a:solidFill>
              </a:rPr>
              <a:t>Directions: </a:t>
            </a:r>
            <a:r>
              <a:rPr lang="en" dirty="0">
                <a:solidFill>
                  <a:schemeClr val="dk1"/>
                </a:solidFill>
              </a:rPr>
              <a:t>Have students copy the side information/teaching pints in their notebooks creating three columns</a:t>
            </a:r>
            <a:r>
              <a:rPr lang="en" b="1" dirty="0">
                <a:solidFill>
                  <a:schemeClr val="dk1"/>
                </a:solidFill>
              </a:rPr>
              <a:t>.  </a:t>
            </a:r>
            <a:r>
              <a:rPr lang="en" dirty="0"/>
              <a:t>(Red Martyrdom, White Martyrdom, Green Martyrdom)</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b="1" dirty="0"/>
              <a:t>Teaching Points:</a:t>
            </a:r>
            <a:r>
              <a:rPr lang="en" dirty="0"/>
              <a:t> </a:t>
            </a:r>
            <a:endParaRPr dirty="0"/>
          </a:p>
          <a:p>
            <a:pPr marL="0" lvl="0" indent="0" algn="l" rtl="0">
              <a:spcBef>
                <a:spcPts val="0"/>
              </a:spcBef>
              <a:spcAft>
                <a:spcPts val="0"/>
              </a:spcAft>
              <a:buNone/>
            </a:pPr>
            <a:r>
              <a:rPr lang="en" u="sng" dirty="0"/>
              <a:t>Green martyrdom</a:t>
            </a:r>
            <a:r>
              <a:rPr lang="en" dirty="0"/>
              <a:t> is the name for those who take on extreme penance and fasting out of their desire to love and serve God. After Christianity was legalized in the Roman Empire in 313, martyrdoms decreased. Christians who wished for extreme discipleship prac ticed asceticism as hermits in the Egyptian desert. These hermits are known as Desert Fathers. </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u="sng" dirty="0"/>
              <a:t>White martyrdom</a:t>
            </a:r>
            <a:r>
              <a:rPr lang="en" dirty="0"/>
              <a:t> refers to a person who is persecuted for the faith but is never asked to die for it. (The color is white because no blood is shed. In 258, after St. Cyprian, a bishop in the Roman outpost of Tunisia in North Africa, was sentenced to death as an “enemy of the Roman gods,” a large crowd followed him and his executioners to a nearby field where he was to be beheaded. An eyewitness account reported that a “great commotion broke out” between the Romans and the Christians. The Christian “brethren” shouted out “Let us be beheaded with him,” though they eventually dispersed and were not executed. Their willingness to die for their faith, though never being required to do so, is an example of white martyrdom).</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u="sng" dirty="0"/>
              <a:t>Red martyrdom</a:t>
            </a:r>
            <a:r>
              <a:rPr lang="en" dirty="0"/>
              <a:t> is the actual giving of one’s physical life while bearing witness to Christ up to death. A martyr’s death typically occurs immediately, but if the sufferings inflicted lead to death in a reasonable amount of time (e.g., within a year), then that will count as martyrdom. The crucial question is whether the person is killed for the faith. St. Stephen was the first recorded Christian martyr. </a:t>
            </a:r>
            <a:endParaRPr dirty="0"/>
          </a:p>
          <a:p>
            <a:pPr marL="0" lvl="0" indent="0" algn="l" rtl="0">
              <a:spcBef>
                <a:spcPts val="0"/>
              </a:spcBef>
              <a:spcAft>
                <a:spcPts val="0"/>
              </a:spcAft>
              <a:buNone/>
            </a:pPr>
            <a:endParaRPr dirty="0">
              <a:solidFill>
                <a:schemeClr val="dk1"/>
              </a:solidFill>
            </a:endParaRPr>
          </a:p>
          <a:p>
            <a:pPr marL="0" lvl="0" indent="0" algn="l" rtl="0">
              <a:spcBef>
                <a:spcPts val="0"/>
              </a:spcBef>
              <a:spcAft>
                <a:spcPts val="0"/>
              </a:spcAft>
              <a:buNone/>
            </a:pPr>
            <a:r>
              <a:rPr lang="en" b="1" dirty="0">
                <a:solidFill>
                  <a:schemeClr val="dk1"/>
                </a:solidFill>
              </a:rPr>
              <a:t>Online Resources</a:t>
            </a:r>
            <a:r>
              <a:rPr lang="en" dirty="0">
                <a:solidFill>
                  <a:schemeClr val="dk1"/>
                </a:solidFill>
              </a:rPr>
              <a:t>: Assign article, ‘True and False Martyrdoms, Fr. Peter Joseph’. URL here: </a:t>
            </a:r>
            <a:r>
              <a:rPr lang="en" u="sng" dirty="0">
                <a:solidFill>
                  <a:schemeClr val="hlink"/>
                </a:solidFill>
                <a:hlinkClick r:id="rId10"/>
              </a:rPr>
              <a:t>https://www.catholicculture.org/culture/library/view.cfm?id=8633</a:t>
            </a:r>
            <a:r>
              <a:rPr lang="en" dirty="0">
                <a:solidFill>
                  <a:schemeClr val="dk1"/>
                </a:solidFill>
              </a:rPr>
              <a:t> </a:t>
            </a:r>
          </a:p>
          <a:p>
            <a:pPr marL="0" lvl="0" indent="0" algn="l" rtl="0">
              <a:spcBef>
                <a:spcPts val="0"/>
              </a:spcBef>
              <a:spcAft>
                <a:spcPts val="0"/>
              </a:spcAft>
              <a:buNone/>
            </a:pPr>
            <a:endParaRPr lang="en" dirty="0">
              <a:solidFill>
                <a:schemeClr val="dk1"/>
              </a:solidFill>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i="1"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The videos linked in this presentation file may contain copyright material. Such material is made available for educational</a:t>
            </a:r>
            <a:r>
              <a:rPr lang="en-US" sz="1100" i="0" dirty="0">
                <a:solidFill>
                  <a:srgbClr val="A6A6A6"/>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i="1"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purposes only. This constitutes a “fair use” of any such copyright material as provided for in Title 17 U.S.C. section106A-117 of the US Copyright Law.</a:t>
            </a:r>
            <a:endParaRPr lang="en-US" sz="1100" dirty="0">
              <a:solidFill>
                <a:srgbClr val="A6A6A6"/>
              </a:solidFill>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rtl="0">
              <a:spcBef>
                <a:spcPts val="0"/>
              </a:spcBef>
              <a:spcAft>
                <a:spcPts val="0"/>
              </a:spcAft>
              <a:buNone/>
            </a:pPr>
            <a:endParaRPr dirty="0">
              <a:solidFill>
                <a:schemeClr val="dk1"/>
              </a:solidFil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g2e34f8c671d_0_1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9" name="Google Shape;189;g2e34f8c671d_0_1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500"/>
              </a:spcBef>
              <a:spcAft>
                <a:spcPts val="0"/>
              </a:spcAft>
              <a:buNone/>
            </a:pPr>
            <a:r>
              <a:rPr lang="en" b="1" dirty="0">
                <a:solidFill>
                  <a:schemeClr val="dk1"/>
                </a:solidFill>
              </a:rPr>
              <a:t>Photo Credit: </a:t>
            </a:r>
            <a:r>
              <a:rPr lang="en" dirty="0">
                <a:solidFill>
                  <a:schemeClr val="dk1"/>
                </a:solidFill>
              </a:rPr>
              <a:t>Colmar - Unterlinden Museum - The Isenheim Altarpiece 1512-16 by Matthias Grünewald (ca 1470-1528) - Visit of Saint Anthony the Great to Saint Paul the Hermit in the Wilderness - Painting Details (captured with Leica zoom lens). </a:t>
            </a:r>
            <a:r>
              <a:rPr lang="en" dirty="0">
                <a:solidFill>
                  <a:schemeClr val="dk1"/>
                </a:solidFill>
                <a:uFill>
                  <a:noFill/>
                </a:uFill>
                <a:hlinkClick r:id="rId3">
                  <a:extLst>
                    <a:ext uri="{A12FA001-AC4F-418D-AE19-62706E023703}">
                      <ahyp:hlinkClr xmlns:ahyp="http://schemas.microsoft.com/office/drawing/2018/hyperlinkcolor" val="tx"/>
                    </a:ext>
                  </a:extLst>
                </a:hlinkClick>
              </a:rPr>
              <a:t>Txllxt TxllxT</a:t>
            </a:r>
            <a:r>
              <a:rPr lang="en" dirty="0">
                <a:solidFill>
                  <a:schemeClr val="dk1"/>
                </a:solidFill>
              </a:rPr>
              <a:t>.</a:t>
            </a:r>
            <a:r>
              <a:rPr lang="en" dirty="0">
                <a:solidFill>
                  <a:schemeClr val="dk1"/>
                </a:solidFill>
                <a:uFill>
                  <a:noFill/>
                </a:uFill>
                <a:hlinkClick r:id="rId4">
                  <a:extLst>
                    <a:ext uri="{A12FA001-AC4F-418D-AE19-62706E023703}">
                      <ahyp:hlinkClr xmlns:ahyp="http://schemas.microsoft.com/office/drawing/2018/hyperlinkcolor" val="tx"/>
                    </a:ext>
                  </a:extLst>
                </a:hlinkClick>
              </a:rPr>
              <a:t>Creative Commons Attribution-Share Alike 4.0</a:t>
            </a:r>
            <a:r>
              <a:rPr lang="en" dirty="0">
                <a:solidFill>
                  <a:schemeClr val="dk1"/>
                </a:solidFill>
              </a:rPr>
              <a:t>.https://commons.wikimedia.org/wiki/File:Colmar_-_Unterlinden_Museum_-_The_Isenheim_Altarpiece_1512-16_by_Matthias_Gr%C3%BCnewald_(ca_1470-1528)_-_Visit_of_Saint_Anthony_the_Great_to_Saint_Paul_the_Hermit_in_the_Wilderness_-_Painting_Details_(captured_with_Leica_zoom_lens)_02.jpg</a:t>
            </a:r>
            <a:endParaRPr dirty="0">
              <a:solidFill>
                <a:schemeClr val="dk1"/>
              </a:solidFill>
            </a:endParaRPr>
          </a:p>
          <a:p>
            <a:pPr marL="0" lvl="0" indent="0" algn="l" rtl="0">
              <a:spcBef>
                <a:spcPts val="500"/>
              </a:spcBef>
              <a:spcAft>
                <a:spcPts val="0"/>
              </a:spcAft>
              <a:buNone/>
            </a:pPr>
            <a:r>
              <a:rPr lang="en" b="1" dirty="0"/>
              <a:t>Directions</a:t>
            </a:r>
            <a:r>
              <a:rPr lang="en" dirty="0"/>
              <a:t>: Have students copy down this key term in their vocab section of their notes.</a:t>
            </a:r>
            <a:endParaRPr dirty="0"/>
          </a:p>
          <a:p>
            <a:pPr marL="0" lvl="0" indent="0" algn="l" rtl="0">
              <a:spcBef>
                <a:spcPts val="0"/>
              </a:spcBef>
              <a:spcAft>
                <a:spcPts val="0"/>
              </a:spcAft>
              <a:buClr>
                <a:schemeClr val="dk1"/>
              </a:buClr>
              <a:buSzPts val="1100"/>
              <a:buFont typeface="Arial"/>
              <a:buNone/>
            </a:pPr>
            <a:endParaRPr b="1" dirty="0"/>
          </a:p>
          <a:p>
            <a:pPr marL="0" lvl="0" indent="0" algn="l" rtl="0">
              <a:spcBef>
                <a:spcPts val="0"/>
              </a:spcBef>
              <a:spcAft>
                <a:spcPts val="0"/>
              </a:spcAft>
              <a:buClr>
                <a:schemeClr val="dk1"/>
              </a:buClr>
              <a:buSzPts val="1100"/>
              <a:buFont typeface="Arial"/>
              <a:buNone/>
            </a:pPr>
            <a:r>
              <a:rPr lang="en" b="1" dirty="0"/>
              <a:t>Online Resources: </a:t>
            </a:r>
            <a:r>
              <a:rPr lang="en" dirty="0"/>
              <a:t>Have students view, ‘St. Anthony of the Desert’. URL here: https://youtu.be/H6DiwkJeJJI</a:t>
            </a:r>
          </a:p>
          <a:p>
            <a:pPr marL="0" lvl="0" indent="0" algn="l" rtl="0">
              <a:spcBef>
                <a:spcPts val="0"/>
              </a:spcBef>
              <a:spcAft>
                <a:spcPts val="0"/>
              </a:spcAft>
              <a:buClr>
                <a:schemeClr val="dk1"/>
              </a:buClr>
              <a:buSzPts val="1100"/>
              <a:buFont typeface="Arial"/>
              <a:buNone/>
            </a:pPr>
            <a:endParaRPr lang="en" dirty="0"/>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sz="1100" i="1"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The videos linked in this presentation file may contain copyright material. Such material is made available for educational</a:t>
            </a:r>
            <a:r>
              <a:rPr lang="en-US" sz="1100" i="0" dirty="0">
                <a:solidFill>
                  <a:srgbClr val="A6A6A6"/>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i="1"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purposes only. This constitutes a “fair use” of any such copyright material as provided for in Title 17 U.S.C. section106A-117 of the US Copyright Law.</a:t>
            </a:r>
            <a:endParaRPr lang="en-US" sz="1100" dirty="0">
              <a:solidFill>
                <a:srgbClr val="A6A6A6"/>
              </a:solidFill>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rtl="0">
              <a:spcBef>
                <a:spcPts val="0"/>
              </a:spcBef>
              <a:spcAft>
                <a:spcPts val="0"/>
              </a:spcAft>
              <a:buClr>
                <a:schemeClr val="dk1"/>
              </a:buClr>
              <a:buSzPts val="1100"/>
              <a:buFont typeface="Arial"/>
              <a:buNone/>
            </a:pPr>
            <a:endParaRPr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g2e34f8c671d_0_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9" name="Google Shape;199;g2e34f8c671d_0_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dirty="0">
                <a:solidFill>
                  <a:schemeClr val="dk1"/>
                </a:solidFill>
              </a:rPr>
              <a:t>Directions:</a:t>
            </a:r>
            <a:r>
              <a:rPr lang="en" dirty="0">
                <a:solidFill>
                  <a:schemeClr val="dk1"/>
                </a:solidFill>
              </a:rPr>
              <a:t> Have students write down the question and then write down their answer….Then have students share their answers with one person close by. </a:t>
            </a:r>
          </a:p>
          <a:p>
            <a:pPr marL="0" lvl="0" indent="0" algn="l" rtl="0">
              <a:spcBef>
                <a:spcPts val="0"/>
              </a:spcBef>
              <a:spcAft>
                <a:spcPts val="0"/>
              </a:spcAft>
              <a:buNone/>
            </a:pPr>
            <a:endParaRPr lang="en" dirty="0">
              <a:solidFill>
                <a:schemeClr val="dk1"/>
              </a:solidFill>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i="1"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The videos linked in this presentation file may contain copyright material. Such material is made available for educational</a:t>
            </a:r>
            <a:r>
              <a:rPr lang="en-US" sz="1100" i="0" dirty="0">
                <a:solidFill>
                  <a:srgbClr val="A6A6A6"/>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i="1"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purposes only. This constitutes a “fair use” of any such copyright material as provided for in Title 17 U.S.C. </a:t>
            </a:r>
            <a:r>
              <a:rPr lang="en-US" sz="1100" i="1">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section106A-117 of the US Copyright Law.</a:t>
            </a:r>
            <a:endParaRPr lang="en-US" sz="1100">
              <a:solidFill>
                <a:srgbClr val="A6A6A6"/>
              </a:solidFill>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rtl="0">
              <a:spcBef>
                <a:spcPts val="0"/>
              </a:spcBef>
              <a:spcAft>
                <a:spcPts val="0"/>
              </a:spcAft>
              <a:buNone/>
            </a:pPr>
            <a:endParaRPr dirty="0">
              <a:solidFill>
                <a:schemeClr val="dk1"/>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g2c339d56d4d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 name="Google Shape;102;g2c339d56d4d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dirty="0">
                <a:solidFill>
                  <a:schemeClr val="dk1"/>
                </a:solidFill>
              </a:rPr>
              <a:t>Photo Credit:  </a:t>
            </a:r>
            <a:r>
              <a:rPr lang="en" dirty="0"/>
              <a:t>Adam and Eve. Hans Christiansen.Public domain. https://commons.wikimedia.org/wiki/File:Adam_and_Eve_-_design_for_a_stained-glass_window_by_Hans_Christiansen.jpg</a:t>
            </a:r>
            <a:endParaRPr sz="1300" dirty="0">
              <a:solidFill>
                <a:srgbClr val="202122"/>
              </a:solidFill>
              <a:highlight>
                <a:srgbClr val="F8F9FA"/>
              </a:highlight>
            </a:endParaRPr>
          </a:p>
          <a:p>
            <a:pPr marL="0" lvl="0" indent="0" algn="l" rtl="0">
              <a:spcBef>
                <a:spcPts val="0"/>
              </a:spcBef>
              <a:spcAft>
                <a:spcPts val="0"/>
              </a:spcAft>
              <a:buClr>
                <a:schemeClr val="dk1"/>
              </a:buClr>
              <a:buSzPts val="1100"/>
              <a:buFont typeface="Arial"/>
              <a:buNone/>
            </a:pPr>
            <a:endParaRPr dirty="0">
              <a:solidFill>
                <a:schemeClr val="dk1"/>
              </a:solidFill>
            </a:endParaRPr>
          </a:p>
          <a:p>
            <a:pPr marL="0" lvl="0" indent="0" algn="l" rtl="0">
              <a:spcBef>
                <a:spcPts val="0"/>
              </a:spcBef>
              <a:spcAft>
                <a:spcPts val="0"/>
              </a:spcAft>
              <a:buNone/>
            </a:pPr>
            <a:r>
              <a:rPr lang="en" b="1" dirty="0">
                <a:solidFill>
                  <a:schemeClr val="dk1"/>
                </a:solidFill>
              </a:rPr>
              <a:t>Directions: </a:t>
            </a:r>
            <a:r>
              <a:rPr lang="en" dirty="0">
                <a:solidFill>
                  <a:schemeClr val="dk1"/>
                </a:solidFill>
              </a:rPr>
              <a:t>Have students copy the side information in their notebooks</a:t>
            </a:r>
            <a:r>
              <a:rPr lang="en" b="1" dirty="0">
                <a:solidFill>
                  <a:schemeClr val="dk1"/>
                </a:solidFill>
              </a:rPr>
              <a:t>.  </a:t>
            </a:r>
            <a:endParaRPr b="1" dirty="0">
              <a:solidFill>
                <a:schemeClr val="dk1"/>
              </a:solidFill>
            </a:endParaRPr>
          </a:p>
          <a:p>
            <a:pPr marL="0" lvl="0" indent="0" algn="l" rtl="0">
              <a:spcBef>
                <a:spcPts val="0"/>
              </a:spcBef>
              <a:spcAft>
                <a:spcPts val="0"/>
              </a:spcAft>
              <a:buNone/>
            </a:pPr>
            <a:r>
              <a:rPr lang="en" dirty="0">
                <a:solidFill>
                  <a:schemeClr val="dk1"/>
                </a:solidFill>
              </a:rPr>
              <a:t>Read quote, </a:t>
            </a:r>
            <a:r>
              <a:rPr lang="en" b="1" dirty="0">
                <a:solidFill>
                  <a:schemeClr val="dk1"/>
                </a:solidFill>
              </a:rPr>
              <a:t>“</a:t>
            </a:r>
            <a:r>
              <a:rPr lang="en" sz="1050" dirty="0">
                <a:solidFill>
                  <a:schemeClr val="dk1"/>
                </a:solidFill>
              </a:rPr>
              <a:t>In the Garden of Eden, before sin, there was no suffering, because there was no cause of suffering, and no need for suffering. Once we became alienated from God, we also became alienated from God's world, and from our own bodies. The alienation from the world is pain, and the alienation from our own bodies is death. What Christ did about this on the cross was to change the meaning of pain by removing its first cause, its ultimate cause separation from God. The word for that in Christian theology is sin. Sin doesn't just mean no-no's. It's an ontological term. It's like divorce from God, the source of all good.” -Peter Kreeft</a:t>
            </a:r>
            <a:endParaRPr b="1" dirty="0">
              <a:solidFill>
                <a:schemeClr val="dk1"/>
              </a:solidFill>
            </a:endParaRPr>
          </a:p>
          <a:p>
            <a:pPr marL="0" lvl="0" indent="0" algn="l" rtl="0">
              <a:spcBef>
                <a:spcPts val="0"/>
              </a:spcBef>
              <a:spcAft>
                <a:spcPts val="0"/>
              </a:spcAft>
              <a:buClr>
                <a:schemeClr val="dk1"/>
              </a:buClr>
              <a:buSzPts val="1100"/>
              <a:buFont typeface="Arial"/>
              <a:buNone/>
            </a:pPr>
            <a:endParaRPr b="1" dirty="0">
              <a:solidFill>
                <a:schemeClr val="dk1"/>
              </a:solidFill>
            </a:endParaRPr>
          </a:p>
          <a:p>
            <a:pPr marL="0" lvl="0" indent="0" algn="l" rtl="0">
              <a:spcBef>
                <a:spcPts val="0"/>
              </a:spcBef>
              <a:spcAft>
                <a:spcPts val="0"/>
              </a:spcAft>
              <a:buNone/>
            </a:pPr>
            <a:r>
              <a:rPr lang="en" b="1" dirty="0">
                <a:solidFill>
                  <a:schemeClr val="dk1"/>
                </a:solidFill>
              </a:rPr>
              <a:t>Teaching Point:</a:t>
            </a:r>
            <a:endParaRPr dirty="0"/>
          </a:p>
          <a:p>
            <a:pPr marL="0" lvl="0" indent="0" algn="l" rtl="0">
              <a:spcBef>
                <a:spcPts val="0"/>
              </a:spcBef>
              <a:spcAft>
                <a:spcPts val="0"/>
              </a:spcAft>
              <a:buNone/>
            </a:pPr>
            <a:r>
              <a:rPr lang="en" dirty="0"/>
              <a:t>It is important to know that God did not plan for pain, suffering, sickness or death.</a:t>
            </a:r>
            <a:endParaRPr dirty="0"/>
          </a:p>
          <a:p>
            <a:pPr marL="0" lvl="0" indent="0" algn="l" rtl="0">
              <a:spcBef>
                <a:spcPts val="0"/>
              </a:spcBef>
              <a:spcAft>
                <a:spcPts val="0"/>
              </a:spcAft>
              <a:buNone/>
            </a:pPr>
            <a:r>
              <a:rPr lang="en" dirty="0"/>
              <a:t>He took a risk in giving humans free will because that is the only way they could participate in receiving and giving love.</a:t>
            </a:r>
            <a:endParaRPr dirty="0"/>
          </a:p>
          <a:p>
            <a:pPr marL="0" lvl="0" indent="0" algn="l" rtl="0">
              <a:spcBef>
                <a:spcPts val="0"/>
              </a:spcBef>
              <a:spcAft>
                <a:spcPts val="0"/>
              </a:spcAft>
              <a:buNone/>
            </a:pPr>
            <a:r>
              <a:rPr lang="en" dirty="0"/>
              <a:t>After humans abided this gift of freewill by choosing against God they brought about human suffering in this world.</a:t>
            </a:r>
            <a:endParaRPr dirty="0"/>
          </a:p>
          <a:p>
            <a:pPr marL="0" lvl="0" indent="0" algn="l" rtl="0">
              <a:spcBef>
                <a:spcPts val="0"/>
              </a:spcBef>
              <a:spcAft>
                <a:spcPts val="0"/>
              </a:spcAft>
              <a:buNone/>
            </a:pPr>
            <a:r>
              <a:rPr lang="en" dirty="0"/>
              <a:t>God then made it possible for suffering to be turned into a greater good and it can be redemptive rather than meaningless.</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solidFill>
                  <a:schemeClr val="dk1"/>
                </a:solidFill>
              </a:rPr>
              <a:t>The issue of suffering and evil in the world is one of the greatest, if not the greatest, stumbling blocks of faith. The question that is asked is, ‘How can an all good and holy God allow the suffering of innocent people in his world?’. You learned previously that the presence of suffering and evil is explained by the fact that </a:t>
            </a:r>
            <a:endParaRPr dirty="0">
              <a:solidFill>
                <a:schemeClr val="dk1"/>
              </a:solidFill>
            </a:endParaRPr>
          </a:p>
          <a:p>
            <a:pPr marL="0" lvl="0" indent="0" algn="l" rtl="0">
              <a:spcBef>
                <a:spcPts val="0"/>
              </a:spcBef>
              <a:spcAft>
                <a:spcPts val="0"/>
              </a:spcAft>
              <a:buNone/>
            </a:pPr>
            <a:r>
              <a:rPr lang="en" dirty="0">
                <a:solidFill>
                  <a:schemeClr val="dk1"/>
                </a:solidFill>
              </a:rPr>
              <a:t>(1) For humans to have the gift of free will, the choice of evil leading to suffering will be an option and</a:t>
            </a:r>
            <a:endParaRPr dirty="0">
              <a:solidFill>
                <a:schemeClr val="dk1"/>
              </a:solidFill>
            </a:endParaRPr>
          </a:p>
          <a:p>
            <a:pPr marL="0" lvl="0" indent="0" algn="l" rtl="0">
              <a:spcBef>
                <a:spcPts val="0"/>
              </a:spcBef>
              <a:spcAft>
                <a:spcPts val="0"/>
              </a:spcAft>
              <a:buNone/>
            </a:pPr>
            <a:r>
              <a:rPr lang="en" dirty="0">
                <a:solidFill>
                  <a:schemeClr val="dk1"/>
                </a:solidFill>
              </a:rPr>
              <a:t>(2) God can use evil to create an even greater good. </a:t>
            </a:r>
            <a:endParaRPr dirty="0">
              <a:solidFill>
                <a:schemeClr val="dk1"/>
              </a:solidFill>
            </a:endParaRPr>
          </a:p>
          <a:p>
            <a:pPr marL="0" lvl="0" indent="457200" algn="l" rtl="0">
              <a:spcBef>
                <a:spcPts val="0"/>
              </a:spcBef>
              <a:spcAft>
                <a:spcPts val="0"/>
              </a:spcAft>
              <a:buNone/>
            </a:pPr>
            <a:r>
              <a:rPr lang="en" dirty="0">
                <a:solidFill>
                  <a:schemeClr val="dk1"/>
                </a:solidFill>
              </a:rPr>
              <a:t>-In the story of Job God allowed him to suffer for a greater good but Job lacked the viewpoint of time that God has. He could not see the bigger picture. </a:t>
            </a:r>
            <a:endParaRPr dirty="0">
              <a:solidFill>
                <a:schemeClr val="dk1"/>
              </a:solidFill>
            </a:endParaRPr>
          </a:p>
          <a:p>
            <a:pPr marL="0" lvl="0" indent="0" algn="l" rtl="0">
              <a:spcBef>
                <a:spcPts val="0"/>
              </a:spcBef>
              <a:spcAft>
                <a:spcPts val="0"/>
              </a:spcAft>
              <a:buNone/>
            </a:pPr>
            <a:endParaRPr dirty="0">
              <a:solidFill>
                <a:schemeClr val="dk1"/>
              </a:solidFill>
            </a:endParaRPr>
          </a:p>
          <a:p>
            <a:pPr marL="0" lvl="0" indent="0" algn="l" rtl="0">
              <a:spcBef>
                <a:spcPts val="0"/>
              </a:spcBef>
              <a:spcAft>
                <a:spcPts val="0"/>
              </a:spcAft>
              <a:buNone/>
            </a:pPr>
            <a:r>
              <a:rPr lang="en" b="1" dirty="0">
                <a:solidFill>
                  <a:schemeClr val="dk1"/>
                </a:solidFill>
              </a:rPr>
              <a:t>Online Resources</a:t>
            </a:r>
            <a:r>
              <a:rPr lang="en" dirty="0">
                <a:solidFill>
                  <a:schemeClr val="dk1"/>
                </a:solidFill>
              </a:rPr>
              <a:t>: Assign article, ‘Why does God allow sin and suffering’. URL Here: </a:t>
            </a:r>
            <a:r>
              <a:rPr lang="en" u="sng" dirty="0">
                <a:solidFill>
                  <a:schemeClr val="hlink"/>
                </a:solidFill>
                <a:hlinkClick r:id="rId3"/>
              </a:rPr>
              <a:t>https://strangenotions.com/why-does-god-allow-sin-and-suffering/</a:t>
            </a:r>
            <a:r>
              <a:rPr lang="en" dirty="0">
                <a:solidFill>
                  <a:schemeClr val="dk1"/>
                </a:solidFill>
              </a:rPr>
              <a:t> </a:t>
            </a:r>
            <a:endParaRPr dirty="0">
              <a:solidFill>
                <a:schemeClr val="dk1"/>
              </a:solidFill>
            </a:endParaRPr>
          </a:p>
          <a:p>
            <a:pPr marL="0" lvl="0" indent="0" algn="l" rtl="0">
              <a:spcBef>
                <a:spcPts val="0"/>
              </a:spcBef>
              <a:spcAft>
                <a:spcPts val="0"/>
              </a:spcAft>
              <a:buClr>
                <a:schemeClr val="dk1"/>
              </a:buClr>
              <a:buSzPts val="1100"/>
              <a:buFont typeface="Arial"/>
              <a:buNone/>
            </a:pPr>
            <a:r>
              <a:rPr lang="en" dirty="0">
                <a:solidFill>
                  <a:schemeClr val="dk1"/>
                </a:solidFill>
              </a:rPr>
              <a:t>View video, ‘The Book of Job, </a:t>
            </a:r>
            <a:r>
              <a:rPr lang="en" dirty="0"/>
              <a:t>Wisdom on How God Runs the World’.</a:t>
            </a:r>
            <a:r>
              <a:rPr lang="en" dirty="0">
                <a:solidFill>
                  <a:schemeClr val="dk1"/>
                </a:solidFill>
              </a:rPr>
              <a:t>  URL here: </a:t>
            </a:r>
            <a:r>
              <a:rPr lang="en" u="sng" dirty="0">
                <a:solidFill>
                  <a:schemeClr val="hlink"/>
                </a:solidFill>
                <a:hlinkClick r:id="rId4"/>
              </a:rPr>
              <a:t>https://youtu.be/GswSg2ohqmA</a:t>
            </a:r>
            <a:r>
              <a:rPr lang="en" dirty="0">
                <a:solidFill>
                  <a:schemeClr val="dk1"/>
                </a:solidFill>
              </a:rPr>
              <a:t> </a:t>
            </a:r>
          </a:p>
          <a:p>
            <a:pPr marL="0" lvl="0" indent="0" algn="l" rtl="0">
              <a:spcBef>
                <a:spcPts val="0"/>
              </a:spcBef>
              <a:spcAft>
                <a:spcPts val="0"/>
              </a:spcAft>
              <a:buClr>
                <a:schemeClr val="dk1"/>
              </a:buClr>
              <a:buSzPts val="1100"/>
              <a:buFont typeface="Arial"/>
              <a:buNone/>
            </a:pPr>
            <a:endParaRPr lang="en" dirty="0">
              <a:solidFill>
                <a:schemeClr val="dk1"/>
              </a:solidFill>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sz="1100" i="1"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The videos linked in this presentation file may contain copyright material. Such material is made available for educational</a:t>
            </a:r>
            <a:r>
              <a:rPr lang="en-US" sz="1100" i="0" dirty="0">
                <a:solidFill>
                  <a:srgbClr val="A6A6A6"/>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i="1"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purposes only. This constitutes a “fair use” of any such copyright material as provided for in Title 17 U.S.C. section106A-117 of the US Copyright Law.</a:t>
            </a:r>
            <a:endParaRPr lang="en-US" sz="1100" dirty="0">
              <a:solidFill>
                <a:srgbClr val="A6A6A6"/>
              </a:solidFill>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rtl="0">
              <a:spcBef>
                <a:spcPts val="0"/>
              </a:spcBef>
              <a:spcAft>
                <a:spcPts val="0"/>
              </a:spcAft>
              <a:buClr>
                <a:schemeClr val="dk1"/>
              </a:buClr>
              <a:buSzPts val="1100"/>
              <a:buFont typeface="Arial"/>
              <a:buNone/>
            </a:pPr>
            <a:endParaRPr dirty="0">
              <a:solidFill>
                <a:schemeClr val="dk1"/>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g26bb15bb861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 name="Google Shape;109;g26bb15bb861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b="1" dirty="0">
                <a:solidFill>
                  <a:schemeClr val="dk1"/>
                </a:solidFill>
              </a:rPr>
              <a:t>Photo Credit: </a:t>
            </a:r>
            <a:r>
              <a:rPr lang="en" dirty="0">
                <a:solidFill>
                  <a:schemeClr val="dk1"/>
                </a:solidFill>
              </a:rPr>
              <a:t> Entombment of Christ, 1672, in Saint-Martin Church in Arc-en-Barrois (Haute-Marne, France).</a:t>
            </a:r>
            <a:endParaRPr dirty="0">
              <a:solidFill>
                <a:schemeClr val="dk1"/>
              </a:solidFill>
            </a:endParaRPr>
          </a:p>
          <a:p>
            <a:pPr marL="0" lvl="0" indent="0" algn="l" rtl="0">
              <a:spcBef>
                <a:spcPts val="0"/>
              </a:spcBef>
              <a:spcAft>
                <a:spcPts val="0"/>
              </a:spcAft>
              <a:buClr>
                <a:schemeClr val="dk1"/>
              </a:buClr>
              <a:buSzPts val="1100"/>
              <a:buFont typeface="Arial"/>
              <a:buNone/>
            </a:pPr>
            <a:r>
              <a:rPr lang="en" dirty="0">
                <a:solidFill>
                  <a:schemeClr val="dk1"/>
                </a:solidFill>
                <a:uFill>
                  <a:noFill/>
                </a:uFill>
                <a:hlinkClick r:id="rId3">
                  <a:extLst>
                    <a:ext uri="{A12FA001-AC4F-418D-AE19-62706E023703}">
                      <ahyp:hlinkClr xmlns:ahyp="http://schemas.microsoft.com/office/drawing/2018/hyperlinkcolor" val="tx"/>
                    </a:ext>
                  </a:extLst>
                </a:hlinkClick>
              </a:rPr>
              <a:t>Vassil</a:t>
            </a:r>
            <a:r>
              <a:rPr lang="en" dirty="0">
                <a:solidFill>
                  <a:schemeClr val="dk1"/>
                </a:solidFill>
              </a:rPr>
              <a:t>.</a:t>
            </a:r>
            <a:r>
              <a:rPr lang="en" dirty="0">
                <a:solidFill>
                  <a:schemeClr val="dk1"/>
                </a:solidFill>
                <a:uFill>
                  <a:noFill/>
                </a:uFill>
                <a:hlinkClick r:id="rId4">
                  <a:extLst>
                    <a:ext uri="{A12FA001-AC4F-418D-AE19-62706E023703}">
                      <ahyp:hlinkClr xmlns:ahyp="http://schemas.microsoft.com/office/drawing/2018/hyperlinkcolor" val="tx"/>
                    </a:ext>
                  </a:extLst>
                </a:hlinkClick>
              </a:rPr>
              <a:t>Creative Commons Attribution 3.0</a:t>
            </a:r>
            <a:r>
              <a:rPr lang="en" dirty="0">
                <a:solidFill>
                  <a:schemeClr val="dk1"/>
                </a:solidFill>
              </a:rPr>
              <a:t>. https://commons.wikimedia.org/wiki/File:S%C3%A9pulcre_Arc-en-Barrois_111008_12.jpg</a:t>
            </a:r>
            <a:endParaRPr sz="1300" dirty="0">
              <a:solidFill>
                <a:schemeClr val="dk1"/>
              </a:solidFill>
              <a:highlight>
                <a:srgbClr val="F8F9FA"/>
              </a:highlight>
            </a:endParaRPr>
          </a:p>
          <a:p>
            <a:pPr marL="0" lvl="0" indent="0" algn="l" rtl="0">
              <a:spcBef>
                <a:spcPts val="0"/>
              </a:spcBef>
              <a:spcAft>
                <a:spcPts val="0"/>
              </a:spcAft>
              <a:buClr>
                <a:schemeClr val="dk1"/>
              </a:buClr>
              <a:buSzPts val="1100"/>
              <a:buFont typeface="Arial"/>
              <a:buNone/>
            </a:pPr>
            <a:endParaRPr b="1" dirty="0">
              <a:solidFill>
                <a:schemeClr val="dk1"/>
              </a:solidFill>
            </a:endParaRPr>
          </a:p>
          <a:p>
            <a:pPr marL="0" lvl="0" indent="0" algn="l" rtl="0">
              <a:spcBef>
                <a:spcPts val="0"/>
              </a:spcBef>
              <a:spcAft>
                <a:spcPts val="0"/>
              </a:spcAft>
              <a:buClr>
                <a:schemeClr val="dk1"/>
              </a:buClr>
              <a:buSzPts val="1100"/>
              <a:buFont typeface="Arial"/>
              <a:buNone/>
            </a:pPr>
            <a:r>
              <a:rPr lang="en" b="1" dirty="0">
                <a:solidFill>
                  <a:schemeClr val="dk1"/>
                </a:solidFill>
              </a:rPr>
              <a:t>Directions: </a:t>
            </a:r>
            <a:r>
              <a:rPr lang="en" dirty="0">
                <a:solidFill>
                  <a:schemeClr val="dk1"/>
                </a:solidFill>
              </a:rPr>
              <a:t>Have students copy the side information in their notebooks</a:t>
            </a:r>
            <a:r>
              <a:rPr lang="en" b="1" dirty="0">
                <a:solidFill>
                  <a:schemeClr val="dk1"/>
                </a:solidFill>
              </a:rPr>
              <a:t>. </a:t>
            </a:r>
            <a:r>
              <a:rPr lang="en" dirty="0">
                <a:solidFill>
                  <a:schemeClr val="dk1"/>
                </a:solidFill>
              </a:rPr>
              <a:t>Give a real life example for each kind of human suffering listed</a:t>
            </a:r>
            <a:r>
              <a:rPr lang="en" b="1" dirty="0">
                <a:solidFill>
                  <a:schemeClr val="dk1"/>
                </a:solidFill>
              </a:rPr>
              <a:t>.</a:t>
            </a:r>
            <a:endParaRPr b="1" dirty="0">
              <a:solidFill>
                <a:schemeClr val="dk1"/>
              </a:solidFill>
            </a:endParaRPr>
          </a:p>
          <a:p>
            <a:pPr marL="0" lvl="0" indent="0" algn="l" rtl="0">
              <a:spcBef>
                <a:spcPts val="0"/>
              </a:spcBef>
              <a:spcAft>
                <a:spcPts val="0"/>
              </a:spcAft>
              <a:buClr>
                <a:schemeClr val="dk1"/>
              </a:buClr>
              <a:buSzPts val="1100"/>
              <a:buFont typeface="Arial"/>
              <a:buNone/>
            </a:pPr>
            <a:r>
              <a:rPr lang="en" dirty="0">
                <a:solidFill>
                  <a:schemeClr val="dk1"/>
                </a:solidFill>
              </a:rPr>
              <a:t>Physical - toothache, broken bones, wound.</a:t>
            </a:r>
            <a:endParaRPr dirty="0">
              <a:solidFill>
                <a:schemeClr val="dk1"/>
              </a:solidFill>
            </a:endParaRPr>
          </a:p>
          <a:p>
            <a:pPr marL="0" lvl="0" indent="0" algn="l" rtl="0">
              <a:spcBef>
                <a:spcPts val="0"/>
              </a:spcBef>
              <a:spcAft>
                <a:spcPts val="0"/>
              </a:spcAft>
              <a:buClr>
                <a:schemeClr val="dk1"/>
              </a:buClr>
              <a:buSzPts val="1100"/>
              <a:buFont typeface="Arial"/>
              <a:buNone/>
            </a:pPr>
            <a:r>
              <a:rPr lang="en" dirty="0">
                <a:solidFill>
                  <a:schemeClr val="dk1"/>
                </a:solidFill>
              </a:rPr>
              <a:t>Mental - stress, depression, eating disorder, insomnia. </a:t>
            </a:r>
            <a:endParaRPr dirty="0">
              <a:solidFill>
                <a:schemeClr val="dk1"/>
              </a:solidFill>
            </a:endParaRPr>
          </a:p>
          <a:p>
            <a:pPr marL="0" lvl="0" indent="0" algn="l" rtl="0">
              <a:spcBef>
                <a:spcPts val="0"/>
              </a:spcBef>
              <a:spcAft>
                <a:spcPts val="0"/>
              </a:spcAft>
              <a:buClr>
                <a:schemeClr val="dk1"/>
              </a:buClr>
              <a:buSzPts val="1100"/>
              <a:buFont typeface="Arial"/>
              <a:buNone/>
            </a:pPr>
            <a:r>
              <a:rPr lang="en" dirty="0">
                <a:solidFill>
                  <a:schemeClr val="dk1"/>
                </a:solidFill>
              </a:rPr>
              <a:t>Emotional - </a:t>
            </a:r>
            <a:r>
              <a:rPr lang="en" dirty="0"/>
              <a:t>despair, grief, shame, guilt, rejection, loneliness, embarrassment</a:t>
            </a:r>
            <a:endParaRPr dirty="0">
              <a:solidFill>
                <a:schemeClr val="dk1"/>
              </a:solidFill>
            </a:endParaRPr>
          </a:p>
          <a:p>
            <a:pPr marL="0" lvl="0" indent="0" algn="l" rtl="0">
              <a:spcBef>
                <a:spcPts val="0"/>
              </a:spcBef>
              <a:spcAft>
                <a:spcPts val="0"/>
              </a:spcAft>
              <a:buClr>
                <a:schemeClr val="dk1"/>
              </a:buClr>
              <a:buSzPts val="1100"/>
              <a:buFont typeface="Arial"/>
              <a:buNone/>
            </a:pPr>
            <a:r>
              <a:rPr lang="en" dirty="0">
                <a:solidFill>
                  <a:schemeClr val="dk1"/>
                </a:solidFill>
              </a:rPr>
              <a:t>Spiritual -</a:t>
            </a:r>
            <a:r>
              <a:rPr lang="en" dirty="0"/>
              <a:t> feeling abandoned by God, questioning the meaning of life, giving up hope, suicidal idiation</a:t>
            </a:r>
            <a:endParaRPr dirty="0">
              <a:solidFill>
                <a:schemeClr val="dk1"/>
              </a:solidFill>
            </a:endParaRPr>
          </a:p>
          <a:p>
            <a:pPr marL="0" lvl="0" indent="0" algn="l" rtl="0">
              <a:spcBef>
                <a:spcPts val="0"/>
              </a:spcBef>
              <a:spcAft>
                <a:spcPts val="0"/>
              </a:spcAft>
              <a:buClr>
                <a:schemeClr val="dk1"/>
              </a:buClr>
              <a:buSzPts val="1100"/>
              <a:buFont typeface="Arial"/>
              <a:buNone/>
            </a:pPr>
            <a:endParaRPr dirty="0">
              <a:solidFill>
                <a:schemeClr val="dk1"/>
              </a:solidFill>
            </a:endParaRPr>
          </a:p>
          <a:p>
            <a:pPr marL="0" lvl="0" indent="0" algn="l" rtl="0">
              <a:spcBef>
                <a:spcPts val="0"/>
              </a:spcBef>
              <a:spcAft>
                <a:spcPts val="0"/>
              </a:spcAft>
              <a:buClr>
                <a:schemeClr val="dk1"/>
              </a:buClr>
              <a:buSzPts val="1100"/>
              <a:buFont typeface="Arial"/>
              <a:buNone/>
            </a:pPr>
            <a:r>
              <a:rPr lang="en" b="1" dirty="0">
                <a:solidFill>
                  <a:schemeClr val="dk1"/>
                </a:solidFill>
              </a:rPr>
              <a:t>Teaching Point:  </a:t>
            </a:r>
            <a:r>
              <a:rPr lang="en" dirty="0">
                <a:solidFill>
                  <a:schemeClr val="dk1"/>
                </a:solidFill>
              </a:rPr>
              <a:t>Because we are made in the Image and Likeness of God, human suffering can be more deep and more spiritual and more painful.</a:t>
            </a:r>
            <a:r>
              <a:rPr lang="en" b="1" dirty="0">
                <a:solidFill>
                  <a:schemeClr val="dk1"/>
                </a:solidFill>
              </a:rPr>
              <a:t> </a:t>
            </a:r>
            <a:r>
              <a:rPr lang="en" dirty="0">
                <a:solidFill>
                  <a:schemeClr val="dk1"/>
                </a:solidFill>
              </a:rPr>
              <a:t>Our suffering “can henceforth configure us to [Christ] and unite us with his redemptive Passion” (CCC, 1505). Now, when we suffer, we share in the sufferings of Christ. If we believe his suffering has meaning, then so shall ours.</a:t>
            </a:r>
            <a:endParaRPr dirty="0">
              <a:solidFill>
                <a:schemeClr val="dk1"/>
              </a:solidFill>
            </a:endParaRPr>
          </a:p>
          <a:p>
            <a:pPr marL="0" lvl="0" indent="0" algn="l" rtl="0">
              <a:spcBef>
                <a:spcPts val="0"/>
              </a:spcBef>
              <a:spcAft>
                <a:spcPts val="0"/>
              </a:spcAft>
              <a:buClr>
                <a:schemeClr val="dk1"/>
              </a:buClr>
              <a:buSzPts val="1100"/>
              <a:buFont typeface="Arial"/>
              <a:buNone/>
            </a:pPr>
            <a:endParaRPr lang="en-US" b="1" dirty="0">
              <a:solidFill>
                <a:schemeClr val="dk1"/>
              </a:solidFill>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sz="1100" i="1"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The videos linked in this presentation file may contain copyright material. Such material is made available for educational</a:t>
            </a:r>
            <a:r>
              <a:rPr lang="en-US" sz="1100" i="0" dirty="0">
                <a:solidFill>
                  <a:srgbClr val="A6A6A6"/>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i="1"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purposes only. This constitutes a “fair use” of any such copyright material as provided for in Title 17 U.S.C. section106A-117 of the US Copyright Law.</a:t>
            </a:r>
            <a:endParaRPr lang="en-US" sz="1100" dirty="0">
              <a:solidFill>
                <a:srgbClr val="A6A6A6"/>
              </a:solidFill>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rtl="0">
              <a:spcBef>
                <a:spcPts val="0"/>
              </a:spcBef>
              <a:spcAft>
                <a:spcPts val="0"/>
              </a:spcAft>
              <a:buClr>
                <a:schemeClr val="dk1"/>
              </a:buClr>
              <a:buSzPts val="1100"/>
              <a:buFont typeface="Arial"/>
              <a:buNone/>
            </a:pPr>
            <a:endParaRPr b="1" dirty="0">
              <a:solidFill>
                <a:schemeClr val="dk1"/>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g2c339d56d4d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 name="Google Shape;116;g2c339d56d4d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dirty="0"/>
              <a:t>Photo Credit: </a:t>
            </a:r>
            <a:r>
              <a:rPr lang="en" dirty="0"/>
              <a:t>AMP Textbook p. 322</a:t>
            </a:r>
            <a:endParaRPr dirty="0"/>
          </a:p>
          <a:p>
            <a:pPr marL="0" lvl="0" indent="0" algn="l" rtl="0">
              <a:spcBef>
                <a:spcPts val="0"/>
              </a:spcBef>
              <a:spcAft>
                <a:spcPts val="0"/>
              </a:spcAft>
              <a:buClr>
                <a:schemeClr val="dk1"/>
              </a:buClr>
              <a:buSzPts val="1100"/>
              <a:buFont typeface="Arial"/>
              <a:buNone/>
            </a:pPr>
            <a:endParaRPr dirty="0">
              <a:solidFill>
                <a:schemeClr val="dk1"/>
              </a:solidFill>
            </a:endParaRPr>
          </a:p>
          <a:p>
            <a:pPr marL="0" lvl="0" indent="0" algn="l" rtl="0">
              <a:spcBef>
                <a:spcPts val="0"/>
              </a:spcBef>
              <a:spcAft>
                <a:spcPts val="0"/>
              </a:spcAft>
              <a:buClr>
                <a:schemeClr val="dk1"/>
              </a:buClr>
              <a:buSzPts val="1100"/>
              <a:buFont typeface="Arial"/>
              <a:buNone/>
            </a:pPr>
            <a:r>
              <a:rPr lang="en" b="1" dirty="0">
                <a:solidFill>
                  <a:schemeClr val="dk1"/>
                </a:solidFill>
              </a:rPr>
              <a:t>Directions: </a:t>
            </a:r>
            <a:r>
              <a:rPr lang="en" dirty="0">
                <a:solidFill>
                  <a:schemeClr val="dk1"/>
                </a:solidFill>
              </a:rPr>
              <a:t>Have students copy the side information in their notebooks</a:t>
            </a:r>
            <a:r>
              <a:rPr lang="en" b="1" dirty="0">
                <a:solidFill>
                  <a:schemeClr val="dk1"/>
                </a:solidFill>
              </a:rPr>
              <a:t>. </a:t>
            </a:r>
            <a:r>
              <a:rPr lang="en" dirty="0">
                <a:solidFill>
                  <a:schemeClr val="dk1"/>
                </a:solidFill>
              </a:rPr>
              <a:t>Have student read aloud the biography on Fritz Eichenberg on pg. 323 of the AMP textbook.</a:t>
            </a:r>
            <a:endParaRPr dirty="0">
              <a:solidFill>
                <a:schemeClr val="dk1"/>
              </a:solidFill>
            </a:endParaRPr>
          </a:p>
          <a:p>
            <a:pPr marL="0" lvl="0" indent="0" algn="l" rtl="0">
              <a:spcBef>
                <a:spcPts val="0"/>
              </a:spcBef>
              <a:spcAft>
                <a:spcPts val="0"/>
              </a:spcAft>
              <a:buClr>
                <a:schemeClr val="dk1"/>
              </a:buClr>
              <a:buSzPts val="1100"/>
              <a:buFont typeface="Arial"/>
              <a:buNone/>
            </a:pPr>
            <a:endParaRPr dirty="0">
              <a:solidFill>
                <a:schemeClr val="dk1"/>
              </a:solidFill>
            </a:endParaRPr>
          </a:p>
          <a:p>
            <a:pPr marL="0" lvl="0" indent="0" algn="l" rtl="0">
              <a:spcBef>
                <a:spcPts val="0"/>
              </a:spcBef>
              <a:spcAft>
                <a:spcPts val="0"/>
              </a:spcAft>
              <a:buClr>
                <a:schemeClr val="dk1"/>
              </a:buClr>
              <a:buSzPts val="1100"/>
              <a:buFont typeface="Arial"/>
              <a:buNone/>
            </a:pPr>
            <a:r>
              <a:rPr lang="en" b="1" dirty="0">
                <a:solidFill>
                  <a:schemeClr val="dk1"/>
                </a:solidFill>
              </a:rPr>
              <a:t>Teaching Point:</a:t>
            </a:r>
            <a:r>
              <a:rPr lang="en" dirty="0">
                <a:solidFill>
                  <a:schemeClr val="dk1"/>
                </a:solidFill>
              </a:rPr>
              <a:t>The picture on the slide called</a:t>
            </a:r>
            <a:r>
              <a:rPr lang="en" b="1" dirty="0">
                <a:solidFill>
                  <a:schemeClr val="dk1"/>
                </a:solidFill>
              </a:rPr>
              <a:t> </a:t>
            </a:r>
            <a:r>
              <a:rPr lang="en" i="1" dirty="0">
                <a:solidFill>
                  <a:schemeClr val="dk1"/>
                </a:solidFill>
              </a:rPr>
              <a:t>The Christ of the Breadlines</a:t>
            </a:r>
            <a:r>
              <a:rPr lang="en" dirty="0">
                <a:solidFill>
                  <a:schemeClr val="dk1"/>
                </a:solidFill>
              </a:rPr>
              <a:t>, taken from a woodcarving Eichenberg completed in 1951. The black-and-white print portrays Christ as one of the needy seeking bread from an urban charity house. Artist, Fritz Eichenberg was convinced that Christ shared in our human suffering as we shared in his own Passion and Death. When we suffer, Christ strengthens us and gives us courage so that we can participate in his suffering, which will lead us with him into eternal life. Eternal life with God in heaven gives us an entirely new perspective on suffering, letting us see it as part of a battle worth engaging in for the sake of our own destiny and the destinies of others as well</a:t>
            </a:r>
            <a:endParaRPr dirty="0">
              <a:solidFill>
                <a:schemeClr val="dk1"/>
              </a:solidFill>
            </a:endParaRPr>
          </a:p>
          <a:p>
            <a:pPr marL="0" lvl="0" indent="0" algn="l" rtl="0">
              <a:spcBef>
                <a:spcPts val="0"/>
              </a:spcBef>
              <a:spcAft>
                <a:spcPts val="0"/>
              </a:spcAft>
              <a:buClr>
                <a:schemeClr val="dk1"/>
              </a:buClr>
              <a:buSzPts val="1100"/>
              <a:buFont typeface="Arial"/>
              <a:buNone/>
            </a:pPr>
            <a:endParaRPr dirty="0">
              <a:solidFill>
                <a:schemeClr val="dk1"/>
              </a:solidFill>
            </a:endParaRPr>
          </a:p>
          <a:p>
            <a:pPr marL="0" lvl="0" indent="0" algn="l" rtl="0">
              <a:spcBef>
                <a:spcPts val="0"/>
              </a:spcBef>
              <a:spcAft>
                <a:spcPts val="0"/>
              </a:spcAft>
              <a:buNone/>
            </a:pPr>
            <a:r>
              <a:rPr lang="en" b="1" dirty="0">
                <a:solidFill>
                  <a:schemeClr val="dk1"/>
                </a:solidFill>
              </a:rPr>
              <a:t>Online Resources:</a:t>
            </a:r>
            <a:r>
              <a:rPr lang="en" dirty="0">
                <a:solidFill>
                  <a:schemeClr val="dk1"/>
                </a:solidFill>
              </a:rPr>
              <a:t> Have students view video,</a:t>
            </a:r>
            <a:r>
              <a:rPr lang="en" dirty="0"/>
              <a:t> ‘Rebellious Visionary Jesus: The Art of Fritz Eichenberg’</a:t>
            </a:r>
            <a:endParaRPr dirty="0"/>
          </a:p>
          <a:p>
            <a:pPr marL="0" lvl="0" indent="0" algn="l" rtl="0">
              <a:spcBef>
                <a:spcPts val="0"/>
              </a:spcBef>
              <a:spcAft>
                <a:spcPts val="0"/>
              </a:spcAft>
              <a:buClr>
                <a:schemeClr val="dk1"/>
              </a:buClr>
              <a:buSzPts val="1100"/>
              <a:buFont typeface="Arial"/>
              <a:buNone/>
            </a:pPr>
            <a:r>
              <a:rPr lang="en" dirty="0">
                <a:solidFill>
                  <a:schemeClr val="dk1"/>
                </a:solidFill>
              </a:rPr>
              <a:t>URL Here: </a:t>
            </a:r>
            <a:r>
              <a:rPr lang="en" u="sng" dirty="0">
                <a:solidFill>
                  <a:schemeClr val="hlink"/>
                </a:solidFill>
                <a:hlinkClick r:id="rId3"/>
              </a:rPr>
              <a:t>https://youtu.be/TPglUOvB8aw</a:t>
            </a:r>
            <a:r>
              <a:rPr lang="en" b="1" dirty="0">
                <a:solidFill>
                  <a:schemeClr val="dk1"/>
                </a:solidFill>
              </a:rPr>
              <a:t> </a:t>
            </a:r>
          </a:p>
          <a:p>
            <a:pPr marL="0" lvl="0" indent="0" algn="l" rtl="0">
              <a:spcBef>
                <a:spcPts val="0"/>
              </a:spcBef>
              <a:spcAft>
                <a:spcPts val="0"/>
              </a:spcAft>
              <a:buClr>
                <a:schemeClr val="dk1"/>
              </a:buClr>
              <a:buSzPts val="1100"/>
              <a:buFont typeface="Arial"/>
              <a:buNone/>
            </a:pPr>
            <a:endParaRPr lang="en" b="1" dirty="0">
              <a:solidFill>
                <a:schemeClr val="dk1"/>
              </a:solidFill>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sz="1100" i="1"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The videos linked in this presentation file may contain copyright material. Such material is made available for educational</a:t>
            </a:r>
            <a:r>
              <a:rPr lang="en-US" sz="1100" i="0" dirty="0">
                <a:solidFill>
                  <a:srgbClr val="A6A6A6"/>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i="1"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purposes only. This constitutes a “fair use” of any such copyright material as provided for in Title 17 U.S.C. section106A-117 of the US Copyright Law.</a:t>
            </a:r>
            <a:endParaRPr lang="en-US" sz="1100" dirty="0">
              <a:solidFill>
                <a:srgbClr val="A6A6A6"/>
              </a:solidFill>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rtl="0">
              <a:spcBef>
                <a:spcPts val="0"/>
              </a:spcBef>
              <a:spcAft>
                <a:spcPts val="0"/>
              </a:spcAft>
              <a:buClr>
                <a:schemeClr val="dk1"/>
              </a:buClr>
              <a:buSzPts val="1100"/>
              <a:buFont typeface="Arial"/>
              <a:buNone/>
            </a:pPr>
            <a:endParaRP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g2e34f8c671d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 name="Google Shape;123;g2e34f8c671d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b="1" dirty="0">
                <a:solidFill>
                  <a:schemeClr val="dk1"/>
                </a:solidFill>
              </a:rPr>
              <a:t>Photo Credit:  </a:t>
            </a:r>
            <a:r>
              <a:rPr lang="en" dirty="0">
                <a:solidFill>
                  <a:schemeClr val="dk1"/>
                </a:solidFill>
              </a:rPr>
              <a:t>AMP Textbook. Pg. 332</a:t>
            </a:r>
            <a:endParaRPr dirty="0">
              <a:solidFill>
                <a:schemeClr val="dk1"/>
              </a:solidFill>
            </a:endParaRPr>
          </a:p>
          <a:p>
            <a:pPr marL="0" lvl="0" indent="0" algn="l" rtl="0">
              <a:spcBef>
                <a:spcPts val="0"/>
              </a:spcBef>
              <a:spcAft>
                <a:spcPts val="0"/>
              </a:spcAft>
              <a:buClr>
                <a:schemeClr val="dk1"/>
              </a:buClr>
              <a:buSzPts val="1100"/>
              <a:buFont typeface="Arial"/>
              <a:buNone/>
            </a:pPr>
            <a:endParaRPr dirty="0">
              <a:solidFill>
                <a:schemeClr val="dk1"/>
              </a:solidFill>
            </a:endParaRPr>
          </a:p>
          <a:p>
            <a:pPr marL="0" lvl="0" indent="0" algn="l" rtl="0">
              <a:spcBef>
                <a:spcPts val="0"/>
              </a:spcBef>
              <a:spcAft>
                <a:spcPts val="0"/>
              </a:spcAft>
              <a:buClr>
                <a:schemeClr val="dk1"/>
              </a:buClr>
              <a:buSzPts val="1100"/>
              <a:buFont typeface="Arial"/>
              <a:buNone/>
            </a:pPr>
            <a:r>
              <a:rPr lang="en" b="1" dirty="0">
                <a:solidFill>
                  <a:schemeClr val="dk1"/>
                </a:solidFill>
              </a:rPr>
              <a:t>Directions: </a:t>
            </a:r>
            <a:r>
              <a:rPr lang="en" dirty="0">
                <a:solidFill>
                  <a:schemeClr val="dk1"/>
                </a:solidFill>
              </a:rPr>
              <a:t>Have students copy the side information in their notebooks</a:t>
            </a:r>
            <a:r>
              <a:rPr lang="en" b="1" dirty="0">
                <a:solidFill>
                  <a:schemeClr val="dk1"/>
                </a:solidFill>
              </a:rPr>
              <a:t>.  </a:t>
            </a:r>
            <a:r>
              <a:rPr lang="en" dirty="0">
                <a:solidFill>
                  <a:schemeClr val="dk1"/>
                </a:solidFill>
              </a:rPr>
              <a:t>Go over each point from the slide…</a:t>
            </a:r>
            <a:endParaRPr b="1" dirty="0">
              <a:solidFill>
                <a:schemeClr val="dk1"/>
              </a:solidFill>
            </a:endParaRPr>
          </a:p>
          <a:p>
            <a:pPr marL="0" lvl="0" indent="0" algn="l" rtl="0">
              <a:spcBef>
                <a:spcPts val="0"/>
              </a:spcBef>
              <a:spcAft>
                <a:spcPts val="0"/>
              </a:spcAft>
              <a:buClr>
                <a:schemeClr val="dk1"/>
              </a:buClr>
              <a:buSzPts val="1100"/>
              <a:buFont typeface="Arial"/>
              <a:buNone/>
            </a:pPr>
            <a:endParaRPr dirty="0">
              <a:solidFill>
                <a:schemeClr val="dk1"/>
              </a:solidFill>
            </a:endParaRPr>
          </a:p>
          <a:p>
            <a:pPr marL="0" lvl="0" indent="0" algn="l" rtl="0">
              <a:spcBef>
                <a:spcPts val="0"/>
              </a:spcBef>
              <a:spcAft>
                <a:spcPts val="0"/>
              </a:spcAft>
              <a:buClr>
                <a:schemeClr val="dk1"/>
              </a:buClr>
              <a:buSzPts val="1100"/>
              <a:buFont typeface="Arial"/>
              <a:buNone/>
            </a:pPr>
            <a:r>
              <a:rPr lang="en" b="1" dirty="0">
                <a:solidFill>
                  <a:schemeClr val="dk1"/>
                </a:solidFill>
              </a:rPr>
              <a:t>Teaching Point: </a:t>
            </a:r>
            <a:endParaRPr dirty="0">
              <a:solidFill>
                <a:schemeClr val="dk1"/>
              </a:solidFill>
            </a:endParaRPr>
          </a:p>
          <a:p>
            <a:pPr marL="0" lvl="0" indent="0" algn="l" rtl="0">
              <a:spcBef>
                <a:spcPts val="0"/>
              </a:spcBef>
              <a:spcAft>
                <a:spcPts val="0"/>
              </a:spcAft>
              <a:buClr>
                <a:schemeClr val="dk1"/>
              </a:buClr>
              <a:buSzPts val="1100"/>
              <a:buFont typeface="Arial"/>
              <a:buNone/>
            </a:pPr>
            <a:r>
              <a:rPr lang="en" b="1" dirty="0">
                <a:solidFill>
                  <a:schemeClr val="dk1"/>
                </a:solidFill>
              </a:rPr>
              <a:t>To form solidarity with sinners:</a:t>
            </a:r>
            <a:r>
              <a:rPr lang="en" dirty="0">
                <a:solidFill>
                  <a:schemeClr val="dk1"/>
                </a:solidFill>
              </a:rPr>
              <a:t> ‘The wages (cost) of sin is death’. Jesus voluntarily took the penalty of sin upon himself. Just like when he was baptized, he did so because he wanted to show us how to defeat sin and death.  As the Catechism of the Catholic Church teaches, “By sending his own Son in the form of a slave, in the form of a fallen humanity, on account of sin, God ‘made him to be sin who knew no sin, so that in him we might become the righteousness of God’” (CCC, 603, quoting 2 Corinthians 5:21).</a:t>
            </a:r>
            <a:endParaRPr dirty="0">
              <a:solidFill>
                <a:schemeClr val="dk1"/>
              </a:solidFill>
            </a:endParaRPr>
          </a:p>
          <a:p>
            <a:pPr marL="0" lvl="0" indent="0" algn="l" rtl="0">
              <a:spcBef>
                <a:spcPts val="0"/>
              </a:spcBef>
              <a:spcAft>
                <a:spcPts val="0"/>
              </a:spcAft>
              <a:buClr>
                <a:schemeClr val="dk1"/>
              </a:buClr>
              <a:buSzPts val="1100"/>
              <a:buFont typeface="Arial"/>
              <a:buNone/>
            </a:pPr>
            <a:r>
              <a:rPr lang="en" b="1" dirty="0">
                <a:solidFill>
                  <a:schemeClr val="dk1"/>
                </a:solidFill>
              </a:rPr>
              <a:t>To reverse the effects of sin: </a:t>
            </a:r>
            <a:r>
              <a:rPr lang="en" dirty="0">
                <a:solidFill>
                  <a:schemeClr val="dk1"/>
                </a:solidFill>
              </a:rPr>
              <a:t>Pain and suffering are a result of sin. Jesus dismantled the effects of sin by entering into them from the inside out and he paid a ransom for us with his blood so that we may be able to be saved. “For the sake of accomplishing his plan of salvation, God permitted the acts that flowed from [human] blindness” (CCC, 600). The blindness was apparent at the time in those who handed Jesus over, falsely convicted him, and carried out his execution. But in actuality, all sinners over all time are the instruments of Christ’s Death (see CCC, 598).</a:t>
            </a:r>
            <a:endParaRPr dirty="0">
              <a:solidFill>
                <a:schemeClr val="dk1"/>
              </a:solidFill>
            </a:endParaRPr>
          </a:p>
          <a:p>
            <a:pPr marL="0" lvl="0" indent="0" algn="l" rtl="0">
              <a:spcBef>
                <a:spcPts val="0"/>
              </a:spcBef>
              <a:spcAft>
                <a:spcPts val="0"/>
              </a:spcAft>
              <a:buClr>
                <a:schemeClr val="dk1"/>
              </a:buClr>
              <a:buSzPts val="1100"/>
              <a:buFont typeface="Arial"/>
              <a:buNone/>
            </a:pPr>
            <a:r>
              <a:rPr lang="en" b="1" dirty="0">
                <a:solidFill>
                  <a:schemeClr val="dk1"/>
                </a:solidFill>
              </a:rPr>
              <a:t>To show us how love works:</a:t>
            </a:r>
            <a:r>
              <a:rPr lang="en" dirty="0">
                <a:solidFill>
                  <a:schemeClr val="dk1"/>
                </a:solidFill>
              </a:rPr>
              <a:t> Jesus freely accepted his Passion and Death on the Cross because he loved us as friends. As Jesus himself said, “No one has greater love than this, to lay down one’s life for one’s friends” (Jn 15:13).</a:t>
            </a:r>
            <a:endParaRPr dirty="0">
              <a:solidFill>
                <a:schemeClr val="dk1"/>
              </a:solidFill>
            </a:endParaRPr>
          </a:p>
          <a:p>
            <a:pPr marL="0" lvl="0" indent="0" algn="l" rtl="0">
              <a:spcBef>
                <a:spcPts val="0"/>
              </a:spcBef>
              <a:spcAft>
                <a:spcPts val="0"/>
              </a:spcAft>
              <a:buClr>
                <a:schemeClr val="dk1"/>
              </a:buClr>
              <a:buSzPts val="1100"/>
              <a:buFont typeface="Arial"/>
              <a:buNone/>
            </a:pPr>
            <a:r>
              <a:rPr lang="en" b="1" dirty="0">
                <a:solidFill>
                  <a:schemeClr val="dk1"/>
                </a:solidFill>
              </a:rPr>
              <a:t>To Transform our human suffering:</a:t>
            </a:r>
            <a:r>
              <a:rPr lang="en" dirty="0">
                <a:solidFill>
                  <a:schemeClr val="dk1"/>
                </a:solidFill>
              </a:rPr>
              <a:t> Share quote</a:t>
            </a:r>
            <a:r>
              <a:rPr lang="en" b="1" dirty="0">
                <a:solidFill>
                  <a:schemeClr val="dk1"/>
                </a:solidFill>
              </a:rPr>
              <a:t>, “</a:t>
            </a:r>
            <a:r>
              <a:rPr lang="en" sz="1050" dirty="0">
                <a:solidFill>
                  <a:schemeClr val="dk1"/>
                </a:solidFill>
              </a:rPr>
              <a:t>God's answer to our pain was not a philosophy, but a person. I like to see Christ as the tears of God. Instead of telling us why not to weep, he wept, and transformed human tears into divine tears. Christians believe that in Christ God shared our human nature, so that we could share his divine nature. And so he also shared our human pain, so that we could share his divine pain, so that our very pains could become divine. He suffered for us not to make our sufferings go away, but to make them enter him to make them his own. He changed not the existence, but the essence, of suffering.”- Peter Kreeft </a:t>
            </a:r>
            <a:endParaRPr b="1" dirty="0">
              <a:solidFill>
                <a:schemeClr val="dk1"/>
              </a:solidFill>
            </a:endParaRPr>
          </a:p>
          <a:p>
            <a:pPr marL="0" lvl="0" indent="0" algn="l" rtl="0">
              <a:spcBef>
                <a:spcPts val="0"/>
              </a:spcBef>
              <a:spcAft>
                <a:spcPts val="0"/>
              </a:spcAft>
              <a:buClr>
                <a:schemeClr val="dk1"/>
              </a:buClr>
              <a:buSzPts val="1100"/>
              <a:buFont typeface="Arial"/>
              <a:buNone/>
            </a:pPr>
            <a:endParaRPr b="1" dirty="0">
              <a:solidFill>
                <a:schemeClr val="dk1"/>
              </a:solidFill>
            </a:endParaRPr>
          </a:p>
          <a:p>
            <a:pPr marL="0" lvl="0" indent="0" algn="l" rtl="0">
              <a:spcBef>
                <a:spcPts val="0"/>
              </a:spcBef>
              <a:spcAft>
                <a:spcPts val="0"/>
              </a:spcAft>
              <a:buClr>
                <a:schemeClr val="dk1"/>
              </a:buClr>
              <a:buSzPts val="1100"/>
              <a:buFont typeface="Arial"/>
              <a:buNone/>
            </a:pPr>
            <a:r>
              <a:rPr lang="en" b="1" dirty="0">
                <a:solidFill>
                  <a:schemeClr val="dk1"/>
                </a:solidFill>
              </a:rPr>
              <a:t>Online Resources: </a:t>
            </a:r>
            <a:r>
              <a:rPr lang="en" dirty="0">
                <a:solidFill>
                  <a:schemeClr val="dk1"/>
                </a:solidFill>
              </a:rPr>
              <a:t>View video, ‘</a:t>
            </a:r>
            <a:r>
              <a:rPr lang="en" dirty="0"/>
              <a:t>Why Jesus had to die for our sins instead of simply forgiving us’. </a:t>
            </a:r>
            <a:r>
              <a:rPr lang="en" dirty="0">
                <a:solidFill>
                  <a:schemeClr val="dk1"/>
                </a:solidFill>
              </a:rPr>
              <a:t>URL here: https://youtu.be/Jt1smPQwd20</a:t>
            </a:r>
          </a:p>
          <a:p>
            <a:pPr marL="0" lvl="0" indent="0" algn="l" rtl="0">
              <a:spcBef>
                <a:spcPts val="0"/>
              </a:spcBef>
              <a:spcAft>
                <a:spcPts val="0"/>
              </a:spcAft>
              <a:buClr>
                <a:schemeClr val="dk1"/>
              </a:buClr>
              <a:buSzPts val="1100"/>
              <a:buFont typeface="Arial"/>
              <a:buNone/>
            </a:pPr>
            <a:endParaRPr lang="en" dirty="0">
              <a:solidFill>
                <a:schemeClr val="dk1"/>
              </a:solidFill>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sz="1100" i="1"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The videos linked in this presentation file may contain copyright material. Such material is made available for educational</a:t>
            </a:r>
            <a:r>
              <a:rPr lang="en-US" sz="1100" i="0" dirty="0">
                <a:solidFill>
                  <a:srgbClr val="A6A6A6"/>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i="1"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purposes only. This constitutes a “fair use” of any such copyright material as provided for in Title 17 U.S.C. section106A-117 of the US Copyright Law.</a:t>
            </a:r>
            <a:endParaRPr lang="en-US" sz="1100" dirty="0">
              <a:solidFill>
                <a:srgbClr val="A6A6A6"/>
              </a:solidFill>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rtl="0">
              <a:spcBef>
                <a:spcPts val="0"/>
              </a:spcBef>
              <a:spcAft>
                <a:spcPts val="0"/>
              </a:spcAft>
              <a:buClr>
                <a:schemeClr val="dk1"/>
              </a:buClr>
              <a:buSzPts val="1100"/>
              <a:buFont typeface="Arial"/>
              <a:buNone/>
            </a:pPr>
            <a:endParaRPr dirty="0">
              <a:solidFill>
                <a:schemeClr val="dk1"/>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g2e34f8c671d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0" name="Google Shape;130;g2e34f8c671d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dirty="0">
                <a:solidFill>
                  <a:schemeClr val="dk1"/>
                </a:solidFill>
              </a:rPr>
              <a:t>Photo Credit:  </a:t>
            </a:r>
            <a:r>
              <a:rPr lang="en" dirty="0">
                <a:solidFill>
                  <a:schemeClr val="dk1"/>
                </a:solidFill>
              </a:rPr>
              <a:t>Mass of Edith Stein (Saint Teresia Benedicta of the Cross), October 11, 1998.</a:t>
            </a:r>
            <a:r>
              <a:rPr lang="en" dirty="0">
                <a:solidFill>
                  <a:schemeClr val="dk1"/>
                </a:solidFill>
                <a:uFill>
                  <a:noFill/>
                </a:uFill>
                <a:hlinkClick r:id="rId3">
                  <a:extLst>
                    <a:ext uri="{A12FA001-AC4F-418D-AE19-62706E023703}">
                      <ahyp:hlinkClr xmlns:ahyp="http://schemas.microsoft.com/office/drawing/2018/hyperlinkcolor" val="tx"/>
                    </a:ext>
                  </a:extLst>
                </a:hlinkClick>
              </a:rPr>
              <a:t>Chidiu</a:t>
            </a:r>
            <a:r>
              <a:rPr lang="en" dirty="0">
                <a:solidFill>
                  <a:schemeClr val="dk1"/>
                </a:solidFill>
              </a:rPr>
              <a:t>. </a:t>
            </a:r>
            <a:r>
              <a:rPr lang="en" dirty="0">
                <a:solidFill>
                  <a:schemeClr val="dk1"/>
                </a:solidFill>
                <a:uFill>
                  <a:noFill/>
                </a:uFill>
                <a:hlinkClick r:id="rId4">
                  <a:extLst>
                    <a:ext uri="{A12FA001-AC4F-418D-AE19-62706E023703}">
                      <ahyp:hlinkClr xmlns:ahyp="http://schemas.microsoft.com/office/drawing/2018/hyperlinkcolor" val="tx"/>
                    </a:ext>
                  </a:extLst>
                </a:hlinkClick>
              </a:rPr>
              <a:t>Creative Commons Attribution-Share Alike 4.0</a:t>
            </a:r>
            <a:r>
              <a:rPr lang="en" dirty="0">
                <a:solidFill>
                  <a:schemeClr val="dk1"/>
                </a:solidFill>
              </a:rPr>
              <a:t>. https://commons.wikimedia.org/wiki/File:Pope_John_Paul_II_portrait.jpg</a:t>
            </a:r>
            <a:endParaRPr dirty="0">
              <a:solidFill>
                <a:schemeClr val="dk1"/>
              </a:solidFill>
            </a:endParaRPr>
          </a:p>
          <a:p>
            <a:pPr marL="0" lvl="0" indent="0" algn="l" rtl="0">
              <a:spcBef>
                <a:spcPts val="0"/>
              </a:spcBef>
              <a:spcAft>
                <a:spcPts val="0"/>
              </a:spcAft>
              <a:buClr>
                <a:schemeClr val="dk1"/>
              </a:buClr>
              <a:buSzPts val="1100"/>
              <a:buFont typeface="Arial"/>
              <a:buNone/>
            </a:pPr>
            <a:endParaRPr b="1" dirty="0">
              <a:solidFill>
                <a:schemeClr val="dk1"/>
              </a:solidFill>
            </a:endParaRPr>
          </a:p>
          <a:p>
            <a:pPr marL="0" lvl="0" indent="0" algn="l" rtl="0">
              <a:spcBef>
                <a:spcPts val="0"/>
              </a:spcBef>
              <a:spcAft>
                <a:spcPts val="0"/>
              </a:spcAft>
              <a:buClr>
                <a:schemeClr val="dk1"/>
              </a:buClr>
              <a:buSzPts val="1100"/>
              <a:buFont typeface="Arial"/>
              <a:buNone/>
            </a:pPr>
            <a:r>
              <a:rPr lang="en" b="1" dirty="0">
                <a:solidFill>
                  <a:schemeClr val="dk1"/>
                </a:solidFill>
              </a:rPr>
              <a:t>Directions: </a:t>
            </a:r>
            <a:r>
              <a:rPr lang="en" dirty="0">
                <a:solidFill>
                  <a:schemeClr val="dk1"/>
                </a:solidFill>
              </a:rPr>
              <a:t>Have students copy the side information in their notebooks</a:t>
            </a:r>
            <a:r>
              <a:rPr lang="en" b="1" dirty="0">
                <a:solidFill>
                  <a:schemeClr val="dk1"/>
                </a:solidFill>
              </a:rPr>
              <a:t>. </a:t>
            </a:r>
            <a:endParaRPr b="1" dirty="0">
              <a:solidFill>
                <a:schemeClr val="dk1"/>
              </a:solidFill>
            </a:endParaRPr>
          </a:p>
          <a:p>
            <a:pPr marL="0" lvl="0" indent="0" algn="l" rtl="0">
              <a:spcBef>
                <a:spcPts val="0"/>
              </a:spcBef>
              <a:spcAft>
                <a:spcPts val="0"/>
              </a:spcAft>
              <a:buClr>
                <a:schemeClr val="dk1"/>
              </a:buClr>
              <a:buSzPts val="1100"/>
              <a:buFont typeface="Arial"/>
              <a:buNone/>
            </a:pPr>
            <a:endParaRPr dirty="0">
              <a:solidFill>
                <a:schemeClr val="dk1"/>
              </a:solidFill>
            </a:endParaRPr>
          </a:p>
          <a:p>
            <a:pPr marL="0" lvl="0" indent="0" algn="l" rtl="0">
              <a:spcBef>
                <a:spcPts val="0"/>
              </a:spcBef>
              <a:spcAft>
                <a:spcPts val="0"/>
              </a:spcAft>
              <a:buClr>
                <a:schemeClr val="dk1"/>
              </a:buClr>
              <a:buSzPts val="1100"/>
              <a:buFont typeface="Arial"/>
              <a:buNone/>
            </a:pPr>
            <a:r>
              <a:rPr lang="en" b="1" dirty="0">
                <a:solidFill>
                  <a:schemeClr val="dk1"/>
                </a:solidFill>
              </a:rPr>
              <a:t>Teaching Point: </a:t>
            </a:r>
            <a:r>
              <a:rPr lang="en" dirty="0">
                <a:solidFill>
                  <a:schemeClr val="dk1"/>
                </a:solidFill>
              </a:rPr>
              <a:t>All of the Saints had suffering in common. They all taught us how to carry the cross with Joy. Pope John Paul II is a good example of how to do redemptive suffering. </a:t>
            </a:r>
            <a:endParaRPr dirty="0">
              <a:solidFill>
                <a:schemeClr val="dk1"/>
              </a:solidFill>
            </a:endParaRPr>
          </a:p>
          <a:p>
            <a:pPr marL="0" lvl="0" indent="0" algn="l" rtl="0">
              <a:spcBef>
                <a:spcPts val="0"/>
              </a:spcBef>
              <a:spcAft>
                <a:spcPts val="0"/>
              </a:spcAft>
              <a:buClr>
                <a:schemeClr val="dk1"/>
              </a:buClr>
              <a:buSzPts val="1100"/>
              <a:buFont typeface="Arial"/>
              <a:buNone/>
            </a:pPr>
            <a:endParaRPr b="1" dirty="0">
              <a:solidFill>
                <a:schemeClr val="dk1"/>
              </a:solidFill>
            </a:endParaRPr>
          </a:p>
          <a:p>
            <a:pPr marL="0" lvl="0" indent="0" algn="l" rtl="0">
              <a:spcBef>
                <a:spcPts val="0"/>
              </a:spcBef>
              <a:spcAft>
                <a:spcPts val="0"/>
              </a:spcAft>
              <a:buNone/>
            </a:pPr>
            <a:r>
              <a:rPr lang="en" b="1" dirty="0">
                <a:solidFill>
                  <a:schemeClr val="dk1"/>
                </a:solidFill>
              </a:rPr>
              <a:t>Online Resources: </a:t>
            </a:r>
            <a:r>
              <a:rPr lang="en" dirty="0">
                <a:solidFill>
                  <a:schemeClr val="dk1"/>
                </a:solidFill>
              </a:rPr>
              <a:t>View video, John Paul II/Suffering. URL here: </a:t>
            </a:r>
            <a:r>
              <a:rPr lang="en" u="sng" dirty="0">
                <a:solidFill>
                  <a:schemeClr val="hlink"/>
                </a:solidFill>
                <a:hlinkClick r:id="rId5"/>
              </a:rPr>
              <a:t>https://youtu.be/4_n6dCIfkFg</a:t>
            </a:r>
            <a:r>
              <a:rPr lang="en" dirty="0">
                <a:solidFill>
                  <a:schemeClr val="dk1"/>
                </a:solidFill>
              </a:rPr>
              <a:t> </a:t>
            </a:r>
            <a:endParaRPr dirty="0">
              <a:solidFill>
                <a:schemeClr val="dk1"/>
              </a:solidFill>
            </a:endParaRPr>
          </a:p>
          <a:p>
            <a:pPr marL="0" lvl="0" indent="0" algn="l" rtl="0">
              <a:spcBef>
                <a:spcPts val="0"/>
              </a:spcBef>
              <a:spcAft>
                <a:spcPts val="0"/>
              </a:spcAft>
              <a:buClr>
                <a:schemeClr val="dk1"/>
              </a:buClr>
              <a:buSzPts val="1100"/>
              <a:buFont typeface="Arial"/>
              <a:buNone/>
            </a:pPr>
            <a:r>
              <a:rPr lang="en" dirty="0">
                <a:solidFill>
                  <a:schemeClr val="dk1"/>
                </a:solidFill>
              </a:rPr>
              <a:t>Assign article, ‘John Paul II and Suffering’..  URL Here: </a:t>
            </a:r>
            <a:r>
              <a:rPr lang="en" u="sng" dirty="0">
                <a:solidFill>
                  <a:schemeClr val="hlink"/>
                </a:solidFill>
                <a:hlinkClick r:id="rId6"/>
              </a:rPr>
              <a:t>https://www.franciscanmedia.org/st-anthony-messenger/notes-from-a-friar-pope-john-paul-ii-and-suffering/#:~:text=In%201992%2C%20the%20pope%20had,An%20appendectomy%20followed%20in%201996</a:t>
            </a:r>
            <a:r>
              <a:rPr lang="en" dirty="0">
                <a:solidFill>
                  <a:schemeClr val="dk1"/>
                </a:solidFill>
              </a:rPr>
              <a:t>. </a:t>
            </a:r>
          </a:p>
          <a:p>
            <a:pPr marL="0" lvl="0" indent="0" algn="l" rtl="0">
              <a:spcBef>
                <a:spcPts val="0"/>
              </a:spcBef>
              <a:spcAft>
                <a:spcPts val="0"/>
              </a:spcAft>
              <a:buClr>
                <a:schemeClr val="dk1"/>
              </a:buClr>
              <a:buSzPts val="1100"/>
              <a:buFont typeface="Arial"/>
              <a:buNone/>
            </a:pPr>
            <a:endParaRPr lang="en" b="1" dirty="0">
              <a:solidFill>
                <a:schemeClr val="dk1"/>
              </a:solidFill>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sz="1100" i="1"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The videos linked in this presentation file may contain copyright material. Such material is made available for educational</a:t>
            </a:r>
            <a:r>
              <a:rPr lang="en-US" sz="1100" i="0" dirty="0">
                <a:solidFill>
                  <a:srgbClr val="A6A6A6"/>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i="1"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purposes only. This constitutes a “fair use” of any such copyright material as provided for in Title 17 U.S.C. section106A-117 of the US Copyright Law.</a:t>
            </a:r>
            <a:endParaRPr lang="en-US" sz="1100" dirty="0">
              <a:solidFill>
                <a:srgbClr val="A6A6A6"/>
              </a:solidFill>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rtl="0">
              <a:spcBef>
                <a:spcPts val="0"/>
              </a:spcBef>
              <a:spcAft>
                <a:spcPts val="0"/>
              </a:spcAft>
              <a:buClr>
                <a:schemeClr val="dk1"/>
              </a:buClr>
              <a:buSzPts val="1100"/>
              <a:buFont typeface="Arial"/>
              <a:buNone/>
            </a:pPr>
            <a:endParaRPr b="1" dirty="0">
              <a:solidFill>
                <a:schemeClr val="dk1"/>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g2e34f8c671d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 name="Google Shape;136;g2e34f8c671d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dirty="0">
                <a:solidFill>
                  <a:schemeClr val="dk1"/>
                </a:solidFill>
              </a:rPr>
              <a:t>Photo Credit:  </a:t>
            </a:r>
            <a:r>
              <a:rPr lang="en" dirty="0">
                <a:solidFill>
                  <a:schemeClr val="dk1"/>
                </a:solidFill>
              </a:rPr>
              <a:t>Kintsugi: the Japanese method of repairing broken pottery with lacquer mixed with powdered gold.</a:t>
            </a:r>
            <a:endParaRPr dirty="0">
              <a:solidFill>
                <a:schemeClr val="dk1"/>
              </a:solidFill>
            </a:endParaRPr>
          </a:p>
          <a:p>
            <a:pPr marL="0" lvl="0" indent="0" algn="l" rtl="0">
              <a:spcBef>
                <a:spcPts val="0"/>
              </a:spcBef>
              <a:spcAft>
                <a:spcPts val="0"/>
              </a:spcAft>
              <a:buNone/>
            </a:pPr>
            <a:r>
              <a:rPr lang="en" dirty="0">
                <a:solidFill>
                  <a:schemeClr val="dk1"/>
                </a:solidFill>
                <a:uFill>
                  <a:noFill/>
                </a:uFill>
                <a:hlinkClick r:id="rId3">
                  <a:extLst>
                    <a:ext uri="{A12FA001-AC4F-418D-AE19-62706E023703}">
                      <ahyp:hlinkClr xmlns:ahyp="http://schemas.microsoft.com/office/drawing/2018/hyperlinkcolor" val="tx"/>
                    </a:ext>
                  </a:extLst>
                </a:hlinkClick>
              </a:rPr>
              <a:t>Ruthann Hurwitz</a:t>
            </a:r>
            <a:r>
              <a:rPr lang="en" dirty="0">
                <a:solidFill>
                  <a:schemeClr val="dk1"/>
                </a:solidFill>
              </a:rPr>
              <a:t>. </a:t>
            </a:r>
            <a:r>
              <a:rPr lang="en" dirty="0">
                <a:solidFill>
                  <a:schemeClr val="dk1"/>
                </a:solidFill>
                <a:uFill>
                  <a:noFill/>
                </a:uFill>
                <a:hlinkClick r:id="rId4">
                  <a:extLst>
                    <a:ext uri="{A12FA001-AC4F-418D-AE19-62706E023703}">
                      <ahyp:hlinkClr xmlns:ahyp="http://schemas.microsoft.com/office/drawing/2018/hyperlinkcolor" val="tx"/>
                    </a:ext>
                  </a:extLst>
                </a:hlinkClick>
              </a:rPr>
              <a:t>Creative Commons Attribution-Share Alike 4.0</a:t>
            </a:r>
            <a:r>
              <a:rPr lang="en" dirty="0">
                <a:solidFill>
                  <a:schemeClr val="dk1"/>
                </a:solidFill>
              </a:rPr>
              <a:t>. </a:t>
            </a:r>
            <a:r>
              <a:rPr lang="en" u="sng" dirty="0">
                <a:solidFill>
                  <a:schemeClr val="hlink"/>
                </a:solidFill>
                <a:hlinkClick r:id="rId5"/>
              </a:rPr>
              <a:t>https://commons.wikimedia.org/wiki/File:Hand_Pinted_Kintsugi_Pottery_Bowl.jpg</a:t>
            </a:r>
            <a:r>
              <a:rPr lang="en" dirty="0">
                <a:solidFill>
                  <a:schemeClr val="dk1"/>
                </a:solidFill>
              </a:rPr>
              <a:t>. cropped.</a:t>
            </a:r>
            <a:endParaRPr dirty="0">
              <a:solidFill>
                <a:schemeClr val="dk1"/>
              </a:solidFill>
            </a:endParaRPr>
          </a:p>
          <a:p>
            <a:pPr marL="0" lvl="0" indent="0" algn="l" rtl="0">
              <a:spcBef>
                <a:spcPts val="0"/>
              </a:spcBef>
              <a:spcAft>
                <a:spcPts val="0"/>
              </a:spcAft>
              <a:buClr>
                <a:schemeClr val="dk1"/>
              </a:buClr>
              <a:buSzPts val="1100"/>
              <a:buFont typeface="Arial"/>
              <a:buNone/>
            </a:pPr>
            <a:endParaRPr dirty="0"/>
          </a:p>
          <a:p>
            <a:pPr marL="0" lvl="0" indent="0" algn="l" rtl="0">
              <a:spcBef>
                <a:spcPts val="0"/>
              </a:spcBef>
              <a:spcAft>
                <a:spcPts val="0"/>
              </a:spcAft>
              <a:buNone/>
            </a:pPr>
            <a:r>
              <a:rPr lang="en" b="1" dirty="0">
                <a:solidFill>
                  <a:schemeClr val="dk1"/>
                </a:solidFill>
              </a:rPr>
              <a:t>Directions: </a:t>
            </a:r>
            <a:r>
              <a:rPr lang="en" dirty="0">
                <a:solidFill>
                  <a:schemeClr val="dk1"/>
                </a:solidFill>
              </a:rPr>
              <a:t>Have students copy the side information in their notebooks</a:t>
            </a:r>
            <a:r>
              <a:rPr lang="en" b="1" dirty="0">
                <a:solidFill>
                  <a:schemeClr val="dk1"/>
                </a:solidFill>
              </a:rPr>
              <a:t>. </a:t>
            </a:r>
            <a:r>
              <a:rPr lang="en" dirty="0">
                <a:solidFill>
                  <a:schemeClr val="dk1"/>
                </a:solidFill>
              </a:rPr>
              <a:t>Ask what all three quotes have in common. Ask, “How is the the bowl in the picture like Jesus after the resurrection?” ( When Jesus rose from the dead he still had his wounds but they too became glorious. Our wounds and scars will be glorified in our risen bodies too showing that we offered our suffering in union with His). </a:t>
            </a:r>
            <a:endParaRPr dirty="0">
              <a:solidFill>
                <a:schemeClr val="dk1"/>
              </a:solidFill>
            </a:endParaRPr>
          </a:p>
          <a:p>
            <a:pPr marL="0" lvl="0" indent="0" algn="l" rtl="0">
              <a:spcBef>
                <a:spcPts val="0"/>
              </a:spcBef>
              <a:spcAft>
                <a:spcPts val="0"/>
              </a:spcAft>
              <a:buClr>
                <a:schemeClr val="dk1"/>
              </a:buClr>
              <a:buSzPts val="1100"/>
              <a:buFont typeface="Arial"/>
              <a:buNone/>
            </a:pPr>
            <a:endParaRPr dirty="0">
              <a:solidFill>
                <a:schemeClr val="dk1"/>
              </a:solidFill>
            </a:endParaRPr>
          </a:p>
          <a:p>
            <a:pPr marL="0" lvl="0" indent="0" algn="l" rtl="0">
              <a:spcBef>
                <a:spcPts val="0"/>
              </a:spcBef>
              <a:spcAft>
                <a:spcPts val="0"/>
              </a:spcAft>
              <a:buNone/>
            </a:pPr>
            <a:r>
              <a:rPr lang="en" b="1" dirty="0">
                <a:solidFill>
                  <a:schemeClr val="dk1"/>
                </a:solidFill>
              </a:rPr>
              <a:t>Teaching Point:</a:t>
            </a:r>
            <a:r>
              <a:rPr lang="en" dirty="0"/>
              <a:t> Instead of concealing or disguising the cracks in broken pottery, Kintsugi accentuates them with precious metals, such as gold or silver. Similarly, Christianity teaches that we are all imperfect, marked by our sins and spiritual scars. </a:t>
            </a:r>
            <a:r>
              <a:rPr lang="en" dirty="0">
                <a:solidFill>
                  <a:schemeClr val="dk1"/>
                </a:solidFill>
              </a:rPr>
              <a:t>Kintsugi like</a:t>
            </a:r>
            <a:r>
              <a:rPr lang="en" dirty="0"/>
              <a:t> Jesus, shows the power of redemption and the transformation that can come from being broken in suffering.</a:t>
            </a:r>
            <a:endParaRPr dirty="0"/>
          </a:p>
          <a:p>
            <a:pPr marL="0" lvl="0" indent="0" algn="l" rtl="0">
              <a:spcBef>
                <a:spcPts val="0"/>
              </a:spcBef>
              <a:spcAft>
                <a:spcPts val="0"/>
              </a:spcAft>
              <a:buNone/>
            </a:pPr>
            <a:endParaRPr dirty="0">
              <a:solidFill>
                <a:schemeClr val="dk1"/>
              </a:solidFill>
            </a:endParaRPr>
          </a:p>
          <a:p>
            <a:pPr marL="0" lvl="0" indent="0" algn="l" rtl="0">
              <a:spcBef>
                <a:spcPts val="0"/>
              </a:spcBef>
              <a:spcAft>
                <a:spcPts val="0"/>
              </a:spcAft>
              <a:buClr>
                <a:schemeClr val="dk1"/>
              </a:buClr>
              <a:buSzPts val="1100"/>
              <a:buFont typeface="Arial"/>
              <a:buNone/>
            </a:pPr>
            <a:r>
              <a:rPr lang="en" dirty="0">
                <a:solidFill>
                  <a:schemeClr val="dk1"/>
                </a:solidFill>
              </a:rPr>
              <a:t>The new meaning of suffering is that it is itself redemptive and therefore paradoxically, it can become joyful. Suffering, previously worthless, is now the source of something great: our redemption and eternal life. Our suffering “can henceforth configure us to [Christ] and unite us with his redemptive Passion” (CCC, 1505). Now, when we suffer, we share in the sufferings of Christ. If we believe his suffering has meaning, then so shall ours.</a:t>
            </a:r>
            <a:endParaRPr dirty="0">
              <a:solidFill>
                <a:schemeClr val="dk1"/>
              </a:solidFill>
            </a:endParaRPr>
          </a:p>
          <a:p>
            <a:pPr marL="0" lvl="0" indent="0" algn="l" rtl="0">
              <a:spcBef>
                <a:spcPts val="0"/>
              </a:spcBef>
              <a:spcAft>
                <a:spcPts val="0"/>
              </a:spcAft>
              <a:buClr>
                <a:schemeClr val="dk1"/>
              </a:buClr>
              <a:buSzPts val="1100"/>
              <a:buFont typeface="Arial"/>
              <a:buNone/>
            </a:pPr>
            <a:endParaRPr b="1" dirty="0">
              <a:solidFill>
                <a:schemeClr val="dk1"/>
              </a:solidFill>
            </a:endParaRPr>
          </a:p>
          <a:p>
            <a:pPr marL="0" lvl="0" indent="0" algn="l" rtl="0">
              <a:spcBef>
                <a:spcPts val="0"/>
              </a:spcBef>
              <a:spcAft>
                <a:spcPts val="0"/>
              </a:spcAft>
              <a:buNone/>
            </a:pPr>
            <a:r>
              <a:rPr lang="en" b="1" dirty="0">
                <a:solidFill>
                  <a:schemeClr val="dk1"/>
                </a:solidFill>
              </a:rPr>
              <a:t>Online Resources: </a:t>
            </a:r>
            <a:r>
              <a:rPr lang="en" dirty="0">
                <a:solidFill>
                  <a:schemeClr val="dk1"/>
                </a:solidFill>
              </a:rPr>
              <a:t>Have students view video, ‘Finding Joy in the Midst of Suffering’. URL here:</a:t>
            </a:r>
            <a:r>
              <a:rPr lang="en" u="sng" dirty="0">
                <a:solidFill>
                  <a:schemeClr val="hlink"/>
                </a:solidFill>
                <a:hlinkClick r:id="rId6"/>
              </a:rPr>
              <a:t>https://youtu.be/st8dTPRIxS0</a:t>
            </a:r>
            <a:r>
              <a:rPr lang="en" b="1" dirty="0">
                <a:solidFill>
                  <a:schemeClr val="dk1"/>
                </a:solidFill>
              </a:rPr>
              <a:t>  </a:t>
            </a:r>
            <a:endParaRPr b="1" dirty="0">
              <a:solidFill>
                <a:schemeClr val="dk1"/>
              </a:solidFill>
            </a:endParaRPr>
          </a:p>
          <a:p>
            <a:pPr marL="0" lvl="0" indent="0" algn="l" rtl="0">
              <a:spcBef>
                <a:spcPts val="0"/>
              </a:spcBef>
              <a:spcAft>
                <a:spcPts val="0"/>
              </a:spcAft>
              <a:buNone/>
            </a:pPr>
            <a:r>
              <a:rPr lang="en" dirty="0">
                <a:solidFill>
                  <a:schemeClr val="dk1"/>
                </a:solidFill>
              </a:rPr>
              <a:t>Assign article, ‘Finding Joy in the Darkest Night’. URL here: </a:t>
            </a:r>
            <a:r>
              <a:rPr lang="en" u="sng" dirty="0">
                <a:solidFill>
                  <a:schemeClr val="hlink"/>
                </a:solidFill>
                <a:hlinkClick r:id="rId7"/>
              </a:rPr>
              <a:t>https://www.catholiceducation.org/en/faith-and-character/faith-and-character/finding-joy-in-the-darkest-night.html</a:t>
            </a:r>
            <a:r>
              <a:rPr lang="en" dirty="0">
                <a:solidFill>
                  <a:schemeClr val="dk1"/>
                </a:solidFill>
              </a:rPr>
              <a:t> </a:t>
            </a:r>
          </a:p>
          <a:p>
            <a:pPr marL="0" lvl="0" indent="0" algn="l" rtl="0">
              <a:spcBef>
                <a:spcPts val="0"/>
              </a:spcBef>
              <a:spcAft>
                <a:spcPts val="0"/>
              </a:spcAft>
              <a:buNone/>
            </a:pPr>
            <a:endParaRPr lang="en" dirty="0">
              <a:solidFill>
                <a:schemeClr val="dk1"/>
              </a:solidFill>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i="1"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The videos linked in this presentation file may contain copyright material. Such material is made available for educational</a:t>
            </a:r>
            <a:r>
              <a:rPr lang="en-US" sz="1100" i="0" dirty="0">
                <a:solidFill>
                  <a:srgbClr val="A6A6A6"/>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i="1"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purposes only. This constitutes a “fair use” of any such copyright material as provided for in Title 17 U.S.C. section106A-117 of the US Copyright Law.</a:t>
            </a:r>
            <a:endParaRPr lang="en-US" sz="1100" dirty="0">
              <a:solidFill>
                <a:srgbClr val="A6A6A6"/>
              </a:solidFill>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rtl="0">
              <a:spcBef>
                <a:spcPts val="0"/>
              </a:spcBef>
              <a:spcAft>
                <a:spcPts val="0"/>
              </a:spcAft>
              <a:buNone/>
            </a:pPr>
            <a:endParaRPr dirty="0">
              <a:solidFill>
                <a:schemeClr val="dk1"/>
              </a:solidFill>
            </a:endParaRPr>
          </a:p>
          <a:p>
            <a:pPr marL="0" lvl="0" indent="0" algn="l" rtl="0">
              <a:spcBef>
                <a:spcPts val="0"/>
              </a:spcBef>
              <a:spcAft>
                <a:spcPts val="0"/>
              </a:spcAft>
              <a:buClr>
                <a:schemeClr val="dk1"/>
              </a:buClr>
              <a:buSzPts val="1100"/>
              <a:buFont typeface="Arial"/>
              <a:buNone/>
            </a:pPr>
            <a:endParaRPr dirty="0">
              <a:solidFill>
                <a:schemeClr val="dk1"/>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g2c33848e0e4_0_2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4" name="Google Shape;144;g2c33848e0e4_0_2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b="1" dirty="0">
                <a:solidFill>
                  <a:schemeClr val="dk1"/>
                </a:solidFill>
              </a:rPr>
              <a:t>Directions: </a:t>
            </a:r>
            <a:r>
              <a:rPr lang="en" dirty="0">
                <a:solidFill>
                  <a:schemeClr val="dk1"/>
                </a:solidFill>
              </a:rPr>
              <a:t>Have students copy the quote. Add bonus points to the assessment if they can copy it down demonstrating that they memorized it.</a:t>
            </a:r>
            <a:endParaRPr dirty="0">
              <a:solidFill>
                <a:schemeClr val="dk1"/>
              </a:solidFill>
            </a:endParaRPr>
          </a:p>
          <a:p>
            <a:pPr marL="0" lvl="0" indent="0" algn="l" rtl="0">
              <a:spcBef>
                <a:spcPts val="0"/>
              </a:spcBef>
              <a:spcAft>
                <a:spcPts val="0"/>
              </a:spcAft>
              <a:buNone/>
            </a:pPr>
            <a:endParaRPr lang="en-US" dirty="0"/>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i="1"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The videos linked in this presentation file may contain copyright material. Such material is made available for educational</a:t>
            </a:r>
            <a:r>
              <a:rPr lang="en-US" sz="1100" i="0" dirty="0">
                <a:solidFill>
                  <a:srgbClr val="A6A6A6"/>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i="1"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purposes only. This constitutes a “fair use” of any such copyright material as provided for in Title 17 U.S.C. section106A-117 of the US Copyright Law.</a:t>
            </a:r>
            <a:endParaRPr lang="en-US" sz="1100" dirty="0">
              <a:solidFill>
                <a:srgbClr val="A6A6A6"/>
              </a:solidFill>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rtl="0">
              <a:spcBef>
                <a:spcPts val="0"/>
              </a:spcBef>
              <a:spcAft>
                <a:spcPts val="0"/>
              </a:spcAft>
              <a:buNone/>
            </a:pPr>
            <a:endParaRPr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g2c33848e0e4_0_2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4" name="Google Shape;154;g2c33848e0e4_0_2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dirty="0"/>
              <a:t>*Photo credits: </a:t>
            </a:r>
            <a:r>
              <a:rPr lang="en" dirty="0">
                <a:solidFill>
                  <a:schemeClr val="dk1"/>
                </a:solidFill>
                <a:uFill>
                  <a:noFill/>
                </a:uFill>
                <a:hlinkClick r:id="rId3">
                  <a:extLst>
                    <a:ext uri="{A12FA001-AC4F-418D-AE19-62706E023703}">
                      <ahyp:hlinkClr xmlns:ahyp="http://schemas.microsoft.com/office/drawing/2018/hyperlinkcolor" val="tx"/>
                    </a:ext>
                  </a:extLst>
                </a:hlinkClick>
              </a:rPr>
              <a:t>Giuseppe Molteni</a:t>
            </a:r>
            <a:r>
              <a:rPr lang="en" dirty="0">
                <a:solidFill>
                  <a:schemeClr val="dk1"/>
                </a:solidFill>
              </a:rPr>
              <a:t>.</a:t>
            </a:r>
            <a:r>
              <a:rPr lang="en" dirty="0">
                <a:solidFill>
                  <a:schemeClr val="dk1"/>
                </a:solidFill>
                <a:uFill>
                  <a:noFill/>
                </a:uFill>
                <a:hlinkClick r:id="rId4">
                  <a:extLst>
                    <a:ext uri="{A12FA001-AC4F-418D-AE19-62706E023703}">
                      <ahyp:hlinkClr xmlns:ahyp="http://schemas.microsoft.com/office/drawing/2018/hyperlinkcolor" val="tx"/>
                    </a:ext>
                  </a:extLst>
                </a:hlinkClick>
              </a:rPr>
              <a:t>Creative Commons Attribution-Share Alike 3.0</a:t>
            </a:r>
            <a:r>
              <a:rPr lang="en" dirty="0">
                <a:solidFill>
                  <a:schemeClr val="dk1"/>
                </a:solidFill>
              </a:rPr>
              <a:t>. </a:t>
            </a:r>
            <a:r>
              <a:rPr lang="en" dirty="0">
                <a:solidFill>
                  <a:schemeClr val="dk1"/>
                </a:solidFill>
                <a:uFill>
                  <a:noFill/>
                </a:uFill>
                <a:hlinkClick r:id="rId5">
                  <a:extLst>
                    <a:ext uri="{A12FA001-AC4F-418D-AE19-62706E023703}">
                      <ahyp:hlinkClr xmlns:ahyp="http://schemas.microsoft.com/office/drawing/2018/hyperlinkcolor" val="tx"/>
                    </a:ext>
                  </a:extLst>
                </a:hlinkClick>
              </a:rPr>
              <a:t>https://commons.wikimedia.org/wiki/File:Artgate_Fondazione_Cariplo_-_Molteni_Giuseppe,_La_confessione.jpg</a:t>
            </a:r>
            <a:r>
              <a:rPr lang="en" dirty="0">
                <a:solidFill>
                  <a:schemeClr val="dk1"/>
                </a:solidFill>
              </a:rPr>
              <a:t>. </a:t>
            </a:r>
            <a:r>
              <a:rPr lang="en" dirty="0">
                <a:solidFill>
                  <a:schemeClr val="dk1"/>
                </a:solidFill>
                <a:uFill>
                  <a:noFill/>
                </a:uFill>
                <a:hlinkClick r:id="rId6">
                  <a:extLst>
                    <a:ext uri="{A12FA001-AC4F-418D-AE19-62706E023703}">
                      <ahyp:hlinkClr xmlns:ahyp="http://schemas.microsoft.com/office/drawing/2018/hyperlinkcolor" val="tx"/>
                    </a:ext>
                  </a:extLst>
                </a:hlinkClick>
              </a:rPr>
              <a:t>Extreme Unction Rogier Van der Weyden.jpg</a:t>
            </a:r>
            <a:r>
              <a:rPr lang="en" dirty="0">
                <a:solidFill>
                  <a:schemeClr val="dk1"/>
                </a:solidFill>
              </a:rPr>
              <a:t>. part of The Seven Sacraments.</a:t>
            </a:r>
            <a:r>
              <a:rPr lang="en" dirty="0">
                <a:solidFill>
                  <a:schemeClr val="dk1"/>
                </a:solidFill>
                <a:uFill>
                  <a:noFill/>
                </a:uFill>
                <a:hlinkClick r:id="rId7">
                  <a:extLst>
                    <a:ext uri="{A12FA001-AC4F-418D-AE19-62706E023703}">
                      <ahyp:hlinkClr xmlns:ahyp="http://schemas.microsoft.com/office/drawing/2018/hyperlinkcolor" val="tx"/>
                    </a:ext>
                  </a:extLst>
                </a:hlinkClick>
              </a:rPr>
              <a:t>Rogier van der Weyden</a:t>
            </a:r>
            <a:r>
              <a:rPr lang="en" dirty="0">
                <a:solidFill>
                  <a:schemeClr val="dk1"/>
                </a:solidFill>
              </a:rPr>
              <a:t>.Public domain. https://commons.wikimedia.org/wiki/File:Extreme_Unction_Rogier_Van_der_Weyden.jp</a:t>
            </a:r>
            <a:r>
              <a:rPr lang="en" sz="1300" dirty="0">
                <a:solidFill>
                  <a:srgbClr val="202122"/>
                </a:solidFill>
                <a:highlight>
                  <a:srgbClr val="F8F9FA"/>
                </a:highlight>
              </a:rPr>
              <a:t>g</a:t>
            </a:r>
            <a:endParaRPr sz="1300" dirty="0">
              <a:solidFill>
                <a:srgbClr val="202122"/>
              </a:solidFill>
              <a:highlight>
                <a:srgbClr val="F8F9FA"/>
              </a:highlight>
            </a:endParaRPr>
          </a:p>
          <a:p>
            <a:pPr marL="0" lvl="0" indent="0" algn="l" rtl="0">
              <a:spcBef>
                <a:spcPts val="0"/>
              </a:spcBef>
              <a:spcAft>
                <a:spcPts val="0"/>
              </a:spcAft>
              <a:buNone/>
            </a:pPr>
            <a:endParaRPr sz="1300" dirty="0">
              <a:solidFill>
                <a:srgbClr val="0645AD"/>
              </a:solidFill>
              <a:highlight>
                <a:srgbClr val="F8F9FA"/>
              </a:highlight>
            </a:endParaRPr>
          </a:p>
          <a:p>
            <a:pPr marL="0" lvl="0" indent="0" algn="l" rtl="0">
              <a:spcBef>
                <a:spcPts val="0"/>
              </a:spcBef>
              <a:spcAft>
                <a:spcPts val="0"/>
              </a:spcAft>
              <a:buNone/>
            </a:pPr>
            <a:r>
              <a:rPr lang="en" b="1" dirty="0"/>
              <a:t>Directions: </a:t>
            </a:r>
            <a:r>
              <a:rPr lang="en" dirty="0"/>
              <a:t>Have students copy down information from the slide into their notes. Explain each of the way Jesus is present in sacraments of Healing.</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b="1" dirty="0"/>
              <a:t>Teaching Points:</a:t>
            </a:r>
            <a:endParaRPr b="1" dirty="0"/>
          </a:p>
          <a:p>
            <a:pPr marL="0" lvl="0" indent="0" algn="l" rtl="0">
              <a:spcBef>
                <a:spcPts val="0"/>
              </a:spcBef>
              <a:spcAft>
                <a:spcPts val="0"/>
              </a:spcAft>
              <a:buNone/>
            </a:pPr>
            <a:endParaRPr b="1" dirty="0"/>
          </a:p>
          <a:p>
            <a:pPr marL="0" lvl="0" indent="0" algn="l" rtl="0">
              <a:spcBef>
                <a:spcPts val="0"/>
              </a:spcBef>
              <a:spcAft>
                <a:spcPts val="0"/>
              </a:spcAft>
              <a:buNone/>
            </a:pPr>
            <a:r>
              <a:rPr lang="en" u="sng" dirty="0"/>
              <a:t>Reconciliation</a:t>
            </a:r>
            <a:r>
              <a:rPr lang="en" dirty="0"/>
              <a:t> (Forgiving sins) By God's design, it is the priest's vocation to heal spiritual and mental wounds, renew strength, and "wash the stains of guilt away.” There are four primary actions in the celebration of the Sacrament of Reconciliation, all of which contribute in some way to the healing that takes place: confession of sin; expression of contrition or sorrow for sin; doing penance ("satisfaction"), which expresses a desire to avoid sin; and absolution from sin.</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u="sng" dirty="0"/>
              <a:t>Anointing of the Sick</a:t>
            </a:r>
            <a:r>
              <a:rPr lang="en" dirty="0"/>
              <a:t> (healing, comforting and strengthening the sick and dying). Jesus, so moved by our suffering when ill, is present in the Sacrament of the Anointing of the Sick where “he not only allows himself to be touched by the sick, but he makes their miseries his own” (CCC, 1505). The Catechism of the Catholic Church (CCC) describes the Anointing of the Sick as a sacrament that provides spiritual and physical strength to the seriously ill. It is one of the last sacraments a person may receive, and is celebrated with three main elements:</a:t>
            </a:r>
            <a:endParaRPr dirty="0"/>
          </a:p>
          <a:p>
            <a:pPr marL="457200" lvl="0" indent="-298450" algn="l" rtl="0">
              <a:spcBef>
                <a:spcPts val="0"/>
              </a:spcBef>
              <a:spcAft>
                <a:spcPts val="0"/>
              </a:spcAft>
              <a:buSzPts val="1100"/>
              <a:buChar char="●"/>
            </a:pPr>
            <a:r>
              <a:rPr lang="en" dirty="0"/>
              <a:t>Anointing: The sick person is anointed with blessed oil on their forehead and hands, or other parts of the body depending on the rite. The oil is pressed from olives or other plants.</a:t>
            </a:r>
            <a:endParaRPr dirty="0"/>
          </a:p>
          <a:p>
            <a:pPr marL="457200" lvl="0" indent="-298450" algn="l" rtl="0">
              <a:spcBef>
                <a:spcPts val="0"/>
              </a:spcBef>
              <a:spcAft>
                <a:spcPts val="0"/>
              </a:spcAft>
              <a:buSzPts val="1100"/>
              <a:buChar char="●"/>
            </a:pPr>
            <a:r>
              <a:rPr lang="en" dirty="0"/>
              <a:t>Prayer: The sick person is prayed over.</a:t>
            </a:r>
            <a:endParaRPr dirty="0"/>
          </a:p>
          <a:p>
            <a:pPr marL="457200" lvl="0" indent="-298450" algn="l" rtl="0">
              <a:spcBef>
                <a:spcPts val="0"/>
              </a:spcBef>
              <a:spcAft>
                <a:spcPts val="0"/>
              </a:spcAft>
              <a:buSzPts val="1100"/>
              <a:buChar char="●"/>
            </a:pPr>
            <a:r>
              <a:rPr lang="en" dirty="0"/>
              <a:t>Laying hands: The priest silently lays their hands on the sick person.</a:t>
            </a:r>
            <a:endParaRPr sz="1200" dirty="0">
              <a:solidFill>
                <a:srgbClr val="231820"/>
              </a:solidFill>
              <a:highlight>
                <a:srgbClr val="FFFFFF"/>
              </a:highlight>
              <a:latin typeface="Roboto"/>
              <a:ea typeface="Roboto"/>
              <a:cs typeface="Roboto"/>
              <a:sym typeface="Roboto"/>
            </a:endParaRPr>
          </a:p>
          <a:p>
            <a:pPr marL="0" lvl="0" indent="0" algn="l" rtl="0">
              <a:spcBef>
                <a:spcPts val="0"/>
              </a:spcBef>
              <a:spcAft>
                <a:spcPts val="0"/>
              </a:spcAft>
              <a:buNone/>
            </a:pPr>
            <a:endParaRPr dirty="0"/>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sz="1800" i="1"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The videos linked in this presentation file may contain copyright material. Such material is made available for educational</a:t>
            </a:r>
            <a:r>
              <a:rPr lang="en-US" sz="1800" i="0" dirty="0">
                <a:solidFill>
                  <a:srgbClr val="A6A6A6"/>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purposes only. This constitutes a “fair use” of any such copyright material as provided for in Title 17 U.S.C. section106A-117 of the US Copyright Law.</a:t>
            </a:r>
            <a:endParaRPr lang="en-US" sz="1800" dirty="0">
              <a:solidFill>
                <a:srgbClr val="A6A6A6"/>
              </a:solidFill>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rtl="0">
              <a:spcBef>
                <a:spcPts val="0"/>
              </a:spcBef>
              <a:spcAft>
                <a:spcPts val="0"/>
              </a:spcAft>
              <a:buClr>
                <a:schemeClr val="dk1"/>
              </a:buClr>
              <a:buSzPts val="1100"/>
              <a:buFont typeface="Arial"/>
              <a:buNone/>
            </a:pPr>
            <a:endParaRPr sz="1800" dirty="0">
              <a:solidFill>
                <a:srgbClr val="0C343D"/>
              </a:solidFill>
            </a:endParaRPr>
          </a:p>
          <a:p>
            <a:pPr marL="0" lvl="0" indent="0" algn="l" rtl="0">
              <a:spcBef>
                <a:spcPts val="0"/>
              </a:spcBef>
              <a:spcAft>
                <a:spcPts val="0"/>
              </a:spcAft>
              <a:buNone/>
            </a:pPr>
            <a:endParaRPr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54"/>
        <p:cNvGrpSpPr/>
        <p:nvPr/>
      </p:nvGrpSpPr>
      <p:grpSpPr>
        <a:xfrm>
          <a:off x="0" y="0"/>
          <a:ext cx="0" cy="0"/>
          <a:chOff x="0" y="0"/>
          <a:chExt cx="0" cy="0"/>
        </a:xfrm>
      </p:grpSpPr>
      <p:sp>
        <p:nvSpPr>
          <p:cNvPr id="55" name="Google Shape;55;p14"/>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5200"/>
              <a:buNone/>
              <a:defRPr sz="52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56" name="Google Shape;56;p14"/>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2800"/>
              <a:buNone/>
              <a:defRPr sz="2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57" name="Google Shape;57;p1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58"/>
        <p:cNvGrpSpPr/>
        <p:nvPr/>
      </p:nvGrpSpPr>
      <p:grpSpPr>
        <a:xfrm>
          <a:off x="0" y="0"/>
          <a:ext cx="0" cy="0"/>
          <a:chOff x="0" y="0"/>
          <a:chExt cx="0" cy="0"/>
        </a:xfrm>
      </p:grpSpPr>
      <p:sp>
        <p:nvSpPr>
          <p:cNvPr id="59" name="Google Shape;59;p15"/>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rtl="0">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60" name="Google Shape;60;p1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61"/>
        <p:cNvGrpSpPr/>
        <p:nvPr/>
      </p:nvGrpSpPr>
      <p:grpSpPr>
        <a:xfrm>
          <a:off x="0" y="0"/>
          <a:ext cx="0" cy="0"/>
          <a:chOff x="0" y="0"/>
          <a:chExt cx="0" cy="0"/>
        </a:xfrm>
      </p:grpSpPr>
      <p:sp>
        <p:nvSpPr>
          <p:cNvPr id="62" name="Google Shape;62;p1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3" name="Google Shape;63;p16"/>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rtl="0">
              <a:spcBef>
                <a:spcPts val="0"/>
              </a:spcBef>
              <a:spcAft>
                <a:spcPts val="0"/>
              </a:spcAft>
              <a:buSzPts val="1800"/>
              <a:buChar char="●"/>
              <a:defRPr/>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a:p>
        </p:txBody>
      </p:sp>
      <p:sp>
        <p:nvSpPr>
          <p:cNvPr id="64" name="Google Shape;64;p1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65"/>
        <p:cNvGrpSpPr/>
        <p:nvPr/>
      </p:nvGrpSpPr>
      <p:grpSpPr>
        <a:xfrm>
          <a:off x="0" y="0"/>
          <a:ext cx="0" cy="0"/>
          <a:chOff x="0" y="0"/>
          <a:chExt cx="0" cy="0"/>
        </a:xfrm>
      </p:grpSpPr>
      <p:sp>
        <p:nvSpPr>
          <p:cNvPr id="66" name="Google Shape;66;p1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7" name="Google Shape;67;p17"/>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rtl="0">
              <a:spcBef>
                <a:spcPts val="0"/>
              </a:spcBef>
              <a:spcAft>
                <a:spcPts val="0"/>
              </a:spcAft>
              <a:buSzPts val="1400"/>
              <a:buChar char="●"/>
              <a:defRPr sz="1400"/>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a:endParaRPr/>
          </a:p>
        </p:txBody>
      </p:sp>
      <p:sp>
        <p:nvSpPr>
          <p:cNvPr id="68" name="Google Shape;68;p17"/>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rtl="0">
              <a:spcBef>
                <a:spcPts val="0"/>
              </a:spcBef>
              <a:spcAft>
                <a:spcPts val="0"/>
              </a:spcAft>
              <a:buSzPts val="1400"/>
              <a:buChar char="●"/>
              <a:defRPr sz="1400"/>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a:endParaRPr/>
          </a:p>
        </p:txBody>
      </p:sp>
      <p:sp>
        <p:nvSpPr>
          <p:cNvPr id="69" name="Google Shape;69;p1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70"/>
        <p:cNvGrpSpPr/>
        <p:nvPr/>
      </p:nvGrpSpPr>
      <p:grpSpPr>
        <a:xfrm>
          <a:off x="0" y="0"/>
          <a:ext cx="0" cy="0"/>
          <a:chOff x="0" y="0"/>
          <a:chExt cx="0" cy="0"/>
        </a:xfrm>
      </p:grpSpPr>
      <p:sp>
        <p:nvSpPr>
          <p:cNvPr id="71" name="Google Shape;71;p1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72" name="Google Shape;72;p1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73"/>
        <p:cNvGrpSpPr/>
        <p:nvPr/>
      </p:nvGrpSpPr>
      <p:grpSpPr>
        <a:xfrm>
          <a:off x="0" y="0"/>
          <a:ext cx="0" cy="0"/>
          <a:chOff x="0" y="0"/>
          <a:chExt cx="0" cy="0"/>
        </a:xfrm>
      </p:grpSpPr>
      <p:sp>
        <p:nvSpPr>
          <p:cNvPr id="74" name="Google Shape;74;p19"/>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75" name="Google Shape;75;p19"/>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rtl="0">
              <a:spcBef>
                <a:spcPts val="0"/>
              </a:spcBef>
              <a:spcAft>
                <a:spcPts val="0"/>
              </a:spcAft>
              <a:buSzPts val="1200"/>
              <a:buChar char="●"/>
              <a:defRPr sz="1200"/>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a:endParaRPr/>
          </a:p>
        </p:txBody>
      </p:sp>
      <p:sp>
        <p:nvSpPr>
          <p:cNvPr id="76" name="Google Shape;76;p1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77"/>
        <p:cNvGrpSpPr/>
        <p:nvPr/>
      </p:nvGrpSpPr>
      <p:grpSpPr>
        <a:xfrm>
          <a:off x="0" y="0"/>
          <a:ext cx="0" cy="0"/>
          <a:chOff x="0" y="0"/>
          <a:chExt cx="0" cy="0"/>
        </a:xfrm>
      </p:grpSpPr>
      <p:sp>
        <p:nvSpPr>
          <p:cNvPr id="78" name="Google Shape;78;p20"/>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79" name="Google Shape;79;p2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80"/>
        <p:cNvGrpSpPr/>
        <p:nvPr/>
      </p:nvGrpSpPr>
      <p:grpSpPr>
        <a:xfrm>
          <a:off x="0" y="0"/>
          <a:ext cx="0" cy="0"/>
          <a:chOff x="0" y="0"/>
          <a:chExt cx="0" cy="0"/>
        </a:xfrm>
      </p:grpSpPr>
      <p:sp>
        <p:nvSpPr>
          <p:cNvPr id="81" name="Google Shape;81;p21"/>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21"/>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4200"/>
              <a:buNone/>
              <a:defRPr sz="42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83" name="Google Shape;83;p21"/>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2100"/>
              <a:buNone/>
              <a:defRPr sz="21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84" name="Google Shape;84;p21"/>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rtl="0">
              <a:spcBef>
                <a:spcPts val="0"/>
              </a:spcBef>
              <a:spcAft>
                <a:spcPts val="0"/>
              </a:spcAft>
              <a:buSzPts val="1800"/>
              <a:buChar char="●"/>
              <a:defRPr/>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a:p>
        </p:txBody>
      </p:sp>
      <p:sp>
        <p:nvSpPr>
          <p:cNvPr id="85" name="Google Shape;85;p2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86"/>
        <p:cNvGrpSpPr/>
        <p:nvPr/>
      </p:nvGrpSpPr>
      <p:grpSpPr>
        <a:xfrm>
          <a:off x="0" y="0"/>
          <a:ext cx="0" cy="0"/>
          <a:chOff x="0" y="0"/>
          <a:chExt cx="0" cy="0"/>
        </a:xfrm>
      </p:grpSpPr>
      <p:sp>
        <p:nvSpPr>
          <p:cNvPr id="87" name="Google Shape;87;p22"/>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rtl="0">
              <a:lnSpc>
                <a:spcPct val="100000"/>
              </a:lnSpc>
              <a:spcBef>
                <a:spcPts val="0"/>
              </a:spcBef>
              <a:spcAft>
                <a:spcPts val="0"/>
              </a:spcAft>
              <a:buSzPts val="1800"/>
              <a:buNone/>
              <a:defRPr/>
            </a:lvl1pPr>
          </a:lstStyle>
          <a:p>
            <a:endParaRPr/>
          </a:p>
        </p:txBody>
      </p:sp>
      <p:sp>
        <p:nvSpPr>
          <p:cNvPr id="88" name="Google Shape;88;p2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89"/>
        <p:cNvGrpSpPr/>
        <p:nvPr/>
      </p:nvGrpSpPr>
      <p:grpSpPr>
        <a:xfrm>
          <a:off x="0" y="0"/>
          <a:ext cx="0" cy="0"/>
          <a:chOff x="0" y="0"/>
          <a:chExt cx="0" cy="0"/>
        </a:xfrm>
      </p:grpSpPr>
      <p:sp>
        <p:nvSpPr>
          <p:cNvPr id="90" name="Google Shape;90;p23"/>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12000"/>
              <a:buNone/>
              <a:defRPr sz="120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91" name="Google Shape;91;p23"/>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rtl="0">
              <a:spcBef>
                <a:spcPts val="0"/>
              </a:spcBef>
              <a:spcAft>
                <a:spcPts val="0"/>
              </a:spcAft>
              <a:buSzPts val="1800"/>
              <a:buChar char="●"/>
              <a:defRPr/>
            </a:lvl1pPr>
            <a:lvl2pPr marL="914400" lvl="1" indent="-317500" algn="ctr" rtl="0">
              <a:spcBef>
                <a:spcPts val="0"/>
              </a:spcBef>
              <a:spcAft>
                <a:spcPts val="0"/>
              </a:spcAft>
              <a:buSzPts val="1400"/>
              <a:buChar char="○"/>
              <a:defRPr/>
            </a:lvl2pPr>
            <a:lvl3pPr marL="1371600" lvl="2" indent="-317500" algn="ctr" rtl="0">
              <a:spcBef>
                <a:spcPts val="0"/>
              </a:spcBef>
              <a:spcAft>
                <a:spcPts val="0"/>
              </a:spcAft>
              <a:buSzPts val="1400"/>
              <a:buChar char="■"/>
              <a:defRPr/>
            </a:lvl3pPr>
            <a:lvl4pPr marL="1828800" lvl="3" indent="-317500" algn="ctr" rtl="0">
              <a:spcBef>
                <a:spcPts val="0"/>
              </a:spcBef>
              <a:spcAft>
                <a:spcPts val="0"/>
              </a:spcAft>
              <a:buSzPts val="1400"/>
              <a:buChar char="●"/>
              <a:defRPr/>
            </a:lvl4pPr>
            <a:lvl5pPr marL="2286000" lvl="4" indent="-317500" algn="ctr" rtl="0">
              <a:spcBef>
                <a:spcPts val="0"/>
              </a:spcBef>
              <a:spcAft>
                <a:spcPts val="0"/>
              </a:spcAft>
              <a:buSzPts val="1400"/>
              <a:buChar char="○"/>
              <a:defRPr/>
            </a:lvl5pPr>
            <a:lvl6pPr marL="2743200" lvl="5" indent="-317500" algn="ctr" rtl="0">
              <a:spcBef>
                <a:spcPts val="0"/>
              </a:spcBef>
              <a:spcAft>
                <a:spcPts val="0"/>
              </a:spcAft>
              <a:buSzPts val="1400"/>
              <a:buChar char="■"/>
              <a:defRPr/>
            </a:lvl6pPr>
            <a:lvl7pPr marL="3200400" lvl="6" indent="-317500" algn="ctr" rtl="0">
              <a:spcBef>
                <a:spcPts val="0"/>
              </a:spcBef>
              <a:spcAft>
                <a:spcPts val="0"/>
              </a:spcAft>
              <a:buSzPts val="1400"/>
              <a:buChar char="●"/>
              <a:defRPr/>
            </a:lvl7pPr>
            <a:lvl8pPr marL="3657600" lvl="7" indent="-317500" algn="ctr" rtl="0">
              <a:spcBef>
                <a:spcPts val="0"/>
              </a:spcBef>
              <a:spcAft>
                <a:spcPts val="0"/>
              </a:spcAft>
              <a:buSzPts val="1400"/>
              <a:buChar char="○"/>
              <a:defRPr/>
            </a:lvl8pPr>
            <a:lvl9pPr marL="4114800" lvl="8" indent="-317500" algn="ctr" rtl="0">
              <a:spcBef>
                <a:spcPts val="0"/>
              </a:spcBef>
              <a:spcAft>
                <a:spcPts val="0"/>
              </a:spcAft>
              <a:buSzPts val="1400"/>
              <a:buChar char="■"/>
              <a:defRPr/>
            </a:lvl9pPr>
          </a:lstStyle>
          <a:p>
            <a:endParaRPr/>
          </a:p>
        </p:txBody>
      </p:sp>
      <p:sp>
        <p:nvSpPr>
          <p:cNvPr id="92" name="Google Shape;92;p2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93"/>
        <p:cNvGrpSpPr/>
        <p:nvPr/>
      </p:nvGrpSpPr>
      <p:grpSpPr>
        <a:xfrm>
          <a:off x="0" y="0"/>
          <a:ext cx="0" cy="0"/>
          <a:chOff x="0" y="0"/>
          <a:chExt cx="0" cy="0"/>
        </a:xfrm>
      </p:grpSpPr>
      <p:sp>
        <p:nvSpPr>
          <p:cNvPr id="94" name="Google Shape;94;p2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light-2">
    <p:bg>
      <p:bgPr>
        <a:blipFill>
          <a:blip r:embed="rId13">
            <a:alphaModFix/>
          </a:blip>
          <a:stretch>
            <a:fillRect/>
          </a:stretch>
        </a:blipFill>
        <a:effectLst/>
      </p:bgPr>
    </p:bg>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a:endParaRPr/>
          </a:p>
        </p:txBody>
      </p:sp>
      <p:sp>
        <p:nvSpPr>
          <p:cNvPr id="52" name="Google Shape;52;p13"/>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rtl="0">
              <a:lnSpc>
                <a:spcPct val="115000"/>
              </a:lnSpc>
              <a:spcBef>
                <a:spcPts val="0"/>
              </a:spcBef>
              <a:spcAft>
                <a:spcPts val="0"/>
              </a:spcAft>
              <a:buClr>
                <a:schemeClr val="dk2"/>
              </a:buClr>
              <a:buSzPts val="1800"/>
              <a:buChar char="●"/>
              <a:defRPr sz="1800">
                <a:solidFill>
                  <a:schemeClr val="dk2"/>
                </a:solidFill>
              </a:defRPr>
            </a:lvl1pPr>
            <a:lvl2pPr marL="914400" lvl="1" indent="-317500" rtl="0">
              <a:lnSpc>
                <a:spcPct val="115000"/>
              </a:lnSpc>
              <a:spcBef>
                <a:spcPts val="0"/>
              </a:spcBef>
              <a:spcAft>
                <a:spcPts val="0"/>
              </a:spcAft>
              <a:buClr>
                <a:schemeClr val="dk2"/>
              </a:buClr>
              <a:buSzPts val="1400"/>
              <a:buChar char="○"/>
              <a:defRPr>
                <a:solidFill>
                  <a:schemeClr val="dk2"/>
                </a:solidFill>
              </a:defRPr>
            </a:lvl2pPr>
            <a:lvl3pPr marL="1371600" lvl="2" indent="-317500" rtl="0">
              <a:lnSpc>
                <a:spcPct val="115000"/>
              </a:lnSpc>
              <a:spcBef>
                <a:spcPts val="0"/>
              </a:spcBef>
              <a:spcAft>
                <a:spcPts val="0"/>
              </a:spcAft>
              <a:buClr>
                <a:schemeClr val="dk2"/>
              </a:buClr>
              <a:buSzPts val="1400"/>
              <a:buChar char="■"/>
              <a:defRPr>
                <a:solidFill>
                  <a:schemeClr val="dk2"/>
                </a:solidFill>
              </a:defRPr>
            </a:lvl3pPr>
            <a:lvl4pPr marL="1828800" lvl="3" indent="-317500" rtl="0">
              <a:lnSpc>
                <a:spcPct val="115000"/>
              </a:lnSpc>
              <a:spcBef>
                <a:spcPts val="0"/>
              </a:spcBef>
              <a:spcAft>
                <a:spcPts val="0"/>
              </a:spcAft>
              <a:buClr>
                <a:schemeClr val="dk2"/>
              </a:buClr>
              <a:buSzPts val="1400"/>
              <a:buChar char="●"/>
              <a:defRPr>
                <a:solidFill>
                  <a:schemeClr val="dk2"/>
                </a:solidFill>
              </a:defRPr>
            </a:lvl4pPr>
            <a:lvl5pPr marL="2286000" lvl="4" indent="-317500" rtl="0">
              <a:lnSpc>
                <a:spcPct val="115000"/>
              </a:lnSpc>
              <a:spcBef>
                <a:spcPts val="0"/>
              </a:spcBef>
              <a:spcAft>
                <a:spcPts val="0"/>
              </a:spcAft>
              <a:buClr>
                <a:schemeClr val="dk2"/>
              </a:buClr>
              <a:buSzPts val="1400"/>
              <a:buChar char="○"/>
              <a:defRPr>
                <a:solidFill>
                  <a:schemeClr val="dk2"/>
                </a:solidFill>
              </a:defRPr>
            </a:lvl5pPr>
            <a:lvl6pPr marL="2743200" lvl="5" indent="-317500" rtl="0">
              <a:lnSpc>
                <a:spcPct val="115000"/>
              </a:lnSpc>
              <a:spcBef>
                <a:spcPts val="0"/>
              </a:spcBef>
              <a:spcAft>
                <a:spcPts val="0"/>
              </a:spcAft>
              <a:buClr>
                <a:schemeClr val="dk2"/>
              </a:buClr>
              <a:buSzPts val="1400"/>
              <a:buChar char="■"/>
              <a:defRPr>
                <a:solidFill>
                  <a:schemeClr val="dk2"/>
                </a:solidFill>
              </a:defRPr>
            </a:lvl6pPr>
            <a:lvl7pPr marL="3200400" lvl="6" indent="-317500" rtl="0">
              <a:lnSpc>
                <a:spcPct val="115000"/>
              </a:lnSpc>
              <a:spcBef>
                <a:spcPts val="0"/>
              </a:spcBef>
              <a:spcAft>
                <a:spcPts val="0"/>
              </a:spcAft>
              <a:buClr>
                <a:schemeClr val="dk2"/>
              </a:buClr>
              <a:buSzPts val="1400"/>
              <a:buChar char="●"/>
              <a:defRPr>
                <a:solidFill>
                  <a:schemeClr val="dk2"/>
                </a:solidFill>
              </a:defRPr>
            </a:lvl7pPr>
            <a:lvl8pPr marL="3657600" lvl="7" indent="-317500" rtl="0">
              <a:lnSpc>
                <a:spcPct val="115000"/>
              </a:lnSpc>
              <a:spcBef>
                <a:spcPts val="0"/>
              </a:spcBef>
              <a:spcAft>
                <a:spcPts val="0"/>
              </a:spcAft>
              <a:buClr>
                <a:schemeClr val="dk2"/>
              </a:buClr>
              <a:buSzPts val="1400"/>
              <a:buChar char="○"/>
              <a:defRPr>
                <a:solidFill>
                  <a:schemeClr val="dk2"/>
                </a:solidFill>
              </a:defRPr>
            </a:lvl8pPr>
            <a:lvl9pPr marL="4114800" lvl="8" indent="-317500" rtl="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53" name="Google Shape;53;p1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rtl="0">
              <a:buNone/>
              <a:defRPr sz="1000">
                <a:solidFill>
                  <a:schemeClr val="dk2"/>
                </a:solidFill>
              </a:defRPr>
            </a:lvl1pPr>
            <a:lvl2pPr lvl="1" algn="r" rtl="0">
              <a:buNone/>
              <a:defRPr sz="1000">
                <a:solidFill>
                  <a:schemeClr val="dk2"/>
                </a:solidFill>
              </a:defRPr>
            </a:lvl2pPr>
            <a:lvl3pPr lvl="2" algn="r" rtl="0">
              <a:buNone/>
              <a:defRPr sz="1000">
                <a:solidFill>
                  <a:schemeClr val="dk2"/>
                </a:solidFill>
              </a:defRPr>
            </a:lvl3pPr>
            <a:lvl4pPr lvl="3" algn="r" rtl="0">
              <a:buNone/>
              <a:defRPr sz="1000">
                <a:solidFill>
                  <a:schemeClr val="dk2"/>
                </a:solidFill>
              </a:defRPr>
            </a:lvl4pPr>
            <a:lvl5pPr lvl="4" algn="r" rtl="0">
              <a:buNone/>
              <a:defRPr sz="1000">
                <a:solidFill>
                  <a:schemeClr val="dk2"/>
                </a:solidFill>
              </a:defRPr>
            </a:lvl5pPr>
            <a:lvl6pPr lvl="5" algn="r" rtl="0">
              <a:buNone/>
              <a:defRPr sz="1000">
                <a:solidFill>
                  <a:schemeClr val="dk2"/>
                </a:solidFill>
              </a:defRPr>
            </a:lvl6pPr>
            <a:lvl7pPr lvl="6" algn="r" rtl="0">
              <a:buNone/>
              <a:defRPr sz="1000">
                <a:solidFill>
                  <a:schemeClr val="dk2"/>
                </a:solidFill>
              </a:defRPr>
            </a:lvl7pPr>
            <a:lvl8pPr lvl="7" algn="r" rtl="0">
              <a:buNone/>
              <a:defRPr sz="1000">
                <a:solidFill>
                  <a:schemeClr val="dk2"/>
                </a:solidFill>
              </a:defRPr>
            </a:lvl8pPr>
            <a:lvl9pPr lvl="8" algn="r" rtl="0">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0.xml"/><Relationship Id="rId1" Type="http://schemas.openxmlformats.org/officeDocument/2006/relationships/slideLayout" Target="../slideLayouts/slideLayout12.xml"/><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1.xml"/><Relationship Id="rId1" Type="http://schemas.openxmlformats.org/officeDocument/2006/relationships/slideLayout" Target="../slideLayouts/slideLayout14.xml"/><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2.xml"/><Relationship Id="rId1" Type="http://schemas.openxmlformats.org/officeDocument/2006/relationships/slideLayout" Target="../slideLayouts/slideLayout14.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3.xml"/><Relationship Id="rId1" Type="http://schemas.openxmlformats.org/officeDocument/2006/relationships/slideLayout" Target="../slideLayouts/slideLayout12.xml"/><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4.xml"/><Relationship Id="rId1" Type="http://schemas.openxmlformats.org/officeDocument/2006/relationships/slideLayout" Target="../slideLayouts/slideLayout14.xml"/><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14.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4.xml"/><Relationship Id="rId1" Type="http://schemas.openxmlformats.org/officeDocument/2006/relationships/slideLayout" Target="../slideLayouts/slideLayout14.xml"/><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7.xml"/><Relationship Id="rId1" Type="http://schemas.openxmlformats.org/officeDocument/2006/relationships/slideLayout" Target="../slideLayouts/slideLayout14.xml"/><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14.xml"/><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pic>
        <p:nvPicPr>
          <p:cNvPr id="1028" name="Picture 4" descr="gray cross near tall green trees">
            <a:extLst>
              <a:ext uri="{FF2B5EF4-FFF2-40B4-BE49-F238E27FC236}">
                <a16:creationId xmlns:a16="http://schemas.microsoft.com/office/drawing/2014/main" id="{F81E4D8D-B72A-4BCD-8AD3-652BC882AB44}"/>
              </a:ext>
            </a:extLst>
          </p:cNvPr>
          <p:cNvPicPr>
            <a:picLocks noChangeAspect="1" noChangeArrowheads="1"/>
          </p:cNvPicPr>
          <p:nvPr/>
        </p:nvPicPr>
        <p:blipFill rotWithShape="1">
          <a:blip r:embed="rId3">
            <a:alphaModFix amt="55000"/>
            <a:extLst>
              <a:ext uri="{28A0092B-C50C-407E-A947-70E740481C1C}">
                <a14:useLocalDpi xmlns:a14="http://schemas.microsoft.com/office/drawing/2010/main" val="0"/>
              </a:ext>
            </a:extLst>
          </a:blip>
          <a:srcRect b="15625"/>
          <a:stretch/>
        </p:blipFill>
        <p:spPr bwMode="auto">
          <a:xfrm>
            <a:off x="0" y="-523221"/>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7" name="Oval 6">
            <a:extLst>
              <a:ext uri="{FF2B5EF4-FFF2-40B4-BE49-F238E27FC236}">
                <a16:creationId xmlns:a16="http://schemas.microsoft.com/office/drawing/2014/main" id="{1A18D4A6-F735-480B-A839-CF36AA519D4D}"/>
              </a:ext>
            </a:extLst>
          </p:cNvPr>
          <p:cNvSpPr/>
          <p:nvPr/>
        </p:nvSpPr>
        <p:spPr>
          <a:xfrm>
            <a:off x="4135211" y="1316497"/>
            <a:ext cx="873578" cy="898072"/>
          </a:xfrm>
          <a:prstGeom prst="ellipse">
            <a:avLst/>
          </a:prstGeom>
          <a:solidFill>
            <a:srgbClr val="920000"/>
          </a:solidFill>
          <a:ln w="28575">
            <a:solidFill>
              <a:schemeClr val="bg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4400" dirty="0">
                <a:latin typeface="+mj-lt"/>
              </a:rPr>
              <a:t>7</a:t>
            </a:r>
          </a:p>
        </p:txBody>
      </p:sp>
      <p:sp>
        <p:nvSpPr>
          <p:cNvPr id="8" name="TextBox 7">
            <a:extLst>
              <a:ext uri="{FF2B5EF4-FFF2-40B4-BE49-F238E27FC236}">
                <a16:creationId xmlns:a16="http://schemas.microsoft.com/office/drawing/2014/main" id="{EA223FA5-50C0-43EB-AB40-06EF0D0E4A08}"/>
              </a:ext>
            </a:extLst>
          </p:cNvPr>
          <p:cNvSpPr txBox="1"/>
          <p:nvPr/>
        </p:nvSpPr>
        <p:spPr>
          <a:xfrm>
            <a:off x="0" y="4620279"/>
            <a:ext cx="9144000" cy="523220"/>
          </a:xfrm>
          <a:prstGeom prst="rect">
            <a:avLst/>
          </a:prstGeom>
          <a:solidFill>
            <a:srgbClr val="920000"/>
          </a:solidFill>
        </p:spPr>
        <p:txBody>
          <a:bodyPr wrap="square" rtlCol="0">
            <a:spAutoFit/>
          </a:bodyPr>
          <a:lstStyle/>
          <a:p>
            <a:pPr algn="ctr"/>
            <a:r>
              <a:rPr lang="en-US" sz="2800" i="1" dirty="0">
                <a:solidFill>
                  <a:schemeClr val="bg1"/>
                </a:solidFill>
                <a:latin typeface="Corbel" panose="020B0503020204020204" pitchFamily="34" charset="0"/>
              </a:rPr>
              <a:t>God Saves: We Are Redeemed through the Paschal Mystery</a:t>
            </a:r>
          </a:p>
        </p:txBody>
      </p:sp>
      <p:sp>
        <p:nvSpPr>
          <p:cNvPr id="9" name="TextBox 8">
            <a:extLst>
              <a:ext uri="{FF2B5EF4-FFF2-40B4-BE49-F238E27FC236}">
                <a16:creationId xmlns:a16="http://schemas.microsoft.com/office/drawing/2014/main" id="{DAD68774-00BF-4639-B49E-46B981400CD6}"/>
              </a:ext>
            </a:extLst>
          </p:cNvPr>
          <p:cNvSpPr txBox="1"/>
          <p:nvPr/>
        </p:nvSpPr>
        <p:spPr>
          <a:xfrm>
            <a:off x="1212695" y="2248584"/>
            <a:ext cx="6718609"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600" b="1" dirty="0">
                <a:solidFill>
                  <a:srgbClr val="920000"/>
                </a:solidFill>
                <a:latin typeface="Corbel"/>
              </a:rPr>
              <a:t>Picking Up the Cross: Martyrdom</a:t>
            </a:r>
            <a:endParaRPr lang="en-US" sz="3600" dirty="0">
              <a:solidFill>
                <a:srgbClr val="920000"/>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65"/>
        <p:cNvGrpSpPr/>
        <p:nvPr/>
      </p:nvGrpSpPr>
      <p:grpSpPr>
        <a:xfrm>
          <a:off x="0" y="0"/>
          <a:ext cx="0" cy="0"/>
          <a:chOff x="0" y="0"/>
          <a:chExt cx="0" cy="0"/>
        </a:xfrm>
      </p:grpSpPr>
      <p:sp>
        <p:nvSpPr>
          <p:cNvPr id="166" name="Google Shape;166;p34"/>
          <p:cNvSpPr txBox="1">
            <a:spLocks noGrp="1"/>
          </p:cNvSpPr>
          <p:nvPr>
            <p:ph type="subTitle" idx="1"/>
          </p:nvPr>
        </p:nvSpPr>
        <p:spPr>
          <a:xfrm>
            <a:off x="4323995" y="1832972"/>
            <a:ext cx="4493700" cy="2699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rgbClr val="000000"/>
              </a:buClr>
              <a:buSzPts val="605"/>
              <a:buFont typeface="Arial"/>
              <a:buNone/>
            </a:pPr>
            <a:r>
              <a:rPr lang="en" i="1" dirty="0">
                <a:solidFill>
                  <a:schemeClr val="lt1"/>
                </a:solidFill>
              </a:rPr>
              <a:t>The witness to the truth of the Faith by Saints who endured suffering and death to be faithful to Christ. </a:t>
            </a:r>
            <a:endParaRPr sz="2440" i="1" dirty="0">
              <a:solidFill>
                <a:schemeClr val="lt1"/>
              </a:solidFill>
              <a:latin typeface="Calibri"/>
              <a:ea typeface="Calibri"/>
              <a:cs typeface="Calibri"/>
              <a:sym typeface="Calibri"/>
            </a:endParaRPr>
          </a:p>
        </p:txBody>
      </p:sp>
      <p:sp>
        <p:nvSpPr>
          <p:cNvPr id="167" name="Google Shape;167;p34"/>
          <p:cNvSpPr/>
          <p:nvPr/>
        </p:nvSpPr>
        <p:spPr>
          <a:xfrm>
            <a:off x="311700" y="188375"/>
            <a:ext cx="8383200" cy="1116000"/>
          </a:xfrm>
          <a:prstGeom prst="roundRect">
            <a:avLst>
              <a:gd name="adj" fmla="val 16667"/>
            </a:avLst>
          </a:prstGeom>
          <a:gradFill>
            <a:gsLst>
              <a:gs pos="0">
                <a:srgbClr val="FFC002"/>
              </a:gs>
              <a:gs pos="61000">
                <a:srgbClr val="795B04"/>
              </a:gs>
            </a:gsLst>
            <a:path path="circle">
              <a:fillToRect l="50000" t="50000" r="50000" b="50000"/>
            </a:path>
            <a:tileRect/>
          </a:gra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68" name="Google Shape;168;p34"/>
          <p:cNvSpPr txBox="1"/>
          <p:nvPr/>
        </p:nvSpPr>
        <p:spPr>
          <a:xfrm>
            <a:off x="1676125" y="188375"/>
            <a:ext cx="6714300" cy="769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5300" dirty="0">
                <a:solidFill>
                  <a:schemeClr val="lt1"/>
                </a:solidFill>
                <a:latin typeface="Calibri"/>
                <a:ea typeface="Calibri"/>
                <a:cs typeface="Calibri"/>
                <a:sym typeface="Calibri"/>
              </a:rPr>
              <a:t>        Martyrdom</a:t>
            </a:r>
            <a:endParaRPr sz="5300" dirty="0">
              <a:solidFill>
                <a:schemeClr val="lt1"/>
              </a:solidFill>
              <a:latin typeface="Calibri"/>
              <a:ea typeface="Calibri"/>
              <a:cs typeface="Calibri"/>
              <a:sym typeface="Calibri"/>
            </a:endParaRPr>
          </a:p>
        </p:txBody>
      </p:sp>
      <p:pic>
        <p:nvPicPr>
          <p:cNvPr id="171" name="Google Shape;171;p34"/>
          <p:cNvPicPr preferRelativeResize="0"/>
          <p:nvPr/>
        </p:nvPicPr>
        <p:blipFill>
          <a:blip r:embed="rId4">
            <a:alphaModFix/>
          </a:blip>
          <a:stretch>
            <a:fillRect/>
          </a:stretch>
        </p:blipFill>
        <p:spPr>
          <a:xfrm>
            <a:off x="449250" y="1832972"/>
            <a:ext cx="3684760" cy="2377879"/>
          </a:xfrm>
          <a:prstGeom prst="rect">
            <a:avLst/>
          </a:prstGeom>
          <a:noFill/>
          <a:ln w="76200" cap="flat" cmpd="sng">
            <a:solidFill>
              <a:srgbClr val="BF9000"/>
            </a:solidFill>
            <a:prstDash val="solid"/>
            <a:round/>
            <a:headEnd type="none" w="sm" len="sm"/>
            <a:tailEnd type="none" w="sm" len="sm"/>
          </a:ln>
        </p:spPr>
      </p:pic>
      <p:sp>
        <p:nvSpPr>
          <p:cNvPr id="8" name="Google Shape;95;p18">
            <a:extLst>
              <a:ext uri="{FF2B5EF4-FFF2-40B4-BE49-F238E27FC236}">
                <a16:creationId xmlns:a16="http://schemas.microsoft.com/office/drawing/2014/main" id="{47170CED-EAB1-407F-B962-FC2C4F919775}"/>
              </a:ext>
            </a:extLst>
          </p:cNvPr>
          <p:cNvSpPr/>
          <p:nvPr/>
        </p:nvSpPr>
        <p:spPr>
          <a:xfrm>
            <a:off x="7339587" y="125595"/>
            <a:ext cx="1645829" cy="1241560"/>
          </a:xfrm>
          <a:prstGeom prst="cloudCallout">
            <a:avLst/>
          </a:prstGeom>
          <a:solidFill>
            <a:srgbClr val="FFFF96"/>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spcBef>
                <a:spcPts val="0"/>
              </a:spcBef>
              <a:spcAft>
                <a:spcPts val="0"/>
              </a:spcAft>
              <a:buNone/>
            </a:pPr>
            <a:endParaRPr sz="1800">
              <a:solidFill>
                <a:schemeClr val="dk1"/>
              </a:solidFill>
              <a:latin typeface="Corbel"/>
              <a:ea typeface="Corbel"/>
              <a:cs typeface="Corbel"/>
              <a:sym typeface="Corbel"/>
            </a:endParaRPr>
          </a:p>
        </p:txBody>
      </p:sp>
      <p:sp>
        <p:nvSpPr>
          <p:cNvPr id="9" name="Google Shape;96;p18">
            <a:extLst>
              <a:ext uri="{FF2B5EF4-FFF2-40B4-BE49-F238E27FC236}">
                <a16:creationId xmlns:a16="http://schemas.microsoft.com/office/drawing/2014/main" id="{EB57D56B-9A14-41D9-B363-4F1B0808E47E}"/>
              </a:ext>
            </a:extLst>
          </p:cNvPr>
          <p:cNvSpPr txBox="1"/>
          <p:nvPr/>
        </p:nvSpPr>
        <p:spPr>
          <a:xfrm>
            <a:off x="6662501" y="377058"/>
            <a:ext cx="3000000" cy="738633"/>
          </a:xfrm>
          <a:prstGeom prst="rect">
            <a:avLst/>
          </a:prstGeom>
          <a:noFill/>
          <a:ln>
            <a:noFill/>
          </a:ln>
        </p:spPr>
        <p:txBody>
          <a:bodyPr spcFirstLastPara="1" wrap="square" lIns="91425" tIns="91425" rIns="91425" bIns="91425" anchor="t" anchorCtr="0">
            <a:spAutoFit/>
          </a:bodyPr>
          <a:lstStyle/>
          <a:p>
            <a:pPr marL="0" marR="0" lvl="0" indent="0" algn="ctr" rtl="0">
              <a:spcBef>
                <a:spcPts val="0"/>
              </a:spcBef>
              <a:spcAft>
                <a:spcPts val="0"/>
              </a:spcAft>
              <a:buNone/>
            </a:pPr>
            <a:r>
              <a:rPr lang="en" sz="1800" b="1" dirty="0">
                <a:solidFill>
                  <a:schemeClr val="dk1"/>
                </a:solidFill>
                <a:latin typeface="Corbel"/>
                <a:ea typeface="Corbel"/>
                <a:cs typeface="Corbel"/>
                <a:sym typeface="Corbel"/>
              </a:rPr>
              <a:t>Key</a:t>
            </a:r>
            <a:endParaRPr lang="en-US" sz="1800" b="1" dirty="0">
              <a:solidFill>
                <a:schemeClr val="dk1"/>
              </a:solidFill>
              <a:latin typeface="Corbel"/>
              <a:ea typeface="Corbel"/>
              <a:cs typeface="Corbel"/>
            </a:endParaRPr>
          </a:p>
          <a:p>
            <a:pPr marL="0" marR="0" lvl="0" indent="0" algn="ctr" rtl="0">
              <a:spcBef>
                <a:spcPts val="0"/>
              </a:spcBef>
              <a:spcAft>
                <a:spcPts val="0"/>
              </a:spcAft>
              <a:buNone/>
            </a:pPr>
            <a:r>
              <a:rPr lang="en" sz="1800" b="1" dirty="0">
                <a:solidFill>
                  <a:schemeClr val="dk1"/>
                </a:solidFill>
                <a:latin typeface="Corbel"/>
                <a:ea typeface="Corbel"/>
                <a:cs typeface="Corbel"/>
                <a:sym typeface="Corbel"/>
              </a:rPr>
              <a:t>Vocab!</a:t>
            </a:r>
            <a:endParaRPr sz="1800" dirty="0">
              <a:solidFill>
                <a:schemeClr val="dk1"/>
              </a:solidFill>
              <a:latin typeface="Corbel"/>
              <a:ea typeface="Corbel"/>
              <a:cs typeface="Corbel"/>
              <a:sym typeface="Corbe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75"/>
        <p:cNvGrpSpPr/>
        <p:nvPr/>
      </p:nvGrpSpPr>
      <p:grpSpPr>
        <a:xfrm>
          <a:off x="0" y="0"/>
          <a:ext cx="0" cy="0"/>
          <a:chOff x="0" y="0"/>
          <a:chExt cx="0" cy="0"/>
        </a:xfrm>
      </p:grpSpPr>
      <p:sp>
        <p:nvSpPr>
          <p:cNvPr id="176" name="Google Shape;176;p35"/>
          <p:cNvSpPr txBox="1">
            <a:spLocks noGrp="1"/>
          </p:cNvSpPr>
          <p:nvPr>
            <p:ph type="title"/>
          </p:nvPr>
        </p:nvSpPr>
        <p:spPr>
          <a:xfrm>
            <a:off x="311700" y="445025"/>
            <a:ext cx="8520600" cy="933300"/>
          </a:xfrm>
          <a:prstGeom prst="rect">
            <a:avLst/>
          </a:prstGeom>
          <a:gradFill>
            <a:gsLst>
              <a:gs pos="0">
                <a:srgbClr val="51AB2A"/>
              </a:gs>
              <a:gs pos="100000">
                <a:srgbClr val="203E13"/>
              </a:gs>
            </a:gsLst>
            <a:path path="circle">
              <a:fillToRect l="50000" t="50000" r="50000" b="50000"/>
            </a:path>
            <a:tileRect/>
          </a:gradFill>
        </p:spPr>
        <p:txBody>
          <a:bodyPr spcFirstLastPara="1" wrap="square" lIns="91425" tIns="91425" rIns="91425" bIns="91425" anchor="t" anchorCtr="0">
            <a:noAutofit/>
          </a:bodyPr>
          <a:lstStyle/>
          <a:p>
            <a:pPr marL="0" lvl="0" indent="0" algn="ctr" rtl="0">
              <a:spcBef>
                <a:spcPts val="0"/>
              </a:spcBef>
              <a:spcAft>
                <a:spcPts val="0"/>
              </a:spcAft>
              <a:buSzPts val="990"/>
              <a:buNone/>
            </a:pPr>
            <a:r>
              <a:rPr lang="en" sz="4800">
                <a:solidFill>
                  <a:schemeClr val="lt1"/>
                </a:solidFill>
                <a:latin typeface="Calibri"/>
                <a:ea typeface="Calibri"/>
                <a:cs typeface="Calibri"/>
                <a:sym typeface="Calibri"/>
              </a:rPr>
              <a:t>Suffering and Dying For Christ</a:t>
            </a:r>
            <a:endParaRPr sz="4800">
              <a:solidFill>
                <a:schemeClr val="lt1"/>
              </a:solidFill>
              <a:latin typeface="Calibri"/>
              <a:ea typeface="Calibri"/>
              <a:cs typeface="Calibri"/>
              <a:sym typeface="Calibri"/>
            </a:endParaRPr>
          </a:p>
        </p:txBody>
      </p:sp>
      <p:sp>
        <p:nvSpPr>
          <p:cNvPr id="177" name="Google Shape;177;p35"/>
          <p:cNvSpPr txBox="1">
            <a:spLocks noGrp="1"/>
          </p:cNvSpPr>
          <p:nvPr>
            <p:ph type="body" idx="1"/>
          </p:nvPr>
        </p:nvSpPr>
        <p:spPr>
          <a:xfrm>
            <a:off x="699525" y="1625350"/>
            <a:ext cx="3872400" cy="3312600"/>
          </a:xfrm>
          <a:prstGeom prst="rect">
            <a:avLst/>
          </a:prstGeom>
        </p:spPr>
        <p:txBody>
          <a:bodyPr spcFirstLastPara="1" wrap="square" lIns="91425" tIns="91425" rIns="91425" bIns="91425" anchor="t" anchorCtr="0">
            <a:noAutofit/>
          </a:bodyPr>
          <a:lstStyle/>
          <a:p>
            <a:pPr marL="0" lvl="0" indent="0" algn="ctr" rtl="0">
              <a:lnSpc>
                <a:spcPct val="95000"/>
              </a:lnSpc>
              <a:spcBef>
                <a:spcPts val="0"/>
              </a:spcBef>
              <a:spcAft>
                <a:spcPts val="1200"/>
              </a:spcAft>
              <a:buNone/>
            </a:pPr>
            <a:r>
              <a:rPr lang="en" sz="3600" dirty="0">
                <a:solidFill>
                  <a:srgbClr val="274E13"/>
                </a:solidFill>
                <a:latin typeface="Calibri"/>
                <a:ea typeface="Calibri"/>
                <a:cs typeface="Calibri"/>
                <a:sym typeface="Calibri"/>
              </a:rPr>
              <a:t>Christian martyrdom is the act of peacefully offering one’s life for the truth of the Gospels.</a:t>
            </a:r>
            <a:endParaRPr sz="3600" dirty="0">
              <a:solidFill>
                <a:srgbClr val="274E13"/>
              </a:solidFill>
              <a:latin typeface="Calibri"/>
              <a:ea typeface="Calibri"/>
              <a:cs typeface="Calibri"/>
              <a:sym typeface="Calibri"/>
            </a:endParaRPr>
          </a:p>
        </p:txBody>
      </p:sp>
      <p:pic>
        <p:nvPicPr>
          <p:cNvPr id="178" name="Google Shape;178;p35"/>
          <p:cNvPicPr preferRelativeResize="0"/>
          <p:nvPr/>
        </p:nvPicPr>
        <p:blipFill>
          <a:blip r:embed="rId4">
            <a:alphaModFix/>
          </a:blip>
          <a:stretch>
            <a:fillRect/>
          </a:stretch>
        </p:blipFill>
        <p:spPr>
          <a:xfrm>
            <a:off x="5378436" y="1689706"/>
            <a:ext cx="2451593" cy="3182931"/>
          </a:xfrm>
          <a:prstGeom prst="rect">
            <a:avLst/>
          </a:prstGeom>
          <a:noFill/>
          <a:ln w="76200" cap="flat" cmpd="sng">
            <a:solidFill>
              <a:srgbClr val="38761D"/>
            </a:solidFill>
            <a:prstDash val="solid"/>
            <a:round/>
            <a:headEnd type="none" w="sm" len="sm"/>
            <a:tailEnd type="none" w="sm" len="sm"/>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82"/>
        <p:cNvGrpSpPr/>
        <p:nvPr/>
      </p:nvGrpSpPr>
      <p:grpSpPr>
        <a:xfrm>
          <a:off x="0" y="0"/>
          <a:ext cx="0" cy="0"/>
          <a:chOff x="0" y="0"/>
          <a:chExt cx="0" cy="0"/>
        </a:xfrm>
      </p:grpSpPr>
      <p:sp>
        <p:nvSpPr>
          <p:cNvPr id="183" name="Google Shape;183;p36"/>
          <p:cNvSpPr txBox="1">
            <a:spLocks noGrp="1"/>
          </p:cNvSpPr>
          <p:nvPr>
            <p:ph type="title"/>
          </p:nvPr>
        </p:nvSpPr>
        <p:spPr>
          <a:xfrm>
            <a:off x="311700" y="445025"/>
            <a:ext cx="8520600" cy="933300"/>
          </a:xfrm>
          <a:prstGeom prst="rect">
            <a:avLst/>
          </a:prstGeom>
          <a:gradFill>
            <a:gsLst>
              <a:gs pos="0">
                <a:srgbClr val="51AB2A"/>
              </a:gs>
              <a:gs pos="100000">
                <a:srgbClr val="203E13"/>
              </a:gs>
            </a:gsLst>
            <a:path path="circle">
              <a:fillToRect l="50000" t="50000" r="50000" b="50000"/>
            </a:path>
            <a:tileRect/>
          </a:gradFill>
        </p:spPr>
        <p:txBody>
          <a:bodyPr spcFirstLastPara="1" wrap="square" lIns="91425" tIns="91425" rIns="91425" bIns="91425" anchor="t" anchorCtr="0">
            <a:noAutofit/>
          </a:bodyPr>
          <a:lstStyle/>
          <a:p>
            <a:pPr marL="0" lvl="0" indent="0" algn="ctr" rtl="0">
              <a:spcBef>
                <a:spcPts val="0"/>
              </a:spcBef>
              <a:spcAft>
                <a:spcPts val="0"/>
              </a:spcAft>
              <a:buSzPts val="990"/>
              <a:buNone/>
            </a:pPr>
            <a:r>
              <a:rPr lang="en" sz="4800">
                <a:solidFill>
                  <a:schemeClr val="lt1"/>
                </a:solidFill>
                <a:latin typeface="Calibri"/>
                <a:ea typeface="Calibri"/>
                <a:cs typeface="Calibri"/>
                <a:sym typeface="Calibri"/>
              </a:rPr>
              <a:t>Types of Martyrdom</a:t>
            </a:r>
            <a:endParaRPr sz="4800">
              <a:solidFill>
                <a:schemeClr val="lt1"/>
              </a:solidFill>
              <a:latin typeface="Calibri"/>
              <a:ea typeface="Calibri"/>
              <a:cs typeface="Calibri"/>
              <a:sym typeface="Calibri"/>
            </a:endParaRPr>
          </a:p>
        </p:txBody>
      </p:sp>
      <p:pic>
        <p:nvPicPr>
          <p:cNvPr id="184" name="Google Shape;184;p36"/>
          <p:cNvPicPr preferRelativeResize="0"/>
          <p:nvPr/>
        </p:nvPicPr>
        <p:blipFill>
          <a:blip r:embed="rId4">
            <a:alphaModFix/>
          </a:blip>
          <a:stretch>
            <a:fillRect/>
          </a:stretch>
        </p:blipFill>
        <p:spPr>
          <a:xfrm>
            <a:off x="3655688" y="2199025"/>
            <a:ext cx="1832625" cy="1910475"/>
          </a:xfrm>
          <a:prstGeom prst="rect">
            <a:avLst/>
          </a:prstGeom>
          <a:noFill/>
          <a:ln>
            <a:noFill/>
          </a:ln>
        </p:spPr>
      </p:pic>
      <p:pic>
        <p:nvPicPr>
          <p:cNvPr id="185" name="Google Shape;185;p36"/>
          <p:cNvPicPr preferRelativeResize="0"/>
          <p:nvPr/>
        </p:nvPicPr>
        <p:blipFill>
          <a:blip r:embed="rId5">
            <a:alphaModFix/>
          </a:blip>
          <a:stretch>
            <a:fillRect/>
          </a:stretch>
        </p:blipFill>
        <p:spPr>
          <a:xfrm>
            <a:off x="6187375" y="2113997"/>
            <a:ext cx="1832625" cy="2080528"/>
          </a:xfrm>
          <a:prstGeom prst="rect">
            <a:avLst/>
          </a:prstGeom>
          <a:noFill/>
          <a:ln>
            <a:noFill/>
          </a:ln>
        </p:spPr>
      </p:pic>
      <p:pic>
        <p:nvPicPr>
          <p:cNvPr id="186" name="Google Shape;186;p36"/>
          <p:cNvPicPr preferRelativeResize="0"/>
          <p:nvPr/>
        </p:nvPicPr>
        <p:blipFill>
          <a:blip r:embed="rId6">
            <a:alphaModFix/>
          </a:blip>
          <a:stretch>
            <a:fillRect/>
          </a:stretch>
        </p:blipFill>
        <p:spPr>
          <a:xfrm>
            <a:off x="835147" y="2199025"/>
            <a:ext cx="2020053" cy="191047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90"/>
        <p:cNvGrpSpPr/>
        <p:nvPr/>
      </p:nvGrpSpPr>
      <p:grpSpPr>
        <a:xfrm>
          <a:off x="0" y="0"/>
          <a:ext cx="0" cy="0"/>
          <a:chOff x="0" y="0"/>
          <a:chExt cx="0" cy="0"/>
        </a:xfrm>
      </p:grpSpPr>
      <p:sp>
        <p:nvSpPr>
          <p:cNvPr id="191" name="Google Shape;191;p37"/>
          <p:cNvSpPr txBox="1">
            <a:spLocks noGrp="1"/>
          </p:cNvSpPr>
          <p:nvPr>
            <p:ph type="subTitle" idx="1"/>
          </p:nvPr>
        </p:nvSpPr>
        <p:spPr>
          <a:xfrm>
            <a:off x="4201050" y="1821650"/>
            <a:ext cx="4493700" cy="2906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rgbClr val="000000"/>
              </a:buClr>
              <a:buSzPts val="605"/>
              <a:buFont typeface="Arial"/>
              <a:buNone/>
            </a:pPr>
            <a:r>
              <a:rPr lang="en" i="1" dirty="0">
                <a:solidFill>
                  <a:schemeClr val="lt1"/>
                </a:solidFill>
              </a:rPr>
              <a:t>Christians of about the fourth century who withdrew into the desert to live an ascetic life of white green martyrdom: prayer, fasting, and abstinence. </a:t>
            </a:r>
            <a:endParaRPr sz="2440" i="1" dirty="0">
              <a:solidFill>
                <a:schemeClr val="lt1"/>
              </a:solidFill>
              <a:latin typeface="Calibri"/>
              <a:ea typeface="Calibri"/>
              <a:cs typeface="Calibri"/>
              <a:sym typeface="Calibri"/>
            </a:endParaRPr>
          </a:p>
        </p:txBody>
      </p:sp>
      <p:sp>
        <p:nvSpPr>
          <p:cNvPr id="192" name="Google Shape;192;p37"/>
          <p:cNvSpPr/>
          <p:nvPr/>
        </p:nvSpPr>
        <p:spPr>
          <a:xfrm>
            <a:off x="311700" y="188375"/>
            <a:ext cx="8383200" cy="1116000"/>
          </a:xfrm>
          <a:prstGeom prst="roundRect">
            <a:avLst>
              <a:gd name="adj" fmla="val 16667"/>
            </a:avLst>
          </a:prstGeom>
          <a:gradFill>
            <a:gsLst>
              <a:gs pos="0">
                <a:srgbClr val="FFC002"/>
              </a:gs>
              <a:gs pos="100000">
                <a:srgbClr val="795B04"/>
              </a:gs>
            </a:gsLst>
            <a:path path="circle">
              <a:fillToRect l="50000" t="50000" r="50000" b="50000"/>
            </a:path>
            <a:tileRect/>
          </a:gra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93" name="Google Shape;193;p37"/>
          <p:cNvSpPr txBox="1"/>
          <p:nvPr/>
        </p:nvSpPr>
        <p:spPr>
          <a:xfrm>
            <a:off x="1980450" y="200944"/>
            <a:ext cx="6714300" cy="769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5300" dirty="0">
                <a:solidFill>
                  <a:schemeClr val="lt1"/>
                </a:solidFill>
                <a:latin typeface="Calibri"/>
                <a:ea typeface="Calibri"/>
                <a:cs typeface="Calibri"/>
                <a:sym typeface="Calibri"/>
              </a:rPr>
              <a:t>    Desert Fathers</a:t>
            </a:r>
            <a:endParaRPr sz="5300" dirty="0">
              <a:solidFill>
                <a:schemeClr val="lt1"/>
              </a:solidFill>
              <a:latin typeface="Calibri"/>
              <a:ea typeface="Calibri"/>
              <a:cs typeface="Calibri"/>
              <a:sym typeface="Calibri"/>
            </a:endParaRPr>
          </a:p>
        </p:txBody>
      </p:sp>
      <p:pic>
        <p:nvPicPr>
          <p:cNvPr id="196" name="Google Shape;196;p37"/>
          <p:cNvPicPr preferRelativeResize="0"/>
          <p:nvPr/>
        </p:nvPicPr>
        <p:blipFill>
          <a:blip r:embed="rId4">
            <a:alphaModFix/>
          </a:blip>
          <a:stretch>
            <a:fillRect/>
          </a:stretch>
        </p:blipFill>
        <p:spPr>
          <a:xfrm>
            <a:off x="597211" y="1901070"/>
            <a:ext cx="3442052" cy="2535758"/>
          </a:xfrm>
          <a:prstGeom prst="rect">
            <a:avLst/>
          </a:prstGeom>
          <a:noFill/>
          <a:ln w="76200" cap="flat" cmpd="sng">
            <a:solidFill>
              <a:schemeClr val="lt1"/>
            </a:solidFill>
            <a:prstDash val="solid"/>
            <a:round/>
            <a:headEnd type="none" w="sm" len="sm"/>
            <a:tailEnd type="none" w="sm" len="sm"/>
          </a:ln>
        </p:spPr>
      </p:pic>
      <p:sp>
        <p:nvSpPr>
          <p:cNvPr id="8" name="Google Shape;95;p18">
            <a:extLst>
              <a:ext uri="{FF2B5EF4-FFF2-40B4-BE49-F238E27FC236}">
                <a16:creationId xmlns:a16="http://schemas.microsoft.com/office/drawing/2014/main" id="{058DD9F4-AF4B-41A4-8289-97CF24F5AEE6}"/>
              </a:ext>
            </a:extLst>
          </p:cNvPr>
          <p:cNvSpPr/>
          <p:nvPr/>
        </p:nvSpPr>
        <p:spPr>
          <a:xfrm>
            <a:off x="7273621" y="125595"/>
            <a:ext cx="1645829" cy="1241560"/>
          </a:xfrm>
          <a:prstGeom prst="cloudCallout">
            <a:avLst/>
          </a:prstGeom>
          <a:solidFill>
            <a:srgbClr val="FFFF96"/>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spcBef>
                <a:spcPts val="0"/>
              </a:spcBef>
              <a:spcAft>
                <a:spcPts val="0"/>
              </a:spcAft>
              <a:buNone/>
            </a:pPr>
            <a:endParaRPr sz="1800">
              <a:solidFill>
                <a:schemeClr val="dk1"/>
              </a:solidFill>
              <a:latin typeface="Corbel"/>
              <a:ea typeface="Corbel"/>
              <a:cs typeface="Corbel"/>
              <a:sym typeface="Corbel"/>
            </a:endParaRPr>
          </a:p>
        </p:txBody>
      </p:sp>
      <p:sp>
        <p:nvSpPr>
          <p:cNvPr id="9" name="Google Shape;96;p18">
            <a:extLst>
              <a:ext uri="{FF2B5EF4-FFF2-40B4-BE49-F238E27FC236}">
                <a16:creationId xmlns:a16="http://schemas.microsoft.com/office/drawing/2014/main" id="{E002FE1B-B480-4AD0-B921-D6B05D85475D}"/>
              </a:ext>
            </a:extLst>
          </p:cNvPr>
          <p:cNvSpPr txBox="1"/>
          <p:nvPr/>
        </p:nvSpPr>
        <p:spPr>
          <a:xfrm>
            <a:off x="6596535" y="383343"/>
            <a:ext cx="3000000" cy="738633"/>
          </a:xfrm>
          <a:prstGeom prst="rect">
            <a:avLst/>
          </a:prstGeom>
          <a:noFill/>
          <a:ln>
            <a:noFill/>
          </a:ln>
        </p:spPr>
        <p:txBody>
          <a:bodyPr spcFirstLastPara="1" wrap="square" lIns="91425" tIns="91425" rIns="91425" bIns="91425" anchor="t" anchorCtr="0">
            <a:spAutoFit/>
          </a:bodyPr>
          <a:lstStyle/>
          <a:p>
            <a:pPr marL="0" marR="0" lvl="0" indent="0" algn="ctr" rtl="0">
              <a:spcBef>
                <a:spcPts val="0"/>
              </a:spcBef>
              <a:spcAft>
                <a:spcPts val="0"/>
              </a:spcAft>
              <a:buNone/>
            </a:pPr>
            <a:r>
              <a:rPr lang="en" sz="1800" b="1" dirty="0">
                <a:solidFill>
                  <a:schemeClr val="dk1"/>
                </a:solidFill>
                <a:latin typeface="Corbel"/>
                <a:ea typeface="Corbel"/>
                <a:cs typeface="Corbel"/>
                <a:sym typeface="Corbel"/>
              </a:rPr>
              <a:t>Key</a:t>
            </a:r>
            <a:endParaRPr lang="en-US" sz="1800" b="1" dirty="0">
              <a:solidFill>
                <a:schemeClr val="dk1"/>
              </a:solidFill>
              <a:latin typeface="Corbel"/>
              <a:ea typeface="Corbel"/>
              <a:cs typeface="Corbel"/>
            </a:endParaRPr>
          </a:p>
          <a:p>
            <a:pPr marL="0" marR="0" lvl="0" indent="0" algn="ctr" rtl="0">
              <a:spcBef>
                <a:spcPts val="0"/>
              </a:spcBef>
              <a:spcAft>
                <a:spcPts val="0"/>
              </a:spcAft>
              <a:buNone/>
            </a:pPr>
            <a:r>
              <a:rPr lang="en" sz="1800" b="1" dirty="0">
                <a:solidFill>
                  <a:schemeClr val="dk1"/>
                </a:solidFill>
                <a:latin typeface="Corbel"/>
                <a:ea typeface="Corbel"/>
                <a:cs typeface="Corbel"/>
                <a:sym typeface="Corbel"/>
              </a:rPr>
              <a:t>Vocab!</a:t>
            </a:r>
            <a:endParaRPr sz="1800" dirty="0">
              <a:solidFill>
                <a:schemeClr val="dk1"/>
              </a:solidFill>
              <a:latin typeface="Corbel"/>
              <a:ea typeface="Corbel"/>
              <a:cs typeface="Corbel"/>
              <a:sym typeface="Corbe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00"/>
        <p:cNvGrpSpPr/>
        <p:nvPr/>
      </p:nvGrpSpPr>
      <p:grpSpPr>
        <a:xfrm>
          <a:off x="0" y="0"/>
          <a:ext cx="0" cy="0"/>
          <a:chOff x="0" y="0"/>
          <a:chExt cx="0" cy="0"/>
        </a:xfrm>
      </p:grpSpPr>
      <p:pic>
        <p:nvPicPr>
          <p:cNvPr id="201" name="Google Shape;201;p38"/>
          <p:cNvPicPr preferRelativeResize="0"/>
          <p:nvPr/>
        </p:nvPicPr>
        <p:blipFill>
          <a:blip r:embed="rId4">
            <a:alphaModFix/>
          </a:blip>
          <a:stretch>
            <a:fillRect/>
          </a:stretch>
        </p:blipFill>
        <p:spPr>
          <a:xfrm>
            <a:off x="5639279" y="1684450"/>
            <a:ext cx="3034375" cy="2586275"/>
          </a:xfrm>
          <a:prstGeom prst="rect">
            <a:avLst/>
          </a:prstGeom>
          <a:noFill/>
          <a:ln>
            <a:noFill/>
          </a:ln>
        </p:spPr>
      </p:pic>
      <p:sp>
        <p:nvSpPr>
          <p:cNvPr id="202" name="Google Shape;202;p38"/>
          <p:cNvSpPr txBox="1">
            <a:spLocks noGrp="1"/>
          </p:cNvSpPr>
          <p:nvPr>
            <p:ph type="body" idx="1"/>
          </p:nvPr>
        </p:nvSpPr>
        <p:spPr>
          <a:xfrm>
            <a:off x="964806" y="1269387"/>
            <a:ext cx="4146000" cy="3416400"/>
          </a:xfrm>
          <a:prstGeom prst="rect">
            <a:avLst/>
          </a:prstGeom>
        </p:spPr>
        <p:txBody>
          <a:bodyPr spcFirstLastPara="1" wrap="square" lIns="91425" tIns="91425" rIns="91425" bIns="91425" anchor="t" anchorCtr="0">
            <a:normAutofit fontScale="92500" lnSpcReduction="10000"/>
          </a:bodyPr>
          <a:lstStyle/>
          <a:p>
            <a:pPr marL="0" lvl="0" indent="0" algn="l" rtl="0">
              <a:spcBef>
                <a:spcPts val="0"/>
              </a:spcBef>
              <a:spcAft>
                <a:spcPts val="0"/>
              </a:spcAft>
              <a:buNone/>
            </a:pPr>
            <a:endParaRPr dirty="0"/>
          </a:p>
          <a:p>
            <a:pPr marL="0" lvl="0" indent="0" algn="ctr" rtl="0">
              <a:spcBef>
                <a:spcPts val="1200"/>
              </a:spcBef>
              <a:spcAft>
                <a:spcPts val="1200"/>
              </a:spcAft>
              <a:buNone/>
            </a:pPr>
            <a:r>
              <a:rPr lang="en" sz="3400" b="1" dirty="0">
                <a:solidFill>
                  <a:srgbClr val="0C343D"/>
                </a:solidFill>
                <a:latin typeface="Calibri"/>
                <a:ea typeface="Calibri"/>
                <a:cs typeface="Calibri"/>
                <a:sym typeface="Calibri"/>
              </a:rPr>
              <a:t>How much would you be willing to lay down your life for Christ and the truth of the Gospel? Explain your answer.</a:t>
            </a:r>
            <a:endParaRPr sz="3400" b="1" dirty="0">
              <a:solidFill>
                <a:srgbClr val="0C343D"/>
              </a:solidFill>
              <a:latin typeface="Calibri"/>
              <a:ea typeface="Calibri"/>
              <a:cs typeface="Calibri"/>
              <a:sym typeface="Calibri"/>
            </a:endParaRPr>
          </a:p>
        </p:txBody>
      </p:sp>
      <p:sp>
        <p:nvSpPr>
          <p:cNvPr id="203" name="Google Shape;203;p38"/>
          <p:cNvSpPr/>
          <p:nvPr/>
        </p:nvSpPr>
        <p:spPr>
          <a:xfrm>
            <a:off x="460600" y="302550"/>
            <a:ext cx="8227200" cy="1100100"/>
          </a:xfrm>
          <a:prstGeom prst="bevel">
            <a:avLst>
              <a:gd name="adj" fmla="val 12500"/>
            </a:avLst>
          </a:prstGeom>
          <a:gradFill>
            <a:gsLst>
              <a:gs pos="0">
                <a:srgbClr val="FFC002"/>
              </a:gs>
              <a:gs pos="100000">
                <a:srgbClr val="795B04"/>
              </a:gs>
            </a:gsLst>
            <a:path path="circle">
              <a:fillToRect l="50000" t="50000" r="50000" b="50000"/>
            </a:path>
            <a:tileRect/>
          </a:gra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990"/>
              <a:buFont typeface="Arial"/>
              <a:buNone/>
            </a:pPr>
            <a:r>
              <a:rPr lang="en" sz="4120" b="1" dirty="0">
                <a:solidFill>
                  <a:schemeClr val="lt1"/>
                </a:solidFill>
                <a:latin typeface="Calibri"/>
                <a:ea typeface="Calibri"/>
                <a:cs typeface="Calibri"/>
                <a:sym typeface="Calibri"/>
              </a:rPr>
              <a:t>Turn and Talk</a:t>
            </a:r>
            <a:endParaRPr dirty="0">
              <a:solidFill>
                <a:schemeClr val="lt1"/>
              </a:solidFill>
            </a:endParaRPr>
          </a:p>
          <a:p>
            <a:pPr marL="0" lvl="0" indent="0" algn="ctr" rtl="0">
              <a:spcBef>
                <a:spcPts val="0"/>
              </a:spcBef>
              <a:spcAft>
                <a:spcPts val="0"/>
              </a:spcAft>
              <a:buNone/>
            </a:pPr>
            <a:endParaRPr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03"/>
        <p:cNvGrpSpPr/>
        <p:nvPr/>
      </p:nvGrpSpPr>
      <p:grpSpPr>
        <a:xfrm>
          <a:off x="0" y="0"/>
          <a:ext cx="0" cy="0"/>
          <a:chOff x="0" y="0"/>
          <a:chExt cx="0" cy="0"/>
        </a:xfrm>
      </p:grpSpPr>
      <p:sp>
        <p:nvSpPr>
          <p:cNvPr id="104" name="Google Shape;104;p26"/>
          <p:cNvSpPr txBox="1">
            <a:spLocks noGrp="1"/>
          </p:cNvSpPr>
          <p:nvPr>
            <p:ph type="title"/>
          </p:nvPr>
        </p:nvSpPr>
        <p:spPr>
          <a:xfrm>
            <a:off x="311700" y="445025"/>
            <a:ext cx="8520600" cy="933300"/>
          </a:xfrm>
          <a:prstGeom prst="rect">
            <a:avLst/>
          </a:prstGeom>
          <a:gradFill>
            <a:gsLst>
              <a:gs pos="0">
                <a:srgbClr val="51AB2A"/>
              </a:gs>
              <a:gs pos="100000">
                <a:srgbClr val="203E13"/>
              </a:gs>
            </a:gsLst>
            <a:path path="circle">
              <a:fillToRect l="50000" t="50000" r="50000" b="50000"/>
            </a:path>
            <a:tileRect/>
          </a:gradFill>
        </p:spPr>
        <p:txBody>
          <a:bodyPr spcFirstLastPara="1" wrap="square" lIns="91425" tIns="91425" rIns="91425" bIns="91425" anchor="t" anchorCtr="0">
            <a:noAutofit/>
          </a:bodyPr>
          <a:lstStyle/>
          <a:p>
            <a:pPr marL="0" lvl="0" indent="0" algn="ctr" rtl="0">
              <a:spcBef>
                <a:spcPts val="0"/>
              </a:spcBef>
              <a:spcAft>
                <a:spcPts val="0"/>
              </a:spcAft>
              <a:buSzPts val="990"/>
              <a:buNone/>
            </a:pPr>
            <a:r>
              <a:rPr lang="en" sz="4800">
                <a:solidFill>
                  <a:schemeClr val="lt1"/>
                </a:solidFill>
                <a:latin typeface="Calibri"/>
                <a:ea typeface="Calibri"/>
                <a:cs typeface="Calibri"/>
                <a:sym typeface="Calibri"/>
              </a:rPr>
              <a:t>Why is there Suffering?</a:t>
            </a:r>
            <a:endParaRPr sz="4800">
              <a:solidFill>
                <a:schemeClr val="lt1"/>
              </a:solidFill>
              <a:latin typeface="Calibri"/>
              <a:ea typeface="Calibri"/>
              <a:cs typeface="Calibri"/>
              <a:sym typeface="Calibri"/>
            </a:endParaRPr>
          </a:p>
        </p:txBody>
      </p:sp>
      <p:sp>
        <p:nvSpPr>
          <p:cNvPr id="105" name="Google Shape;105;p26"/>
          <p:cNvSpPr txBox="1">
            <a:spLocks noGrp="1"/>
          </p:cNvSpPr>
          <p:nvPr>
            <p:ph type="body" idx="1"/>
          </p:nvPr>
        </p:nvSpPr>
        <p:spPr>
          <a:xfrm>
            <a:off x="699525" y="1625350"/>
            <a:ext cx="3872400" cy="3312600"/>
          </a:xfrm>
          <a:prstGeom prst="rect">
            <a:avLst/>
          </a:prstGeom>
        </p:spPr>
        <p:txBody>
          <a:bodyPr spcFirstLastPara="1" wrap="square" lIns="91425" tIns="91425" rIns="91425" bIns="91425" anchor="t" anchorCtr="0">
            <a:noAutofit/>
          </a:bodyPr>
          <a:lstStyle/>
          <a:p>
            <a:pPr marL="0" lvl="0" indent="0" algn="ctr" rtl="0">
              <a:lnSpc>
                <a:spcPct val="95000"/>
              </a:lnSpc>
              <a:spcBef>
                <a:spcPts val="0"/>
              </a:spcBef>
              <a:spcAft>
                <a:spcPts val="1200"/>
              </a:spcAft>
              <a:buNone/>
            </a:pPr>
            <a:r>
              <a:rPr lang="en" sz="3200" dirty="0">
                <a:solidFill>
                  <a:srgbClr val="274E13"/>
                </a:solidFill>
                <a:latin typeface="Calibri"/>
                <a:ea typeface="Calibri"/>
                <a:cs typeface="Calibri"/>
                <a:sym typeface="Calibri"/>
              </a:rPr>
              <a:t>Christians have a good answer to this big question. It is found throughout Scripture beginning with Adam and Eve.</a:t>
            </a:r>
            <a:endParaRPr sz="3200" dirty="0">
              <a:solidFill>
                <a:srgbClr val="274E13"/>
              </a:solidFill>
              <a:latin typeface="Calibri"/>
              <a:ea typeface="Calibri"/>
              <a:cs typeface="Calibri"/>
              <a:sym typeface="Calibri"/>
            </a:endParaRPr>
          </a:p>
        </p:txBody>
      </p:sp>
      <p:pic>
        <p:nvPicPr>
          <p:cNvPr id="106" name="Google Shape;106;p26"/>
          <p:cNvPicPr preferRelativeResize="0"/>
          <p:nvPr/>
        </p:nvPicPr>
        <p:blipFill>
          <a:blip r:embed="rId4">
            <a:alphaModFix/>
          </a:blip>
          <a:stretch>
            <a:fillRect/>
          </a:stretch>
        </p:blipFill>
        <p:spPr>
          <a:xfrm>
            <a:off x="4978901" y="1721575"/>
            <a:ext cx="3466826" cy="3120150"/>
          </a:xfrm>
          <a:prstGeom prst="rect">
            <a:avLst/>
          </a:prstGeom>
          <a:noFill/>
          <a:ln w="76200" cap="flat" cmpd="sng">
            <a:solidFill>
              <a:srgbClr val="274E13"/>
            </a:solidFill>
            <a:prstDash val="solid"/>
            <a:round/>
            <a:headEnd type="none" w="sm" len="sm"/>
            <a:tailEnd type="none" w="sm" len="sm"/>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10"/>
        <p:cNvGrpSpPr/>
        <p:nvPr/>
      </p:nvGrpSpPr>
      <p:grpSpPr>
        <a:xfrm>
          <a:off x="0" y="0"/>
          <a:ext cx="0" cy="0"/>
          <a:chOff x="0" y="0"/>
          <a:chExt cx="0" cy="0"/>
        </a:xfrm>
      </p:grpSpPr>
      <p:sp>
        <p:nvSpPr>
          <p:cNvPr id="111" name="Google Shape;111;p27"/>
          <p:cNvSpPr txBox="1">
            <a:spLocks noGrp="1"/>
          </p:cNvSpPr>
          <p:nvPr>
            <p:ph type="title"/>
          </p:nvPr>
        </p:nvSpPr>
        <p:spPr>
          <a:xfrm>
            <a:off x="311700" y="445025"/>
            <a:ext cx="4626000" cy="912900"/>
          </a:xfrm>
          <a:prstGeom prst="rect">
            <a:avLst/>
          </a:prstGeom>
          <a:solidFill>
            <a:srgbClr val="BF9000"/>
          </a:solidFill>
        </p:spPr>
        <p:txBody>
          <a:bodyPr spcFirstLastPara="1" wrap="square" lIns="91425" tIns="91425" rIns="91425" bIns="91425" anchor="t" anchorCtr="0">
            <a:noAutofit/>
          </a:bodyPr>
          <a:lstStyle/>
          <a:p>
            <a:pPr marL="0" lvl="0" indent="0" algn="l" rtl="0">
              <a:spcBef>
                <a:spcPts val="0"/>
              </a:spcBef>
              <a:spcAft>
                <a:spcPts val="0"/>
              </a:spcAft>
              <a:buNone/>
            </a:pPr>
            <a:r>
              <a:rPr lang="en" sz="4100" dirty="0">
                <a:solidFill>
                  <a:schemeClr val="lt1"/>
                </a:solidFill>
                <a:latin typeface="Calibri"/>
                <a:ea typeface="Calibri"/>
                <a:cs typeface="Calibri"/>
                <a:sym typeface="Calibri"/>
              </a:rPr>
              <a:t>How Humans Suffer</a:t>
            </a:r>
            <a:endParaRPr sz="4100" dirty="0">
              <a:solidFill>
                <a:schemeClr val="lt1"/>
              </a:solidFill>
              <a:latin typeface="Calibri"/>
              <a:ea typeface="Calibri"/>
              <a:cs typeface="Calibri"/>
              <a:sym typeface="Calibri"/>
            </a:endParaRPr>
          </a:p>
        </p:txBody>
      </p:sp>
      <p:sp>
        <p:nvSpPr>
          <p:cNvPr id="112" name="Google Shape;112;p27"/>
          <p:cNvSpPr txBox="1">
            <a:spLocks noGrp="1"/>
          </p:cNvSpPr>
          <p:nvPr>
            <p:ph type="body" idx="1"/>
          </p:nvPr>
        </p:nvSpPr>
        <p:spPr>
          <a:xfrm>
            <a:off x="122945" y="1563625"/>
            <a:ext cx="4814755" cy="3005400"/>
          </a:xfrm>
          <a:prstGeom prst="rect">
            <a:avLst/>
          </a:prstGeom>
        </p:spPr>
        <p:txBody>
          <a:bodyPr spcFirstLastPara="1" wrap="square" lIns="91425" tIns="91425" rIns="91425" bIns="91425" anchor="t" anchorCtr="0">
            <a:noAutofit/>
          </a:bodyPr>
          <a:lstStyle/>
          <a:p>
            <a:pPr marL="571500" indent="-571500">
              <a:buClr>
                <a:srgbClr val="BF9000"/>
              </a:buClr>
            </a:pPr>
            <a:r>
              <a:rPr lang="en" sz="3600" dirty="0">
                <a:solidFill>
                  <a:schemeClr val="bg1"/>
                </a:solidFill>
                <a:latin typeface="Calibri"/>
                <a:ea typeface="Calibri"/>
                <a:cs typeface="Calibri"/>
                <a:sym typeface="Calibri"/>
              </a:rPr>
              <a:t>physical suffering</a:t>
            </a:r>
          </a:p>
          <a:p>
            <a:pPr marL="571500" indent="-571500">
              <a:buClr>
                <a:srgbClr val="BF9000"/>
              </a:buClr>
            </a:pPr>
            <a:r>
              <a:rPr lang="en" sz="3600" dirty="0">
                <a:solidFill>
                  <a:schemeClr val="bg1"/>
                </a:solidFill>
                <a:latin typeface="Calibri"/>
                <a:ea typeface="Calibri"/>
                <a:cs typeface="Calibri"/>
                <a:sym typeface="Calibri"/>
              </a:rPr>
              <a:t>mental suffering</a:t>
            </a:r>
          </a:p>
          <a:p>
            <a:pPr marL="571500" indent="-571500">
              <a:buClr>
                <a:srgbClr val="BF9000"/>
              </a:buClr>
            </a:pPr>
            <a:r>
              <a:rPr lang="en" sz="3600" dirty="0">
                <a:solidFill>
                  <a:schemeClr val="bg1"/>
                </a:solidFill>
                <a:latin typeface="Calibri"/>
                <a:ea typeface="Calibri"/>
                <a:cs typeface="Calibri"/>
                <a:sym typeface="Calibri"/>
              </a:rPr>
              <a:t>emotional suffering</a:t>
            </a:r>
          </a:p>
          <a:p>
            <a:pPr marL="571500" indent="-571500">
              <a:buClr>
                <a:srgbClr val="BF9000"/>
              </a:buClr>
            </a:pPr>
            <a:r>
              <a:rPr lang="en" sz="3600" dirty="0">
                <a:solidFill>
                  <a:schemeClr val="bg1"/>
                </a:solidFill>
                <a:latin typeface="Calibri"/>
                <a:ea typeface="Calibri"/>
                <a:cs typeface="Calibri"/>
                <a:sym typeface="Calibri"/>
              </a:rPr>
              <a:t>spiritual suffering</a:t>
            </a:r>
            <a:endParaRPr sz="3600" dirty="0">
              <a:solidFill>
                <a:schemeClr val="bg1"/>
              </a:solidFill>
              <a:latin typeface="Calibri"/>
              <a:ea typeface="Calibri"/>
              <a:cs typeface="Calibri"/>
              <a:sym typeface="Calibri"/>
            </a:endParaRPr>
          </a:p>
          <a:p>
            <a:pPr marL="0" lvl="0" indent="0" algn="l" rtl="0">
              <a:spcBef>
                <a:spcPts val="1200"/>
              </a:spcBef>
              <a:spcAft>
                <a:spcPts val="1200"/>
              </a:spcAft>
              <a:buNone/>
            </a:pPr>
            <a:endParaRPr dirty="0"/>
          </a:p>
        </p:txBody>
      </p:sp>
      <p:pic>
        <p:nvPicPr>
          <p:cNvPr id="113" name="Google Shape;113;p27"/>
          <p:cNvPicPr preferRelativeResize="0"/>
          <p:nvPr/>
        </p:nvPicPr>
        <p:blipFill>
          <a:blip r:embed="rId4">
            <a:alphaModFix/>
          </a:blip>
          <a:stretch>
            <a:fillRect/>
          </a:stretch>
        </p:blipFill>
        <p:spPr>
          <a:xfrm>
            <a:off x="5048950" y="0"/>
            <a:ext cx="4070700" cy="5143501"/>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17"/>
        <p:cNvGrpSpPr/>
        <p:nvPr/>
      </p:nvGrpSpPr>
      <p:grpSpPr>
        <a:xfrm>
          <a:off x="0" y="0"/>
          <a:ext cx="0" cy="0"/>
          <a:chOff x="0" y="0"/>
          <a:chExt cx="0" cy="0"/>
        </a:xfrm>
      </p:grpSpPr>
      <p:sp>
        <p:nvSpPr>
          <p:cNvPr id="118" name="Google Shape;118;p28"/>
          <p:cNvSpPr txBox="1">
            <a:spLocks noGrp="1"/>
          </p:cNvSpPr>
          <p:nvPr>
            <p:ph type="title"/>
          </p:nvPr>
        </p:nvSpPr>
        <p:spPr>
          <a:xfrm>
            <a:off x="311700" y="267450"/>
            <a:ext cx="8520600" cy="781800"/>
          </a:xfrm>
          <a:prstGeom prst="rect">
            <a:avLst/>
          </a:prstGeom>
          <a:gradFill>
            <a:gsLst>
              <a:gs pos="0">
                <a:srgbClr val="51AB2A"/>
              </a:gs>
              <a:gs pos="100000">
                <a:srgbClr val="203E13"/>
              </a:gs>
            </a:gsLst>
            <a:lin ang="5400012" scaled="0"/>
          </a:gradFill>
          <a:ln w="9525" cap="flat" cmpd="sng">
            <a:solidFill>
              <a:srgbClr val="6AA84F"/>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SzPts val="990"/>
              <a:buNone/>
            </a:pPr>
            <a:r>
              <a:rPr lang="en" b="1" dirty="0">
                <a:solidFill>
                  <a:schemeClr val="lt1"/>
                </a:solidFill>
                <a:latin typeface="Calibri"/>
                <a:ea typeface="Calibri"/>
                <a:cs typeface="Calibri"/>
                <a:sym typeface="Calibri"/>
              </a:rPr>
              <a:t>God Participates in Our Suffering as a Co-Sufferer</a:t>
            </a:r>
            <a:endParaRPr b="1" dirty="0">
              <a:solidFill>
                <a:schemeClr val="lt1"/>
              </a:solidFill>
              <a:latin typeface="Calibri"/>
              <a:ea typeface="Calibri"/>
              <a:cs typeface="Calibri"/>
              <a:sym typeface="Calibri"/>
            </a:endParaRPr>
          </a:p>
        </p:txBody>
      </p:sp>
      <p:pic>
        <p:nvPicPr>
          <p:cNvPr id="119" name="Google Shape;119;p28"/>
          <p:cNvPicPr preferRelativeResize="0"/>
          <p:nvPr/>
        </p:nvPicPr>
        <p:blipFill>
          <a:blip r:embed="rId4">
            <a:alphaModFix/>
          </a:blip>
          <a:stretch>
            <a:fillRect/>
          </a:stretch>
        </p:blipFill>
        <p:spPr>
          <a:xfrm>
            <a:off x="311700" y="1323713"/>
            <a:ext cx="4067250" cy="3328275"/>
          </a:xfrm>
          <a:prstGeom prst="rect">
            <a:avLst/>
          </a:prstGeom>
          <a:noFill/>
          <a:ln w="76200" cap="flat" cmpd="sng">
            <a:solidFill>
              <a:schemeClr val="lt1"/>
            </a:solidFill>
            <a:prstDash val="solid"/>
            <a:round/>
            <a:headEnd type="none" w="sm" len="sm"/>
            <a:tailEnd type="none" w="sm" len="sm"/>
          </a:ln>
        </p:spPr>
      </p:pic>
      <p:sp>
        <p:nvSpPr>
          <p:cNvPr id="120" name="Google Shape;120;p28"/>
          <p:cNvSpPr txBox="1"/>
          <p:nvPr/>
        </p:nvSpPr>
        <p:spPr>
          <a:xfrm>
            <a:off x="4764900" y="1296150"/>
            <a:ext cx="4067250" cy="3383400"/>
          </a:xfrm>
          <a:prstGeom prst="rect">
            <a:avLst/>
          </a:prstGeom>
          <a:gradFill>
            <a:gsLst>
              <a:gs pos="0">
                <a:srgbClr val="51AB2A"/>
              </a:gs>
              <a:gs pos="100000">
                <a:srgbClr val="203E13"/>
              </a:gs>
            </a:gsLst>
            <a:path path="circle">
              <a:fillToRect l="50000" t="50000" r="50000" b="50000"/>
            </a:path>
            <a:tileRect/>
          </a:gradFill>
          <a:ln w="76200" cap="flat" cmpd="sng">
            <a:solidFill>
              <a:schemeClr val="lt1"/>
            </a:solidFill>
            <a:prstDash val="solid"/>
            <a:round/>
            <a:headEnd type="none" w="sm" len="sm"/>
            <a:tailEnd type="none" w="sm" len="sm"/>
          </a:ln>
        </p:spPr>
        <p:txBody>
          <a:bodyPr spcFirstLastPara="1" wrap="square" lIns="91425" tIns="91425" rIns="91425" bIns="91425" anchor="t" anchorCtr="0">
            <a:noAutofit/>
          </a:bodyPr>
          <a:lstStyle/>
          <a:p>
            <a:pPr marL="457200" lvl="0" indent="0" rtl="0">
              <a:spcBef>
                <a:spcPts val="0"/>
              </a:spcBef>
              <a:spcAft>
                <a:spcPts val="0"/>
              </a:spcAft>
              <a:buClr>
                <a:schemeClr val="dk1"/>
              </a:buClr>
              <a:buSzPts val="1100"/>
              <a:buFont typeface="Arial"/>
              <a:buNone/>
            </a:pPr>
            <a:endParaRPr lang="en" sz="2400" b="1" dirty="0">
              <a:solidFill>
                <a:schemeClr val="lt1"/>
              </a:solidFill>
              <a:latin typeface="Calibri"/>
              <a:ea typeface="Calibri"/>
              <a:cs typeface="Calibri"/>
              <a:sym typeface="Calibri"/>
            </a:endParaRPr>
          </a:p>
          <a:p>
            <a:pPr marL="457200" lvl="0" indent="0" rtl="0">
              <a:spcBef>
                <a:spcPts val="0"/>
              </a:spcBef>
              <a:spcAft>
                <a:spcPts val="0"/>
              </a:spcAft>
              <a:buClr>
                <a:schemeClr val="dk1"/>
              </a:buClr>
              <a:buSzPts val="1100"/>
              <a:buFont typeface="Arial"/>
              <a:buNone/>
            </a:pPr>
            <a:r>
              <a:rPr lang="en" sz="2400" b="1" dirty="0">
                <a:solidFill>
                  <a:schemeClr val="lt1"/>
                </a:solidFill>
                <a:latin typeface="Calibri"/>
                <a:ea typeface="Calibri"/>
                <a:cs typeface="Calibri"/>
                <a:sym typeface="Calibri"/>
              </a:rPr>
              <a:t>Christianity affirms that God   himself came to earth and became one of us, not just to stand by our side and teach us things, but to suffer alongside us.</a:t>
            </a:r>
            <a:endParaRPr sz="1800" b="1" dirty="0">
              <a:solidFill>
                <a:schemeClr val="lt1"/>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24"/>
        <p:cNvGrpSpPr/>
        <p:nvPr/>
      </p:nvGrpSpPr>
      <p:grpSpPr>
        <a:xfrm>
          <a:off x="0" y="0"/>
          <a:ext cx="0" cy="0"/>
          <a:chOff x="0" y="0"/>
          <a:chExt cx="0" cy="0"/>
        </a:xfrm>
      </p:grpSpPr>
      <p:sp>
        <p:nvSpPr>
          <p:cNvPr id="125" name="Google Shape;125;p29"/>
          <p:cNvSpPr txBox="1">
            <a:spLocks noGrp="1"/>
          </p:cNvSpPr>
          <p:nvPr>
            <p:ph type="title"/>
          </p:nvPr>
        </p:nvSpPr>
        <p:spPr>
          <a:xfrm>
            <a:off x="188250" y="280425"/>
            <a:ext cx="4667100" cy="8721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b="1" i="1">
                <a:solidFill>
                  <a:schemeClr val="lt1"/>
                </a:solidFill>
                <a:latin typeface="Calibri"/>
                <a:ea typeface="Calibri"/>
                <a:cs typeface="Calibri"/>
                <a:sym typeface="Calibri"/>
              </a:rPr>
              <a:t>Why was the Son of God Allowed to Suffer?</a:t>
            </a:r>
            <a:endParaRPr b="1" i="1">
              <a:solidFill>
                <a:schemeClr val="lt1"/>
              </a:solidFill>
              <a:latin typeface="Calibri"/>
              <a:ea typeface="Calibri"/>
              <a:cs typeface="Calibri"/>
              <a:sym typeface="Calibri"/>
            </a:endParaRPr>
          </a:p>
        </p:txBody>
      </p:sp>
      <p:sp>
        <p:nvSpPr>
          <p:cNvPr id="126" name="Google Shape;126;p29"/>
          <p:cNvSpPr txBox="1">
            <a:spLocks noGrp="1"/>
          </p:cNvSpPr>
          <p:nvPr>
            <p:ph type="body" idx="1"/>
          </p:nvPr>
        </p:nvSpPr>
        <p:spPr>
          <a:xfrm>
            <a:off x="375600" y="1374775"/>
            <a:ext cx="4196400" cy="3324300"/>
          </a:xfrm>
          <a:prstGeom prst="rect">
            <a:avLst/>
          </a:prstGeom>
        </p:spPr>
        <p:txBody>
          <a:bodyPr spcFirstLastPara="1" wrap="square" lIns="91425" tIns="91425" rIns="91425" bIns="91425" anchor="t" anchorCtr="0">
            <a:normAutofit lnSpcReduction="10000"/>
          </a:bodyPr>
          <a:lstStyle/>
          <a:p>
            <a:pPr marL="457200" lvl="0" indent="-381000" algn="l" rtl="0">
              <a:spcBef>
                <a:spcPts val="0"/>
              </a:spcBef>
              <a:spcAft>
                <a:spcPts val="0"/>
              </a:spcAft>
              <a:buClr>
                <a:schemeClr val="lt1"/>
              </a:buClr>
              <a:buSzPts val="2400"/>
              <a:buFont typeface="Calibri"/>
              <a:buChar char="●"/>
            </a:pPr>
            <a:r>
              <a:rPr lang="en" sz="2400" dirty="0">
                <a:solidFill>
                  <a:schemeClr val="lt1"/>
                </a:solidFill>
                <a:latin typeface="Calibri"/>
                <a:ea typeface="Calibri"/>
                <a:cs typeface="Calibri"/>
                <a:sym typeface="Calibri"/>
              </a:rPr>
              <a:t>To form solidarity with us sinners</a:t>
            </a:r>
            <a:endParaRPr sz="2400" dirty="0">
              <a:solidFill>
                <a:schemeClr val="lt1"/>
              </a:solidFill>
              <a:latin typeface="Calibri"/>
              <a:ea typeface="Calibri"/>
              <a:cs typeface="Calibri"/>
              <a:sym typeface="Calibri"/>
            </a:endParaRPr>
          </a:p>
          <a:p>
            <a:pPr marL="457200" lvl="0" indent="-381000" algn="l" rtl="0">
              <a:spcBef>
                <a:spcPts val="0"/>
              </a:spcBef>
              <a:spcAft>
                <a:spcPts val="0"/>
              </a:spcAft>
              <a:buClr>
                <a:schemeClr val="lt1"/>
              </a:buClr>
              <a:buSzPts val="2400"/>
              <a:buFont typeface="Calibri"/>
              <a:buChar char="●"/>
            </a:pPr>
            <a:r>
              <a:rPr lang="en" sz="2400" dirty="0">
                <a:solidFill>
                  <a:schemeClr val="lt1"/>
                </a:solidFill>
                <a:latin typeface="Calibri"/>
                <a:ea typeface="Calibri"/>
                <a:cs typeface="Calibri"/>
                <a:sym typeface="Calibri"/>
              </a:rPr>
              <a:t>To reverse the effects of sin</a:t>
            </a:r>
            <a:endParaRPr sz="2400" dirty="0">
              <a:solidFill>
                <a:schemeClr val="lt1"/>
              </a:solidFill>
              <a:latin typeface="Calibri"/>
              <a:ea typeface="Calibri"/>
              <a:cs typeface="Calibri"/>
              <a:sym typeface="Calibri"/>
            </a:endParaRPr>
          </a:p>
          <a:p>
            <a:pPr marL="457200" lvl="0" indent="-381000" algn="l" rtl="0">
              <a:spcBef>
                <a:spcPts val="0"/>
              </a:spcBef>
              <a:spcAft>
                <a:spcPts val="0"/>
              </a:spcAft>
              <a:buClr>
                <a:schemeClr val="lt1"/>
              </a:buClr>
              <a:buSzPts val="2400"/>
              <a:buFont typeface="Calibri"/>
              <a:buChar char="●"/>
            </a:pPr>
            <a:r>
              <a:rPr lang="en" sz="2400" dirty="0">
                <a:solidFill>
                  <a:schemeClr val="lt1"/>
                </a:solidFill>
                <a:latin typeface="Calibri"/>
                <a:ea typeface="Calibri"/>
                <a:cs typeface="Calibri"/>
                <a:sym typeface="Calibri"/>
              </a:rPr>
              <a:t>To show us how love works</a:t>
            </a:r>
            <a:endParaRPr sz="2400" dirty="0">
              <a:solidFill>
                <a:schemeClr val="lt1"/>
              </a:solidFill>
              <a:latin typeface="Calibri"/>
              <a:ea typeface="Calibri"/>
              <a:cs typeface="Calibri"/>
              <a:sym typeface="Calibri"/>
            </a:endParaRPr>
          </a:p>
          <a:p>
            <a:pPr marL="457200" lvl="0" indent="-381000" algn="l" rtl="0">
              <a:spcBef>
                <a:spcPts val="0"/>
              </a:spcBef>
              <a:spcAft>
                <a:spcPts val="0"/>
              </a:spcAft>
              <a:buClr>
                <a:schemeClr val="lt1"/>
              </a:buClr>
              <a:buSzPts val="2400"/>
              <a:buFont typeface="Calibri"/>
              <a:buChar char="●"/>
            </a:pPr>
            <a:r>
              <a:rPr lang="en" sz="2400" dirty="0">
                <a:solidFill>
                  <a:schemeClr val="lt1"/>
                </a:solidFill>
                <a:latin typeface="Calibri"/>
                <a:ea typeface="Calibri"/>
                <a:cs typeface="Calibri"/>
                <a:sym typeface="Calibri"/>
              </a:rPr>
              <a:t>To transform human suffering into something </a:t>
            </a:r>
            <a:r>
              <a:rPr lang="en" sz="2400" i="1" dirty="0">
                <a:solidFill>
                  <a:schemeClr val="lt1"/>
                </a:solidFill>
                <a:latin typeface="Calibri"/>
                <a:ea typeface="Calibri"/>
                <a:cs typeface="Calibri"/>
                <a:sym typeface="Calibri"/>
              </a:rPr>
              <a:t>meaningful</a:t>
            </a:r>
            <a:r>
              <a:rPr lang="en" sz="2400" dirty="0">
                <a:solidFill>
                  <a:schemeClr val="lt1"/>
                </a:solidFill>
                <a:latin typeface="Calibri"/>
                <a:ea typeface="Calibri"/>
                <a:cs typeface="Calibri"/>
                <a:sym typeface="Calibri"/>
              </a:rPr>
              <a:t> and </a:t>
            </a:r>
            <a:r>
              <a:rPr lang="en" sz="2400" i="1" dirty="0">
                <a:solidFill>
                  <a:schemeClr val="lt1"/>
                </a:solidFill>
                <a:latin typeface="Calibri"/>
                <a:ea typeface="Calibri"/>
                <a:cs typeface="Calibri"/>
                <a:sym typeface="Calibri"/>
              </a:rPr>
              <a:t>spiritually powerful</a:t>
            </a:r>
            <a:endParaRPr sz="2400" i="1" dirty="0">
              <a:solidFill>
                <a:schemeClr val="lt1"/>
              </a:solidFill>
              <a:latin typeface="Calibri"/>
              <a:ea typeface="Calibri"/>
              <a:cs typeface="Calibri"/>
              <a:sym typeface="Calibri"/>
            </a:endParaRPr>
          </a:p>
        </p:txBody>
      </p:sp>
      <p:pic>
        <p:nvPicPr>
          <p:cNvPr id="127" name="Google Shape;127;p29"/>
          <p:cNvPicPr preferRelativeResize="0"/>
          <p:nvPr/>
        </p:nvPicPr>
        <p:blipFill>
          <a:blip r:embed="rId4">
            <a:alphaModFix/>
          </a:blip>
          <a:stretch>
            <a:fillRect/>
          </a:stretch>
        </p:blipFill>
        <p:spPr>
          <a:xfrm>
            <a:off x="4947508" y="-1"/>
            <a:ext cx="4196492" cy="51435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31"/>
        <p:cNvGrpSpPr/>
        <p:nvPr/>
      </p:nvGrpSpPr>
      <p:grpSpPr>
        <a:xfrm>
          <a:off x="0" y="0"/>
          <a:ext cx="0" cy="0"/>
          <a:chOff x="0" y="0"/>
          <a:chExt cx="0" cy="0"/>
        </a:xfrm>
      </p:grpSpPr>
      <p:sp>
        <p:nvSpPr>
          <p:cNvPr id="132" name="Google Shape;132;p30"/>
          <p:cNvSpPr txBox="1">
            <a:spLocks noGrp="1"/>
          </p:cNvSpPr>
          <p:nvPr>
            <p:ph type="body" idx="1"/>
          </p:nvPr>
        </p:nvSpPr>
        <p:spPr>
          <a:xfrm>
            <a:off x="3891575" y="550050"/>
            <a:ext cx="4914000" cy="4043400"/>
          </a:xfrm>
          <a:prstGeom prst="rect">
            <a:avLst/>
          </a:prstGeom>
        </p:spPr>
        <p:txBody>
          <a:bodyPr spcFirstLastPara="1" wrap="square" lIns="91425" tIns="91425" rIns="91425" bIns="91425" anchor="t" anchorCtr="0">
            <a:noAutofit/>
          </a:bodyPr>
          <a:lstStyle/>
          <a:p>
            <a:pPr marL="0" lvl="0" indent="0" algn="ctr" rtl="0">
              <a:lnSpc>
                <a:spcPct val="105000"/>
              </a:lnSpc>
              <a:spcBef>
                <a:spcPts val="0"/>
              </a:spcBef>
              <a:spcAft>
                <a:spcPts val="0"/>
              </a:spcAft>
              <a:buNone/>
            </a:pPr>
            <a:r>
              <a:rPr lang="en" sz="2100" b="1" dirty="0">
                <a:solidFill>
                  <a:schemeClr val="lt1"/>
                </a:solidFill>
                <a:latin typeface="Calibri"/>
                <a:ea typeface="Calibri"/>
                <a:cs typeface="Calibri"/>
                <a:sym typeface="Calibri"/>
              </a:rPr>
              <a:t> “Human suffering has reached its culmination in the Passion of Christ. And at the same time it has entered into a completely new order: it has been linked to love . . . to that love which creates good, drawing it out by means of suffering, just as the supreme good of the Redemption of the world was drawn from the Cross of Christ, and from that Cross constantly takes beginning.” </a:t>
            </a:r>
            <a:endParaRPr sz="2100" b="1" dirty="0">
              <a:solidFill>
                <a:schemeClr val="lt1"/>
              </a:solidFill>
              <a:latin typeface="Calibri"/>
              <a:ea typeface="Calibri"/>
              <a:cs typeface="Calibri"/>
              <a:sym typeface="Calibri"/>
            </a:endParaRPr>
          </a:p>
          <a:p>
            <a:pPr marL="0" lvl="0" indent="0" algn="ctr" rtl="0">
              <a:lnSpc>
                <a:spcPct val="105000"/>
              </a:lnSpc>
              <a:spcBef>
                <a:spcPts val="1200"/>
              </a:spcBef>
              <a:spcAft>
                <a:spcPts val="1200"/>
              </a:spcAft>
              <a:buNone/>
            </a:pPr>
            <a:r>
              <a:rPr lang="en" sz="2100" b="1" dirty="0">
                <a:solidFill>
                  <a:schemeClr val="lt1"/>
                </a:solidFill>
                <a:latin typeface="Calibri"/>
                <a:ea typeface="Calibri"/>
                <a:cs typeface="Calibri"/>
                <a:sym typeface="Calibri"/>
              </a:rPr>
              <a:t>- Pope John Paul II</a:t>
            </a:r>
            <a:endParaRPr sz="2100" b="1" dirty="0">
              <a:solidFill>
                <a:schemeClr val="lt1"/>
              </a:solidFill>
              <a:latin typeface="Calibri"/>
              <a:ea typeface="Calibri"/>
              <a:cs typeface="Calibri"/>
              <a:sym typeface="Calibri"/>
            </a:endParaRPr>
          </a:p>
        </p:txBody>
      </p:sp>
      <p:pic>
        <p:nvPicPr>
          <p:cNvPr id="133" name="Google Shape;133;p30"/>
          <p:cNvPicPr preferRelativeResize="0"/>
          <p:nvPr/>
        </p:nvPicPr>
        <p:blipFill>
          <a:blip r:embed="rId3">
            <a:alphaModFix/>
          </a:blip>
          <a:stretch>
            <a:fillRect/>
          </a:stretch>
        </p:blipFill>
        <p:spPr>
          <a:xfrm flipH="1">
            <a:off x="152400" y="152400"/>
            <a:ext cx="3648499" cy="4754451"/>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37"/>
        <p:cNvGrpSpPr/>
        <p:nvPr/>
      </p:nvGrpSpPr>
      <p:grpSpPr>
        <a:xfrm>
          <a:off x="0" y="0"/>
          <a:ext cx="0" cy="0"/>
          <a:chOff x="0" y="0"/>
          <a:chExt cx="0" cy="0"/>
        </a:xfrm>
      </p:grpSpPr>
      <p:sp>
        <p:nvSpPr>
          <p:cNvPr id="138" name="Google Shape;138;p31"/>
          <p:cNvSpPr txBox="1">
            <a:spLocks noGrp="1"/>
          </p:cNvSpPr>
          <p:nvPr>
            <p:ph type="title"/>
          </p:nvPr>
        </p:nvSpPr>
        <p:spPr>
          <a:xfrm>
            <a:off x="311700" y="445025"/>
            <a:ext cx="8520600" cy="808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 sz="4420">
                <a:solidFill>
                  <a:srgbClr val="BF9000"/>
                </a:solidFill>
                <a:latin typeface="Calibri"/>
                <a:ea typeface="Calibri"/>
                <a:cs typeface="Calibri"/>
                <a:sym typeface="Calibri"/>
              </a:rPr>
              <a:t>      A New Meaning of Suffering</a:t>
            </a:r>
            <a:endParaRPr sz="4420">
              <a:solidFill>
                <a:srgbClr val="BF9000"/>
              </a:solidFill>
              <a:latin typeface="Calibri"/>
              <a:ea typeface="Calibri"/>
              <a:cs typeface="Calibri"/>
              <a:sym typeface="Calibri"/>
            </a:endParaRPr>
          </a:p>
        </p:txBody>
      </p:sp>
      <p:sp>
        <p:nvSpPr>
          <p:cNvPr id="139" name="Google Shape;139;p31"/>
          <p:cNvSpPr txBox="1">
            <a:spLocks noGrp="1"/>
          </p:cNvSpPr>
          <p:nvPr>
            <p:ph type="body" idx="1"/>
          </p:nvPr>
        </p:nvSpPr>
        <p:spPr>
          <a:xfrm>
            <a:off x="545525" y="1453525"/>
            <a:ext cx="3674400" cy="3690000"/>
          </a:xfrm>
          <a:prstGeom prst="rect">
            <a:avLst/>
          </a:prstGeom>
        </p:spPr>
        <p:txBody>
          <a:bodyPr spcFirstLastPara="1" wrap="square" lIns="91425" tIns="91425" rIns="91425" bIns="91425" anchor="t" anchorCtr="0">
            <a:normAutofit fontScale="92500"/>
          </a:bodyPr>
          <a:lstStyle/>
          <a:p>
            <a:pPr marL="0" lvl="0" indent="0" algn="l" rtl="0">
              <a:spcBef>
                <a:spcPts val="0"/>
              </a:spcBef>
              <a:spcAft>
                <a:spcPts val="0"/>
              </a:spcAft>
              <a:buNone/>
            </a:pPr>
            <a:r>
              <a:rPr lang="en" sz="2025" b="1" dirty="0">
                <a:solidFill>
                  <a:srgbClr val="333333"/>
                </a:solidFill>
                <a:highlight>
                  <a:srgbClr val="FFFFFF"/>
                </a:highlight>
                <a:latin typeface="Calibri"/>
                <a:ea typeface="Calibri"/>
                <a:cs typeface="Calibri"/>
                <a:sym typeface="Calibri"/>
              </a:rPr>
              <a:t>“Happy are they who mourn (suffer), for they shall be comforted.” - </a:t>
            </a:r>
            <a:r>
              <a:rPr lang="en" sz="2025" b="1" i="1" dirty="0">
                <a:solidFill>
                  <a:srgbClr val="333333"/>
                </a:solidFill>
                <a:highlight>
                  <a:srgbClr val="FFFFFF"/>
                </a:highlight>
                <a:latin typeface="Calibri"/>
                <a:ea typeface="Calibri"/>
                <a:cs typeface="Calibri"/>
                <a:sym typeface="Calibri"/>
              </a:rPr>
              <a:t>Matthew 5:4</a:t>
            </a:r>
            <a:endParaRPr sz="2025" b="1" i="1" dirty="0">
              <a:solidFill>
                <a:srgbClr val="333333"/>
              </a:solidFill>
              <a:highlight>
                <a:srgbClr val="FFFFFF"/>
              </a:highlight>
              <a:latin typeface="Calibri"/>
              <a:ea typeface="Calibri"/>
              <a:cs typeface="Calibri"/>
              <a:sym typeface="Calibri"/>
            </a:endParaRPr>
          </a:p>
          <a:p>
            <a:pPr marL="0" lvl="0" indent="0" algn="l" rtl="0">
              <a:spcBef>
                <a:spcPts val="1100"/>
              </a:spcBef>
              <a:spcAft>
                <a:spcPts val="0"/>
              </a:spcAft>
              <a:buNone/>
            </a:pPr>
            <a:r>
              <a:rPr lang="en" sz="2025" b="1" dirty="0">
                <a:solidFill>
                  <a:srgbClr val="001320"/>
                </a:solidFill>
                <a:highlight>
                  <a:srgbClr val="FFFFFF"/>
                </a:highlight>
                <a:latin typeface="Calibri"/>
                <a:ea typeface="Calibri"/>
                <a:cs typeface="Calibri"/>
                <a:sym typeface="Calibri"/>
              </a:rPr>
              <a:t>“Now I rejoice in what I am suffering for you… for the sake of his body, which is the church.”</a:t>
            </a:r>
          </a:p>
          <a:p>
            <a:pPr marL="0" lvl="0" indent="0" algn="l" rtl="0">
              <a:spcBef>
                <a:spcPts val="1100"/>
              </a:spcBef>
              <a:spcAft>
                <a:spcPts val="0"/>
              </a:spcAft>
              <a:buNone/>
            </a:pPr>
            <a:r>
              <a:rPr lang="en" sz="2025" b="1" i="1" dirty="0">
                <a:solidFill>
                  <a:srgbClr val="001320"/>
                </a:solidFill>
                <a:highlight>
                  <a:srgbClr val="FFFFFF"/>
                </a:highlight>
                <a:latin typeface="Calibri"/>
                <a:ea typeface="Calibri"/>
                <a:cs typeface="Calibri"/>
                <a:sym typeface="Calibri"/>
              </a:rPr>
              <a:t>- Saint Paul</a:t>
            </a:r>
            <a:endParaRPr sz="2025" b="1" i="1" dirty="0">
              <a:solidFill>
                <a:srgbClr val="001320"/>
              </a:solidFill>
              <a:highlight>
                <a:srgbClr val="FFFFFF"/>
              </a:highlight>
              <a:latin typeface="Calibri"/>
              <a:ea typeface="Calibri"/>
              <a:cs typeface="Calibri"/>
              <a:sym typeface="Calibri"/>
            </a:endParaRPr>
          </a:p>
          <a:p>
            <a:pPr marL="0" lvl="0" indent="0" algn="l" rtl="0">
              <a:spcBef>
                <a:spcPts val="1100"/>
              </a:spcBef>
              <a:spcAft>
                <a:spcPts val="0"/>
              </a:spcAft>
              <a:buClr>
                <a:schemeClr val="dk1"/>
              </a:buClr>
              <a:buSzPct val="54300"/>
              <a:buFont typeface="Arial"/>
              <a:buNone/>
            </a:pPr>
            <a:r>
              <a:rPr lang="en" sz="2025" b="1" dirty="0">
                <a:solidFill>
                  <a:srgbClr val="333333"/>
                </a:solidFill>
                <a:highlight>
                  <a:srgbClr val="FFFFFF"/>
                </a:highlight>
                <a:latin typeface="Calibri"/>
                <a:ea typeface="Calibri"/>
                <a:cs typeface="Calibri"/>
                <a:sym typeface="Calibri"/>
              </a:rPr>
              <a:t>"I saw His glory in my wounds and it dazzled me" - </a:t>
            </a:r>
            <a:r>
              <a:rPr lang="en" sz="2025" b="1" i="1" dirty="0">
                <a:solidFill>
                  <a:srgbClr val="333333"/>
                </a:solidFill>
                <a:highlight>
                  <a:srgbClr val="FFFFFF"/>
                </a:highlight>
                <a:latin typeface="Calibri"/>
                <a:ea typeface="Calibri"/>
                <a:cs typeface="Calibri"/>
                <a:sym typeface="Calibri"/>
              </a:rPr>
              <a:t>Saint Augustine</a:t>
            </a:r>
            <a:endParaRPr sz="2025" b="1" i="1" dirty="0">
              <a:solidFill>
                <a:srgbClr val="001320"/>
              </a:solidFill>
              <a:highlight>
                <a:srgbClr val="FFFFFF"/>
              </a:highlight>
              <a:latin typeface="Calibri"/>
              <a:ea typeface="Calibri"/>
              <a:cs typeface="Calibri"/>
              <a:sym typeface="Calibri"/>
            </a:endParaRPr>
          </a:p>
          <a:p>
            <a:pPr marL="0" lvl="0" indent="0" algn="l" rtl="0">
              <a:spcBef>
                <a:spcPts val="1100"/>
              </a:spcBef>
              <a:spcAft>
                <a:spcPts val="0"/>
              </a:spcAft>
              <a:buClr>
                <a:schemeClr val="dk1"/>
              </a:buClr>
              <a:buSzPct val="100000"/>
              <a:buFont typeface="Arial"/>
              <a:buNone/>
            </a:pPr>
            <a:endParaRPr sz="1100" b="1" dirty="0">
              <a:solidFill>
                <a:schemeClr val="dk1"/>
              </a:solidFill>
            </a:endParaRPr>
          </a:p>
          <a:p>
            <a:pPr marL="0" lvl="0" indent="0" algn="l" rtl="0">
              <a:spcBef>
                <a:spcPts val="0"/>
              </a:spcBef>
              <a:spcAft>
                <a:spcPts val="1200"/>
              </a:spcAft>
              <a:buNone/>
            </a:pPr>
            <a:endParaRPr dirty="0"/>
          </a:p>
        </p:txBody>
      </p:sp>
      <p:pic>
        <p:nvPicPr>
          <p:cNvPr id="140" name="Google Shape;140;p31"/>
          <p:cNvPicPr preferRelativeResize="0"/>
          <p:nvPr/>
        </p:nvPicPr>
        <p:blipFill>
          <a:blip r:embed="rId4">
            <a:alphaModFix/>
          </a:blip>
          <a:stretch>
            <a:fillRect/>
          </a:stretch>
        </p:blipFill>
        <p:spPr>
          <a:xfrm>
            <a:off x="4309038" y="1453524"/>
            <a:ext cx="4006776" cy="2574550"/>
          </a:xfrm>
          <a:prstGeom prst="rect">
            <a:avLst/>
          </a:prstGeom>
          <a:noFill/>
          <a:ln>
            <a:noFill/>
          </a:ln>
        </p:spPr>
      </p:pic>
      <p:sp>
        <p:nvSpPr>
          <p:cNvPr id="141" name="Google Shape;141;p31"/>
          <p:cNvSpPr txBox="1"/>
          <p:nvPr/>
        </p:nvSpPr>
        <p:spPr>
          <a:xfrm>
            <a:off x="4454600" y="4028075"/>
            <a:ext cx="4006800" cy="701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700" b="1">
                <a:solidFill>
                  <a:srgbClr val="0645AD"/>
                </a:solidFill>
                <a:latin typeface="Calibri"/>
                <a:ea typeface="Calibri"/>
                <a:cs typeface="Calibri"/>
                <a:sym typeface="Calibri"/>
              </a:rPr>
              <a:t>Kintsugi:</a:t>
            </a:r>
            <a:r>
              <a:rPr lang="en" sz="1700">
                <a:solidFill>
                  <a:srgbClr val="0645AD"/>
                </a:solidFill>
                <a:latin typeface="Calibri"/>
                <a:ea typeface="Calibri"/>
                <a:cs typeface="Calibri"/>
                <a:sym typeface="Calibri"/>
              </a:rPr>
              <a:t> the Japanese method of repairing this broken pottery bowl with lacquer mixed with powdered gold.</a:t>
            </a:r>
            <a:endParaRPr sz="1700">
              <a:solidFill>
                <a:srgbClr val="0645AD"/>
              </a:solidFill>
              <a:latin typeface="Calibri"/>
              <a:ea typeface="Calibri"/>
              <a:cs typeface="Calibri"/>
              <a:sym typeface="Calibri"/>
            </a:endParaRPr>
          </a:p>
          <a:p>
            <a:pPr marL="0" lvl="0" indent="0" algn="l" rtl="0">
              <a:spcBef>
                <a:spcPts val="0"/>
              </a:spcBef>
              <a:spcAft>
                <a:spcPts val="0"/>
              </a:spcAft>
              <a:buNone/>
            </a:pPr>
            <a:endParaRPr sz="1800">
              <a:solidFill>
                <a:schemeClr val="dk2"/>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sp>
        <p:nvSpPr>
          <p:cNvPr id="146" name="Google Shape;146;p32"/>
          <p:cNvSpPr txBox="1">
            <a:spLocks noGrp="1"/>
          </p:cNvSpPr>
          <p:nvPr>
            <p:ph type="subTitle" idx="1"/>
          </p:nvPr>
        </p:nvSpPr>
        <p:spPr>
          <a:xfrm>
            <a:off x="3697700" y="1847550"/>
            <a:ext cx="5126100" cy="2886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SzPts val="605"/>
              <a:buNone/>
            </a:pPr>
            <a:r>
              <a:rPr lang="en" sz="4400" dirty="0">
                <a:solidFill>
                  <a:schemeClr val="dk1"/>
                </a:solidFill>
                <a:latin typeface="Goudy Old Style" panose="02020502050305020303" pitchFamily="18" charset="0"/>
                <a:ea typeface="Impact"/>
                <a:cs typeface="Impact"/>
                <a:sym typeface="Impact"/>
              </a:rPr>
              <a:t>“</a:t>
            </a:r>
            <a:r>
              <a:rPr lang="en" sz="3625" b="1" dirty="0">
                <a:solidFill>
                  <a:schemeClr val="dk1"/>
                </a:solidFill>
                <a:highlight>
                  <a:srgbClr val="FFFFFF"/>
                </a:highlight>
                <a:latin typeface="Goudy Old Style" panose="02020502050305020303" pitchFamily="18" charset="0"/>
                <a:ea typeface="Impact"/>
                <a:cs typeface="Impact"/>
                <a:sym typeface="Impact"/>
              </a:rPr>
              <a:t>I saw His glory in my wounds and </a:t>
            </a:r>
            <a:endParaRPr sz="3625" b="1" dirty="0">
              <a:solidFill>
                <a:schemeClr val="dk1"/>
              </a:solidFill>
              <a:highlight>
                <a:srgbClr val="FFFFFF"/>
              </a:highlight>
              <a:latin typeface="Goudy Old Style" panose="02020502050305020303" pitchFamily="18" charset="0"/>
              <a:ea typeface="Impact"/>
              <a:cs typeface="Impact"/>
              <a:sym typeface="Impact"/>
            </a:endParaRPr>
          </a:p>
          <a:p>
            <a:pPr marL="0" lvl="0" indent="0" algn="ctr" rtl="0">
              <a:spcBef>
                <a:spcPts val="0"/>
              </a:spcBef>
              <a:spcAft>
                <a:spcPts val="0"/>
              </a:spcAft>
              <a:buSzPts val="605"/>
              <a:buNone/>
            </a:pPr>
            <a:r>
              <a:rPr lang="en" sz="3625" b="1" dirty="0">
                <a:solidFill>
                  <a:schemeClr val="dk1"/>
                </a:solidFill>
                <a:highlight>
                  <a:srgbClr val="FFFFFF"/>
                </a:highlight>
                <a:latin typeface="Goudy Old Style" panose="02020502050305020303" pitchFamily="18" charset="0"/>
                <a:ea typeface="Impact"/>
                <a:cs typeface="Impact"/>
                <a:sym typeface="Impact"/>
              </a:rPr>
              <a:t>it dazzled me.” </a:t>
            </a:r>
            <a:endParaRPr sz="3625" b="1" dirty="0">
              <a:solidFill>
                <a:schemeClr val="dk1"/>
              </a:solidFill>
              <a:highlight>
                <a:srgbClr val="FFFFFF"/>
              </a:highlight>
              <a:latin typeface="Goudy Old Style" panose="02020502050305020303" pitchFamily="18" charset="0"/>
              <a:ea typeface="Impact"/>
              <a:cs typeface="Impact"/>
              <a:sym typeface="Impact"/>
            </a:endParaRPr>
          </a:p>
          <a:p>
            <a:pPr marL="0" lvl="0" indent="0" algn="ctr" rtl="0">
              <a:spcBef>
                <a:spcPts val="0"/>
              </a:spcBef>
              <a:spcAft>
                <a:spcPts val="0"/>
              </a:spcAft>
              <a:buSzPts val="605"/>
              <a:buNone/>
            </a:pPr>
            <a:r>
              <a:rPr lang="en" sz="1925" b="1" dirty="0">
                <a:solidFill>
                  <a:schemeClr val="dk1"/>
                </a:solidFill>
                <a:highlight>
                  <a:srgbClr val="FFFFFF"/>
                </a:highlight>
                <a:latin typeface="Goudy Old Style" panose="02020502050305020303" pitchFamily="18" charset="0"/>
                <a:ea typeface="Impact"/>
                <a:cs typeface="Impact"/>
                <a:sym typeface="Impact"/>
              </a:rPr>
              <a:t>-Saint Augustine</a:t>
            </a:r>
            <a:endParaRPr sz="2700" dirty="0">
              <a:solidFill>
                <a:schemeClr val="dk1"/>
              </a:solidFill>
              <a:latin typeface="Goudy Old Style" panose="02020502050305020303" pitchFamily="18" charset="0"/>
              <a:ea typeface="Impact"/>
              <a:cs typeface="Impact"/>
              <a:sym typeface="Impact"/>
            </a:endParaRPr>
          </a:p>
          <a:p>
            <a:pPr marL="0" lvl="0" indent="0" algn="ctr" rtl="0">
              <a:spcBef>
                <a:spcPts val="0"/>
              </a:spcBef>
              <a:spcAft>
                <a:spcPts val="0"/>
              </a:spcAft>
              <a:buSzPts val="605"/>
              <a:buNone/>
            </a:pPr>
            <a:endParaRPr sz="2000" dirty="0">
              <a:solidFill>
                <a:schemeClr val="dk1"/>
              </a:solidFill>
              <a:latin typeface="Impact"/>
              <a:ea typeface="Impact"/>
              <a:cs typeface="Impact"/>
              <a:sym typeface="Impact"/>
            </a:endParaRPr>
          </a:p>
          <a:p>
            <a:pPr marL="0" lvl="0" indent="0" algn="ctr" rtl="0">
              <a:spcBef>
                <a:spcPts val="0"/>
              </a:spcBef>
              <a:spcAft>
                <a:spcPts val="0"/>
              </a:spcAft>
              <a:buSzPts val="605"/>
              <a:buNone/>
            </a:pPr>
            <a:endParaRPr sz="2440" dirty="0">
              <a:solidFill>
                <a:schemeClr val="dk1"/>
              </a:solidFill>
              <a:latin typeface="Impact"/>
              <a:ea typeface="Impact"/>
              <a:cs typeface="Impact"/>
              <a:sym typeface="Impact"/>
            </a:endParaRPr>
          </a:p>
        </p:txBody>
      </p:sp>
      <p:sp>
        <p:nvSpPr>
          <p:cNvPr id="147" name="Google Shape;147;p32"/>
          <p:cNvSpPr/>
          <p:nvPr/>
        </p:nvSpPr>
        <p:spPr>
          <a:xfrm>
            <a:off x="311700" y="188375"/>
            <a:ext cx="8383200" cy="1116000"/>
          </a:xfrm>
          <a:prstGeom prst="roundRect">
            <a:avLst>
              <a:gd name="adj" fmla="val 16667"/>
            </a:avLst>
          </a:prstGeom>
          <a:gradFill>
            <a:gsLst>
              <a:gs pos="0">
                <a:srgbClr val="51AB2A"/>
              </a:gs>
              <a:gs pos="100000">
                <a:srgbClr val="203E13"/>
              </a:gs>
            </a:gsLst>
            <a:lin ang="5400012" scaled="0"/>
          </a:gra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48" name="Google Shape;148;p32"/>
          <p:cNvSpPr txBox="1"/>
          <p:nvPr/>
        </p:nvSpPr>
        <p:spPr>
          <a:xfrm>
            <a:off x="311700" y="188375"/>
            <a:ext cx="8078700" cy="202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5300">
                <a:solidFill>
                  <a:schemeClr val="lt1"/>
                </a:solidFill>
                <a:latin typeface="Calibri"/>
                <a:ea typeface="Calibri"/>
                <a:cs typeface="Calibri"/>
                <a:sym typeface="Calibri"/>
              </a:rPr>
              <a:t>               Memorize It</a:t>
            </a:r>
            <a:endParaRPr sz="5300">
              <a:solidFill>
                <a:schemeClr val="lt1"/>
              </a:solidFill>
              <a:latin typeface="Calibri"/>
              <a:ea typeface="Calibri"/>
              <a:cs typeface="Calibri"/>
              <a:sym typeface="Calibri"/>
            </a:endParaRPr>
          </a:p>
        </p:txBody>
      </p:sp>
      <p:pic>
        <p:nvPicPr>
          <p:cNvPr id="151" name="Google Shape;151;p32"/>
          <p:cNvPicPr preferRelativeResize="0"/>
          <p:nvPr/>
        </p:nvPicPr>
        <p:blipFill>
          <a:blip r:embed="rId3">
            <a:alphaModFix/>
          </a:blip>
          <a:stretch>
            <a:fillRect/>
          </a:stretch>
        </p:blipFill>
        <p:spPr>
          <a:xfrm flipH="1">
            <a:off x="1021551" y="1747036"/>
            <a:ext cx="2470075" cy="3087626"/>
          </a:xfrm>
          <a:prstGeom prst="rect">
            <a:avLst/>
          </a:prstGeom>
          <a:noFill/>
          <a:ln>
            <a:noFill/>
          </a:ln>
        </p:spPr>
      </p:pic>
      <p:sp>
        <p:nvSpPr>
          <p:cNvPr id="8" name="Google Shape;95;p18">
            <a:extLst>
              <a:ext uri="{FF2B5EF4-FFF2-40B4-BE49-F238E27FC236}">
                <a16:creationId xmlns:a16="http://schemas.microsoft.com/office/drawing/2014/main" id="{DF9DD687-828C-4667-A068-5DC4000C7C4E}"/>
              </a:ext>
            </a:extLst>
          </p:cNvPr>
          <p:cNvSpPr/>
          <p:nvPr/>
        </p:nvSpPr>
        <p:spPr>
          <a:xfrm>
            <a:off x="7216641" y="98217"/>
            <a:ext cx="1645829" cy="1241560"/>
          </a:xfrm>
          <a:prstGeom prst="cloudCallout">
            <a:avLst/>
          </a:prstGeom>
          <a:solidFill>
            <a:srgbClr val="FFFF96"/>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spcBef>
                <a:spcPts val="0"/>
              </a:spcBef>
              <a:spcAft>
                <a:spcPts val="0"/>
              </a:spcAft>
              <a:buNone/>
            </a:pPr>
            <a:endParaRPr sz="1800">
              <a:solidFill>
                <a:schemeClr val="dk1"/>
              </a:solidFill>
              <a:latin typeface="Corbel"/>
              <a:ea typeface="Corbel"/>
              <a:cs typeface="Corbel"/>
              <a:sym typeface="Corbel"/>
            </a:endParaRPr>
          </a:p>
        </p:txBody>
      </p:sp>
      <p:sp>
        <p:nvSpPr>
          <p:cNvPr id="9" name="Google Shape;96;p18">
            <a:extLst>
              <a:ext uri="{FF2B5EF4-FFF2-40B4-BE49-F238E27FC236}">
                <a16:creationId xmlns:a16="http://schemas.microsoft.com/office/drawing/2014/main" id="{06750E42-5929-43F4-9970-1EEB2AD9AC5D}"/>
              </a:ext>
            </a:extLst>
          </p:cNvPr>
          <p:cNvSpPr txBox="1"/>
          <p:nvPr/>
        </p:nvSpPr>
        <p:spPr>
          <a:xfrm>
            <a:off x="6539555" y="349680"/>
            <a:ext cx="3000000" cy="738633"/>
          </a:xfrm>
          <a:prstGeom prst="rect">
            <a:avLst/>
          </a:prstGeom>
          <a:noFill/>
          <a:ln>
            <a:noFill/>
          </a:ln>
        </p:spPr>
        <p:txBody>
          <a:bodyPr spcFirstLastPara="1" wrap="square" lIns="91425" tIns="91425" rIns="91425" bIns="91425" anchor="t" anchorCtr="0">
            <a:spAutoFit/>
          </a:bodyPr>
          <a:lstStyle/>
          <a:p>
            <a:pPr marL="0" marR="0" lvl="0" indent="0" algn="ctr" rtl="0">
              <a:spcBef>
                <a:spcPts val="0"/>
              </a:spcBef>
              <a:spcAft>
                <a:spcPts val="0"/>
              </a:spcAft>
              <a:buNone/>
            </a:pPr>
            <a:r>
              <a:rPr lang="en" sz="1800" b="1" dirty="0">
                <a:solidFill>
                  <a:schemeClr val="dk1"/>
                </a:solidFill>
                <a:latin typeface="Corbel"/>
                <a:ea typeface="Corbel"/>
                <a:cs typeface="Corbel"/>
                <a:sym typeface="Corbel"/>
              </a:rPr>
              <a:t>Key</a:t>
            </a:r>
            <a:endParaRPr lang="en-US" sz="1800" b="1" dirty="0">
              <a:solidFill>
                <a:schemeClr val="dk1"/>
              </a:solidFill>
              <a:latin typeface="Corbel"/>
              <a:ea typeface="Corbel"/>
              <a:cs typeface="Corbel"/>
            </a:endParaRPr>
          </a:p>
          <a:p>
            <a:pPr marL="0" marR="0" lvl="0" indent="0" algn="ctr" rtl="0">
              <a:spcBef>
                <a:spcPts val="0"/>
              </a:spcBef>
              <a:spcAft>
                <a:spcPts val="0"/>
              </a:spcAft>
              <a:buNone/>
            </a:pPr>
            <a:r>
              <a:rPr lang="en" sz="1800" b="1" dirty="0">
                <a:solidFill>
                  <a:schemeClr val="dk1"/>
                </a:solidFill>
                <a:latin typeface="Corbel"/>
                <a:ea typeface="Corbel"/>
                <a:cs typeface="Corbel"/>
                <a:sym typeface="Corbel"/>
              </a:rPr>
              <a:t>Quote!</a:t>
            </a:r>
            <a:endParaRPr sz="1800" dirty="0">
              <a:solidFill>
                <a:schemeClr val="dk1"/>
              </a:solidFill>
              <a:latin typeface="Corbel"/>
              <a:ea typeface="Corbel"/>
              <a:cs typeface="Corbel"/>
              <a:sym typeface="Corbe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38761D"/>
        </a:solidFill>
        <a:effectLst/>
      </p:bgPr>
    </p:bg>
    <p:spTree>
      <p:nvGrpSpPr>
        <p:cNvPr id="1" name="Shape 155"/>
        <p:cNvGrpSpPr/>
        <p:nvPr/>
      </p:nvGrpSpPr>
      <p:grpSpPr>
        <a:xfrm>
          <a:off x="0" y="0"/>
          <a:ext cx="0" cy="0"/>
          <a:chOff x="0" y="0"/>
          <a:chExt cx="0" cy="0"/>
        </a:xfrm>
      </p:grpSpPr>
      <p:sp>
        <p:nvSpPr>
          <p:cNvPr id="156" name="Google Shape;156;p33"/>
          <p:cNvSpPr txBox="1">
            <a:spLocks noGrp="1"/>
          </p:cNvSpPr>
          <p:nvPr>
            <p:ph type="title"/>
          </p:nvPr>
        </p:nvSpPr>
        <p:spPr>
          <a:xfrm>
            <a:off x="0" y="667275"/>
            <a:ext cx="9144000" cy="716700"/>
          </a:xfrm>
          <a:prstGeom prst="rect">
            <a:avLst/>
          </a:prstGeom>
          <a:gradFill>
            <a:gsLst>
              <a:gs pos="0">
                <a:srgbClr val="FFC002"/>
              </a:gs>
              <a:gs pos="67000">
                <a:srgbClr val="795B04"/>
              </a:gs>
            </a:gsLst>
            <a:lin ang="5400012" scaled="0"/>
          </a:gradFill>
          <a:ln w="76200" cap="flat" cmpd="sng">
            <a:solidFill>
              <a:schemeClr val="lt1"/>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SzPts val="990"/>
              <a:buNone/>
            </a:pPr>
            <a:r>
              <a:rPr lang="en" sz="2820" b="1" dirty="0">
                <a:solidFill>
                  <a:schemeClr val="lt1"/>
                </a:solidFill>
              </a:rPr>
              <a:t>Our Suffering and The Sacraments of Healing </a:t>
            </a:r>
            <a:endParaRPr sz="2820" b="1" dirty="0">
              <a:solidFill>
                <a:schemeClr val="lt1"/>
              </a:solidFill>
            </a:endParaRPr>
          </a:p>
        </p:txBody>
      </p:sp>
      <p:sp>
        <p:nvSpPr>
          <p:cNvPr id="157" name="Google Shape;157;p33"/>
          <p:cNvSpPr txBox="1"/>
          <p:nvPr/>
        </p:nvSpPr>
        <p:spPr>
          <a:xfrm>
            <a:off x="4516863" y="4360625"/>
            <a:ext cx="1720800" cy="501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b="1" dirty="0">
                <a:solidFill>
                  <a:schemeClr val="lt1"/>
                </a:solidFill>
                <a:latin typeface="Calibri"/>
                <a:ea typeface="Calibri"/>
                <a:cs typeface="Calibri"/>
                <a:sym typeface="Calibri"/>
              </a:rPr>
              <a:t>Reconciliation</a:t>
            </a:r>
            <a:endParaRPr sz="1800" b="1" dirty="0">
              <a:solidFill>
                <a:schemeClr val="lt1"/>
              </a:solidFill>
              <a:latin typeface="Calibri"/>
              <a:ea typeface="Calibri"/>
              <a:cs typeface="Calibri"/>
              <a:sym typeface="Calibri"/>
            </a:endParaRPr>
          </a:p>
        </p:txBody>
      </p:sp>
      <p:sp>
        <p:nvSpPr>
          <p:cNvPr id="158" name="Google Shape;158;p33"/>
          <p:cNvSpPr txBox="1"/>
          <p:nvPr/>
        </p:nvSpPr>
        <p:spPr>
          <a:xfrm>
            <a:off x="6634682" y="4360625"/>
            <a:ext cx="2170500" cy="433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b="1" dirty="0">
                <a:solidFill>
                  <a:schemeClr val="lt1"/>
                </a:solidFill>
                <a:latin typeface="Calibri"/>
                <a:ea typeface="Calibri"/>
                <a:cs typeface="Calibri"/>
                <a:sym typeface="Calibri"/>
              </a:rPr>
              <a:t>Anointing of the Sick</a:t>
            </a:r>
            <a:endParaRPr sz="1800" b="1" dirty="0">
              <a:solidFill>
                <a:schemeClr val="lt1"/>
              </a:solidFill>
              <a:latin typeface="Calibri"/>
              <a:ea typeface="Calibri"/>
              <a:cs typeface="Calibri"/>
              <a:sym typeface="Calibri"/>
            </a:endParaRPr>
          </a:p>
        </p:txBody>
      </p:sp>
      <p:sp>
        <p:nvSpPr>
          <p:cNvPr id="159" name="Google Shape;159;p33"/>
          <p:cNvSpPr txBox="1"/>
          <p:nvPr/>
        </p:nvSpPr>
        <p:spPr>
          <a:xfrm>
            <a:off x="84117" y="1660025"/>
            <a:ext cx="3984600" cy="3133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400" dirty="0">
                <a:solidFill>
                  <a:schemeClr val="lt1"/>
                </a:solidFill>
                <a:latin typeface="Calibri"/>
                <a:ea typeface="Calibri"/>
                <a:cs typeface="Calibri"/>
                <a:sym typeface="Calibri"/>
              </a:rPr>
              <a:t>Jesus responds to our suffering today in his Mystical Body (the Church) the way he responded to those he encountered in his Historical Body in the Gospels: </a:t>
            </a:r>
            <a:endParaRPr sz="2400" dirty="0">
              <a:solidFill>
                <a:schemeClr val="lt1"/>
              </a:solidFill>
              <a:latin typeface="Calibri"/>
              <a:ea typeface="Calibri"/>
              <a:cs typeface="Calibri"/>
              <a:sym typeface="Calibri"/>
            </a:endParaRPr>
          </a:p>
          <a:p>
            <a:pPr marL="0" lvl="0" indent="0" algn="ctr" rtl="0">
              <a:spcBef>
                <a:spcPts val="0"/>
              </a:spcBef>
              <a:spcAft>
                <a:spcPts val="0"/>
              </a:spcAft>
              <a:buNone/>
            </a:pPr>
            <a:r>
              <a:rPr lang="en" sz="2400" dirty="0">
                <a:solidFill>
                  <a:schemeClr val="lt1"/>
                </a:solidFill>
                <a:latin typeface="Calibri"/>
                <a:ea typeface="Calibri"/>
                <a:cs typeface="Calibri"/>
                <a:sym typeface="Calibri"/>
              </a:rPr>
              <a:t>With</a:t>
            </a:r>
            <a:r>
              <a:rPr lang="en" sz="2400" dirty="0">
                <a:solidFill>
                  <a:srgbClr val="BF9000"/>
                </a:solidFill>
                <a:latin typeface="Calibri"/>
                <a:ea typeface="Calibri"/>
                <a:cs typeface="Calibri"/>
                <a:sym typeface="Calibri"/>
              </a:rPr>
              <a:t> </a:t>
            </a:r>
            <a:r>
              <a:rPr lang="en" sz="2400" b="1" dirty="0">
                <a:solidFill>
                  <a:schemeClr val="lt1"/>
                </a:solidFill>
                <a:latin typeface="Calibri"/>
                <a:ea typeface="Calibri"/>
                <a:cs typeface="Calibri"/>
                <a:sym typeface="Calibri"/>
              </a:rPr>
              <a:t>MERCY</a:t>
            </a:r>
            <a:r>
              <a:rPr lang="en" sz="2400" dirty="0">
                <a:solidFill>
                  <a:schemeClr val="lt1"/>
                </a:solidFill>
                <a:latin typeface="Calibri"/>
                <a:ea typeface="Calibri"/>
                <a:cs typeface="Calibri"/>
                <a:sym typeface="Calibri"/>
              </a:rPr>
              <a:t> and </a:t>
            </a:r>
            <a:r>
              <a:rPr lang="en" sz="2400" b="1" dirty="0">
                <a:solidFill>
                  <a:schemeClr val="lt1"/>
                </a:solidFill>
                <a:latin typeface="Calibri"/>
                <a:ea typeface="Calibri"/>
                <a:cs typeface="Calibri"/>
                <a:sym typeface="Calibri"/>
              </a:rPr>
              <a:t>COMPASSION</a:t>
            </a:r>
            <a:r>
              <a:rPr lang="en" sz="2400" dirty="0">
                <a:solidFill>
                  <a:schemeClr val="lt1"/>
                </a:solidFill>
                <a:latin typeface="Calibri"/>
                <a:ea typeface="Calibri"/>
                <a:cs typeface="Calibri"/>
                <a:sym typeface="Calibri"/>
              </a:rPr>
              <a:t>.</a:t>
            </a:r>
            <a:endParaRPr sz="2400" dirty="0">
              <a:solidFill>
                <a:schemeClr val="lt1"/>
              </a:solidFill>
              <a:latin typeface="Calibri"/>
              <a:ea typeface="Calibri"/>
              <a:cs typeface="Calibri"/>
              <a:sym typeface="Calibri"/>
            </a:endParaRPr>
          </a:p>
        </p:txBody>
      </p:sp>
      <p:pic>
        <p:nvPicPr>
          <p:cNvPr id="160" name="Google Shape;160;p33"/>
          <p:cNvPicPr preferRelativeResize="0"/>
          <p:nvPr/>
        </p:nvPicPr>
        <p:blipFill>
          <a:blip r:embed="rId3">
            <a:alphaModFix/>
          </a:blip>
          <a:stretch>
            <a:fillRect/>
          </a:stretch>
        </p:blipFill>
        <p:spPr>
          <a:xfrm>
            <a:off x="4267226" y="1900362"/>
            <a:ext cx="2220075" cy="2447463"/>
          </a:xfrm>
          <a:prstGeom prst="rect">
            <a:avLst/>
          </a:prstGeom>
          <a:noFill/>
          <a:ln w="76200" cap="flat" cmpd="sng">
            <a:solidFill>
              <a:schemeClr val="lt1"/>
            </a:solidFill>
            <a:prstDash val="solid"/>
            <a:round/>
            <a:headEnd type="none" w="sm" len="sm"/>
            <a:tailEnd type="none" w="sm" len="sm"/>
          </a:ln>
        </p:spPr>
      </p:pic>
      <p:pic>
        <p:nvPicPr>
          <p:cNvPr id="161" name="Google Shape;161;p33"/>
          <p:cNvPicPr preferRelativeResize="0"/>
          <p:nvPr/>
        </p:nvPicPr>
        <p:blipFill>
          <a:blip r:embed="rId4">
            <a:alphaModFix/>
          </a:blip>
          <a:stretch>
            <a:fillRect/>
          </a:stretch>
        </p:blipFill>
        <p:spPr>
          <a:xfrm>
            <a:off x="6690874" y="1900362"/>
            <a:ext cx="2170500" cy="2447461"/>
          </a:xfrm>
          <a:prstGeom prst="rect">
            <a:avLst/>
          </a:prstGeom>
          <a:noFill/>
          <a:ln w="76200" cap="flat" cmpd="sng">
            <a:solidFill>
              <a:schemeClr val="lt1"/>
            </a:solidFill>
            <a:prstDash val="solid"/>
            <a:round/>
            <a:headEnd type="none" w="sm" len="sm"/>
            <a:tailEnd type="none" w="sm" len="sm"/>
          </a:ln>
        </p:spPr>
      </p:pic>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TotalTime>
  <Words>4892</Words>
  <Application>Microsoft Office PowerPoint</Application>
  <PresentationFormat>On-screen Show (16:9)</PresentationFormat>
  <Paragraphs>202</Paragraphs>
  <Slides>14</Slides>
  <Notes>14</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14</vt:i4>
      </vt:variant>
    </vt:vector>
  </HeadingPairs>
  <TitlesOfParts>
    <vt:vector size="22" baseType="lpstr">
      <vt:lpstr>Arial</vt:lpstr>
      <vt:lpstr>Calibri</vt:lpstr>
      <vt:lpstr>Goudy Old Style</vt:lpstr>
      <vt:lpstr>Impact</vt:lpstr>
      <vt:lpstr>Roboto</vt:lpstr>
      <vt:lpstr>Corbel</vt:lpstr>
      <vt:lpstr>Simple Light</vt:lpstr>
      <vt:lpstr>Simple Light</vt:lpstr>
      <vt:lpstr>PowerPoint Presentation</vt:lpstr>
      <vt:lpstr>Why is there Suffering?</vt:lpstr>
      <vt:lpstr>How Humans Suffer</vt:lpstr>
      <vt:lpstr>God Participates in Our Suffering as a Co-Sufferer</vt:lpstr>
      <vt:lpstr>Why was the Son of God Allowed to Suffer?</vt:lpstr>
      <vt:lpstr>PowerPoint Presentation</vt:lpstr>
      <vt:lpstr>      A New Meaning of Suffering</vt:lpstr>
      <vt:lpstr>PowerPoint Presentation</vt:lpstr>
      <vt:lpstr>Our Suffering and The Sacraments of Healing </vt:lpstr>
      <vt:lpstr>PowerPoint Presentation</vt:lpstr>
      <vt:lpstr>Suffering and Dying For Christ</vt:lpstr>
      <vt:lpstr>Types of Martyrdom</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Lily Barth</dc:creator>
  <cp:lastModifiedBy>Robert Harig</cp:lastModifiedBy>
  <cp:revision>5</cp:revision>
  <dcterms:modified xsi:type="dcterms:W3CDTF">2024-12-02T21:26:46Z</dcterms:modified>
</cp:coreProperties>
</file>