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75"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
      <p:font typeface="Impact" panose="020B0806030902050204" pitchFamily="34" charset="0"/>
      <p:regular r:id="rId29"/>
    </p:embeddedFont>
    <p:embeddedFont>
      <p:font typeface="Perpetua" panose="02020502060401020303" pitchFamily="18"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Roboto Thin"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B7E3DB-77F4-5104-8159-319EFAF73C88}" name="Margaret" initials="M" userId="Margare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lliv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471"/>
    <a:srgbClr val="D4C1B5"/>
    <a:srgbClr val="00756D"/>
    <a:srgbClr val="C9B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27AB75-DF31-447C-8A51-674F649F7C4B}">
  <a:tblStyle styleId="{EB27AB75-DF31-447C-8A51-674F649F7C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58" autoAdjust="0"/>
  </p:normalViewPr>
  <p:slideViewPr>
    <p:cSldViewPr snapToGrid="0">
      <p:cViewPr varScale="1">
        <p:scale>
          <a:sx n="109" d="100"/>
          <a:sy n="109" d="100"/>
        </p:scale>
        <p:origin x="594"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User:Life_of_Rile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Ronald_Evans_(astronaut)" TargetMode="External"/><Relationship Id="rId5" Type="http://schemas.openxmlformats.org/officeDocument/2006/relationships/hyperlink" Target="https://en.wikipedia.org/wiki/Harrison_Schmitt" TargetMode="External"/><Relationship Id="rId4" Type="http://schemas.openxmlformats.org/officeDocument/2006/relationships/hyperlink" Target="https://commons.wikimedia.org/wiki/User:Velopilg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File:Open_bible_01_01.sv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benwhitephotograph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User:MKFI"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ewtn.com/catholicism/library/what-precisely-is-the-gospel-303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atholicexchange.com/what-are-the-symbols-of-the-four-evangelist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atholicexchange.com/what-are-the-symbols-of-the-four-evangelist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en:Bartolom%C3%A9_Esteban_Murill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n:Prospero_Fontan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RFvDdGO7qM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en:Anthony_van_Dyc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a:t>*Photo Credit: </a:t>
            </a:r>
            <a:r>
              <a:rPr lang="en-US" b="0" dirty="0"/>
              <a:t>https://commons.wikimedia.org/wiki/File:Jos%C3%A9_de_Ribera_-_St_Jerome.JPG</a:t>
            </a:r>
          </a:p>
          <a:p>
            <a:pPr marL="0" indent="0">
              <a:buNone/>
            </a:pPr>
            <a:endParaRPr lang="en-US" b="1" dirty="0"/>
          </a:p>
          <a:p>
            <a:pPr marL="0" indent="0">
              <a:buNone/>
            </a:pPr>
            <a:r>
              <a:rPr lang="en-US" b="1" dirty="0"/>
              <a:t>Suggestions</a:t>
            </a:r>
            <a:r>
              <a:rPr lang="en-US" b="1" baseline="0" dirty="0"/>
              <a:t> for students’ note taking</a:t>
            </a:r>
            <a:r>
              <a:rPr lang="en-US" b="0" baseline="0" dirty="0"/>
              <a:t>:  </a:t>
            </a:r>
          </a:p>
          <a:p>
            <a:pPr algn="l"/>
            <a:r>
              <a:rPr lang="en-US" sz="1100" b="0" i="1" baseline="0" dirty="0"/>
              <a:t>Require students to use a three-ring binder (1/2-1 inches) full of loose-leaf paper (college or wide ruled). </a:t>
            </a:r>
          </a:p>
          <a:p>
            <a:pPr algn="l"/>
            <a:r>
              <a:rPr lang="en-US" sz="1100" b="0" i="1" baseline="0" dirty="0"/>
              <a:t>Notes must be taken in pen only and handwritten.</a:t>
            </a:r>
          </a:p>
          <a:p>
            <a:pPr algn="l"/>
            <a:r>
              <a:rPr lang="en-US" sz="1100" b="0" i="1" baseline="0" dirty="0"/>
              <a:t>Notebooks should contain information and notes for religion class only.  </a:t>
            </a:r>
          </a:p>
          <a:p>
            <a:pPr algn="l"/>
            <a:r>
              <a:rPr lang="en-US" sz="1100" b="0" i="1" baseline="0" dirty="0"/>
              <a:t>Notebooks must have a table of contents with topic of notes, dates, and page numbers. </a:t>
            </a:r>
          </a:p>
          <a:p>
            <a:pPr algn="l"/>
            <a:r>
              <a:rPr lang="en-US" sz="1100" b="0" i="1" baseline="0" dirty="0"/>
              <a:t>All notes must have a topic and page number.  </a:t>
            </a:r>
          </a:p>
          <a:p>
            <a:pPr algn="l"/>
            <a:r>
              <a:rPr lang="en-US" sz="1100" b="0" i="1" baseline="0" dirty="0"/>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lang="en-US" dirty="0"/>
          </a:p>
        </p:txBody>
      </p:sp>
    </p:spTree>
    <p:extLst>
      <p:ext uri="{BB962C8B-B14F-4D97-AF65-F5344CB8AC3E}">
        <p14:creationId xmlns:p14="http://schemas.microsoft.com/office/powerpoint/2010/main" val="4228260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64fa239b33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64fa239b33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 </a:t>
            </a:r>
            <a:r>
              <a:rPr lang="en-US" b="0" dirty="0"/>
              <a:t>Have students </a:t>
            </a:r>
            <a:r>
              <a:rPr lang="en-US" dirty="0"/>
              <a:t>copy</a:t>
            </a:r>
            <a:r>
              <a:rPr lang="en-US" baseline="0" dirty="0"/>
              <a:t> the information from the slide in their notes.</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2de77714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b2de77714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800" b="1" dirty="0"/>
              <a:t>*Photo</a:t>
            </a:r>
            <a:r>
              <a:rPr lang="en" sz="800" b="1" dirty="0"/>
              <a:t> Credit: </a:t>
            </a:r>
            <a:r>
              <a:rPr lang="en-US" sz="800" b="0" i="0" u="sng" strike="noStrike" cap="none" dirty="0">
                <a:solidFill>
                  <a:srgbClr val="000000"/>
                </a:solidFill>
                <a:effectLst/>
                <a:latin typeface="Arial"/>
                <a:ea typeface="Arial"/>
                <a:cs typeface="Arial"/>
                <a:sym typeface="Arial"/>
                <a:hlinkClick r:id="rId3" tooltip="User:Life of Riley"/>
              </a:rPr>
              <a:t>Life of Riley</a:t>
            </a:r>
            <a:r>
              <a:rPr lang="en-US" sz="800" b="0" i="0" u="sng" strike="noStrike" cap="none" dirty="0">
                <a:solidFill>
                  <a:srgbClr val="000000"/>
                </a:solidFill>
                <a:effectLst/>
                <a:latin typeface="Arial"/>
                <a:ea typeface="Arial"/>
                <a:cs typeface="Arial"/>
                <a:sym typeface="Arial"/>
              </a:rPr>
              <a:t>, </a:t>
            </a:r>
            <a:r>
              <a:rPr lang="en-US" sz="800" b="0" i="0" u="none" strike="noStrike" cap="none" dirty="0">
                <a:solidFill>
                  <a:srgbClr val="000000"/>
                </a:solidFill>
                <a:effectLst/>
                <a:latin typeface="Arial"/>
                <a:ea typeface="Arial"/>
                <a:cs typeface="Arial"/>
                <a:sym typeface="Arial"/>
              </a:rPr>
              <a:t>Public domain, https://commons.wikimedia.org/wiki/File:Herringbone_pattern_as_hexagonal_tiling.svg, </a:t>
            </a:r>
            <a:r>
              <a:rPr lang="en-US" sz="800" b="0" i="0" u="sng" strike="noStrike" cap="none" dirty="0" err="1">
                <a:solidFill>
                  <a:srgbClr val="000000"/>
                </a:solidFill>
                <a:effectLst/>
                <a:latin typeface="Arial"/>
                <a:ea typeface="Arial"/>
                <a:cs typeface="Arial"/>
                <a:sym typeface="Arial"/>
                <a:hlinkClick r:id="rId4" tooltip="User:Velopilger"/>
              </a:rPr>
              <a:t>Velopilger</a:t>
            </a:r>
            <a:endParaRPr lang="en-US" sz="800" b="0" i="0" u="none" strike="noStrike" cap="none" dirty="0">
              <a:solidFill>
                <a:srgbClr val="000000"/>
              </a:solidFill>
              <a:effectLst/>
              <a:latin typeface="Arial"/>
              <a:ea typeface="Arial"/>
              <a:cs typeface="Arial"/>
              <a:sym typeface="Arial"/>
            </a:endParaRPr>
          </a:p>
          <a:p>
            <a:pPr marL="0" indent="0">
              <a:buNone/>
            </a:pPr>
            <a:r>
              <a:rPr lang="en-US" sz="800" b="0" i="0" u="none" strike="noStrike" cap="none" dirty="0">
                <a:solidFill>
                  <a:srgbClr val="000000"/>
                </a:solidFill>
                <a:effectLst/>
                <a:latin typeface="Arial"/>
                <a:ea typeface="Arial"/>
                <a:cs typeface="Arial"/>
                <a:sym typeface="Arial"/>
              </a:rPr>
              <a:t>Public domain, https://commons.wikimedia.org/wiki/File:Liturgy_St_James_4.jpg, NASA/Apollo 17 crew; taken by either </a:t>
            </a:r>
            <a:r>
              <a:rPr lang="en-US" sz="800" b="0" i="0" u="none" strike="noStrike" cap="none" dirty="0">
                <a:solidFill>
                  <a:srgbClr val="000000"/>
                </a:solidFill>
                <a:effectLst/>
                <a:latin typeface="Arial"/>
                <a:ea typeface="Arial"/>
                <a:cs typeface="Arial"/>
                <a:sym typeface="Arial"/>
                <a:hlinkClick r:id="rId5" tooltip="en:Harrison Schmitt"/>
              </a:rPr>
              <a:t>Harrison Schmitt</a:t>
            </a:r>
            <a:r>
              <a:rPr lang="en-US" sz="800" b="0" i="0" u="none" strike="noStrike" cap="none" dirty="0">
                <a:solidFill>
                  <a:srgbClr val="000000"/>
                </a:solidFill>
                <a:effectLst/>
                <a:latin typeface="Arial"/>
                <a:ea typeface="Arial"/>
                <a:cs typeface="Arial"/>
                <a:sym typeface="Arial"/>
              </a:rPr>
              <a:t> or </a:t>
            </a:r>
            <a:r>
              <a:rPr lang="en-US" sz="800" b="0" i="0" u="sng" strike="noStrike" cap="none" dirty="0">
                <a:solidFill>
                  <a:srgbClr val="000000"/>
                </a:solidFill>
                <a:effectLst/>
                <a:latin typeface="Arial"/>
                <a:ea typeface="Arial"/>
                <a:cs typeface="Arial"/>
                <a:sym typeface="Arial"/>
                <a:hlinkClick r:id="rId6" tooltip="en:Ronald Evans (astronaut)"/>
              </a:rPr>
              <a:t>Ron Evans</a:t>
            </a:r>
            <a:endParaRPr lang="en-US" sz="800" b="0" i="0" u="none" strike="noStrike" cap="none" dirty="0">
              <a:solidFill>
                <a:srgbClr val="000000"/>
              </a:solidFill>
              <a:effectLst/>
              <a:latin typeface="Arial"/>
              <a:ea typeface="Arial"/>
              <a:cs typeface="Arial"/>
              <a:sym typeface="Arial"/>
            </a:endParaRPr>
          </a:p>
          <a:p>
            <a:pPr marL="0" indent="0">
              <a:buNone/>
            </a:pPr>
            <a:r>
              <a:rPr lang="en-US" sz="800" b="0" i="0" u="none" strike="noStrike" cap="none" dirty="0">
                <a:solidFill>
                  <a:srgbClr val="000000"/>
                </a:solidFill>
                <a:effectLst/>
                <a:latin typeface="Arial"/>
                <a:ea typeface="Arial"/>
                <a:cs typeface="Arial"/>
                <a:sym typeface="Arial"/>
              </a:rPr>
              <a:t>Public domain, https://commons.wikimedia.org/wiki/File:The_Earth_seen_from_Apollo_17.jpg, </a:t>
            </a:r>
            <a:r>
              <a:rPr lang="en-US" sz="800" b="0" i="0" u="none" strike="noStrike" cap="none" dirty="0" err="1">
                <a:solidFill>
                  <a:srgbClr val="000000"/>
                </a:solidFill>
                <a:effectLst/>
                <a:latin typeface="Arial"/>
                <a:ea typeface="Arial"/>
                <a:cs typeface="Arial"/>
                <a:sym typeface="Arial"/>
              </a:rPr>
              <a:t>Daoud</a:t>
            </a:r>
            <a:r>
              <a:rPr lang="en-US" sz="800" b="0" i="0" u="none" strike="noStrike" cap="none" dirty="0">
                <a:solidFill>
                  <a:srgbClr val="000000"/>
                </a:solidFill>
                <a:effectLst/>
                <a:latin typeface="Arial"/>
                <a:ea typeface="Arial"/>
                <a:cs typeface="Arial"/>
                <a:sym typeface="Arial"/>
              </a:rPr>
              <a:t> Corm, Public domain,</a:t>
            </a:r>
            <a:r>
              <a:rPr lang="en-US" sz="800" b="0" i="0" u="none" strike="noStrike" cap="none" baseline="0" dirty="0">
                <a:solidFill>
                  <a:srgbClr val="000000"/>
                </a:solidFill>
                <a:effectLst/>
                <a:latin typeface="Arial"/>
                <a:ea typeface="Arial"/>
                <a:cs typeface="Arial"/>
                <a:sym typeface="Arial"/>
              </a:rPr>
              <a:t> https://commons.wikimedia.org/wiki/File:Saint_Peter_Daoud_Corm.png</a:t>
            </a:r>
            <a:endParaRPr lang="en-US" sz="8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 b="1" dirty="0">
                <a:solidFill>
                  <a:schemeClr val="tx1"/>
                </a:solidFill>
              </a:rPr>
              <a:t>Directions: </a:t>
            </a:r>
            <a:r>
              <a:rPr lang="en" dirty="0"/>
              <a:t>Explain the meaning of each criteria.</a:t>
            </a:r>
            <a:endParaRPr dirty="0"/>
          </a:p>
          <a:p>
            <a:pPr marL="457200" lvl="0" indent="-298450" algn="l" rtl="0">
              <a:spcBef>
                <a:spcPts val="0"/>
              </a:spcBef>
              <a:spcAft>
                <a:spcPts val="0"/>
              </a:spcAft>
              <a:buSzPts val="1100"/>
              <a:buAutoNum type="arabicPeriod"/>
            </a:pPr>
            <a:r>
              <a:rPr lang="en" b="1" dirty="0"/>
              <a:t>Apostolic Origin</a:t>
            </a:r>
            <a:r>
              <a:rPr lang="en" b="0" dirty="0"/>
              <a:t>:</a:t>
            </a:r>
            <a:r>
              <a:rPr lang="en" b="1" dirty="0"/>
              <a:t> </a:t>
            </a:r>
            <a:r>
              <a:rPr lang="en" dirty="0"/>
              <a:t>attributed to and/or based on the preaching/teaching of the first-generation apostles (or their closest companions).</a:t>
            </a:r>
            <a:endParaRPr dirty="0"/>
          </a:p>
          <a:p>
            <a:pPr marL="457200" lvl="0" indent="-298450" algn="l" rtl="0">
              <a:spcBef>
                <a:spcPts val="0"/>
              </a:spcBef>
              <a:spcAft>
                <a:spcPts val="0"/>
              </a:spcAft>
              <a:buSzPts val="1100"/>
              <a:buAutoNum type="arabicPeriod"/>
            </a:pPr>
            <a:r>
              <a:rPr lang="en" b="1" dirty="0"/>
              <a:t>Universal Acceptance</a:t>
            </a:r>
            <a:r>
              <a:rPr lang="en" dirty="0"/>
              <a:t>: acknowledged by all major Christian communities in the Mediterranean world (by the end of the fourth century).</a:t>
            </a:r>
            <a:endParaRPr dirty="0"/>
          </a:p>
          <a:p>
            <a:pPr marL="457200" lvl="0" indent="-298450" algn="l" rtl="0">
              <a:spcBef>
                <a:spcPts val="0"/>
              </a:spcBef>
              <a:spcAft>
                <a:spcPts val="0"/>
              </a:spcAft>
              <a:buSzPts val="1100"/>
              <a:buAutoNum type="arabicPeriod"/>
            </a:pPr>
            <a:r>
              <a:rPr lang="en" b="1" dirty="0"/>
              <a:t>Liturgical Use</a:t>
            </a:r>
            <a:r>
              <a:rPr lang="en" dirty="0"/>
              <a:t>: read publicly along with the Old Testament when early Christians gathered for the Lord's Supper (their weekly worship/Mass).</a:t>
            </a:r>
            <a:endParaRPr dirty="0"/>
          </a:p>
          <a:p>
            <a:pPr marL="457200" lvl="0" indent="-298450" algn="l" rtl="0">
              <a:spcBef>
                <a:spcPts val="0"/>
              </a:spcBef>
              <a:spcAft>
                <a:spcPts val="0"/>
              </a:spcAft>
              <a:buSzPts val="1100"/>
              <a:buAutoNum type="arabicPeriod"/>
            </a:pPr>
            <a:r>
              <a:rPr lang="en" b="1" dirty="0"/>
              <a:t>Consistent Message</a:t>
            </a:r>
            <a:r>
              <a:rPr lang="en" dirty="0"/>
              <a:t>: contain theological ideas compatible with other accepted Christian writings (incl. the divinity and humanity Jesus).</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64fa239b33_1_2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64fa239b33_1_2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Direction: </a:t>
            </a:r>
            <a:r>
              <a:rPr lang="en-US" b="0" dirty="0"/>
              <a:t>Have s</a:t>
            </a:r>
            <a:r>
              <a:rPr lang="en-US" dirty="0"/>
              <a:t>tudents copy</a:t>
            </a:r>
            <a:r>
              <a:rPr lang="en-US" baseline="0" dirty="0"/>
              <a:t> timeline and include bold type only. </a:t>
            </a:r>
          </a:p>
          <a:p>
            <a:pPr marL="0" lvl="0" indent="0" algn="l" rtl="0">
              <a:spcBef>
                <a:spcPts val="0"/>
              </a:spcBef>
              <a:spcAft>
                <a:spcPts val="0"/>
              </a:spcAft>
              <a:buNone/>
            </a:pPr>
            <a:endParaRPr lang="en-US" baseline="0"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62c25a75f7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62c25a75f7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dirty="0"/>
              <a:t>*Photo Credit: </a:t>
            </a:r>
            <a:r>
              <a:rPr lang="en-US" sz="1100" b="1" i="0" u="none" strike="noStrike" cap="none" dirty="0">
                <a:solidFill>
                  <a:srgbClr val="000000"/>
                </a:solidFill>
                <a:effectLst/>
                <a:latin typeface="Arial"/>
                <a:ea typeface="Arial"/>
                <a:cs typeface="Arial"/>
                <a:sym typeface="Arial"/>
                <a:hlinkClick r:id="rId3" tooltip="File:Open bible 01 01.svg"/>
              </a:rPr>
              <a:t>Open bible 01 01.svg</a:t>
            </a:r>
            <a:r>
              <a:rPr lang="en-US" sz="1100" b="1"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4"/>
              </a:rPr>
              <a:t>Creative Commons Zero, Public Domain Dedication</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Directions: </a:t>
            </a:r>
            <a:r>
              <a:rPr lang="en-US" b="0" dirty="0"/>
              <a:t>Have students look up </a:t>
            </a:r>
            <a:r>
              <a:rPr lang="en-US" b="1" dirty="0"/>
              <a:t>https://www.biblegateway.com</a:t>
            </a:r>
            <a:r>
              <a:rPr lang="en-US" b="0" dirty="0"/>
              <a:t>. Then compare and contrast several translations</a:t>
            </a:r>
            <a:r>
              <a:rPr lang="en-US" b="0" baseline="0" dirty="0"/>
              <a:t> of the same verse.</a:t>
            </a:r>
          </a:p>
          <a:p>
            <a:pPr marL="0" lvl="0" indent="0" algn="l" rtl="0">
              <a:spcBef>
                <a:spcPts val="0"/>
              </a:spcBef>
              <a:spcAft>
                <a:spcPts val="0"/>
              </a:spcAft>
              <a:buNone/>
            </a:pPr>
            <a:endParaRPr lang="en-US" b="0" baseline="0" dirty="0"/>
          </a:p>
          <a:p>
            <a:pPr marL="0" lvl="0" indent="0" algn="l" rtl="0">
              <a:spcBef>
                <a:spcPts val="0"/>
              </a:spcBef>
              <a:spcAft>
                <a:spcPts val="0"/>
              </a:spcAft>
              <a:buNone/>
            </a:pPr>
            <a:r>
              <a:rPr lang="en-US" b="1" baseline="0" dirty="0"/>
              <a:t>Online Resources: </a:t>
            </a:r>
            <a:r>
              <a:rPr lang="en-US" b="0" baseline="0" dirty="0"/>
              <a:t>NABRE online is available through the USCCB website. URL here: https://bible.usccb.org/bible </a:t>
            </a:r>
            <a:endParaRPr b="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62c25a75f7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62c25a75f7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dirty="0"/>
              <a:t>*Photo Credit: </a:t>
            </a:r>
            <a:r>
              <a:rPr lang="en-US" sz="1100" b="0" i="0" u="none" strike="noStrike" cap="none" dirty="0">
                <a:solidFill>
                  <a:srgbClr val="000000"/>
                </a:solidFill>
                <a:effectLst/>
                <a:latin typeface="Arial"/>
                <a:ea typeface="Arial"/>
                <a:cs typeface="Arial"/>
                <a:sym typeface="Arial"/>
              </a:rPr>
              <a:t>Ben White </a:t>
            </a:r>
            <a:r>
              <a:rPr lang="en-US" sz="1100" b="0" i="0" u="none" strike="noStrike" cap="none" dirty="0" err="1">
                <a:solidFill>
                  <a:srgbClr val="000000"/>
                </a:solidFill>
                <a:effectLst/>
                <a:latin typeface="Arial"/>
                <a:ea typeface="Arial"/>
                <a:cs typeface="Arial"/>
                <a:sym typeface="Arial"/>
                <a:hlinkClick r:id="rId3"/>
              </a:rPr>
              <a:t>benwhitephotography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Creative Commons Zero, Public Domain Dedication</a:t>
            </a:r>
            <a:r>
              <a:rPr lang="en-US" sz="1100" b="0" i="0" u="none" strike="noStrike" cap="none" dirty="0">
                <a:solidFill>
                  <a:srgbClr val="000000"/>
                </a:solidFill>
                <a:effectLst/>
                <a:latin typeface="Arial"/>
                <a:ea typeface="Arial"/>
                <a:cs typeface="Arial"/>
                <a:sym typeface="Arial"/>
              </a:rPr>
              <a:t>, https://commons.wikimedia.org/wiki/File:Bible_Study_(Unsplash).jpg</a:t>
            </a:r>
          </a:p>
          <a:p>
            <a:pPr marL="158750" indent="0">
              <a:buNone/>
            </a:pPr>
            <a:endParaRPr lang="en-US" sz="1100" b="0" i="0" u="none" strike="noStrike" cap="none" dirty="0">
              <a:solidFill>
                <a:srgbClr val="000000"/>
              </a:solidFill>
              <a:effectLst/>
              <a:latin typeface="Arial"/>
              <a:ea typeface="Arial"/>
              <a:cs typeface="Arial"/>
              <a:sym typeface="Arial"/>
            </a:endParaRPr>
          </a:p>
          <a:p>
            <a:pPr marL="120650" lvl="0" indent="0" algn="l" rtl="0">
              <a:spcBef>
                <a:spcPts val="0"/>
              </a:spcBef>
              <a:spcAft>
                <a:spcPts val="0"/>
              </a:spcAft>
              <a:buClr>
                <a:schemeClr val="dk1"/>
              </a:buClr>
              <a:buSzPts val="1700"/>
              <a:buNone/>
            </a:pPr>
            <a:r>
              <a:rPr lang="en-US" b="1" dirty="0"/>
              <a:t>Directions</a:t>
            </a:r>
            <a:r>
              <a:rPr lang="en-US" b="0" dirty="0"/>
              <a:t>: Discuss the purpose of each tool listed on the slide (see below). If you have any of these tools on hand, hold them up and/or pass them around. </a:t>
            </a:r>
          </a:p>
          <a:p>
            <a:pPr marL="120650" lvl="0" indent="0" algn="l" rtl="0">
              <a:spcBef>
                <a:spcPts val="0"/>
              </a:spcBef>
              <a:spcAft>
                <a:spcPts val="0"/>
              </a:spcAft>
              <a:buClr>
                <a:schemeClr val="dk1"/>
              </a:buClr>
              <a:buSzPts val="1700"/>
              <a:buNone/>
            </a:pPr>
            <a:endParaRPr lang="en-US" b="0" dirty="0"/>
          </a:p>
          <a:p>
            <a:pPr marL="457200" lvl="0" indent="-336550" algn="l" rtl="0">
              <a:spcBef>
                <a:spcPts val="0"/>
              </a:spcBef>
              <a:spcAft>
                <a:spcPts val="0"/>
              </a:spcAft>
              <a:buClr>
                <a:schemeClr val="dk1"/>
              </a:buClr>
              <a:buSzPts val="1700"/>
              <a:buChar char="●"/>
            </a:pPr>
            <a:r>
              <a:rPr lang="en-US" sz="1100" b="1" dirty="0">
                <a:solidFill>
                  <a:schemeClr val="dk1"/>
                </a:solidFill>
                <a:latin typeface="Calibri"/>
                <a:ea typeface="Calibri"/>
                <a:cs typeface="Calibri"/>
                <a:sym typeface="Calibri"/>
              </a:rPr>
              <a:t>Bible Commentary: </a:t>
            </a:r>
            <a:r>
              <a:rPr lang="en-US" sz="1100" dirty="0">
                <a:solidFill>
                  <a:schemeClr val="dk1"/>
                </a:solidFill>
                <a:latin typeface="Calibri"/>
                <a:ea typeface="Calibri"/>
                <a:cs typeface="Calibri"/>
                <a:sym typeface="Calibri"/>
              </a:rPr>
              <a:t>Provides explanations and interpretations of scripture.</a:t>
            </a:r>
          </a:p>
          <a:p>
            <a:pPr marL="457200" lvl="0" indent="-336550" algn="l" rtl="0">
              <a:spcBef>
                <a:spcPts val="0"/>
              </a:spcBef>
              <a:spcAft>
                <a:spcPts val="0"/>
              </a:spcAft>
              <a:buClr>
                <a:schemeClr val="dk1"/>
              </a:buClr>
              <a:buSzPts val="1700"/>
              <a:buChar char="●"/>
            </a:pPr>
            <a:r>
              <a:rPr lang="en-US" sz="1100" b="1" dirty="0">
                <a:solidFill>
                  <a:schemeClr val="dk1"/>
                </a:solidFill>
                <a:latin typeface="Calibri"/>
                <a:ea typeface="Calibri"/>
                <a:cs typeface="Calibri"/>
                <a:sym typeface="Calibri"/>
              </a:rPr>
              <a:t>Bible Atlas: </a:t>
            </a:r>
            <a:r>
              <a:rPr lang="en-US" sz="1100" dirty="0">
                <a:solidFill>
                  <a:schemeClr val="dk1"/>
                </a:solidFill>
                <a:latin typeface="Calibri"/>
                <a:ea typeface="Calibri"/>
                <a:cs typeface="Calibri"/>
                <a:sym typeface="Calibri"/>
              </a:rPr>
              <a:t>Provides historical maps and a guide to the Holy Land and other biblical areas.</a:t>
            </a:r>
          </a:p>
          <a:p>
            <a:pPr marL="457200" lvl="0" indent="-336550" algn="l" rtl="0">
              <a:spcBef>
                <a:spcPts val="0"/>
              </a:spcBef>
              <a:spcAft>
                <a:spcPts val="0"/>
              </a:spcAft>
              <a:buClr>
                <a:schemeClr val="dk1"/>
              </a:buClr>
              <a:buSzPts val="1700"/>
              <a:buChar char="●"/>
            </a:pPr>
            <a:r>
              <a:rPr lang="en-US" sz="1100" b="1" dirty="0">
                <a:solidFill>
                  <a:schemeClr val="dk1"/>
                </a:solidFill>
                <a:latin typeface="Calibri"/>
                <a:ea typeface="Calibri"/>
                <a:cs typeface="Calibri"/>
                <a:sym typeface="Calibri"/>
              </a:rPr>
              <a:t>Bible Dictionary: </a:t>
            </a:r>
            <a:r>
              <a:rPr lang="en-US" sz="1100" dirty="0">
                <a:solidFill>
                  <a:schemeClr val="dk1"/>
                </a:solidFill>
                <a:latin typeface="Calibri"/>
                <a:ea typeface="Calibri"/>
                <a:cs typeface="Calibri"/>
                <a:sym typeface="Calibri"/>
              </a:rPr>
              <a:t>Provides definitions and illustrations of proper names, places, people, animals, and things in the Bible.</a:t>
            </a:r>
          </a:p>
          <a:p>
            <a:pPr marL="457200" lvl="0" indent="-336550" algn="l" rtl="0">
              <a:spcBef>
                <a:spcPts val="0"/>
              </a:spcBef>
              <a:spcAft>
                <a:spcPts val="0"/>
              </a:spcAft>
              <a:buClr>
                <a:schemeClr val="dk1"/>
              </a:buClr>
              <a:buSzPts val="1700"/>
              <a:buChar char="●"/>
            </a:pPr>
            <a:r>
              <a:rPr lang="en-US" sz="1100" b="1" dirty="0">
                <a:solidFill>
                  <a:schemeClr val="dk1"/>
                </a:solidFill>
                <a:latin typeface="Calibri"/>
                <a:ea typeface="Calibri"/>
                <a:cs typeface="Calibri"/>
                <a:sym typeface="Calibri"/>
              </a:rPr>
              <a:t>Bible Concordance:</a:t>
            </a:r>
            <a:r>
              <a:rPr lang="en-US" sz="1100" dirty="0">
                <a:solidFill>
                  <a:schemeClr val="dk1"/>
                </a:solidFill>
                <a:latin typeface="Calibri"/>
                <a:ea typeface="Calibri"/>
                <a:cs typeface="Calibri"/>
                <a:sym typeface="Calibri"/>
              </a:rPr>
              <a:t> Provides an index to find keys words and concepts that are found in other books of the Bible.</a:t>
            </a:r>
          </a:p>
          <a:p>
            <a:pPr marL="0" lvl="0" indent="0" algn="l" rtl="0">
              <a:spcBef>
                <a:spcPts val="0"/>
              </a:spcBef>
              <a:spcAft>
                <a:spcPts val="0"/>
              </a:spcAft>
              <a:buNone/>
            </a:pPr>
            <a:endParaRPr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62c25a75f7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62c25a75f7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 </a:t>
            </a:r>
            <a:r>
              <a:rPr lang="en" dirty="0"/>
              <a:t>(supplies needed: one Bible for each student). </a:t>
            </a:r>
            <a:r>
              <a:rPr lang="en" b="0" dirty="0"/>
              <a:t>Have students locate this chapter</a:t>
            </a:r>
            <a:r>
              <a:rPr lang="en" b="0" baseline="0" dirty="0"/>
              <a:t> and verse in their Bibles. </a:t>
            </a:r>
            <a:r>
              <a:rPr lang="en" b="0" dirty="0"/>
              <a:t>Guide students through the slide, explaing book, chapter and verse.</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62c25a75f7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62c25a75f7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b="1" dirty="0"/>
              <a:t>*Photo Credit: </a:t>
            </a:r>
            <a:r>
              <a:rPr lang="en-US" sz="1100" b="0" i="0" u="none" strike="noStrike" cap="none" dirty="0">
                <a:solidFill>
                  <a:srgbClr val="000000"/>
                </a:solidFill>
                <a:effectLst/>
                <a:latin typeface="Arial"/>
                <a:ea typeface="Arial"/>
                <a:cs typeface="Arial"/>
                <a:sym typeface="Arial"/>
              </a:rPr>
              <a:t>Leif </a:t>
            </a:r>
            <a:r>
              <a:rPr lang="en-US" sz="1100" b="0" i="0" u="none" strike="noStrike" cap="none" dirty="0" err="1">
                <a:solidFill>
                  <a:srgbClr val="000000"/>
                </a:solidFill>
                <a:effectLst/>
                <a:latin typeface="Arial"/>
                <a:ea typeface="Arial"/>
                <a:cs typeface="Arial"/>
                <a:sym typeface="Arial"/>
              </a:rPr>
              <a:t>Skoogfors</a:t>
            </a:r>
            <a:r>
              <a:rPr lang="en-US" sz="1100" b="0" i="0" u="none" strike="noStrike" cap="none" dirty="0">
                <a:solidFill>
                  <a:srgbClr val="000000"/>
                </a:solidFill>
                <a:effectLst/>
                <a:latin typeface="Arial"/>
                <a:ea typeface="Arial"/>
                <a:cs typeface="Arial"/>
                <a:sym typeface="Arial"/>
              </a:rPr>
              <a:t>, Public domain, https://commons.wikimedia.org/wiki/File:FEMA_-_3721_-_Photograph_by_Leif_Skoogfors_taken_on_08-09-2001_in_West_Virginia.jpg</a:t>
            </a:r>
          </a:p>
          <a:p>
            <a:pPr marL="0" lvl="0" indent="0" algn="l" rtl="0">
              <a:spcBef>
                <a:spcPts val="0"/>
              </a:spcBef>
              <a:spcAft>
                <a:spcPts val="0"/>
              </a:spcAft>
              <a:buNone/>
            </a:pPr>
            <a:endParaRPr lang="en" b="1" dirty="0"/>
          </a:p>
          <a:p>
            <a:pPr marL="0" lvl="0" indent="0" algn="l" rtl="0">
              <a:spcBef>
                <a:spcPts val="0"/>
              </a:spcBef>
              <a:spcAft>
                <a:spcPts val="0"/>
              </a:spcAft>
              <a:buNone/>
            </a:pPr>
            <a:r>
              <a:rPr lang="en" b="1" dirty="0"/>
              <a:t>Directions: </a:t>
            </a:r>
            <a:r>
              <a:rPr lang="en" dirty="0"/>
              <a:t>(supplies needed: one Bible for each student). Have students use a hard copy Bible to look up and locate the verse in the image. Then have them practice locating a passage by having them look up John 6:48-53. Have someone read the passage aloud.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62c25a75f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62c25a75f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a:t>
            </a:r>
            <a:r>
              <a:rPr lang="en" dirty="0"/>
              <a:t> Have students write down the question and then write down their answer. Then have students share their answers with one person close by.</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62c25a75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62c25a75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 </a:t>
            </a:r>
            <a:r>
              <a:rPr lang="en" dirty="0"/>
              <a:t>Have students copy the quote. Add bonus points to the assessment if they can write it down, demonstrating that they memorized it.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62c25a75f7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62c25a75f7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a:t>
            </a:r>
            <a:r>
              <a:rPr lang="en" dirty="0"/>
              <a:t> For each stage ask the following questions. Follow up with your own answer or the answer provided.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LIFE: </a:t>
            </a:r>
            <a:r>
              <a:rPr lang="en" dirty="0"/>
              <a:t>Given the story of the Bible told in the Old Testament, especially the story of the Fall in Genesis chapter 3, why is the message of Jesus good news?</a:t>
            </a:r>
          </a:p>
          <a:p>
            <a:pPr marL="0" lvl="0" indent="0" algn="l" rtl="0">
              <a:spcBef>
                <a:spcPts val="0"/>
              </a:spcBef>
              <a:spcAft>
                <a:spcPts val="0"/>
              </a:spcAft>
              <a:buNone/>
            </a:pPr>
            <a:endParaRPr dirty="0"/>
          </a:p>
          <a:p>
            <a:pPr marL="0" lvl="0" indent="0" algn="l" rtl="0">
              <a:spcBef>
                <a:spcPts val="0"/>
              </a:spcBef>
              <a:spcAft>
                <a:spcPts val="0"/>
              </a:spcAft>
              <a:buNone/>
            </a:pPr>
            <a:r>
              <a:rPr lang="en" dirty="0"/>
              <a:t>(Answer: Jesus is the promised Messiah and Savior. He came into the world to be the Mediator of a New Covenant for all people, and he came to save us from our sins and provide a way to regain the life and communion with God that was taken away in the Fall of Adam and Eve). </a:t>
            </a:r>
            <a:endParaRPr dirty="0"/>
          </a:p>
          <a:p>
            <a:pPr marL="0" lvl="0" indent="0" algn="l" rtl="0">
              <a:spcBef>
                <a:spcPts val="0"/>
              </a:spcBef>
              <a:spcAft>
                <a:spcPts val="0"/>
              </a:spcAft>
              <a:buNone/>
            </a:pPr>
            <a:endParaRPr lang="en" b="1" dirty="0"/>
          </a:p>
          <a:p>
            <a:pPr marL="0" lvl="0" indent="0" algn="l" rtl="0">
              <a:spcBef>
                <a:spcPts val="0"/>
              </a:spcBef>
              <a:spcAft>
                <a:spcPts val="0"/>
              </a:spcAft>
              <a:buNone/>
            </a:pPr>
            <a:r>
              <a:rPr lang="en" b="1" dirty="0"/>
              <a:t>ORAL:</a:t>
            </a:r>
            <a:r>
              <a:rPr lang="en" dirty="0"/>
              <a:t> Why was there so much urgency on the part of the apostles to spread the Gospel message?</a:t>
            </a:r>
          </a:p>
          <a:p>
            <a:pPr marL="0" lvl="0" indent="0" algn="l" rtl="0">
              <a:spcBef>
                <a:spcPts val="0"/>
              </a:spcBef>
              <a:spcAft>
                <a:spcPts val="0"/>
              </a:spcAft>
              <a:buNone/>
            </a:pPr>
            <a:endParaRPr dirty="0"/>
          </a:p>
          <a:p>
            <a:pPr marL="0" lvl="0" indent="0" algn="l" rtl="0">
              <a:spcBef>
                <a:spcPts val="0"/>
              </a:spcBef>
              <a:spcAft>
                <a:spcPts val="0"/>
              </a:spcAft>
              <a:buNone/>
            </a:pPr>
            <a:r>
              <a:rPr lang="en" dirty="0"/>
              <a:t>(Answer: The apostles were filled with the Holy Spirit and understood that the best thing they could do for others was to introduce them to Jesus, who lives on after the Resurrection. They announced the </a:t>
            </a:r>
            <a:r>
              <a:rPr lang="en" b="1" i="1" dirty="0">
                <a:solidFill>
                  <a:schemeClr val="dk1"/>
                </a:solidFill>
              </a:rPr>
              <a:t>kerygma,</a:t>
            </a:r>
            <a:r>
              <a:rPr lang="en" b="0" i="0" dirty="0">
                <a:solidFill>
                  <a:schemeClr val="dk1"/>
                </a:solidFill>
              </a:rPr>
              <a:t> preaching </a:t>
            </a:r>
            <a:r>
              <a:rPr lang="en" dirty="0">
                <a:solidFill>
                  <a:schemeClr val="dk1"/>
                </a:solidFill>
              </a:rPr>
              <a:t>to unbelievers, those who had no firsthand knowledge of Jesus).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b="1" dirty="0"/>
              <a:t>WRITTEN: </a:t>
            </a:r>
            <a:r>
              <a:rPr lang="en" dirty="0"/>
              <a:t> In what way did both Jesus’s words and deeds work together to proclaim a reversal of sin and the beginning of the kingdom of God on earth? Why was it important to record both Jesus’ deeds and words?</a:t>
            </a:r>
          </a:p>
          <a:p>
            <a:pPr marL="0" lvl="0" indent="0" algn="l" rtl="0">
              <a:spcBef>
                <a:spcPts val="0"/>
              </a:spcBef>
              <a:spcAft>
                <a:spcPts val="0"/>
              </a:spcAft>
              <a:buNone/>
            </a:pPr>
            <a:endParaRPr dirty="0"/>
          </a:p>
          <a:p>
            <a:pPr marL="0" lvl="0" indent="0" algn="l" rtl="0">
              <a:spcBef>
                <a:spcPts val="0"/>
              </a:spcBef>
              <a:spcAft>
                <a:spcPts val="0"/>
              </a:spcAft>
              <a:buNone/>
            </a:pPr>
            <a:r>
              <a:rPr lang="en" dirty="0"/>
              <a:t>(Answer: Jesus announced the kingdom and described it through many parables, such as the Prodigal Son, to let us know we may be forgiven of our sins so long as we repent and seek forgiveness. By healing the sick and the dead, driving out demons, and commanding nature, he showed that he had power over sin and that his forgiveness was real. It was important to record both words and deeds because they were all true and they were all conveying the important message to repent and trust in faith that Jesus is our Savior).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64fa239b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64fa239b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b="1" dirty="0"/>
              <a:t>*Photo</a:t>
            </a:r>
            <a:r>
              <a:rPr lang="en" sz="1200" b="1" baseline="0" dirty="0"/>
              <a:t> Credit: </a:t>
            </a:r>
            <a:r>
              <a:rPr lang="en-US" sz="1100" b="0" i="0" u="sng" strike="noStrike" cap="none" dirty="0">
                <a:solidFill>
                  <a:srgbClr val="000000"/>
                </a:solidFill>
                <a:effectLst/>
                <a:latin typeface="Arial"/>
                <a:ea typeface="Arial"/>
                <a:cs typeface="Arial"/>
                <a:sym typeface="Arial"/>
                <a:hlinkClick r:id="rId3" tooltip="User:MKFI"/>
              </a:rPr>
              <a:t>MKFI</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Public domain, https://commons.wikimedia.org/wiki/File:Tampereen_ortodoksinen_kirkko_sis%C3%A4lt%C3%A4_13_ikonostaasin_Pyh%C3%A4_portti.JPG</a:t>
            </a:r>
            <a:endParaRPr lang="en" sz="1200" b="1" dirty="0"/>
          </a:p>
          <a:p>
            <a:pPr marL="0" lvl="0" indent="0" algn="l" rtl="0">
              <a:spcBef>
                <a:spcPts val="0"/>
              </a:spcBef>
              <a:spcAft>
                <a:spcPts val="0"/>
              </a:spcAft>
              <a:buNone/>
            </a:pPr>
            <a:endParaRPr lang="en" sz="1200" b="1" dirty="0"/>
          </a:p>
          <a:p>
            <a:pPr marL="0" lvl="0" indent="0" algn="l" rtl="0">
              <a:spcBef>
                <a:spcPts val="0"/>
              </a:spcBef>
              <a:spcAft>
                <a:spcPts val="0"/>
              </a:spcAft>
              <a:buNone/>
            </a:pPr>
            <a:r>
              <a:rPr lang="en" sz="1200" b="1" dirty="0"/>
              <a:t>Directions: </a:t>
            </a:r>
            <a:r>
              <a:rPr lang="en" sz="1200" b="0" dirty="0"/>
              <a:t>Sh</a:t>
            </a:r>
            <a:r>
              <a:rPr lang="en" sz="1200" dirty="0"/>
              <a:t>are the quote below as students copy down key vocabulary.</a:t>
            </a:r>
            <a:r>
              <a:rPr lang="en" sz="1200" baseline="0" dirty="0"/>
              <a:t> View video below to supplement understanding of t</a:t>
            </a:r>
            <a:r>
              <a:rPr lang="en-US" sz="1200" baseline="0" dirty="0"/>
              <a:t>he</a:t>
            </a:r>
            <a:r>
              <a:rPr lang="en" sz="1200" baseline="0" dirty="0"/>
              <a:t> term </a:t>
            </a:r>
            <a:r>
              <a:rPr lang="en" sz="1200" i="1" baseline="0" dirty="0"/>
              <a:t>evangelist</a:t>
            </a:r>
            <a:r>
              <a:rPr lang="en" sz="1200" baseline="0" dirty="0"/>
              <a:t>.</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“The basic meaning of the ‘Good News’ is the resurrection of Jesus from the dead. When the first Christians announced euangelion (glad tidings), that’s what they meant. ‘You killed him, but God raised him up’ is the basic form of kerygmatic preaching. What this entails is that God’s love is more powerful than sin and death, more powerful than anything that is in the world.” - Bishop Barron, </a:t>
            </a:r>
            <a:r>
              <a:rPr lang="en" sz="1200" u="sng" dirty="0">
                <a:solidFill>
                  <a:schemeClr val="hlink"/>
                </a:solidFill>
                <a:hlinkClick r:id="rId4"/>
              </a:rPr>
              <a:t>https://www.ewtn.com/catholicism/library/what-precisely-is-the-gospel-3031</a:t>
            </a:r>
            <a:r>
              <a:rPr lang="en" sz="1200" dirty="0"/>
              <a:t> </a:t>
            </a:r>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b="1" dirty="0"/>
              <a:t>Online </a:t>
            </a:r>
            <a:r>
              <a:rPr lang="en" sz="1200" b="1" baseline="0" dirty="0"/>
              <a:t>Resources: </a:t>
            </a:r>
            <a:r>
              <a:rPr lang="en" sz="1200" b="0" baseline="0" dirty="0"/>
              <a:t>View</a:t>
            </a:r>
            <a:r>
              <a:rPr lang="en" sz="1200" b="1" baseline="0" dirty="0"/>
              <a:t> “</a:t>
            </a:r>
            <a:r>
              <a:rPr lang="en" sz="1200" i="0" baseline="0" dirty="0"/>
              <a:t>Mysteries of the Church: The Early Evangelists</a:t>
            </a:r>
            <a:r>
              <a:rPr lang="en" sz="1200" baseline="0" dirty="0"/>
              <a:t>.” URL here: </a:t>
            </a:r>
            <a:r>
              <a:rPr lang="en-US" sz="1200" baseline="0" dirty="0"/>
              <a:t>https://youtu.be/lDZDQZjuo08</a:t>
            </a:r>
          </a:p>
          <a:p>
            <a:pPr marL="0" lvl="0" indent="0" algn="l" rtl="0">
              <a:spcBef>
                <a:spcPts val="0"/>
              </a:spcBef>
              <a:spcAft>
                <a:spcPts val="0"/>
              </a:spcAft>
              <a:buNone/>
            </a:pPr>
            <a:endParaRPr lang="en-US" sz="1200" baseline="0" dirty="0"/>
          </a:p>
          <a:p>
            <a:pPr marL="0" lvl="0" indent="0" algn="l" rtl="0">
              <a:spcBef>
                <a:spcPts val="0"/>
              </a:spcBef>
              <a:spcAft>
                <a:spcPts val="0"/>
              </a:spcAft>
              <a:buNone/>
            </a:pP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64fa239b33_1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64fa239b33_1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b="1" dirty="0"/>
              <a:t>*Photo Credit: </a:t>
            </a:r>
            <a:r>
              <a:rPr lang="fr-FR" sz="1100" b="0" i="0" u="none" strike="noStrike" cap="none" dirty="0" err="1">
                <a:solidFill>
                  <a:srgbClr val="000000"/>
                </a:solidFill>
                <a:effectLst/>
                <a:latin typeface="Arial"/>
                <a:ea typeface="Arial"/>
                <a:cs typeface="Arial"/>
                <a:sym typeface="Arial"/>
              </a:rPr>
              <a:t>Gheyn</a:t>
            </a:r>
            <a:r>
              <a:rPr lang="fr-FR" sz="1100" b="0" i="0" u="none" strike="noStrike" cap="none" dirty="0">
                <a:solidFill>
                  <a:srgbClr val="000000"/>
                </a:solidFill>
                <a:effectLst/>
                <a:latin typeface="Arial"/>
                <a:ea typeface="Arial"/>
                <a:cs typeface="Arial"/>
                <a:sym typeface="Arial"/>
              </a:rPr>
              <a:t>, Jacques II de (1565-1629), </a:t>
            </a:r>
            <a:r>
              <a:rPr lang="fr-FR" sz="1100" b="0" i="0" u="none" strike="noStrike" cap="none" dirty="0" err="1">
                <a:solidFill>
                  <a:srgbClr val="000000"/>
                </a:solidFill>
                <a:effectLst/>
                <a:latin typeface="Arial"/>
                <a:ea typeface="Arial"/>
                <a:cs typeface="Arial"/>
                <a:sym typeface="Arial"/>
                <a:hlinkClick r:id="rId3"/>
              </a:rPr>
              <a:t>Creative</a:t>
            </a:r>
            <a:r>
              <a:rPr lang="fr-FR" sz="1100" b="0" i="0" u="none" strike="noStrike" cap="none" dirty="0">
                <a:solidFill>
                  <a:srgbClr val="000000"/>
                </a:solidFill>
                <a:effectLst/>
                <a:latin typeface="Arial"/>
                <a:ea typeface="Arial"/>
                <a:cs typeface="Arial"/>
                <a:sym typeface="Arial"/>
                <a:hlinkClick r:id="rId3"/>
              </a:rPr>
              <a:t> Commons Attribution 4.0</a:t>
            </a:r>
            <a:r>
              <a:rPr lang="fr-FR" sz="1100" b="0" i="0" u="none" strike="noStrike" cap="none" dirty="0">
                <a:solidFill>
                  <a:srgbClr val="000000"/>
                </a:solidFill>
                <a:effectLst/>
                <a:latin typeface="Arial"/>
                <a:ea typeface="Arial"/>
                <a:cs typeface="Arial"/>
                <a:sym typeface="Arial"/>
              </a:rPr>
              <a:t>,, https://commons.wikimedia.org/wiki/File:The_evangelists_in_a_circle_Saint_Matthew_PK-P-100.891,_PK-P-121.745.tiff</a:t>
            </a:r>
          </a:p>
          <a:p>
            <a:pPr marL="0" lvl="0" indent="0" algn="l" rtl="0">
              <a:spcBef>
                <a:spcPts val="0"/>
              </a:spcBef>
              <a:spcAft>
                <a:spcPts val="0"/>
              </a:spcAft>
              <a:buNone/>
            </a:pPr>
            <a:endParaRPr lang="en" b="1" dirty="0"/>
          </a:p>
          <a:p>
            <a:pPr marL="0" lvl="0" indent="0" algn="l" rtl="0">
              <a:spcBef>
                <a:spcPts val="0"/>
              </a:spcBef>
              <a:spcAft>
                <a:spcPts val="0"/>
              </a:spcAft>
              <a:buNone/>
            </a:pPr>
            <a:r>
              <a:rPr lang="en" b="1" dirty="0"/>
              <a:t>Directions: </a:t>
            </a:r>
            <a:r>
              <a:rPr lang="en" dirty="0"/>
              <a:t>As students copy these notes you may share the following quote:</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Quote: </a:t>
            </a:r>
          </a:p>
          <a:p>
            <a:pPr marL="0" lvl="0" indent="0" algn="l" rtl="0">
              <a:spcBef>
                <a:spcPts val="0"/>
              </a:spcBef>
              <a:spcAft>
                <a:spcPts val="0"/>
              </a:spcAft>
              <a:buNone/>
            </a:pPr>
            <a:endParaRPr b="1" dirty="0"/>
          </a:p>
          <a:p>
            <a:pPr marL="0" lvl="0" indent="0" algn="l" rtl="0">
              <a:spcBef>
                <a:spcPts val="0"/>
              </a:spcBef>
              <a:spcAft>
                <a:spcPts val="0"/>
              </a:spcAft>
              <a:buClr>
                <a:schemeClr val="dk1"/>
              </a:buClr>
              <a:buSzPts val="1100"/>
              <a:buFont typeface="Arial"/>
              <a:buNone/>
            </a:pPr>
            <a:r>
              <a:rPr lang="en" dirty="0"/>
              <a:t>“</a:t>
            </a:r>
            <a:r>
              <a:rPr lang="en" sz="1200" b="1" dirty="0"/>
              <a:t>St. Matthew is represented by a divine man</a:t>
            </a:r>
            <a:r>
              <a:rPr lang="en" sz="1200" dirty="0"/>
              <a:t> because the Gospel highlights Jesus’ entry into this world, first by presenting His family lineage — ‘A family record of Jesus Christ, Son of David, son of Abraham’ (Mt 1:1) — and His incarnation and birth: ‘Now this is how the birth of Jesus Christ came about’ (Mt 1:18). ‘This then,’ according to St. Irenaeus, ‘is the Gospel of His humanity; for which reason it is, too, that the character of a humble and meek man is kept up through the whole Gospel.’</a:t>
            </a:r>
            <a:endParaRPr sz="1200" dirty="0"/>
          </a:p>
          <a:p>
            <a:pPr marL="0" lvl="0" indent="0" algn="l" rtl="0">
              <a:spcBef>
                <a:spcPts val="0"/>
              </a:spcBef>
              <a:spcAft>
                <a:spcPts val="0"/>
              </a:spcAft>
              <a:buClr>
                <a:schemeClr val="dk1"/>
              </a:buClr>
              <a:buSzPts val="1100"/>
              <a:buFont typeface="Arial"/>
              <a:buNone/>
            </a:pPr>
            <a:r>
              <a:rPr lang="en" sz="1200" b="1" dirty="0"/>
              <a:t>St. Mark, represented by the winged lion</a:t>
            </a:r>
            <a:r>
              <a:rPr lang="en" sz="1200" dirty="0"/>
              <a:t>, references the Prophet Isaiah when he begins his gospel: ‘Here begins the Gospel of Jesus Christ, the Son of God. In Isaiah the prophet it is written: “I send my messenger before you to prepare your way: a herald’s voice in the desert, crying, ‘Make ready the way of the Lord, clear Him a straight path.’”’ ‘The voice in the desert crying’ reminds one of a lion’s roar, and the prophetical spirit descending to earth reminds one of a ‘winged message.’ The lion also signified royalty, an appropriate symbol for the Son of God.</a:t>
            </a:r>
            <a:endParaRPr sz="1200" dirty="0"/>
          </a:p>
          <a:p>
            <a:pPr marL="0" lvl="0" indent="0" algn="l" rtl="0">
              <a:spcBef>
                <a:spcPts val="0"/>
              </a:spcBef>
              <a:spcAft>
                <a:spcPts val="0"/>
              </a:spcAft>
              <a:buNone/>
            </a:pPr>
            <a:r>
              <a:rPr lang="en" sz="1200" b="1" dirty="0"/>
              <a:t>The winged ox represents St. Luke. </a:t>
            </a:r>
            <a:r>
              <a:rPr lang="en" sz="1200" dirty="0"/>
              <a:t>Oxen were used in temple sacrifices. For instance, when the Ark of the Covenant was brought to Jerusalem, an ox and a fatling were sacrificed every six steps (2 Sm 6). St. Luke begins his Gospel with the announcement of the birth of St. John the Baptizer to his father, the priest Zechariah, who was offering sacrifice in the Temple (Lk 1). St. Luke also includes the parable of the Prodigal Son, in which the fatted calf is slaughtered, not only to celebrate the younger son’s return, but also to foreshadow the joy we must have in receiving reconciliation through our most merciful Savior who as Priest offered Himself in sacrifice to forgive our sins. Therefore, the winged ox reminds us of the priestly character of our Lord and His sacrifice for our redemption.</a:t>
            </a:r>
            <a:endParaRPr sz="1200" dirty="0"/>
          </a:p>
          <a:p>
            <a:pPr marL="0" lvl="0" indent="0" algn="l" rtl="0">
              <a:spcBef>
                <a:spcPts val="0"/>
              </a:spcBef>
              <a:spcAft>
                <a:spcPts val="0"/>
              </a:spcAft>
              <a:buNone/>
            </a:pPr>
            <a:r>
              <a:rPr lang="en-US" sz="1200" b="1" dirty="0"/>
              <a:t>Lastly, </a:t>
            </a:r>
            <a:r>
              <a:rPr lang="en" sz="1200" b="1" dirty="0"/>
              <a:t>St. John is represented by the rising eagle</a:t>
            </a:r>
            <a:r>
              <a:rPr lang="en" sz="1200" dirty="0"/>
              <a:t>. The Gospel begins with the ‘lofty’ prologue and ‘rises’ to pierce most deeply the mysteries of God, the relationship between the Father and the Son, and the incarnation: ‘In the beginning was the Word, the Word was in God’s presence, and the Word was God. He was present to God in the beginning. Through Him all things came into being, and apart from Him nothing came to be’ (Jn 1:1-3). And ‘The Word became flesh and made His dwelling among us, and we have seen His glory: The glory of an only Son coming from the Father filled with enduring love’ (Jn 1:14). The Gospel of St. John, unlike the other Gospels, engages the reader with the most profound teachings of our Lord, such as the long discourses Jesus has with Nicodemus and the Samaritan woman, and the beautiful teachings on the Bread of Life and the Good Shepherd. Jesus, too, identified Himself as ‘the way, the truth, and the life,’ and anyone who embraces Him as such will rise to everlasting life with Him.</a:t>
            </a:r>
            <a:r>
              <a:rPr lang="en" sz="1400" dirty="0">
                <a:solidFill>
                  <a:srgbClr val="222222"/>
                </a:solidFill>
                <a:highlight>
                  <a:srgbClr val="FFFFFF"/>
                </a:highlight>
                <a:latin typeface="Georgia"/>
                <a:ea typeface="Georgia"/>
                <a:cs typeface="Georgia"/>
                <a:sym typeface="Georgia"/>
              </a:rPr>
              <a:t>” </a:t>
            </a:r>
          </a:p>
          <a:p>
            <a:pPr marL="0" lvl="0" indent="0" algn="l" rtl="0">
              <a:spcBef>
                <a:spcPts val="0"/>
              </a:spcBef>
              <a:spcAft>
                <a:spcPts val="0"/>
              </a:spcAft>
              <a:buNone/>
            </a:pPr>
            <a:r>
              <a:rPr lang="en" dirty="0"/>
              <a:t>-St. Irenaeus, </a:t>
            </a:r>
            <a:r>
              <a:rPr lang="en" u="sng" dirty="0">
                <a:solidFill>
                  <a:schemeClr val="hlink"/>
                </a:solidFill>
                <a:hlinkClick r:id="rId4"/>
              </a:rPr>
              <a:t>https://catholicexchange.com/what-are-the-symbols-of-the-four-evangelists/</a:t>
            </a:r>
            <a:r>
              <a:rPr lang="en" dirty="0"/>
              <a:t> </a:t>
            </a:r>
            <a:endParaRPr sz="1300" dirty="0">
              <a:solidFill>
                <a:srgbClr val="222222"/>
              </a:solidFill>
              <a:highlight>
                <a:srgbClr val="FFFFFF"/>
              </a:highlight>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Other Online Resources</a:t>
            </a:r>
            <a:r>
              <a:rPr lang="en-US" b="1" baseline="0" dirty="0">
                <a:solidFill>
                  <a:schemeClr val="dk1"/>
                </a:solidFill>
              </a:rPr>
              <a:t>:  </a:t>
            </a:r>
            <a:r>
              <a:rPr lang="en-US" dirty="0">
                <a:solidFill>
                  <a:schemeClr val="dk1"/>
                </a:solidFill>
              </a:rPr>
              <a:t>For a more detailed treatment of this topic, see the webpage compiled by Fr. Felix Just, SJ, </a:t>
            </a:r>
            <a:r>
              <a:rPr lang="en-US" baseline="0" dirty="0">
                <a:solidFill>
                  <a:schemeClr val="dk1"/>
                </a:solidFill>
              </a:rPr>
              <a:t>URL here: </a:t>
            </a:r>
            <a:r>
              <a:rPr lang="en-US" dirty="0"/>
              <a:t>https://catholic-resources.org/Art/Evangelists_Symbols.htm</a:t>
            </a: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b20ead8f8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b20ead8f8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US" sz="1100" b="0" i="0" u="none" strike="noStrike" cap="none" dirty="0">
                <a:solidFill>
                  <a:srgbClr val="000000"/>
                </a:solidFill>
                <a:effectLst/>
                <a:latin typeface="Arial"/>
                <a:ea typeface="Arial"/>
                <a:cs typeface="Arial"/>
                <a:sym typeface="Arial"/>
              </a:rPr>
              <a:t>Cleveland Museum of Art, </a:t>
            </a:r>
            <a:r>
              <a:rPr lang="en-US" sz="1100" b="0" i="0" u="sng" strike="noStrike" cap="none" dirty="0">
                <a:solidFill>
                  <a:srgbClr val="000000"/>
                </a:solidFill>
                <a:effectLst/>
                <a:latin typeface="Arial"/>
                <a:ea typeface="Arial"/>
                <a:cs typeface="Arial"/>
                <a:sym typeface="Arial"/>
                <a:hlinkClick r:id="rId3"/>
              </a:rPr>
              <a:t>Creative Commons Zero, Public Domain Dedication</a:t>
            </a:r>
            <a:r>
              <a:rPr lang="en-US" sz="1100" b="0" i="0" u="sng" strike="noStrike" cap="none" dirty="0">
                <a:solidFill>
                  <a:srgbClr val="000000"/>
                </a:solidFill>
                <a:effectLst/>
                <a:latin typeface="Arial"/>
                <a:ea typeface="Arial"/>
                <a:cs typeface="Arial"/>
                <a:sym typeface="Arial"/>
              </a:rPr>
              <a:t>, https://commons.wikimedia.org/wiki/File:England,_Abbey_of_Peterborough(%3F),_13th_century_-_Miniature_Excised_from_a_Psalter-_Christ_in_Majesty_with_Symbols_of_the_Fou_-_1945.132_-_Cleveland_Museum_of_Art.tif </a:t>
            </a:r>
            <a:endParaRPr lang="en" b="1" dirty="0">
              <a:solidFill>
                <a:schemeClr val="dk1"/>
              </a:solidFill>
            </a:endParaRPr>
          </a:p>
          <a:p>
            <a:pPr marL="0" lvl="0" indent="0" algn="l" rtl="0">
              <a:spcBef>
                <a:spcPts val="0"/>
              </a:spcBef>
              <a:spcAft>
                <a:spcPts val="0"/>
              </a:spcAft>
              <a:buNone/>
            </a:pPr>
            <a:endParaRPr lang="en" b="1"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identify which evangelist is represented in each corner of the image. Share</a:t>
            </a:r>
            <a:r>
              <a:rPr lang="en" baseline="0" dirty="0">
                <a:solidFill>
                  <a:schemeClr val="dk1"/>
                </a:solidFill>
              </a:rPr>
              <a:t> details below.</a:t>
            </a:r>
            <a:endParaRPr dirty="0">
              <a:solidFill>
                <a:schemeClr val="dk1"/>
              </a:solidFill>
            </a:endParaRPr>
          </a:p>
          <a:p>
            <a:pPr marL="0" lvl="0" indent="0" algn="l" rtl="0">
              <a:spcBef>
                <a:spcPts val="0"/>
              </a:spcBef>
              <a:spcAft>
                <a:spcPts val="0"/>
              </a:spcAft>
              <a:buNone/>
            </a:pP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dirty="0">
                <a:solidFill>
                  <a:schemeClr val="dk1"/>
                </a:solidFill>
              </a:rPr>
              <a:t>Description of image:</a:t>
            </a:r>
            <a:r>
              <a:rPr lang="en" dirty="0">
                <a:solidFill>
                  <a:schemeClr val="dk1"/>
                </a:solidFill>
              </a:rPr>
              <a:t> </a:t>
            </a:r>
            <a:r>
              <a:rPr lang="en" dirty="0"/>
              <a:t>Christ is seated within a cusped frame representing his aura. He is surrounded by the four "living creatures"—the gospel writers—</a:t>
            </a:r>
            <a:r>
              <a:rPr lang="en-US" dirty="0"/>
              <a:t>as envisioned by Saint John in his Apocalypse: a winged man (St. Matthew), a lion (St. Mark), an ox (St. Luke), and an eagle (St. John).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a:r>
            <a:r>
              <a:rPr lang="en" sz="1200" b="1" dirty="0">
                <a:solidFill>
                  <a:schemeClr val="dk1"/>
                </a:solidFill>
              </a:rPr>
              <a:t>St. Matthew is represented by a divine man</a:t>
            </a:r>
            <a:r>
              <a:rPr lang="en" sz="1200" dirty="0">
                <a:solidFill>
                  <a:schemeClr val="dk1"/>
                </a:solidFill>
              </a:rPr>
              <a:t> because the Gospel highlights Jesus’ entry into this world, first by presenting His family lineage — ‘A family record of Jesus Christ, Son of David, son of Abraham’ (Mt 1:1) — and His incarnation and birth: ‘Now this is how the birth of Jesus Christ came about’ (Mt 1:18). ‘This then,’ according to St. Irenaeus, ‘is the Gospel of His humanity; for which reason it is, too, that the character of a humble and meek man is kept up through the whole Gospel.’</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chemeClr val="dk1"/>
                </a:solidFill>
              </a:rPr>
              <a:t>St. Mark, represented by the winged lion</a:t>
            </a:r>
            <a:r>
              <a:rPr lang="en" sz="1200" dirty="0">
                <a:solidFill>
                  <a:schemeClr val="dk1"/>
                </a:solidFill>
              </a:rPr>
              <a:t>, references the Prophet Isaiah when he begins his gospel: ‘Here begins the Gospel of Jesus Christ, the Son of God. In Isaiah the prophet it is written: “I send my messenger before you to prepare your way: a herald’s voice in the desert, crying, ‘Make ready the way of the Lord, clear Him a straight path.’”’ ‘The voice in the desert crying’ reminds one of a lion’s roar, and the prophetical spirit descending to earth reminds one of a ‘winged message.’ The lion also signified royalty, an appropriate symbol for the Son of God.</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chemeClr val="dk1"/>
                </a:solidFill>
              </a:rPr>
              <a:t>The winged ox represents St. Luke. </a:t>
            </a:r>
            <a:r>
              <a:rPr lang="en" sz="1200" dirty="0">
                <a:solidFill>
                  <a:schemeClr val="dk1"/>
                </a:solidFill>
              </a:rPr>
              <a:t>Oxen were used in temple sacrifices. For instance, when the Ark of the Covenant was brought to Jerusalem, an ox and a fatling were sacrificed every six steps (2 Sm 6). St. Luke begins his Gospel with the announcement of the birth of St. John the Baptizer to his father, the priest Zechariah, who was offering sacrifice in the Temple (Lk 1). St. Luke also includes the parable of the Prodigal Son, in which the fatted calf is slaughtered, not only to celebrate the younger son’s return, but also to foreshadow the joy we must have in receiving reconciliation through our most merciful Savior who as Priest offered Himself in sacrifice to forgive our sins. Therefore, the winged ox reminds us of the priestly character of our Lord and His sacrifice for our redemption.</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chemeClr val="dk1"/>
                </a:solidFill>
              </a:rPr>
              <a:t>Lastly, St. John is represented by the rising eagle</a:t>
            </a:r>
            <a:r>
              <a:rPr lang="en" sz="1200" dirty="0">
                <a:solidFill>
                  <a:schemeClr val="dk1"/>
                </a:solidFill>
              </a:rPr>
              <a:t>. The Gospel begins with the ‘lofty’ prologue and ‘rises’ to pierce most deeply the mysteries of God, the relationship between the Father and the Son, and the incarnation: ‘In the beginning was the Word, the Word was in God’s presence, and the Word was God. He was present to God in the beginning. Through Him all things came into being, and apart from Him nothing came to be’ (Jn 1:1-3). And ‘The Word became flesh and made His dwelling among us, and we have seen His glory: The glory of an only Son coming from the Father filled with enduring love’ (Jn 1:14). The Gospel of St. John, unlike the other Gospels, engages the reader with the most profound teachings of our Lord, such as the long discourses Jesus has with Nicodemus and the Samaritan woman, and the beautiful teachings on the Bread of Life and the Good Shepherd. Jesus, too, identified Himself as ‘the way, the truth, and the life,’ and anyone who embraces Him as such will rise to everlasting life with Him.</a:t>
            </a:r>
            <a:r>
              <a:rPr lang="en" sz="1400" dirty="0">
                <a:solidFill>
                  <a:srgbClr val="222222"/>
                </a:solidFill>
                <a:highlight>
                  <a:srgbClr val="FFFFFF"/>
                </a:highlight>
                <a:latin typeface="Georgia"/>
                <a:ea typeface="Georgia"/>
                <a:cs typeface="Georgia"/>
                <a:sym typeface="Georgia"/>
              </a:rPr>
              <a:t>”</a:t>
            </a:r>
          </a:p>
          <a:p>
            <a:pPr marL="0" lvl="0" indent="0" algn="l" rtl="0">
              <a:spcBef>
                <a:spcPts val="0"/>
              </a:spcBef>
              <a:spcAft>
                <a:spcPts val="0"/>
              </a:spcAft>
              <a:buClr>
                <a:schemeClr val="dk1"/>
              </a:buClr>
              <a:buSzPts val="1100"/>
              <a:buFont typeface="Arial"/>
              <a:buNone/>
            </a:pPr>
            <a:r>
              <a:rPr lang="en" dirty="0">
                <a:solidFill>
                  <a:schemeClr val="dk1"/>
                </a:solidFill>
              </a:rPr>
              <a:t>-St. Irenaeus, </a:t>
            </a:r>
            <a:r>
              <a:rPr lang="en" u="sng" dirty="0">
                <a:solidFill>
                  <a:schemeClr val="hlink"/>
                </a:solidFill>
                <a:hlinkClick r:id="rId4"/>
              </a:rPr>
              <a:t>https://catholicexchange.com/what-are-the-symbols-of-the-four-evangelists/</a:t>
            </a:r>
            <a:r>
              <a:rPr lang="en" dirty="0">
                <a:solidFill>
                  <a:schemeClr val="dk1"/>
                </a:solidFill>
              </a:rPr>
              <a:t> </a:t>
            </a:r>
            <a:endParaRPr sz="1300" dirty="0">
              <a:solidFill>
                <a:srgbClr val="222222"/>
              </a:solidFill>
              <a:highlight>
                <a:srgbClr val="FFFFFF"/>
              </a:highlight>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64fa239b33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64fa239b3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b="1" dirty="0"/>
              <a:t>*Photo Credit: </a:t>
            </a:r>
            <a:r>
              <a:rPr lang="en-US" sz="1100" b="0" i="0" u="sng" strike="noStrike" cap="none" dirty="0" err="1">
                <a:solidFill>
                  <a:srgbClr val="000000"/>
                </a:solidFill>
                <a:effectLst/>
                <a:latin typeface="Arial"/>
                <a:ea typeface="Arial"/>
                <a:cs typeface="Arial"/>
                <a:sym typeface="Arial"/>
                <a:hlinkClick r:id="rId3" tooltip="w:en:Bartolomé Esteban Murillo"/>
              </a:rPr>
              <a:t>Bartolomé</a:t>
            </a:r>
            <a:r>
              <a:rPr lang="en-US" sz="1100" b="0" i="0" u="sng" strike="noStrike" cap="none" dirty="0">
                <a:solidFill>
                  <a:srgbClr val="000000"/>
                </a:solidFill>
                <a:effectLst/>
                <a:latin typeface="Arial"/>
                <a:ea typeface="Arial"/>
                <a:cs typeface="Arial"/>
                <a:sym typeface="Arial"/>
                <a:hlinkClick r:id="rId3" tooltip="w:en:Bartolomé Esteban Murillo"/>
              </a:rPr>
              <a:t> Esteban Murillo</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Public domain, </a:t>
            </a:r>
            <a:r>
              <a:rPr lang="en-US" sz="900" b="0" dirty="0"/>
              <a:t>https://commons.wikimedia.org/wiki/File:Bartolom%C3%A9_Est%C3%A9ban_Murillo_-_Saint_John_the_Baptist_Pointing_to_Christ_-_1960.2_-_Art_Institute_of_Chicago.jpg</a:t>
            </a:r>
            <a:endParaRPr lang="en" sz="900" b="0" dirty="0"/>
          </a:p>
          <a:p>
            <a:pPr marL="0" lvl="0" indent="0" algn="l" rtl="0">
              <a:spcBef>
                <a:spcPts val="0"/>
              </a:spcBef>
              <a:spcAft>
                <a:spcPts val="0"/>
              </a:spcAft>
              <a:buNone/>
            </a:pPr>
            <a:endParaRPr lang="en" sz="1200" b="1" dirty="0"/>
          </a:p>
          <a:p>
            <a:pPr marL="0" lvl="0" indent="0" algn="l" rtl="0">
              <a:spcBef>
                <a:spcPts val="0"/>
              </a:spcBef>
              <a:spcAft>
                <a:spcPts val="0"/>
              </a:spcAft>
              <a:buNone/>
            </a:pPr>
            <a:r>
              <a:rPr lang="en" sz="1200" b="1" dirty="0"/>
              <a:t>Directions:</a:t>
            </a:r>
            <a:r>
              <a:rPr lang="en" sz="1200" dirty="0"/>
              <a:t> Share the quote below as students copy down key vocabulary.</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b="1" dirty="0"/>
              <a:t>Quote: </a:t>
            </a:r>
            <a:r>
              <a:rPr lang="en-US" sz="1200" dirty="0"/>
              <a:t>“As the apostles began their proclamation of Jesus Christ as Savior of the world (in Greek, the Kerygma), their witness revolved around a simple and direct message that focused on the person of Jesus, his powerful witness and message, the miraculous deeds he worked, and the transformation of lives as they believed in him and became his witnesses to the world. Saints Peter and Paul provide a number of examples of kerygmatic preaching in the Acts of the Apostles.”</a:t>
            </a:r>
          </a:p>
          <a:p>
            <a:pPr marL="0" lvl="0" indent="0" algn="l" rtl="0">
              <a:spcBef>
                <a:spcPts val="0"/>
              </a:spcBef>
              <a:spcAft>
                <a:spcPts val="0"/>
              </a:spcAft>
              <a:buNone/>
            </a:pPr>
            <a:r>
              <a:rPr lang="en-US" sz="1200" dirty="0"/>
              <a:t>- Michael  E. Steier, “Kerygmatic Proclamation of Jesus Christ,” USCCB, https://www.usccb.org/beliefs-and-teachings/how-we-teach/catechesis/catechetical-sunday/enlisting-witnesses/kerygmatic-proclamation-of-jesus-christ#:~:text=As%20the%20apostles%20began%20their,lives%20as%20they%20believed%20in.</a:t>
            </a:r>
          </a:p>
          <a:p>
            <a:pPr marL="0" lvl="0" indent="0" algn="l" rtl="0">
              <a:spcBef>
                <a:spcPts val="0"/>
              </a:spcBef>
              <a:spcAft>
                <a:spcPts val="0"/>
              </a:spcAft>
              <a:buNone/>
            </a:pPr>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20ead8f8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20ead8f8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200" b="1" dirty="0">
                <a:solidFill>
                  <a:schemeClr val="dk1"/>
                </a:solidFill>
              </a:rPr>
              <a:t>*Photo Credit: </a:t>
            </a:r>
            <a:r>
              <a:rPr lang="en-US" sz="1100" b="0" i="0" u="sng" strike="noStrike" cap="none" dirty="0">
                <a:solidFill>
                  <a:srgbClr val="000000"/>
                </a:solidFill>
                <a:effectLst/>
                <a:latin typeface="Arial"/>
                <a:ea typeface="Arial"/>
                <a:cs typeface="Arial"/>
                <a:sym typeface="Arial"/>
                <a:hlinkClick r:id="rId3" tooltip="w:en:Prospero Fontana"/>
              </a:rPr>
              <a:t>Prospero Fontana</a:t>
            </a:r>
            <a:r>
              <a:rPr lang="en-US" sz="1100" b="0" i="0" u="sng"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Public domain, </a:t>
            </a:r>
            <a:r>
              <a:rPr lang="en-US" sz="1200" b="0" dirty="0">
                <a:solidFill>
                  <a:schemeClr val="dk1"/>
                </a:solidFill>
              </a:rPr>
              <a:t>https://commons.wikimedia.org/wiki/File:Nswag,_prospero_fontana,_deposizione,_1563.JPG</a:t>
            </a:r>
            <a:endParaRPr sz="1200" b="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chemeClr val="dk1"/>
                </a:solidFill>
              </a:rPr>
              <a:t>Directions: </a:t>
            </a:r>
            <a:r>
              <a:rPr lang="en" sz="1200" b="0" dirty="0">
                <a:solidFill>
                  <a:schemeClr val="dk1"/>
                </a:solidFill>
              </a:rPr>
              <a:t>Ask students to think about how this Bible verse conveys the meaning of </a:t>
            </a:r>
            <a:r>
              <a:rPr lang="en" sz="1200" b="0" i="1" dirty="0">
                <a:solidFill>
                  <a:schemeClr val="dk1"/>
                </a:solidFill>
              </a:rPr>
              <a:t>kerygma</a:t>
            </a:r>
            <a:r>
              <a:rPr lang="en" sz="1200" b="0" dirty="0">
                <a:solidFill>
                  <a:schemeClr val="dk1"/>
                </a:solidFill>
              </a:rPr>
              <a:t>.</a:t>
            </a: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2c25a75f7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62c25a75f7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a:t>
            </a:r>
            <a:r>
              <a:rPr lang="en" dirty="0"/>
              <a:t> View video and have students identify the following steps. Beginning at minute 8.30 in the video, Kim Walker Smith's spontaneous, announcement or proclamation of the Good News is given in the form of a colloquial kerygma. In it she takes us through a five-step process of evangelization. URL here: </a:t>
            </a:r>
            <a:r>
              <a:rPr lang="en" sz="1300" u="sng" dirty="0">
                <a:solidFill>
                  <a:schemeClr val="hlink"/>
                </a:solidFill>
                <a:highlight>
                  <a:srgbClr val="FFFFFF"/>
                </a:highlight>
                <a:hlinkClick r:id="rId3"/>
              </a:rPr>
              <a:t>https://youtu.be/RFvDdGO7qMo</a:t>
            </a:r>
            <a:r>
              <a:rPr lang="en" sz="1300" dirty="0">
                <a:solidFill>
                  <a:srgbClr val="333333"/>
                </a:solidFill>
                <a:highlight>
                  <a:srgbClr val="FFFFFF"/>
                </a:highlight>
              </a:rPr>
              <a:t> </a:t>
            </a:r>
            <a:endParaRPr sz="13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br>
              <a:rPr lang="en" dirty="0"/>
            </a:br>
            <a:endParaRPr sz="1300" dirty="0">
              <a:solidFill>
                <a:srgbClr val="333333"/>
              </a:solidFill>
              <a:highlight>
                <a:srgbClr val="FFFFFF"/>
              </a:highlight>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4fa239b3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4fa239b3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dirty="0"/>
              <a:t>*Photo Credit</a:t>
            </a:r>
            <a:r>
              <a:rPr lang="en-US" dirty="0"/>
              <a:t>: </a:t>
            </a:r>
            <a:r>
              <a:rPr lang="fr-FR" sz="1100" b="0" i="0" u="sng" strike="noStrike" cap="none" dirty="0">
                <a:solidFill>
                  <a:srgbClr val="000000"/>
                </a:solidFill>
                <a:effectLst/>
                <a:latin typeface="Arial"/>
                <a:ea typeface="Arial"/>
                <a:cs typeface="Arial"/>
                <a:sym typeface="Arial"/>
                <a:hlinkClick r:id="rId3" tooltip="w:en:Anthony van Dyck"/>
              </a:rPr>
              <a:t>Anthony van Dyck</a:t>
            </a:r>
            <a:r>
              <a:rPr lang="fr-FR" sz="1100" b="0" i="0" u="sng" strike="noStrike" cap="none" dirty="0">
                <a:solidFill>
                  <a:srgbClr val="000000"/>
                </a:solidFill>
                <a:effectLst/>
                <a:latin typeface="Arial"/>
                <a:ea typeface="Arial"/>
                <a:cs typeface="Arial"/>
                <a:sym typeface="Arial"/>
              </a:rPr>
              <a:t>, </a:t>
            </a:r>
            <a:r>
              <a:rPr lang="fr-FR" sz="1100" b="0" i="0" u="none" strike="noStrike" cap="none" dirty="0">
                <a:solidFill>
                  <a:srgbClr val="000000"/>
                </a:solidFill>
                <a:effectLst/>
                <a:latin typeface="Arial"/>
                <a:ea typeface="Arial"/>
                <a:cs typeface="Arial"/>
                <a:sym typeface="Arial"/>
              </a:rPr>
              <a:t>Public </a:t>
            </a:r>
            <a:r>
              <a:rPr lang="fr-FR" sz="1100" b="0" i="0" u="none" strike="noStrike" cap="none" dirty="0" err="1">
                <a:solidFill>
                  <a:srgbClr val="000000"/>
                </a:solidFill>
                <a:effectLst/>
                <a:latin typeface="Arial"/>
                <a:ea typeface="Arial"/>
                <a:cs typeface="Arial"/>
                <a:sym typeface="Arial"/>
              </a:rPr>
              <a:t>domain</a:t>
            </a:r>
            <a:r>
              <a:rPr lang="fr-FR" sz="1100" b="0" i="0" u="none" strike="noStrike" cap="none" dirty="0">
                <a:solidFill>
                  <a:srgbClr val="000000"/>
                </a:solidFill>
                <a:effectLst/>
                <a:latin typeface="Arial"/>
                <a:ea typeface="Arial"/>
                <a:cs typeface="Arial"/>
                <a:sym typeface="Arial"/>
              </a:rPr>
              <a:t>, ttps://commons.wikimedia.org/wiki/File:Dyck_Apostel_Paulus@Nieders._Landesmuseum20160811.JPG </a:t>
            </a:r>
            <a:r>
              <a:rPr lang="en-US" sz="1100" b="0" i="0" u="none" strike="noStrike" cap="none" dirty="0">
                <a:solidFill>
                  <a:srgbClr val="000000"/>
                </a:solidFill>
                <a:effectLst/>
                <a:latin typeface="Arial"/>
                <a:ea typeface="Arial"/>
                <a:cs typeface="Arial"/>
                <a:sym typeface="Arial"/>
              </a:rPr>
              <a:t>Book: Friedrich Justus Knecht\</a:t>
            </a:r>
          </a:p>
          <a:p>
            <a:pPr marL="0" indent="0">
              <a:buNone/>
            </a:pPr>
            <a:r>
              <a:rPr lang="en-US" sz="1100" b="0" i="0" u="none" strike="noStrike" cap="none" dirty="0">
                <a:solidFill>
                  <a:srgbClr val="000000"/>
                </a:solidFill>
                <a:effectLst/>
                <a:latin typeface="Arial"/>
                <a:ea typeface="Arial"/>
                <a:cs typeface="Arial"/>
                <a:sym typeface="Arial"/>
              </a:rPr>
              <a:t>Map: Wagner &amp; </a:t>
            </a:r>
            <a:r>
              <a:rPr lang="en-US" sz="1100" b="0" i="0" u="none" strike="noStrike" cap="none" dirty="0" err="1">
                <a:solidFill>
                  <a:srgbClr val="000000"/>
                </a:solidFill>
                <a:effectLst/>
                <a:latin typeface="Arial"/>
                <a:ea typeface="Arial"/>
                <a:cs typeface="Arial"/>
                <a:sym typeface="Arial"/>
              </a:rPr>
              <a:t>Debes</a:t>
            </a:r>
            <a:r>
              <a:rPr lang="en-US" sz="1100" b="0" i="0" u="none" strike="noStrike" cap="none" dirty="0">
                <a:solidFill>
                  <a:srgbClr val="000000"/>
                </a:solidFill>
                <a:effectLst/>
                <a:latin typeface="Arial"/>
                <a:ea typeface="Arial"/>
                <a:cs typeface="Arial"/>
                <a:sym typeface="Arial"/>
              </a:rPr>
              <a:t>, Public domain, https://commons.wikimedia.org/wiki/File:Map_missionary_journeys_stpaul_knecht.png</a:t>
            </a:r>
          </a:p>
          <a:p>
            <a:pPr marL="0" lvl="0" indent="0" algn="l" rtl="0">
              <a:spcBef>
                <a:spcPts val="0"/>
              </a:spcBef>
              <a:spcAft>
                <a:spcPts val="0"/>
              </a:spcAft>
              <a:buNone/>
            </a:pPr>
            <a:endParaRPr lang="en" b="1" dirty="0"/>
          </a:p>
          <a:p>
            <a:pPr marL="0" lvl="0" indent="0" algn="l" rtl="0">
              <a:spcBef>
                <a:spcPts val="0"/>
              </a:spcBef>
              <a:spcAft>
                <a:spcPts val="0"/>
              </a:spcAft>
              <a:buNone/>
            </a:pPr>
            <a:r>
              <a:rPr lang="en" b="1" dirty="0"/>
              <a:t>Directions: </a:t>
            </a:r>
            <a:r>
              <a:rPr lang="en" b="0" dirty="0"/>
              <a:t>Share the key points</a:t>
            </a:r>
            <a:r>
              <a:rPr lang="en" b="0" baseline="0" dirty="0"/>
              <a:t> about Saint Paul and then r</a:t>
            </a:r>
            <a:r>
              <a:rPr lang="en" b="0" dirty="0"/>
              <a:t>ead </a:t>
            </a:r>
            <a:r>
              <a:rPr lang="en" dirty="0"/>
              <a:t>an excerpt of Saul’s Conversion (Acts 9:1–19)</a:t>
            </a:r>
            <a:endParaRPr dirty="0"/>
          </a:p>
          <a:p>
            <a:pPr marL="0" lvl="0" indent="0" algn="l" rtl="0">
              <a:spcBef>
                <a:spcPts val="0"/>
              </a:spcBef>
              <a:spcAft>
                <a:spcPts val="0"/>
              </a:spcAft>
              <a:buClr>
                <a:schemeClr val="dk1"/>
              </a:buClr>
              <a:buSzPts val="1100"/>
              <a:buFont typeface="Arial"/>
              <a:buNone/>
            </a:pPr>
            <a:endParaRPr dirty="0"/>
          </a:p>
          <a:p>
            <a:pPr marL="127000" lvl="0" indent="0" algn="l" rtl="0">
              <a:spcBef>
                <a:spcPts val="0"/>
              </a:spcBef>
              <a:spcAft>
                <a:spcPts val="0"/>
              </a:spcAft>
              <a:buClr>
                <a:schemeClr val="lt2"/>
              </a:buClr>
              <a:buSzPts val="1600"/>
              <a:buNone/>
            </a:pPr>
            <a:r>
              <a:rPr lang="en" b="1" dirty="0"/>
              <a:t>Key</a:t>
            </a:r>
            <a:r>
              <a:rPr lang="en" b="1" baseline="0" dirty="0"/>
              <a:t> points about the evangelization efforts of Saint Paul:</a:t>
            </a:r>
          </a:p>
          <a:p>
            <a:pPr marL="457200" lvl="0" indent="-330200" algn="l" rtl="0">
              <a:spcBef>
                <a:spcPts val="0"/>
              </a:spcBef>
              <a:spcAft>
                <a:spcPts val="0"/>
              </a:spcAft>
              <a:buClr>
                <a:schemeClr val="lt2"/>
              </a:buClr>
              <a:buSzPts val="1600"/>
              <a:buChar char="●"/>
            </a:pPr>
            <a:r>
              <a:rPr lang="en-US" sz="1100" dirty="0">
                <a:solidFill>
                  <a:schemeClr val="lt2"/>
                </a:solidFill>
              </a:rPr>
              <a:t>Started out as an enemy of the Church</a:t>
            </a:r>
          </a:p>
          <a:p>
            <a:pPr marL="457200" lvl="0" indent="-330200" algn="l" rtl="0">
              <a:spcBef>
                <a:spcPts val="0"/>
              </a:spcBef>
              <a:spcAft>
                <a:spcPts val="0"/>
              </a:spcAft>
              <a:buClr>
                <a:schemeClr val="lt2"/>
              </a:buClr>
              <a:buSzPts val="1600"/>
              <a:buChar char="●"/>
            </a:pPr>
            <a:r>
              <a:rPr lang="en-US" sz="1100" dirty="0">
                <a:solidFill>
                  <a:schemeClr val="lt2"/>
                </a:solidFill>
              </a:rPr>
              <a:t>Had a miraculous conversion</a:t>
            </a:r>
          </a:p>
          <a:p>
            <a:pPr marL="457200" lvl="0" indent="-330200" algn="l" rtl="0">
              <a:spcBef>
                <a:spcPts val="0"/>
              </a:spcBef>
              <a:spcAft>
                <a:spcPts val="0"/>
              </a:spcAft>
              <a:buClr>
                <a:schemeClr val="lt2"/>
              </a:buClr>
              <a:buSzPts val="1600"/>
              <a:buChar char="●"/>
            </a:pPr>
            <a:r>
              <a:rPr lang="en-US" sz="1100" dirty="0">
                <a:solidFill>
                  <a:schemeClr val="lt2"/>
                </a:solidFill>
              </a:rPr>
              <a:t>Earned the trust of Peter and the other Apostles</a:t>
            </a:r>
          </a:p>
          <a:p>
            <a:pPr marL="457200" lvl="0" indent="-330200" algn="l" rtl="0">
              <a:spcBef>
                <a:spcPts val="0"/>
              </a:spcBef>
              <a:spcAft>
                <a:spcPts val="0"/>
              </a:spcAft>
              <a:buClr>
                <a:schemeClr val="lt2"/>
              </a:buClr>
              <a:buSzPts val="1600"/>
              <a:buChar char="●"/>
            </a:pPr>
            <a:r>
              <a:rPr lang="en-US" sz="1100" dirty="0">
                <a:solidFill>
                  <a:schemeClr val="lt2"/>
                </a:solidFill>
              </a:rPr>
              <a:t>Went on three missionary journeys to Turkey, Greece, and Italy</a:t>
            </a:r>
          </a:p>
          <a:p>
            <a:pPr marL="457200" lvl="0" indent="-330200" algn="l" rtl="0">
              <a:spcBef>
                <a:spcPts val="0"/>
              </a:spcBef>
              <a:spcAft>
                <a:spcPts val="0"/>
              </a:spcAft>
              <a:buClr>
                <a:schemeClr val="lt2"/>
              </a:buClr>
              <a:buSzPts val="1600"/>
              <a:buChar char="●"/>
            </a:pPr>
            <a:r>
              <a:rPr lang="en-US" sz="1100" dirty="0">
                <a:solidFill>
                  <a:schemeClr val="lt2"/>
                </a:solidFill>
              </a:rPr>
              <a:t>Converted many gentiles to Christianity</a:t>
            </a:r>
          </a:p>
          <a:p>
            <a:pPr marL="457200" lvl="0" indent="-330200" algn="l" rtl="0">
              <a:spcBef>
                <a:spcPts val="0"/>
              </a:spcBef>
              <a:spcAft>
                <a:spcPts val="0"/>
              </a:spcAft>
              <a:buClr>
                <a:schemeClr val="lt2"/>
              </a:buClr>
              <a:buSzPts val="1600"/>
              <a:buChar char="●"/>
            </a:pPr>
            <a:r>
              <a:rPr lang="en-US" sz="1100" dirty="0">
                <a:solidFill>
                  <a:schemeClr val="lt2"/>
                </a:solidFill>
              </a:rPr>
              <a:t>Wrote many letters to the church communities that he started</a:t>
            </a:r>
          </a:p>
          <a:p>
            <a:pPr marL="457200" lvl="0" indent="-330200" algn="l" rtl="0">
              <a:spcBef>
                <a:spcPts val="0"/>
              </a:spcBef>
              <a:spcAft>
                <a:spcPts val="0"/>
              </a:spcAft>
              <a:buClr>
                <a:schemeClr val="lt2"/>
              </a:buClr>
              <a:buSzPts val="1600"/>
              <a:buChar char="●"/>
            </a:pPr>
            <a:r>
              <a:rPr lang="en-US" sz="1100" dirty="0">
                <a:solidFill>
                  <a:schemeClr val="lt2"/>
                </a:solidFill>
              </a:rPr>
              <a:t>Died in Rome as a saint and martyr</a:t>
            </a:r>
          </a:p>
          <a:p>
            <a:pPr marL="0" lvl="0" indent="0" algn="l" rtl="0">
              <a:spcBef>
                <a:spcPts val="0"/>
              </a:spcBef>
              <a:spcAft>
                <a:spcPts val="0"/>
              </a:spcAft>
              <a:buClr>
                <a:schemeClr val="dk1"/>
              </a:buClr>
              <a:buSzPts val="1100"/>
              <a:buFont typeface="Arial"/>
              <a:buNone/>
            </a:pPr>
            <a:endParaRPr lang="en" dirty="0"/>
          </a:p>
          <a:p>
            <a:pPr marL="0" lvl="0" indent="0" algn="l" rtl="0">
              <a:spcBef>
                <a:spcPts val="0"/>
              </a:spcBef>
              <a:spcAft>
                <a:spcPts val="0"/>
              </a:spcAft>
              <a:buClr>
                <a:schemeClr val="dk1"/>
              </a:buClr>
              <a:buSzPts val="1100"/>
              <a:buFont typeface="Arial"/>
              <a:buNone/>
            </a:pPr>
            <a:endParaRPr lang="en" dirty="0"/>
          </a:p>
          <a:p>
            <a:pPr marL="0" lvl="0" indent="0" algn="l" rtl="0">
              <a:spcBef>
                <a:spcPts val="0"/>
              </a:spcBef>
              <a:spcAft>
                <a:spcPts val="0"/>
              </a:spcAft>
              <a:buClr>
                <a:schemeClr val="dk1"/>
              </a:buClr>
              <a:buSzPts val="1100"/>
              <a:buFont typeface="Arial"/>
              <a:buNone/>
            </a:pPr>
            <a:r>
              <a:rPr lang="en" b="1" dirty="0"/>
              <a:t>Bible passage: </a:t>
            </a:r>
          </a:p>
          <a:p>
            <a:pPr marL="0" lvl="0" indent="0" algn="l" rtl="0">
              <a:spcBef>
                <a:spcPts val="0"/>
              </a:spcBef>
              <a:spcAft>
                <a:spcPts val="0"/>
              </a:spcAft>
              <a:buClr>
                <a:schemeClr val="dk1"/>
              </a:buClr>
              <a:buSzPts val="1100"/>
              <a:buFont typeface="Arial"/>
              <a:buNone/>
            </a:pPr>
            <a:r>
              <a:rPr lang="en" b="0" dirty="0"/>
              <a:t>“Now Saul, still </a:t>
            </a:r>
            <a:r>
              <a:rPr lang="en" dirty="0"/>
              <a:t>breathing murderous threats against the disciples of the Lord, went to the high priest and asked him for letters to the synagogues in Damascus, that, if he should find any men or women who belonged to the Way, he might bring them back to Jerusalem in chains. </a:t>
            </a:r>
            <a:r>
              <a:rPr lang="en-US" dirty="0"/>
              <a:t>On his journey, as he was nearing Damascus, a light from the sky suddenly flashed around him. He fell to the ground and heard a voice saying to him, ‘Saul, Saul, why are you persecuting me?’ He said, ‘Who are you, sir?’ The reply came, ‘I am Jesus, whom you are persecuting. Now get up and go into the city and you will be told what you must do.’ The men who were traveling with him stood speechless, for they heard the voice but could see no one. Saul got up from the ground, but when he opened his eyes he could see nothing; so they led him by the hand and brought him to Damascus. For three days he was unable to see, and he neither ate nor drank.</a:t>
            </a:r>
          </a:p>
          <a:p>
            <a:pPr marL="0" lvl="0" indent="0" algn="l" rtl="0">
              <a:spcBef>
                <a:spcPts val="0"/>
              </a:spcBef>
              <a:spcAft>
                <a:spcPts val="0"/>
              </a:spcAft>
              <a:buClr>
                <a:schemeClr val="dk1"/>
              </a:buClr>
              <a:buSzPts val="1100"/>
              <a:buFont typeface="Arial"/>
              <a:buNone/>
            </a:pPr>
            <a:endParaRPr lang="en-US" b="0" i="0" dirty="0">
              <a:solidFill>
                <a:srgbClr val="000000"/>
              </a:solidFill>
              <a:effectLst/>
              <a:highlight>
                <a:srgbClr val="FFFFFF"/>
              </a:highlight>
              <a:latin typeface="system-ui"/>
            </a:endParaRPr>
          </a:p>
          <a:p>
            <a:pPr marL="0" lvl="0" indent="0" algn="l" rtl="0">
              <a:spcBef>
                <a:spcPts val="0"/>
              </a:spcBef>
              <a:spcAft>
                <a:spcPts val="0"/>
              </a:spcAft>
              <a:buClr>
                <a:schemeClr val="dk1"/>
              </a:buClr>
              <a:buSzPts val="1100"/>
              <a:buFont typeface="Arial"/>
              <a:buNone/>
            </a:pPr>
            <a:r>
              <a:rPr lang="en-US" b="0" i="0" dirty="0">
                <a:solidFill>
                  <a:srgbClr val="000000"/>
                </a:solidFill>
                <a:effectLst/>
                <a:highlight>
                  <a:srgbClr val="FFFFFF"/>
                </a:highlight>
                <a:latin typeface="system-ui"/>
              </a:rPr>
              <a:t>There was a disciple in Damascus named Ananias, and the Lord said to him in a vision, ‘Ananias.’ He answered, ‘Here I am, Lord.’ The Lord said to him, ‘Get up and go to the street called Straight and ask at the house of Judas for a man from Tarsus named Saul. He is there praying, and [in a vision] he has seen a man named Ananias come in and lay [his] hands on him, that he may regain his sight.’ But Ananias replied, ‘Lord, I have heard from many sources about this man, what evil things he has done to your holy ones in Jerusalem.</a:t>
            </a:r>
            <a:r>
              <a:rPr lang="en-US" b="1" i="0" baseline="30000" dirty="0">
                <a:solidFill>
                  <a:srgbClr val="000000"/>
                </a:solidFill>
                <a:effectLst/>
                <a:highlight>
                  <a:srgbClr val="FFFFFF"/>
                </a:highlight>
                <a:latin typeface="system-ui"/>
              </a:rPr>
              <a:t> </a:t>
            </a:r>
            <a:r>
              <a:rPr lang="en-US" b="0" i="0" dirty="0">
                <a:solidFill>
                  <a:srgbClr val="000000"/>
                </a:solidFill>
                <a:effectLst/>
                <a:highlight>
                  <a:srgbClr val="FFFFFF"/>
                </a:highlight>
                <a:latin typeface="system-ui"/>
              </a:rPr>
              <a:t>And here he has authority from the chief priests to imprison all who call upon your name.’ But the Lord said to him, ‘</a:t>
            </a:r>
            <a:r>
              <a:rPr lang="en-US" b="1" i="0" dirty="0">
                <a:solidFill>
                  <a:srgbClr val="000000"/>
                </a:solidFill>
                <a:effectLst/>
                <a:highlight>
                  <a:srgbClr val="FFFFFF"/>
                </a:highlight>
                <a:latin typeface="system-ui"/>
              </a:rPr>
              <a:t>Go, for this man is a chosen instrument of mine to carry my name before Gentiles, kings, and Israelites,</a:t>
            </a:r>
            <a:r>
              <a:rPr lang="en-US" b="1" i="0" baseline="30000" dirty="0">
                <a:solidFill>
                  <a:srgbClr val="000000"/>
                </a:solidFill>
                <a:effectLst/>
                <a:highlight>
                  <a:srgbClr val="FFFFFF"/>
                </a:highlight>
                <a:latin typeface="system-ui"/>
              </a:rPr>
              <a:t> </a:t>
            </a:r>
            <a:r>
              <a:rPr lang="en-US" b="1" i="0" dirty="0">
                <a:solidFill>
                  <a:srgbClr val="000000"/>
                </a:solidFill>
                <a:effectLst/>
                <a:highlight>
                  <a:srgbClr val="FFFFFF"/>
                </a:highlight>
                <a:latin typeface="system-ui"/>
              </a:rPr>
              <a:t>and I will show him what he will have to suffer for my name</a:t>
            </a:r>
            <a:r>
              <a:rPr lang="en-US" b="0" i="0" dirty="0">
                <a:solidFill>
                  <a:srgbClr val="000000"/>
                </a:solidFill>
                <a:effectLst/>
                <a:highlight>
                  <a:srgbClr val="FFFFFF"/>
                </a:highlight>
                <a:latin typeface="system-ui"/>
              </a:rPr>
              <a:t>.’ So Ananias went and entered the house; laying his hands on him, he said, ‘Saul, my brother, the Lord has sent me, Jesus who appeared to you on the way by which you came, that you may regain your sight and be filled with the holy Spirit.’ Immediately things like scales fell from his eyes and he regained his sight. He got up and was baptized, and when he had eaten, he recovered his strength” (Acts 9:1-19).</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56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ACD469-FB99-B1CA-0108-817C99EB3676}"/>
              </a:ext>
            </a:extLst>
          </p:cNvPr>
          <p:cNvPicPr>
            <a:picLocks noChangeAspect="1"/>
          </p:cNvPicPr>
          <p:nvPr/>
        </p:nvPicPr>
        <p:blipFill rotWithShape="1">
          <a:blip r:embed="rId3">
            <a:alphaModFix amt="54000"/>
          </a:blip>
          <a:srcRect t="15487" b="19467"/>
          <a:stretch/>
        </p:blipFill>
        <p:spPr>
          <a:xfrm>
            <a:off x="0" y="0"/>
            <a:ext cx="9144000" cy="4371584"/>
          </a:xfrm>
          <a:prstGeom prst="rect">
            <a:avLst/>
          </a:prstGeom>
        </p:spPr>
      </p:pic>
      <p:sp>
        <p:nvSpPr>
          <p:cNvPr id="3" name="TextBox 2">
            <a:extLst>
              <a:ext uri="{FF2B5EF4-FFF2-40B4-BE49-F238E27FC236}">
                <a16:creationId xmlns:a16="http://schemas.microsoft.com/office/drawing/2014/main" id="{9A9BD254-7132-590E-F66A-DF4EEF513E0E}"/>
              </a:ext>
            </a:extLst>
          </p:cNvPr>
          <p:cNvSpPr txBox="1"/>
          <p:nvPr/>
        </p:nvSpPr>
        <p:spPr>
          <a:xfrm>
            <a:off x="650445" y="2110085"/>
            <a:ext cx="7843100" cy="923330"/>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How the Bible Came to Be</a:t>
            </a:r>
          </a:p>
        </p:txBody>
      </p:sp>
      <p:sp>
        <p:nvSpPr>
          <p:cNvPr id="4" name="Oval 3">
            <a:extLst>
              <a:ext uri="{FF2B5EF4-FFF2-40B4-BE49-F238E27FC236}">
                <a16:creationId xmlns:a16="http://schemas.microsoft.com/office/drawing/2014/main" id="{0C47BDA1-65B7-CFF7-5952-388072BC7800}"/>
              </a:ext>
            </a:extLst>
          </p:cNvPr>
          <p:cNvSpPr/>
          <p:nvPr/>
        </p:nvSpPr>
        <p:spPr>
          <a:xfrm>
            <a:off x="4142145" y="1069969"/>
            <a:ext cx="859703" cy="830997"/>
          </a:xfrm>
          <a:prstGeom prst="ellipse">
            <a:avLst/>
          </a:prstGeom>
          <a:solidFill>
            <a:srgbClr val="00756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53401D-78FA-216B-4BC7-C97C8B24D0DD}"/>
              </a:ext>
            </a:extLst>
          </p:cNvPr>
          <p:cNvSpPr txBox="1"/>
          <p:nvPr/>
        </p:nvSpPr>
        <p:spPr>
          <a:xfrm>
            <a:off x="4202541" y="1055856"/>
            <a:ext cx="738909" cy="830997"/>
          </a:xfrm>
          <a:prstGeom prst="rect">
            <a:avLst/>
          </a:prstGeom>
          <a:noFill/>
        </p:spPr>
        <p:txBody>
          <a:bodyPr wrap="square" rtlCol="0">
            <a:spAutoFit/>
          </a:bodyPr>
          <a:lstStyle/>
          <a:p>
            <a:pPr algn="ctr"/>
            <a:r>
              <a:rPr lang="en-US" sz="4800" dirty="0">
                <a:solidFill>
                  <a:schemeClr val="bg1"/>
                </a:solidFill>
              </a:rPr>
              <a:t>2</a:t>
            </a:r>
          </a:p>
        </p:txBody>
      </p:sp>
      <p:sp>
        <p:nvSpPr>
          <p:cNvPr id="7" name="Rectangle 6">
            <a:extLst>
              <a:ext uri="{FF2B5EF4-FFF2-40B4-BE49-F238E27FC236}">
                <a16:creationId xmlns:a16="http://schemas.microsoft.com/office/drawing/2014/main" id="{62907578-FBC5-09F5-FC2E-7BE03B21074C}"/>
              </a:ext>
            </a:extLst>
          </p:cNvPr>
          <p:cNvSpPr/>
          <p:nvPr/>
        </p:nvSpPr>
        <p:spPr>
          <a:xfrm>
            <a:off x="34434" y="4404836"/>
            <a:ext cx="9080001" cy="698970"/>
          </a:xfrm>
          <a:prstGeom prst="rect">
            <a:avLst/>
          </a:prstGeom>
          <a:solidFill>
            <a:srgbClr val="00756D"/>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C37E89-2A13-D2FD-D9EE-CBB623611C60}"/>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Reveals: An Introduction to the Bible</a:t>
            </a:r>
          </a:p>
        </p:txBody>
      </p:sp>
    </p:spTree>
    <p:extLst>
      <p:ext uri="{BB962C8B-B14F-4D97-AF65-F5344CB8AC3E}">
        <p14:creationId xmlns:p14="http://schemas.microsoft.com/office/powerpoint/2010/main" val="403959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22"/>
          <p:cNvSpPr/>
          <p:nvPr/>
        </p:nvSpPr>
        <p:spPr>
          <a:xfrm>
            <a:off x="3465692" y="3784691"/>
            <a:ext cx="4592472" cy="1102509"/>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flipH="1">
            <a:off x="1729249" y="3784703"/>
            <a:ext cx="2215862" cy="1100967"/>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p:nvPr/>
        </p:nvSpPr>
        <p:spPr>
          <a:xfrm rot="16200000">
            <a:off x="3028546" y="3483339"/>
            <a:ext cx="1102262" cy="1704966"/>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p:nvPr/>
        </p:nvSpPr>
        <p:spPr>
          <a:xfrm>
            <a:off x="1800840" y="3917258"/>
            <a:ext cx="2575201" cy="84962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A catechetical and worship aid was needed</a:t>
            </a:r>
            <a:endParaRPr>
              <a:solidFill>
                <a:srgbClr val="FFFFFF"/>
              </a:solidFill>
              <a:latin typeface="Calibri"/>
              <a:ea typeface="Calibri"/>
              <a:cs typeface="Calibri"/>
              <a:sym typeface="Calibri"/>
            </a:endParaRPr>
          </a:p>
        </p:txBody>
      </p:sp>
      <p:sp>
        <p:nvSpPr>
          <p:cNvPr id="163" name="Google Shape;163;p22"/>
          <p:cNvSpPr/>
          <p:nvPr/>
        </p:nvSpPr>
        <p:spPr>
          <a:xfrm>
            <a:off x="900253" y="3784691"/>
            <a:ext cx="828966" cy="1100453"/>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2"/>
          <p:cNvSpPr/>
          <p:nvPr/>
        </p:nvSpPr>
        <p:spPr>
          <a:xfrm>
            <a:off x="900260" y="3784691"/>
            <a:ext cx="836293" cy="1100967"/>
          </a:xfrm>
          <a:prstGeom prst="rect">
            <a:avLst/>
          </a:prstGeom>
          <a:solidFill>
            <a:srgbClr val="0075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165" name="Google Shape;165;p22"/>
          <p:cNvSpPr/>
          <p:nvPr/>
        </p:nvSpPr>
        <p:spPr>
          <a:xfrm>
            <a:off x="4496447" y="3807987"/>
            <a:ext cx="3410680" cy="1100453"/>
          </a:xfrm>
          <a:prstGeom prst="rect">
            <a:avLst/>
          </a:prstGeom>
          <a:noFill/>
          <a:ln>
            <a:noFill/>
          </a:ln>
        </p:spPr>
        <p:txBody>
          <a:bodyPr spcFirstLastPara="1" wrap="square" lIns="91425" tIns="91425" rIns="91425" bIns="91425" anchor="ctr" anchorCtr="0">
            <a:noAutofit/>
          </a:bodyPr>
          <a:lstStyle/>
          <a:p>
            <a:pPr marL="137160" lvl="0" indent="-137160" algn="l" rtl="0">
              <a:lnSpc>
                <a:spcPct val="115000"/>
              </a:lnSpc>
              <a:spcBef>
                <a:spcPts val="0"/>
              </a:spcBef>
              <a:spcAft>
                <a:spcPts val="0"/>
              </a:spcAft>
              <a:buClr>
                <a:srgbClr val="A7291E"/>
              </a:buClr>
              <a:buSzPts val="900"/>
              <a:buFont typeface="Calibri"/>
              <a:buChar char="●"/>
            </a:pPr>
            <a:r>
              <a:rPr lang="en" sz="1100" dirty="0">
                <a:solidFill>
                  <a:srgbClr val="A7291E"/>
                </a:solidFill>
                <a:latin typeface="Perpetua" panose="02020502060401020303" pitchFamily="18" charset="0"/>
                <a:ea typeface="Calibri"/>
                <a:cs typeface="Calibri"/>
                <a:sym typeface="Calibri"/>
              </a:rPr>
              <a:t>The Church began to incorporate scripture into the celebration of the Eucharist and many new converts benefitted from a written narrative.</a:t>
            </a:r>
            <a:endParaRPr sz="1100" dirty="0">
              <a:solidFill>
                <a:srgbClr val="A7291E"/>
              </a:solidFill>
              <a:latin typeface="Perpetua" panose="02020502060401020303" pitchFamily="18" charset="0"/>
              <a:ea typeface="Calibri"/>
              <a:cs typeface="Calibri"/>
              <a:sym typeface="Calibri"/>
            </a:endParaRPr>
          </a:p>
        </p:txBody>
      </p:sp>
      <p:sp>
        <p:nvSpPr>
          <p:cNvPr id="167" name="Google Shape;167;p22"/>
          <p:cNvSpPr/>
          <p:nvPr/>
        </p:nvSpPr>
        <p:spPr>
          <a:xfrm>
            <a:off x="3465698" y="2571762"/>
            <a:ext cx="4592471" cy="982753"/>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flipH="1">
            <a:off x="1729255" y="2571773"/>
            <a:ext cx="2215862" cy="981379"/>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rot="16200000">
            <a:off x="3088417" y="2210545"/>
            <a:ext cx="982533" cy="1704965"/>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p:nvPr/>
        </p:nvSpPr>
        <p:spPr>
          <a:xfrm>
            <a:off x="1800858" y="2689941"/>
            <a:ext cx="2331557" cy="75733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There were weaknesses in the Oral Tradition</a:t>
            </a:r>
            <a:endParaRPr>
              <a:solidFill>
                <a:srgbClr val="FFFFFF"/>
              </a:solidFill>
              <a:latin typeface="Calibri"/>
              <a:ea typeface="Calibri"/>
              <a:cs typeface="Calibri"/>
              <a:sym typeface="Calibri"/>
            </a:endParaRPr>
          </a:p>
        </p:txBody>
      </p:sp>
      <p:sp>
        <p:nvSpPr>
          <p:cNvPr id="171" name="Google Shape;171;p22"/>
          <p:cNvSpPr/>
          <p:nvPr/>
        </p:nvSpPr>
        <p:spPr>
          <a:xfrm>
            <a:off x="900259" y="2571762"/>
            <a:ext cx="828966" cy="98092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2"/>
          <p:cNvSpPr/>
          <p:nvPr/>
        </p:nvSpPr>
        <p:spPr>
          <a:xfrm>
            <a:off x="900259" y="2571773"/>
            <a:ext cx="828966" cy="981379"/>
          </a:xfrm>
          <a:prstGeom prst="rect">
            <a:avLst/>
          </a:prstGeom>
          <a:solidFill>
            <a:srgbClr val="0075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173" name="Google Shape;173;p22"/>
          <p:cNvSpPr/>
          <p:nvPr/>
        </p:nvSpPr>
        <p:spPr>
          <a:xfrm>
            <a:off x="4496447" y="2571762"/>
            <a:ext cx="3569599" cy="980920"/>
          </a:xfrm>
          <a:prstGeom prst="rect">
            <a:avLst/>
          </a:prstGeom>
          <a:noFill/>
          <a:ln>
            <a:noFill/>
          </a:ln>
        </p:spPr>
        <p:txBody>
          <a:bodyPr spcFirstLastPara="1" wrap="square" lIns="91425" tIns="91425" rIns="91425" bIns="91425" anchor="ctr" anchorCtr="0">
            <a:noAutofit/>
          </a:bodyPr>
          <a:lstStyle/>
          <a:p>
            <a:pPr marL="137160" lvl="0" indent="-137160" algn="l" rtl="0">
              <a:lnSpc>
                <a:spcPct val="115000"/>
              </a:lnSpc>
              <a:spcBef>
                <a:spcPts val="0"/>
              </a:spcBef>
              <a:spcAft>
                <a:spcPts val="0"/>
              </a:spcAft>
              <a:buClr>
                <a:srgbClr val="A7291E"/>
              </a:buClr>
              <a:buSzPts val="900"/>
              <a:buFont typeface="Calibri"/>
              <a:buChar char="●"/>
            </a:pPr>
            <a:r>
              <a:rPr lang="en" sz="1100" dirty="0">
                <a:solidFill>
                  <a:srgbClr val="A7291E"/>
                </a:solidFill>
                <a:latin typeface="Perpetua" panose="02020502060401020303" pitchFamily="18" charset="0"/>
                <a:ea typeface="Calibri"/>
                <a:cs typeface="Calibri"/>
                <a:sym typeface="Calibri"/>
              </a:rPr>
              <a:t>The message needed consistency and it needed to be arranged chronologically.</a:t>
            </a:r>
            <a:endParaRPr sz="1100" dirty="0">
              <a:solidFill>
                <a:srgbClr val="A7291E"/>
              </a:solidFill>
              <a:latin typeface="Perpetua" panose="02020502060401020303" pitchFamily="18" charset="0"/>
              <a:ea typeface="Calibri"/>
              <a:cs typeface="Calibri"/>
              <a:sym typeface="Calibri"/>
            </a:endParaRPr>
          </a:p>
        </p:txBody>
      </p:sp>
      <p:sp>
        <p:nvSpPr>
          <p:cNvPr id="175" name="Google Shape;175;p22"/>
          <p:cNvSpPr/>
          <p:nvPr/>
        </p:nvSpPr>
        <p:spPr>
          <a:xfrm>
            <a:off x="3472949" y="1349547"/>
            <a:ext cx="4559598" cy="964156"/>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p:nvPr/>
        </p:nvSpPr>
        <p:spPr>
          <a:xfrm flipH="1">
            <a:off x="1748936" y="1349556"/>
            <a:ext cx="2200000" cy="962807"/>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p:nvPr/>
        </p:nvSpPr>
        <p:spPr>
          <a:xfrm rot="16200000">
            <a:off x="3104149" y="985135"/>
            <a:ext cx="963940" cy="1692761"/>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p:nvPr/>
        </p:nvSpPr>
        <p:spPr>
          <a:xfrm>
            <a:off x="1820027" y="1465489"/>
            <a:ext cx="2314867" cy="743007"/>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The Second Coming of Jesus was delayed</a:t>
            </a:r>
            <a:endParaRPr>
              <a:solidFill>
                <a:srgbClr val="FFFFFF"/>
              </a:solidFill>
              <a:latin typeface="Calibri"/>
              <a:ea typeface="Calibri"/>
              <a:cs typeface="Calibri"/>
              <a:sym typeface="Calibri"/>
            </a:endParaRPr>
          </a:p>
        </p:txBody>
      </p:sp>
      <p:sp>
        <p:nvSpPr>
          <p:cNvPr id="179" name="Google Shape;179;p22"/>
          <p:cNvSpPr/>
          <p:nvPr/>
        </p:nvSpPr>
        <p:spPr>
          <a:xfrm>
            <a:off x="925874" y="1349546"/>
            <a:ext cx="823032" cy="962358"/>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2"/>
          <p:cNvSpPr/>
          <p:nvPr/>
        </p:nvSpPr>
        <p:spPr>
          <a:xfrm>
            <a:off x="925874" y="1349556"/>
            <a:ext cx="823032" cy="962807"/>
          </a:xfrm>
          <a:prstGeom prst="rect">
            <a:avLst/>
          </a:prstGeom>
          <a:solidFill>
            <a:srgbClr val="0075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sp>
        <p:nvSpPr>
          <p:cNvPr id="181" name="Google Shape;181;p22"/>
          <p:cNvSpPr/>
          <p:nvPr/>
        </p:nvSpPr>
        <p:spPr>
          <a:xfrm>
            <a:off x="4496447" y="1354099"/>
            <a:ext cx="3472152" cy="962358"/>
          </a:xfrm>
          <a:prstGeom prst="rect">
            <a:avLst/>
          </a:prstGeom>
          <a:noFill/>
          <a:ln>
            <a:noFill/>
          </a:ln>
        </p:spPr>
        <p:txBody>
          <a:bodyPr spcFirstLastPara="1" wrap="square" lIns="91425" tIns="91425" rIns="91425" bIns="91425" anchor="ctr" anchorCtr="0">
            <a:noAutofit/>
          </a:bodyPr>
          <a:lstStyle/>
          <a:p>
            <a:pPr marL="137160" lvl="0" indent="-137160" algn="l" rtl="0">
              <a:lnSpc>
                <a:spcPct val="115000"/>
              </a:lnSpc>
              <a:spcBef>
                <a:spcPts val="0"/>
              </a:spcBef>
              <a:spcAft>
                <a:spcPts val="0"/>
              </a:spcAft>
              <a:buClr>
                <a:srgbClr val="A7291E"/>
              </a:buClr>
              <a:buSzPts val="900"/>
              <a:buFont typeface="Calibri"/>
              <a:buChar char="●"/>
            </a:pPr>
            <a:r>
              <a:rPr lang="en" sz="1100" dirty="0">
                <a:solidFill>
                  <a:srgbClr val="A7291E"/>
                </a:solidFill>
                <a:latin typeface="Perpetua" panose="02020502060401020303" pitchFamily="18" charset="0"/>
                <a:ea typeface="Calibri"/>
                <a:cs typeface="Calibri"/>
                <a:sym typeface="Calibri"/>
              </a:rPr>
              <a:t>The apostles and the first generation of Christians believed Jesus would return in their lifetime. When they began to be martyred they realized they needed a long term plan. </a:t>
            </a:r>
            <a:endParaRPr sz="1100" dirty="0">
              <a:solidFill>
                <a:srgbClr val="A7291E"/>
              </a:solidFill>
              <a:latin typeface="Perpetua" panose="02020502060401020303" pitchFamily="18" charset="0"/>
              <a:ea typeface="Calibri"/>
              <a:cs typeface="Calibri"/>
              <a:sym typeface="Calibri"/>
            </a:endParaRPr>
          </a:p>
        </p:txBody>
      </p:sp>
      <p:sp>
        <p:nvSpPr>
          <p:cNvPr id="182" name="Google Shape;182;p22"/>
          <p:cNvSpPr txBox="1"/>
          <p:nvPr/>
        </p:nvSpPr>
        <p:spPr>
          <a:xfrm>
            <a:off x="0" y="378125"/>
            <a:ext cx="9144000" cy="745800"/>
          </a:xfrm>
          <a:prstGeom prst="rect">
            <a:avLst/>
          </a:prstGeom>
          <a:solidFill>
            <a:schemeClr val="accent5">
              <a:lumMod val="7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dirty="0">
                <a:solidFill>
                  <a:schemeClr val="lt1"/>
                </a:solidFill>
                <a:latin typeface="Calibri"/>
                <a:ea typeface="Calibri"/>
                <a:cs typeface="Calibri"/>
                <a:sym typeface="Calibri"/>
              </a:rPr>
              <a:t>Three Reasons the New Testament Was Written Down</a:t>
            </a:r>
            <a:endParaRPr sz="2900" dirty="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graphicFrame>
        <p:nvGraphicFramePr>
          <p:cNvPr id="187" name="Google Shape;187;p23"/>
          <p:cNvGraphicFramePr/>
          <p:nvPr>
            <p:extLst>
              <p:ext uri="{D42A27DB-BD31-4B8C-83A1-F6EECF244321}">
                <p14:modId xmlns:p14="http://schemas.microsoft.com/office/powerpoint/2010/main" val="2754939204"/>
              </p:ext>
            </p:extLst>
          </p:nvPr>
        </p:nvGraphicFramePr>
        <p:xfrm>
          <a:off x="402600" y="1407550"/>
          <a:ext cx="8333300" cy="3210881"/>
        </p:xfrm>
        <a:graphic>
          <a:graphicData uri="http://schemas.openxmlformats.org/drawingml/2006/table">
            <a:tbl>
              <a:tblPr>
                <a:noFill/>
                <a:tableStyleId>{EB27AB75-DF31-447C-8A51-674F649F7C4B}</a:tableStyleId>
              </a:tblPr>
              <a:tblGrid>
                <a:gridCol w="2083325">
                  <a:extLst>
                    <a:ext uri="{9D8B030D-6E8A-4147-A177-3AD203B41FA5}">
                      <a16:colId xmlns:a16="http://schemas.microsoft.com/office/drawing/2014/main" val="20000"/>
                    </a:ext>
                  </a:extLst>
                </a:gridCol>
                <a:gridCol w="2172200">
                  <a:extLst>
                    <a:ext uri="{9D8B030D-6E8A-4147-A177-3AD203B41FA5}">
                      <a16:colId xmlns:a16="http://schemas.microsoft.com/office/drawing/2014/main" val="20001"/>
                    </a:ext>
                  </a:extLst>
                </a:gridCol>
                <a:gridCol w="1994450">
                  <a:extLst>
                    <a:ext uri="{9D8B030D-6E8A-4147-A177-3AD203B41FA5}">
                      <a16:colId xmlns:a16="http://schemas.microsoft.com/office/drawing/2014/main" val="20002"/>
                    </a:ext>
                  </a:extLst>
                </a:gridCol>
                <a:gridCol w="2083325">
                  <a:extLst>
                    <a:ext uri="{9D8B030D-6E8A-4147-A177-3AD203B41FA5}">
                      <a16:colId xmlns:a16="http://schemas.microsoft.com/office/drawing/2014/main" val="20003"/>
                    </a:ext>
                  </a:extLst>
                </a:gridCol>
              </a:tblGrid>
              <a:tr h="772600">
                <a:tc>
                  <a:txBody>
                    <a:bodyPr/>
                    <a:lstStyle/>
                    <a:p>
                      <a:pPr marL="0" lvl="0" indent="0" algn="ctr" rtl="0">
                        <a:lnSpc>
                          <a:spcPct val="114000"/>
                        </a:lnSpc>
                        <a:spcBef>
                          <a:spcPts val="0"/>
                        </a:spcBef>
                        <a:spcAft>
                          <a:spcPts val="0"/>
                        </a:spcAft>
                        <a:buNone/>
                      </a:pPr>
                      <a:r>
                        <a:rPr lang="en" sz="2108" b="1" i="1" dirty="0">
                          <a:solidFill>
                            <a:schemeClr val="lt1"/>
                          </a:solidFill>
                          <a:latin typeface="Calibri"/>
                          <a:ea typeface="Calibri"/>
                          <a:cs typeface="Calibri"/>
                          <a:sym typeface="Calibri"/>
                        </a:rPr>
                        <a:t>Apostolic</a:t>
                      </a:r>
                    </a:p>
                    <a:p>
                      <a:pPr marL="0" lvl="0" indent="0" algn="ctr" rtl="0">
                        <a:lnSpc>
                          <a:spcPct val="114000"/>
                        </a:lnSpc>
                        <a:spcBef>
                          <a:spcPts val="0"/>
                        </a:spcBef>
                        <a:spcAft>
                          <a:spcPts val="0"/>
                        </a:spcAft>
                        <a:buNone/>
                      </a:pPr>
                      <a:r>
                        <a:rPr lang="en" sz="2108" b="1" i="1" dirty="0">
                          <a:solidFill>
                            <a:schemeClr val="lt1"/>
                          </a:solidFill>
                          <a:latin typeface="Calibri"/>
                          <a:ea typeface="Calibri"/>
                          <a:cs typeface="Calibri"/>
                          <a:sym typeface="Calibri"/>
                        </a:rPr>
                        <a:t>Origin</a:t>
                      </a:r>
                      <a:endParaRPr dirty="0">
                        <a:solidFill>
                          <a:schemeClr val="lt1"/>
                        </a:solidFill>
                        <a:latin typeface="Calibri"/>
                        <a:ea typeface="Calibri"/>
                        <a:cs typeface="Calibri"/>
                        <a:sym typeface="Calibri"/>
                      </a:endParaRPr>
                    </a:p>
                  </a:txBody>
                  <a:tcPr marL="91425" marR="91425" marT="91425" marB="9142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rgbClr val="00756D"/>
                    </a:solidFill>
                  </a:tcPr>
                </a:tc>
                <a:tc>
                  <a:txBody>
                    <a:bodyPr/>
                    <a:lstStyle/>
                    <a:p>
                      <a:pPr marL="0" lvl="0" indent="0" algn="ctr" rtl="0">
                        <a:lnSpc>
                          <a:spcPct val="114000"/>
                        </a:lnSpc>
                        <a:spcBef>
                          <a:spcPts val="0"/>
                        </a:spcBef>
                        <a:spcAft>
                          <a:spcPts val="0"/>
                        </a:spcAft>
                        <a:buNone/>
                      </a:pPr>
                      <a:r>
                        <a:rPr lang="en" sz="2108" b="1" i="1" dirty="0">
                          <a:solidFill>
                            <a:schemeClr val="lt2"/>
                          </a:solidFill>
                          <a:latin typeface="Calibri"/>
                          <a:ea typeface="Calibri"/>
                          <a:cs typeface="Calibri"/>
                          <a:sym typeface="Calibri"/>
                        </a:rPr>
                        <a:t>Universal Acceptance</a:t>
                      </a:r>
                      <a:r>
                        <a:rPr lang="en" sz="2108" b="1" dirty="0">
                          <a:solidFill>
                            <a:schemeClr val="lt2"/>
                          </a:solidFill>
                          <a:latin typeface="Calibri"/>
                          <a:ea typeface="Calibri"/>
                          <a:cs typeface="Calibri"/>
                          <a:sym typeface="Calibri"/>
                        </a:rPr>
                        <a:t> </a:t>
                      </a:r>
                      <a:endParaRPr dirty="0">
                        <a:solidFill>
                          <a:schemeClr val="lt2"/>
                        </a:solidFill>
                        <a:latin typeface="Calibri"/>
                        <a:ea typeface="Calibri"/>
                        <a:cs typeface="Calibri"/>
                        <a:sym typeface="Calibri"/>
                      </a:endParaRPr>
                    </a:p>
                  </a:txBody>
                  <a:tcPr marL="91425" marR="91425" marT="91425" marB="9142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rgbClr val="00756D"/>
                    </a:solidFill>
                  </a:tcPr>
                </a:tc>
                <a:tc>
                  <a:txBody>
                    <a:bodyPr/>
                    <a:lstStyle/>
                    <a:p>
                      <a:pPr marL="0" lvl="0" indent="0" algn="ctr" rtl="0">
                        <a:lnSpc>
                          <a:spcPct val="114000"/>
                        </a:lnSpc>
                        <a:spcBef>
                          <a:spcPts val="0"/>
                        </a:spcBef>
                        <a:spcAft>
                          <a:spcPts val="0"/>
                        </a:spcAft>
                        <a:buNone/>
                      </a:pPr>
                      <a:r>
                        <a:rPr lang="en" sz="2108" b="1" i="1" dirty="0">
                          <a:solidFill>
                            <a:schemeClr val="lt2"/>
                          </a:solidFill>
                          <a:latin typeface="Calibri"/>
                          <a:ea typeface="Calibri"/>
                          <a:cs typeface="Calibri"/>
                          <a:sym typeface="Calibri"/>
                        </a:rPr>
                        <a:t>Liturgical</a:t>
                      </a:r>
                    </a:p>
                    <a:p>
                      <a:pPr marL="0" lvl="0" indent="0" algn="ctr" rtl="0">
                        <a:lnSpc>
                          <a:spcPct val="114000"/>
                        </a:lnSpc>
                        <a:spcBef>
                          <a:spcPts val="0"/>
                        </a:spcBef>
                        <a:spcAft>
                          <a:spcPts val="0"/>
                        </a:spcAft>
                        <a:buNone/>
                      </a:pPr>
                      <a:r>
                        <a:rPr lang="en" sz="2108" b="1" i="1" dirty="0">
                          <a:solidFill>
                            <a:schemeClr val="lt2"/>
                          </a:solidFill>
                          <a:latin typeface="Calibri"/>
                          <a:ea typeface="Calibri"/>
                          <a:cs typeface="Calibri"/>
                          <a:sym typeface="Calibri"/>
                        </a:rPr>
                        <a:t>Use</a:t>
                      </a:r>
                      <a:r>
                        <a:rPr lang="en" sz="2108" b="1" dirty="0">
                          <a:solidFill>
                            <a:schemeClr val="lt2"/>
                          </a:solidFill>
                          <a:latin typeface="Calibri"/>
                          <a:ea typeface="Calibri"/>
                          <a:cs typeface="Calibri"/>
                          <a:sym typeface="Calibri"/>
                        </a:rPr>
                        <a:t> </a:t>
                      </a:r>
                      <a:endParaRPr dirty="0">
                        <a:solidFill>
                          <a:schemeClr val="lt2"/>
                        </a:solidFill>
                        <a:latin typeface="Calibri"/>
                        <a:ea typeface="Calibri"/>
                        <a:cs typeface="Calibri"/>
                        <a:sym typeface="Calibri"/>
                      </a:endParaRPr>
                    </a:p>
                  </a:txBody>
                  <a:tcPr marL="91425" marR="91425" marT="91425" marB="9142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rgbClr val="00756D"/>
                    </a:solidFill>
                  </a:tcPr>
                </a:tc>
                <a:tc>
                  <a:txBody>
                    <a:bodyPr/>
                    <a:lstStyle/>
                    <a:p>
                      <a:pPr marL="0" lvl="0" indent="0" algn="ctr" rtl="0">
                        <a:lnSpc>
                          <a:spcPct val="114000"/>
                        </a:lnSpc>
                        <a:spcBef>
                          <a:spcPts val="0"/>
                        </a:spcBef>
                        <a:spcAft>
                          <a:spcPts val="0"/>
                        </a:spcAft>
                        <a:buNone/>
                      </a:pPr>
                      <a:r>
                        <a:rPr lang="en" sz="2108" b="1" i="1" dirty="0">
                          <a:solidFill>
                            <a:schemeClr val="lt2"/>
                          </a:solidFill>
                          <a:latin typeface="Calibri"/>
                          <a:ea typeface="Calibri"/>
                          <a:cs typeface="Calibri"/>
                          <a:sym typeface="Calibri"/>
                        </a:rPr>
                        <a:t>Consistent Message</a:t>
                      </a:r>
                      <a:r>
                        <a:rPr lang="en" sz="2108" b="1" dirty="0">
                          <a:solidFill>
                            <a:schemeClr val="lt2"/>
                          </a:solidFill>
                          <a:latin typeface="Calibri"/>
                          <a:ea typeface="Calibri"/>
                          <a:cs typeface="Calibri"/>
                          <a:sym typeface="Calibri"/>
                        </a:rPr>
                        <a:t> </a:t>
                      </a:r>
                      <a:endParaRPr dirty="0">
                        <a:solidFill>
                          <a:schemeClr val="lt2"/>
                        </a:solidFill>
                        <a:latin typeface="Calibri"/>
                        <a:ea typeface="Calibri"/>
                        <a:cs typeface="Calibri"/>
                        <a:sym typeface="Calibri"/>
                      </a:endParaRPr>
                    </a:p>
                  </a:txBody>
                  <a:tcPr marL="91425" marR="91425" marT="91425" marB="91425"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rgbClr val="00756D"/>
                    </a:solidFill>
                  </a:tcPr>
                </a:tc>
                <a:extLst>
                  <a:ext uri="{0D108BD9-81ED-4DB2-BD59-A6C34878D82A}">
                    <a16:rowId xmlns:a16="http://schemas.microsoft.com/office/drawing/2014/main" val="10000"/>
                  </a:ext>
                </a:extLst>
              </a:tr>
              <a:tr h="772600">
                <a:tc>
                  <a:txBody>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endParaRPr dirty="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endParaRPr dirty="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endParaRPr dirty="0"/>
                    </a:p>
                  </a:txBody>
                  <a:tcPr marL="91425" marR="91425" marT="91425" marB="91425">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sp>
        <p:nvSpPr>
          <p:cNvPr id="188" name="Google Shape;188;p23"/>
          <p:cNvSpPr txBox="1">
            <a:spLocks noGrp="1"/>
          </p:cNvSpPr>
          <p:nvPr>
            <p:ph type="title" idx="4294967295"/>
          </p:nvPr>
        </p:nvSpPr>
        <p:spPr>
          <a:xfrm>
            <a:off x="402600" y="445025"/>
            <a:ext cx="8333400" cy="962400"/>
          </a:xfrm>
          <a:prstGeom prst="rect">
            <a:avLst/>
          </a:prstGeom>
          <a:solidFill>
            <a:srgbClr val="00756D"/>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 sz="3200" dirty="0">
                <a:solidFill>
                  <a:schemeClr val="lt1"/>
                </a:solidFill>
                <a:effectLst>
                  <a:outerShdw blurRad="50800" dist="38100" dir="5400000" algn="t" rotWithShape="0">
                    <a:prstClr val="black">
                      <a:alpha val="40000"/>
                    </a:prstClr>
                  </a:outerShdw>
                </a:effectLst>
                <a:latin typeface="Calibri"/>
                <a:ea typeface="Calibri"/>
                <a:cs typeface="Calibri"/>
                <a:sym typeface="Calibri"/>
              </a:rPr>
              <a:t>Criteria for Qualifying as a New Testament Book</a:t>
            </a:r>
            <a:endParaRPr sz="3200" dirty="0">
              <a:solidFill>
                <a:schemeClr val="lt1"/>
              </a:solidFill>
              <a:effectLst>
                <a:outerShdw blurRad="50800" dist="38100" dir="5400000" algn="t" rotWithShape="0">
                  <a:prstClr val="black">
                    <a:alpha val="40000"/>
                  </a:prstClr>
                </a:outerShdw>
              </a:effectLst>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7075170" y="2834640"/>
            <a:ext cx="1253490" cy="1253490"/>
          </a:xfrm>
          <a:prstGeom prst="rect">
            <a:avLst/>
          </a:prstGeom>
        </p:spPr>
      </p:pic>
      <p:pic>
        <p:nvPicPr>
          <p:cNvPr id="3" name="Picture 2"/>
          <p:cNvPicPr>
            <a:picLocks noChangeAspect="1"/>
          </p:cNvPicPr>
          <p:nvPr/>
        </p:nvPicPr>
        <p:blipFill>
          <a:blip r:embed="rId4"/>
          <a:stretch>
            <a:fillRect/>
          </a:stretch>
        </p:blipFill>
        <p:spPr>
          <a:xfrm>
            <a:off x="5017770" y="2834640"/>
            <a:ext cx="1367790" cy="1253490"/>
          </a:xfrm>
          <a:prstGeom prst="rect">
            <a:avLst/>
          </a:prstGeom>
        </p:spPr>
      </p:pic>
      <p:pic>
        <p:nvPicPr>
          <p:cNvPr id="4" name="Picture 3"/>
          <p:cNvPicPr>
            <a:picLocks noChangeAspect="1"/>
          </p:cNvPicPr>
          <p:nvPr/>
        </p:nvPicPr>
        <p:blipFill>
          <a:blip r:embed="rId5"/>
          <a:stretch>
            <a:fillRect/>
          </a:stretch>
        </p:blipFill>
        <p:spPr>
          <a:xfrm>
            <a:off x="2926080" y="2800350"/>
            <a:ext cx="1287780" cy="1287780"/>
          </a:xfrm>
          <a:prstGeom prst="rect">
            <a:avLst/>
          </a:prstGeom>
        </p:spPr>
      </p:pic>
      <p:pic>
        <p:nvPicPr>
          <p:cNvPr id="5" name="Picture 4"/>
          <p:cNvPicPr>
            <a:picLocks noChangeAspect="1"/>
          </p:cNvPicPr>
          <p:nvPr/>
        </p:nvPicPr>
        <p:blipFill>
          <a:blip r:embed="rId6"/>
          <a:stretch>
            <a:fillRect/>
          </a:stretch>
        </p:blipFill>
        <p:spPr>
          <a:xfrm>
            <a:off x="890834" y="2800350"/>
            <a:ext cx="1126961" cy="138757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dirty="0">
                <a:solidFill>
                  <a:srgbClr val="00756D"/>
                </a:solidFill>
                <a:latin typeface="Impact"/>
                <a:ea typeface="Impact"/>
                <a:cs typeface="Impact"/>
                <a:sym typeface="Impact"/>
              </a:rPr>
              <a:t>Composition of the New Testament Books</a:t>
            </a:r>
            <a:endParaRPr sz="3220" dirty="0">
              <a:solidFill>
                <a:srgbClr val="00756D"/>
              </a:solidFill>
              <a:latin typeface="Impact"/>
              <a:ea typeface="Impact"/>
              <a:cs typeface="Impact"/>
              <a:sym typeface="Impact"/>
            </a:endParaRPr>
          </a:p>
        </p:txBody>
      </p:sp>
      <p:grpSp>
        <p:nvGrpSpPr>
          <p:cNvPr id="204" name="Google Shape;204;p25"/>
          <p:cNvGrpSpPr/>
          <p:nvPr/>
        </p:nvGrpSpPr>
        <p:grpSpPr>
          <a:xfrm>
            <a:off x="564633" y="1852850"/>
            <a:ext cx="1915527" cy="1735150"/>
            <a:chOff x="3154233" y="1852850"/>
            <a:chExt cx="1915527" cy="1735150"/>
          </a:xfrm>
        </p:grpSpPr>
        <p:sp>
          <p:nvSpPr>
            <p:cNvPr id="205" name="Google Shape;205;p25"/>
            <p:cNvSpPr/>
            <p:nvPr/>
          </p:nvSpPr>
          <p:spPr>
            <a:xfrm>
              <a:off x="3485717" y="3079475"/>
              <a:ext cx="1294800" cy="1335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5"/>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latin typeface="Roboto"/>
                  <a:ea typeface="Roboto"/>
                  <a:cs typeface="Roboto"/>
                  <a:sym typeface="Roboto"/>
                </a:rPr>
                <a:t>20 AD</a:t>
              </a:r>
              <a:endParaRPr sz="1200" b="1">
                <a:latin typeface="Roboto"/>
                <a:ea typeface="Roboto"/>
                <a:cs typeface="Roboto"/>
                <a:sym typeface="Roboto"/>
              </a:endParaRPr>
            </a:p>
          </p:txBody>
        </p:sp>
        <p:sp>
          <p:nvSpPr>
            <p:cNvPr id="207" name="Google Shape;207;p25"/>
            <p:cNvSpPr txBox="1"/>
            <p:nvPr/>
          </p:nvSpPr>
          <p:spPr>
            <a:xfrm>
              <a:off x="3386760" y="1852850"/>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latin typeface="Roboto"/>
                  <a:ea typeface="Roboto"/>
                  <a:cs typeface="Roboto"/>
                  <a:sym typeface="Roboto"/>
                </a:rPr>
                <a:t>Life, Death, Resurrection—Oral Tradition</a:t>
              </a:r>
              <a:endParaRPr sz="800" b="1" dirty="0">
                <a:latin typeface="Roboto"/>
                <a:ea typeface="Roboto"/>
                <a:cs typeface="Roboto"/>
                <a:sym typeface="Roboto"/>
              </a:endParaRPr>
            </a:p>
            <a:p>
              <a:pPr marL="0" lvl="0" indent="0" algn="l" rtl="0">
                <a:spcBef>
                  <a:spcPts val="0"/>
                </a:spcBef>
                <a:spcAft>
                  <a:spcPts val="0"/>
                </a:spcAft>
                <a:buNone/>
              </a:pPr>
              <a:endParaRPr sz="800" b="1" dirty="0">
                <a:latin typeface="Roboto"/>
                <a:ea typeface="Roboto"/>
                <a:cs typeface="Roboto"/>
                <a:sym typeface="Roboto"/>
              </a:endParaRPr>
            </a:p>
            <a:p>
              <a:pPr marL="0" lvl="0" indent="0" algn="l" rtl="0">
                <a:spcBef>
                  <a:spcPts val="0"/>
                </a:spcBef>
                <a:spcAft>
                  <a:spcPts val="1600"/>
                </a:spcAft>
                <a:buNone/>
              </a:pPr>
              <a:r>
                <a:rPr lang="en" sz="800" dirty="0">
                  <a:latin typeface="Roboto"/>
                  <a:ea typeface="Roboto"/>
                  <a:cs typeface="Roboto"/>
                  <a:sym typeface="Roboto"/>
                </a:rPr>
                <a:t>Jesus ascended forty days after the Resurrection and the Holy Spirit descended on Pentecost. The Oral Tradition followed.</a:t>
              </a:r>
              <a:endParaRPr sz="800" b="1" dirty="0">
                <a:latin typeface="Roboto"/>
                <a:ea typeface="Roboto"/>
                <a:cs typeface="Roboto"/>
                <a:sym typeface="Roboto"/>
              </a:endParaRPr>
            </a:p>
          </p:txBody>
        </p:sp>
        <p:grpSp>
          <p:nvGrpSpPr>
            <p:cNvPr id="208" name="Google Shape;208;p25"/>
            <p:cNvGrpSpPr/>
            <p:nvPr/>
          </p:nvGrpSpPr>
          <p:grpSpPr>
            <a:xfrm>
              <a:off x="3435870" y="2800065"/>
              <a:ext cx="92400" cy="411825"/>
              <a:chOff x="845575" y="2563700"/>
              <a:chExt cx="92400" cy="411825"/>
            </a:xfrm>
          </p:grpSpPr>
          <p:sp>
            <p:nvSpPr>
              <p:cNvPr id="209" name="Google Shape;209;p2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 name="Google Shape;210;p2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211" name="Google Shape;211;p25"/>
          <p:cNvGrpSpPr/>
          <p:nvPr/>
        </p:nvGrpSpPr>
        <p:grpSpPr>
          <a:xfrm>
            <a:off x="1828196" y="2702596"/>
            <a:ext cx="1928205" cy="1744206"/>
            <a:chOff x="1828196" y="2702596"/>
            <a:chExt cx="1928205" cy="1744206"/>
          </a:xfrm>
        </p:grpSpPr>
        <p:sp>
          <p:nvSpPr>
            <p:cNvPr id="212" name="Google Shape;212;p25"/>
            <p:cNvSpPr/>
            <p:nvPr/>
          </p:nvSpPr>
          <p:spPr>
            <a:xfrm>
              <a:off x="2191011" y="3079475"/>
              <a:ext cx="1294800" cy="1335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5"/>
            <p:cNvSpPr txBox="1"/>
            <p:nvPr/>
          </p:nvSpPr>
          <p:spPr>
            <a:xfrm>
              <a:off x="1828196"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latin typeface="Roboto"/>
                  <a:ea typeface="Roboto"/>
                  <a:cs typeface="Roboto"/>
                  <a:sym typeface="Roboto"/>
                </a:rPr>
                <a:t>40 AD</a:t>
              </a:r>
              <a:endParaRPr sz="1200" b="1">
                <a:latin typeface="Roboto"/>
                <a:ea typeface="Roboto"/>
                <a:cs typeface="Roboto"/>
                <a:sym typeface="Roboto"/>
              </a:endParaRPr>
            </a:p>
          </p:txBody>
        </p:sp>
        <p:sp>
          <p:nvSpPr>
            <p:cNvPr id="214" name="Google Shape;214;p25"/>
            <p:cNvSpPr txBox="1"/>
            <p:nvPr/>
          </p:nvSpPr>
          <p:spPr>
            <a:xfrm>
              <a:off x="2073401" y="3503002"/>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latin typeface="Roboto"/>
                  <a:ea typeface="Roboto"/>
                  <a:cs typeface="Roboto"/>
                  <a:sym typeface="Roboto"/>
                </a:rPr>
                <a:t>Early Letters</a:t>
              </a:r>
              <a:endParaRPr sz="800" b="1" dirty="0">
                <a:latin typeface="Roboto"/>
                <a:ea typeface="Roboto"/>
                <a:cs typeface="Roboto"/>
                <a:sym typeface="Roboto"/>
              </a:endParaRPr>
            </a:p>
            <a:p>
              <a:pPr marL="0" lvl="0" indent="0" algn="l" rtl="0">
                <a:spcBef>
                  <a:spcPts val="0"/>
                </a:spcBef>
                <a:spcAft>
                  <a:spcPts val="0"/>
                </a:spcAft>
                <a:buNone/>
              </a:pPr>
              <a:endParaRPr sz="800" b="1" dirty="0">
                <a:latin typeface="Roboto"/>
                <a:ea typeface="Roboto"/>
                <a:cs typeface="Roboto"/>
                <a:sym typeface="Roboto"/>
              </a:endParaRPr>
            </a:p>
            <a:p>
              <a:pPr marL="0" lvl="0" indent="0" algn="l" rtl="0">
                <a:spcBef>
                  <a:spcPts val="0"/>
                </a:spcBef>
                <a:spcAft>
                  <a:spcPts val="0"/>
                </a:spcAft>
                <a:buNone/>
              </a:pPr>
              <a:r>
                <a:rPr lang="en" sz="800" dirty="0">
                  <a:latin typeface="Roboto"/>
                  <a:ea typeface="Roboto"/>
                  <a:cs typeface="Roboto"/>
                  <a:sym typeface="Roboto"/>
                </a:rPr>
                <a:t>1 Thessalonians, Galatians, Philemon, Philippians, 1-2 Corinthians, Romans </a:t>
              </a:r>
              <a:endParaRPr sz="800" dirty="0">
                <a:latin typeface="Roboto"/>
                <a:ea typeface="Roboto"/>
                <a:cs typeface="Roboto"/>
                <a:sym typeface="Roboto"/>
              </a:endParaRPr>
            </a:p>
            <a:p>
              <a:pPr marL="0" lvl="0" indent="0" algn="l" rtl="0">
                <a:spcBef>
                  <a:spcPts val="1600"/>
                </a:spcBef>
                <a:spcAft>
                  <a:spcPts val="1600"/>
                </a:spcAft>
                <a:buNone/>
              </a:pPr>
              <a:endParaRPr sz="800" dirty="0">
                <a:latin typeface="Roboto"/>
                <a:ea typeface="Roboto"/>
                <a:cs typeface="Roboto"/>
                <a:sym typeface="Roboto"/>
              </a:endParaRPr>
            </a:p>
          </p:txBody>
        </p:sp>
        <p:grpSp>
          <p:nvGrpSpPr>
            <p:cNvPr id="215" name="Google Shape;215;p25"/>
            <p:cNvGrpSpPr/>
            <p:nvPr/>
          </p:nvGrpSpPr>
          <p:grpSpPr>
            <a:xfrm rot="10800000">
              <a:off x="2149293" y="3079467"/>
              <a:ext cx="92400" cy="411825"/>
              <a:chOff x="2072481" y="2563700"/>
              <a:chExt cx="92400" cy="411825"/>
            </a:xfrm>
          </p:grpSpPr>
          <p:cxnSp>
            <p:nvCxnSpPr>
              <p:cNvPr id="216" name="Google Shape;216;p25"/>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17" name="Google Shape;217;p25"/>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 name="Google Shape;218;p25"/>
          <p:cNvGrpSpPr/>
          <p:nvPr/>
        </p:nvGrpSpPr>
        <p:grpSpPr>
          <a:xfrm>
            <a:off x="3154233" y="1852850"/>
            <a:ext cx="1915527" cy="1735150"/>
            <a:chOff x="3154233" y="1852850"/>
            <a:chExt cx="1915527" cy="1735150"/>
          </a:xfrm>
        </p:grpSpPr>
        <p:sp>
          <p:nvSpPr>
            <p:cNvPr id="219" name="Google Shape;219;p25"/>
            <p:cNvSpPr/>
            <p:nvPr/>
          </p:nvSpPr>
          <p:spPr>
            <a:xfrm>
              <a:off x="3485717" y="3079475"/>
              <a:ext cx="1294800" cy="1335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5"/>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latin typeface="Roboto"/>
                  <a:ea typeface="Roboto"/>
                  <a:cs typeface="Roboto"/>
                  <a:sym typeface="Roboto"/>
                </a:rPr>
                <a:t>60 AD</a:t>
              </a:r>
              <a:endParaRPr sz="1200" b="1">
                <a:latin typeface="Roboto"/>
                <a:ea typeface="Roboto"/>
                <a:cs typeface="Roboto"/>
                <a:sym typeface="Roboto"/>
              </a:endParaRPr>
            </a:p>
          </p:txBody>
        </p:sp>
        <p:sp>
          <p:nvSpPr>
            <p:cNvPr id="221" name="Google Shape;221;p25"/>
            <p:cNvSpPr txBox="1"/>
            <p:nvPr/>
          </p:nvSpPr>
          <p:spPr>
            <a:xfrm>
              <a:off x="3386760" y="1852850"/>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latin typeface="Roboto"/>
                  <a:ea typeface="Roboto"/>
                  <a:cs typeface="Roboto"/>
                  <a:sym typeface="Roboto"/>
                </a:rPr>
                <a:t>Mark, Matthew, and 1 Timothy</a:t>
              </a:r>
              <a:endParaRPr sz="800" b="1" dirty="0">
                <a:latin typeface="Roboto"/>
                <a:ea typeface="Roboto"/>
                <a:cs typeface="Roboto"/>
                <a:sym typeface="Roboto"/>
              </a:endParaRPr>
            </a:p>
            <a:p>
              <a:pPr marL="0" lvl="0" indent="0" algn="l" rtl="0">
                <a:spcBef>
                  <a:spcPts val="0"/>
                </a:spcBef>
                <a:spcAft>
                  <a:spcPts val="0"/>
                </a:spcAft>
                <a:buNone/>
              </a:pPr>
              <a:endParaRPr sz="800" b="1" dirty="0">
                <a:latin typeface="Roboto"/>
                <a:ea typeface="Roboto"/>
                <a:cs typeface="Roboto"/>
                <a:sym typeface="Roboto"/>
              </a:endParaRPr>
            </a:p>
            <a:p>
              <a:pPr marL="0" lvl="0" indent="0" algn="l" rtl="0">
                <a:spcBef>
                  <a:spcPts val="0"/>
                </a:spcBef>
                <a:spcAft>
                  <a:spcPts val="1600"/>
                </a:spcAft>
                <a:buNone/>
              </a:pPr>
              <a:r>
                <a:rPr lang="en" sz="800" dirty="0">
                  <a:latin typeface="Roboto"/>
                  <a:ea typeface="Roboto"/>
                  <a:cs typeface="Roboto"/>
                  <a:sym typeface="Roboto"/>
                </a:rPr>
                <a:t>The Gospel of Mark is said to have been written first, followed by Matthew. Saint Paul wrote his first letter to Timothy in this decade as well.</a:t>
              </a:r>
              <a:endParaRPr sz="800" b="1" dirty="0">
                <a:latin typeface="Roboto"/>
                <a:ea typeface="Roboto"/>
                <a:cs typeface="Roboto"/>
                <a:sym typeface="Roboto"/>
              </a:endParaRPr>
            </a:p>
          </p:txBody>
        </p:sp>
        <p:grpSp>
          <p:nvGrpSpPr>
            <p:cNvPr id="222" name="Google Shape;222;p25"/>
            <p:cNvGrpSpPr/>
            <p:nvPr/>
          </p:nvGrpSpPr>
          <p:grpSpPr>
            <a:xfrm>
              <a:off x="3435870" y="2800065"/>
              <a:ext cx="92400" cy="411825"/>
              <a:chOff x="845575" y="2563700"/>
              <a:chExt cx="92400" cy="411825"/>
            </a:xfrm>
          </p:grpSpPr>
          <p:sp>
            <p:nvSpPr>
              <p:cNvPr id="223" name="Google Shape;223;p2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4" name="Google Shape;224;p2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225" name="Google Shape;225;p25"/>
          <p:cNvGrpSpPr/>
          <p:nvPr/>
        </p:nvGrpSpPr>
        <p:grpSpPr>
          <a:xfrm>
            <a:off x="4412699" y="2702596"/>
            <a:ext cx="1935010" cy="1744206"/>
            <a:chOff x="4413187" y="2702596"/>
            <a:chExt cx="1935010" cy="1744206"/>
          </a:xfrm>
        </p:grpSpPr>
        <p:sp>
          <p:nvSpPr>
            <p:cNvPr id="226" name="Google Shape;226;p25"/>
            <p:cNvSpPr/>
            <p:nvPr/>
          </p:nvSpPr>
          <p:spPr>
            <a:xfrm>
              <a:off x="4780421" y="3079475"/>
              <a:ext cx="1294800" cy="1335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25"/>
            <p:cNvGrpSpPr/>
            <p:nvPr/>
          </p:nvGrpSpPr>
          <p:grpSpPr>
            <a:xfrm rot="10800000">
              <a:off x="4737413" y="3079467"/>
              <a:ext cx="92400" cy="411825"/>
              <a:chOff x="2070100" y="2563700"/>
              <a:chExt cx="92400" cy="411825"/>
            </a:xfrm>
          </p:grpSpPr>
          <p:cxnSp>
            <p:nvCxnSpPr>
              <p:cNvPr id="228" name="Google Shape;228;p2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29" name="Google Shape;229;p25"/>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25"/>
            <p:cNvSpPr txBox="1"/>
            <p:nvPr/>
          </p:nvSpPr>
          <p:spPr>
            <a:xfrm>
              <a:off x="4413187"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latin typeface="Roboto"/>
                  <a:ea typeface="Roboto"/>
                  <a:cs typeface="Roboto"/>
                  <a:sym typeface="Roboto"/>
                </a:rPr>
                <a:t>80 AD</a:t>
              </a:r>
              <a:endParaRPr sz="1200" b="1">
                <a:latin typeface="Roboto"/>
                <a:ea typeface="Roboto"/>
                <a:cs typeface="Roboto"/>
                <a:sym typeface="Roboto"/>
              </a:endParaRPr>
            </a:p>
          </p:txBody>
        </p:sp>
        <p:sp>
          <p:nvSpPr>
            <p:cNvPr id="231" name="Google Shape;231;p25"/>
            <p:cNvSpPr txBox="1"/>
            <p:nvPr/>
          </p:nvSpPr>
          <p:spPr>
            <a:xfrm>
              <a:off x="4665197" y="3503002"/>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latin typeface="Roboto"/>
                  <a:ea typeface="Roboto"/>
                  <a:cs typeface="Roboto"/>
                  <a:sym typeface="Roboto"/>
                </a:rPr>
                <a:t>Luke, Acts, and other Letters</a:t>
              </a:r>
              <a:endParaRPr sz="800" b="1" dirty="0">
                <a:latin typeface="Roboto"/>
                <a:ea typeface="Roboto"/>
                <a:cs typeface="Roboto"/>
                <a:sym typeface="Roboto"/>
              </a:endParaRPr>
            </a:p>
            <a:p>
              <a:pPr marL="0" lvl="0" indent="0" algn="l" rtl="0">
                <a:spcBef>
                  <a:spcPts val="0"/>
                </a:spcBef>
                <a:spcAft>
                  <a:spcPts val="0"/>
                </a:spcAft>
                <a:buNone/>
              </a:pPr>
              <a:endParaRPr sz="800" b="1" dirty="0">
                <a:latin typeface="Roboto"/>
                <a:ea typeface="Roboto"/>
                <a:cs typeface="Roboto"/>
                <a:sym typeface="Roboto"/>
              </a:endParaRPr>
            </a:p>
            <a:p>
              <a:pPr marL="0" lvl="0" indent="0" algn="l" rtl="0">
                <a:spcBef>
                  <a:spcPts val="0"/>
                </a:spcBef>
                <a:spcAft>
                  <a:spcPts val="1600"/>
                </a:spcAft>
                <a:buNone/>
              </a:pPr>
              <a:r>
                <a:rPr lang="en" sz="800" dirty="0">
                  <a:latin typeface="Roboto"/>
                  <a:ea typeface="Roboto"/>
                  <a:cs typeface="Roboto"/>
                  <a:sym typeface="Roboto"/>
                </a:rPr>
                <a:t>Colossians, Hebrews, James</a:t>
              </a:r>
              <a:endParaRPr sz="800" b="1" dirty="0">
                <a:latin typeface="Roboto"/>
                <a:ea typeface="Roboto"/>
                <a:cs typeface="Roboto"/>
                <a:sym typeface="Roboto"/>
              </a:endParaRPr>
            </a:p>
          </p:txBody>
        </p:sp>
      </p:grpSp>
      <p:grpSp>
        <p:nvGrpSpPr>
          <p:cNvPr id="232" name="Google Shape;232;p25"/>
          <p:cNvGrpSpPr/>
          <p:nvPr/>
        </p:nvGrpSpPr>
        <p:grpSpPr>
          <a:xfrm>
            <a:off x="5707757" y="1388250"/>
            <a:ext cx="1953768" cy="2199750"/>
            <a:chOff x="5707757" y="1388250"/>
            <a:chExt cx="1953768" cy="2199750"/>
          </a:xfrm>
        </p:grpSpPr>
        <p:sp>
          <p:nvSpPr>
            <p:cNvPr id="233" name="Google Shape;233;p25"/>
            <p:cNvSpPr/>
            <p:nvPr/>
          </p:nvSpPr>
          <p:spPr>
            <a:xfrm>
              <a:off x="6075125" y="3079475"/>
              <a:ext cx="1294800" cy="1335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25"/>
            <p:cNvGrpSpPr/>
            <p:nvPr/>
          </p:nvGrpSpPr>
          <p:grpSpPr>
            <a:xfrm>
              <a:off x="6031394" y="2800065"/>
              <a:ext cx="92400" cy="411825"/>
              <a:chOff x="845575" y="2563700"/>
              <a:chExt cx="92400" cy="411825"/>
            </a:xfrm>
          </p:grpSpPr>
          <p:cxnSp>
            <p:nvCxnSpPr>
              <p:cNvPr id="235" name="Google Shape;235;p2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36" name="Google Shape;236;p2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5"/>
            <p:cNvSpPr txBox="1"/>
            <p:nvPr/>
          </p:nvSpPr>
          <p:spPr>
            <a:xfrm>
              <a:off x="5707757" y="3216600"/>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latin typeface="Roboto"/>
                  <a:ea typeface="Roboto"/>
                  <a:cs typeface="Roboto"/>
                  <a:sym typeface="Roboto"/>
                </a:rPr>
                <a:t>100 AD</a:t>
              </a:r>
              <a:endParaRPr sz="1200" b="1">
                <a:latin typeface="Roboto"/>
                <a:ea typeface="Roboto"/>
                <a:cs typeface="Roboto"/>
                <a:sym typeface="Roboto"/>
              </a:endParaRPr>
            </a:p>
          </p:txBody>
        </p:sp>
        <p:sp>
          <p:nvSpPr>
            <p:cNvPr id="238" name="Google Shape;238;p25"/>
            <p:cNvSpPr txBox="1"/>
            <p:nvPr/>
          </p:nvSpPr>
          <p:spPr>
            <a:xfrm>
              <a:off x="5978525" y="1388250"/>
              <a:ext cx="1683000" cy="12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latin typeface="Roboto"/>
                  <a:ea typeface="Roboto"/>
                  <a:cs typeface="Roboto"/>
                  <a:sym typeface="Roboto"/>
                </a:rPr>
                <a:t>John, Revelation and Later Letters</a:t>
              </a:r>
              <a:endParaRPr sz="800" b="1" dirty="0">
                <a:latin typeface="Roboto"/>
                <a:ea typeface="Roboto"/>
                <a:cs typeface="Roboto"/>
                <a:sym typeface="Roboto"/>
              </a:endParaRPr>
            </a:p>
            <a:p>
              <a:pPr marL="0" lvl="0" indent="0" algn="l" rtl="0">
                <a:spcBef>
                  <a:spcPts val="0"/>
                </a:spcBef>
                <a:spcAft>
                  <a:spcPts val="0"/>
                </a:spcAft>
                <a:buNone/>
              </a:pPr>
              <a:endParaRPr sz="800" b="1" dirty="0">
                <a:latin typeface="Roboto"/>
                <a:ea typeface="Roboto"/>
                <a:cs typeface="Roboto"/>
                <a:sym typeface="Roboto"/>
              </a:endParaRPr>
            </a:p>
            <a:p>
              <a:pPr marL="0" lvl="0" indent="0" algn="l" rtl="0">
                <a:spcBef>
                  <a:spcPts val="0"/>
                </a:spcBef>
                <a:spcAft>
                  <a:spcPts val="1600"/>
                </a:spcAft>
                <a:buNone/>
              </a:pPr>
              <a:r>
                <a:rPr lang="en" sz="800" dirty="0">
                  <a:latin typeface="Roboto"/>
                  <a:ea typeface="Roboto"/>
                  <a:cs typeface="Roboto"/>
                  <a:sym typeface="Roboto"/>
                </a:rPr>
                <a:t>The Gospel of John and the book of Revelation are both attributed to the youngest Apostle who died of natural causes. 1 Peter, Jude, and Ephesians date to this time as well.</a:t>
              </a:r>
              <a:endParaRPr sz="800" b="1" dirty="0">
                <a:latin typeface="Roboto"/>
                <a:ea typeface="Roboto"/>
                <a:cs typeface="Roboto"/>
                <a:sym typeface="Roboto"/>
              </a:endParaRPr>
            </a:p>
          </p:txBody>
        </p:sp>
      </p:grpSp>
      <p:grpSp>
        <p:nvGrpSpPr>
          <p:cNvPr id="239" name="Google Shape;239;p25"/>
          <p:cNvGrpSpPr/>
          <p:nvPr/>
        </p:nvGrpSpPr>
        <p:grpSpPr>
          <a:xfrm>
            <a:off x="7003996" y="2702596"/>
            <a:ext cx="2142441" cy="1744206"/>
            <a:chOff x="7003996" y="2702596"/>
            <a:chExt cx="2142441" cy="1744206"/>
          </a:xfrm>
        </p:grpSpPr>
        <p:sp>
          <p:nvSpPr>
            <p:cNvPr id="240" name="Google Shape;240;p25"/>
            <p:cNvSpPr/>
            <p:nvPr/>
          </p:nvSpPr>
          <p:spPr>
            <a:xfrm>
              <a:off x="7369837" y="3079475"/>
              <a:ext cx="1776600" cy="1335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25"/>
            <p:cNvGrpSpPr/>
            <p:nvPr/>
          </p:nvGrpSpPr>
          <p:grpSpPr>
            <a:xfrm rot="10800000">
              <a:off x="7328221" y="3079467"/>
              <a:ext cx="92400" cy="411825"/>
              <a:chOff x="2070100" y="2563700"/>
              <a:chExt cx="92400" cy="411825"/>
            </a:xfrm>
          </p:grpSpPr>
          <p:cxnSp>
            <p:nvCxnSpPr>
              <p:cNvPr id="242" name="Google Shape;242;p2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43" name="Google Shape;243;p25"/>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25"/>
            <p:cNvSpPr txBox="1"/>
            <p:nvPr/>
          </p:nvSpPr>
          <p:spPr>
            <a:xfrm>
              <a:off x="7003996"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latin typeface="Roboto"/>
                  <a:ea typeface="Roboto"/>
                  <a:cs typeface="Roboto"/>
                  <a:sym typeface="Roboto"/>
                </a:rPr>
                <a:t>130 AD</a:t>
              </a:r>
              <a:endParaRPr sz="1200" b="1">
                <a:latin typeface="Roboto"/>
                <a:ea typeface="Roboto"/>
                <a:cs typeface="Roboto"/>
                <a:sym typeface="Roboto"/>
              </a:endParaRPr>
            </a:p>
          </p:txBody>
        </p:sp>
        <p:sp>
          <p:nvSpPr>
            <p:cNvPr id="245" name="Google Shape;245;p25"/>
            <p:cNvSpPr txBox="1"/>
            <p:nvPr/>
          </p:nvSpPr>
          <p:spPr>
            <a:xfrm>
              <a:off x="7256967" y="3503002"/>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dirty="0">
                  <a:latin typeface="Roboto"/>
                  <a:ea typeface="Roboto"/>
                  <a:cs typeface="Roboto"/>
                  <a:sym typeface="Roboto"/>
                </a:rPr>
                <a:t>Last Letters</a:t>
              </a:r>
              <a:endParaRPr sz="800" b="1" dirty="0">
                <a:latin typeface="Roboto"/>
                <a:ea typeface="Roboto"/>
                <a:cs typeface="Roboto"/>
                <a:sym typeface="Roboto"/>
              </a:endParaRPr>
            </a:p>
            <a:p>
              <a:pPr marL="0" lvl="0" indent="0" algn="l" rtl="0">
                <a:spcBef>
                  <a:spcPts val="0"/>
                </a:spcBef>
                <a:spcAft>
                  <a:spcPts val="0"/>
                </a:spcAft>
                <a:buNone/>
              </a:pPr>
              <a:endParaRPr sz="800" b="1" dirty="0">
                <a:latin typeface="Roboto"/>
                <a:ea typeface="Roboto"/>
                <a:cs typeface="Roboto"/>
                <a:sym typeface="Roboto"/>
              </a:endParaRPr>
            </a:p>
            <a:p>
              <a:pPr lvl="0"/>
              <a:r>
                <a:rPr lang="en" sz="800" dirty="0">
                  <a:latin typeface="Roboto"/>
                  <a:ea typeface="Roboto"/>
                  <a:cs typeface="Roboto"/>
                  <a:sym typeface="Roboto"/>
                </a:rPr>
                <a:t>From AD 100 to AD 130, 2 Thessalonians, 2 Timothy, Titus, 1-3 John and 2 Peter were written.</a:t>
              </a:r>
              <a:endParaRPr sz="800" dirty="0">
                <a:latin typeface="Roboto"/>
                <a:ea typeface="Roboto"/>
                <a:cs typeface="Roboto"/>
                <a:sym typeface="Roboto"/>
              </a:endParaRPr>
            </a:p>
            <a:p>
              <a:pPr marL="0" lvl="0" indent="0" algn="l" rtl="0">
                <a:spcBef>
                  <a:spcPts val="1600"/>
                </a:spcBef>
                <a:spcAft>
                  <a:spcPts val="1600"/>
                </a:spcAft>
                <a:buNone/>
              </a:pPr>
              <a:endParaRPr sz="800" dirty="0">
                <a:latin typeface="Roboto"/>
                <a:ea typeface="Roboto"/>
                <a:cs typeface="Roboto"/>
                <a:sym typeface="Robo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Shape 249"/>
        <p:cNvGrpSpPr/>
        <p:nvPr/>
      </p:nvGrpSpPr>
      <p:grpSpPr>
        <a:xfrm>
          <a:off x="0" y="0"/>
          <a:ext cx="0" cy="0"/>
          <a:chOff x="0" y="0"/>
          <a:chExt cx="0" cy="0"/>
        </a:xfrm>
      </p:grpSpPr>
      <p:sp>
        <p:nvSpPr>
          <p:cNvPr id="250" name="Google Shape;250;p26"/>
          <p:cNvSpPr/>
          <p:nvPr/>
        </p:nvSpPr>
        <p:spPr>
          <a:xfrm>
            <a:off x="306724" y="188375"/>
            <a:ext cx="8520753" cy="999900"/>
          </a:xfrm>
          <a:prstGeom prst="wave">
            <a:avLst>
              <a:gd name="adj1" fmla="val 8983"/>
              <a:gd name="adj2" fmla="val 103"/>
            </a:avLst>
          </a:prstGeom>
          <a:solidFill>
            <a:srgbClr val="00756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1" name="Google Shape;251;p26"/>
          <p:cNvSpPr txBox="1"/>
          <p:nvPr/>
        </p:nvSpPr>
        <p:spPr>
          <a:xfrm>
            <a:off x="979700" y="209696"/>
            <a:ext cx="71748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  Top 3 Catholic Bible Editions</a:t>
            </a:r>
            <a:endParaRPr sz="4500"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252" name="Google Shape;252;p26"/>
          <p:cNvSpPr txBox="1"/>
          <p:nvPr/>
        </p:nvSpPr>
        <p:spPr>
          <a:xfrm>
            <a:off x="4508700" y="1432999"/>
            <a:ext cx="4186200" cy="3453325"/>
          </a:xfrm>
          <a:prstGeom prst="rect">
            <a:avLst/>
          </a:prstGeom>
          <a:solidFill>
            <a:srgbClr val="00756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74650" algn="l" rtl="0">
              <a:lnSpc>
                <a:spcPts val="3600"/>
              </a:lnSpc>
              <a:spcBef>
                <a:spcPts val="0"/>
              </a:spcBef>
              <a:spcAft>
                <a:spcPts val="0"/>
              </a:spcAft>
              <a:buClr>
                <a:srgbClr val="F9CB9C"/>
              </a:buClr>
              <a:buSzPts val="2300"/>
              <a:buChar char="●"/>
            </a:pPr>
            <a:r>
              <a:rPr lang="en" sz="2400" b="1" dirty="0">
                <a:ln>
                  <a:solidFill>
                    <a:srgbClr val="000000"/>
                  </a:solidFill>
                </a:ln>
                <a:solidFill>
                  <a:srgbClr val="F9CB9C"/>
                </a:solidFill>
                <a:latin typeface="Calibri"/>
                <a:ea typeface="Calibri"/>
                <a:cs typeface="Calibri"/>
                <a:sym typeface="Calibri"/>
              </a:rPr>
              <a:t>NABRE</a:t>
            </a:r>
            <a:r>
              <a:rPr lang="en" sz="2400" b="1" dirty="0">
                <a:solidFill>
                  <a:srgbClr val="F9CB9C"/>
                </a:solidFill>
                <a:latin typeface="Calibri"/>
                <a:ea typeface="Calibri"/>
                <a:cs typeface="Calibri"/>
                <a:sym typeface="Calibri"/>
              </a:rPr>
              <a:t>: </a:t>
            </a:r>
            <a:r>
              <a:rPr lang="en" sz="2400" dirty="0">
                <a:solidFill>
                  <a:srgbClr val="F9CB9C"/>
                </a:solidFill>
                <a:latin typeface="Perpetua" panose="02020502060401020303" pitchFamily="18" charset="0"/>
                <a:ea typeface="Calibri"/>
                <a:cs typeface="Calibri"/>
                <a:sym typeface="Calibri"/>
              </a:rPr>
              <a:t>New American Bible Revised Edition.</a:t>
            </a:r>
            <a:endParaRPr sz="2400" dirty="0">
              <a:solidFill>
                <a:srgbClr val="F9CB9C"/>
              </a:solidFill>
              <a:latin typeface="Perpetua" panose="02020502060401020303" pitchFamily="18" charset="0"/>
              <a:ea typeface="Calibri"/>
              <a:cs typeface="Calibri"/>
              <a:sym typeface="Calibri"/>
            </a:endParaRPr>
          </a:p>
          <a:p>
            <a:pPr marL="914400" lvl="1" indent="-374650" algn="l" rtl="0">
              <a:lnSpc>
                <a:spcPts val="3600"/>
              </a:lnSpc>
              <a:spcBef>
                <a:spcPts val="0"/>
              </a:spcBef>
              <a:spcAft>
                <a:spcPts val="0"/>
              </a:spcAft>
              <a:buClr>
                <a:srgbClr val="F9CB9C"/>
              </a:buClr>
              <a:buSzPts val="2300"/>
              <a:buFont typeface="Calibri"/>
              <a:buChar char="○"/>
            </a:pPr>
            <a:r>
              <a:rPr lang="en" sz="2400" dirty="0">
                <a:solidFill>
                  <a:srgbClr val="F9CB9C"/>
                </a:solidFill>
                <a:latin typeface="Perpetua" panose="02020502060401020303" pitchFamily="18" charset="0"/>
                <a:ea typeface="Calibri"/>
                <a:cs typeface="Calibri"/>
                <a:sym typeface="Calibri"/>
              </a:rPr>
              <a:t>Used at Catholic Mass.</a:t>
            </a:r>
            <a:endParaRPr sz="2400" dirty="0">
              <a:solidFill>
                <a:srgbClr val="F9CB9C"/>
              </a:solidFill>
              <a:latin typeface="Perpetua" panose="02020502060401020303" pitchFamily="18" charset="0"/>
              <a:ea typeface="Calibri"/>
              <a:cs typeface="Calibri"/>
              <a:sym typeface="Calibri"/>
            </a:endParaRPr>
          </a:p>
          <a:p>
            <a:pPr marL="914400" lvl="1" indent="-374650" algn="l" rtl="0">
              <a:lnSpc>
                <a:spcPts val="3600"/>
              </a:lnSpc>
              <a:spcBef>
                <a:spcPts val="0"/>
              </a:spcBef>
              <a:spcAft>
                <a:spcPts val="0"/>
              </a:spcAft>
              <a:buClr>
                <a:srgbClr val="F9CB9C"/>
              </a:buClr>
              <a:buSzPts val="2300"/>
              <a:buFont typeface="Calibri"/>
              <a:buChar char="○"/>
            </a:pPr>
            <a:r>
              <a:rPr lang="en" sz="2400" dirty="0">
                <a:solidFill>
                  <a:srgbClr val="F9CB9C"/>
                </a:solidFill>
                <a:latin typeface="Perpetua" panose="02020502060401020303" pitchFamily="18" charset="0"/>
                <a:ea typeface="Calibri"/>
                <a:cs typeface="Calibri"/>
                <a:sym typeface="Calibri"/>
              </a:rPr>
              <a:t>Cited in Textbooks.</a:t>
            </a:r>
            <a:endParaRPr sz="2400" dirty="0">
              <a:solidFill>
                <a:srgbClr val="F9CB9C"/>
              </a:solidFill>
              <a:latin typeface="Perpetua" panose="02020502060401020303" pitchFamily="18" charset="0"/>
              <a:ea typeface="Calibri"/>
              <a:cs typeface="Calibri"/>
              <a:sym typeface="Calibri"/>
            </a:endParaRPr>
          </a:p>
          <a:p>
            <a:pPr marL="457200" lvl="0" indent="-374650" algn="l" rtl="0">
              <a:lnSpc>
                <a:spcPts val="3600"/>
              </a:lnSpc>
              <a:spcBef>
                <a:spcPts val="0"/>
              </a:spcBef>
              <a:spcAft>
                <a:spcPts val="0"/>
              </a:spcAft>
              <a:buClr>
                <a:srgbClr val="F9CB9C"/>
              </a:buClr>
              <a:buSzPts val="2300"/>
              <a:buChar char="●"/>
            </a:pPr>
            <a:r>
              <a:rPr lang="en" sz="2400" b="1" dirty="0">
                <a:ln>
                  <a:solidFill>
                    <a:srgbClr val="000000"/>
                  </a:solidFill>
                </a:ln>
                <a:solidFill>
                  <a:srgbClr val="F9CB9C"/>
                </a:solidFill>
                <a:latin typeface="Calibri"/>
                <a:ea typeface="Calibri"/>
                <a:cs typeface="Calibri"/>
                <a:sym typeface="Calibri"/>
              </a:rPr>
              <a:t>NJB</a:t>
            </a:r>
            <a:r>
              <a:rPr lang="en" sz="2400" b="1" dirty="0">
                <a:solidFill>
                  <a:srgbClr val="F9CB9C"/>
                </a:solidFill>
                <a:latin typeface="Calibri"/>
                <a:ea typeface="Calibri"/>
                <a:cs typeface="Calibri"/>
                <a:sym typeface="Calibri"/>
              </a:rPr>
              <a:t>: </a:t>
            </a:r>
            <a:r>
              <a:rPr lang="en" sz="2400" dirty="0">
                <a:solidFill>
                  <a:srgbClr val="F9CB9C"/>
                </a:solidFill>
                <a:latin typeface="Perpetua" panose="02020502060401020303" pitchFamily="18" charset="0"/>
                <a:ea typeface="Calibri"/>
                <a:cs typeface="Calibri"/>
                <a:sym typeface="Calibri"/>
              </a:rPr>
              <a:t>New Jerusalem Bible</a:t>
            </a:r>
            <a:endParaRPr sz="2400" dirty="0">
              <a:solidFill>
                <a:srgbClr val="F9CB9C"/>
              </a:solidFill>
              <a:latin typeface="Perpetua" panose="02020502060401020303" pitchFamily="18" charset="0"/>
              <a:ea typeface="Calibri"/>
              <a:cs typeface="Calibri"/>
              <a:sym typeface="Calibri"/>
            </a:endParaRPr>
          </a:p>
          <a:p>
            <a:pPr marL="457200" lvl="0" indent="-374650" algn="l" rtl="0">
              <a:lnSpc>
                <a:spcPts val="3600"/>
              </a:lnSpc>
              <a:spcBef>
                <a:spcPts val="0"/>
              </a:spcBef>
              <a:spcAft>
                <a:spcPts val="0"/>
              </a:spcAft>
              <a:buClr>
                <a:srgbClr val="F9CB9C"/>
              </a:buClr>
              <a:buSzPts val="2300"/>
              <a:buChar char="●"/>
            </a:pPr>
            <a:r>
              <a:rPr lang="en" sz="2400" b="1" dirty="0">
                <a:ln>
                  <a:solidFill>
                    <a:srgbClr val="000000"/>
                  </a:solidFill>
                </a:ln>
                <a:solidFill>
                  <a:srgbClr val="F9CB9C"/>
                </a:solidFill>
                <a:latin typeface="Calibri"/>
                <a:ea typeface="Calibri"/>
                <a:cs typeface="Calibri"/>
                <a:sym typeface="Calibri"/>
              </a:rPr>
              <a:t>NRSV</a:t>
            </a:r>
            <a:r>
              <a:rPr lang="en" sz="2400" b="1" dirty="0">
                <a:solidFill>
                  <a:srgbClr val="F9CB9C"/>
                </a:solidFill>
                <a:latin typeface="Calibri"/>
                <a:ea typeface="Calibri"/>
                <a:cs typeface="Calibri"/>
                <a:sym typeface="Calibri"/>
              </a:rPr>
              <a:t>: </a:t>
            </a:r>
            <a:r>
              <a:rPr lang="en" sz="2400" dirty="0">
                <a:solidFill>
                  <a:srgbClr val="F9CB9C"/>
                </a:solidFill>
                <a:latin typeface="Perpetua" panose="02020502060401020303" pitchFamily="18" charset="0"/>
                <a:ea typeface="Calibri"/>
                <a:cs typeface="Calibri"/>
                <a:sym typeface="Calibri"/>
              </a:rPr>
              <a:t>New Revised Standard Version</a:t>
            </a:r>
            <a:endParaRPr sz="2400" dirty="0">
              <a:solidFill>
                <a:srgbClr val="F9CB9C"/>
              </a:solidFill>
              <a:latin typeface="Perpetua" panose="02020502060401020303" pitchFamily="18" charset="0"/>
              <a:ea typeface="Calibri"/>
              <a:cs typeface="Calibri"/>
              <a:sym typeface="Calibri"/>
            </a:endParaRPr>
          </a:p>
        </p:txBody>
      </p:sp>
      <p:pic>
        <p:nvPicPr>
          <p:cNvPr id="2" name="Picture 1"/>
          <p:cNvPicPr>
            <a:picLocks noChangeAspect="1"/>
          </p:cNvPicPr>
          <p:nvPr/>
        </p:nvPicPr>
        <p:blipFill>
          <a:blip r:embed="rId4">
            <a:alphaModFix amt="86000"/>
          </a:blip>
          <a:stretch>
            <a:fillRect/>
          </a:stretch>
        </p:blipFill>
        <p:spPr>
          <a:xfrm>
            <a:off x="306724" y="1672225"/>
            <a:ext cx="3774622" cy="30490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7"/>
          <p:cNvSpPr/>
          <p:nvPr/>
        </p:nvSpPr>
        <p:spPr>
          <a:xfrm>
            <a:off x="457200" y="188375"/>
            <a:ext cx="8237701" cy="1116000"/>
          </a:xfrm>
          <a:prstGeom prst="round2DiagRect">
            <a:avLst>
              <a:gd name="adj1" fmla="val 50000"/>
              <a:gd name="adj2" fmla="val 0"/>
            </a:avLst>
          </a:prstGeom>
          <a:solidFill>
            <a:srgbClr val="0075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2" name="Google Shape;262;p27"/>
          <p:cNvSpPr txBox="1"/>
          <p:nvPr/>
        </p:nvSpPr>
        <p:spPr>
          <a:xfrm>
            <a:off x="1676125" y="188375"/>
            <a:ext cx="67143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bg1"/>
                </a:solidFill>
                <a:effectLst>
                  <a:outerShdw blurRad="50800" dist="38100" dir="5400000" algn="t" rotWithShape="0">
                    <a:prstClr val="black">
                      <a:alpha val="40000"/>
                    </a:prstClr>
                  </a:outerShdw>
                </a:effectLst>
                <a:latin typeface="Calibri"/>
                <a:ea typeface="Calibri"/>
                <a:cs typeface="Calibri"/>
                <a:sym typeface="Calibri"/>
              </a:rPr>
              <a:t>  Bible Study Tools</a:t>
            </a:r>
            <a:endParaRPr sz="5300" dirty="0">
              <a:solidFill>
                <a:schemeClr val="bg1"/>
              </a:solidFill>
              <a:effectLst>
                <a:outerShdw blurRad="50800" dist="38100" dir="5400000" algn="t" rotWithShape="0">
                  <a:prstClr val="black">
                    <a:alpha val="40000"/>
                  </a:prstClr>
                </a:outerShdw>
              </a:effectLst>
              <a:latin typeface="Calibri"/>
              <a:ea typeface="Calibri"/>
              <a:cs typeface="Calibri"/>
              <a:sym typeface="Calibri"/>
            </a:endParaRPr>
          </a:p>
        </p:txBody>
      </p:sp>
      <p:sp>
        <p:nvSpPr>
          <p:cNvPr id="269" name="Google Shape;269;p27"/>
          <p:cNvSpPr txBox="1"/>
          <p:nvPr/>
        </p:nvSpPr>
        <p:spPr>
          <a:xfrm>
            <a:off x="4325815" y="1884554"/>
            <a:ext cx="4369086" cy="2609386"/>
          </a:xfrm>
          <a:prstGeom prst="rect">
            <a:avLst/>
          </a:prstGeom>
          <a:noFill/>
          <a:ln w="9525" cap="flat" cmpd="sng">
            <a:solidFill>
              <a:srgbClr val="00756D"/>
            </a:solidFill>
            <a:prstDash val="solid"/>
            <a:round/>
            <a:headEnd type="none" w="sm" len="sm"/>
            <a:tailEnd type="none" w="sm" len="sm"/>
          </a:ln>
        </p:spPr>
        <p:txBody>
          <a:bodyPr spcFirstLastPara="1" wrap="square" lIns="91425" tIns="91425" rIns="91425" bIns="91425" anchor="t" anchorCtr="0">
            <a:noAutofit/>
          </a:bodyPr>
          <a:lstStyle/>
          <a:p>
            <a:pPr marL="457200" lvl="0" indent="-336550">
              <a:lnSpc>
                <a:spcPts val="4500"/>
              </a:lnSpc>
              <a:buClr>
                <a:srgbClr val="00756D"/>
              </a:buClr>
              <a:buSzPts val="1700"/>
              <a:buChar char="●"/>
            </a:pPr>
            <a:r>
              <a:rPr lang="en-US" sz="3200" dirty="0">
                <a:solidFill>
                  <a:schemeClr val="dk1"/>
                </a:solidFill>
                <a:latin typeface="Perpetua" panose="02020502060401020303" pitchFamily="18" charset="0"/>
                <a:ea typeface="Calibri"/>
                <a:cs typeface="Calibri" panose="020F0502020204030204" pitchFamily="34" charset="0"/>
                <a:sym typeface="Calibri"/>
              </a:rPr>
              <a:t>Bible Commentary</a:t>
            </a:r>
          </a:p>
          <a:p>
            <a:pPr marL="457200" lvl="0" indent="-336550">
              <a:lnSpc>
                <a:spcPts val="4500"/>
              </a:lnSpc>
              <a:buClr>
                <a:srgbClr val="00756D"/>
              </a:buClr>
              <a:buSzPts val="1700"/>
              <a:buChar char="●"/>
            </a:pPr>
            <a:r>
              <a:rPr lang="en-US" sz="3200" dirty="0">
                <a:solidFill>
                  <a:schemeClr val="dk1"/>
                </a:solidFill>
                <a:latin typeface="Perpetua" panose="02020502060401020303" pitchFamily="18" charset="0"/>
                <a:ea typeface="Calibri"/>
                <a:cs typeface="Calibri" panose="020F0502020204030204" pitchFamily="34" charset="0"/>
                <a:sym typeface="Calibri"/>
              </a:rPr>
              <a:t>Bible Atlas</a:t>
            </a:r>
          </a:p>
          <a:p>
            <a:pPr marL="457200" lvl="0" indent="-336550">
              <a:lnSpc>
                <a:spcPts val="4500"/>
              </a:lnSpc>
              <a:buClr>
                <a:srgbClr val="00756D"/>
              </a:buClr>
              <a:buSzPts val="1700"/>
              <a:buChar char="●"/>
            </a:pPr>
            <a:r>
              <a:rPr lang="en-US" sz="3200" dirty="0">
                <a:solidFill>
                  <a:schemeClr val="dk1"/>
                </a:solidFill>
                <a:latin typeface="Perpetua" panose="02020502060401020303" pitchFamily="18" charset="0"/>
                <a:ea typeface="Calibri"/>
                <a:cs typeface="Calibri" panose="020F0502020204030204" pitchFamily="34" charset="0"/>
                <a:sym typeface="Calibri"/>
              </a:rPr>
              <a:t>Bible Dictionary</a:t>
            </a:r>
          </a:p>
          <a:p>
            <a:pPr marL="457200" lvl="0" indent="-336550">
              <a:lnSpc>
                <a:spcPts val="4500"/>
              </a:lnSpc>
              <a:buClr>
                <a:srgbClr val="00756D"/>
              </a:buClr>
              <a:buSzPts val="1700"/>
              <a:buChar char="●"/>
            </a:pPr>
            <a:r>
              <a:rPr lang="en-US" sz="3200" dirty="0">
                <a:solidFill>
                  <a:schemeClr val="dk1"/>
                </a:solidFill>
                <a:latin typeface="Perpetua" panose="02020502060401020303" pitchFamily="18" charset="0"/>
                <a:ea typeface="Calibri"/>
                <a:cs typeface="Calibri" panose="020F0502020204030204" pitchFamily="34" charset="0"/>
                <a:sym typeface="Calibri"/>
              </a:rPr>
              <a:t>Bible Concordance</a:t>
            </a:r>
          </a:p>
        </p:txBody>
      </p:sp>
      <p:pic>
        <p:nvPicPr>
          <p:cNvPr id="2" name="Picture 1"/>
          <p:cNvPicPr>
            <a:picLocks noChangeAspect="1"/>
          </p:cNvPicPr>
          <p:nvPr/>
        </p:nvPicPr>
        <p:blipFill>
          <a:blip r:embed="rId3"/>
          <a:stretch>
            <a:fillRect/>
          </a:stretch>
        </p:blipFill>
        <p:spPr>
          <a:xfrm>
            <a:off x="457200" y="1884555"/>
            <a:ext cx="3670344" cy="2609385"/>
          </a:xfrm>
          <a:prstGeom prst="rect">
            <a:avLst/>
          </a:prstGeom>
          <a:ln w="3175">
            <a:solidFill>
              <a:srgbClr val="00756D"/>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73"/>
        <p:cNvGrpSpPr/>
        <p:nvPr/>
      </p:nvGrpSpPr>
      <p:grpSpPr>
        <a:xfrm>
          <a:off x="0" y="0"/>
          <a:ext cx="0" cy="0"/>
          <a:chOff x="0" y="0"/>
          <a:chExt cx="0" cy="0"/>
        </a:xfrm>
      </p:grpSpPr>
      <p:sp>
        <p:nvSpPr>
          <p:cNvPr id="274" name="Google Shape;274;p28"/>
          <p:cNvSpPr txBox="1">
            <a:spLocks noGrp="1"/>
          </p:cNvSpPr>
          <p:nvPr>
            <p:ph type="ctrTitle"/>
          </p:nvPr>
        </p:nvSpPr>
        <p:spPr>
          <a:xfrm>
            <a:off x="2034375" y="1663350"/>
            <a:ext cx="4683000" cy="19942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4422" b="1" dirty="0">
                <a:latin typeface="Calibri" panose="020F0502020204030204" pitchFamily="34" charset="0"/>
                <a:cs typeface="Calibri" panose="020F0502020204030204" pitchFamily="34" charset="0"/>
              </a:rPr>
              <a:t>      BK CH:VS</a:t>
            </a:r>
            <a:endParaRPr sz="4422" b="1" dirty="0">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Gn 43:8-10</a:t>
            </a:r>
            <a:endParaRPr dirty="0">
              <a:latin typeface="Calibri" panose="020F0502020204030204" pitchFamily="34" charset="0"/>
              <a:cs typeface="Calibri" panose="020F0502020204030204" pitchFamily="34" charset="0"/>
            </a:endParaRPr>
          </a:p>
        </p:txBody>
      </p:sp>
      <p:sp>
        <p:nvSpPr>
          <p:cNvPr id="275" name="Google Shape;275;p28"/>
          <p:cNvSpPr txBox="1">
            <a:spLocks noGrp="1"/>
          </p:cNvSpPr>
          <p:nvPr>
            <p:ph type="subTitle" idx="1"/>
          </p:nvPr>
        </p:nvSpPr>
        <p:spPr>
          <a:xfrm>
            <a:off x="0" y="4209598"/>
            <a:ext cx="9144000" cy="933901"/>
          </a:xfrm>
          <a:prstGeom prst="rect">
            <a:avLst/>
          </a:prstGeom>
          <a:solidFill>
            <a:schemeClr val="tx1">
              <a:alpha val="50000"/>
            </a:schemeClr>
          </a:solidFill>
        </p:spPr>
        <p:txBody>
          <a:bodyPr spcFirstLastPara="1" wrap="square" lIns="91425" tIns="91425" rIns="91425" bIns="91425" anchor="ctr" anchorCtr="0">
            <a:noAutofit/>
          </a:bodyPr>
          <a:lstStyle/>
          <a:p>
            <a:pPr marL="0" lvl="0" indent="0" algn="ctr" rtl="0">
              <a:spcBef>
                <a:spcPts val="0"/>
              </a:spcBef>
              <a:spcAft>
                <a:spcPts val="0"/>
              </a:spcAft>
              <a:buSzPts val="1018"/>
              <a:buNone/>
            </a:pPr>
            <a:r>
              <a:rPr lang="en" sz="3000" b="1" dirty="0">
                <a:solidFill>
                  <a:srgbClr val="00756D"/>
                </a:solidFill>
                <a:effectLst>
                  <a:outerShdw blurRad="50800" dist="38100" dir="5400000" algn="t" rotWithShape="0">
                    <a:prstClr val="black">
                      <a:alpha val="40000"/>
                    </a:prstClr>
                  </a:outerShdw>
                </a:effectLst>
                <a:latin typeface="Perpetua" panose="02020502060401020303" pitchFamily="18" charset="0"/>
              </a:rPr>
              <a:t>“Genesis, chapter forty three, verses eight to ten.”</a:t>
            </a:r>
            <a:endParaRPr sz="3000" b="1" dirty="0">
              <a:solidFill>
                <a:srgbClr val="00756D"/>
              </a:solidFill>
              <a:effectLst>
                <a:outerShdw blurRad="50800" dist="38100" dir="5400000" algn="t" rotWithShape="0">
                  <a:prstClr val="black">
                    <a:alpha val="40000"/>
                  </a:prstClr>
                </a:outerShdw>
              </a:effectLst>
              <a:latin typeface="Perpetua" panose="02020502060401020303" pitchFamily="18" charset="0"/>
            </a:endParaRPr>
          </a:p>
        </p:txBody>
      </p:sp>
      <p:sp>
        <p:nvSpPr>
          <p:cNvPr id="276" name="Google Shape;276;p28"/>
          <p:cNvSpPr txBox="1"/>
          <p:nvPr/>
        </p:nvSpPr>
        <p:spPr>
          <a:xfrm>
            <a:off x="2839091" y="1663350"/>
            <a:ext cx="3073567"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1"/>
                </a:solidFill>
                <a:latin typeface="Calibri" panose="020F0502020204030204" pitchFamily="34" charset="0"/>
                <a:cs typeface="Calibri" panose="020F0502020204030204" pitchFamily="34" charset="0"/>
              </a:rPr>
              <a:t>Book Chapter:Verse(s)</a:t>
            </a:r>
            <a:endParaRPr sz="2500" dirty="0">
              <a:solidFill>
                <a:schemeClr val="dk1"/>
              </a:solidFill>
              <a:latin typeface="Calibri" panose="020F0502020204030204" pitchFamily="34" charset="0"/>
              <a:cs typeface="Calibri" panose="020F0502020204030204" pitchFamily="34" charset="0"/>
            </a:endParaRPr>
          </a:p>
        </p:txBody>
      </p:sp>
      <p:sp>
        <p:nvSpPr>
          <p:cNvPr id="277" name="Google Shape;277;p28"/>
          <p:cNvSpPr txBox="1"/>
          <p:nvPr/>
        </p:nvSpPr>
        <p:spPr>
          <a:xfrm>
            <a:off x="0" y="18900"/>
            <a:ext cx="9144000" cy="933900"/>
          </a:xfrm>
          <a:prstGeom prst="rect">
            <a:avLst/>
          </a:prstGeom>
          <a:solidFill>
            <a:schemeClr val="tx1">
              <a:alpha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lt1"/>
                </a:solidFill>
                <a:effectLst>
                  <a:outerShdw blurRad="50800" dist="38100" dir="5400000" algn="t" rotWithShape="0">
                    <a:prstClr val="black">
                      <a:alpha val="40000"/>
                    </a:prstClr>
                  </a:outerShdw>
                </a:effectLst>
                <a:latin typeface="Calibri"/>
                <a:ea typeface="Calibri"/>
                <a:cs typeface="Calibri"/>
                <a:sym typeface="Calibri"/>
              </a:rPr>
              <a:t>How to Read a Bible Citation</a:t>
            </a:r>
            <a:endParaRPr sz="4800" dirty="0">
              <a:solidFill>
                <a:schemeClr val="lt1"/>
              </a:solidFill>
              <a:effectLst>
                <a:outerShdw blurRad="50800" dist="38100" dir="5400000" algn="t" rotWithShape="0">
                  <a:prstClr val="black">
                    <a:alpha val="40000"/>
                  </a:prstClr>
                </a:outerShdw>
              </a:effectLst>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81"/>
        <p:cNvGrpSpPr/>
        <p:nvPr/>
      </p:nvGrpSpPr>
      <p:grpSpPr>
        <a:xfrm>
          <a:off x="0" y="0"/>
          <a:ext cx="0" cy="0"/>
          <a:chOff x="0" y="0"/>
          <a:chExt cx="0" cy="0"/>
        </a:xfrm>
      </p:grpSpPr>
      <p:sp>
        <p:nvSpPr>
          <p:cNvPr id="282" name="Google Shape;282;p29"/>
          <p:cNvSpPr txBox="1">
            <a:spLocks noGrp="1"/>
          </p:cNvSpPr>
          <p:nvPr>
            <p:ph type="title"/>
          </p:nvPr>
        </p:nvSpPr>
        <p:spPr>
          <a:xfrm>
            <a:off x="0" y="95500"/>
            <a:ext cx="9144000" cy="780000"/>
          </a:xfrm>
          <a:prstGeom prst="rect">
            <a:avLst/>
          </a:prstGeom>
          <a:solidFill>
            <a:srgbClr val="00756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120" b="1" dirty="0">
                <a:solidFill>
                  <a:schemeClr val="lt1"/>
                </a:solidFill>
                <a:effectLst>
                  <a:outerShdw blurRad="50800" dist="38100" dir="5400000" algn="t" rotWithShape="0">
                    <a:prstClr val="black">
                      <a:alpha val="40000"/>
                    </a:prstClr>
                  </a:outerShdw>
                </a:effectLst>
                <a:latin typeface="Calibri"/>
                <a:ea typeface="Calibri"/>
                <a:cs typeface="Calibri"/>
                <a:sym typeface="Calibri"/>
              </a:rPr>
              <a:t>How to Locate a Reading in the Bible</a:t>
            </a:r>
            <a:endParaRPr sz="3120" b="1" dirty="0">
              <a:solidFill>
                <a:schemeClr val="lt1"/>
              </a:solidFill>
              <a:effectLst>
                <a:outerShdw blurRad="50800" dist="38100" dir="5400000" algn="t" rotWithShape="0">
                  <a:prstClr val="black">
                    <a:alpha val="40000"/>
                  </a:prstClr>
                </a:outerShdw>
              </a:effectLst>
              <a:latin typeface="Calibri"/>
              <a:ea typeface="Calibri"/>
              <a:cs typeface="Calibri"/>
              <a:sym typeface="Calibri"/>
            </a:endParaRPr>
          </a:p>
        </p:txBody>
      </p:sp>
      <p:pic>
        <p:nvPicPr>
          <p:cNvPr id="283" name="Google Shape;283;p29"/>
          <p:cNvPicPr preferRelativeResize="0"/>
          <p:nvPr/>
        </p:nvPicPr>
        <p:blipFill>
          <a:blip r:embed="rId3">
            <a:alphaModFix/>
          </a:blip>
          <a:stretch>
            <a:fillRect/>
          </a:stretch>
        </p:blipFill>
        <p:spPr>
          <a:xfrm>
            <a:off x="844475" y="915375"/>
            <a:ext cx="7107351" cy="3997875"/>
          </a:xfrm>
          <a:prstGeom prst="rect">
            <a:avLst/>
          </a:prstGeom>
          <a:noFill/>
          <a:ln w="28575" cap="flat" cmpd="sng">
            <a:solidFill>
              <a:schemeClr val="tx1"/>
            </a:solidFill>
            <a:prstDash val="solid"/>
            <a:round/>
            <a:headEnd type="none" w="sm" len="sm"/>
            <a:tailEnd type="none" w="sm" len="sm"/>
          </a:ln>
        </p:spPr>
      </p:pic>
      <p:pic>
        <p:nvPicPr>
          <p:cNvPr id="284" name="Google Shape;284;p29"/>
          <p:cNvPicPr preferRelativeResize="0"/>
          <p:nvPr/>
        </p:nvPicPr>
        <p:blipFill>
          <a:blip r:embed="rId4">
            <a:alphaModFix/>
          </a:blip>
          <a:stretch>
            <a:fillRect/>
          </a:stretch>
        </p:blipFill>
        <p:spPr>
          <a:xfrm>
            <a:off x="1413300" y="4017550"/>
            <a:ext cx="807475" cy="843887"/>
          </a:xfrm>
          <a:prstGeom prst="rect">
            <a:avLst/>
          </a:prstGeom>
          <a:noFill/>
          <a:ln>
            <a:noFill/>
          </a:ln>
        </p:spPr>
      </p:pic>
      <p:pic>
        <p:nvPicPr>
          <p:cNvPr id="285" name="Google Shape;285;p29"/>
          <p:cNvPicPr preferRelativeResize="0"/>
          <p:nvPr/>
        </p:nvPicPr>
        <p:blipFill>
          <a:blip r:embed="rId4">
            <a:alphaModFix/>
          </a:blip>
          <a:stretch>
            <a:fillRect/>
          </a:stretch>
        </p:blipFill>
        <p:spPr>
          <a:xfrm>
            <a:off x="1527325" y="1227150"/>
            <a:ext cx="807475" cy="843887"/>
          </a:xfrm>
          <a:prstGeom prst="rect">
            <a:avLst/>
          </a:prstGeom>
          <a:noFill/>
          <a:ln>
            <a:noFill/>
          </a:ln>
        </p:spPr>
      </p:pic>
      <p:pic>
        <p:nvPicPr>
          <p:cNvPr id="286" name="Google Shape;286;p29"/>
          <p:cNvPicPr preferRelativeResize="0"/>
          <p:nvPr/>
        </p:nvPicPr>
        <p:blipFill>
          <a:blip r:embed="rId4">
            <a:alphaModFix/>
          </a:blip>
          <a:stretch>
            <a:fillRect/>
          </a:stretch>
        </p:blipFill>
        <p:spPr>
          <a:xfrm>
            <a:off x="2444266" y="3084100"/>
            <a:ext cx="746259" cy="779900"/>
          </a:xfrm>
          <a:prstGeom prst="rect">
            <a:avLst/>
          </a:prstGeom>
          <a:noFill/>
          <a:ln>
            <a:noFill/>
          </a:ln>
        </p:spPr>
      </p:pic>
      <p:pic>
        <p:nvPicPr>
          <p:cNvPr id="287" name="Google Shape;287;p29"/>
          <p:cNvPicPr preferRelativeResize="0"/>
          <p:nvPr/>
        </p:nvPicPr>
        <p:blipFill>
          <a:blip r:embed="rId4">
            <a:alphaModFix/>
          </a:blip>
          <a:stretch>
            <a:fillRect/>
          </a:stretch>
        </p:blipFill>
        <p:spPr>
          <a:xfrm flipH="1">
            <a:off x="3943212" y="3864000"/>
            <a:ext cx="807475" cy="843887"/>
          </a:xfrm>
          <a:prstGeom prst="rect">
            <a:avLst/>
          </a:prstGeom>
          <a:noFill/>
          <a:ln>
            <a:noFill/>
          </a:ln>
        </p:spPr>
      </p:pic>
      <p:sp>
        <p:nvSpPr>
          <p:cNvPr id="288" name="Google Shape;288;p29"/>
          <p:cNvSpPr/>
          <p:nvPr/>
        </p:nvSpPr>
        <p:spPr>
          <a:xfrm>
            <a:off x="1752875" y="1433025"/>
            <a:ext cx="176250" cy="346049"/>
          </a:xfrm>
          <a:prstGeom prst="rect">
            <a:avLst/>
          </a:prstGeom>
        </p:spPr>
        <p:txBody>
          <a:bodyPr>
            <a:prstTxWarp prst="textPlain">
              <a:avLst/>
            </a:prstTxWarp>
          </a:bodyPr>
          <a:lstStyle/>
          <a:p>
            <a:pPr lvl="0" algn="ctr"/>
            <a:r>
              <a:rPr b="0" i="0">
                <a:ln w="9525" cap="flat" cmpd="sng">
                  <a:solidFill>
                    <a:schemeClr val="tx1"/>
                  </a:solidFill>
                  <a:prstDash val="solid"/>
                  <a:round/>
                  <a:headEnd type="none" w="sm" len="sm"/>
                  <a:tailEnd type="none" w="sm" len="sm"/>
                </a:ln>
                <a:solidFill>
                  <a:srgbClr val="00756D"/>
                </a:solidFill>
                <a:latin typeface="Arial"/>
              </a:rPr>
              <a:t>1</a:t>
            </a:r>
          </a:p>
        </p:txBody>
      </p:sp>
      <p:sp>
        <p:nvSpPr>
          <p:cNvPr id="289" name="Google Shape;289;p29"/>
          <p:cNvSpPr/>
          <p:nvPr/>
        </p:nvSpPr>
        <p:spPr>
          <a:xfrm>
            <a:off x="1660425" y="4310948"/>
            <a:ext cx="268700" cy="346049"/>
          </a:xfrm>
          <a:prstGeom prst="rect">
            <a:avLst/>
          </a:prstGeom>
        </p:spPr>
        <p:txBody>
          <a:bodyPr>
            <a:prstTxWarp prst="textPlain">
              <a:avLst/>
            </a:prstTxWarp>
          </a:bodyPr>
          <a:lstStyle/>
          <a:p>
            <a:pPr lvl="0" algn="ctr"/>
            <a:r>
              <a:rPr b="0" i="0">
                <a:ln w="9525" cap="flat" cmpd="sng">
                  <a:solidFill>
                    <a:schemeClr val="tx1"/>
                  </a:solidFill>
                  <a:prstDash val="solid"/>
                  <a:round/>
                  <a:headEnd type="none" w="sm" len="sm"/>
                  <a:tailEnd type="none" w="sm" len="sm"/>
                </a:ln>
                <a:solidFill>
                  <a:srgbClr val="00756D"/>
                </a:solidFill>
                <a:latin typeface="Arial"/>
              </a:rPr>
              <a:t>2</a:t>
            </a:r>
          </a:p>
        </p:txBody>
      </p:sp>
      <p:sp>
        <p:nvSpPr>
          <p:cNvPr id="290" name="Google Shape;290;p29"/>
          <p:cNvSpPr/>
          <p:nvPr/>
        </p:nvSpPr>
        <p:spPr>
          <a:xfrm>
            <a:off x="2686900" y="3287924"/>
            <a:ext cx="268699" cy="346050"/>
          </a:xfrm>
          <a:prstGeom prst="rect">
            <a:avLst/>
          </a:prstGeom>
        </p:spPr>
        <p:txBody>
          <a:bodyPr>
            <a:prstTxWarp prst="textPlain">
              <a:avLst/>
            </a:prstTxWarp>
          </a:bodyPr>
          <a:lstStyle/>
          <a:p>
            <a:pPr lvl="0" algn="ctr"/>
            <a:r>
              <a:rPr b="0" i="0">
                <a:ln w="9525" cap="flat" cmpd="sng">
                  <a:solidFill>
                    <a:schemeClr val="tx1"/>
                  </a:solidFill>
                  <a:prstDash val="solid"/>
                  <a:round/>
                  <a:headEnd type="none" w="sm" len="sm"/>
                  <a:tailEnd type="none" w="sm" len="sm"/>
                </a:ln>
                <a:solidFill>
                  <a:srgbClr val="00756D"/>
                </a:solidFill>
                <a:latin typeface="Arial"/>
              </a:rPr>
              <a:t>3</a:t>
            </a:r>
          </a:p>
        </p:txBody>
      </p:sp>
      <p:sp>
        <p:nvSpPr>
          <p:cNvPr id="291" name="Google Shape;291;p29"/>
          <p:cNvSpPr/>
          <p:nvPr/>
        </p:nvSpPr>
        <p:spPr>
          <a:xfrm>
            <a:off x="4303300" y="4110738"/>
            <a:ext cx="268700" cy="350400"/>
          </a:xfrm>
          <a:prstGeom prst="rect">
            <a:avLst/>
          </a:prstGeom>
        </p:spPr>
        <p:txBody>
          <a:bodyPr>
            <a:prstTxWarp prst="textPlain">
              <a:avLst/>
            </a:prstTxWarp>
          </a:bodyPr>
          <a:lstStyle/>
          <a:p>
            <a:pPr lvl="0" algn="ctr"/>
            <a:r>
              <a:rPr b="0" i="0" dirty="0">
                <a:ln w="9525" cap="flat" cmpd="sng">
                  <a:solidFill>
                    <a:schemeClr val="tx1"/>
                  </a:solidFill>
                  <a:prstDash val="solid"/>
                  <a:round/>
                  <a:headEnd type="none" w="sm" len="sm"/>
                  <a:tailEnd type="none" w="sm" len="sm"/>
                </a:ln>
                <a:solidFill>
                  <a:srgbClr val="00756D"/>
                </a:solidFill>
                <a:latin typeface="Arial"/>
              </a:rPr>
              <a:t>4</a:t>
            </a:r>
          </a:p>
        </p:txBody>
      </p:sp>
      <p:sp>
        <p:nvSpPr>
          <p:cNvPr id="292" name="Google Shape;292;p29"/>
          <p:cNvSpPr txBox="1"/>
          <p:nvPr/>
        </p:nvSpPr>
        <p:spPr>
          <a:xfrm>
            <a:off x="1125950" y="1970250"/>
            <a:ext cx="1413300" cy="690900"/>
          </a:xfrm>
          <a:prstGeom prst="rect">
            <a:avLst/>
          </a:prstGeom>
          <a:solidFill>
            <a:schemeClr val="lt2"/>
          </a:solidFill>
          <a:ln w="9525" cap="flat" cmpd="sng">
            <a:solidFill>
              <a:srgbClr val="00756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tx1"/>
                </a:solidFill>
                <a:latin typeface="Perpetua" panose="02020502060401020303" pitchFamily="18" charset="0"/>
                <a:ea typeface="Calibri"/>
                <a:cs typeface="Calibri"/>
                <a:sym typeface="Calibri"/>
              </a:rPr>
              <a:t>1. Locate the book.</a:t>
            </a:r>
            <a:endParaRPr sz="1800" b="1" dirty="0">
              <a:solidFill>
                <a:schemeClr val="tx1"/>
              </a:solidFill>
              <a:latin typeface="Perpetua" panose="02020502060401020303" pitchFamily="18" charset="0"/>
              <a:ea typeface="Calibri"/>
              <a:cs typeface="Calibri"/>
              <a:sym typeface="Calibri"/>
            </a:endParaRPr>
          </a:p>
        </p:txBody>
      </p:sp>
      <p:sp>
        <p:nvSpPr>
          <p:cNvPr id="293" name="Google Shape;293;p29"/>
          <p:cNvSpPr txBox="1"/>
          <p:nvPr/>
        </p:nvSpPr>
        <p:spPr>
          <a:xfrm>
            <a:off x="524575" y="3308700"/>
            <a:ext cx="1413300" cy="690900"/>
          </a:xfrm>
          <a:prstGeom prst="rect">
            <a:avLst/>
          </a:prstGeom>
          <a:solidFill>
            <a:schemeClr val="lt2"/>
          </a:solidFill>
          <a:ln w="9525" cap="flat" cmpd="sng">
            <a:solidFill>
              <a:srgbClr val="00756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tx1"/>
                </a:solidFill>
                <a:latin typeface="Perpetua" panose="02020502060401020303" pitchFamily="18" charset="0"/>
                <a:ea typeface="Calibri"/>
                <a:cs typeface="Calibri"/>
                <a:sym typeface="Calibri"/>
              </a:rPr>
              <a:t>2. Locate the chapter.</a:t>
            </a:r>
            <a:endParaRPr sz="1800" b="1" dirty="0">
              <a:solidFill>
                <a:schemeClr val="tx1"/>
              </a:solidFill>
              <a:latin typeface="Perpetua" panose="02020502060401020303" pitchFamily="18" charset="0"/>
              <a:ea typeface="Calibri"/>
              <a:cs typeface="Calibri"/>
              <a:sym typeface="Calibri"/>
            </a:endParaRPr>
          </a:p>
        </p:txBody>
      </p:sp>
      <p:sp>
        <p:nvSpPr>
          <p:cNvPr id="294" name="Google Shape;294;p29"/>
          <p:cNvSpPr txBox="1"/>
          <p:nvPr/>
        </p:nvSpPr>
        <p:spPr>
          <a:xfrm>
            <a:off x="2840450" y="2314425"/>
            <a:ext cx="1417320" cy="690900"/>
          </a:xfrm>
          <a:prstGeom prst="rect">
            <a:avLst/>
          </a:prstGeom>
          <a:solidFill>
            <a:schemeClr val="lt2"/>
          </a:solidFill>
          <a:ln w="9525" cap="flat" cmpd="sng">
            <a:solidFill>
              <a:srgbClr val="00756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tx1"/>
                </a:solidFill>
                <a:latin typeface="Perpetua" panose="02020502060401020303" pitchFamily="18" charset="0"/>
                <a:ea typeface="Calibri"/>
                <a:cs typeface="Calibri"/>
                <a:sym typeface="Calibri"/>
              </a:rPr>
              <a:t>3. Locate the first verse.</a:t>
            </a:r>
            <a:endParaRPr sz="1800" b="1" dirty="0">
              <a:solidFill>
                <a:schemeClr val="tx1"/>
              </a:solidFill>
              <a:latin typeface="Perpetua" panose="02020502060401020303" pitchFamily="18" charset="0"/>
              <a:ea typeface="Calibri"/>
              <a:cs typeface="Calibri"/>
              <a:sym typeface="Calibri"/>
            </a:endParaRPr>
          </a:p>
        </p:txBody>
      </p:sp>
      <p:sp>
        <p:nvSpPr>
          <p:cNvPr id="295" name="Google Shape;295;p29"/>
          <p:cNvSpPr txBox="1"/>
          <p:nvPr/>
        </p:nvSpPr>
        <p:spPr>
          <a:xfrm>
            <a:off x="4750700" y="4094050"/>
            <a:ext cx="1417320" cy="690900"/>
          </a:xfrm>
          <a:prstGeom prst="rect">
            <a:avLst/>
          </a:prstGeom>
          <a:solidFill>
            <a:schemeClr val="lt2"/>
          </a:solidFill>
          <a:ln w="9525" cap="flat" cmpd="sng">
            <a:solidFill>
              <a:srgbClr val="00756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tx1"/>
                </a:solidFill>
                <a:latin typeface="Perpetua" panose="02020502060401020303" pitchFamily="18" charset="0"/>
                <a:ea typeface="Calibri"/>
                <a:cs typeface="Calibri"/>
                <a:sym typeface="Calibri"/>
              </a:rPr>
              <a:t>4. Locate the last verse.</a:t>
            </a:r>
            <a:endParaRPr sz="1800" b="1" dirty="0">
              <a:solidFill>
                <a:schemeClr val="tx1"/>
              </a:solidFill>
              <a:latin typeface="Perpetua" panose="02020502060401020303" pitchFamily="18" charset="0"/>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9"/>
        <p:cNvGrpSpPr/>
        <p:nvPr/>
      </p:nvGrpSpPr>
      <p:grpSpPr>
        <a:xfrm>
          <a:off x="0" y="0"/>
          <a:ext cx="0" cy="0"/>
          <a:chOff x="0" y="0"/>
          <a:chExt cx="0" cy="0"/>
        </a:xfrm>
      </p:grpSpPr>
      <p:sp>
        <p:nvSpPr>
          <p:cNvPr id="300" name="Google Shape;300;p30"/>
          <p:cNvSpPr txBox="1">
            <a:spLocks noGrp="1"/>
          </p:cNvSpPr>
          <p:nvPr>
            <p:ph type="body" idx="1"/>
          </p:nvPr>
        </p:nvSpPr>
        <p:spPr>
          <a:xfrm>
            <a:off x="460600" y="1152475"/>
            <a:ext cx="4555200" cy="3416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endParaRPr dirty="0"/>
          </a:p>
          <a:p>
            <a:pPr marL="0" lvl="0" indent="0" algn="l" rtl="0">
              <a:spcBef>
                <a:spcPts val="1200"/>
              </a:spcBef>
              <a:spcAft>
                <a:spcPts val="1200"/>
              </a:spcAft>
              <a:buNone/>
            </a:pPr>
            <a:r>
              <a:rPr lang="en" sz="3400" dirty="0">
                <a:solidFill>
                  <a:srgbClr val="0C343D"/>
                </a:solidFill>
                <a:latin typeface="Calibri"/>
                <a:ea typeface="Calibri"/>
                <a:cs typeface="Calibri"/>
                <a:sym typeface="Calibri"/>
              </a:rPr>
              <a:t>Why is it important to know that the Bible came from the Church and not the Church from the Bible?</a:t>
            </a:r>
            <a:endParaRPr sz="3400" dirty="0">
              <a:solidFill>
                <a:srgbClr val="0C343D"/>
              </a:solidFill>
              <a:latin typeface="Calibri"/>
              <a:ea typeface="Calibri"/>
              <a:cs typeface="Calibri"/>
              <a:sym typeface="Calibri"/>
            </a:endParaRPr>
          </a:p>
        </p:txBody>
      </p:sp>
      <p:pic>
        <p:nvPicPr>
          <p:cNvPr id="301" name="Google Shape;301;p30"/>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302" name="Google Shape;302;p30"/>
          <p:cNvSpPr/>
          <p:nvPr/>
        </p:nvSpPr>
        <p:spPr>
          <a:xfrm rot="10800000">
            <a:off x="460600" y="243100"/>
            <a:ext cx="8227200" cy="909300"/>
          </a:xfrm>
          <a:prstGeom prst="bevel">
            <a:avLst>
              <a:gd name="adj" fmla="val 12500"/>
            </a:avLst>
          </a:prstGeom>
          <a:solidFill>
            <a:srgbClr val="00756D"/>
          </a:solidFill>
          <a:ln w="9525"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3" name="Google Shape;303;p30"/>
          <p:cNvSpPr txBox="1"/>
          <p:nvPr/>
        </p:nvSpPr>
        <p:spPr>
          <a:xfrm>
            <a:off x="1671675" y="309525"/>
            <a:ext cx="59028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Turn and Talk</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7"/>
        <p:cNvGrpSpPr/>
        <p:nvPr/>
      </p:nvGrpSpPr>
      <p:grpSpPr>
        <a:xfrm>
          <a:off x="0" y="0"/>
          <a:ext cx="0" cy="0"/>
          <a:chOff x="0" y="0"/>
          <a:chExt cx="0" cy="0"/>
        </a:xfrm>
      </p:grpSpPr>
      <p:sp>
        <p:nvSpPr>
          <p:cNvPr id="308" name="Google Shape;308;p31"/>
          <p:cNvSpPr txBox="1">
            <a:spLocks noGrp="1"/>
          </p:cNvSpPr>
          <p:nvPr>
            <p:ph type="subTitle" idx="1"/>
          </p:nvPr>
        </p:nvSpPr>
        <p:spPr>
          <a:xfrm>
            <a:off x="3688175" y="1747036"/>
            <a:ext cx="4979575" cy="2886600"/>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SzPts val="605"/>
              <a:buNone/>
            </a:pPr>
            <a:r>
              <a:rPr lang="en" sz="3200" dirty="0">
                <a:solidFill>
                  <a:schemeClr val="dk1"/>
                </a:solidFill>
                <a:latin typeface="Perpetua" panose="02020502060401020303" pitchFamily="18" charset="0"/>
                <a:ea typeface="Impact"/>
                <a:cs typeface="Impact"/>
                <a:sym typeface="Impact"/>
              </a:rPr>
              <a:t>“For God so loved the world that he gave his only Son, so that everyone who believes in him might not perish but might have eternal life.”</a:t>
            </a:r>
            <a:endParaRPr sz="3200" dirty="0">
              <a:solidFill>
                <a:schemeClr val="dk1"/>
              </a:solidFill>
              <a:latin typeface="Perpetua" panose="02020502060401020303" pitchFamily="18" charset="0"/>
              <a:ea typeface="Impact"/>
              <a:cs typeface="Impact"/>
              <a:sym typeface="Impact"/>
            </a:endParaRPr>
          </a:p>
          <a:p>
            <a:pPr marL="0" lvl="0" indent="0" algn="r" rtl="0">
              <a:spcBef>
                <a:spcPts val="0"/>
              </a:spcBef>
              <a:spcAft>
                <a:spcPts val="0"/>
              </a:spcAft>
              <a:buSzPts val="605"/>
              <a:buNone/>
            </a:pPr>
            <a:r>
              <a:rPr lang="en" b="1" dirty="0">
                <a:solidFill>
                  <a:schemeClr val="dk1"/>
                </a:solidFill>
                <a:latin typeface="Perpetua" panose="02020502060401020303" pitchFamily="18" charset="0"/>
                <a:ea typeface="Impact"/>
                <a:cs typeface="Impact"/>
                <a:sym typeface="Impact"/>
              </a:rPr>
              <a:t>Jn 3:16</a:t>
            </a:r>
            <a:endParaRPr b="1" dirty="0">
              <a:solidFill>
                <a:schemeClr val="dk1"/>
              </a:solidFill>
              <a:latin typeface="Perpetua" panose="02020502060401020303" pitchFamily="18" charset="0"/>
              <a:ea typeface="Impact"/>
              <a:cs typeface="Impact"/>
              <a:sym typeface="Impact"/>
            </a:endParaRPr>
          </a:p>
        </p:txBody>
      </p:sp>
      <p:sp>
        <p:nvSpPr>
          <p:cNvPr id="309" name="Google Shape;309;p31"/>
          <p:cNvSpPr/>
          <p:nvPr/>
        </p:nvSpPr>
        <p:spPr>
          <a:xfrm>
            <a:off x="380400" y="188375"/>
            <a:ext cx="8383200" cy="1116000"/>
          </a:xfrm>
          <a:prstGeom prst="roundRect">
            <a:avLst>
              <a:gd name="adj" fmla="val 16667"/>
            </a:avLst>
          </a:prstGeom>
          <a:solidFill>
            <a:schemeClr val="accent5">
              <a:lumMod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 name="Google Shape;310;p31"/>
          <p:cNvSpPr txBox="1"/>
          <p:nvPr/>
        </p:nvSpPr>
        <p:spPr>
          <a:xfrm>
            <a:off x="2594366" y="202441"/>
            <a:ext cx="3955267" cy="108786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Memorize It</a:t>
            </a:r>
            <a:endParaRPr sz="5300" dirty="0">
              <a:solidFill>
                <a:schemeClr val="lt1"/>
              </a:solidFill>
              <a:latin typeface="Calibri"/>
              <a:ea typeface="Calibri"/>
              <a:cs typeface="Calibri"/>
              <a:sym typeface="Calibri"/>
            </a:endParaRPr>
          </a:p>
        </p:txBody>
      </p:sp>
      <p:sp>
        <p:nvSpPr>
          <p:cNvPr id="311" name="Google Shape;311;p3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3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Key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Verse</a:t>
            </a:r>
            <a:endParaRPr>
              <a:latin typeface="Calibri"/>
              <a:ea typeface="Calibri"/>
              <a:cs typeface="Calibri"/>
              <a:sym typeface="Calibri"/>
            </a:endParaRPr>
          </a:p>
        </p:txBody>
      </p:sp>
      <p:pic>
        <p:nvPicPr>
          <p:cNvPr id="313" name="Google Shape;313;p31"/>
          <p:cNvPicPr preferRelativeResize="0"/>
          <p:nvPr/>
        </p:nvPicPr>
        <p:blipFill>
          <a:blip r:embed="rId3">
            <a:alphaModFix/>
          </a:blip>
          <a:stretch>
            <a:fill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grpSp>
        <p:nvGrpSpPr>
          <p:cNvPr id="61" name="Google Shape;61;p14"/>
          <p:cNvGrpSpPr/>
          <p:nvPr/>
        </p:nvGrpSpPr>
        <p:grpSpPr>
          <a:xfrm>
            <a:off x="5632317" y="1189775"/>
            <a:ext cx="3305700" cy="3483050"/>
            <a:chOff x="5632317" y="1189775"/>
            <a:chExt cx="3305700" cy="3483050"/>
          </a:xfrm>
        </p:grpSpPr>
        <p:sp>
          <p:nvSpPr>
            <p:cNvPr id="62" name="Google Shape;62;p14"/>
            <p:cNvSpPr/>
            <p:nvPr/>
          </p:nvSpPr>
          <p:spPr>
            <a:xfrm>
              <a:off x="5632317" y="1189775"/>
              <a:ext cx="3305700" cy="669000"/>
            </a:xfrm>
            <a:prstGeom prst="chevron">
              <a:avLst>
                <a:gd name="adj" fmla="val 50000"/>
              </a:avLst>
            </a:prstGeom>
            <a:solidFill>
              <a:srgbClr val="0737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WRITTEN</a:t>
              </a:r>
              <a:endParaRPr sz="2400">
                <a:solidFill>
                  <a:srgbClr val="FFFFFF"/>
                </a:solidFill>
                <a:latin typeface="Roboto"/>
                <a:ea typeface="Roboto"/>
                <a:cs typeface="Roboto"/>
                <a:sym typeface="Roboto"/>
              </a:endParaRPr>
            </a:p>
          </p:txBody>
        </p:sp>
        <p:sp>
          <p:nvSpPr>
            <p:cNvPr id="63" name="Google Shape;63;p14"/>
            <p:cNvSpPr txBox="1"/>
            <p:nvPr/>
          </p:nvSpPr>
          <p:spPr>
            <a:xfrm>
              <a:off x="6167063" y="2057125"/>
              <a:ext cx="2236200" cy="2615700"/>
            </a:xfrm>
            <a:prstGeom prst="rect">
              <a:avLst/>
            </a:prstGeom>
            <a:solidFill>
              <a:srgbClr val="07376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dirty="0">
                  <a:solidFill>
                    <a:schemeClr val="lt1"/>
                  </a:solidFill>
                  <a:latin typeface="Perpetua" panose="02020502060401020303" pitchFamily="18" charset="0"/>
                  <a:ea typeface="Calibri"/>
                  <a:cs typeface="Calibri"/>
                  <a:sym typeface="Calibri"/>
                </a:rPr>
                <a:t>The words and deeds of Jesus were written down by the evangelists. They were inspired by the Holy Spirit to write what God wanted them to say as it relates to our faith and salvation. </a:t>
              </a:r>
              <a:endParaRPr sz="1600" dirty="0">
                <a:solidFill>
                  <a:schemeClr val="lt1"/>
                </a:solidFill>
                <a:latin typeface="Perpetua" panose="02020502060401020303" pitchFamily="18" charset="0"/>
                <a:ea typeface="Calibri"/>
                <a:cs typeface="Calibri"/>
                <a:sym typeface="Calibri"/>
              </a:endParaRPr>
            </a:p>
          </p:txBody>
        </p:sp>
      </p:grpSp>
      <p:grpSp>
        <p:nvGrpSpPr>
          <p:cNvPr id="64" name="Google Shape;64;p14"/>
          <p:cNvGrpSpPr/>
          <p:nvPr/>
        </p:nvGrpSpPr>
        <p:grpSpPr>
          <a:xfrm>
            <a:off x="0" y="1189989"/>
            <a:ext cx="3546900" cy="3482836"/>
            <a:chOff x="0" y="1189989"/>
            <a:chExt cx="3546900" cy="3482836"/>
          </a:xfrm>
          <a:solidFill>
            <a:schemeClr val="accent5">
              <a:lumMod val="75000"/>
            </a:schemeClr>
          </a:solidFill>
        </p:grpSpPr>
        <p:sp>
          <p:nvSpPr>
            <p:cNvPr id="65" name="Google Shape;65;p14"/>
            <p:cNvSpPr/>
            <p:nvPr/>
          </p:nvSpPr>
          <p:spPr>
            <a:xfrm>
              <a:off x="0" y="1189989"/>
              <a:ext cx="3546900" cy="669000"/>
            </a:xfrm>
            <a:prstGeom prst="homePlate">
              <a:avLst>
                <a:gd name="adj" fmla="val 50000"/>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LIFE</a:t>
              </a:r>
              <a:endParaRPr sz="2400">
                <a:solidFill>
                  <a:srgbClr val="FFFFFF"/>
                </a:solidFill>
                <a:latin typeface="Roboto"/>
                <a:ea typeface="Roboto"/>
                <a:cs typeface="Roboto"/>
                <a:sym typeface="Roboto"/>
              </a:endParaRPr>
            </a:p>
          </p:txBody>
        </p:sp>
        <p:sp>
          <p:nvSpPr>
            <p:cNvPr id="66" name="Google Shape;66;p14"/>
            <p:cNvSpPr txBox="1"/>
            <p:nvPr/>
          </p:nvSpPr>
          <p:spPr>
            <a:xfrm>
              <a:off x="655361" y="2057125"/>
              <a:ext cx="2236200" cy="2615700"/>
            </a:xfrm>
            <a:prstGeom prst="rect">
              <a:avLst/>
            </a:prstGeom>
            <a:grp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dirty="0">
                  <a:solidFill>
                    <a:schemeClr val="lt1"/>
                  </a:solidFill>
                  <a:latin typeface="Perpetua" panose="02020502060401020303" pitchFamily="18" charset="0"/>
                  <a:ea typeface="Calibri"/>
                  <a:cs typeface="Calibri"/>
                  <a:sym typeface="Calibri"/>
                </a:rPr>
                <a:t>The words and deeds of Jesus are what we call the Gospel event. Jesus came to proclaim the Gospel message; the good news that the kingdom of God was at hand.</a:t>
              </a:r>
              <a:endParaRPr sz="1600" dirty="0">
                <a:solidFill>
                  <a:schemeClr val="lt1"/>
                </a:solidFill>
                <a:latin typeface="Perpetua" panose="02020502060401020303" pitchFamily="18" charset="0"/>
                <a:ea typeface="Calibri"/>
                <a:cs typeface="Calibri"/>
                <a:sym typeface="Calibri"/>
              </a:endParaRPr>
            </a:p>
          </p:txBody>
        </p:sp>
      </p:grpSp>
      <p:grpSp>
        <p:nvGrpSpPr>
          <p:cNvPr id="67" name="Google Shape;67;p14"/>
          <p:cNvGrpSpPr/>
          <p:nvPr/>
        </p:nvGrpSpPr>
        <p:grpSpPr>
          <a:xfrm>
            <a:off x="2944204" y="1189775"/>
            <a:ext cx="3305700" cy="3483050"/>
            <a:chOff x="2944204" y="1189775"/>
            <a:chExt cx="3305700" cy="3483050"/>
          </a:xfrm>
        </p:grpSpPr>
        <p:sp>
          <p:nvSpPr>
            <p:cNvPr id="68" name="Google Shape;68;p14"/>
            <p:cNvSpPr/>
            <p:nvPr/>
          </p:nvSpPr>
          <p:spPr>
            <a:xfrm>
              <a:off x="2944204" y="1189775"/>
              <a:ext cx="3305700" cy="669000"/>
            </a:xfrm>
            <a:prstGeom prst="chevron">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Roboto"/>
                  <a:ea typeface="Roboto"/>
                  <a:cs typeface="Roboto"/>
                  <a:sym typeface="Roboto"/>
                </a:rPr>
                <a:t>ORAL</a:t>
              </a:r>
              <a:endParaRPr sz="2400">
                <a:solidFill>
                  <a:srgbClr val="FFFFFF"/>
                </a:solidFill>
                <a:latin typeface="Roboto"/>
                <a:ea typeface="Roboto"/>
                <a:cs typeface="Roboto"/>
                <a:sym typeface="Roboto"/>
              </a:endParaRPr>
            </a:p>
          </p:txBody>
        </p:sp>
        <p:sp>
          <p:nvSpPr>
            <p:cNvPr id="69" name="Google Shape;69;p14"/>
            <p:cNvSpPr txBox="1"/>
            <p:nvPr/>
          </p:nvSpPr>
          <p:spPr>
            <a:xfrm>
              <a:off x="3478949" y="2057125"/>
              <a:ext cx="2236200" cy="2615700"/>
            </a:xfrm>
            <a:prstGeom prst="rect">
              <a:avLst/>
            </a:prstGeom>
            <a:solidFill>
              <a:srgbClr val="0B5394"/>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dirty="0">
                  <a:solidFill>
                    <a:schemeClr val="lt1"/>
                  </a:solidFill>
                  <a:latin typeface="Perpetua" panose="02020502060401020303" pitchFamily="18" charset="0"/>
                  <a:ea typeface="Calibri"/>
                  <a:cs typeface="Calibri"/>
                  <a:sym typeface="Calibri"/>
                </a:rPr>
                <a:t>Those who saw and heard Jesus, eye-witnesses who knew him, began to teach others the same Gospel message that Jesus gave to them. With strict discipline, they memorized sayings and long discourses of Jesus.</a:t>
              </a:r>
              <a:endParaRPr sz="1600" dirty="0">
                <a:solidFill>
                  <a:schemeClr val="lt1"/>
                </a:solidFill>
                <a:latin typeface="Perpetua" panose="02020502060401020303" pitchFamily="18" charset="0"/>
                <a:ea typeface="Calibri"/>
                <a:cs typeface="Calibri"/>
                <a:sym typeface="Calibri"/>
              </a:endParaRPr>
            </a:p>
          </p:txBody>
        </p:sp>
      </p:grpSp>
      <p:sp>
        <p:nvSpPr>
          <p:cNvPr id="70" name="Google Shape;70;p14"/>
          <p:cNvSpPr txBox="1"/>
          <p:nvPr/>
        </p:nvSpPr>
        <p:spPr>
          <a:xfrm>
            <a:off x="364650" y="126982"/>
            <a:ext cx="8414700" cy="106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accent5">
                    <a:lumMod val="75000"/>
                  </a:schemeClr>
                </a:solidFill>
                <a:latin typeface="Calibri"/>
                <a:ea typeface="Calibri"/>
                <a:cs typeface="Calibri"/>
                <a:sym typeface="Calibri"/>
              </a:rPr>
              <a:t>Three Stages of Formation of the Gospels</a:t>
            </a:r>
            <a:endParaRPr sz="3600" b="1" dirty="0">
              <a:solidFill>
                <a:schemeClr val="accent5">
                  <a:lumMod val="75000"/>
                </a:schemeClr>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subTitle" idx="1"/>
          </p:nvPr>
        </p:nvSpPr>
        <p:spPr>
          <a:xfrm>
            <a:off x="3490623" y="1757975"/>
            <a:ext cx="5089127" cy="288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US" sz="2900" dirty="0">
                <a:solidFill>
                  <a:srgbClr val="434343"/>
                </a:solidFill>
                <a:latin typeface="Calibri"/>
                <a:ea typeface="Calibri"/>
                <a:cs typeface="Calibri"/>
                <a:sym typeface="Calibri"/>
              </a:rPr>
              <a:t>The name for one who proclaims in word and deed the Good News of Jesus Christ. The “four evangelists” refers to the authors of the four Gospels: Matthew, Mark, Luke, and John.</a:t>
            </a:r>
            <a:endParaRPr sz="2440" dirty="0">
              <a:solidFill>
                <a:srgbClr val="434343"/>
              </a:solidFill>
              <a:latin typeface="Calibri"/>
              <a:ea typeface="Calibri"/>
              <a:cs typeface="Calibri"/>
              <a:sym typeface="Calibri"/>
            </a:endParaRPr>
          </a:p>
        </p:txBody>
      </p:sp>
      <p:sp>
        <p:nvSpPr>
          <p:cNvPr id="76" name="Google Shape;76;p15"/>
          <p:cNvSpPr/>
          <p:nvPr/>
        </p:nvSpPr>
        <p:spPr>
          <a:xfrm>
            <a:off x="380400" y="188375"/>
            <a:ext cx="8383200" cy="1116000"/>
          </a:xfrm>
          <a:prstGeom prst="roundRect">
            <a:avLst>
              <a:gd name="adj" fmla="val 16667"/>
            </a:avLst>
          </a:prstGeom>
          <a:solidFill>
            <a:srgbClr val="0075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p15"/>
          <p:cNvSpPr txBox="1"/>
          <p:nvPr/>
        </p:nvSpPr>
        <p:spPr>
          <a:xfrm>
            <a:off x="1214850" y="224475"/>
            <a:ext cx="6714300" cy="76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2"/>
                </a:solidFill>
                <a:latin typeface="Calibri"/>
                <a:ea typeface="Calibri"/>
                <a:cs typeface="Calibri"/>
                <a:sym typeface="Calibri"/>
              </a:rPr>
              <a:t>Evangelist</a:t>
            </a:r>
            <a:endParaRPr sz="5300" dirty="0">
              <a:solidFill>
                <a:schemeClr val="lt2"/>
              </a:solidFill>
              <a:latin typeface="Calibri"/>
              <a:ea typeface="Calibri"/>
              <a:cs typeface="Calibri"/>
              <a:sym typeface="Calibri"/>
            </a:endParaRPr>
          </a:p>
        </p:txBody>
      </p:sp>
      <p:sp>
        <p:nvSpPr>
          <p:cNvPr id="78" name="Google Shape;78;p15"/>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5"/>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2" name="Picture 1"/>
          <p:cNvPicPr>
            <a:picLocks noChangeAspect="1"/>
          </p:cNvPicPr>
          <p:nvPr/>
        </p:nvPicPr>
        <p:blipFill rotWithShape="1">
          <a:blip r:embed="rId3"/>
          <a:srcRect l="21328" t="40393" r="22627" b="20553"/>
          <a:stretch/>
        </p:blipFill>
        <p:spPr>
          <a:xfrm>
            <a:off x="938462" y="2038920"/>
            <a:ext cx="2288387" cy="2324710"/>
          </a:xfrm>
          <a:prstGeom prst="rect">
            <a:avLst/>
          </a:prstGeom>
          <a:ln w="38100">
            <a:solidFill>
              <a:schemeClr val="accent5">
                <a:lumMod val="75000"/>
              </a:schemeClr>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6"/>
          <p:cNvSpPr/>
          <p:nvPr/>
        </p:nvSpPr>
        <p:spPr>
          <a:xfrm>
            <a:off x="2679707" y="716175"/>
            <a:ext cx="1870246" cy="3711155"/>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p:nvPr/>
        </p:nvSpPr>
        <p:spPr>
          <a:xfrm>
            <a:off x="2684386" y="769000"/>
            <a:ext cx="1816191" cy="2267443"/>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p:nvPr/>
        </p:nvSpPr>
        <p:spPr>
          <a:xfrm>
            <a:off x="2787807" y="886306"/>
            <a:ext cx="1623516" cy="6145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0C343D"/>
                </a:solidFill>
                <a:latin typeface="Roboto"/>
                <a:ea typeface="Roboto"/>
                <a:cs typeface="Roboto"/>
                <a:sym typeface="Roboto"/>
              </a:rPr>
              <a:t>Mark</a:t>
            </a:r>
            <a:endParaRPr sz="2500">
              <a:solidFill>
                <a:srgbClr val="0C343D"/>
              </a:solidFill>
              <a:latin typeface="Roboto Thin"/>
              <a:ea typeface="Roboto Thin"/>
              <a:cs typeface="Roboto Thin"/>
              <a:sym typeface="Roboto Thin"/>
            </a:endParaRPr>
          </a:p>
        </p:txBody>
      </p:sp>
      <p:sp>
        <p:nvSpPr>
          <p:cNvPr id="90" name="Google Shape;90;p16"/>
          <p:cNvSpPr/>
          <p:nvPr/>
        </p:nvSpPr>
        <p:spPr>
          <a:xfrm rot="5400000">
            <a:off x="3415354" y="2995903"/>
            <a:ext cx="354237" cy="24876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p:nvPr/>
        </p:nvSpPr>
        <p:spPr>
          <a:xfrm>
            <a:off x="2728855" y="3346075"/>
            <a:ext cx="1771722" cy="988148"/>
          </a:xfrm>
          <a:prstGeom prst="rect">
            <a:avLst/>
          </a:prstGeom>
          <a:solidFill>
            <a:srgbClr val="45818E"/>
          </a:solid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John Mark</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Assistant to Peter</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Audience: Romans</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Synoptic </a:t>
            </a:r>
            <a:endParaRPr sz="800" dirty="0">
              <a:solidFill>
                <a:srgbClr val="FFFFFF"/>
              </a:solidFill>
              <a:latin typeface="Roboto"/>
              <a:ea typeface="Roboto"/>
              <a:cs typeface="Roboto"/>
              <a:sym typeface="Roboto"/>
            </a:endParaRPr>
          </a:p>
        </p:txBody>
      </p:sp>
      <p:sp>
        <p:nvSpPr>
          <p:cNvPr id="93" name="Google Shape;93;p16"/>
          <p:cNvSpPr/>
          <p:nvPr/>
        </p:nvSpPr>
        <p:spPr>
          <a:xfrm>
            <a:off x="4589326" y="716175"/>
            <a:ext cx="1865640" cy="3711155"/>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p:nvPr/>
        </p:nvSpPr>
        <p:spPr>
          <a:xfrm>
            <a:off x="4589397" y="769000"/>
            <a:ext cx="1816192" cy="2267443"/>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a:off x="4692818" y="886306"/>
            <a:ext cx="1623517" cy="6145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0C343D"/>
                </a:solidFill>
                <a:latin typeface="Roboto"/>
                <a:ea typeface="Roboto"/>
                <a:cs typeface="Roboto"/>
                <a:sym typeface="Roboto"/>
              </a:rPr>
              <a:t>Luke</a:t>
            </a:r>
            <a:endParaRPr sz="2500">
              <a:solidFill>
                <a:srgbClr val="0C343D"/>
              </a:solidFill>
              <a:latin typeface="Roboto Thin"/>
              <a:ea typeface="Roboto Thin"/>
              <a:cs typeface="Roboto Thin"/>
              <a:sym typeface="Roboto Thin"/>
            </a:endParaRPr>
          </a:p>
        </p:txBody>
      </p:sp>
      <p:sp>
        <p:nvSpPr>
          <p:cNvPr id="96" name="Google Shape;96;p16"/>
          <p:cNvSpPr/>
          <p:nvPr/>
        </p:nvSpPr>
        <p:spPr>
          <a:xfrm>
            <a:off x="4589456" y="3346075"/>
            <a:ext cx="1816192" cy="988148"/>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Gentile physician </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Also wrote Acts of the Apostles</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Audience: Greeks</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Synoptic</a:t>
            </a:r>
            <a:endParaRPr sz="800" dirty="0">
              <a:solidFill>
                <a:srgbClr val="FFFFFF"/>
              </a:solidFill>
              <a:latin typeface="Roboto"/>
              <a:ea typeface="Roboto"/>
              <a:cs typeface="Roboto"/>
              <a:sym typeface="Roboto"/>
            </a:endParaRPr>
          </a:p>
        </p:txBody>
      </p:sp>
      <p:sp>
        <p:nvSpPr>
          <p:cNvPr id="98" name="Google Shape;98;p16"/>
          <p:cNvSpPr/>
          <p:nvPr/>
        </p:nvSpPr>
        <p:spPr>
          <a:xfrm>
            <a:off x="6494397" y="716175"/>
            <a:ext cx="1870237" cy="3711155"/>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a:off x="6494397" y="769000"/>
            <a:ext cx="1816192" cy="2267443"/>
          </a:xfrm>
          <a:prstGeom prst="rect">
            <a:avLst/>
          </a:prstGeom>
          <a:solidFill>
            <a:schemeClr val="lt1"/>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p:nvPr/>
        </p:nvSpPr>
        <p:spPr>
          <a:xfrm>
            <a:off x="6597818" y="886306"/>
            <a:ext cx="1623517" cy="61452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0C343D"/>
                </a:solidFill>
                <a:latin typeface="Roboto"/>
                <a:ea typeface="Roboto"/>
                <a:cs typeface="Roboto"/>
                <a:sym typeface="Roboto"/>
              </a:rPr>
              <a:t>John</a:t>
            </a:r>
            <a:endParaRPr sz="2500">
              <a:solidFill>
                <a:srgbClr val="0C343D"/>
              </a:solidFill>
              <a:latin typeface="Roboto Thin"/>
              <a:ea typeface="Roboto Thin"/>
              <a:cs typeface="Roboto Thin"/>
              <a:sym typeface="Roboto Thin"/>
            </a:endParaRPr>
          </a:p>
        </p:txBody>
      </p:sp>
      <p:sp>
        <p:nvSpPr>
          <p:cNvPr id="101" name="Google Shape;101;p16"/>
          <p:cNvSpPr/>
          <p:nvPr/>
        </p:nvSpPr>
        <p:spPr>
          <a:xfrm>
            <a:off x="6494339" y="3346075"/>
            <a:ext cx="1816364" cy="988148"/>
          </a:xfrm>
          <a:prstGeom prst="rect">
            <a:avLst/>
          </a:prstGeom>
          <a:solidFill>
            <a:srgbClr val="3D85C6"/>
          </a:solid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Apostle</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Refers to himself as eye witness and beloved disciple</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Audience: All </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NOT Synoptic</a:t>
            </a:r>
            <a:endParaRPr sz="800" dirty="0">
              <a:solidFill>
                <a:srgbClr val="FFFFFF"/>
              </a:solidFill>
              <a:latin typeface="Roboto"/>
              <a:ea typeface="Roboto"/>
              <a:cs typeface="Roboto"/>
              <a:sym typeface="Roboto"/>
            </a:endParaRPr>
          </a:p>
        </p:txBody>
      </p:sp>
      <p:sp>
        <p:nvSpPr>
          <p:cNvPr id="103" name="Google Shape;103;p16"/>
          <p:cNvSpPr/>
          <p:nvPr/>
        </p:nvSpPr>
        <p:spPr>
          <a:xfrm>
            <a:off x="779366" y="716175"/>
            <a:ext cx="1870246" cy="3711155"/>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a:off x="779375" y="769000"/>
            <a:ext cx="1816192" cy="2267443"/>
          </a:xfrm>
          <a:prstGeom prst="rect">
            <a:avLst/>
          </a:prstGeom>
          <a:solidFill>
            <a:srgbClr val="FFFFFF"/>
          </a:solidFill>
          <a:ln w="19050" cap="flat" cmpd="sng">
            <a:solidFill>
              <a:srgbClr val="77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rot="5400000">
            <a:off x="1510344" y="2995903"/>
            <a:ext cx="354237" cy="24876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p:nvPr/>
        </p:nvSpPr>
        <p:spPr>
          <a:xfrm>
            <a:off x="779434" y="3346075"/>
            <a:ext cx="1816192" cy="988148"/>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Apostle</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Former tax collector known as Levi</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Audience: Jews</a:t>
            </a:r>
            <a:endParaRPr sz="800" dirty="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Synoptic</a:t>
            </a:r>
            <a:endParaRPr sz="800" dirty="0">
              <a:solidFill>
                <a:srgbClr val="FFFFFF"/>
              </a:solidFill>
              <a:latin typeface="Roboto"/>
              <a:ea typeface="Roboto"/>
              <a:cs typeface="Roboto"/>
              <a:sym typeface="Roboto"/>
            </a:endParaRPr>
          </a:p>
        </p:txBody>
      </p:sp>
      <p:sp>
        <p:nvSpPr>
          <p:cNvPr id="107" name="Google Shape;107;p16"/>
          <p:cNvSpPr/>
          <p:nvPr/>
        </p:nvSpPr>
        <p:spPr>
          <a:xfrm>
            <a:off x="882796" y="886306"/>
            <a:ext cx="1623517" cy="6145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solidFill>
                  <a:srgbClr val="0C343D"/>
                </a:solidFill>
                <a:latin typeface="Roboto"/>
                <a:ea typeface="Roboto"/>
                <a:cs typeface="Roboto"/>
                <a:sym typeface="Roboto"/>
              </a:rPr>
              <a:t>Matthew</a:t>
            </a:r>
            <a:endParaRPr sz="2500">
              <a:solidFill>
                <a:srgbClr val="0C343D"/>
              </a:solidFill>
              <a:latin typeface="Roboto Thin"/>
              <a:ea typeface="Roboto Thin"/>
              <a:cs typeface="Roboto Thin"/>
              <a:sym typeface="Roboto Thin"/>
            </a:endParaRPr>
          </a:p>
        </p:txBody>
      </p:sp>
      <p:pic>
        <p:nvPicPr>
          <p:cNvPr id="110" name="Google Shape;110;p16"/>
          <p:cNvPicPr preferRelativeResize="0"/>
          <p:nvPr/>
        </p:nvPicPr>
        <p:blipFill rotWithShape="1">
          <a:blip r:embed="rId3">
            <a:alphaModFix/>
          </a:blip>
          <a:srcRect l="16670" t="14273" r="21171" b="23015"/>
          <a:stretch/>
        </p:blipFill>
        <p:spPr>
          <a:xfrm>
            <a:off x="4924847" y="1527358"/>
            <a:ext cx="1043987" cy="1215543"/>
          </a:xfrm>
          <a:prstGeom prst="rect">
            <a:avLst/>
          </a:prstGeom>
          <a:noFill/>
          <a:ln w="3175" cap="flat" cmpd="sng">
            <a:solidFill>
              <a:srgbClr val="45818E"/>
            </a:solidFill>
            <a:prstDash val="solid"/>
            <a:round/>
            <a:headEnd type="none" w="sm" len="sm"/>
            <a:tailEnd type="none" w="sm" len="sm"/>
          </a:ln>
        </p:spPr>
      </p:pic>
      <p:pic>
        <p:nvPicPr>
          <p:cNvPr id="111" name="Google Shape;111;p16"/>
          <p:cNvPicPr preferRelativeResize="0"/>
          <p:nvPr/>
        </p:nvPicPr>
        <p:blipFill rotWithShape="1">
          <a:blip r:embed="rId4">
            <a:alphaModFix/>
          </a:blip>
          <a:srcRect l="22687" t="14563" r="19848" b="19088"/>
          <a:stretch/>
        </p:blipFill>
        <p:spPr>
          <a:xfrm>
            <a:off x="6949439" y="1535061"/>
            <a:ext cx="971169" cy="1193755"/>
          </a:xfrm>
          <a:prstGeom prst="rect">
            <a:avLst/>
          </a:prstGeom>
          <a:noFill/>
          <a:ln w="3175" cap="flat" cmpd="sng">
            <a:solidFill>
              <a:srgbClr val="45818E"/>
            </a:solidFill>
            <a:prstDash val="solid"/>
            <a:round/>
            <a:headEnd type="none" w="sm" len="sm"/>
            <a:tailEnd type="none" w="sm" len="sm"/>
          </a:ln>
        </p:spPr>
      </p:pic>
      <p:sp>
        <p:nvSpPr>
          <p:cNvPr id="112" name="Google Shape;112;p16"/>
          <p:cNvSpPr/>
          <p:nvPr/>
        </p:nvSpPr>
        <p:spPr>
          <a:xfrm rot="5400000">
            <a:off x="5347354" y="3010340"/>
            <a:ext cx="354300" cy="2487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rot="5400000">
            <a:off x="7284316" y="3010340"/>
            <a:ext cx="354300" cy="2487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5"/>
          <a:stretch>
            <a:fillRect/>
          </a:stretch>
        </p:blipFill>
        <p:spPr>
          <a:xfrm>
            <a:off x="1183252" y="1500826"/>
            <a:ext cx="979379" cy="1275174"/>
          </a:xfrm>
          <a:prstGeom prst="rect">
            <a:avLst/>
          </a:prstGeom>
          <a:ln w="3175">
            <a:solidFill>
              <a:schemeClr val="tx1"/>
            </a:solidFill>
          </a:ln>
        </p:spPr>
      </p:pic>
      <p:pic>
        <p:nvPicPr>
          <p:cNvPr id="3" name="Picture 2"/>
          <p:cNvPicPr>
            <a:picLocks noChangeAspect="1"/>
          </p:cNvPicPr>
          <p:nvPr/>
        </p:nvPicPr>
        <p:blipFill>
          <a:blip r:embed="rId6"/>
          <a:stretch>
            <a:fillRect/>
          </a:stretch>
        </p:blipFill>
        <p:spPr>
          <a:xfrm>
            <a:off x="3108655" y="1527358"/>
            <a:ext cx="1030413" cy="1248641"/>
          </a:xfrm>
          <a:prstGeom prst="rect">
            <a:avLst/>
          </a:prstGeom>
          <a:ln w="3175">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C471"/>
        </a:solidFill>
        <a:effectLst/>
      </p:bgPr>
    </p:bg>
    <p:spTree>
      <p:nvGrpSpPr>
        <p:cNvPr id="1" name="Shape 117"/>
        <p:cNvGrpSpPr/>
        <p:nvPr/>
      </p:nvGrpSpPr>
      <p:grpSpPr>
        <a:xfrm>
          <a:off x="0" y="0"/>
          <a:ext cx="0" cy="0"/>
          <a:chOff x="0" y="0"/>
          <a:chExt cx="0" cy="0"/>
        </a:xfrm>
      </p:grpSpPr>
      <p:pic>
        <p:nvPicPr>
          <p:cNvPr id="2" name="Picture 1"/>
          <p:cNvPicPr>
            <a:picLocks noChangeAspect="1"/>
          </p:cNvPicPr>
          <p:nvPr/>
        </p:nvPicPr>
        <p:blipFill rotWithShape="1">
          <a:blip r:embed="rId3"/>
          <a:srcRect l="2945" t="3817" r="3603" b="1021"/>
          <a:stretch/>
        </p:blipFill>
        <p:spPr>
          <a:xfrm>
            <a:off x="5143500" y="122712"/>
            <a:ext cx="3877408" cy="4880111"/>
          </a:xfrm>
          <a:prstGeom prst="rect">
            <a:avLst/>
          </a:prstGeom>
        </p:spPr>
      </p:pic>
      <p:sp>
        <p:nvSpPr>
          <p:cNvPr id="4" name="Title 3">
            <a:extLst>
              <a:ext uri="{FF2B5EF4-FFF2-40B4-BE49-F238E27FC236}">
                <a16:creationId xmlns:a16="http://schemas.microsoft.com/office/drawing/2014/main" id="{0007A4AC-339D-4F2E-B933-34955DC4C6D4}"/>
              </a:ext>
            </a:extLst>
          </p:cNvPr>
          <p:cNvSpPr>
            <a:spLocks noGrp="1"/>
          </p:cNvSpPr>
          <p:nvPr>
            <p:ph type="title"/>
          </p:nvPr>
        </p:nvSpPr>
        <p:spPr>
          <a:xfrm>
            <a:off x="299819" y="517367"/>
            <a:ext cx="4389481" cy="4090800"/>
          </a:xfrm>
          <a:ln w="76200">
            <a:solidFill>
              <a:srgbClr val="00756D"/>
            </a:solidFill>
          </a:ln>
        </p:spPr>
        <p:txBody>
          <a:bodyPr lIns="182880" tIns="182880" rIns="182880" bIns="182880">
            <a:normAutofit/>
          </a:bodyPr>
          <a:lstStyle/>
          <a:p>
            <a:pPr algn="ctr"/>
            <a:r>
              <a:rPr lang="en-US" sz="4000" b="1" dirty="0">
                <a:solidFill>
                  <a:schemeClr val="tx1"/>
                </a:solidFill>
                <a:latin typeface="Calibri" panose="020F0502020204030204" pitchFamily="34" charset="0"/>
                <a:cs typeface="Calibri" panose="020F0502020204030204" pitchFamily="34" charset="0"/>
              </a:rPr>
              <a:t>Which evangelist is represented</a:t>
            </a:r>
            <a:br>
              <a:rPr lang="en-US" sz="4000" b="1" dirty="0">
                <a:solidFill>
                  <a:schemeClr val="tx1"/>
                </a:solidFill>
                <a:latin typeface="Calibri" panose="020F0502020204030204" pitchFamily="34" charset="0"/>
                <a:cs typeface="Calibri" panose="020F0502020204030204" pitchFamily="34" charset="0"/>
              </a:rPr>
            </a:br>
            <a:r>
              <a:rPr lang="en-US" sz="4000" b="1" dirty="0">
                <a:solidFill>
                  <a:schemeClr val="tx1"/>
                </a:solidFill>
                <a:latin typeface="Calibri" panose="020F0502020204030204" pitchFamily="34" charset="0"/>
                <a:cs typeface="Calibri" panose="020F0502020204030204" pitchFamily="34" charset="0"/>
              </a:rPr>
              <a:t>in each corner of the image?</a:t>
            </a:r>
            <a:endParaRPr lang="en-US" sz="40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p:nvSpPr>
          <p:cNvPr id="123" name="Google Shape;123;p18"/>
          <p:cNvSpPr txBox="1">
            <a:spLocks noGrp="1"/>
          </p:cNvSpPr>
          <p:nvPr>
            <p:ph type="subTitle" idx="1"/>
          </p:nvPr>
        </p:nvSpPr>
        <p:spPr>
          <a:xfrm>
            <a:off x="3684050" y="1757975"/>
            <a:ext cx="4895700" cy="288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 sz="2900" i="1" dirty="0">
                <a:solidFill>
                  <a:srgbClr val="434343"/>
                </a:solidFill>
                <a:latin typeface="Calibri"/>
                <a:ea typeface="Calibri"/>
                <a:cs typeface="Calibri"/>
                <a:sym typeface="Calibri"/>
              </a:rPr>
              <a:t>Proclamation. </a:t>
            </a:r>
            <a:r>
              <a:rPr lang="en" sz="2900" dirty="0">
                <a:solidFill>
                  <a:srgbClr val="434343"/>
                </a:solidFill>
                <a:latin typeface="Calibri"/>
                <a:ea typeface="Calibri"/>
                <a:cs typeface="Calibri"/>
                <a:sym typeface="Calibri"/>
              </a:rPr>
              <a:t>The core message of the Gospel which included the life, death, resurrection and ascension of Jesus. Jesus came to save us from our sins. </a:t>
            </a:r>
            <a:r>
              <a:rPr lang="en" dirty="0">
                <a:solidFill>
                  <a:srgbClr val="434343"/>
                </a:solidFill>
              </a:rPr>
              <a:t> </a:t>
            </a:r>
            <a:endParaRPr sz="2440" dirty="0">
              <a:solidFill>
                <a:srgbClr val="434343"/>
              </a:solidFill>
              <a:latin typeface="Calibri"/>
              <a:ea typeface="Calibri"/>
              <a:cs typeface="Calibri"/>
              <a:sym typeface="Calibri"/>
            </a:endParaRPr>
          </a:p>
        </p:txBody>
      </p:sp>
      <p:sp>
        <p:nvSpPr>
          <p:cNvPr id="124" name="Google Shape;124;p18"/>
          <p:cNvSpPr/>
          <p:nvPr/>
        </p:nvSpPr>
        <p:spPr>
          <a:xfrm>
            <a:off x="311700" y="188375"/>
            <a:ext cx="8383200" cy="1116000"/>
          </a:xfrm>
          <a:prstGeom prst="roundRect">
            <a:avLst>
              <a:gd name="adj" fmla="val 16667"/>
            </a:avLst>
          </a:prstGeom>
          <a:solidFill>
            <a:srgbClr val="0075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p18"/>
          <p:cNvSpPr txBox="1"/>
          <p:nvPr/>
        </p:nvSpPr>
        <p:spPr>
          <a:xfrm>
            <a:off x="1676125" y="188375"/>
            <a:ext cx="67143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lt2"/>
                </a:solidFill>
                <a:latin typeface="Calibri"/>
                <a:ea typeface="Calibri"/>
                <a:cs typeface="Calibri"/>
                <a:sym typeface="Calibri"/>
              </a:rPr>
              <a:t>         Kerygma</a:t>
            </a:r>
            <a:endParaRPr sz="5300" dirty="0">
              <a:solidFill>
                <a:schemeClr val="lt2"/>
              </a:solidFill>
              <a:latin typeface="Calibri"/>
              <a:ea typeface="Calibri"/>
              <a:cs typeface="Calibri"/>
              <a:sym typeface="Calibri"/>
            </a:endParaRPr>
          </a:p>
        </p:txBody>
      </p:sp>
      <p:sp>
        <p:nvSpPr>
          <p:cNvPr id="126" name="Google Shape;126;p1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 name="Google Shape;127;p1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2" name="Picture 1"/>
          <p:cNvPicPr>
            <a:picLocks noChangeAspect="1"/>
          </p:cNvPicPr>
          <p:nvPr/>
        </p:nvPicPr>
        <p:blipFill>
          <a:blip r:embed="rId3"/>
          <a:stretch>
            <a:fillRect/>
          </a:stretch>
        </p:blipFill>
        <p:spPr>
          <a:xfrm>
            <a:off x="1241784" y="1757975"/>
            <a:ext cx="2007925" cy="2999338"/>
          </a:xfrm>
          <a:prstGeom prst="rect">
            <a:avLst/>
          </a:prstGeom>
          <a:ln w="12700">
            <a:solidFill>
              <a:schemeClr val="accent5">
                <a:lumMod val="75000"/>
              </a:schemeClr>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2"/>
        <p:cNvGrpSpPr/>
        <p:nvPr/>
      </p:nvGrpSpPr>
      <p:grpSpPr>
        <a:xfrm>
          <a:off x="0" y="0"/>
          <a:ext cx="0" cy="0"/>
          <a:chOff x="0" y="0"/>
          <a:chExt cx="0" cy="0"/>
        </a:xfrm>
      </p:grpSpPr>
      <p:sp>
        <p:nvSpPr>
          <p:cNvPr id="133" name="Google Shape;133;p19"/>
          <p:cNvSpPr txBox="1">
            <a:spLocks noGrp="1"/>
          </p:cNvSpPr>
          <p:nvPr>
            <p:ph type="ctrTitle"/>
          </p:nvPr>
        </p:nvSpPr>
        <p:spPr>
          <a:xfrm>
            <a:off x="474785" y="523177"/>
            <a:ext cx="4923692" cy="4070270"/>
          </a:xfrm>
          <a:prstGeom prst="rect">
            <a:avLst/>
          </a:prstGeom>
          <a:solidFill>
            <a:srgbClr val="D4C1B5"/>
          </a:solidFill>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 sz="2800" dirty="0">
                <a:solidFill>
                  <a:srgbClr val="00756D"/>
                </a:solidFill>
                <a:effectLst>
                  <a:outerShdw blurRad="50800" dist="38100" dir="5400000" algn="t" rotWithShape="0">
                    <a:prstClr val="black">
                      <a:alpha val="40000"/>
                    </a:prstClr>
                  </a:outerShdw>
                </a:effectLst>
                <a:latin typeface="Calibri"/>
                <a:ea typeface="Calibri"/>
                <a:cs typeface="Calibri"/>
                <a:sym typeface="Calibri"/>
              </a:rPr>
              <a:t>"What we have heard, what we have seen with our eyes, what we have looked upon and touched with our hands … what we have seen and heard we proclaim now to you." </a:t>
            </a:r>
            <a:br>
              <a:rPr lang="en" sz="2800" dirty="0">
                <a:solidFill>
                  <a:srgbClr val="00756D"/>
                </a:solidFill>
                <a:effectLst>
                  <a:outerShdw blurRad="50800" dist="38100" dir="5400000" algn="t" rotWithShape="0">
                    <a:prstClr val="black">
                      <a:alpha val="40000"/>
                    </a:prstClr>
                  </a:outerShdw>
                </a:effectLst>
                <a:latin typeface="Calibri"/>
                <a:ea typeface="Calibri"/>
                <a:cs typeface="Calibri"/>
                <a:sym typeface="Calibri"/>
              </a:rPr>
            </a:br>
            <a:br>
              <a:rPr lang="en" sz="2800" dirty="0">
                <a:solidFill>
                  <a:srgbClr val="00756D"/>
                </a:solidFill>
                <a:effectLst>
                  <a:outerShdw blurRad="50800" dist="38100" dir="5400000" algn="t" rotWithShape="0">
                    <a:prstClr val="black">
                      <a:alpha val="40000"/>
                    </a:prstClr>
                  </a:outerShdw>
                </a:effectLst>
                <a:latin typeface="Calibri"/>
                <a:ea typeface="Calibri"/>
                <a:cs typeface="Calibri"/>
                <a:sym typeface="Calibri"/>
              </a:rPr>
            </a:br>
            <a:r>
              <a:rPr lang="en-US" sz="2800" dirty="0">
                <a:solidFill>
                  <a:srgbClr val="00756D"/>
                </a:solidFill>
                <a:effectLst>
                  <a:outerShdw blurRad="50800" dist="38100" dir="5400000" algn="t" rotWithShape="0">
                    <a:prstClr val="black">
                      <a:alpha val="40000"/>
                    </a:prstClr>
                  </a:outerShdw>
                </a:effectLst>
                <a:latin typeface="Calibri"/>
                <a:ea typeface="Calibri"/>
                <a:cs typeface="Calibri"/>
                <a:sym typeface="Calibri"/>
              </a:rPr>
              <a:t>1 John 1-3</a:t>
            </a:r>
            <a:endParaRPr sz="2800" dirty="0">
              <a:solidFill>
                <a:srgbClr val="00756D"/>
              </a:solidFill>
              <a:effectLst>
                <a:outerShdw blurRad="50800" dist="38100" dir="5400000" algn="t" rotWithShape="0">
                  <a:prstClr val="black">
                    <a:alpha val="40000"/>
                  </a:prstClr>
                </a:outerShdw>
              </a:effectLst>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5640479" y="403123"/>
            <a:ext cx="2865179" cy="4190324"/>
          </a:xfrm>
          <a:prstGeom prst="rect">
            <a:avLst/>
          </a:prstGeom>
          <a:ln w="38100">
            <a:solidFill>
              <a:schemeClr val="accent5">
                <a:lumMod val="75000"/>
              </a:schemeClr>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130425" y="213150"/>
            <a:ext cx="8839200" cy="636600"/>
          </a:xfrm>
          <a:prstGeom prst="rect">
            <a:avLst/>
          </a:prstGeom>
          <a:solidFill>
            <a:schemeClr val="lt1"/>
          </a:solidFill>
          <a:ln w="76200" cap="flat" cmpd="sng">
            <a:solidFill>
              <a:srgbClr val="00756D"/>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r>
              <a:rPr lang="en" b="1" dirty="0">
                <a:latin typeface="Calibri"/>
                <a:ea typeface="Calibri"/>
                <a:cs typeface="Calibri"/>
                <a:sym typeface="Calibri"/>
              </a:rPr>
              <a:t>Five Steps to Share the Gospel Message With Others</a:t>
            </a:r>
            <a:endParaRPr b="1" dirty="0">
              <a:latin typeface="Calibri"/>
              <a:ea typeface="Calibri"/>
              <a:cs typeface="Calibri"/>
              <a:sym typeface="Calibri"/>
            </a:endParaRPr>
          </a:p>
        </p:txBody>
      </p:sp>
      <p:sp>
        <p:nvSpPr>
          <p:cNvPr id="139" name="Google Shape;139;p20"/>
          <p:cNvSpPr txBox="1"/>
          <p:nvPr/>
        </p:nvSpPr>
        <p:spPr>
          <a:xfrm>
            <a:off x="2275414" y="1138025"/>
            <a:ext cx="6694786" cy="687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dirty="0">
                <a:solidFill>
                  <a:srgbClr val="00756D"/>
                </a:solidFill>
                <a:latin typeface="Calibri"/>
                <a:ea typeface="Calibri"/>
                <a:cs typeface="Calibri"/>
                <a:sym typeface="Calibri"/>
              </a:rPr>
              <a:t>1.</a:t>
            </a:r>
            <a:r>
              <a:rPr lang="en" sz="1500" dirty="0">
                <a:solidFill>
                  <a:srgbClr val="073763"/>
                </a:solidFill>
                <a:latin typeface="Calibri"/>
                <a:ea typeface="Calibri"/>
                <a:cs typeface="Calibri"/>
                <a:sym typeface="Calibri"/>
              </a:rPr>
              <a:t> Remind others that we all have a built in, innate desire for God whose love is unconditional and that without Him we are left unsatisfied.</a:t>
            </a:r>
            <a:endParaRPr sz="1500" dirty="0">
              <a:solidFill>
                <a:srgbClr val="073763"/>
              </a:solidFill>
              <a:latin typeface="Calibri"/>
              <a:ea typeface="Calibri"/>
              <a:cs typeface="Calibri"/>
              <a:sym typeface="Calibri"/>
            </a:endParaRPr>
          </a:p>
          <a:p>
            <a:pPr marL="0" lvl="0" indent="0" algn="l" rtl="0">
              <a:spcBef>
                <a:spcPts val="1200"/>
              </a:spcBef>
              <a:spcAft>
                <a:spcPts val="0"/>
              </a:spcAft>
              <a:buNone/>
            </a:pPr>
            <a:endParaRPr sz="1800" dirty="0">
              <a:solidFill>
                <a:schemeClr val="dk2"/>
              </a:solidFill>
            </a:endParaRPr>
          </a:p>
        </p:txBody>
      </p:sp>
      <p:sp>
        <p:nvSpPr>
          <p:cNvPr id="140" name="Google Shape;140;p20"/>
          <p:cNvSpPr txBox="1"/>
          <p:nvPr/>
        </p:nvSpPr>
        <p:spPr>
          <a:xfrm>
            <a:off x="2275414" y="1909475"/>
            <a:ext cx="6694786" cy="724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dirty="0">
                <a:solidFill>
                  <a:srgbClr val="00756D"/>
                </a:solidFill>
                <a:latin typeface="Calibri"/>
                <a:ea typeface="Calibri"/>
                <a:cs typeface="Calibri"/>
                <a:sym typeface="Calibri"/>
              </a:rPr>
              <a:t>2.</a:t>
            </a:r>
            <a:r>
              <a:rPr lang="en" sz="1500" dirty="0">
                <a:solidFill>
                  <a:srgbClr val="073763"/>
                </a:solidFill>
                <a:latin typeface="Calibri"/>
                <a:ea typeface="Calibri"/>
                <a:cs typeface="Calibri"/>
                <a:sym typeface="Calibri"/>
              </a:rPr>
              <a:t> Acknowledge the effects of our sin, the pain, the brokenness and our need for God as healer.</a:t>
            </a:r>
            <a:endParaRPr sz="1500" dirty="0">
              <a:solidFill>
                <a:srgbClr val="073763"/>
              </a:solidFill>
              <a:latin typeface="Calibri"/>
              <a:ea typeface="Calibri"/>
              <a:cs typeface="Calibri"/>
              <a:sym typeface="Calibri"/>
            </a:endParaRPr>
          </a:p>
          <a:p>
            <a:pPr marL="0" lvl="0" indent="0" algn="l" rtl="0">
              <a:spcBef>
                <a:spcPts val="1200"/>
              </a:spcBef>
              <a:spcAft>
                <a:spcPts val="0"/>
              </a:spcAft>
              <a:buNone/>
            </a:pPr>
            <a:endParaRPr sz="1800" dirty="0">
              <a:solidFill>
                <a:schemeClr val="dk2"/>
              </a:solidFill>
            </a:endParaRPr>
          </a:p>
        </p:txBody>
      </p:sp>
      <p:sp>
        <p:nvSpPr>
          <p:cNvPr id="141" name="Google Shape;141;p20"/>
          <p:cNvSpPr txBox="1"/>
          <p:nvPr/>
        </p:nvSpPr>
        <p:spPr>
          <a:xfrm>
            <a:off x="2275114" y="2717600"/>
            <a:ext cx="6694786" cy="724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500" dirty="0">
                <a:solidFill>
                  <a:srgbClr val="00756D"/>
                </a:solidFill>
                <a:latin typeface="Calibri"/>
                <a:ea typeface="Calibri"/>
                <a:cs typeface="Calibri"/>
                <a:sym typeface="Calibri"/>
              </a:rPr>
              <a:t>3.</a:t>
            </a:r>
            <a:r>
              <a:rPr lang="en" sz="1500" dirty="0">
                <a:solidFill>
                  <a:srgbClr val="073763"/>
                </a:solidFill>
                <a:latin typeface="Calibri"/>
                <a:ea typeface="Calibri"/>
                <a:cs typeface="Calibri"/>
                <a:sym typeface="Calibri"/>
              </a:rPr>
              <a:t> Invite Jesus and the Holy Spirit to come and remove any obstacles or distractions that would stand in the way of his presence. </a:t>
            </a:r>
            <a:endParaRPr sz="1500" dirty="0">
              <a:solidFill>
                <a:srgbClr val="073763"/>
              </a:solidFill>
            </a:endParaRPr>
          </a:p>
        </p:txBody>
      </p:sp>
      <p:sp>
        <p:nvSpPr>
          <p:cNvPr id="142" name="Google Shape;142;p20"/>
          <p:cNvSpPr txBox="1"/>
          <p:nvPr/>
        </p:nvSpPr>
        <p:spPr>
          <a:xfrm>
            <a:off x="2275114" y="3525725"/>
            <a:ext cx="6694786" cy="724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500" dirty="0">
                <a:solidFill>
                  <a:srgbClr val="00756D"/>
                </a:solidFill>
                <a:latin typeface="Calibri"/>
                <a:ea typeface="Calibri"/>
                <a:cs typeface="Calibri"/>
                <a:sym typeface="Calibri"/>
              </a:rPr>
              <a:t>4.</a:t>
            </a:r>
            <a:r>
              <a:rPr lang="en" sz="1500" dirty="0">
                <a:solidFill>
                  <a:srgbClr val="073763"/>
                </a:solidFill>
                <a:latin typeface="Calibri"/>
                <a:ea typeface="Calibri"/>
                <a:cs typeface="Calibri"/>
                <a:sym typeface="Calibri"/>
              </a:rPr>
              <a:t> Announce the Good News of what Jesus accomplished in his Suffering, Death, Resurrection, and Ascension as the source of our salvation.</a:t>
            </a:r>
            <a:endParaRPr sz="1500" dirty="0">
              <a:solidFill>
                <a:srgbClr val="073763"/>
              </a:solidFill>
            </a:endParaRPr>
          </a:p>
        </p:txBody>
      </p:sp>
      <p:sp>
        <p:nvSpPr>
          <p:cNvPr id="143" name="Google Shape;143;p20"/>
          <p:cNvSpPr txBox="1"/>
          <p:nvPr/>
        </p:nvSpPr>
        <p:spPr>
          <a:xfrm>
            <a:off x="2274964" y="4333850"/>
            <a:ext cx="6694786" cy="687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rgbClr val="00756D"/>
                </a:solidFill>
                <a:latin typeface="Calibri"/>
                <a:ea typeface="Calibri"/>
                <a:cs typeface="Calibri"/>
                <a:sym typeface="Calibri"/>
              </a:rPr>
              <a:t>5.</a:t>
            </a:r>
            <a:r>
              <a:rPr lang="en" sz="1500" dirty="0">
                <a:solidFill>
                  <a:srgbClr val="073763"/>
                </a:solidFill>
                <a:latin typeface="Calibri"/>
                <a:ea typeface="Calibri"/>
                <a:cs typeface="Calibri"/>
                <a:sym typeface="Calibri"/>
              </a:rPr>
              <a:t> Express, in a prayer, your willingness to trust him, to turn from sin and to give your life to Him.</a:t>
            </a:r>
            <a:endParaRPr sz="1500" dirty="0">
              <a:solidFill>
                <a:srgbClr val="073763"/>
              </a:solidFill>
              <a:latin typeface="Calibri"/>
              <a:ea typeface="Calibri"/>
              <a:cs typeface="Calibri"/>
              <a:sym typeface="Calibri"/>
            </a:endParaRPr>
          </a:p>
        </p:txBody>
      </p:sp>
      <p:pic>
        <p:nvPicPr>
          <p:cNvPr id="144" name="Google Shape;144;p20"/>
          <p:cNvPicPr preferRelativeResize="0"/>
          <p:nvPr/>
        </p:nvPicPr>
        <p:blipFill rotWithShape="1">
          <a:blip r:embed="rId3">
            <a:alphaModFix/>
          </a:blip>
          <a:srcRect t="6340"/>
          <a:stretch/>
        </p:blipFill>
        <p:spPr>
          <a:xfrm>
            <a:off x="130425" y="1138025"/>
            <a:ext cx="2014061" cy="3883650"/>
          </a:xfrm>
          <a:prstGeom prst="rect">
            <a:avLst/>
          </a:prstGeom>
          <a:noFill/>
          <a:ln w="76200" cap="flat" cmpd="sng">
            <a:solidFill>
              <a:srgbClr val="00756D"/>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3957404" cy="5143500"/>
          </a:xfrm>
          <a:prstGeom prst="rect">
            <a:avLst/>
          </a:prstGeom>
          <a:solidFill>
            <a:schemeClr val="accent5">
              <a:lumMod val="75000"/>
            </a:schemeClr>
          </a:solidFill>
          <a:ln w="57150">
            <a:solidFill>
              <a:srgbClr val="00756D"/>
            </a:solidFill>
          </a:ln>
        </p:spPr>
      </p:pic>
      <p:sp>
        <p:nvSpPr>
          <p:cNvPr id="4" name="TextBox 3"/>
          <p:cNvSpPr txBox="1"/>
          <p:nvPr/>
        </p:nvSpPr>
        <p:spPr>
          <a:xfrm>
            <a:off x="3957403" y="0"/>
            <a:ext cx="5186597" cy="2308324"/>
          </a:xfrm>
          <a:prstGeom prst="rect">
            <a:avLst/>
          </a:prstGeom>
          <a:solidFill>
            <a:srgbClr val="00756D"/>
          </a:solidFill>
        </p:spPr>
        <p:txBody>
          <a:bodyPr wrap="square" rtlCol="0">
            <a:spAutoFit/>
          </a:bodyPr>
          <a:lstStyle/>
          <a:p>
            <a:r>
              <a:rPr lang="en" sz="4800" b="1" dirty="0">
                <a:solidFill>
                  <a:srgbClr val="F9CB9C"/>
                </a:solidFill>
                <a:latin typeface="Calibri"/>
                <a:ea typeface="Calibri"/>
                <a:cs typeface="Calibri"/>
                <a:sym typeface="Calibri"/>
              </a:rPr>
              <a:t>Saint Paul Spread the Gospel to Gentile Lands</a:t>
            </a:r>
            <a:endParaRPr lang="en-US" sz="4800" dirty="0"/>
          </a:p>
        </p:txBody>
      </p:sp>
      <p:pic>
        <p:nvPicPr>
          <p:cNvPr id="5" name="Picture 4"/>
          <p:cNvPicPr>
            <a:picLocks noChangeAspect="1"/>
          </p:cNvPicPr>
          <p:nvPr/>
        </p:nvPicPr>
        <p:blipFill>
          <a:blip r:embed="rId4"/>
          <a:stretch>
            <a:fillRect/>
          </a:stretch>
        </p:blipFill>
        <p:spPr>
          <a:xfrm>
            <a:off x="3957403" y="2308324"/>
            <a:ext cx="5186597" cy="2911184"/>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TotalTime>
  <Words>4810</Words>
  <Application>Microsoft Office PowerPoint</Application>
  <PresentationFormat>On-screen Show (16:9)</PresentationFormat>
  <Paragraphs>246</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Perpetua</vt:lpstr>
      <vt:lpstr>Roboto Thin</vt:lpstr>
      <vt:lpstr>Georgia</vt:lpstr>
      <vt:lpstr>Impact</vt:lpstr>
      <vt:lpstr>Calibri</vt:lpstr>
      <vt:lpstr>Roboto</vt:lpstr>
      <vt:lpstr>system-ui</vt:lpstr>
      <vt:lpstr>Simple Light</vt:lpstr>
      <vt:lpstr>PowerPoint Presentation</vt:lpstr>
      <vt:lpstr>PowerPoint Presentation</vt:lpstr>
      <vt:lpstr>PowerPoint Presentation</vt:lpstr>
      <vt:lpstr>PowerPoint Presentation</vt:lpstr>
      <vt:lpstr>Which evangelist is represented in each corner of the image?</vt:lpstr>
      <vt:lpstr>PowerPoint Presentation</vt:lpstr>
      <vt:lpstr>"What we have heard, what we have seen with our eyes, what we have looked upon and touched with our hands … what we have seen and heard we proclaim now to you."   1 John 1-3</vt:lpstr>
      <vt:lpstr>Five Steps to Share the Gospel Message With Others</vt:lpstr>
      <vt:lpstr>PowerPoint Presentation</vt:lpstr>
      <vt:lpstr>PowerPoint Presentation</vt:lpstr>
      <vt:lpstr>Criteria for Qualifying as a New Testament Book</vt:lpstr>
      <vt:lpstr>Composition of the New Testament Books</vt:lpstr>
      <vt:lpstr>PowerPoint Presentation</vt:lpstr>
      <vt:lpstr>PowerPoint Presentation</vt:lpstr>
      <vt:lpstr>       BK CH:VS Gn 43:8-10</vt:lpstr>
      <vt:lpstr>How to Locate a Reading in the Bible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dc:creator>
  <cp:lastModifiedBy>Susana J. Kelly</cp:lastModifiedBy>
  <cp:revision>49</cp:revision>
  <dcterms:modified xsi:type="dcterms:W3CDTF">2024-08-15T16:04:29Z</dcterms:modified>
</cp:coreProperties>
</file>