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
      <p:font typeface="Impact" panose="020B0806030902050204" pitchFamily="34" charset="0"/>
      <p:regular r:id="rId26"/>
    </p:embeddedFont>
    <p:embeddedFont>
      <p:font typeface="Merriweather" panose="00000500000000000000"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hUll/JdVxHhpy405UrJDarkzIEk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3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8998AB-8DB5-4438-8B71-7700B8E8FC93}">
  <a:tblStyle styleId="{4F8998AB-8DB5-4438-8B71-7700B8E8FC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10" autoAdjust="0"/>
  </p:normalViewPr>
  <p:slideViewPr>
    <p:cSldViewPr snapToGrid="0">
      <p:cViewPr varScale="1">
        <p:scale>
          <a:sx n="106" d="100"/>
          <a:sy n="106" d="100"/>
        </p:scale>
        <p:origin x="1764" y="96"/>
      </p:cViewPr>
      <p:guideLst>
        <p:guide orient="horz" pos="1620"/>
        <p:guide pos="2880"/>
      </p:guideLst>
    </p:cSldViewPr>
  </p:slideViewPr>
  <p:notesTextViewPr>
    <p:cViewPr>
      <p:scale>
        <a:sx n="1" d="1"/>
        <a:sy n="1" d="1"/>
      </p:scale>
      <p:origin x="0" y="0"/>
    </p:cViewPr>
  </p:notesTextViewPr>
  <p:notesViewPr>
    <p:cSldViewPr snapToGrid="0">
      <p:cViewPr varScale="1">
        <p:scale>
          <a:sx n="51" d="100"/>
          <a:sy n="51" d="100"/>
        </p:scale>
        <p:origin x="269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34" Type="http://schemas.openxmlformats.org/officeDocument/2006/relationships/font" Target="fonts/font1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VcW4LRPgGRI"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mons.wikimedia.org/wiki/File:People.sv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reativecommons.org/publicdomain/zero/1.0/deed.e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7d5CrG9G_7A"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mmons.wikimedia.org/wiki/Category:Princess_Mabel_of_Orange-Nassau" TargetMode="External"/><Relationship Id="rId7" Type="http://schemas.openxmlformats.org/officeDocument/2006/relationships/hyperlink" Target="http://creativecommons.org/publicdomain/zero/1.0/deed.en"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unsplash.com/@glen_mccallum" TargetMode="External"/><Relationship Id="rId5" Type="http://schemas.openxmlformats.org/officeDocument/2006/relationships/hyperlink" Target="http://wikicommons.org" TargetMode="External"/><Relationship Id="rId4" Type="http://schemas.openxmlformats.org/officeDocument/2006/relationships/hyperlink" Target="https://creativecommons.org/licenses/by/3.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Giovanni_Battista_Venanzi"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4UTsy8y0J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3JZoLsY3V3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User:Judgefloro"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youtu.be/3uAHwtBRg5c" TargetMode="External"/><Relationship Id="rId4" Type="http://schemas.openxmlformats.org/officeDocument/2006/relationships/hyperlink" Target="http://creativecommons.org/publicdomain/zero/1.0/deed.e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tholicecho.org/2023/05/26/faith-fact-who-administers-the-sacrament-of-matrimon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youtu.be/JDBhaeus3S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2400" lvl="0" indent="0" algn="l" rtl="0">
              <a:lnSpc>
                <a:spcPct val="115000"/>
              </a:lnSpc>
              <a:spcBef>
                <a:spcPts val="0"/>
              </a:spcBef>
              <a:spcAft>
                <a:spcPts val="0"/>
              </a:spcAft>
              <a:buClr>
                <a:schemeClr val="dk1"/>
              </a:buClr>
              <a:buSzPts val="1100"/>
              <a:buFont typeface="Arial"/>
              <a:buNone/>
            </a:pPr>
            <a:r>
              <a:rPr lang="en-US" b="0" i="1" dirty="0">
                <a:solidFill>
                  <a:schemeClr val="dk1"/>
                </a:solidFill>
              </a:rPr>
              <a:t>Marriage II</a:t>
            </a:r>
            <a:r>
              <a:rPr lang="en-US" b="0" i="0" dirty="0">
                <a:solidFill>
                  <a:schemeClr val="dk1"/>
                </a:solidFill>
              </a:rPr>
              <a:t>, Nicolas Poussin, 1647–1648. Public domain.</a:t>
            </a:r>
            <a:endParaRPr lang="en-US" b="0" i="1" dirty="0">
              <a:solidFill>
                <a:schemeClr val="dk1"/>
              </a:solidFill>
            </a:endParaRPr>
          </a:p>
          <a:p>
            <a:pPr marL="152400" lvl="0" indent="0" algn="l" rtl="0">
              <a:lnSpc>
                <a:spcPct val="115000"/>
              </a:lnSpc>
              <a:spcBef>
                <a:spcPts val="0"/>
              </a:spcBef>
              <a:spcAft>
                <a:spcPts val="0"/>
              </a:spcAft>
              <a:buClr>
                <a:schemeClr val="dk1"/>
              </a:buClr>
              <a:buSzPts val="1100"/>
              <a:buFont typeface="Arial"/>
              <a:buNone/>
            </a:pPr>
            <a:r>
              <a:rPr lang="en-US" b="1" dirty="0">
                <a:solidFill>
                  <a:schemeClr val="dk1"/>
                </a:solidFill>
              </a:rPr>
              <a:t>Suggestions for taking notes on the slides</a:t>
            </a:r>
            <a:r>
              <a:rPr lang="en-US" dirty="0">
                <a:solidFill>
                  <a:schemeClr val="dk1"/>
                </a:solidFill>
              </a:rPr>
              <a:t>: </a:t>
            </a:r>
          </a:p>
          <a:p>
            <a:pPr marL="184150" indent="-171450">
              <a:lnSpc>
                <a:spcPct val="115000"/>
              </a:lnSpc>
              <a:buClr>
                <a:schemeClr val="dk1"/>
              </a:buClr>
            </a:pPr>
            <a:r>
              <a:rPr lang="en-US" i="1" dirty="0">
                <a:solidFill>
                  <a:schemeClr val="dk1"/>
                </a:solidFill>
              </a:rPr>
              <a:t>Require students to use a three ring binder (1/2-1 inches) full of loose leaf paper (college or wide ruled).</a:t>
            </a:r>
          </a:p>
          <a:p>
            <a:pPr marL="184150" indent="-171450">
              <a:lnSpc>
                <a:spcPct val="115000"/>
              </a:lnSpc>
              <a:buClr>
                <a:schemeClr val="dk1"/>
              </a:buClr>
            </a:pPr>
            <a:r>
              <a:rPr lang="en-US" i="1" dirty="0">
                <a:solidFill>
                  <a:schemeClr val="dk1"/>
                </a:solidFill>
              </a:rPr>
              <a:t>Notes must be taken in pen only and hand written.</a:t>
            </a:r>
          </a:p>
          <a:p>
            <a:pPr marL="184150" indent="-171450">
              <a:lnSpc>
                <a:spcPct val="115000"/>
              </a:lnSpc>
              <a:buClr>
                <a:schemeClr val="dk1"/>
              </a:buClr>
            </a:pPr>
            <a:r>
              <a:rPr lang="en-US" i="1" dirty="0">
                <a:solidFill>
                  <a:schemeClr val="dk1"/>
                </a:solidFill>
              </a:rPr>
              <a:t>Notebooks should contain information and notes for religion class only. </a:t>
            </a:r>
          </a:p>
          <a:p>
            <a:pPr marL="184150" indent="-171450">
              <a:lnSpc>
                <a:spcPct val="115000"/>
              </a:lnSpc>
              <a:buClr>
                <a:schemeClr val="dk1"/>
              </a:buClr>
            </a:pPr>
            <a:r>
              <a:rPr lang="en-US" i="1" dirty="0">
                <a:solidFill>
                  <a:schemeClr val="dk1"/>
                </a:solidFill>
              </a:rPr>
              <a:t>Notebooks must have a table of contents with topic of notes, dates and page numbers.</a:t>
            </a:r>
          </a:p>
          <a:p>
            <a:pPr marL="184150" indent="-171450">
              <a:lnSpc>
                <a:spcPct val="115000"/>
              </a:lnSpc>
              <a:buClr>
                <a:schemeClr val="dk1"/>
              </a:buClr>
            </a:pPr>
            <a:r>
              <a:rPr lang="en-US" i="1" dirty="0">
                <a:solidFill>
                  <a:schemeClr val="dk1"/>
                </a:solidFill>
              </a:rPr>
              <a:t>All notes must have a topic and page number. </a:t>
            </a:r>
          </a:p>
          <a:p>
            <a:pPr marL="184150" indent="-171450">
              <a:lnSpc>
                <a:spcPct val="115000"/>
              </a:lnSpc>
              <a:buClr>
                <a:schemeClr val="dk1"/>
              </a:buClr>
            </a:pPr>
            <a:r>
              <a:rPr lang="en-US" i="1" dirty="0">
                <a:solidFill>
                  <a:schemeClr val="dk1"/>
                </a:solidFill>
              </a:rPr>
              <a:t>Students will be required to copy each slide unless the teacher directs students to skip certain slides or parts of slides.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671127f1b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g3671127f1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 </a:t>
            </a:r>
            <a:r>
              <a:rPr lang="en" dirty="0">
                <a:solidFill>
                  <a:schemeClr val="dk1"/>
                </a:solidFill>
              </a:rPr>
              <a:t>Marriage at Cana. Public Domain. </a:t>
            </a:r>
            <a:r>
              <a:rPr lang="en" dirty="0"/>
              <a:t>Duccio di Buoninsegna. Wikicommons.org</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sz="1000" b="1" dirty="0">
                <a:solidFill>
                  <a:schemeClr val="dk1"/>
                </a:solidFill>
              </a:rPr>
              <a:t>Directions: </a:t>
            </a:r>
            <a:r>
              <a:rPr lang="en" sz="1000" dirty="0">
                <a:solidFill>
                  <a:schemeClr val="dk1"/>
                </a:solidFill>
              </a:rPr>
              <a:t>Read John 2:1–10, the Wedding at Cana aloud and then ask: “Is the change from water to wine symbolic of the change that the love between a couple undergoes in marriage?” Call on students to answer. Direct them to copy information from the slide into their notes.</a:t>
            </a:r>
            <a:endParaRPr sz="10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000"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000" b="1" dirty="0"/>
              <a:t>Teaching Points</a:t>
            </a:r>
            <a:r>
              <a:rPr lang="en" sz="1000" dirty="0"/>
              <a:t>: </a:t>
            </a:r>
            <a:r>
              <a:rPr lang="en" sz="1000" dirty="0">
                <a:solidFill>
                  <a:srgbClr val="212121"/>
                </a:solidFill>
                <a:latin typeface="Merriweather"/>
                <a:ea typeface="Merriweather"/>
                <a:cs typeface="Merriweather"/>
                <a:sym typeface="Merriweather"/>
              </a:rPr>
              <a:t>     </a:t>
            </a:r>
            <a:endParaRPr sz="1000" dirty="0">
              <a:solidFill>
                <a:srgbClr val="212121"/>
              </a:solidFill>
              <a:latin typeface="Merriweather"/>
              <a:ea typeface="Merriweather"/>
              <a:cs typeface="Merriweather"/>
              <a:sym typeface="Merriweather"/>
            </a:endParaRPr>
          </a:p>
          <a:p>
            <a:pPr marL="0" indent="0">
              <a:buNone/>
            </a:pPr>
            <a:endParaRPr lang="en" sz="1000" dirty="0"/>
          </a:p>
          <a:p>
            <a:pPr marL="171450" indent="-171450"/>
            <a:r>
              <a:rPr lang="en" sz="1000" dirty="0"/>
              <a:t>Natural love is universal and engaged in by every human person to one degree or another. </a:t>
            </a:r>
            <a:r>
              <a:rPr lang="en-US" sz="1000" dirty="0"/>
              <a:t>There are different types of natural love:</a:t>
            </a:r>
            <a:endParaRPr sz="1000" dirty="0"/>
          </a:p>
          <a:p>
            <a:pPr marL="342900" lvl="0" indent="-171450" algn="l" rtl="0">
              <a:spcBef>
                <a:spcPts val="0"/>
              </a:spcBef>
              <a:spcAft>
                <a:spcPts val="0"/>
              </a:spcAft>
              <a:buSzPts val="1100"/>
              <a:buFont typeface="Courier New" panose="02070309020205020404" pitchFamily="49" charset="0"/>
              <a:buChar char="o"/>
            </a:pPr>
            <a:r>
              <a:rPr lang="en" sz="1000" i="1" dirty="0"/>
              <a:t>Philia</a:t>
            </a:r>
            <a:r>
              <a:rPr lang="en" sz="1000" dirty="0"/>
              <a:t> love is also known as friendship love. Two people come together side by side and share as the object of their love a third thing, hobby or interest. This brotherly love is reciprocal. Each party only associates and engages in friendship, </a:t>
            </a:r>
            <a:r>
              <a:rPr lang="en" sz="1000" i="1" dirty="0"/>
              <a:t>philia</a:t>
            </a:r>
            <a:r>
              <a:rPr lang="en" sz="1000" dirty="0"/>
              <a:t> love, if he is receiving from the other the same or close to the same level of love. </a:t>
            </a:r>
            <a:endParaRPr sz="1000" dirty="0"/>
          </a:p>
          <a:p>
            <a:pPr marL="342900" lvl="0" indent="-171450" algn="l" rtl="0">
              <a:spcBef>
                <a:spcPts val="0"/>
              </a:spcBef>
              <a:spcAft>
                <a:spcPts val="0"/>
              </a:spcAft>
              <a:buSzPts val="1100"/>
              <a:buFont typeface="Courier New" panose="02070309020205020404" pitchFamily="49" charset="0"/>
              <a:buChar char="o"/>
            </a:pPr>
            <a:r>
              <a:rPr lang="en" sz="1000" i="1" dirty="0"/>
              <a:t>Storge</a:t>
            </a:r>
            <a:r>
              <a:rPr lang="en" sz="1000" dirty="0"/>
              <a:t> love is also known as family love. It is what C.S. Lewis calls a “need love.” This kind of love begins with a parent's love for his or her child, and then the child's love for the parents. Sibling love and even relationships with animals or objects can fall into this category. It is the most unconditional of the natural loves. For instance,”a mother's love knows no bounds.”</a:t>
            </a:r>
            <a:endParaRPr sz="1000" dirty="0"/>
          </a:p>
          <a:p>
            <a:pPr marL="342900" lvl="0" indent="-171450" algn="l" rtl="0">
              <a:spcBef>
                <a:spcPts val="0"/>
              </a:spcBef>
              <a:spcAft>
                <a:spcPts val="0"/>
              </a:spcAft>
              <a:buSzPts val="1100"/>
              <a:buFont typeface="Courier New" panose="02070309020205020404" pitchFamily="49" charset="0"/>
              <a:buChar char="o"/>
            </a:pPr>
            <a:r>
              <a:rPr lang="en" sz="1000" i="1" dirty="0"/>
              <a:t>Eros</a:t>
            </a:r>
            <a:r>
              <a:rPr lang="en" sz="1000" dirty="0"/>
              <a:t> love is also known as romantic love. C.S. Lewis describes this as the kind of love which is the least rational. It is feelings based. When someone uses the expression, “falling in love,” this is what they mean. A man and a woman who can't explain the attraction or the obsession not just with each other's physical attributes but with the person. </a:t>
            </a:r>
            <a:r>
              <a:rPr lang="en" sz="1000" i="1" dirty="0"/>
              <a:t>Eros</a:t>
            </a:r>
            <a:r>
              <a:rPr lang="en" sz="1000" dirty="0"/>
              <a:t> is a deep desire is to keep thinking about the other as the object of their love. It is a kind of obsession. It is reciprocal and ephemeral. It demands a mutual response from the other and when it doesn't receive </a:t>
            </a:r>
            <a:r>
              <a:rPr lang="en" sz="1000" i="1" dirty="0"/>
              <a:t>eros</a:t>
            </a:r>
            <a:r>
              <a:rPr lang="en" sz="1000" dirty="0"/>
              <a:t> love in return, it will fade away. No other type of love is written about in poetry or sung of in music as much as </a:t>
            </a:r>
            <a:r>
              <a:rPr lang="en" sz="1000" i="1" dirty="0"/>
              <a:t>eros</a:t>
            </a:r>
            <a:r>
              <a:rPr lang="en" sz="1000" dirty="0"/>
              <a:t> love.</a:t>
            </a:r>
            <a:endParaRPr sz="1000" dirty="0"/>
          </a:p>
          <a:p>
            <a:pPr marL="0" indent="0">
              <a:buNone/>
            </a:pPr>
            <a:endParaRPr lang="en" sz="1000" dirty="0"/>
          </a:p>
          <a:p>
            <a:pPr marL="171450" indent="-171450"/>
            <a:r>
              <a:rPr lang="en-US" sz="1000" dirty="0"/>
              <a:t>Supernatural love has God as its source. For example:</a:t>
            </a:r>
          </a:p>
          <a:p>
            <a:pPr marL="342900" indent="-171450">
              <a:buFont typeface="Courier New" panose="02070309020205020404" pitchFamily="49" charset="0"/>
              <a:buChar char="o"/>
            </a:pPr>
            <a:r>
              <a:rPr lang="en" sz="1000" i="1" dirty="0"/>
              <a:t>Agape</a:t>
            </a:r>
            <a:r>
              <a:rPr lang="en" sz="1000" dirty="0"/>
              <a:t> love stands apart and above the natural loves because it has a supernatural source. It is also known as Christian love. </a:t>
            </a:r>
            <a:r>
              <a:rPr lang="en-US" sz="1000" i="1" dirty="0"/>
              <a:t>Agape</a:t>
            </a:r>
            <a:r>
              <a:rPr lang="en-US" sz="1000" dirty="0"/>
              <a:t> (charity) upholds and purifies our human ability to love, and raises it to the supernatural perfection of divine love (</a:t>
            </a:r>
            <a:r>
              <a:rPr lang="en-US" sz="1000" i="1" dirty="0"/>
              <a:t>CCC</a:t>
            </a:r>
            <a:r>
              <a:rPr lang="en-US" sz="1000" dirty="0"/>
              <a:t>, 1827). </a:t>
            </a:r>
            <a:r>
              <a:rPr lang="en" sz="1000" dirty="0"/>
              <a:t>Jesus demonstrated the meaning of </a:t>
            </a:r>
            <a:r>
              <a:rPr lang="en" sz="1000" i="1" dirty="0"/>
              <a:t>agape</a:t>
            </a:r>
            <a:r>
              <a:rPr lang="en" sz="1000" dirty="0"/>
              <a:t> love par excellence in his Passion and Death on the Cross. </a:t>
            </a:r>
            <a:endParaRPr sz="1000" dirty="0"/>
          </a:p>
          <a:p>
            <a:pPr marL="0" indent="0">
              <a:buClr>
                <a:schemeClr val="dk1"/>
              </a:buClr>
              <a:buNone/>
            </a:pPr>
            <a:endParaRPr sz="1000" dirty="0"/>
          </a:p>
          <a:p>
            <a:pPr marL="171450" indent="-171450">
              <a:buClr>
                <a:schemeClr val="dk1"/>
              </a:buClr>
            </a:pPr>
            <a:r>
              <a:rPr lang="en" sz="1000" dirty="0"/>
              <a:t>Transformation of love is the process by which natural love is upheld, purified, raised, and perfected by God’s grace in Holy Matrimony.</a:t>
            </a:r>
          </a:p>
          <a:p>
            <a:pPr marL="0" indent="0">
              <a:buClr>
                <a:schemeClr val="dk1"/>
              </a:buClr>
              <a:buNone/>
            </a:pPr>
            <a:endParaRPr sz="1000" dirty="0"/>
          </a:p>
          <a:p>
            <a:pPr marL="171450" indent="-171450"/>
            <a:r>
              <a:rPr lang="en" sz="1000" dirty="0"/>
              <a:t>"This grace proper to the sacrament of Matrimony is intended to perfect the couple's love and to strengthen their indissoluble unity” (</a:t>
            </a:r>
            <a:r>
              <a:rPr lang="en" sz="1000" i="1" dirty="0"/>
              <a:t>CCC, </a:t>
            </a:r>
            <a:r>
              <a:rPr lang="en" sz="1000" dirty="0"/>
              <a:t>1641).</a:t>
            </a:r>
            <a:endParaRPr sz="1000" dirty="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100"/>
              <a:buFont typeface="Arial"/>
              <a:buNone/>
            </a:pPr>
            <a:endParaRPr sz="1000" dirty="0"/>
          </a:p>
          <a:p>
            <a:pPr marL="0" lvl="0" indent="0" algn="l" rtl="0">
              <a:lnSpc>
                <a:spcPct val="100000"/>
              </a:lnSpc>
              <a:spcBef>
                <a:spcPts val="0"/>
              </a:spcBef>
              <a:spcAft>
                <a:spcPts val="0"/>
              </a:spcAft>
              <a:buClr>
                <a:schemeClr val="dk1"/>
              </a:buClr>
              <a:buSzPts val="1100"/>
              <a:buFont typeface="Arial"/>
              <a:buNone/>
            </a:pPr>
            <a:r>
              <a:rPr lang="en" sz="1000" b="1" dirty="0">
                <a:solidFill>
                  <a:schemeClr val="dk1"/>
                </a:solidFill>
              </a:rPr>
              <a:t>Online Resources</a:t>
            </a:r>
            <a:r>
              <a:rPr lang="en" sz="1000" dirty="0">
                <a:solidFill>
                  <a:schemeClr val="dk1"/>
                </a:solidFill>
              </a:rPr>
              <a:t>:  Have students view video, </a:t>
            </a:r>
            <a:r>
              <a:rPr lang="en-US" sz="1000" i="1" dirty="0">
                <a:solidFill>
                  <a:schemeClr val="dk1"/>
                </a:solidFill>
              </a:rPr>
              <a:t>Mark Hart - What is love?</a:t>
            </a:r>
            <a:r>
              <a:rPr lang="en" sz="1000" dirty="0">
                <a:solidFill>
                  <a:schemeClr val="dk1"/>
                </a:solidFill>
              </a:rPr>
              <a:t> URL here: </a:t>
            </a:r>
            <a:r>
              <a:rPr lang="en" sz="1000" u="sng" dirty="0">
                <a:solidFill>
                  <a:schemeClr val="hlink"/>
                </a:solidFill>
                <a:hlinkClick r:id="rId3"/>
              </a:rPr>
              <a:t>https://youtu.be/VcW4LRPgGRI</a:t>
            </a:r>
            <a:endParaRPr sz="1000" dirty="0">
              <a:solidFill>
                <a:schemeClr val="dk1"/>
              </a:solidFill>
            </a:endParaRPr>
          </a:p>
          <a:p>
            <a:pPr marL="0" lvl="0" indent="0" algn="l" rtl="0">
              <a:spcBef>
                <a:spcPts val="0"/>
              </a:spcBef>
              <a:spcAft>
                <a:spcPts val="0"/>
              </a:spcAft>
              <a:buClr>
                <a:schemeClr val="dk1"/>
              </a:buClr>
              <a:buSzPts val="1100"/>
              <a:buFont typeface="Arial"/>
              <a:buNone/>
            </a:pPr>
            <a:endParaRPr sz="1000" b="1" dirty="0">
              <a:solidFill>
                <a:schemeClr val="dk1"/>
              </a:solidFill>
            </a:endParaRPr>
          </a:p>
          <a:p>
            <a:pPr marL="0" lvl="0" indent="0" algn="l" rtl="0">
              <a:spcBef>
                <a:spcPts val="0"/>
              </a:spcBef>
              <a:spcAft>
                <a:spcPts val="0"/>
              </a:spcAft>
              <a:buClr>
                <a:schemeClr val="dk1"/>
              </a:buClr>
              <a:buSzPts val="1100"/>
              <a:buFont typeface="Arial"/>
              <a:buNone/>
            </a:pPr>
            <a:r>
              <a:rPr lang="en" sz="1000" b="1" dirty="0">
                <a:solidFill>
                  <a:schemeClr val="dk1"/>
                </a:solidFill>
              </a:rPr>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sz="10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1b010a9485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31b010a9485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 sz="1200" b="1" dirty="0">
                <a:solidFill>
                  <a:schemeClr val="dk1"/>
                </a:solidFill>
                <a:latin typeface="Calibri"/>
                <a:ea typeface="Calibri"/>
                <a:cs typeface="Calibri"/>
                <a:sym typeface="Calibri"/>
              </a:rPr>
              <a:t>Photo Credit: </a:t>
            </a:r>
            <a:r>
              <a:rPr lang="en" sz="1000" dirty="0">
                <a:solidFill>
                  <a:schemeClr val="dk1"/>
                </a:solidFill>
                <a:uFill>
                  <a:noFill/>
                </a:uFill>
                <a:hlinkClick r:id="rId3">
                  <a:extLst>
                    <a:ext uri="{A12FA001-AC4F-418D-AE19-62706E023703}">
                      <ahyp:hlinkClr xmlns:ahyp="http://schemas.microsoft.com/office/drawing/2018/hyperlinkcolor" val="tx"/>
                    </a:ext>
                  </a:extLst>
                </a:hlinkClick>
              </a:rPr>
              <a:t>People.svg</a:t>
            </a:r>
            <a:r>
              <a:rPr lang="en" sz="1000" dirty="0">
                <a:solidFill>
                  <a:schemeClr val="dk1"/>
                </a:solidFill>
              </a:rPr>
              <a:t>,</a:t>
            </a:r>
            <a:r>
              <a:rPr lang="en" sz="1000" dirty="0">
                <a:solidFill>
                  <a:schemeClr val="dk1"/>
                </a:solidFill>
                <a:uFill>
                  <a:noFill/>
                </a:uFill>
                <a:hlinkClick r:id="rId4">
                  <a:extLst>
                    <a:ext uri="{A12FA001-AC4F-418D-AE19-62706E023703}">
                      <ahyp:hlinkClr xmlns:ahyp="http://schemas.microsoft.com/office/drawing/2018/hyperlinkcolor" val="tx"/>
                    </a:ext>
                  </a:extLst>
                </a:hlinkClick>
              </a:rPr>
              <a:t>Creative Commons Zero, Public Domain Dedication</a:t>
            </a:r>
            <a:r>
              <a:rPr lang="en" sz="1000" dirty="0">
                <a:solidFill>
                  <a:schemeClr val="dk1"/>
                </a:solidFill>
              </a:rPr>
              <a:t>. https://commons.wikimedia.org/</a:t>
            </a:r>
            <a:endParaRPr sz="1000" dirty="0">
              <a:solidFill>
                <a:schemeClr val="dk1"/>
              </a:solidFill>
            </a:endParaRPr>
          </a:p>
          <a:p>
            <a:pPr marL="0" lvl="0" indent="0" algn="l" rtl="0">
              <a:lnSpc>
                <a:spcPct val="100000"/>
              </a:lnSpc>
              <a:spcBef>
                <a:spcPts val="0"/>
              </a:spcBef>
              <a:spcAft>
                <a:spcPts val="0"/>
              </a:spcAft>
              <a:buClr>
                <a:schemeClr val="dk1"/>
              </a:buClr>
              <a:buSzPts val="1200"/>
              <a:buFont typeface="Calibri"/>
              <a:buNone/>
            </a:pPr>
            <a:endParaRPr sz="1000" dirty="0"/>
          </a:p>
          <a:p>
            <a:pPr marL="0" marR="0" lvl="0" indent="0" algn="l" rtl="0">
              <a:lnSpc>
                <a:spcPct val="100000"/>
              </a:lnSpc>
              <a:spcBef>
                <a:spcPts val="0"/>
              </a:spcBef>
              <a:spcAft>
                <a:spcPts val="0"/>
              </a:spcAft>
              <a:buClr>
                <a:schemeClr val="dk1"/>
              </a:buClr>
              <a:buSzPts val="1200"/>
              <a:buFont typeface="Calibri"/>
              <a:buNone/>
            </a:pPr>
            <a:r>
              <a:rPr lang="en" b="1" dirty="0"/>
              <a:t>Directions:</a:t>
            </a:r>
            <a:r>
              <a:rPr lang="en" dirty="0"/>
              <a:t> Have students copy these quotes on the slide  in their notes.</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 sz="1000" b="1" dirty="0"/>
              <a:t>Teaching Points: </a:t>
            </a:r>
            <a:endParaRPr sz="1000" dirty="0">
              <a:solidFill>
                <a:schemeClr val="dk1"/>
              </a:solidFill>
              <a:latin typeface="Calibri"/>
              <a:ea typeface="Calibri"/>
              <a:cs typeface="Calibri"/>
              <a:sym typeface="Calibri"/>
            </a:endParaRPr>
          </a:p>
          <a:p>
            <a:pPr marL="171450" indent="-171450">
              <a:buClr>
                <a:schemeClr val="dk1"/>
              </a:buClr>
              <a:buSzPts val="1200"/>
            </a:pPr>
            <a:r>
              <a:rPr lang="en" sz="1000" dirty="0">
                <a:solidFill>
                  <a:schemeClr val="dk1"/>
                </a:solidFill>
              </a:rPr>
              <a:t>Christian marriage is meant to help both spouses grow in spiritual perfection and to serve the common good. The </a:t>
            </a:r>
            <a:r>
              <a:rPr lang="en" sz="1000" i="1" dirty="0">
                <a:solidFill>
                  <a:schemeClr val="dk1"/>
                </a:solidFill>
              </a:rPr>
              <a:t>Catechism of the Catholic Church </a:t>
            </a:r>
            <a:r>
              <a:rPr lang="en" sz="1000" dirty="0">
                <a:solidFill>
                  <a:schemeClr val="dk1"/>
                </a:solidFill>
              </a:rPr>
              <a:t>states that “the well-being of . . . both human and Christian society is closely bound up with the healthy state of conjugal and family life” (</a:t>
            </a:r>
            <a:r>
              <a:rPr lang="en" sz="1000" i="1" dirty="0">
                <a:solidFill>
                  <a:schemeClr val="dk1"/>
                </a:solidFill>
              </a:rPr>
              <a:t>CCC</a:t>
            </a:r>
            <a:r>
              <a:rPr lang="en" sz="1000" dirty="0">
                <a:solidFill>
                  <a:schemeClr val="dk1"/>
                </a:solidFill>
              </a:rPr>
              <a:t>, 1603). Look around, and you will see that this is true. Stable families, even in struggles and trials, nurture healthy and happy individuals who serve the Church and the world.</a:t>
            </a:r>
          </a:p>
          <a:p>
            <a:pPr marL="0" indent="0">
              <a:buClr>
                <a:schemeClr val="dk1"/>
              </a:buClr>
              <a:buSzPts val="1200"/>
              <a:buNone/>
            </a:pPr>
            <a:endParaRPr lang="en" sz="1000" dirty="0">
              <a:solidFill>
                <a:schemeClr val="dk1"/>
              </a:solidFill>
            </a:endParaRPr>
          </a:p>
          <a:p>
            <a:pPr marL="171450" indent="-171450">
              <a:buClr>
                <a:schemeClr val="dk1"/>
              </a:buClr>
              <a:buSzPts val="1200"/>
            </a:pPr>
            <a:r>
              <a:rPr lang="en" sz="1000" dirty="0">
                <a:solidFill>
                  <a:schemeClr val="dk1"/>
                </a:solidFill>
              </a:rPr>
              <a:t>Also, it is in the family that children are first prepared for marriage. This remote preparation in families allows children to discover their strengths and weaknesses. It is a time when children learn the necessary skills of loving relationships. </a:t>
            </a:r>
            <a:r>
              <a:rPr lang="en" sz="1000" dirty="0"/>
              <a:t>No family is perfect, and some families surrounded by trauma. But ideally, it is in the family that we learn lessons of unfailing love and service. We also learn in family life:</a:t>
            </a:r>
            <a:endParaRPr sz="1000" dirty="0"/>
          </a:p>
          <a:p>
            <a:pPr marL="342900" indent="-171450">
              <a:buClr>
                <a:schemeClr val="dk1"/>
              </a:buClr>
              <a:buFont typeface="Courier New" panose="02070309020205020404" pitchFamily="49" charset="0"/>
              <a:buChar char="o"/>
            </a:pPr>
            <a:r>
              <a:rPr lang="en" sz="1000" dirty="0"/>
              <a:t>how to relate to others based on our own God-given personalities</a:t>
            </a:r>
            <a:endParaRPr sz="1000" dirty="0"/>
          </a:p>
          <a:p>
            <a:pPr marL="342900" indent="-171450">
              <a:buClr>
                <a:schemeClr val="dk1"/>
              </a:buClr>
              <a:buFont typeface="Courier New" panose="02070309020205020404" pitchFamily="49" charset="0"/>
              <a:buChar char="o"/>
            </a:pPr>
            <a:r>
              <a:rPr lang="en" sz="1000" dirty="0"/>
              <a:t>a healthy understanding of ourselves, including the aspect of sexuality</a:t>
            </a:r>
            <a:endParaRPr sz="1000" dirty="0"/>
          </a:p>
          <a:p>
            <a:pPr marL="342900" indent="-171450">
              <a:buClr>
                <a:schemeClr val="dk1"/>
              </a:buClr>
              <a:buFont typeface="Courier New" panose="02070309020205020404" pitchFamily="49" charset="0"/>
              <a:buChar char="o"/>
            </a:pPr>
            <a:r>
              <a:rPr lang="en" sz="1000" dirty="0"/>
              <a:t>the complementary nature of masculinity and femininity</a:t>
            </a:r>
            <a:endParaRPr sz="1000" dirty="0"/>
          </a:p>
          <a:p>
            <a:pPr marL="342900" indent="-171450">
              <a:buClr>
                <a:schemeClr val="dk1"/>
              </a:buClr>
              <a:buFont typeface="Courier New" panose="02070309020205020404" pitchFamily="49" charset="0"/>
              <a:buChar char="o"/>
            </a:pPr>
            <a:r>
              <a:rPr lang="en" sz="1000" dirty="0"/>
              <a:t>that sexual intimacy is to be reserved for marriage between a man and a woman</a:t>
            </a:r>
            <a:endParaRPr sz="1000" dirty="0"/>
          </a:p>
          <a:p>
            <a:pPr marL="342900" indent="-171450">
              <a:buClr>
                <a:schemeClr val="dk1"/>
              </a:buClr>
              <a:buFont typeface="Courier New" panose="02070309020205020404" pitchFamily="49" charset="0"/>
              <a:buChar char="o"/>
            </a:pPr>
            <a:r>
              <a:rPr lang="en" sz="1000" dirty="0"/>
              <a:t>that marriage involves a total self-giving of the husband and wife to each other, emotionally, spiritually, and physically</a:t>
            </a:r>
            <a:endParaRPr sz="1000" dirty="0">
              <a:solidFill>
                <a:schemeClr val="dk1"/>
              </a:solidFill>
            </a:endParaRPr>
          </a:p>
          <a:p>
            <a:pPr marL="0" marR="0" lvl="0" indent="0" algn="l" rtl="0">
              <a:lnSpc>
                <a:spcPct val="100000"/>
              </a:lnSpc>
              <a:spcBef>
                <a:spcPts val="0"/>
              </a:spcBef>
              <a:spcAft>
                <a:spcPts val="0"/>
              </a:spcAft>
              <a:buClr>
                <a:schemeClr val="dk1"/>
              </a:buClr>
              <a:buSzPts val="1200"/>
              <a:buFont typeface="Calibri"/>
              <a:buNone/>
            </a:pPr>
            <a:endParaRPr sz="1000"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87" name="Google Shape;187;g31b010a9485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a:t>
            </a:r>
            <a:r>
              <a:rPr lang="en" dirty="0"/>
              <a:t> A void passport stamp of Republic of China(Taiwan) from Taiwan Taoyuan International Airport</a:t>
            </a:r>
            <a:endParaRPr dirty="0"/>
          </a:p>
          <a:p>
            <a:pPr marL="0" lvl="0" indent="0" algn="l" rtl="0">
              <a:spcBef>
                <a:spcPts val="0"/>
              </a:spcBef>
              <a:spcAft>
                <a:spcPts val="0"/>
              </a:spcAft>
              <a:buClr>
                <a:schemeClr val="dk1"/>
              </a:buClr>
              <a:buSzPts val="1100"/>
              <a:buFont typeface="Arial"/>
              <a:buNone/>
            </a:pPr>
            <a:r>
              <a:rPr lang="en" dirty="0"/>
              <a:t>National Immigration Agency, R.O.C. Public domain. wikicommons.org</a:t>
            </a:r>
            <a:endParaRPr sz="1050" dirty="0">
              <a:solidFill>
                <a:srgbClr val="202122"/>
              </a:solidFill>
              <a:highlight>
                <a:srgbClr val="F8F9FA"/>
              </a:highlight>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the vocabulary term and definition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 </a:t>
            </a:r>
            <a:r>
              <a:rPr lang="en" dirty="0">
                <a:solidFill>
                  <a:schemeClr val="dk1"/>
                </a:solidFill>
              </a:rPr>
              <a:t>Have students view video, </a:t>
            </a:r>
            <a:r>
              <a:rPr lang="en-US" i="1" dirty="0">
                <a:solidFill>
                  <a:schemeClr val="dk1"/>
                </a:solidFill>
              </a:rPr>
              <a:t>Can Catholics Get Divorced? Annulment Explained | EWTN News In Depth January 5, 2024</a:t>
            </a:r>
            <a:r>
              <a:rPr lang="en" i="1" dirty="0">
                <a:solidFill>
                  <a:schemeClr val="dk1"/>
                </a:solidFill>
              </a:rPr>
              <a:t> </a:t>
            </a:r>
            <a:r>
              <a:rPr lang="en" dirty="0">
                <a:solidFill>
                  <a:schemeClr val="dk1"/>
                </a:solidFill>
              </a:rPr>
              <a:t>URL here: </a:t>
            </a:r>
            <a:r>
              <a:rPr lang="en" u="sng" dirty="0">
                <a:solidFill>
                  <a:schemeClr val="hlink"/>
                </a:solidFill>
                <a:hlinkClick r:id="rId3"/>
              </a:rPr>
              <a:t>https://youtu.be/7d5CrG9G_7A</a:t>
            </a:r>
            <a:r>
              <a:rPr lang="en" dirty="0">
                <a:solidFill>
                  <a:schemeClr val="dk1"/>
                </a:solidFill>
              </a:rPr>
              <a:t>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 </a:t>
            </a:r>
            <a:r>
              <a:rPr lang="en" b="0" dirty="0">
                <a:solidFill>
                  <a:schemeClr val="dk1"/>
                </a:solidFill>
              </a:rPr>
              <a:t>Wedding Unity Candle.jpg. </a:t>
            </a:r>
            <a:r>
              <a:rPr lang="en-US" b="0" dirty="0">
                <a:solidFill>
                  <a:schemeClr val="dk1"/>
                </a:solidFill>
              </a:rPr>
              <a:t>S</a:t>
            </a:r>
            <a:r>
              <a:rPr lang="en" b="0" dirty="0">
                <a:solidFill>
                  <a:schemeClr val="dk1"/>
                </a:solidFill>
              </a:rPr>
              <a:t>arita ladios from donetsk, ukraine. Creative Commons Attributon 2.0 Generic. </a:t>
            </a:r>
            <a:r>
              <a:rPr lang="en-US" b="0" dirty="0">
                <a:solidFill>
                  <a:schemeClr val="dk1"/>
                </a:solidFill>
              </a:rPr>
              <a:t>https://commons.wikimedia.org/wiki/File:Wedding_unity_candle.jpg. </a:t>
            </a:r>
            <a:r>
              <a:rPr lang="en" dirty="0">
                <a:solidFill>
                  <a:schemeClr val="dk1"/>
                </a:solidFill>
              </a:rPr>
              <a:t>Wedding dress of Mabel Wisse Smit (later </a:t>
            </a:r>
            <a:r>
              <a:rPr lang="en" dirty="0">
                <a:solidFill>
                  <a:schemeClr val="dk1"/>
                </a:solidFill>
                <a:uFill>
                  <a:noFill/>
                </a:uFill>
                <a:hlinkClick r:id="rId3">
                  <a:extLst>
                    <a:ext uri="{A12FA001-AC4F-418D-AE19-62706E023703}">
                      <ahyp:hlinkClr xmlns:ahyp="http://schemas.microsoft.com/office/drawing/2018/hyperlinkcolor" val="tx"/>
                    </a:ext>
                  </a:extLst>
                </a:hlinkClick>
              </a:rPr>
              <a:t>Princess Mabel of Orange-Nassau</a:t>
            </a:r>
            <a:r>
              <a:rPr lang="en" dirty="0">
                <a:solidFill>
                  <a:schemeClr val="dk1"/>
                </a:solidFill>
              </a:rPr>
              <a:t>).RoyalblogNL. </a:t>
            </a:r>
            <a:r>
              <a:rPr lang="en" dirty="0">
                <a:solidFill>
                  <a:schemeClr val="dk1"/>
                </a:solidFill>
                <a:uFill>
                  <a:noFill/>
                </a:uFill>
                <a:hlinkClick r:id="rId4">
                  <a:extLst>
                    <a:ext uri="{A12FA001-AC4F-418D-AE19-62706E023703}">
                      <ahyp:hlinkClr xmlns:ahyp="http://schemas.microsoft.com/office/drawing/2018/hyperlinkcolor" val="tx"/>
                    </a:ext>
                  </a:extLst>
                </a:hlinkClick>
              </a:rPr>
              <a:t>Creative Commons Attribution 3.0</a:t>
            </a:r>
            <a:r>
              <a:rPr lang="en" dirty="0">
                <a:solidFill>
                  <a:schemeClr val="dk1"/>
                </a:solidFill>
              </a:rPr>
              <a:t>. </a:t>
            </a:r>
            <a:r>
              <a:rPr lang="en" dirty="0">
                <a:solidFill>
                  <a:schemeClr val="dk1"/>
                </a:solidFill>
                <a:uFill>
                  <a:noFill/>
                </a:uFill>
                <a:hlinkClick r:id="rId5">
                  <a:extLst>
                    <a:ext uri="{A12FA001-AC4F-418D-AE19-62706E023703}">
                      <ahyp:hlinkClr xmlns:ahyp="http://schemas.microsoft.com/office/drawing/2018/hyperlinkcolor" val="tx"/>
                    </a:ext>
                  </a:extLst>
                </a:hlinkClick>
              </a:rPr>
              <a:t>wikicommons.org</a:t>
            </a:r>
            <a:r>
              <a:rPr lang="en" dirty="0">
                <a:solidFill>
                  <a:schemeClr val="dk1"/>
                </a:solidFill>
              </a:rPr>
              <a:t>. </a:t>
            </a:r>
            <a:r>
              <a:rPr lang="en-US" dirty="0">
                <a:solidFill>
                  <a:schemeClr val="dk1"/>
                </a:solidFill>
              </a:rPr>
              <a:t>https://commons.wikimedia.org/wiki/File:Wedding_dress_of_Mabel_Wisse_Smit_02.jpg</a:t>
            </a:r>
            <a:r>
              <a:rPr lang="en" dirty="0">
                <a:solidFill>
                  <a:schemeClr val="dk1"/>
                </a:solidFill>
              </a:rPr>
              <a:t> Glen McCallum </a:t>
            </a:r>
            <a:r>
              <a:rPr lang="en" dirty="0">
                <a:solidFill>
                  <a:schemeClr val="dk1"/>
                </a:solidFill>
                <a:uFill>
                  <a:noFill/>
                </a:uFill>
                <a:hlinkClick r:id="rId6">
                  <a:extLst>
                    <a:ext uri="{A12FA001-AC4F-418D-AE19-62706E023703}">
                      <ahyp:hlinkClr xmlns:ahyp="http://schemas.microsoft.com/office/drawing/2018/hyperlinkcolor" val="tx"/>
                    </a:ext>
                  </a:extLst>
                </a:hlinkClick>
              </a:rPr>
              <a:t>glen_mccallum</a:t>
            </a:r>
            <a:r>
              <a:rPr lang="en" dirty="0">
                <a:solidFill>
                  <a:schemeClr val="dk1"/>
                </a:solidFill>
              </a:rPr>
              <a:t>. </a:t>
            </a:r>
            <a:r>
              <a:rPr lang="en" dirty="0">
                <a:solidFill>
                  <a:schemeClr val="dk1"/>
                </a:solidFill>
                <a:uFill>
                  <a:noFill/>
                </a:uFill>
                <a:hlinkClick r:id="rId7">
                  <a:extLst>
                    <a:ext uri="{A12FA001-AC4F-418D-AE19-62706E023703}">
                      <ahyp:hlinkClr xmlns:ahyp="http://schemas.microsoft.com/office/drawing/2018/hyperlinkcolor" val="tx"/>
                    </a:ext>
                  </a:extLst>
                </a:hlinkClick>
              </a:rPr>
              <a:t>Creative Commons Zero, Public Domain Dedication</a:t>
            </a:r>
            <a:r>
              <a:rPr lang="en" dirty="0">
                <a:solidFill>
                  <a:schemeClr val="dk1"/>
                </a:solidFill>
              </a:rPr>
              <a:t>. wikicommons.org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t>Teaching Points:</a:t>
            </a:r>
            <a:endParaRPr b="1" dirty="0"/>
          </a:p>
          <a:p>
            <a:pPr marL="171450" indent="-171450"/>
            <a:r>
              <a:rPr lang="en" i="1" dirty="0"/>
              <a:t>Unity candles </a:t>
            </a:r>
            <a:r>
              <a:rPr lang="en" dirty="0"/>
              <a:t>Two candles symbolize the couple's individual faith and their commitment to God's light in their lives. </a:t>
            </a:r>
          </a:p>
          <a:p>
            <a:pPr marL="0" indent="0">
              <a:buNone/>
            </a:pPr>
            <a:endParaRPr sz="1200" dirty="0">
              <a:solidFill>
                <a:srgbClr val="001D35"/>
              </a:solidFill>
              <a:highlight>
                <a:srgbClr val="FFFFFF"/>
              </a:highlight>
              <a:latin typeface="Roboto"/>
              <a:ea typeface="Roboto"/>
              <a:cs typeface="Roboto"/>
              <a:sym typeface="Roboto"/>
            </a:endParaRPr>
          </a:p>
          <a:p>
            <a:pPr marL="171450" indent="-171450"/>
            <a:r>
              <a:rPr lang="en" i="1" dirty="0"/>
              <a:t>White gown </a:t>
            </a:r>
            <a:r>
              <a:rPr lang="en" dirty="0"/>
              <a:t>The bride’s traditional white gown symbolizes this consecration. It recalls the white robe of Baptism and the white dress many girls wear for First Communion. It speaks of a bride’s desire to leave behind her old life and begin a new life with her husband in Christ.</a:t>
            </a:r>
          </a:p>
          <a:p>
            <a:pPr marL="0" indent="0">
              <a:buNone/>
            </a:pPr>
            <a:endParaRPr dirty="0"/>
          </a:p>
          <a:p>
            <a:pPr marL="171450" indent="-171450"/>
            <a:r>
              <a:rPr lang="en" i="1" dirty="0"/>
              <a:t>Wedding rings  </a:t>
            </a:r>
            <a:r>
              <a:rPr lang="en" dirty="0"/>
              <a:t>A symbol of eternal love, unity, and the couple's commitment to their vows. The circular shape of the ring represents eternity and the unending nature of marriage, while the rings themselves symbolize the couple's joint covenant and united love. They are a tangible reminder of the promises made during the wedding ceremony and the ongoing commitment to fidelity. </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solidFill>
                  <a:schemeClr val="dk1"/>
                </a:solidFill>
              </a:rPr>
              <a:t>Directions: </a:t>
            </a:r>
            <a:r>
              <a:rPr lang="en" sz="1400" dirty="0">
                <a:solidFill>
                  <a:schemeClr val="dk1"/>
                </a:solidFill>
              </a:rPr>
              <a:t>Have students copy the quote. Add bonus points to the assessment if they can copy it down and demonstrate that they memorized it.</a:t>
            </a:r>
            <a:endParaRPr sz="1400"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400"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1aedfb4bc2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g31aedfb4bc2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b="1" dirty="0">
                <a:solidFill>
                  <a:schemeClr val="dk1"/>
                </a:solidFill>
              </a:rPr>
              <a:t>Photo Credit:</a:t>
            </a:r>
            <a:r>
              <a:rPr lang="en-US" b="0" dirty="0">
                <a:solidFill>
                  <a:schemeClr val="dk1"/>
                </a:solidFill>
              </a:rPr>
              <a:t> </a:t>
            </a:r>
            <a:r>
              <a:rPr lang="en-US" b="0" i="1" dirty="0">
                <a:solidFill>
                  <a:schemeClr val="dk1"/>
                </a:solidFill>
              </a:rPr>
              <a:t>The Wedding Registry</a:t>
            </a:r>
            <a:r>
              <a:rPr lang="en-US" b="0" i="0" dirty="0">
                <a:solidFill>
                  <a:schemeClr val="dk1"/>
                </a:solidFill>
              </a:rPr>
              <a:t>, Edmund Blair Leighton, 1920. Public domain. https://commons.wikimedia.org/wiki/File:The_Wedding_Register_by_Edmund_Blair_Leighton_-_1920.jpg.</a:t>
            </a:r>
            <a:endParaRPr lang="en-US" b="1" dirty="0">
              <a:solidFill>
                <a:schemeClr val="dk1"/>
              </a:solidFill>
            </a:endParaRP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 b="1" dirty="0">
                <a:solidFill>
                  <a:schemeClr val="dk1"/>
                </a:solidFill>
              </a:rPr>
              <a:t>Directions: </a:t>
            </a:r>
            <a:r>
              <a:rPr lang="en" dirty="0">
                <a:solidFill>
                  <a:schemeClr val="dk1"/>
                </a:solidFill>
              </a:rPr>
              <a:t>Have students copy the quotes from the slide into their notes.</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Teaching Points: </a:t>
            </a:r>
            <a:r>
              <a:rPr lang="en" dirty="0">
                <a:solidFill>
                  <a:schemeClr val="dk1"/>
                </a:solidFill>
              </a:rPr>
              <a:t>Marriage is not a purely human institution that must adapt to the corruption of sin. Sacred Scripture teaches that God created man and woman for one another: “That is why a man leaves his father and mother and clings to his wife, and the two of them become one body” (</a:t>
            </a:r>
            <a:r>
              <a:rPr lang="en" u="none" dirty="0">
                <a:solidFill>
                  <a:schemeClr val="dk1"/>
                </a:solidFill>
              </a:rPr>
              <a:t>Gn 2:24</a:t>
            </a:r>
            <a:r>
              <a:rPr lang="en" dirty="0">
                <a:solidFill>
                  <a:schemeClr val="dk1"/>
                </a:solidFill>
              </a:rPr>
              <a:t>). From the beginning, marriage was intended to be unbreakable: “So they are no longer two, but one flesh” (Mt 19:6).</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Online Resources: </a:t>
            </a:r>
            <a:r>
              <a:rPr lang="en" dirty="0">
                <a:solidFill>
                  <a:schemeClr val="dk1"/>
                </a:solidFill>
              </a:rPr>
              <a:t>Assign article, </a:t>
            </a:r>
            <a:r>
              <a:rPr lang="en-US" i="1" dirty="0">
                <a:solidFill>
                  <a:schemeClr val="dk1"/>
                </a:solidFill>
              </a:rPr>
              <a:t>God Made It. We Can’t Change It.</a:t>
            </a:r>
            <a:r>
              <a:rPr lang="en" dirty="0">
                <a:solidFill>
                  <a:schemeClr val="dk1"/>
                </a:solidFill>
              </a:rPr>
              <a:t> URL here: https://www.catholic.com/magazine/print-edition/god-made-it-we-cant-change-it</a:t>
            </a:r>
            <a:endParaRPr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5f66daa8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365f66daa8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b="1" dirty="0">
                <a:solidFill>
                  <a:schemeClr val="dk1"/>
                </a:solidFill>
              </a:rPr>
              <a:t>Photo Credit: </a:t>
            </a:r>
            <a:r>
              <a:rPr lang="en-US" b="0" i="1" dirty="0" err="1">
                <a:solidFill>
                  <a:schemeClr val="dk1"/>
                </a:solidFill>
              </a:rPr>
              <a:t>Bibel</a:t>
            </a:r>
            <a:r>
              <a:rPr lang="en-US" b="0" i="1" dirty="0">
                <a:solidFill>
                  <a:schemeClr val="dk1"/>
                </a:solidFill>
              </a:rPr>
              <a:t> in </a:t>
            </a:r>
            <a:r>
              <a:rPr lang="en-US" b="0" i="1" dirty="0" err="1">
                <a:solidFill>
                  <a:schemeClr val="dk1"/>
                </a:solidFill>
              </a:rPr>
              <a:t>Bildern</a:t>
            </a:r>
            <a:r>
              <a:rPr lang="en-US" b="0" dirty="0">
                <a:solidFill>
                  <a:schemeClr val="dk1"/>
                </a:solidFill>
              </a:rPr>
              <a:t>, Julius </a:t>
            </a:r>
            <a:r>
              <a:rPr lang="en-US" b="0" dirty="0" err="1">
                <a:solidFill>
                  <a:schemeClr val="dk1"/>
                </a:solidFill>
              </a:rPr>
              <a:t>Schnorr</a:t>
            </a:r>
            <a:r>
              <a:rPr lang="en-US" b="0" dirty="0">
                <a:solidFill>
                  <a:schemeClr val="dk1"/>
                </a:solidFill>
              </a:rPr>
              <a:t> von </a:t>
            </a:r>
            <a:r>
              <a:rPr lang="en-US" b="0" dirty="0" err="1">
                <a:solidFill>
                  <a:schemeClr val="dk1"/>
                </a:solidFill>
              </a:rPr>
              <a:t>Carolsfeld</a:t>
            </a:r>
            <a:r>
              <a:rPr lang="en-US" b="0" dirty="0">
                <a:solidFill>
                  <a:schemeClr val="dk1"/>
                </a:solidFill>
              </a:rPr>
              <a:t>, 1860. Public domain. https://commons.wikimedia.org/wiki/File:Schnorr_von_Carolsfeld_Bibel_in_Bildern_1860_010.png.</a:t>
            </a:r>
            <a:endParaRPr b="0"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Directions: </a:t>
            </a:r>
            <a:r>
              <a:rPr lang="en" dirty="0">
                <a:solidFill>
                  <a:schemeClr val="dk1"/>
                </a:solidFill>
              </a:rPr>
              <a:t>Have students put the information from the slide into their notes.</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 sz="1000" b="1" dirty="0">
                <a:solidFill>
                  <a:schemeClr val="dk1"/>
                </a:solidFill>
              </a:rPr>
              <a:t>Teaching Points: </a:t>
            </a:r>
            <a:endParaRPr sz="1000" b="1" dirty="0">
              <a:solidFill>
                <a:schemeClr val="dk1"/>
              </a:solidFill>
            </a:endParaRPr>
          </a:p>
          <a:p>
            <a:pPr marL="171450" indent="-171450"/>
            <a:r>
              <a:rPr lang="en" sz="1000" dirty="0"/>
              <a:t>Human sinfulness marks the history of marriage. Marriage during the Old Covenant was primarily a private contract initiated between two male heads of families, much like the buying and selling of property. </a:t>
            </a:r>
            <a:endParaRPr sz="1000" dirty="0"/>
          </a:p>
          <a:p>
            <a:pPr marL="0" indent="0">
              <a:buNone/>
            </a:pPr>
            <a:endParaRPr sz="1000" dirty="0"/>
          </a:p>
          <a:p>
            <a:pPr marL="171450" indent="-171450"/>
            <a:r>
              <a:rPr lang="en" sz="1000" dirty="0"/>
              <a:t>A father “owned” his daughters and was entitled to any profit they made from working in the fields, sewing, spinning, or cooking. A young man who wanted to marry a girl had to pay her father a “bride price” to compensate him for losing a valuable worker and income producer. Once the bride price was paid, the father escorted the girl to the man’s home.</a:t>
            </a:r>
            <a:endParaRPr sz="1000" dirty="0"/>
          </a:p>
          <a:p>
            <a:pPr marL="171450" indent="-171450"/>
            <a:endParaRPr sz="1000" dirty="0"/>
          </a:p>
          <a:p>
            <a:pPr marL="171450" indent="-171450"/>
            <a:r>
              <a:rPr lang="en" sz="1000" dirty="0"/>
              <a:t>The Law of Moses was clear in protecting the wife from cruelty and domination by her husband, though it did permit a decree of divorce. Jesus later explained that “hardness of heart,” a residue of sin, had allowed divorce; “from the beginning it was not so” (Mt 19:8). </a:t>
            </a:r>
            <a:endParaRPr sz="1000" dirty="0"/>
          </a:p>
          <a:p>
            <a:pPr marL="171450" indent="-171450"/>
            <a:endParaRPr sz="1000" dirty="0"/>
          </a:p>
          <a:p>
            <a:pPr marL="171450" indent="-171450">
              <a:buClr>
                <a:schemeClr val="dk1"/>
              </a:buClr>
            </a:pPr>
            <a:r>
              <a:rPr lang="en" sz="1000" dirty="0"/>
              <a:t>Polygamy was practiced among the Israelites, but also by neighboring peoples. Polygamy signaled privilege and wealth; it helped to establish political alliances; it also ensured that a man would have male heirs. In ancient Israel, polygamy was allowed in several cases among patriarchs, kings, and others as well. Elkanah in 1 Samuel 1–2  is married to both Peninnah and Hannah, and he is not a patriarch or king. However, Mosaic Law and the teachings of the prophets gradually led toward exclusive and faithful married love far beyond what was being practiced by the Canaanites and other pagans.</a:t>
            </a:r>
          </a:p>
          <a:p>
            <a:pPr marL="0" indent="0">
              <a:buClr>
                <a:schemeClr val="dk1"/>
              </a:buClr>
              <a:buNone/>
            </a:pPr>
            <a:r>
              <a:rPr lang="en" sz="1000" dirty="0"/>
              <a:t> </a:t>
            </a:r>
            <a:endParaRPr sz="1000" dirty="0"/>
          </a:p>
          <a:p>
            <a:pPr marL="171450" indent="-171450">
              <a:buClr>
                <a:schemeClr val="dk1"/>
              </a:buClr>
            </a:pPr>
            <a:r>
              <a:rPr lang="en" sz="1000" dirty="0"/>
              <a:t>Mosaic Law also forbade adultery because, like divorce and polygamy, it gravely offends the dignity of marriage.</a:t>
            </a:r>
            <a:endParaRPr sz="1000"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eb1b86472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2eb1b86472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a:t>
            </a:r>
            <a:r>
              <a:rPr lang="en" dirty="0">
                <a:solidFill>
                  <a:schemeClr val="dk1"/>
                </a:solidFill>
              </a:rPr>
              <a:t> King Solomon in his old age led astray into idolatry by his wives. </a:t>
            </a:r>
            <a:r>
              <a:rPr lang="en" dirty="0">
                <a:solidFill>
                  <a:schemeClr val="dk1"/>
                </a:solidFill>
                <a:uFill>
                  <a:noFill/>
                </a:uFill>
                <a:hlinkClick r:id="rId3">
                  <a:extLst>
                    <a:ext uri="{A12FA001-AC4F-418D-AE19-62706E023703}">
                      <ahyp:hlinkClr xmlns:ahyp="http://schemas.microsoft.com/office/drawing/2018/hyperlinkcolor" val="tx"/>
                    </a:ext>
                  </a:extLst>
                </a:hlinkClick>
              </a:rPr>
              <a:t>Giovanni Venanzi</a:t>
            </a:r>
            <a:r>
              <a:rPr lang="en" dirty="0">
                <a:solidFill>
                  <a:schemeClr val="dk1"/>
                </a:solidFill>
              </a:rPr>
              <a:t>. Public domain. wikicommons.org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copy the vocabulary term and definition from the slide into their notes.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b="1" dirty="0">
                <a:solidFill>
                  <a:schemeClr val="dk1"/>
                </a:solidFill>
              </a:rPr>
              <a:t>Directions:</a:t>
            </a:r>
            <a:r>
              <a:rPr lang="en" sz="1400" dirty="0">
                <a:solidFill>
                  <a:schemeClr val="dk1"/>
                </a:solidFill>
              </a:rPr>
              <a:t> Have students write down the prompt and then write down their answer. Then, have students share their answers with one person close by. </a:t>
            </a:r>
            <a:endParaRPr sz="1400"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b="1" dirty="0"/>
              <a:t>Online Resources: </a:t>
            </a:r>
            <a:r>
              <a:rPr lang="en" dirty="0"/>
              <a:t>Have students view video, </a:t>
            </a:r>
            <a:r>
              <a:rPr lang="en" i="1" dirty="0"/>
              <a:t>Choosing Your Spouse,</a:t>
            </a:r>
            <a:r>
              <a:rPr lang="en" dirty="0"/>
              <a:t> Philip Rivers. URL here: </a:t>
            </a:r>
            <a:r>
              <a:rPr lang="en" u="sng" dirty="0">
                <a:solidFill>
                  <a:schemeClr val="hlink"/>
                </a:solidFill>
                <a:hlinkClick r:id="rId3"/>
              </a:rPr>
              <a:t>https://youtu.be/4UTsy8y0JRs</a:t>
            </a:r>
            <a:endParaRPr dirty="0"/>
          </a:p>
          <a:p>
            <a:pPr marL="0" lvl="0" indent="0" algn="l" rtl="0">
              <a:lnSpc>
                <a:spcPct val="100000"/>
              </a:lnSpc>
              <a:spcBef>
                <a:spcPts val="0"/>
              </a:spcBef>
              <a:spcAft>
                <a:spcPts val="0"/>
              </a:spcAft>
              <a:buSzPts val="1100"/>
              <a:buNone/>
            </a:pPr>
            <a:endParaRPr dirty="0"/>
          </a:p>
          <a:p>
            <a:pPr marL="0" lvl="0" indent="0" algn="l" rtl="0">
              <a:spcBef>
                <a:spcPts val="0"/>
              </a:spcBef>
              <a:spcAft>
                <a:spcPts val="0"/>
              </a:spcAft>
              <a:buClr>
                <a:schemeClr val="dk1"/>
              </a:buClr>
              <a:buSzPts val="1100"/>
              <a:buFont typeface="Arial"/>
              <a:buNone/>
            </a:pPr>
            <a:r>
              <a:rPr lang="en" b="1" dirty="0">
                <a:solidFill>
                  <a:schemeClr val="dk1"/>
                </a:solidFill>
              </a:rPr>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b="1"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Use the animation feature to have the answer appear after you ask the students to respond out loud to the question on the left.</a:t>
            </a:r>
            <a:endParaRPr dirty="0">
              <a:solidFill>
                <a:schemeClr val="dk1"/>
              </a:solidFill>
            </a:endParaRPr>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b="1" dirty="0"/>
              <a:t>Online Resources:</a:t>
            </a:r>
            <a:r>
              <a:rPr lang="en" dirty="0"/>
              <a:t>  Have students view video, </a:t>
            </a:r>
            <a:r>
              <a:rPr lang="en" i="1" dirty="0"/>
              <a:t>Cohabitation</a:t>
            </a:r>
            <a:r>
              <a:rPr lang="en" dirty="0"/>
              <a:t> URL here: </a:t>
            </a:r>
            <a:r>
              <a:rPr lang="en" u="sng" dirty="0">
                <a:solidFill>
                  <a:schemeClr val="hlink"/>
                </a:solidFill>
                <a:hlinkClick r:id="rId3"/>
              </a:rPr>
              <a:t>https://youtu.be/3JZoLsY3V34</a:t>
            </a:r>
            <a:r>
              <a:rPr lang="en" dirty="0"/>
              <a:t> </a:t>
            </a:r>
            <a:endParaRPr dirty="0"/>
          </a:p>
          <a:p>
            <a:pPr marL="0" lvl="0" indent="0" algn="l" rtl="0">
              <a:spcBef>
                <a:spcPts val="0"/>
              </a:spcBef>
              <a:spcAft>
                <a:spcPts val="0"/>
              </a:spcAft>
              <a:buSzPts val="1100"/>
              <a:buNone/>
            </a:pPr>
            <a:endParaRPr b="1" dirty="0"/>
          </a:p>
          <a:p>
            <a:pPr marL="0" lvl="0" indent="0" algn="l" rtl="0">
              <a:spcBef>
                <a:spcPts val="0"/>
              </a:spcBef>
              <a:spcAft>
                <a:spcPts val="0"/>
              </a:spcAft>
              <a:buSzPts val="1100"/>
              <a:buNone/>
            </a:pPr>
            <a:r>
              <a:rPr lang="en" b="1" dirty="0"/>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65f66daa8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g365f66daa86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Photo Credit</a:t>
            </a:r>
            <a:r>
              <a:rPr lang="en" dirty="0">
                <a:solidFill>
                  <a:schemeClr val="dk1"/>
                </a:solidFill>
              </a:rPr>
              <a:t> Saint Clare of Assisi Parish Catholic Church. </a:t>
            </a:r>
            <a:r>
              <a:rPr lang="en" dirty="0">
                <a:solidFill>
                  <a:schemeClr val="dk1"/>
                </a:solidFill>
                <a:uFill>
                  <a:noFill/>
                </a:uFill>
                <a:hlinkClick r:id="rId3">
                  <a:extLst>
                    <a:ext uri="{A12FA001-AC4F-418D-AE19-62706E023703}">
                      <ahyp:hlinkClr xmlns:ahyp="http://schemas.microsoft.com/office/drawing/2018/hyperlinkcolor" val="tx"/>
                    </a:ext>
                  </a:extLst>
                </a:hlinkClick>
              </a:rPr>
              <a:t>Judgefloro</a:t>
            </a:r>
            <a:r>
              <a:rPr lang="en" dirty="0">
                <a:solidFill>
                  <a:schemeClr val="dk1"/>
                </a:solidFill>
              </a:rPr>
              <a:t>. </a:t>
            </a:r>
            <a:r>
              <a:rPr lang="en" dirty="0">
                <a:solidFill>
                  <a:schemeClr val="dk1"/>
                </a:solidFill>
                <a:uFill>
                  <a:noFill/>
                </a:uFill>
                <a:hlinkClick r:id="rId4">
                  <a:extLst>
                    <a:ext uri="{A12FA001-AC4F-418D-AE19-62706E023703}">
                      <ahyp:hlinkClr xmlns:ahyp="http://schemas.microsoft.com/office/drawing/2018/hyperlinkcolor" val="tx"/>
                    </a:ext>
                  </a:extLst>
                </a:hlinkClick>
              </a:rPr>
              <a:t>Creative Commons Zero, Public Domain Dedication</a:t>
            </a:r>
            <a:r>
              <a:rPr lang="en" dirty="0">
                <a:solidFill>
                  <a:schemeClr val="dk1"/>
                </a:solidFill>
              </a:rPr>
              <a:t>. wikicommons.org</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a:t>
            </a:r>
            <a:r>
              <a:rPr lang="en" dirty="0">
                <a:solidFill>
                  <a:schemeClr val="dk1"/>
                </a:solidFill>
              </a:rPr>
              <a:t> Have students copy information from slide into their notes.</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t>Teaching Points</a:t>
            </a:r>
            <a:r>
              <a:rPr lang="en" dirty="0"/>
              <a:t>:</a:t>
            </a:r>
          </a:p>
          <a:p>
            <a:pPr marL="0" lvl="0" indent="0" algn="l" rtl="0">
              <a:lnSpc>
                <a:spcPct val="100000"/>
              </a:lnSpc>
              <a:spcBef>
                <a:spcPts val="0"/>
              </a:spcBef>
              <a:spcAft>
                <a:spcPts val="0"/>
              </a:spcAft>
              <a:buClr>
                <a:schemeClr val="dk1"/>
              </a:buClr>
              <a:buSzPts val="1100"/>
              <a:buFont typeface="Arial"/>
              <a:buNone/>
            </a:pPr>
            <a:endParaRPr dirty="0"/>
          </a:p>
          <a:p>
            <a:r>
              <a:rPr lang="en" dirty="0"/>
              <a:t>The Gospel of John documents Christ’s validation of the goodness of marriage. As he began his public life, Jesus performed his first miracle—at his Mother’s request at a wedding. Christ’s presence at Cana is not only a statement of the goodness of marriage, but a statement that, from then on, marriage would be an efficacious sign of his presence (Jn 2:1–12).</a:t>
            </a:r>
          </a:p>
          <a:p>
            <a:pPr marL="158750" indent="0">
              <a:buNone/>
            </a:pPr>
            <a:endParaRPr dirty="0"/>
          </a:p>
          <a:p>
            <a:r>
              <a:rPr lang="en" dirty="0"/>
              <a:t>Jesus clearly taught that marriage is indissoluble: “What God has joined together, no human being must separate” (Mt 19:6; </a:t>
            </a:r>
            <a:r>
              <a:rPr lang="en" i="1" dirty="0"/>
              <a:t>CCC</a:t>
            </a:r>
            <a:r>
              <a:rPr lang="en" dirty="0"/>
              <a:t>, 1664). While that is a difficult command, Jesus comes into the life of the married couple in the Sacrament of Matrimony to help them keep it. The couple receives the effects of the sacrament throughout their marriage, achieving faithfulness that does not end until death, just as Christ was faithful to his mission until his death on the cross.</a:t>
            </a:r>
          </a:p>
          <a:p>
            <a:endParaRPr dirty="0"/>
          </a:p>
          <a:p>
            <a:r>
              <a:rPr lang="en" dirty="0"/>
              <a:t>St. Paul explained that the relationship between a husband and wife in the Sacrament of Matrimony reflects the intimacy and union between Christ and the Church (Eph 5:25–26).</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Have students view video</a:t>
            </a:r>
            <a:r>
              <a:rPr lang="en" i="1" dirty="0">
                <a:solidFill>
                  <a:schemeClr val="dk1"/>
                </a:solidFill>
              </a:rPr>
              <a:t>, </a:t>
            </a:r>
            <a:r>
              <a:rPr lang="en-US" i="1" dirty="0">
                <a:solidFill>
                  <a:schemeClr val="dk1"/>
                </a:solidFill>
              </a:rPr>
              <a:t>Saying I Do: What Happens at a Catholic Wedding</a:t>
            </a:r>
            <a:r>
              <a:rPr lang="en" dirty="0">
                <a:solidFill>
                  <a:schemeClr val="dk1"/>
                </a:solidFill>
              </a:rPr>
              <a:t>. URL here: </a:t>
            </a:r>
            <a:r>
              <a:rPr lang="en" u="sng" dirty="0">
                <a:solidFill>
                  <a:schemeClr val="hlink"/>
                </a:solidFill>
                <a:hlinkClick r:id="rId5"/>
              </a:rPr>
              <a:t>https://youtu.be/3uAHwtBRg5c</a:t>
            </a:r>
            <a:r>
              <a:rPr lang="en"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b="1"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65f12b8c8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365f12b8c8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Directions: </a:t>
            </a:r>
            <a:r>
              <a:rPr lang="en" dirty="0">
                <a:solidFill>
                  <a:schemeClr val="dk1"/>
                </a:solidFill>
              </a:rPr>
              <a:t>Have students draw a rough sketch of the map and have students copy down the information from the slide into their notes. </a:t>
            </a: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dirty="0">
                <a:solidFill>
                  <a:schemeClr val="dk1"/>
                </a:solidFill>
              </a:rPr>
              <a:t>Online Resources:</a:t>
            </a:r>
            <a:r>
              <a:rPr lang="en" dirty="0">
                <a:solidFill>
                  <a:schemeClr val="dk1"/>
                </a:solidFill>
              </a:rPr>
              <a:t> Assign article, </a:t>
            </a:r>
            <a:r>
              <a:rPr lang="en-US" i="1" dirty="0">
                <a:solidFill>
                  <a:schemeClr val="dk1"/>
                </a:solidFill>
              </a:rPr>
              <a:t>Faith Fact: Who administers the Sacrament of Matrimony?</a:t>
            </a:r>
            <a:r>
              <a:rPr lang="en" dirty="0">
                <a:solidFill>
                  <a:schemeClr val="dk1"/>
                </a:solidFill>
              </a:rPr>
              <a:t> URL here: </a:t>
            </a:r>
            <a:r>
              <a:rPr lang="en" u="sng" dirty="0">
                <a:solidFill>
                  <a:schemeClr val="hlink"/>
                </a:solidFill>
                <a:hlinkClick r:id="rId3"/>
              </a:rPr>
              <a:t>https://catholicecho.org/2023/05/26/faith-fact-who-administers-the-sacrament-of-matrimony/</a:t>
            </a:r>
            <a:r>
              <a:rPr lang="en" dirty="0">
                <a:solidFill>
                  <a:schemeClr val="dk1"/>
                </a:solidFill>
              </a:rPr>
              <a:t> </a:t>
            </a:r>
            <a:endParaRPr dirty="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1a0e7c9e4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31a0e7c9e4a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 b="1" dirty="0">
                <a:solidFill>
                  <a:schemeClr val="dk1"/>
                </a:solidFill>
              </a:rPr>
              <a:t>Directions: </a:t>
            </a:r>
            <a:r>
              <a:rPr lang="en" dirty="0">
                <a:solidFill>
                  <a:schemeClr val="dk1"/>
                </a:solidFill>
              </a:rPr>
              <a:t>Have students copy the information from the slide into their notes.</a:t>
            </a:r>
            <a:endParaRPr dirty="0">
              <a:solidFill>
                <a:schemeClr val="dk1"/>
              </a:solidFill>
            </a:endParaRPr>
          </a:p>
          <a:p>
            <a:pPr marL="0" lvl="0" indent="0" algn="l" rtl="0">
              <a:lnSpc>
                <a:spcPct val="100000"/>
              </a:lnSpc>
              <a:spcBef>
                <a:spcPts val="0"/>
              </a:spcBef>
              <a:spcAft>
                <a:spcPts val="0"/>
              </a:spcAft>
              <a:buSzPts val="1100"/>
              <a:buNone/>
            </a:pPr>
            <a:endParaRPr b="1" dirty="0">
              <a:solidFill>
                <a:schemeClr val="dk1"/>
              </a:solidFill>
            </a:endParaRPr>
          </a:p>
          <a:p>
            <a:pPr marL="0" lvl="0" indent="0" algn="l" rtl="0">
              <a:lnSpc>
                <a:spcPct val="100000"/>
              </a:lnSpc>
              <a:spcBef>
                <a:spcPts val="0"/>
              </a:spcBef>
              <a:spcAft>
                <a:spcPts val="0"/>
              </a:spcAft>
              <a:buSzPts val="1100"/>
              <a:buNone/>
            </a:pPr>
            <a:r>
              <a:rPr lang="en" b="1" dirty="0">
                <a:solidFill>
                  <a:schemeClr val="dk1"/>
                </a:solidFill>
              </a:rPr>
              <a:t>Online Resources:</a:t>
            </a:r>
            <a:r>
              <a:rPr lang="en" dirty="0">
                <a:solidFill>
                  <a:schemeClr val="dk1"/>
                </a:solidFill>
              </a:rPr>
              <a:t>  Have students view video,</a:t>
            </a:r>
            <a:r>
              <a:rPr lang="en" i="1" dirty="0">
                <a:solidFill>
                  <a:schemeClr val="dk1"/>
                </a:solidFill>
              </a:rPr>
              <a:t> Bishop Barron on the Sacrament of Marriage </a:t>
            </a:r>
            <a:r>
              <a:rPr lang="en" dirty="0">
                <a:solidFill>
                  <a:schemeClr val="dk1"/>
                </a:solidFill>
              </a:rPr>
              <a:t>URL here: </a:t>
            </a:r>
            <a:r>
              <a:rPr lang="en" i="1" u="sng" dirty="0">
                <a:solidFill>
                  <a:schemeClr val="hlink"/>
                </a:solidFill>
                <a:hlinkClick r:id="rId3"/>
              </a:rPr>
              <a:t>https://youtu.be/JDBhaeus3Sg</a:t>
            </a:r>
            <a:endParaRPr i="1" dirty="0">
              <a:solidFill>
                <a:schemeClr val="dk1"/>
              </a:solidFill>
            </a:endParaRPr>
          </a:p>
          <a:p>
            <a:pPr marL="0" lvl="0" indent="0" algn="l" rtl="0">
              <a:lnSpc>
                <a:spcPct val="100000"/>
              </a:lnSpc>
              <a:spcBef>
                <a:spcPts val="0"/>
              </a:spcBef>
              <a:spcAft>
                <a:spcPts val="0"/>
              </a:spcAft>
              <a:buSzPts val="1100"/>
              <a:buNone/>
            </a:pPr>
            <a:endParaRPr i="1" dirty="0">
              <a:solidFill>
                <a:schemeClr val="dk1"/>
              </a:solidFill>
            </a:endParaRPr>
          </a:p>
          <a:p>
            <a:pPr marL="0" lvl="0" indent="0" algn="l" rtl="0">
              <a:spcBef>
                <a:spcPts val="0"/>
              </a:spcBef>
              <a:spcAft>
                <a:spcPts val="0"/>
              </a:spcAft>
              <a:buClr>
                <a:schemeClr val="dk1"/>
              </a:buClr>
              <a:buSzPts val="1100"/>
              <a:buFont typeface="Arial"/>
              <a:buNone/>
            </a:pPr>
            <a:r>
              <a:rPr lang="en" b="1" dirty="0">
                <a:solidFill>
                  <a:schemeClr val="dk1"/>
                </a:solidFill>
              </a:rPr>
              <a:t>The videos linked in this presentation file may contain copyrighted material. Such material is made available for educational purposes only. This constitutes a “fair use” of any such copyrighted material as provided for in Title 17 U.S.C. section 106A-117 of the US Copyright Law.</a:t>
            </a:r>
            <a:endParaRPr b="1" dirty="0">
              <a:solidFill>
                <a:schemeClr val="dk1"/>
              </a:solidFill>
            </a:endParaRPr>
          </a:p>
          <a:p>
            <a:pPr marL="0" lvl="0" indent="0" algn="l" rtl="0">
              <a:lnSpc>
                <a:spcPct val="100000"/>
              </a:lnSpc>
              <a:spcBef>
                <a:spcPts val="0"/>
              </a:spcBef>
              <a:spcAft>
                <a:spcPts val="0"/>
              </a:spcAft>
              <a:buSzPts val="1100"/>
              <a:buNone/>
            </a:pPr>
            <a:endParaRPr i="1"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57" name="Google Shape;5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857250" y="457200"/>
            <a:ext cx="7406400" cy="1017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p24"/>
          <p:cNvSpPr txBox="1">
            <a:spLocks noGrp="1"/>
          </p:cNvSpPr>
          <p:nvPr>
            <p:ph type="body" idx="1"/>
          </p:nvPr>
        </p:nvSpPr>
        <p:spPr>
          <a:xfrm>
            <a:off x="857250" y="1543049"/>
            <a:ext cx="3566400" cy="3017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100"/>
              </a:spcBef>
              <a:spcAft>
                <a:spcPts val="0"/>
              </a:spcAft>
              <a:buSzPts val="1300"/>
              <a:buChar char="●"/>
              <a:defRPr sz="1700"/>
            </a:lvl1pPr>
            <a:lvl2pPr marL="914400" lvl="1" indent="-304800" algn="l">
              <a:lnSpc>
                <a:spcPct val="90000"/>
              </a:lnSpc>
              <a:spcBef>
                <a:spcPts val="200"/>
              </a:spcBef>
              <a:spcAft>
                <a:spcPts val="0"/>
              </a:spcAft>
              <a:buSzPts val="1200"/>
              <a:buChar char="○"/>
              <a:defRPr sz="1500"/>
            </a:lvl2pPr>
            <a:lvl3pPr marL="1371600" lvl="2" indent="-298450" algn="l">
              <a:lnSpc>
                <a:spcPct val="90000"/>
              </a:lnSpc>
              <a:spcBef>
                <a:spcPts val="300"/>
              </a:spcBef>
              <a:spcAft>
                <a:spcPts val="0"/>
              </a:spcAft>
              <a:buSzPts val="1100"/>
              <a:buChar char="■"/>
              <a:defRPr sz="1400"/>
            </a:lvl3pPr>
            <a:lvl4pPr marL="1828800" lvl="3" indent="-292100" algn="l">
              <a:lnSpc>
                <a:spcPct val="90000"/>
              </a:lnSpc>
              <a:spcBef>
                <a:spcPts val="300"/>
              </a:spcBef>
              <a:spcAft>
                <a:spcPts val="0"/>
              </a:spcAft>
              <a:buSzPts val="1000"/>
              <a:buChar char="●"/>
              <a:defRPr sz="1200"/>
            </a:lvl4pPr>
            <a:lvl5pPr marL="2286000" lvl="4" indent="-292100" algn="l">
              <a:lnSpc>
                <a:spcPct val="90000"/>
              </a:lnSpc>
              <a:spcBef>
                <a:spcPts val="300"/>
              </a:spcBef>
              <a:spcAft>
                <a:spcPts val="0"/>
              </a:spcAft>
              <a:buSzPts val="1000"/>
              <a:buChar char="○"/>
              <a:defRPr sz="1200"/>
            </a:lvl5pPr>
            <a:lvl6pPr marL="2743200" lvl="5" indent="-292100" algn="l">
              <a:lnSpc>
                <a:spcPct val="90000"/>
              </a:lnSpc>
              <a:spcBef>
                <a:spcPts val="300"/>
              </a:spcBef>
              <a:spcAft>
                <a:spcPts val="0"/>
              </a:spcAft>
              <a:buSzPts val="1000"/>
              <a:buChar char="■"/>
              <a:defRPr sz="1200"/>
            </a:lvl6pPr>
            <a:lvl7pPr marL="3200400" lvl="6" indent="-292100" algn="l">
              <a:lnSpc>
                <a:spcPct val="90000"/>
              </a:lnSpc>
              <a:spcBef>
                <a:spcPts val="300"/>
              </a:spcBef>
              <a:spcAft>
                <a:spcPts val="0"/>
              </a:spcAft>
              <a:buSzPts val="1000"/>
              <a:buChar char="●"/>
              <a:defRPr sz="1200"/>
            </a:lvl7pPr>
            <a:lvl8pPr marL="3657600" lvl="7" indent="-292100" algn="l">
              <a:lnSpc>
                <a:spcPct val="90000"/>
              </a:lnSpc>
              <a:spcBef>
                <a:spcPts val="300"/>
              </a:spcBef>
              <a:spcAft>
                <a:spcPts val="0"/>
              </a:spcAft>
              <a:buSzPts val="1000"/>
              <a:buChar char="○"/>
              <a:defRPr sz="1200"/>
            </a:lvl8pPr>
            <a:lvl9pPr marL="4114800" lvl="8" indent="-292100" algn="l">
              <a:lnSpc>
                <a:spcPct val="90000"/>
              </a:lnSpc>
              <a:spcBef>
                <a:spcPts val="300"/>
              </a:spcBef>
              <a:spcAft>
                <a:spcPts val="300"/>
              </a:spcAft>
              <a:buSzPts val="1000"/>
              <a:buChar char="■"/>
              <a:defRPr sz="1200"/>
            </a:lvl9pPr>
          </a:lstStyle>
          <a:p>
            <a:endParaRPr/>
          </a:p>
        </p:txBody>
      </p:sp>
      <p:sp>
        <p:nvSpPr>
          <p:cNvPr id="61" name="Google Shape;61;p24"/>
          <p:cNvSpPr txBox="1">
            <a:spLocks noGrp="1"/>
          </p:cNvSpPr>
          <p:nvPr>
            <p:ph type="body" idx="2"/>
          </p:nvPr>
        </p:nvSpPr>
        <p:spPr>
          <a:xfrm>
            <a:off x="4700709" y="1543050"/>
            <a:ext cx="3566400" cy="3017400"/>
          </a:xfrm>
          <a:prstGeom prst="rect">
            <a:avLst/>
          </a:prstGeom>
          <a:noFill/>
          <a:ln>
            <a:noFill/>
          </a:ln>
        </p:spPr>
        <p:txBody>
          <a:bodyPr spcFirstLastPara="1" wrap="square" lIns="68575" tIns="34275" rIns="68575" bIns="34275" anchor="t" anchorCtr="0">
            <a:normAutofit/>
          </a:bodyPr>
          <a:lstStyle>
            <a:lvl1pPr marL="457200" lvl="0" indent="-311150" algn="l">
              <a:lnSpc>
                <a:spcPct val="90000"/>
              </a:lnSpc>
              <a:spcBef>
                <a:spcPts val="1100"/>
              </a:spcBef>
              <a:spcAft>
                <a:spcPts val="0"/>
              </a:spcAft>
              <a:buSzPts val="1300"/>
              <a:buChar char="●"/>
              <a:defRPr sz="1700"/>
            </a:lvl1pPr>
            <a:lvl2pPr marL="914400" lvl="1" indent="-304800" algn="l">
              <a:lnSpc>
                <a:spcPct val="90000"/>
              </a:lnSpc>
              <a:spcBef>
                <a:spcPts val="200"/>
              </a:spcBef>
              <a:spcAft>
                <a:spcPts val="0"/>
              </a:spcAft>
              <a:buSzPts val="1200"/>
              <a:buChar char="○"/>
              <a:defRPr sz="1500"/>
            </a:lvl2pPr>
            <a:lvl3pPr marL="1371600" lvl="2" indent="-298450" algn="l">
              <a:lnSpc>
                <a:spcPct val="90000"/>
              </a:lnSpc>
              <a:spcBef>
                <a:spcPts val="300"/>
              </a:spcBef>
              <a:spcAft>
                <a:spcPts val="0"/>
              </a:spcAft>
              <a:buSzPts val="1100"/>
              <a:buChar char="■"/>
              <a:defRPr sz="1400"/>
            </a:lvl3pPr>
            <a:lvl4pPr marL="1828800" lvl="3" indent="-292100" algn="l">
              <a:lnSpc>
                <a:spcPct val="90000"/>
              </a:lnSpc>
              <a:spcBef>
                <a:spcPts val="300"/>
              </a:spcBef>
              <a:spcAft>
                <a:spcPts val="0"/>
              </a:spcAft>
              <a:buSzPts val="1000"/>
              <a:buChar char="●"/>
              <a:defRPr sz="1200"/>
            </a:lvl4pPr>
            <a:lvl5pPr marL="2286000" lvl="4" indent="-292100" algn="l">
              <a:lnSpc>
                <a:spcPct val="90000"/>
              </a:lnSpc>
              <a:spcBef>
                <a:spcPts val="300"/>
              </a:spcBef>
              <a:spcAft>
                <a:spcPts val="0"/>
              </a:spcAft>
              <a:buSzPts val="1000"/>
              <a:buChar char="○"/>
              <a:defRPr sz="1200"/>
            </a:lvl5pPr>
            <a:lvl6pPr marL="2743200" lvl="5" indent="-292100" algn="l">
              <a:lnSpc>
                <a:spcPct val="90000"/>
              </a:lnSpc>
              <a:spcBef>
                <a:spcPts val="300"/>
              </a:spcBef>
              <a:spcAft>
                <a:spcPts val="0"/>
              </a:spcAft>
              <a:buSzPts val="1000"/>
              <a:buChar char="■"/>
              <a:defRPr sz="1200"/>
            </a:lvl6pPr>
            <a:lvl7pPr marL="3200400" lvl="6" indent="-292100" algn="l">
              <a:lnSpc>
                <a:spcPct val="90000"/>
              </a:lnSpc>
              <a:spcBef>
                <a:spcPts val="300"/>
              </a:spcBef>
              <a:spcAft>
                <a:spcPts val="0"/>
              </a:spcAft>
              <a:buSzPts val="1000"/>
              <a:buChar char="●"/>
              <a:defRPr sz="1200"/>
            </a:lvl7pPr>
            <a:lvl8pPr marL="3657600" lvl="7" indent="-292100" algn="l">
              <a:lnSpc>
                <a:spcPct val="90000"/>
              </a:lnSpc>
              <a:spcBef>
                <a:spcPts val="300"/>
              </a:spcBef>
              <a:spcAft>
                <a:spcPts val="0"/>
              </a:spcAft>
              <a:buSzPts val="1000"/>
              <a:buChar char="○"/>
              <a:defRPr sz="1200"/>
            </a:lvl8pPr>
            <a:lvl9pPr marL="4114800" lvl="8" indent="-292100" algn="l">
              <a:lnSpc>
                <a:spcPct val="90000"/>
              </a:lnSpc>
              <a:spcBef>
                <a:spcPts val="300"/>
              </a:spcBef>
              <a:spcAft>
                <a:spcPts val="300"/>
              </a:spcAft>
              <a:buSzPts val="1000"/>
              <a:buChar char="■"/>
              <a:defRPr sz="1200"/>
            </a:lvl9pPr>
          </a:lstStyle>
          <a:p>
            <a:endParaRPr/>
          </a:p>
        </p:txBody>
      </p:sp>
      <p:sp>
        <p:nvSpPr>
          <p:cNvPr id="62" name="Google Shape;62;p24"/>
          <p:cNvSpPr txBox="1">
            <a:spLocks noGrp="1"/>
          </p:cNvSpPr>
          <p:nvPr>
            <p:ph type="dt" idx="10"/>
          </p:nvPr>
        </p:nvSpPr>
        <p:spPr>
          <a:xfrm>
            <a:off x="857247" y="4667871"/>
            <a:ext cx="17469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3" name="Google Shape;63;p24"/>
          <p:cNvSpPr txBox="1">
            <a:spLocks noGrp="1"/>
          </p:cNvSpPr>
          <p:nvPr>
            <p:ph type="ftr" idx="11"/>
          </p:nvPr>
        </p:nvSpPr>
        <p:spPr>
          <a:xfrm>
            <a:off x="2961861" y="4667871"/>
            <a:ext cx="35385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4" name="Google Shape;64;p24"/>
          <p:cNvSpPr txBox="1">
            <a:spLocks noGrp="1"/>
          </p:cNvSpPr>
          <p:nvPr>
            <p:ph type="sldNum" idx="12"/>
          </p:nvPr>
        </p:nvSpPr>
        <p:spPr>
          <a:xfrm>
            <a:off x="6997148" y="4667871"/>
            <a:ext cx="12795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2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7" name="Google Shape;67;p2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8" name="Google Shape;6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p2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2" name="Google Shape;72;p2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3" name="Google Shape;7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6" name="Google Shape;76;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3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9" name="Google Shape;79;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3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2" name="Google Shape;82;p3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3" name="Google Shape;83;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3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86" name="Google Shape;86;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3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3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0" name="Google Shape;90;p3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1" name="Google Shape;91;p3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2" name="Google Shape;92;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4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95" name="Google Shape;9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4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8" name="Google Shape;98;p4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99" name="Google Shape;99;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0"/>
        <p:cNvGrpSpPr/>
        <p:nvPr/>
      </p:nvGrpSpPr>
      <p:grpSpPr>
        <a:xfrm>
          <a:off x="0" y="0"/>
          <a:ext cx="0" cy="0"/>
          <a:chOff x="0" y="0"/>
          <a:chExt cx="0" cy="0"/>
        </a:xfrm>
      </p:grpSpPr>
      <p:sp>
        <p:nvSpPr>
          <p:cNvPr id="51" name="Google Shape;5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5.jpg"/><Relationship Id="rId4" Type="http://schemas.openxmlformats.org/officeDocument/2006/relationships/hyperlink" Target="https://bible.usccb.org/bible/genesis/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
          <p:cNvSpPr txBox="1"/>
          <p:nvPr/>
        </p:nvSpPr>
        <p:spPr>
          <a:xfrm>
            <a:off x="676507" y="1758972"/>
            <a:ext cx="7791000" cy="1946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200"/>
              <a:buFont typeface="Arial"/>
              <a:buNone/>
            </a:pPr>
            <a:r>
              <a:rPr lang="en" sz="5200" b="1" i="0" u="none" strike="noStrike" cap="none">
                <a:solidFill>
                  <a:schemeClr val="lt2"/>
                </a:solidFill>
                <a:latin typeface="Calibri"/>
                <a:ea typeface="Calibri"/>
                <a:cs typeface="Calibri"/>
                <a:sym typeface="Calibri"/>
              </a:rPr>
              <a:t>8. THE </a:t>
            </a:r>
            <a:r>
              <a:rPr lang="en" sz="5200" b="1">
                <a:solidFill>
                  <a:schemeClr val="lt2"/>
                </a:solidFill>
                <a:latin typeface="Calibri"/>
                <a:ea typeface="Calibri"/>
                <a:cs typeface="Calibri"/>
                <a:sym typeface="Calibri"/>
              </a:rPr>
              <a:t>SACRAMENT OF MATRIMONY</a:t>
            </a:r>
            <a:endParaRPr sz="5200" b="1" i="0" u="none" strike="noStrike" cap="none">
              <a:solidFill>
                <a:schemeClr val="lt2"/>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5B93D118-D2AA-4F2D-B3F0-DA66891170CF}"/>
              </a:ext>
            </a:extLst>
          </p:cNvPr>
          <p:cNvSpPr/>
          <p:nvPr/>
        </p:nvSpPr>
        <p:spPr>
          <a:xfrm>
            <a:off x="0" y="0"/>
            <a:ext cx="9144000" cy="5143500"/>
          </a:xfrm>
          <a:prstGeom prst="rect">
            <a:avLst/>
          </a:prstGeom>
          <a:solidFill>
            <a:srgbClr val="BB3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DBD79A4-80CD-4923-8661-FB5981A59052}"/>
              </a:ext>
            </a:extLst>
          </p:cNvPr>
          <p:cNvPicPr>
            <a:picLocks noChangeAspect="1"/>
          </p:cNvPicPr>
          <p:nvPr/>
        </p:nvPicPr>
        <p:blipFill rotWithShape="1">
          <a:blip r:embed="rId4">
            <a:alphaModFix amt="60000"/>
          </a:blip>
          <a:srcRect l="3963" t="18437" r="1497"/>
          <a:stretch/>
        </p:blipFill>
        <p:spPr>
          <a:xfrm>
            <a:off x="0" y="1"/>
            <a:ext cx="9144000" cy="5143499"/>
          </a:xfrm>
          <a:prstGeom prst="rect">
            <a:avLst/>
          </a:prstGeom>
        </p:spPr>
      </p:pic>
      <p:sp>
        <p:nvSpPr>
          <p:cNvPr id="10" name="Oval 9">
            <a:extLst>
              <a:ext uri="{FF2B5EF4-FFF2-40B4-BE49-F238E27FC236}">
                <a16:creationId xmlns:a16="http://schemas.microsoft.com/office/drawing/2014/main" id="{543C239A-4AF4-4EA6-8F1C-09565445E371}"/>
              </a:ext>
            </a:extLst>
          </p:cNvPr>
          <p:cNvSpPr/>
          <p:nvPr/>
        </p:nvSpPr>
        <p:spPr>
          <a:xfrm>
            <a:off x="4135211" y="1309936"/>
            <a:ext cx="873578" cy="898072"/>
          </a:xfrm>
          <a:prstGeom prst="ellipse">
            <a:avLst/>
          </a:prstGeom>
          <a:solidFill>
            <a:srgbClr val="920000"/>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dirty="0">
                <a:latin typeface="+mj-lt"/>
              </a:rPr>
              <a:t>8</a:t>
            </a:r>
          </a:p>
        </p:txBody>
      </p:sp>
      <p:sp>
        <p:nvSpPr>
          <p:cNvPr id="11" name="TextBox 10">
            <a:extLst>
              <a:ext uri="{FF2B5EF4-FFF2-40B4-BE49-F238E27FC236}">
                <a16:creationId xmlns:a16="http://schemas.microsoft.com/office/drawing/2014/main" id="{B40942F0-11F6-45C8-A32D-CB6BAC7EA88B}"/>
              </a:ext>
            </a:extLst>
          </p:cNvPr>
          <p:cNvSpPr txBox="1"/>
          <p:nvPr/>
        </p:nvSpPr>
        <p:spPr>
          <a:xfrm>
            <a:off x="-1" y="4620280"/>
            <a:ext cx="9144000" cy="523220"/>
          </a:xfrm>
          <a:prstGeom prst="rect">
            <a:avLst/>
          </a:prstGeom>
          <a:solidFill>
            <a:srgbClr val="920000"/>
          </a:solidFill>
        </p:spPr>
        <p:txBody>
          <a:bodyPr wrap="square" rtlCol="0">
            <a:spAutoFit/>
          </a:bodyPr>
          <a:lstStyle/>
          <a:p>
            <a:pPr algn="ctr"/>
            <a:r>
              <a:rPr lang="en-US" sz="2800" i="1" dirty="0">
                <a:solidFill>
                  <a:schemeClr val="bg1"/>
                </a:solidFill>
                <a:latin typeface="Corbel" panose="020B0503020204020204" pitchFamily="34" charset="0"/>
              </a:rPr>
              <a:t>The Seven Sacraments: Signs of God’s Grace</a:t>
            </a:r>
          </a:p>
        </p:txBody>
      </p:sp>
      <p:sp>
        <p:nvSpPr>
          <p:cNvPr id="12" name="TextBox 11">
            <a:extLst>
              <a:ext uri="{FF2B5EF4-FFF2-40B4-BE49-F238E27FC236}">
                <a16:creationId xmlns:a16="http://schemas.microsoft.com/office/drawing/2014/main" id="{1E8DBBFE-DF05-476F-A4B3-28D554868DD5}"/>
              </a:ext>
            </a:extLst>
          </p:cNvPr>
          <p:cNvSpPr txBox="1"/>
          <p:nvPr/>
        </p:nvSpPr>
        <p:spPr>
          <a:xfrm>
            <a:off x="1212694" y="2732022"/>
            <a:ext cx="67186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chemeClr val="bg1"/>
                </a:solidFill>
                <a:latin typeface="Corbel"/>
              </a:rPr>
              <a:t>The Sacrament of Matrimony</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180"/>
        <p:cNvGrpSpPr/>
        <p:nvPr/>
      </p:nvGrpSpPr>
      <p:grpSpPr>
        <a:xfrm>
          <a:off x="0" y="0"/>
          <a:ext cx="0" cy="0"/>
          <a:chOff x="0" y="0"/>
          <a:chExt cx="0" cy="0"/>
        </a:xfrm>
      </p:grpSpPr>
      <p:sp>
        <p:nvSpPr>
          <p:cNvPr id="181" name="Google Shape;181;g3671127f1b2_0_0"/>
          <p:cNvSpPr txBox="1">
            <a:spLocks noGrp="1"/>
          </p:cNvSpPr>
          <p:nvPr>
            <p:ph type="title"/>
          </p:nvPr>
        </p:nvSpPr>
        <p:spPr>
          <a:xfrm>
            <a:off x="482100" y="275250"/>
            <a:ext cx="8239500" cy="10746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5200" b="1">
                <a:solidFill>
                  <a:schemeClr val="lt1"/>
                </a:solidFill>
                <a:latin typeface="Calibri"/>
                <a:ea typeface="Calibri"/>
                <a:cs typeface="Calibri"/>
                <a:sym typeface="Calibri"/>
              </a:rPr>
              <a:t>The Transformation of Love </a:t>
            </a:r>
            <a:endParaRPr sz="5200" b="1">
              <a:solidFill>
                <a:schemeClr val="lt1"/>
              </a:solidFill>
              <a:latin typeface="Calibri"/>
              <a:ea typeface="Calibri"/>
              <a:cs typeface="Calibri"/>
              <a:sym typeface="Calibri"/>
            </a:endParaRPr>
          </a:p>
        </p:txBody>
      </p:sp>
      <p:sp>
        <p:nvSpPr>
          <p:cNvPr id="182" name="Google Shape;182;g3671127f1b2_0_0"/>
          <p:cNvSpPr txBox="1">
            <a:spLocks noGrp="1"/>
          </p:cNvSpPr>
          <p:nvPr>
            <p:ph type="body" idx="1"/>
          </p:nvPr>
        </p:nvSpPr>
        <p:spPr>
          <a:xfrm>
            <a:off x="3844750" y="1623700"/>
            <a:ext cx="4876800" cy="30228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38514" algn="l" rtl="0">
              <a:lnSpc>
                <a:spcPct val="115000"/>
              </a:lnSpc>
              <a:spcBef>
                <a:spcPts val="0"/>
              </a:spcBef>
              <a:spcAft>
                <a:spcPts val="0"/>
              </a:spcAft>
              <a:buClr>
                <a:schemeClr val="lt1"/>
              </a:buClr>
              <a:buSzPts val="1730"/>
              <a:buFont typeface="Calibri"/>
              <a:buChar char="●"/>
            </a:pPr>
            <a:r>
              <a:rPr lang="en" sz="1729" b="1" dirty="0">
                <a:solidFill>
                  <a:schemeClr val="lt1"/>
                </a:solidFill>
                <a:latin typeface="Calibri"/>
                <a:ea typeface="Calibri"/>
                <a:cs typeface="Calibri"/>
                <a:sym typeface="Calibri"/>
              </a:rPr>
              <a:t>Love changes like water to wine (Jn 2:1–10).</a:t>
            </a:r>
            <a:endParaRPr sz="1729" b="1" dirty="0">
              <a:solidFill>
                <a:schemeClr val="lt1"/>
              </a:solidFill>
              <a:latin typeface="Calibri"/>
              <a:ea typeface="Calibri"/>
              <a:cs typeface="Calibri"/>
              <a:sym typeface="Calibri"/>
            </a:endParaRPr>
          </a:p>
          <a:p>
            <a:pPr marL="914400" lvl="1" indent="-338455" algn="l" rtl="0">
              <a:lnSpc>
                <a:spcPct val="115000"/>
              </a:lnSpc>
              <a:spcBef>
                <a:spcPts val="0"/>
              </a:spcBef>
              <a:spcAft>
                <a:spcPts val="0"/>
              </a:spcAft>
              <a:buClr>
                <a:schemeClr val="lt1"/>
              </a:buClr>
              <a:buSzPts val="1730"/>
              <a:buFont typeface="Calibri"/>
              <a:buChar char="○"/>
            </a:pPr>
            <a:r>
              <a:rPr lang="en" sz="1729" b="1" i="1" dirty="0">
                <a:solidFill>
                  <a:schemeClr val="lt1"/>
                </a:solidFill>
                <a:latin typeface="Calibri"/>
                <a:ea typeface="Calibri"/>
                <a:cs typeface="Calibri"/>
                <a:sym typeface="Calibri"/>
              </a:rPr>
              <a:t>Agape</a:t>
            </a:r>
            <a:r>
              <a:rPr lang="en" sz="1729" b="1" dirty="0">
                <a:solidFill>
                  <a:schemeClr val="lt1"/>
                </a:solidFill>
                <a:latin typeface="Calibri"/>
                <a:ea typeface="Calibri"/>
                <a:cs typeface="Calibri"/>
                <a:sym typeface="Calibri"/>
              </a:rPr>
              <a:t> transforms natural loves through grace of the Sacrament</a:t>
            </a:r>
            <a:endParaRPr sz="1729" b="1" dirty="0">
              <a:solidFill>
                <a:schemeClr val="lt1"/>
              </a:solidFill>
              <a:latin typeface="Calibri"/>
              <a:ea typeface="Calibri"/>
              <a:cs typeface="Calibri"/>
              <a:sym typeface="Calibri"/>
            </a:endParaRPr>
          </a:p>
          <a:p>
            <a:pPr marL="457200" lvl="0" indent="-338455" algn="l" rtl="0">
              <a:lnSpc>
                <a:spcPct val="115000"/>
              </a:lnSpc>
              <a:spcBef>
                <a:spcPts val="0"/>
              </a:spcBef>
              <a:spcAft>
                <a:spcPts val="0"/>
              </a:spcAft>
              <a:buClr>
                <a:schemeClr val="lt1"/>
              </a:buClr>
              <a:buSzPts val="1730"/>
              <a:buFont typeface="Calibri"/>
              <a:buChar char="●"/>
            </a:pPr>
            <a:r>
              <a:rPr lang="en" sz="1729" b="1" dirty="0">
                <a:solidFill>
                  <a:schemeClr val="lt1"/>
                </a:solidFill>
                <a:latin typeface="Calibri"/>
                <a:ea typeface="Calibri"/>
                <a:cs typeface="Calibri"/>
                <a:sym typeface="Calibri"/>
              </a:rPr>
              <a:t>A couple’s love mirrors Christ’s faithful love for the Church.</a:t>
            </a:r>
            <a:endParaRPr sz="1729" b="1" dirty="0">
              <a:solidFill>
                <a:schemeClr val="lt1"/>
              </a:solidFill>
              <a:latin typeface="Calibri"/>
              <a:ea typeface="Calibri"/>
              <a:cs typeface="Calibri"/>
              <a:sym typeface="Calibri"/>
            </a:endParaRPr>
          </a:p>
          <a:p>
            <a:pPr marL="914400" lvl="1" indent="-338455" algn="l" rtl="0">
              <a:lnSpc>
                <a:spcPct val="115000"/>
              </a:lnSpc>
              <a:spcBef>
                <a:spcPts val="0"/>
              </a:spcBef>
              <a:spcAft>
                <a:spcPts val="0"/>
              </a:spcAft>
              <a:buClr>
                <a:schemeClr val="lt1"/>
              </a:buClr>
              <a:buSzPts val="1730"/>
              <a:buFont typeface="Calibri"/>
              <a:buChar char="○"/>
            </a:pPr>
            <a:r>
              <a:rPr lang="en" sz="1729" b="1" dirty="0">
                <a:solidFill>
                  <a:schemeClr val="lt1"/>
                </a:solidFill>
                <a:latin typeface="Calibri"/>
                <a:ea typeface="Calibri"/>
                <a:cs typeface="Calibri"/>
                <a:sym typeface="Calibri"/>
              </a:rPr>
              <a:t>Love becomes selfless and sacrificial</a:t>
            </a:r>
            <a:endParaRPr sz="1729" b="1" dirty="0">
              <a:solidFill>
                <a:schemeClr val="lt1"/>
              </a:solidFill>
              <a:latin typeface="Calibri"/>
              <a:ea typeface="Calibri"/>
              <a:cs typeface="Calibri"/>
              <a:sym typeface="Calibri"/>
            </a:endParaRPr>
          </a:p>
          <a:p>
            <a:pPr marL="914400" lvl="1" indent="-338455" algn="l" rtl="0">
              <a:lnSpc>
                <a:spcPct val="115000"/>
              </a:lnSpc>
              <a:spcBef>
                <a:spcPts val="0"/>
              </a:spcBef>
              <a:spcAft>
                <a:spcPts val="0"/>
              </a:spcAft>
              <a:buClr>
                <a:schemeClr val="lt1"/>
              </a:buClr>
              <a:buSzPts val="1730"/>
              <a:buFont typeface="Calibri"/>
              <a:buChar char="○"/>
            </a:pPr>
            <a:r>
              <a:rPr lang="en" sz="1729" b="1" dirty="0">
                <a:solidFill>
                  <a:schemeClr val="lt1"/>
                </a:solidFill>
                <a:latin typeface="Calibri"/>
                <a:ea typeface="Calibri"/>
                <a:cs typeface="Calibri"/>
                <a:sym typeface="Calibri"/>
              </a:rPr>
              <a:t>Love becomes a life-giving love to others</a:t>
            </a:r>
            <a:endParaRPr sz="1729" b="1" dirty="0">
              <a:solidFill>
                <a:schemeClr val="lt1"/>
              </a:solidFill>
              <a:latin typeface="Calibri"/>
              <a:ea typeface="Calibri"/>
              <a:cs typeface="Calibri"/>
              <a:sym typeface="Calibri"/>
            </a:endParaRPr>
          </a:p>
          <a:p>
            <a:pPr marL="457200" lvl="0" indent="-338514" algn="l" rtl="0">
              <a:lnSpc>
                <a:spcPct val="115000"/>
              </a:lnSpc>
              <a:spcBef>
                <a:spcPts val="0"/>
              </a:spcBef>
              <a:spcAft>
                <a:spcPts val="0"/>
              </a:spcAft>
              <a:buClr>
                <a:schemeClr val="lt1"/>
              </a:buClr>
              <a:buSzPts val="1730"/>
              <a:buFont typeface="Calibri"/>
              <a:buChar char="●"/>
            </a:pPr>
            <a:r>
              <a:rPr lang="en" sz="1729" b="1" i="1" dirty="0">
                <a:solidFill>
                  <a:schemeClr val="lt1"/>
                </a:solidFill>
                <a:latin typeface="Calibri"/>
                <a:ea typeface="Calibri"/>
                <a:cs typeface="Calibri"/>
                <a:sym typeface="Calibri"/>
              </a:rPr>
              <a:t>Eros</a:t>
            </a:r>
            <a:r>
              <a:rPr lang="en" sz="1729" b="1" dirty="0">
                <a:solidFill>
                  <a:schemeClr val="lt1"/>
                </a:solidFill>
                <a:latin typeface="Calibri"/>
                <a:ea typeface="Calibri"/>
                <a:cs typeface="Calibri"/>
                <a:sym typeface="Calibri"/>
              </a:rPr>
              <a:t> (romantic) and </a:t>
            </a:r>
            <a:r>
              <a:rPr lang="en" sz="1729" b="1" i="1" dirty="0">
                <a:solidFill>
                  <a:schemeClr val="lt1"/>
                </a:solidFill>
                <a:latin typeface="Calibri"/>
                <a:ea typeface="Calibri"/>
                <a:cs typeface="Calibri"/>
                <a:sym typeface="Calibri"/>
              </a:rPr>
              <a:t>philia</a:t>
            </a:r>
            <a:r>
              <a:rPr lang="en" sz="1729" b="1" dirty="0">
                <a:solidFill>
                  <a:schemeClr val="lt1"/>
                </a:solidFill>
                <a:latin typeface="Calibri"/>
                <a:ea typeface="Calibri"/>
                <a:cs typeface="Calibri"/>
                <a:sym typeface="Calibri"/>
              </a:rPr>
              <a:t> (friendship) love between spouses are enhanced, </a:t>
            </a:r>
            <a:r>
              <a:rPr lang="en" sz="1729" b="1" i="1" dirty="0">
                <a:solidFill>
                  <a:schemeClr val="lt1"/>
                </a:solidFill>
                <a:latin typeface="Calibri"/>
                <a:ea typeface="Calibri"/>
                <a:cs typeface="Calibri"/>
                <a:sym typeface="Calibri"/>
              </a:rPr>
              <a:t>not</a:t>
            </a:r>
            <a:r>
              <a:rPr lang="en" sz="1729" b="1" dirty="0">
                <a:solidFill>
                  <a:schemeClr val="lt1"/>
                </a:solidFill>
                <a:latin typeface="Calibri"/>
                <a:ea typeface="Calibri"/>
                <a:cs typeface="Calibri"/>
                <a:sym typeface="Calibri"/>
              </a:rPr>
              <a:t> replaced</a:t>
            </a:r>
            <a:endParaRPr sz="1729" b="1" dirty="0">
              <a:solidFill>
                <a:schemeClr val="lt1"/>
              </a:solidFill>
              <a:latin typeface="Calibri"/>
              <a:ea typeface="Calibri"/>
              <a:cs typeface="Calibri"/>
              <a:sym typeface="Calibri"/>
            </a:endParaRPr>
          </a:p>
          <a:p>
            <a:pPr marL="457200" lvl="0" indent="-228600" algn="l" rtl="0">
              <a:lnSpc>
                <a:spcPct val="105000"/>
              </a:lnSpc>
              <a:spcBef>
                <a:spcPts val="0"/>
              </a:spcBef>
              <a:spcAft>
                <a:spcPts val="0"/>
              </a:spcAft>
              <a:buSzPts val="2040"/>
              <a:buFont typeface="Calibri"/>
              <a:buNone/>
            </a:pPr>
            <a:endParaRPr sz="1629" dirty="0">
              <a:latin typeface="Calibri"/>
              <a:ea typeface="Calibri"/>
              <a:cs typeface="Calibri"/>
              <a:sym typeface="Calibri"/>
            </a:endParaRPr>
          </a:p>
        </p:txBody>
      </p:sp>
      <p:pic>
        <p:nvPicPr>
          <p:cNvPr id="183" name="Google Shape;183;g3671127f1b2_0_0"/>
          <p:cNvPicPr preferRelativeResize="0"/>
          <p:nvPr/>
        </p:nvPicPr>
        <p:blipFill>
          <a:blip r:embed="rId3">
            <a:alphaModFix/>
          </a:blip>
          <a:stretch>
            <a:fillRect/>
          </a:stretch>
        </p:blipFill>
        <p:spPr>
          <a:xfrm>
            <a:off x="482100" y="1623700"/>
            <a:ext cx="3155957" cy="3022800"/>
          </a:xfrm>
          <a:prstGeom prst="rect">
            <a:avLst/>
          </a:prstGeom>
          <a:noFill/>
          <a:ln w="38100" cap="flat" cmpd="sng">
            <a:solidFill>
              <a:schemeClr val="l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80000"/>
        </a:solidFill>
        <a:effectLst/>
      </p:bgPr>
    </p:bg>
    <p:spTree>
      <p:nvGrpSpPr>
        <p:cNvPr id="1" name="Shape 188"/>
        <p:cNvGrpSpPr/>
        <p:nvPr/>
      </p:nvGrpSpPr>
      <p:grpSpPr>
        <a:xfrm>
          <a:off x="0" y="0"/>
          <a:ext cx="0" cy="0"/>
          <a:chOff x="0" y="0"/>
          <a:chExt cx="0" cy="0"/>
        </a:xfrm>
      </p:grpSpPr>
      <p:sp>
        <p:nvSpPr>
          <p:cNvPr id="189" name="Google Shape;189;g31b010a9485_0_12"/>
          <p:cNvSpPr txBox="1">
            <a:spLocks noGrp="1"/>
          </p:cNvSpPr>
          <p:nvPr>
            <p:ph type="title"/>
          </p:nvPr>
        </p:nvSpPr>
        <p:spPr>
          <a:xfrm>
            <a:off x="370175" y="29700"/>
            <a:ext cx="8280600" cy="12273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AB3C19"/>
              </a:buClr>
              <a:buSzPts val="4100"/>
              <a:buFont typeface="Calibri"/>
              <a:buNone/>
            </a:pPr>
            <a:r>
              <a:rPr lang="en" sz="4000" b="1" dirty="0">
                <a:solidFill>
                  <a:schemeClr val="lt1"/>
                </a:solidFill>
                <a:latin typeface="Calibri"/>
                <a:ea typeface="Calibri"/>
                <a:cs typeface="Calibri"/>
                <a:sym typeface="Calibri"/>
              </a:rPr>
              <a:t>Family Life Teaches Us:</a:t>
            </a:r>
            <a:endParaRPr sz="4000" b="1" dirty="0">
              <a:solidFill>
                <a:schemeClr val="lt1"/>
              </a:solidFill>
              <a:latin typeface="Calibri"/>
              <a:ea typeface="Calibri"/>
              <a:cs typeface="Calibri"/>
              <a:sym typeface="Calibri"/>
            </a:endParaRPr>
          </a:p>
        </p:txBody>
      </p:sp>
      <p:sp>
        <p:nvSpPr>
          <p:cNvPr id="190" name="Google Shape;190;g31b010a9485_0_12"/>
          <p:cNvSpPr/>
          <p:nvPr/>
        </p:nvSpPr>
        <p:spPr>
          <a:xfrm rot="1230440">
            <a:off x="5494220" y="1242805"/>
            <a:ext cx="2891011" cy="2039291"/>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900">
                <a:solidFill>
                  <a:srgbClr val="0B5394"/>
                </a:solidFill>
                <a:latin typeface="Calibri"/>
                <a:ea typeface="Calibri"/>
                <a:cs typeface="Calibri"/>
                <a:sym typeface="Calibri"/>
              </a:rPr>
              <a:t> </a:t>
            </a:r>
            <a:endParaRPr sz="1900">
              <a:solidFill>
                <a:srgbClr val="0B5394"/>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900" b="1">
                <a:solidFill>
                  <a:srgbClr val="0B5394"/>
                </a:solidFill>
                <a:latin typeface="Calibri"/>
                <a:ea typeface="Calibri"/>
                <a:cs typeface="Calibri"/>
                <a:sym typeface="Calibri"/>
              </a:rPr>
              <a:t>That sexual intimacy is to be reserved for marriage between a man and a woman</a:t>
            </a:r>
            <a:endParaRPr sz="1900" b="1">
              <a:solidFill>
                <a:srgbClr val="0B5394"/>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endParaRPr sz="2900">
              <a:solidFill>
                <a:srgbClr val="38761D"/>
              </a:solidFill>
              <a:latin typeface="Impact"/>
              <a:ea typeface="Impact"/>
              <a:cs typeface="Impact"/>
              <a:sym typeface="Impact"/>
            </a:endParaRPr>
          </a:p>
        </p:txBody>
      </p:sp>
      <p:sp>
        <p:nvSpPr>
          <p:cNvPr id="191" name="Google Shape;191;g31b010a9485_0_12"/>
          <p:cNvSpPr/>
          <p:nvPr/>
        </p:nvSpPr>
        <p:spPr>
          <a:xfrm rot="-865377" flipH="1">
            <a:off x="192994" y="1178216"/>
            <a:ext cx="3277289" cy="1965092"/>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600">
                <a:solidFill>
                  <a:srgbClr val="274E13"/>
                </a:solidFill>
                <a:latin typeface="Calibri"/>
                <a:ea typeface="Calibri"/>
                <a:cs typeface="Calibri"/>
                <a:sym typeface="Calibri"/>
              </a:rPr>
              <a:t>  </a:t>
            </a:r>
            <a:endParaRPr sz="1600">
              <a:solidFill>
                <a:srgbClr val="274E13"/>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600" b="1">
                <a:solidFill>
                  <a:srgbClr val="274E13"/>
                </a:solidFill>
                <a:latin typeface="Calibri"/>
                <a:ea typeface="Calibri"/>
                <a:cs typeface="Calibri"/>
                <a:sym typeface="Calibri"/>
              </a:rPr>
              <a:t>That marriage involves a total self-giving of the husband and wife to each other, emotionally, spiritually, and physically   </a:t>
            </a:r>
            <a:endParaRPr sz="2400" b="1">
              <a:solidFill>
                <a:srgbClr val="274E13"/>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900"/>
              <a:buFont typeface="Arial"/>
              <a:buNone/>
            </a:pPr>
            <a:endParaRPr sz="2500">
              <a:solidFill>
                <a:srgbClr val="0645AD"/>
              </a:solidFill>
              <a:latin typeface="Impact"/>
              <a:ea typeface="Impact"/>
              <a:cs typeface="Impact"/>
              <a:sym typeface="Impact"/>
            </a:endParaRPr>
          </a:p>
        </p:txBody>
      </p:sp>
      <p:sp>
        <p:nvSpPr>
          <p:cNvPr id="192" name="Google Shape;192;g31b010a9485_0_12"/>
          <p:cNvSpPr/>
          <p:nvPr/>
        </p:nvSpPr>
        <p:spPr>
          <a:xfrm>
            <a:off x="3601925" y="1257000"/>
            <a:ext cx="1817100" cy="1719300"/>
          </a:xfrm>
          <a:prstGeom prst="wedgeRectCallout">
            <a:avLst>
              <a:gd name="adj1" fmla="val -20833"/>
              <a:gd name="adj2" fmla="val 62500"/>
            </a:avLst>
          </a:prstGeom>
          <a:solidFill>
            <a:schemeClr val="lt2"/>
          </a:solidFill>
          <a:ln w="19050" cap="flat" cmpd="sng">
            <a:solidFill>
              <a:srgbClr val="68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700">
              <a:solidFill>
                <a:srgbClr val="680000"/>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700" b="1">
                <a:solidFill>
                  <a:srgbClr val="680000"/>
                </a:solidFill>
                <a:latin typeface="Calibri"/>
                <a:ea typeface="Calibri"/>
                <a:cs typeface="Calibri"/>
                <a:sym typeface="Calibri"/>
              </a:rPr>
              <a:t>A healthy understanding of ourselves, including the aspect of sexuality</a:t>
            </a:r>
            <a:endParaRPr sz="1700" b="1">
              <a:solidFill>
                <a:srgbClr val="68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Arial"/>
              <a:buNone/>
            </a:pPr>
            <a:endParaRPr sz="2400">
              <a:solidFill>
                <a:srgbClr val="9900FF"/>
              </a:solidFill>
              <a:latin typeface="Impact"/>
              <a:ea typeface="Impact"/>
              <a:cs typeface="Impact"/>
              <a:sym typeface="Impact"/>
            </a:endParaRPr>
          </a:p>
        </p:txBody>
      </p:sp>
      <p:sp>
        <p:nvSpPr>
          <p:cNvPr id="193" name="Google Shape;193;g31b010a9485_0_12"/>
          <p:cNvSpPr/>
          <p:nvPr/>
        </p:nvSpPr>
        <p:spPr>
          <a:xfrm rot="1580038">
            <a:off x="5567785" y="3479089"/>
            <a:ext cx="2461663" cy="1420273"/>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300" b="1" dirty="0">
                <a:solidFill>
                  <a:srgbClr val="38761D"/>
                </a:solidFill>
                <a:latin typeface="Calibri"/>
                <a:ea typeface="Calibri"/>
                <a:cs typeface="Calibri"/>
                <a:sym typeface="Calibri"/>
              </a:rPr>
              <a:t>   </a:t>
            </a:r>
            <a:r>
              <a:rPr lang="en" sz="1600" b="1" dirty="0">
                <a:solidFill>
                  <a:srgbClr val="0000FF"/>
                </a:solidFill>
                <a:latin typeface="Calibri"/>
                <a:ea typeface="Calibri"/>
                <a:cs typeface="Calibri"/>
                <a:sym typeface="Calibri"/>
              </a:rPr>
              <a:t>How to relate to others based on our own God-given personalities</a:t>
            </a:r>
            <a:endParaRPr sz="1800" b="1" dirty="0">
              <a:solidFill>
                <a:srgbClr val="0645AD"/>
              </a:solidFill>
              <a:latin typeface="Impact"/>
              <a:ea typeface="Impact"/>
              <a:cs typeface="Impact"/>
              <a:sym typeface="Impact"/>
            </a:endParaRPr>
          </a:p>
        </p:txBody>
      </p:sp>
      <p:sp>
        <p:nvSpPr>
          <p:cNvPr id="194" name="Google Shape;194;g31b010a9485_0_12"/>
          <p:cNvSpPr/>
          <p:nvPr/>
        </p:nvSpPr>
        <p:spPr>
          <a:xfrm rot="-1841537" flipH="1">
            <a:off x="643038" y="3480558"/>
            <a:ext cx="1987159" cy="1227292"/>
          </a:xfrm>
          <a:prstGeom prst="wedgeEllipse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endParaRPr dirty="0">
              <a:solidFill>
                <a:srgbClr val="BF9000"/>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b="1" dirty="0">
                <a:solidFill>
                  <a:srgbClr val="783F04"/>
                </a:solidFill>
                <a:latin typeface="Calibri"/>
                <a:ea typeface="Calibri"/>
                <a:cs typeface="Calibri"/>
                <a:sym typeface="Calibri"/>
              </a:rPr>
              <a:t>About the complementary nature of masculinity and femininity</a:t>
            </a:r>
            <a:endParaRPr b="1" dirty="0">
              <a:solidFill>
                <a:srgbClr val="783F04"/>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endParaRPr sz="1900" dirty="0">
              <a:solidFill>
                <a:srgbClr val="38761D"/>
              </a:solidFill>
              <a:latin typeface="Impact"/>
              <a:ea typeface="Impact"/>
              <a:cs typeface="Impact"/>
              <a:sym typeface="Impact"/>
            </a:endParaRPr>
          </a:p>
        </p:txBody>
      </p:sp>
      <p:pic>
        <p:nvPicPr>
          <p:cNvPr id="195" name="Google Shape;195;g31b010a9485_0_12"/>
          <p:cNvPicPr preferRelativeResize="0"/>
          <p:nvPr/>
        </p:nvPicPr>
        <p:blipFill rotWithShape="1">
          <a:blip r:embed="rId3">
            <a:alphaModFix/>
          </a:blip>
          <a:srcRect/>
          <a:stretch/>
        </p:blipFill>
        <p:spPr>
          <a:xfrm>
            <a:off x="3425723" y="3091200"/>
            <a:ext cx="2005950" cy="2005950"/>
          </a:xfrm>
          <a:prstGeom prst="rect">
            <a:avLst/>
          </a:prstGeom>
          <a:noFill/>
          <a:ln>
            <a:noFill/>
          </a:ln>
        </p:spPr>
      </p:pic>
      <p:sp>
        <p:nvSpPr>
          <p:cNvPr id="196" name="Google Shape;196;g31b010a9485_0_12"/>
          <p:cNvSpPr txBox="1"/>
          <p:nvPr/>
        </p:nvSpPr>
        <p:spPr>
          <a:xfrm>
            <a:off x="0" y="0"/>
            <a:ext cx="3000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a:solidFill>
                <a:srgbClr val="0000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5"/>
          <p:cNvSpPr txBox="1">
            <a:spLocks noGrp="1"/>
          </p:cNvSpPr>
          <p:nvPr>
            <p:ph type="subTitle" idx="1"/>
          </p:nvPr>
        </p:nvSpPr>
        <p:spPr>
          <a:xfrm>
            <a:off x="4595575" y="1821875"/>
            <a:ext cx="3648000" cy="289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605"/>
              <a:buFont typeface="Arial"/>
              <a:buNone/>
            </a:pPr>
            <a:r>
              <a:rPr lang="en" sz="2400" b="1" i="1" dirty="0">
                <a:solidFill>
                  <a:schemeClr val="dk1"/>
                </a:solidFill>
                <a:latin typeface="Calibri"/>
                <a:ea typeface="Calibri"/>
                <a:cs typeface="Calibri"/>
                <a:sym typeface="Calibri"/>
              </a:rPr>
              <a:t>Definition: </a:t>
            </a:r>
            <a:r>
              <a:rPr lang="en" sz="2400" dirty="0">
                <a:solidFill>
                  <a:schemeClr val="dk1"/>
                </a:solidFill>
                <a:latin typeface="Calibri"/>
                <a:ea typeface="Calibri"/>
                <a:cs typeface="Calibri"/>
                <a:sym typeface="Calibri"/>
              </a:rPr>
              <a:t>also called an annulment, it is a judgment issued by the Church that says a marriage was never valid, having failed to meet the requirements for a valid marriage in the Church. </a:t>
            </a:r>
            <a:endParaRPr sz="2400" dirty="0">
              <a:solidFill>
                <a:schemeClr val="dk1"/>
              </a:solidFill>
              <a:latin typeface="Calibri"/>
              <a:ea typeface="Calibri"/>
              <a:cs typeface="Calibri"/>
              <a:sym typeface="Calibri"/>
            </a:endParaRPr>
          </a:p>
          <a:p>
            <a:pPr marL="0" lvl="0" indent="0" algn="l" rtl="0">
              <a:spcBef>
                <a:spcPts val="0"/>
              </a:spcBef>
              <a:spcAft>
                <a:spcPts val="0"/>
              </a:spcAft>
              <a:buClr>
                <a:srgbClr val="000000"/>
              </a:buClr>
              <a:buSzPts val="605"/>
              <a:buFont typeface="Arial"/>
              <a:buNone/>
            </a:pPr>
            <a:r>
              <a:rPr lang="en" sz="2400" dirty="0">
                <a:latin typeface="Calibri"/>
                <a:ea typeface="Calibri"/>
                <a:cs typeface="Calibri"/>
                <a:sym typeface="Calibri"/>
              </a:rPr>
              <a:t> </a:t>
            </a:r>
            <a:endParaRPr sz="2400" dirty="0">
              <a:latin typeface="Calibri"/>
              <a:ea typeface="Calibri"/>
              <a:cs typeface="Calibri"/>
              <a:sym typeface="Calibri"/>
            </a:endParaRPr>
          </a:p>
        </p:txBody>
      </p:sp>
      <p:sp>
        <p:nvSpPr>
          <p:cNvPr id="202" name="Google Shape;202;p5"/>
          <p:cNvSpPr/>
          <p:nvPr/>
        </p:nvSpPr>
        <p:spPr>
          <a:xfrm>
            <a:off x="399725" y="188375"/>
            <a:ext cx="8295300" cy="1116000"/>
          </a:xfrm>
          <a:prstGeom prst="roundRect">
            <a:avLst>
              <a:gd name="adj" fmla="val 16667"/>
            </a:avLst>
          </a:prstGeom>
          <a:gradFill>
            <a:gsLst>
              <a:gs pos="0">
                <a:srgbClr val="DB0000"/>
              </a:gs>
              <a:gs pos="100000">
                <a:srgbClr val="54030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
          <p:cNvSpPr txBox="1"/>
          <p:nvPr/>
        </p:nvSpPr>
        <p:spPr>
          <a:xfrm>
            <a:off x="662600" y="188375"/>
            <a:ext cx="7727700" cy="9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0" i="0" u="none" strike="noStrike" cap="none">
                <a:solidFill>
                  <a:schemeClr val="lt1"/>
                </a:solidFill>
                <a:latin typeface="Calibri"/>
                <a:ea typeface="Calibri"/>
                <a:cs typeface="Calibri"/>
                <a:sym typeface="Calibri"/>
              </a:rPr>
              <a:t>     </a:t>
            </a:r>
            <a:r>
              <a:rPr lang="en" sz="5300">
                <a:solidFill>
                  <a:schemeClr val="lt1"/>
                </a:solidFill>
                <a:latin typeface="Calibri"/>
                <a:ea typeface="Calibri"/>
                <a:cs typeface="Calibri"/>
                <a:sym typeface="Calibri"/>
              </a:rPr>
              <a:t>Declaration of Nullity</a:t>
            </a:r>
            <a:endParaRPr sz="5300" b="0" i="0" u="none" strike="noStrike" cap="none">
              <a:solidFill>
                <a:schemeClr val="lt1"/>
              </a:solidFill>
              <a:latin typeface="Calibri"/>
              <a:ea typeface="Calibri"/>
              <a:cs typeface="Calibri"/>
              <a:sym typeface="Calibri"/>
            </a:endParaRPr>
          </a:p>
        </p:txBody>
      </p:sp>
      <p:sp>
        <p:nvSpPr>
          <p:cNvPr id="204" name="Google Shape;204;p5"/>
          <p:cNvSpPr/>
          <p:nvPr/>
        </p:nvSpPr>
        <p:spPr>
          <a:xfrm>
            <a:off x="7651500" y="86925"/>
            <a:ext cx="1492500" cy="10650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5"/>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206" name="Google Shape;206;p5"/>
          <p:cNvPicPr preferRelativeResize="0"/>
          <p:nvPr/>
        </p:nvPicPr>
        <p:blipFill>
          <a:blip r:embed="rId3">
            <a:alphaModFix/>
          </a:blip>
          <a:stretch>
            <a:fillRect/>
          </a:stretch>
        </p:blipFill>
        <p:spPr>
          <a:xfrm>
            <a:off x="1408050" y="2008650"/>
            <a:ext cx="2520850" cy="2520850"/>
          </a:xfrm>
          <a:prstGeom prst="rect">
            <a:avLst/>
          </a:prstGeom>
          <a:noFill/>
          <a:ln w="76200" cap="flat" cmpd="sng">
            <a:solidFill>
              <a:srgbClr val="680000"/>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211" name="Google Shape;211;p4"/>
          <p:cNvSpPr/>
          <p:nvPr/>
        </p:nvSpPr>
        <p:spPr>
          <a:xfrm rot="10800000">
            <a:off x="460600" y="243100"/>
            <a:ext cx="8227200" cy="909300"/>
          </a:xfrm>
          <a:prstGeom prst="bevel">
            <a:avLst>
              <a:gd name="adj" fmla="val 12500"/>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4"/>
          <p:cNvSpPr txBox="1"/>
          <p:nvPr/>
        </p:nvSpPr>
        <p:spPr>
          <a:xfrm>
            <a:off x="460600" y="243100"/>
            <a:ext cx="7815600" cy="90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990"/>
              <a:buFont typeface="Arial"/>
              <a:buNone/>
            </a:pPr>
            <a:r>
              <a:rPr lang="en" sz="4120" b="1">
                <a:solidFill>
                  <a:schemeClr val="lt1"/>
                </a:solidFill>
                <a:latin typeface="Calibri"/>
                <a:ea typeface="Calibri"/>
                <a:cs typeface="Calibri"/>
                <a:sym typeface="Calibri"/>
              </a:rPr>
              <a:t>Traditional Wedding Symbols</a:t>
            </a:r>
            <a:endParaRPr sz="1400" b="0" i="0" strike="noStrike" cap="none">
              <a:solidFill>
                <a:schemeClr val="lt1"/>
              </a:solidFill>
              <a:latin typeface="Arial"/>
              <a:ea typeface="Arial"/>
              <a:cs typeface="Arial"/>
              <a:sym typeface="Arial"/>
            </a:endParaRPr>
          </a:p>
        </p:txBody>
      </p:sp>
      <p:sp>
        <p:nvSpPr>
          <p:cNvPr id="213" name="Google Shape;213;p4"/>
          <p:cNvSpPr txBox="1"/>
          <p:nvPr/>
        </p:nvSpPr>
        <p:spPr>
          <a:xfrm>
            <a:off x="4144600" y="1425475"/>
            <a:ext cx="4543200" cy="324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endParaRPr>
              <a:solidFill>
                <a:srgbClr val="660000"/>
              </a:solidFill>
              <a:latin typeface="Calibri"/>
              <a:ea typeface="Calibri"/>
              <a:cs typeface="Calibri"/>
              <a:sym typeface="Calibri"/>
            </a:endParaRPr>
          </a:p>
        </p:txBody>
      </p:sp>
      <p:pic>
        <p:nvPicPr>
          <p:cNvPr id="214" name="Google Shape;214;p4"/>
          <p:cNvPicPr preferRelativeResize="0"/>
          <p:nvPr/>
        </p:nvPicPr>
        <p:blipFill rotWithShape="1">
          <a:blip r:embed="rId4">
            <a:alphaModFix/>
          </a:blip>
          <a:srcRect l="7944"/>
          <a:stretch/>
        </p:blipFill>
        <p:spPr>
          <a:xfrm>
            <a:off x="3216799" y="981275"/>
            <a:ext cx="2714826" cy="3686300"/>
          </a:xfrm>
          <a:prstGeom prst="rect">
            <a:avLst/>
          </a:prstGeom>
          <a:noFill/>
          <a:ln>
            <a:noFill/>
          </a:ln>
        </p:spPr>
      </p:pic>
      <p:pic>
        <p:nvPicPr>
          <p:cNvPr id="215" name="Google Shape;215;p4"/>
          <p:cNvPicPr preferRelativeResize="0"/>
          <p:nvPr/>
        </p:nvPicPr>
        <p:blipFill rotWithShape="1">
          <a:blip r:embed="rId5">
            <a:alphaModFix/>
          </a:blip>
          <a:srcRect r="22426"/>
          <a:stretch/>
        </p:blipFill>
        <p:spPr>
          <a:xfrm>
            <a:off x="5931625" y="2001938"/>
            <a:ext cx="2429174" cy="2089200"/>
          </a:xfrm>
          <a:prstGeom prst="rect">
            <a:avLst/>
          </a:prstGeom>
          <a:noFill/>
          <a:ln>
            <a:noFill/>
          </a:ln>
        </p:spPr>
      </p:pic>
      <p:pic>
        <p:nvPicPr>
          <p:cNvPr id="216" name="Google Shape;216;p4"/>
          <p:cNvPicPr preferRelativeResize="0"/>
          <p:nvPr/>
        </p:nvPicPr>
        <p:blipFill>
          <a:blip r:embed="rId6">
            <a:alphaModFix/>
          </a:blip>
          <a:stretch>
            <a:fillRect/>
          </a:stretch>
        </p:blipFill>
        <p:spPr>
          <a:xfrm>
            <a:off x="940952" y="1778363"/>
            <a:ext cx="1902974" cy="25363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sp>
        <p:nvSpPr>
          <p:cNvPr id="221" name="Google Shape;221;p16"/>
          <p:cNvSpPr txBox="1">
            <a:spLocks noGrp="1"/>
          </p:cNvSpPr>
          <p:nvPr>
            <p:ph type="subTitle" idx="1"/>
          </p:nvPr>
        </p:nvSpPr>
        <p:spPr>
          <a:xfrm>
            <a:off x="3328750" y="1847575"/>
            <a:ext cx="4523400" cy="288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SzPts val="1100"/>
              <a:buNone/>
            </a:pPr>
            <a:r>
              <a:rPr lang="en">
                <a:solidFill>
                  <a:schemeClr val="dk1"/>
                </a:solidFill>
                <a:latin typeface="Impact"/>
                <a:ea typeface="Impact"/>
                <a:cs typeface="Impact"/>
                <a:sym typeface="Impact"/>
              </a:rPr>
              <a:t>“That </a:t>
            </a:r>
            <a:r>
              <a:rPr lang="en" dirty="0">
                <a:solidFill>
                  <a:schemeClr val="dk1"/>
                </a:solidFill>
                <a:latin typeface="Impact"/>
                <a:ea typeface="Impact"/>
                <a:cs typeface="Impact"/>
                <a:sym typeface="Impact"/>
              </a:rPr>
              <a:t>is why a man leaves his father and mother and clings to his wife, and the two of them become one </a:t>
            </a:r>
            <a:r>
              <a:rPr lang="en">
                <a:solidFill>
                  <a:schemeClr val="dk1"/>
                </a:solidFill>
                <a:latin typeface="Impact"/>
                <a:ea typeface="Impact"/>
                <a:cs typeface="Impact"/>
                <a:sym typeface="Impact"/>
              </a:rPr>
              <a:t>body.” </a:t>
            </a:r>
            <a:endParaRPr dirty="0">
              <a:solidFill>
                <a:schemeClr val="dk1"/>
              </a:solidFill>
              <a:latin typeface="Impact"/>
              <a:ea typeface="Impact"/>
              <a:cs typeface="Impact"/>
              <a:sym typeface="Impact"/>
            </a:endParaRPr>
          </a:p>
          <a:p>
            <a:pPr marL="0" lvl="0" indent="0" algn="ctr" rtl="0">
              <a:spcBef>
                <a:spcPts val="0"/>
              </a:spcBef>
              <a:spcAft>
                <a:spcPts val="0"/>
              </a:spcAft>
              <a:buClr>
                <a:schemeClr val="dk1"/>
              </a:buClr>
              <a:buSzPts val="1100"/>
              <a:buFont typeface="Arial"/>
              <a:buNone/>
            </a:pPr>
            <a:r>
              <a:rPr lang="en" dirty="0">
                <a:solidFill>
                  <a:schemeClr val="dk1"/>
                </a:solidFill>
                <a:latin typeface="Impact"/>
                <a:ea typeface="Impact"/>
                <a:cs typeface="Impact"/>
                <a:sym typeface="Impact"/>
              </a:rPr>
              <a:t>—Genesis 2:24</a:t>
            </a:r>
            <a:endParaRPr sz="750" dirty="0">
              <a:solidFill>
                <a:schemeClr val="dk1"/>
              </a:solidFill>
              <a:highlight>
                <a:srgbClr val="FFFFFF"/>
              </a:highlight>
              <a:latin typeface="Impact"/>
              <a:ea typeface="Impact"/>
              <a:cs typeface="Impact"/>
              <a:sym typeface="Impact"/>
            </a:endParaRPr>
          </a:p>
          <a:p>
            <a:pPr marL="0" lvl="0" indent="0" algn="l" rtl="0">
              <a:lnSpc>
                <a:spcPct val="115000"/>
              </a:lnSpc>
              <a:spcBef>
                <a:spcPts val="0"/>
              </a:spcBef>
              <a:spcAft>
                <a:spcPts val="0"/>
              </a:spcAft>
              <a:buClr>
                <a:schemeClr val="dk1"/>
              </a:buClr>
              <a:buSzPts val="1100"/>
              <a:buFont typeface="Arial"/>
              <a:buNone/>
            </a:pPr>
            <a:endParaRPr sz="700" dirty="0">
              <a:solidFill>
                <a:schemeClr val="dk1"/>
              </a:solidFill>
            </a:endParaRPr>
          </a:p>
          <a:p>
            <a:pPr marL="0" lvl="0" indent="0" algn="ctr" rtl="0">
              <a:lnSpc>
                <a:spcPct val="100000"/>
              </a:lnSpc>
              <a:spcBef>
                <a:spcPts val="0"/>
              </a:spcBef>
              <a:spcAft>
                <a:spcPts val="0"/>
              </a:spcAft>
              <a:buSzPts val="605"/>
              <a:buNone/>
            </a:pPr>
            <a:endParaRPr sz="3200" dirty="0">
              <a:solidFill>
                <a:srgbClr val="85200C"/>
              </a:solidFill>
              <a:latin typeface="Impact"/>
              <a:ea typeface="Impact"/>
              <a:cs typeface="Impact"/>
              <a:sym typeface="Impact"/>
            </a:endParaRPr>
          </a:p>
        </p:txBody>
      </p:sp>
      <p:sp>
        <p:nvSpPr>
          <p:cNvPr id="222" name="Google Shape;222;p16"/>
          <p:cNvSpPr/>
          <p:nvPr/>
        </p:nvSpPr>
        <p:spPr>
          <a:xfrm>
            <a:off x="429875" y="188375"/>
            <a:ext cx="8265000" cy="1116000"/>
          </a:xfrm>
          <a:prstGeom prst="roundRect">
            <a:avLst>
              <a:gd name="adj" fmla="val 16667"/>
            </a:avLst>
          </a:prstGeom>
          <a:solidFill>
            <a:schemeClr val="lt1"/>
          </a:solidFill>
          <a:ln w="76200" cap="flat" cmpd="sng">
            <a:solidFill>
              <a:srgbClr val="85200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6"/>
          <p:cNvSpPr txBox="1"/>
          <p:nvPr/>
        </p:nvSpPr>
        <p:spPr>
          <a:xfrm>
            <a:off x="311700" y="188375"/>
            <a:ext cx="8078700" cy="202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b="0" i="0" u="none" strike="noStrike" cap="none">
                <a:solidFill>
                  <a:srgbClr val="85200C"/>
                </a:solidFill>
                <a:latin typeface="Calibri"/>
                <a:ea typeface="Calibri"/>
                <a:cs typeface="Calibri"/>
                <a:sym typeface="Calibri"/>
              </a:rPr>
              <a:t>               Memorize It</a:t>
            </a:r>
            <a:endParaRPr sz="5300" b="0" i="0" u="none" strike="noStrike" cap="none">
              <a:solidFill>
                <a:srgbClr val="85200C"/>
              </a:solidFill>
              <a:latin typeface="Calibri"/>
              <a:ea typeface="Calibri"/>
              <a:cs typeface="Calibri"/>
              <a:sym typeface="Calibri"/>
            </a:endParaRPr>
          </a:p>
        </p:txBody>
      </p:sp>
      <p:sp>
        <p:nvSpPr>
          <p:cNvPr id="224" name="Google Shape;224;p16"/>
          <p:cNvSpPr/>
          <p:nvPr/>
        </p:nvSpPr>
        <p:spPr>
          <a:xfrm>
            <a:off x="7651500" y="86925"/>
            <a:ext cx="1492500" cy="10650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6"/>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Calibri"/>
                <a:ea typeface="Calibri"/>
                <a:cs typeface="Calibri"/>
                <a:sym typeface="Calibri"/>
              </a:rPr>
              <a:t>Key</a:t>
            </a: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 sz="1600" b="1">
                <a:solidFill>
                  <a:schemeClr val="dk1"/>
                </a:solidFill>
                <a:latin typeface="Calibri"/>
                <a:ea typeface="Calibri"/>
                <a:cs typeface="Calibri"/>
                <a:sym typeface="Calibri"/>
              </a:rPr>
              <a:t>Verse</a:t>
            </a:r>
            <a:endParaRPr sz="1400" b="0" i="0" u="none" strike="noStrike" cap="none">
              <a:solidFill>
                <a:srgbClr val="000000"/>
              </a:solidFill>
              <a:latin typeface="Calibri"/>
              <a:ea typeface="Calibri"/>
              <a:cs typeface="Calibri"/>
              <a:sym typeface="Calibri"/>
            </a:endParaRPr>
          </a:p>
        </p:txBody>
      </p:sp>
      <p:pic>
        <p:nvPicPr>
          <p:cNvPr id="226" name="Google Shape;226;p16"/>
          <p:cNvPicPr preferRelativeResize="0"/>
          <p:nvPr/>
        </p:nvPicPr>
        <p:blipFill rotWithShape="1">
          <a:blip r:embed="rId4">
            <a:alphaModFix/>
          </a:blip>
          <a:srcRect/>
          <a:stretch/>
        </p:blipFill>
        <p:spPr>
          <a:xfrm flipH="1">
            <a:off x="858676" y="1747049"/>
            <a:ext cx="2470075" cy="3087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g31aedfb4bc2_0_38"/>
          <p:cNvSpPr txBox="1">
            <a:spLocks noGrp="1"/>
          </p:cNvSpPr>
          <p:nvPr>
            <p:ph type="title"/>
          </p:nvPr>
        </p:nvSpPr>
        <p:spPr>
          <a:xfrm>
            <a:off x="3834925" y="288550"/>
            <a:ext cx="5089500" cy="1371900"/>
          </a:xfrm>
          <a:prstGeom prst="rect">
            <a:avLst/>
          </a:prstGeom>
          <a:solidFill>
            <a:srgbClr val="680000"/>
          </a:solidFill>
          <a:ln w="38100" cap="flat" cmpd="sng">
            <a:solidFill>
              <a:srgbClr val="BA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3500" b="1">
                <a:solidFill>
                  <a:schemeClr val="lt1"/>
                </a:solidFill>
                <a:latin typeface="Calibri"/>
                <a:ea typeface="Calibri"/>
                <a:cs typeface="Calibri"/>
                <a:sym typeface="Calibri"/>
              </a:rPr>
              <a:t>Marriage is God’s Idea</a:t>
            </a:r>
            <a:endParaRPr sz="3500" b="1">
              <a:solidFill>
                <a:schemeClr val="lt1"/>
              </a:solidFill>
              <a:latin typeface="Calibri"/>
              <a:ea typeface="Calibri"/>
              <a:cs typeface="Calibri"/>
              <a:sym typeface="Calibri"/>
            </a:endParaRPr>
          </a:p>
        </p:txBody>
      </p:sp>
      <p:sp>
        <p:nvSpPr>
          <p:cNvPr id="112" name="Google Shape;112;g31aedfb4bc2_0_38"/>
          <p:cNvSpPr txBox="1"/>
          <p:nvPr/>
        </p:nvSpPr>
        <p:spPr>
          <a:xfrm>
            <a:off x="3879175" y="1755675"/>
            <a:ext cx="5001000" cy="323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000" b="1" dirty="0">
                <a:solidFill>
                  <a:srgbClr val="990000"/>
                </a:solidFill>
                <a:latin typeface="Calibri"/>
                <a:ea typeface="Calibri"/>
                <a:cs typeface="Calibri"/>
                <a:sym typeface="Calibri"/>
              </a:rPr>
              <a:t>“The vocation to marriage is written in the very nature of man and woman as they came from the hand of the Creator.”</a:t>
            </a:r>
            <a:r>
              <a:rPr lang="en" sz="2200" b="1" dirty="0">
                <a:solidFill>
                  <a:srgbClr val="990000"/>
                </a:solidFill>
                <a:latin typeface="Calibri"/>
                <a:ea typeface="Calibri"/>
                <a:cs typeface="Calibri"/>
                <a:sym typeface="Calibri"/>
              </a:rPr>
              <a:t> </a:t>
            </a:r>
            <a:r>
              <a:rPr lang="en" b="1" dirty="0">
                <a:solidFill>
                  <a:srgbClr val="990000"/>
                </a:solidFill>
                <a:latin typeface="Calibri"/>
                <a:ea typeface="Calibri"/>
                <a:cs typeface="Calibri"/>
                <a:sym typeface="Calibri"/>
              </a:rPr>
              <a:t>—</a:t>
            </a:r>
            <a:r>
              <a:rPr lang="en" b="1" i="1" dirty="0">
                <a:solidFill>
                  <a:srgbClr val="990000"/>
                </a:solidFill>
                <a:latin typeface="Calibri"/>
                <a:ea typeface="Calibri"/>
                <a:cs typeface="Calibri"/>
                <a:sym typeface="Calibri"/>
              </a:rPr>
              <a:t>CCC</a:t>
            </a:r>
            <a:r>
              <a:rPr lang="en" b="1" dirty="0">
                <a:solidFill>
                  <a:srgbClr val="990000"/>
                </a:solidFill>
                <a:latin typeface="Calibri"/>
                <a:ea typeface="Calibri"/>
                <a:cs typeface="Calibri"/>
                <a:sym typeface="Calibri"/>
              </a:rPr>
              <a:t> 1503 </a:t>
            </a:r>
            <a:endParaRPr b="1" dirty="0">
              <a:solidFill>
                <a:srgbClr val="99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b="1" dirty="0">
              <a:solidFill>
                <a:srgbClr val="99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b="1" dirty="0">
                <a:solidFill>
                  <a:srgbClr val="990000"/>
                </a:solidFill>
                <a:latin typeface="Calibri"/>
                <a:ea typeface="Calibri"/>
                <a:cs typeface="Calibri"/>
                <a:sym typeface="Calibri"/>
              </a:rPr>
              <a:t>Genesis</a:t>
            </a:r>
            <a:r>
              <a:rPr lang="en" b="1" dirty="0">
                <a:solidFill>
                  <a:srgbClr val="990000"/>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2:4–25</a:t>
            </a:r>
            <a:r>
              <a:rPr lang="en" b="1" dirty="0">
                <a:solidFill>
                  <a:srgbClr val="990000"/>
                </a:solidFill>
                <a:latin typeface="Calibri"/>
                <a:ea typeface="Calibri"/>
                <a:cs typeface="Calibri"/>
                <a:sym typeface="Calibri"/>
              </a:rPr>
              <a:t> describes Adam’s creation and his loneliness due to not having a partner with whom to share his life. The Lord agreed: </a:t>
            </a:r>
            <a:endParaRPr b="1" dirty="0">
              <a:solidFill>
                <a:srgbClr val="99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b="1" dirty="0">
              <a:solidFill>
                <a:srgbClr val="990000"/>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2000" b="1" dirty="0">
                <a:solidFill>
                  <a:srgbClr val="990000"/>
                </a:solidFill>
                <a:latin typeface="Calibri"/>
                <a:ea typeface="Calibri"/>
                <a:cs typeface="Calibri"/>
                <a:sym typeface="Calibri"/>
              </a:rPr>
              <a:t>“It is not good for the man to be alone. I will make a helper suited to him.” </a:t>
            </a:r>
            <a:endParaRPr sz="2000" b="1" dirty="0">
              <a:solidFill>
                <a:srgbClr val="990000"/>
              </a:solidFill>
              <a:latin typeface="Calibri"/>
              <a:ea typeface="Calibri"/>
              <a:cs typeface="Calibri"/>
              <a:sym typeface="Calibri"/>
            </a:endParaRPr>
          </a:p>
          <a:p>
            <a:pPr marL="457200" marR="0" lvl="0" indent="0" algn="ctr" rtl="0">
              <a:lnSpc>
                <a:spcPct val="100000"/>
              </a:lnSpc>
              <a:spcBef>
                <a:spcPts val="0"/>
              </a:spcBef>
              <a:spcAft>
                <a:spcPts val="0"/>
              </a:spcAft>
              <a:buClr>
                <a:srgbClr val="000000"/>
              </a:buClr>
              <a:buSzPts val="1600"/>
              <a:buFont typeface="Arial"/>
              <a:buNone/>
            </a:pPr>
            <a:endParaRPr sz="400" b="1" i="0" u="none" strike="noStrike" cap="none" dirty="0">
              <a:solidFill>
                <a:srgbClr val="980000"/>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A3BAABC-022F-4E3B-849D-C3B841CD0E89}"/>
              </a:ext>
            </a:extLst>
          </p:cNvPr>
          <p:cNvPicPr>
            <a:picLocks noChangeAspect="1"/>
          </p:cNvPicPr>
          <p:nvPr/>
        </p:nvPicPr>
        <p:blipFill rotWithShape="1">
          <a:blip r:embed="rId5"/>
          <a:srcRect l="24960" r="20350"/>
          <a:stretch/>
        </p:blipFill>
        <p:spPr>
          <a:xfrm>
            <a:off x="0" y="0"/>
            <a:ext cx="3695373"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g365f66daa86_0_32"/>
          <p:cNvSpPr txBox="1">
            <a:spLocks noGrp="1"/>
          </p:cNvSpPr>
          <p:nvPr>
            <p:ph type="title"/>
          </p:nvPr>
        </p:nvSpPr>
        <p:spPr>
          <a:xfrm>
            <a:off x="171275" y="168725"/>
            <a:ext cx="5089500" cy="819000"/>
          </a:xfrm>
          <a:prstGeom prst="rect">
            <a:avLst/>
          </a:prstGeom>
          <a:solidFill>
            <a:srgbClr val="680000"/>
          </a:solidFill>
          <a:ln w="38100" cap="flat" cmpd="sng">
            <a:solidFill>
              <a:srgbClr val="BA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990"/>
              <a:buNone/>
            </a:pPr>
            <a:r>
              <a:rPr lang="en" sz="3500" b="1" dirty="0">
                <a:solidFill>
                  <a:schemeClr val="lt1"/>
                </a:solidFill>
                <a:latin typeface="Calibri"/>
                <a:ea typeface="Calibri"/>
                <a:cs typeface="Calibri"/>
                <a:sym typeface="Calibri"/>
              </a:rPr>
              <a:t>Marriage Is Hurt by Sin</a:t>
            </a:r>
            <a:endParaRPr sz="3500" b="1" dirty="0">
              <a:solidFill>
                <a:schemeClr val="lt1"/>
              </a:solidFill>
              <a:latin typeface="Calibri"/>
              <a:ea typeface="Calibri"/>
              <a:cs typeface="Calibri"/>
              <a:sym typeface="Calibri"/>
            </a:endParaRPr>
          </a:p>
        </p:txBody>
      </p:sp>
      <p:sp>
        <p:nvSpPr>
          <p:cNvPr id="119" name="Google Shape;119;g365f66daa86_0_32"/>
          <p:cNvSpPr txBox="1"/>
          <p:nvPr/>
        </p:nvSpPr>
        <p:spPr>
          <a:xfrm>
            <a:off x="215525" y="1099250"/>
            <a:ext cx="5001000" cy="3829500"/>
          </a:xfrm>
          <a:prstGeom prst="rect">
            <a:avLst/>
          </a:prstGeom>
          <a:noFill/>
          <a:ln>
            <a:noFill/>
          </a:ln>
        </p:spPr>
        <p:txBody>
          <a:bodyPr spcFirstLastPara="1" wrap="square" lIns="91425" tIns="91425" rIns="91425" bIns="91425" anchor="t" anchorCtr="0">
            <a:noAutofit/>
          </a:bodyPr>
          <a:lstStyle/>
          <a:p>
            <a:pPr marL="457200" lvl="0" indent="-368300" algn="l" rtl="0">
              <a:lnSpc>
                <a:spcPct val="90000"/>
              </a:lnSpc>
              <a:spcBef>
                <a:spcPts val="0"/>
              </a:spcBef>
              <a:spcAft>
                <a:spcPts val="0"/>
              </a:spcAft>
              <a:buClr>
                <a:srgbClr val="680000"/>
              </a:buClr>
              <a:buSzPts val="2200"/>
              <a:buFont typeface="Calibri"/>
              <a:buChar char="●"/>
            </a:pPr>
            <a:r>
              <a:rPr lang="en" sz="2200" dirty="0">
                <a:solidFill>
                  <a:srgbClr val="680000"/>
                </a:solidFill>
                <a:latin typeface="Calibri"/>
                <a:ea typeface="Calibri"/>
                <a:cs typeface="Calibri"/>
                <a:sym typeface="Calibri"/>
              </a:rPr>
              <a:t>Adam and Eve covered themselves out of shame. Power struggle and discord in their relationship emerged (Gn 3).</a:t>
            </a:r>
          </a:p>
          <a:p>
            <a:pPr marL="457200" lvl="0" indent="-368300" algn="l" rtl="0">
              <a:lnSpc>
                <a:spcPct val="90000"/>
              </a:lnSpc>
              <a:spcBef>
                <a:spcPts val="0"/>
              </a:spcBef>
              <a:spcAft>
                <a:spcPts val="0"/>
              </a:spcAft>
              <a:buClr>
                <a:srgbClr val="680000"/>
              </a:buClr>
              <a:buSzPts val="2200"/>
              <a:buFont typeface="Calibri"/>
              <a:buChar char="●"/>
            </a:pPr>
            <a:endParaRPr sz="1050" dirty="0">
              <a:solidFill>
                <a:srgbClr val="680000"/>
              </a:solidFill>
              <a:latin typeface="Calibri"/>
              <a:ea typeface="Calibri"/>
              <a:cs typeface="Calibri"/>
              <a:sym typeface="Calibri"/>
            </a:endParaRPr>
          </a:p>
          <a:p>
            <a:pPr marL="457200" lvl="0" indent="-368300" algn="l" rtl="0">
              <a:lnSpc>
                <a:spcPct val="90000"/>
              </a:lnSpc>
              <a:spcBef>
                <a:spcPts val="0"/>
              </a:spcBef>
              <a:spcAft>
                <a:spcPts val="0"/>
              </a:spcAft>
              <a:buClr>
                <a:srgbClr val="680000"/>
              </a:buClr>
              <a:buSzPts val="2200"/>
              <a:buFont typeface="Calibri"/>
              <a:buChar char="●"/>
            </a:pPr>
            <a:r>
              <a:rPr lang="en" sz="2200" dirty="0">
                <a:solidFill>
                  <a:srgbClr val="680000"/>
                </a:solidFill>
                <a:latin typeface="Calibri"/>
                <a:ea typeface="Calibri"/>
                <a:cs typeface="Calibri"/>
                <a:sym typeface="Calibri"/>
              </a:rPr>
              <a:t>Marriages were man-made contracts and polygamy and divorce became the norm.</a:t>
            </a:r>
          </a:p>
          <a:p>
            <a:pPr marL="457200" lvl="0" indent="-368300" algn="l" rtl="0">
              <a:lnSpc>
                <a:spcPct val="90000"/>
              </a:lnSpc>
              <a:spcBef>
                <a:spcPts val="0"/>
              </a:spcBef>
              <a:spcAft>
                <a:spcPts val="0"/>
              </a:spcAft>
              <a:buClr>
                <a:srgbClr val="680000"/>
              </a:buClr>
              <a:buSzPts val="2200"/>
              <a:buFont typeface="Calibri"/>
              <a:buChar char="●"/>
            </a:pPr>
            <a:endParaRPr sz="1050" dirty="0">
              <a:solidFill>
                <a:srgbClr val="680000"/>
              </a:solidFill>
              <a:latin typeface="Calibri"/>
              <a:ea typeface="Calibri"/>
              <a:cs typeface="Calibri"/>
              <a:sym typeface="Calibri"/>
            </a:endParaRPr>
          </a:p>
          <a:p>
            <a:pPr marL="457200" lvl="0" indent="-368300" algn="l" rtl="0">
              <a:lnSpc>
                <a:spcPct val="90000"/>
              </a:lnSpc>
              <a:spcBef>
                <a:spcPts val="0"/>
              </a:spcBef>
              <a:spcAft>
                <a:spcPts val="0"/>
              </a:spcAft>
              <a:buClr>
                <a:srgbClr val="680000"/>
              </a:buClr>
              <a:buSzPts val="2200"/>
              <a:buFont typeface="Calibri"/>
              <a:buChar char="●"/>
            </a:pPr>
            <a:r>
              <a:rPr lang="en" sz="2200" dirty="0">
                <a:solidFill>
                  <a:srgbClr val="680000"/>
                </a:solidFill>
                <a:latin typeface="Calibri"/>
                <a:ea typeface="Calibri"/>
                <a:cs typeface="Calibri"/>
                <a:sym typeface="Calibri"/>
              </a:rPr>
              <a:t>In the Old Testament, the people of Israel and God had a failed marital covenant. The infidelity of Israel was due to their worship of false gods.</a:t>
            </a:r>
          </a:p>
          <a:p>
            <a:pPr marL="742950" lvl="0" indent="0" algn="l" rtl="0">
              <a:lnSpc>
                <a:spcPct val="90000"/>
              </a:lnSpc>
              <a:spcBef>
                <a:spcPts val="500"/>
              </a:spcBef>
              <a:spcAft>
                <a:spcPts val="0"/>
              </a:spcAft>
              <a:buNone/>
            </a:pPr>
            <a:endParaRPr sz="2800" dirty="0">
              <a:solidFill>
                <a:srgbClr val="680000"/>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6D1C6C2D-FB9C-4DF0-8CE8-8A008134645E}"/>
              </a:ext>
            </a:extLst>
          </p:cNvPr>
          <p:cNvPicPr>
            <a:picLocks noChangeAspect="1"/>
          </p:cNvPicPr>
          <p:nvPr/>
        </p:nvPicPr>
        <p:blipFill rotWithShape="1">
          <a:blip r:embed="rId4"/>
          <a:srcRect l="14816" r="10716"/>
          <a:stretch/>
        </p:blipFill>
        <p:spPr>
          <a:xfrm>
            <a:off x="5344159" y="0"/>
            <a:ext cx="3901441"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2eb1b864725_0_0"/>
          <p:cNvSpPr txBox="1">
            <a:spLocks noGrp="1"/>
          </p:cNvSpPr>
          <p:nvPr>
            <p:ph type="subTitle" idx="1"/>
          </p:nvPr>
        </p:nvSpPr>
        <p:spPr>
          <a:xfrm>
            <a:off x="4462100" y="1977498"/>
            <a:ext cx="4232925" cy="31685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b="1" i="1" dirty="0">
                <a:latin typeface="Calibri"/>
                <a:ea typeface="Calibri"/>
                <a:cs typeface="Calibri"/>
                <a:sym typeface="Calibri"/>
              </a:rPr>
              <a:t>Definition: </a:t>
            </a:r>
            <a:r>
              <a:rPr lang="en" sz="3000" dirty="0">
                <a:latin typeface="Calibri"/>
                <a:ea typeface="Calibri"/>
                <a:cs typeface="Calibri"/>
                <a:sym typeface="Calibri"/>
              </a:rPr>
              <a:t>the practice or custom of having more than one wife or husband at the same time</a:t>
            </a:r>
            <a:endParaRPr sz="3000" dirty="0">
              <a:latin typeface="Calibri"/>
              <a:ea typeface="Calibri"/>
              <a:cs typeface="Calibri"/>
              <a:sym typeface="Calibri"/>
            </a:endParaRPr>
          </a:p>
          <a:p>
            <a:pPr marL="0" lvl="0" indent="0" algn="l" rtl="0">
              <a:lnSpc>
                <a:spcPct val="100000"/>
              </a:lnSpc>
              <a:spcBef>
                <a:spcPts val="0"/>
              </a:spcBef>
              <a:spcAft>
                <a:spcPts val="0"/>
              </a:spcAft>
              <a:buClr>
                <a:srgbClr val="000000"/>
              </a:buClr>
              <a:buSzPts val="605"/>
              <a:buFont typeface="Arial"/>
              <a:buNone/>
            </a:pPr>
            <a:endParaRPr sz="2400" dirty="0">
              <a:solidFill>
                <a:srgbClr val="000000"/>
              </a:solidFill>
              <a:latin typeface="Calibri"/>
              <a:ea typeface="Calibri"/>
              <a:cs typeface="Calibri"/>
              <a:sym typeface="Calibri"/>
            </a:endParaRPr>
          </a:p>
        </p:txBody>
      </p:sp>
      <p:sp>
        <p:nvSpPr>
          <p:cNvPr id="126" name="Google Shape;126;g2eb1b864725_0_0"/>
          <p:cNvSpPr/>
          <p:nvPr/>
        </p:nvSpPr>
        <p:spPr>
          <a:xfrm>
            <a:off x="399725" y="188375"/>
            <a:ext cx="8295300" cy="1116000"/>
          </a:xfrm>
          <a:prstGeom prst="roundRect">
            <a:avLst>
              <a:gd name="adj" fmla="val 16667"/>
            </a:avLst>
          </a:prstGeom>
          <a:gradFill>
            <a:gsLst>
              <a:gs pos="0">
                <a:srgbClr val="DB0000"/>
              </a:gs>
              <a:gs pos="100000">
                <a:srgbClr val="54030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2eb1b864725_0_0"/>
          <p:cNvSpPr txBox="1"/>
          <p:nvPr/>
        </p:nvSpPr>
        <p:spPr>
          <a:xfrm>
            <a:off x="1638875" y="188375"/>
            <a:ext cx="6751500" cy="106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5300"/>
              <a:buFont typeface="Arial"/>
              <a:buNone/>
            </a:pPr>
            <a:r>
              <a:rPr lang="en" sz="5300">
                <a:solidFill>
                  <a:schemeClr val="lt1"/>
                </a:solidFill>
                <a:latin typeface="Calibri"/>
                <a:ea typeface="Calibri"/>
                <a:cs typeface="Calibri"/>
                <a:sym typeface="Calibri"/>
              </a:rPr>
              <a:t>          Polygamy</a:t>
            </a:r>
            <a:endParaRPr sz="5300" b="0" i="0" u="none" strike="noStrike" cap="none">
              <a:solidFill>
                <a:schemeClr val="lt1"/>
              </a:solidFill>
              <a:latin typeface="Calibri"/>
              <a:ea typeface="Calibri"/>
              <a:cs typeface="Calibri"/>
              <a:sym typeface="Calibri"/>
            </a:endParaRPr>
          </a:p>
        </p:txBody>
      </p:sp>
      <p:sp>
        <p:nvSpPr>
          <p:cNvPr id="128" name="Google Shape;128;g2eb1b864725_0_0"/>
          <p:cNvSpPr/>
          <p:nvPr/>
        </p:nvSpPr>
        <p:spPr>
          <a:xfrm>
            <a:off x="7651500" y="86925"/>
            <a:ext cx="1492500" cy="1065000"/>
          </a:xfrm>
          <a:prstGeom prst="cloudCallout">
            <a:avLst>
              <a:gd name="adj1" fmla="val -20833"/>
              <a:gd name="adj2" fmla="val 6250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2eb1b864725_0_0"/>
          <p:cNvSpPr txBox="1"/>
          <p:nvPr/>
        </p:nvSpPr>
        <p:spPr>
          <a:xfrm>
            <a:off x="7651500" y="280875"/>
            <a:ext cx="1492500" cy="677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Key</a:t>
            </a:r>
            <a:endParaRPr sz="1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chemeClr val="dk1"/>
                </a:solidFill>
                <a:latin typeface="Arial"/>
                <a:ea typeface="Arial"/>
                <a:cs typeface="Arial"/>
                <a:sym typeface="Arial"/>
              </a:rPr>
              <a:t>Vocab</a:t>
            </a:r>
            <a:endParaRPr sz="1400" b="0" i="0" u="none" strike="noStrike" cap="none">
              <a:solidFill>
                <a:srgbClr val="000000"/>
              </a:solidFill>
              <a:latin typeface="Arial"/>
              <a:ea typeface="Arial"/>
              <a:cs typeface="Arial"/>
              <a:sym typeface="Arial"/>
            </a:endParaRPr>
          </a:p>
        </p:txBody>
      </p:sp>
      <p:pic>
        <p:nvPicPr>
          <p:cNvPr id="130" name="Google Shape;130;g2eb1b864725_0_0"/>
          <p:cNvPicPr preferRelativeResize="0"/>
          <p:nvPr/>
        </p:nvPicPr>
        <p:blipFill>
          <a:blip r:embed="rId3">
            <a:alphaModFix/>
          </a:blip>
          <a:stretch>
            <a:fillRect/>
          </a:stretch>
        </p:blipFill>
        <p:spPr>
          <a:xfrm>
            <a:off x="804575" y="1786549"/>
            <a:ext cx="3338026" cy="2477450"/>
          </a:xfrm>
          <a:prstGeom prst="rect">
            <a:avLst/>
          </a:prstGeom>
          <a:noFill/>
          <a:ln w="76200" cap="flat" cmpd="sng">
            <a:solidFill>
              <a:srgbClr val="68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6"/>
          <p:cNvSpPr txBox="1">
            <a:spLocks noGrp="1"/>
          </p:cNvSpPr>
          <p:nvPr>
            <p:ph type="body" idx="1"/>
          </p:nvPr>
        </p:nvSpPr>
        <p:spPr>
          <a:xfrm>
            <a:off x="1095475" y="1446975"/>
            <a:ext cx="4167300" cy="3110700"/>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0000"/>
              <a:buNone/>
            </a:pPr>
            <a:endParaRPr dirty="0"/>
          </a:p>
          <a:p>
            <a:pPr marL="0" lvl="0" indent="0" algn="l" rtl="0">
              <a:lnSpc>
                <a:spcPct val="115000"/>
              </a:lnSpc>
              <a:spcBef>
                <a:spcPts val="1200"/>
              </a:spcBef>
              <a:spcAft>
                <a:spcPts val="1200"/>
              </a:spcAft>
              <a:buSzPct val="52941"/>
              <a:buNone/>
            </a:pPr>
            <a:r>
              <a:rPr lang="en" sz="3400" dirty="0">
                <a:solidFill>
                  <a:srgbClr val="5B0F00"/>
                </a:solidFill>
                <a:latin typeface="Calibri"/>
                <a:ea typeface="Calibri"/>
                <a:cs typeface="Calibri"/>
                <a:sym typeface="Calibri"/>
              </a:rPr>
              <a:t>Which non-physical characteristics or virtues would you look for in choosing a spouse? Explain.</a:t>
            </a:r>
            <a:endParaRPr sz="3400" dirty="0">
              <a:solidFill>
                <a:srgbClr val="5B0F00"/>
              </a:solidFill>
              <a:latin typeface="Calibri"/>
              <a:ea typeface="Calibri"/>
              <a:cs typeface="Calibri"/>
              <a:sym typeface="Calibri"/>
            </a:endParaRPr>
          </a:p>
        </p:txBody>
      </p:sp>
      <p:pic>
        <p:nvPicPr>
          <p:cNvPr id="136" name="Google Shape;136;p6"/>
          <p:cNvPicPr preferRelativeResize="0"/>
          <p:nvPr/>
        </p:nvPicPr>
        <p:blipFill rotWithShape="1">
          <a:blip r:embed="rId3">
            <a:alphaModFix/>
          </a:blip>
          <a:srcRect/>
          <a:stretch/>
        </p:blipFill>
        <p:spPr>
          <a:xfrm>
            <a:off x="5488979" y="1567537"/>
            <a:ext cx="3034375" cy="2586275"/>
          </a:xfrm>
          <a:prstGeom prst="rect">
            <a:avLst/>
          </a:prstGeom>
          <a:noFill/>
          <a:ln>
            <a:noFill/>
          </a:ln>
        </p:spPr>
      </p:pic>
      <p:sp>
        <p:nvSpPr>
          <p:cNvPr id="137" name="Google Shape;137;p6"/>
          <p:cNvSpPr/>
          <p:nvPr/>
        </p:nvSpPr>
        <p:spPr>
          <a:xfrm rot="10800000">
            <a:off x="460600" y="243100"/>
            <a:ext cx="8227200" cy="909300"/>
          </a:xfrm>
          <a:prstGeom prst="bevel">
            <a:avLst>
              <a:gd name="adj" fmla="val 12500"/>
            </a:avLst>
          </a:prstGeom>
          <a:solidFill>
            <a:srgbClr val="99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6"/>
          <p:cNvSpPr txBox="1"/>
          <p:nvPr/>
        </p:nvSpPr>
        <p:spPr>
          <a:xfrm>
            <a:off x="1753000" y="243100"/>
            <a:ext cx="5821500" cy="511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990"/>
              <a:buFont typeface="Arial"/>
              <a:buNone/>
            </a:pPr>
            <a:r>
              <a:rPr lang="en" sz="4120" b="1" i="0" u="none" strike="noStrike" cap="none">
                <a:solidFill>
                  <a:schemeClr val="lt1"/>
                </a:solidFill>
                <a:latin typeface="Calibri"/>
                <a:ea typeface="Calibri"/>
                <a:cs typeface="Calibri"/>
                <a:sym typeface="Calibri"/>
              </a:rPr>
              <a:t>Turn and Talk</a:t>
            </a: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
          <p:cNvSpPr txBox="1">
            <a:spLocks noGrp="1"/>
          </p:cNvSpPr>
          <p:nvPr>
            <p:ph type="body" idx="1"/>
          </p:nvPr>
        </p:nvSpPr>
        <p:spPr>
          <a:xfrm>
            <a:off x="4212775" y="568800"/>
            <a:ext cx="4244700" cy="4332300"/>
          </a:xfrm>
          <a:prstGeom prst="rect">
            <a:avLst/>
          </a:prstGeom>
          <a:solidFill>
            <a:srgbClr val="660000"/>
          </a:solidFill>
          <a:ln w="28575" cap="flat" cmpd="sng">
            <a:solidFill>
              <a:srgbClr val="990000"/>
            </a:solidFill>
            <a:prstDash val="solid"/>
            <a:round/>
            <a:headEnd type="none" w="sm" len="sm"/>
            <a:tailEnd type="none" w="sm" len="sm"/>
          </a:ln>
        </p:spPr>
        <p:txBody>
          <a:bodyPr spcFirstLastPara="1" wrap="square" lIns="91425" tIns="91425" rIns="91425" bIns="91425" anchor="t" anchorCtr="0">
            <a:normAutofit fontScale="55000" lnSpcReduction="20000"/>
          </a:bodyPr>
          <a:lstStyle/>
          <a:p>
            <a:pPr marL="0" lvl="0" indent="0" algn="l" rtl="0">
              <a:spcBef>
                <a:spcPts val="0"/>
              </a:spcBef>
              <a:spcAft>
                <a:spcPts val="0"/>
              </a:spcAft>
              <a:buSzPct val="40871"/>
              <a:buNone/>
            </a:pPr>
            <a:r>
              <a:rPr lang="en" sz="2691" dirty="0">
                <a:solidFill>
                  <a:schemeClr val="lt1"/>
                </a:solidFill>
                <a:latin typeface="Calibri"/>
                <a:ea typeface="Calibri"/>
                <a:cs typeface="Calibri"/>
                <a:sym typeface="Calibri"/>
              </a:rPr>
              <a:t>You would be sabotaging your marriage before it begins.</a:t>
            </a:r>
            <a:endParaRPr sz="2691" dirty="0">
              <a:solidFill>
                <a:schemeClr val="lt1"/>
              </a:solidFill>
              <a:latin typeface="Calibri"/>
              <a:ea typeface="Calibri"/>
              <a:cs typeface="Calibri"/>
              <a:sym typeface="Calibri"/>
            </a:endParaRPr>
          </a:p>
          <a:p>
            <a:pPr marL="0" lvl="0" indent="0" algn="l" rtl="0">
              <a:spcBef>
                <a:spcPts val="0"/>
              </a:spcBef>
              <a:spcAft>
                <a:spcPts val="0"/>
              </a:spcAft>
              <a:buClr>
                <a:schemeClr val="dk1"/>
              </a:buClr>
              <a:buSzPct val="40871"/>
              <a:buFont typeface="Arial"/>
              <a:buNone/>
            </a:pPr>
            <a:endParaRPr sz="2691" dirty="0">
              <a:solidFill>
                <a:schemeClr val="lt1"/>
              </a:solidFill>
              <a:latin typeface="Calibri"/>
              <a:ea typeface="Calibri"/>
              <a:cs typeface="Calibri"/>
              <a:sym typeface="Calibri"/>
            </a:endParaRPr>
          </a:p>
          <a:p>
            <a:pPr marL="0" lvl="0" indent="0" algn="l" rtl="0">
              <a:spcBef>
                <a:spcPts val="0"/>
              </a:spcBef>
              <a:spcAft>
                <a:spcPts val="0"/>
              </a:spcAft>
              <a:buSzPct val="40871"/>
              <a:buNone/>
            </a:pPr>
            <a:r>
              <a:rPr lang="en" sz="2691" dirty="0">
                <a:solidFill>
                  <a:schemeClr val="lt1"/>
                </a:solidFill>
                <a:latin typeface="Calibri"/>
                <a:ea typeface="Calibri"/>
                <a:cs typeface="Calibri"/>
                <a:sym typeface="Calibri"/>
              </a:rPr>
              <a:t>Cohabitation before marriage is often associated with a higher risk of divorce compared to couples who don't cohabit before marriage. Specifically, couples who live together before their engagement are more likely to experience marital instability than those who wait until after being engaged or married. </a:t>
            </a:r>
            <a:endParaRPr sz="2691" dirty="0">
              <a:solidFill>
                <a:schemeClr val="lt1"/>
              </a:solidFill>
              <a:latin typeface="Calibri"/>
              <a:ea typeface="Calibri"/>
              <a:cs typeface="Calibri"/>
              <a:sym typeface="Calibri"/>
            </a:endParaRPr>
          </a:p>
          <a:p>
            <a:pPr marL="0" lvl="0" indent="0" algn="l" rtl="0">
              <a:spcBef>
                <a:spcPts val="0"/>
              </a:spcBef>
              <a:spcAft>
                <a:spcPts val="0"/>
              </a:spcAft>
              <a:buClr>
                <a:schemeClr val="dk1"/>
              </a:buClr>
              <a:buSzPct val="40871"/>
              <a:buFont typeface="Arial"/>
              <a:buNone/>
            </a:pPr>
            <a:endParaRPr sz="2691" dirty="0">
              <a:solidFill>
                <a:schemeClr val="lt1"/>
              </a:solidFill>
              <a:latin typeface="Calibri"/>
              <a:ea typeface="Calibri"/>
              <a:cs typeface="Calibri"/>
              <a:sym typeface="Calibri"/>
            </a:endParaRPr>
          </a:p>
          <a:p>
            <a:pPr marL="0" lvl="0" indent="0" algn="l" rtl="0">
              <a:spcBef>
                <a:spcPts val="0"/>
              </a:spcBef>
              <a:spcAft>
                <a:spcPts val="0"/>
              </a:spcAft>
              <a:buClr>
                <a:schemeClr val="dk1"/>
              </a:buClr>
              <a:buSzPct val="40871"/>
              <a:buFont typeface="Arial"/>
              <a:buNone/>
            </a:pPr>
            <a:r>
              <a:rPr lang="en" sz="2691" dirty="0">
                <a:solidFill>
                  <a:schemeClr val="lt1"/>
                </a:solidFill>
                <a:latin typeface="Calibri"/>
                <a:ea typeface="Calibri"/>
                <a:cs typeface="Calibri"/>
                <a:sym typeface="Calibri"/>
              </a:rPr>
              <a:t>Cohabiters often want steady companionship, cheaper rent, and sexual availability, making cohabitation a utilitarian act. This amounts to a relationship that says, “I’m willing to let you use me, as long as you’re willing to let me using you.” Does that sound like real love?</a:t>
            </a:r>
            <a:endParaRPr sz="2691" dirty="0">
              <a:solidFill>
                <a:schemeClr val="lt1"/>
              </a:solidFill>
              <a:latin typeface="Calibri"/>
              <a:ea typeface="Calibri"/>
              <a:cs typeface="Calibri"/>
              <a:sym typeface="Calibri"/>
            </a:endParaRPr>
          </a:p>
          <a:p>
            <a:pPr marL="0" lvl="0" indent="0" algn="l" rtl="0">
              <a:spcBef>
                <a:spcPts val="0"/>
              </a:spcBef>
              <a:spcAft>
                <a:spcPts val="0"/>
              </a:spcAft>
              <a:buClr>
                <a:schemeClr val="dk1"/>
              </a:buClr>
              <a:buSzPct val="61111"/>
              <a:buFont typeface="Arial"/>
              <a:buNone/>
            </a:pPr>
            <a:endParaRPr dirty="0">
              <a:solidFill>
                <a:schemeClr val="lt1"/>
              </a:solidFill>
              <a:latin typeface="Calibri"/>
              <a:ea typeface="Calibri"/>
              <a:cs typeface="Calibri"/>
              <a:sym typeface="Calibri"/>
            </a:endParaRPr>
          </a:p>
          <a:p>
            <a:pPr marL="0" lvl="0" indent="0" algn="l" rtl="0">
              <a:spcBef>
                <a:spcPts val="0"/>
              </a:spcBef>
              <a:spcAft>
                <a:spcPts val="0"/>
              </a:spcAft>
              <a:buClr>
                <a:schemeClr val="dk1"/>
              </a:buClr>
              <a:buSzPct val="39285"/>
              <a:buFont typeface="Arial"/>
              <a:buNone/>
            </a:pPr>
            <a:endParaRPr sz="2800" b="1" dirty="0">
              <a:solidFill>
                <a:schemeClr val="lt1"/>
              </a:solidFill>
              <a:latin typeface="Calibri"/>
              <a:ea typeface="Calibri"/>
              <a:cs typeface="Calibri"/>
              <a:sym typeface="Calibri"/>
            </a:endParaRPr>
          </a:p>
        </p:txBody>
      </p:sp>
      <p:pic>
        <p:nvPicPr>
          <p:cNvPr id="144" name="Google Shape;144;p3"/>
          <p:cNvPicPr preferRelativeResize="0"/>
          <p:nvPr/>
        </p:nvPicPr>
        <p:blipFill rotWithShape="1">
          <a:blip r:embed="rId3">
            <a:alphaModFix/>
          </a:blip>
          <a:srcRect/>
          <a:stretch/>
        </p:blipFill>
        <p:spPr>
          <a:xfrm>
            <a:off x="807750" y="2291775"/>
            <a:ext cx="3121800" cy="2609313"/>
          </a:xfrm>
          <a:prstGeom prst="rect">
            <a:avLst/>
          </a:prstGeom>
          <a:noFill/>
          <a:ln>
            <a:noFill/>
          </a:ln>
        </p:spPr>
      </p:pic>
      <p:sp>
        <p:nvSpPr>
          <p:cNvPr id="145" name="Google Shape;145;p3"/>
          <p:cNvSpPr/>
          <p:nvPr/>
        </p:nvSpPr>
        <p:spPr>
          <a:xfrm>
            <a:off x="806100" y="562975"/>
            <a:ext cx="3121800" cy="1623600"/>
          </a:xfrm>
          <a:prstGeom prst="wedgeRectCallout">
            <a:avLst>
              <a:gd name="adj1" fmla="val -20833"/>
              <a:gd name="adj2" fmla="val 62500"/>
            </a:avLst>
          </a:prstGeom>
          <a:solidFill>
            <a:srgbClr val="660000"/>
          </a:solidFill>
          <a:ln w="9525" cap="flat" cmpd="sng">
            <a:solidFill>
              <a:srgbClr val="BA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6" name="Google Shape;146;p3"/>
          <p:cNvSpPr txBox="1"/>
          <p:nvPr/>
        </p:nvSpPr>
        <p:spPr>
          <a:xfrm>
            <a:off x="1026600" y="568800"/>
            <a:ext cx="2684100" cy="1623600"/>
          </a:xfrm>
          <a:prstGeom prst="rect">
            <a:avLst/>
          </a:prstGeom>
          <a:noFill/>
          <a:ln w="9525" cap="flat" cmpd="sng">
            <a:solidFill>
              <a:srgbClr val="66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15000"/>
              </a:lnSpc>
              <a:spcBef>
                <a:spcPts val="0"/>
              </a:spcBef>
              <a:spcAft>
                <a:spcPts val="1200"/>
              </a:spcAft>
              <a:buClr>
                <a:srgbClr val="000000"/>
              </a:buClr>
              <a:buSzPts val="2300"/>
              <a:buFont typeface="Arial"/>
              <a:buNone/>
            </a:pPr>
            <a:r>
              <a:rPr lang="en" sz="2300" b="1" i="0" u="none" strike="noStrike" cap="none" dirty="0">
                <a:solidFill>
                  <a:schemeClr val="lt1"/>
                </a:solidFill>
                <a:latin typeface="Calibri"/>
                <a:ea typeface="Calibri"/>
                <a:cs typeface="Calibri"/>
                <a:sym typeface="Calibri"/>
              </a:rPr>
              <a:t>“</a:t>
            </a:r>
            <a:r>
              <a:rPr lang="en" sz="1900" b="1" i="0" u="none" strike="noStrike" cap="none" dirty="0">
                <a:solidFill>
                  <a:schemeClr val="lt1"/>
                </a:solidFill>
                <a:latin typeface="Calibri"/>
                <a:ea typeface="Calibri"/>
                <a:cs typeface="Calibri"/>
                <a:sym typeface="Calibri"/>
              </a:rPr>
              <a:t>Why </a:t>
            </a:r>
            <a:r>
              <a:rPr lang="en" sz="1900" b="1" dirty="0">
                <a:solidFill>
                  <a:schemeClr val="lt1"/>
                </a:solidFill>
                <a:latin typeface="Calibri"/>
                <a:ea typeface="Calibri"/>
                <a:cs typeface="Calibri"/>
                <a:sym typeface="Calibri"/>
              </a:rPr>
              <a:t>can’t I live with my girlfriend before we get married?</a:t>
            </a:r>
            <a:r>
              <a:rPr lang="en" sz="1900" b="1" i="0" u="none" strike="noStrike" cap="none" dirty="0">
                <a:solidFill>
                  <a:schemeClr val="lt1"/>
                </a:solidFill>
                <a:latin typeface="Calibri"/>
                <a:ea typeface="Calibri"/>
                <a:cs typeface="Calibri"/>
                <a:sym typeface="Calibri"/>
              </a:rPr>
              <a:t>” </a:t>
            </a:r>
            <a:endParaRPr sz="900" b="1"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Effect transition="in" filter="fade">
                                      <p:cBhvr>
                                        <p:cTn id="7" dur="500"/>
                                        <p:tgtEl>
                                          <p:spTgt spid="1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
                                            <p:txEl>
                                              <p:pRg st="2" end="2"/>
                                            </p:txEl>
                                          </p:spTgt>
                                        </p:tgtEl>
                                        <p:attrNameLst>
                                          <p:attrName>style.visibility</p:attrName>
                                        </p:attrNameLst>
                                      </p:cBhvr>
                                      <p:to>
                                        <p:strVal val="visible"/>
                                      </p:to>
                                    </p:set>
                                    <p:animEffect transition="in" filter="fade">
                                      <p:cBhvr>
                                        <p:cTn id="12" dur="500"/>
                                        <p:tgtEl>
                                          <p:spTgt spid="1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3">
                                            <p:txEl>
                                              <p:pRg st="4" end="4"/>
                                            </p:txEl>
                                          </p:spTgt>
                                        </p:tgtEl>
                                        <p:attrNameLst>
                                          <p:attrName>style.visibility</p:attrName>
                                        </p:attrNameLst>
                                      </p:cBhvr>
                                      <p:to>
                                        <p:strVal val="visible"/>
                                      </p:to>
                                    </p:set>
                                    <p:animEffect transition="in" filter="fade">
                                      <p:cBhvr>
                                        <p:cTn id="17" dur="500"/>
                                        <p:tgtEl>
                                          <p:spTgt spid="1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150"/>
        <p:cNvGrpSpPr/>
        <p:nvPr/>
      </p:nvGrpSpPr>
      <p:grpSpPr>
        <a:xfrm>
          <a:off x="0" y="0"/>
          <a:ext cx="0" cy="0"/>
          <a:chOff x="0" y="0"/>
          <a:chExt cx="0" cy="0"/>
        </a:xfrm>
      </p:grpSpPr>
      <p:sp>
        <p:nvSpPr>
          <p:cNvPr id="151" name="Google Shape;151;g365f66daa86_0_10"/>
          <p:cNvSpPr txBox="1">
            <a:spLocks noGrp="1"/>
          </p:cNvSpPr>
          <p:nvPr>
            <p:ph type="title"/>
          </p:nvPr>
        </p:nvSpPr>
        <p:spPr>
          <a:xfrm>
            <a:off x="482100" y="275250"/>
            <a:ext cx="8239500" cy="10746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sz="4700" b="1">
                <a:solidFill>
                  <a:schemeClr val="lt1"/>
                </a:solidFill>
                <a:latin typeface="Calibri"/>
                <a:ea typeface="Calibri"/>
                <a:cs typeface="Calibri"/>
                <a:sym typeface="Calibri"/>
              </a:rPr>
              <a:t>Marriage in the New Covenant</a:t>
            </a:r>
            <a:endParaRPr sz="4700" b="1">
              <a:solidFill>
                <a:schemeClr val="lt1"/>
              </a:solidFill>
              <a:latin typeface="Calibri"/>
              <a:ea typeface="Calibri"/>
              <a:cs typeface="Calibri"/>
              <a:sym typeface="Calibri"/>
            </a:endParaRPr>
          </a:p>
        </p:txBody>
      </p:sp>
      <p:sp>
        <p:nvSpPr>
          <p:cNvPr id="152" name="Google Shape;152;g365f66daa86_0_10"/>
          <p:cNvSpPr txBox="1">
            <a:spLocks noGrp="1"/>
          </p:cNvSpPr>
          <p:nvPr>
            <p:ph type="body" idx="1"/>
          </p:nvPr>
        </p:nvSpPr>
        <p:spPr>
          <a:xfrm>
            <a:off x="3068675" y="1623700"/>
            <a:ext cx="5652600" cy="32793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457200" lvl="0" indent="-332164" algn="l" rtl="0">
              <a:lnSpc>
                <a:spcPct val="115000"/>
              </a:lnSpc>
              <a:spcBef>
                <a:spcPts val="0"/>
              </a:spcBef>
              <a:spcAft>
                <a:spcPts val="0"/>
              </a:spcAft>
              <a:buClr>
                <a:schemeClr val="lt1"/>
              </a:buClr>
              <a:buSzPts val="1630"/>
              <a:buFont typeface="Calibri"/>
              <a:buChar char="●"/>
            </a:pPr>
            <a:r>
              <a:rPr lang="en" sz="1629" b="1" dirty="0">
                <a:solidFill>
                  <a:schemeClr val="lt1"/>
                </a:solidFill>
                <a:latin typeface="Calibri"/>
                <a:ea typeface="Calibri"/>
                <a:cs typeface="Calibri"/>
                <a:sym typeface="Calibri"/>
              </a:rPr>
              <a:t>From contract to covenant:</a:t>
            </a:r>
            <a:endParaRPr sz="1629" b="1" dirty="0">
              <a:solidFill>
                <a:schemeClr val="lt1"/>
              </a:solidFill>
              <a:latin typeface="Calibri"/>
              <a:ea typeface="Calibri"/>
              <a:cs typeface="Calibri"/>
              <a:sym typeface="Calibri"/>
            </a:endParaRPr>
          </a:p>
          <a:p>
            <a:pPr marL="914400" lvl="1" indent="-319405" algn="l" rtl="0">
              <a:lnSpc>
                <a:spcPct val="115000"/>
              </a:lnSpc>
              <a:spcBef>
                <a:spcPts val="0"/>
              </a:spcBef>
              <a:spcAft>
                <a:spcPts val="0"/>
              </a:spcAft>
              <a:buClr>
                <a:srgbClr val="FF9900"/>
              </a:buClr>
              <a:buSzPts val="1430"/>
              <a:buFont typeface="Calibri"/>
              <a:buChar char="○"/>
            </a:pPr>
            <a:r>
              <a:rPr lang="en" sz="1430" b="1" dirty="0">
                <a:solidFill>
                  <a:srgbClr val="FF9900"/>
                </a:solidFill>
                <a:latin typeface="Calibri"/>
                <a:ea typeface="Calibri"/>
                <a:cs typeface="Calibri"/>
                <a:sym typeface="Calibri"/>
              </a:rPr>
              <a:t>Contract (human): led to polygamy and divorce </a:t>
            </a:r>
            <a:endParaRPr sz="1430" b="1" dirty="0">
              <a:solidFill>
                <a:srgbClr val="FF9900"/>
              </a:solidFill>
              <a:latin typeface="Calibri"/>
              <a:ea typeface="Calibri"/>
              <a:cs typeface="Calibri"/>
              <a:sym typeface="Calibri"/>
            </a:endParaRPr>
          </a:p>
          <a:p>
            <a:pPr marL="914400" lvl="1" indent="-319405" algn="l" rtl="0">
              <a:lnSpc>
                <a:spcPct val="115000"/>
              </a:lnSpc>
              <a:spcBef>
                <a:spcPts val="0"/>
              </a:spcBef>
              <a:spcAft>
                <a:spcPts val="0"/>
              </a:spcAft>
              <a:buClr>
                <a:srgbClr val="FF9900"/>
              </a:buClr>
              <a:buSzPts val="1430"/>
              <a:buFont typeface="Calibri"/>
              <a:buChar char="○"/>
            </a:pPr>
            <a:r>
              <a:rPr lang="en" sz="1430" b="1" dirty="0">
                <a:solidFill>
                  <a:srgbClr val="FF9900"/>
                </a:solidFill>
                <a:latin typeface="Calibri"/>
                <a:ea typeface="Calibri"/>
                <a:cs typeface="Calibri"/>
                <a:sym typeface="Calibri"/>
              </a:rPr>
              <a:t>Covenant (divine):  is unbreakable and faithful</a:t>
            </a:r>
            <a:endParaRPr sz="1430" b="1" dirty="0">
              <a:solidFill>
                <a:srgbClr val="FF9900"/>
              </a:solidFill>
              <a:latin typeface="Calibri"/>
              <a:ea typeface="Calibri"/>
              <a:cs typeface="Calibri"/>
              <a:sym typeface="Calibri"/>
            </a:endParaRPr>
          </a:p>
          <a:p>
            <a:pPr marL="457200" lvl="0" indent="-332164" algn="l" rtl="0">
              <a:lnSpc>
                <a:spcPct val="115000"/>
              </a:lnSpc>
              <a:spcBef>
                <a:spcPts val="0"/>
              </a:spcBef>
              <a:spcAft>
                <a:spcPts val="0"/>
              </a:spcAft>
              <a:buClr>
                <a:schemeClr val="lt1"/>
              </a:buClr>
              <a:buSzPts val="1630"/>
              <a:buFont typeface="Calibri"/>
              <a:buChar char="●"/>
            </a:pPr>
            <a:r>
              <a:rPr lang="en" sz="1629" b="1" dirty="0">
                <a:solidFill>
                  <a:schemeClr val="lt1"/>
                </a:solidFill>
                <a:latin typeface="Calibri"/>
                <a:ea typeface="Calibri"/>
                <a:cs typeface="Calibri"/>
                <a:sym typeface="Calibri"/>
              </a:rPr>
              <a:t>Through his words and actions, Jesus raised marriage back to a covenant and sacrament status:</a:t>
            </a:r>
            <a:endParaRPr sz="1629" b="1" dirty="0">
              <a:solidFill>
                <a:schemeClr val="lt1"/>
              </a:solidFill>
              <a:latin typeface="Calibri"/>
              <a:ea typeface="Calibri"/>
              <a:cs typeface="Calibri"/>
              <a:sym typeface="Calibri"/>
            </a:endParaRPr>
          </a:p>
          <a:p>
            <a:pPr marL="914400" lvl="1" indent="-332105" algn="l" rtl="0">
              <a:lnSpc>
                <a:spcPct val="115000"/>
              </a:lnSpc>
              <a:spcBef>
                <a:spcPts val="0"/>
              </a:spcBef>
              <a:spcAft>
                <a:spcPts val="0"/>
              </a:spcAft>
              <a:buClr>
                <a:srgbClr val="FF9900"/>
              </a:buClr>
              <a:buSzPts val="1630"/>
              <a:buFont typeface="Calibri"/>
              <a:buChar char="○"/>
            </a:pPr>
            <a:r>
              <a:rPr lang="en" sz="1430" b="1" dirty="0">
                <a:solidFill>
                  <a:srgbClr val="FF9900"/>
                </a:solidFill>
                <a:latin typeface="Calibri"/>
                <a:ea typeface="Calibri"/>
                <a:cs typeface="Calibri"/>
                <a:sym typeface="Calibri"/>
              </a:rPr>
              <a:t>“W</a:t>
            </a:r>
            <a:r>
              <a:rPr lang="en" b="1" dirty="0">
                <a:solidFill>
                  <a:srgbClr val="FF9900"/>
                </a:solidFill>
                <a:latin typeface="Calibri"/>
                <a:ea typeface="Calibri"/>
                <a:cs typeface="Calibri"/>
                <a:sym typeface="Calibri"/>
              </a:rPr>
              <a:t>hat God has joined together, no human being must separate” (Mt 19)</a:t>
            </a:r>
            <a:endParaRPr sz="1629" b="1" dirty="0">
              <a:solidFill>
                <a:srgbClr val="FF9900"/>
              </a:solidFill>
              <a:latin typeface="Calibri"/>
              <a:ea typeface="Calibri"/>
              <a:cs typeface="Calibri"/>
              <a:sym typeface="Calibri"/>
            </a:endParaRPr>
          </a:p>
          <a:p>
            <a:pPr marL="914400" lvl="1" indent="-319405" algn="l" rtl="0">
              <a:lnSpc>
                <a:spcPct val="115000"/>
              </a:lnSpc>
              <a:spcBef>
                <a:spcPts val="0"/>
              </a:spcBef>
              <a:spcAft>
                <a:spcPts val="0"/>
              </a:spcAft>
              <a:buClr>
                <a:srgbClr val="FF9900"/>
              </a:buClr>
              <a:buSzPts val="1430"/>
              <a:buFont typeface="Calibri"/>
              <a:buChar char="○"/>
            </a:pPr>
            <a:r>
              <a:rPr lang="en" sz="1430" b="1" dirty="0">
                <a:solidFill>
                  <a:srgbClr val="FF9900"/>
                </a:solidFill>
                <a:latin typeface="Calibri"/>
                <a:ea typeface="Calibri"/>
                <a:cs typeface="Calibri"/>
                <a:sym typeface="Calibri"/>
              </a:rPr>
              <a:t>Jesus changed water to wine at a Wedding at Cana (Jn 2)</a:t>
            </a:r>
            <a:endParaRPr sz="1430" b="1" dirty="0">
              <a:solidFill>
                <a:srgbClr val="FF9900"/>
              </a:solidFill>
              <a:latin typeface="Calibri"/>
              <a:ea typeface="Calibri"/>
              <a:cs typeface="Calibri"/>
              <a:sym typeface="Calibri"/>
            </a:endParaRPr>
          </a:p>
          <a:p>
            <a:pPr marL="457200" lvl="0" indent="-332164" algn="l" rtl="0">
              <a:lnSpc>
                <a:spcPct val="115000"/>
              </a:lnSpc>
              <a:spcBef>
                <a:spcPts val="0"/>
              </a:spcBef>
              <a:spcAft>
                <a:spcPts val="0"/>
              </a:spcAft>
              <a:buClr>
                <a:schemeClr val="lt1"/>
              </a:buClr>
              <a:buSzPts val="1630"/>
              <a:buFont typeface="Calibri"/>
              <a:buChar char="●"/>
            </a:pPr>
            <a:r>
              <a:rPr lang="en" sz="1629" b="1" dirty="0">
                <a:solidFill>
                  <a:schemeClr val="lt1"/>
                </a:solidFill>
                <a:latin typeface="Calibri"/>
                <a:ea typeface="Calibri"/>
                <a:cs typeface="Calibri"/>
                <a:sym typeface="Calibri"/>
              </a:rPr>
              <a:t>St. Paul compares Holy Matrimony with the love that Jesus has for his Bride, the Church:</a:t>
            </a:r>
            <a:endParaRPr sz="1629" b="1" dirty="0">
              <a:solidFill>
                <a:schemeClr val="lt1"/>
              </a:solidFill>
              <a:latin typeface="Calibri"/>
              <a:ea typeface="Calibri"/>
              <a:cs typeface="Calibri"/>
              <a:sym typeface="Calibri"/>
            </a:endParaRPr>
          </a:p>
          <a:p>
            <a:pPr marL="914400" lvl="1" indent="-319405" algn="l" rtl="0">
              <a:lnSpc>
                <a:spcPct val="115000"/>
              </a:lnSpc>
              <a:spcBef>
                <a:spcPts val="0"/>
              </a:spcBef>
              <a:spcAft>
                <a:spcPts val="0"/>
              </a:spcAft>
              <a:buClr>
                <a:srgbClr val="FF9900"/>
              </a:buClr>
              <a:buSzPts val="1430"/>
              <a:buFont typeface="Calibri"/>
              <a:buChar char="○"/>
            </a:pPr>
            <a:r>
              <a:rPr lang="en" sz="1430" b="1" dirty="0">
                <a:solidFill>
                  <a:srgbClr val="FF9900"/>
                </a:solidFill>
                <a:latin typeface="Calibri"/>
                <a:ea typeface="Calibri"/>
                <a:cs typeface="Calibri"/>
                <a:sym typeface="Calibri"/>
              </a:rPr>
              <a:t>Matrimony mirrors Christ’s covenant with Church (Eph 5)</a:t>
            </a:r>
            <a:endParaRPr sz="1729" b="1" dirty="0">
              <a:solidFill>
                <a:schemeClr val="lt1"/>
              </a:solidFill>
              <a:latin typeface="Calibri"/>
              <a:ea typeface="Calibri"/>
              <a:cs typeface="Calibri"/>
              <a:sym typeface="Calibri"/>
            </a:endParaRPr>
          </a:p>
          <a:p>
            <a:pPr marL="457200" lvl="0" indent="-228600" algn="l" rtl="0">
              <a:lnSpc>
                <a:spcPct val="105000"/>
              </a:lnSpc>
              <a:spcBef>
                <a:spcPts val="0"/>
              </a:spcBef>
              <a:spcAft>
                <a:spcPts val="0"/>
              </a:spcAft>
              <a:buSzPts val="2040"/>
              <a:buFont typeface="Calibri"/>
              <a:buNone/>
            </a:pPr>
            <a:endParaRPr sz="1629" dirty="0">
              <a:latin typeface="Calibri"/>
              <a:ea typeface="Calibri"/>
              <a:cs typeface="Calibri"/>
              <a:sym typeface="Calibri"/>
            </a:endParaRPr>
          </a:p>
        </p:txBody>
      </p:sp>
      <p:pic>
        <p:nvPicPr>
          <p:cNvPr id="153" name="Google Shape;153;g365f66daa86_0_10"/>
          <p:cNvPicPr preferRelativeResize="0"/>
          <p:nvPr/>
        </p:nvPicPr>
        <p:blipFill rotWithShape="1">
          <a:blip r:embed="rId3">
            <a:alphaModFix/>
          </a:blip>
          <a:srcRect l="21809" r="25664"/>
          <a:stretch/>
        </p:blipFill>
        <p:spPr>
          <a:xfrm>
            <a:off x="568475" y="1685375"/>
            <a:ext cx="2210250" cy="3155950"/>
          </a:xfrm>
          <a:prstGeom prst="rect">
            <a:avLst/>
          </a:prstGeom>
          <a:noFill/>
          <a:ln w="76200" cap="flat" cmpd="sng">
            <a:solidFill>
              <a:schemeClr val="lt1"/>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157"/>
        <p:cNvGrpSpPr/>
        <p:nvPr/>
      </p:nvGrpSpPr>
      <p:grpSpPr>
        <a:xfrm>
          <a:off x="0" y="0"/>
          <a:ext cx="0" cy="0"/>
          <a:chOff x="0" y="0"/>
          <a:chExt cx="0" cy="0"/>
        </a:xfrm>
      </p:grpSpPr>
      <p:sp>
        <p:nvSpPr>
          <p:cNvPr id="158" name="Google Shape;158;g365f12b8c83_0_6"/>
          <p:cNvSpPr txBox="1"/>
          <p:nvPr/>
        </p:nvSpPr>
        <p:spPr>
          <a:xfrm>
            <a:off x="425850" y="1680000"/>
            <a:ext cx="4146300" cy="271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g365f12b8c83_0_6"/>
          <p:cNvSpPr txBox="1"/>
          <p:nvPr/>
        </p:nvSpPr>
        <p:spPr>
          <a:xfrm>
            <a:off x="216450" y="165950"/>
            <a:ext cx="8657700" cy="810600"/>
          </a:xfrm>
          <a:prstGeom prst="rect">
            <a:avLst/>
          </a:prstGeom>
          <a:solidFill>
            <a:schemeClr val="lt1"/>
          </a:solidFill>
          <a:ln w="9525" cap="flat" cmpd="sng">
            <a:solidFill>
              <a:srgbClr val="134F5C"/>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 sz="4000" b="1">
                <a:solidFill>
                  <a:srgbClr val="A61C00"/>
                </a:solidFill>
                <a:latin typeface="Calibri"/>
                <a:ea typeface="Calibri"/>
                <a:cs typeface="Calibri"/>
                <a:sym typeface="Calibri"/>
              </a:rPr>
              <a:t>Holy Matrimony Essentials</a:t>
            </a:r>
            <a:endParaRPr sz="4000" b="1" i="0" u="none" strike="noStrike" cap="none">
              <a:solidFill>
                <a:srgbClr val="A61C00"/>
              </a:solidFill>
              <a:latin typeface="Calibri"/>
              <a:ea typeface="Calibri"/>
              <a:cs typeface="Calibri"/>
              <a:sym typeface="Calibri"/>
            </a:endParaRPr>
          </a:p>
        </p:txBody>
      </p:sp>
      <p:graphicFrame>
        <p:nvGraphicFramePr>
          <p:cNvPr id="160" name="Google Shape;160;g365f12b8c83_0_6"/>
          <p:cNvGraphicFramePr/>
          <p:nvPr>
            <p:extLst>
              <p:ext uri="{D42A27DB-BD31-4B8C-83A1-F6EECF244321}">
                <p14:modId xmlns:p14="http://schemas.microsoft.com/office/powerpoint/2010/main" val="2525459844"/>
              </p:ext>
            </p:extLst>
          </p:nvPr>
        </p:nvGraphicFramePr>
        <p:xfrm>
          <a:off x="260025" y="1152850"/>
          <a:ext cx="8604600" cy="3649075"/>
        </p:xfrm>
        <a:graphic>
          <a:graphicData uri="http://schemas.openxmlformats.org/drawingml/2006/table">
            <a:tbl>
              <a:tblPr>
                <a:noFill/>
                <a:tableStyleId>{4F8998AB-8DB5-4438-8B71-7700B8E8FC93}</a:tableStyleId>
              </a:tblPr>
              <a:tblGrid>
                <a:gridCol w="2868200">
                  <a:extLst>
                    <a:ext uri="{9D8B030D-6E8A-4147-A177-3AD203B41FA5}">
                      <a16:colId xmlns:a16="http://schemas.microsoft.com/office/drawing/2014/main" val="20000"/>
                    </a:ext>
                  </a:extLst>
                </a:gridCol>
                <a:gridCol w="2868200">
                  <a:extLst>
                    <a:ext uri="{9D8B030D-6E8A-4147-A177-3AD203B41FA5}">
                      <a16:colId xmlns:a16="http://schemas.microsoft.com/office/drawing/2014/main" val="20001"/>
                    </a:ext>
                  </a:extLst>
                </a:gridCol>
                <a:gridCol w="2868200">
                  <a:extLst>
                    <a:ext uri="{9D8B030D-6E8A-4147-A177-3AD203B41FA5}">
                      <a16:colId xmlns:a16="http://schemas.microsoft.com/office/drawing/2014/main" val="20002"/>
                    </a:ext>
                  </a:extLst>
                </a:gridCol>
              </a:tblGrid>
              <a:tr h="1039075">
                <a:tc>
                  <a:txBody>
                    <a:bodyPr/>
                    <a:lstStyle/>
                    <a:p>
                      <a:pPr marL="0" lvl="0" indent="0" algn="ctr" rtl="0">
                        <a:spcBef>
                          <a:spcPts val="0"/>
                        </a:spcBef>
                        <a:spcAft>
                          <a:spcPts val="0"/>
                        </a:spcAft>
                        <a:buNone/>
                      </a:pPr>
                      <a:r>
                        <a:rPr lang="en" sz="3000" b="1">
                          <a:solidFill>
                            <a:srgbClr val="A61C00"/>
                          </a:solidFill>
                          <a:latin typeface="Calibri"/>
                          <a:ea typeface="Calibri"/>
                          <a:cs typeface="Calibri"/>
                          <a:sym typeface="Calibri"/>
                        </a:rPr>
                        <a:t>   Minister</a:t>
                      </a:r>
                      <a:endParaRPr sz="3000" b="1">
                        <a:solidFill>
                          <a:srgbClr val="A61C00"/>
                        </a:solidFill>
                        <a:latin typeface="Calibri"/>
                        <a:ea typeface="Calibri"/>
                        <a:cs typeface="Calibri"/>
                        <a:sym typeface="Calibri"/>
                      </a:endParaRPr>
                    </a:p>
                  </a:txBody>
                  <a:tcPr marL="91425" marR="91425" marT="91425" marB="91425" anchor="b">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3000">
                          <a:solidFill>
                            <a:srgbClr val="A61C00"/>
                          </a:solidFill>
                          <a:latin typeface="Calibri"/>
                          <a:ea typeface="Calibri"/>
                          <a:cs typeface="Calibri"/>
                          <a:sym typeface="Calibri"/>
                        </a:rPr>
                        <a:t>        </a:t>
                      </a:r>
                      <a:r>
                        <a:rPr lang="en" sz="3000" b="1">
                          <a:solidFill>
                            <a:srgbClr val="A61C00"/>
                          </a:solidFill>
                          <a:latin typeface="Calibri"/>
                          <a:ea typeface="Calibri"/>
                          <a:cs typeface="Calibri"/>
                          <a:sym typeface="Calibri"/>
                        </a:rPr>
                        <a:t>Matter</a:t>
                      </a:r>
                      <a:endParaRPr>
                        <a:solidFill>
                          <a:srgbClr val="A61C00"/>
                        </a:solidFill>
                      </a:endParaRPr>
                    </a:p>
                  </a:txBody>
                  <a:tcPr marL="91425" marR="91425" marT="91425" marB="91425" anchor="b">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sz="3000" dirty="0">
                          <a:solidFill>
                            <a:srgbClr val="073763"/>
                          </a:solidFill>
                          <a:latin typeface="Calibri"/>
                          <a:ea typeface="Calibri"/>
                          <a:cs typeface="Calibri"/>
                          <a:sym typeface="Calibri"/>
                        </a:rPr>
                        <a:t>     </a:t>
                      </a:r>
                      <a:endParaRPr sz="3000" dirty="0">
                        <a:solidFill>
                          <a:srgbClr val="073763"/>
                        </a:solidFill>
                        <a:latin typeface="Calibri"/>
                        <a:ea typeface="Calibri"/>
                        <a:cs typeface="Calibri"/>
                        <a:sym typeface="Calibri"/>
                      </a:endParaRPr>
                    </a:p>
                    <a:p>
                      <a:pPr marL="0" lvl="0" indent="0" algn="l" rtl="0">
                        <a:spcBef>
                          <a:spcPts val="0"/>
                        </a:spcBef>
                        <a:spcAft>
                          <a:spcPts val="0"/>
                        </a:spcAft>
                        <a:buNone/>
                      </a:pPr>
                      <a:endParaRPr sz="3000" dirty="0">
                        <a:solidFill>
                          <a:srgbClr val="073763"/>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3000" b="1" dirty="0">
                          <a:solidFill>
                            <a:srgbClr val="A61C00"/>
                          </a:solidFill>
                          <a:latin typeface="Calibri"/>
                          <a:ea typeface="Calibri"/>
                          <a:cs typeface="Calibri"/>
                          <a:sym typeface="Calibri"/>
                        </a:rPr>
                        <a:t>          Form</a:t>
                      </a:r>
                      <a:endParaRPr sz="3000" b="1" dirty="0">
                        <a:solidFill>
                          <a:srgbClr val="A61C00"/>
                        </a:solidFill>
                        <a:latin typeface="Calibri"/>
                        <a:ea typeface="Calibri"/>
                        <a:cs typeface="Calibri"/>
                        <a:sym typeface="Calibri"/>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094625">
                <a:tc>
                  <a:txBody>
                    <a:bodyPr/>
                    <a:lstStyle/>
                    <a:p>
                      <a:pPr marL="0" lvl="0" indent="0" algn="ctr" rtl="0">
                        <a:spcBef>
                          <a:spcPts val="0"/>
                        </a:spcBef>
                        <a:spcAft>
                          <a:spcPts val="0"/>
                        </a:spcAft>
                        <a:buNone/>
                      </a:pPr>
                      <a:r>
                        <a:rPr lang="en" sz="1800" b="1">
                          <a:solidFill>
                            <a:schemeClr val="lt1"/>
                          </a:solidFill>
                          <a:latin typeface="Calibri"/>
                          <a:ea typeface="Calibri"/>
                          <a:cs typeface="Calibri"/>
                          <a:sym typeface="Calibri"/>
                        </a:rPr>
                        <a:t>The Bride and Groom</a:t>
                      </a:r>
                      <a:endParaRPr sz="1800" b="1">
                        <a:solidFill>
                          <a:schemeClr val="lt1"/>
                        </a:solidFill>
                        <a:latin typeface="Calibri"/>
                        <a:ea typeface="Calibri"/>
                        <a:cs typeface="Calibri"/>
                        <a:sym typeface="Calibri"/>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Mutual Consent Consummation</a:t>
                      </a:r>
                      <a:endParaRPr sz="1800" b="1" dirty="0">
                        <a:solidFill>
                          <a:schemeClr val="lt1"/>
                        </a:solidFill>
                        <a:latin typeface="Calibri"/>
                        <a:ea typeface="Calibri"/>
                        <a:cs typeface="Calibri"/>
                        <a:sym typeface="Calibri"/>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800" b="1" dirty="0">
                          <a:solidFill>
                            <a:schemeClr val="lt1"/>
                          </a:solidFill>
                          <a:latin typeface="Calibri"/>
                          <a:ea typeface="Calibri"/>
                          <a:cs typeface="Calibri"/>
                          <a:sym typeface="Calibri"/>
                        </a:rPr>
                        <a:t>The Exchange of Vows</a:t>
                      </a:r>
                      <a:endParaRPr sz="1800" b="1" dirty="0">
                        <a:solidFill>
                          <a:schemeClr val="lt1"/>
                        </a:solidFill>
                        <a:latin typeface="Calibri"/>
                        <a:ea typeface="Calibri"/>
                        <a:cs typeface="Calibri"/>
                        <a:sym typeface="Calibri"/>
                      </a:endParaRPr>
                    </a:p>
                  </a:txBody>
                  <a:tcPr marL="91425" marR="91425" marT="91425" marB="914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path path="circle">
            <a:fillToRect l="50000" t="50000" r="50000" b="50000"/>
          </a:path>
          <a:tileRect/>
        </a:gradFill>
        <a:effectLst/>
      </p:bgPr>
    </p:bg>
    <p:spTree>
      <p:nvGrpSpPr>
        <p:cNvPr id="1" name="Shape 164"/>
        <p:cNvGrpSpPr/>
        <p:nvPr/>
      </p:nvGrpSpPr>
      <p:grpSpPr>
        <a:xfrm>
          <a:off x="0" y="0"/>
          <a:ext cx="0" cy="0"/>
          <a:chOff x="0" y="0"/>
          <a:chExt cx="0" cy="0"/>
        </a:xfrm>
      </p:grpSpPr>
      <p:sp>
        <p:nvSpPr>
          <p:cNvPr id="165" name="Google Shape;165;g31a0e7c9e4a_0_7"/>
          <p:cNvSpPr/>
          <p:nvPr/>
        </p:nvSpPr>
        <p:spPr>
          <a:xfrm>
            <a:off x="3527550" y="1086600"/>
            <a:ext cx="2088900" cy="2021400"/>
          </a:xfrm>
          <a:prstGeom prst="ellipse">
            <a:avLst/>
          </a:prstGeom>
          <a:solidFill>
            <a:schemeClr val="lt2"/>
          </a:solidFill>
          <a:ln w="38100" cap="flat" cmpd="sng">
            <a:solidFill>
              <a:srgbClr val="BF9000"/>
            </a:solidFill>
            <a:prstDash val="solid"/>
            <a:round/>
            <a:headEnd type="none" w="sm" len="sm"/>
            <a:tailEnd type="none" w="sm" len="sm"/>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g31a0e7c9e4a_0_7"/>
          <p:cNvSpPr/>
          <p:nvPr/>
        </p:nvSpPr>
        <p:spPr>
          <a:xfrm>
            <a:off x="2511788" y="2813700"/>
            <a:ext cx="2088900" cy="2021400"/>
          </a:xfrm>
          <a:prstGeom prst="ellipse">
            <a:avLst/>
          </a:prstGeom>
          <a:solidFill>
            <a:schemeClr val="lt2"/>
          </a:solidFill>
          <a:ln w="3810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g31a0e7c9e4a_0_7"/>
          <p:cNvSpPr/>
          <p:nvPr/>
        </p:nvSpPr>
        <p:spPr>
          <a:xfrm>
            <a:off x="4551788" y="2813700"/>
            <a:ext cx="2088900" cy="2021400"/>
          </a:xfrm>
          <a:prstGeom prst="ellipse">
            <a:avLst/>
          </a:prstGeom>
          <a:solidFill>
            <a:schemeClr val="lt2"/>
          </a:solidFill>
          <a:ln w="3810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g31a0e7c9e4a_0_7"/>
          <p:cNvSpPr/>
          <p:nvPr/>
        </p:nvSpPr>
        <p:spPr>
          <a:xfrm>
            <a:off x="6591800" y="2813700"/>
            <a:ext cx="2088900" cy="2021400"/>
          </a:xfrm>
          <a:prstGeom prst="ellipse">
            <a:avLst/>
          </a:prstGeom>
          <a:solidFill>
            <a:schemeClr val="lt2"/>
          </a:solidFill>
          <a:ln w="3810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g31a0e7c9e4a_0_7"/>
          <p:cNvSpPr txBox="1"/>
          <p:nvPr/>
        </p:nvSpPr>
        <p:spPr>
          <a:xfrm>
            <a:off x="3648900" y="1713125"/>
            <a:ext cx="1752600" cy="85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100" b="1">
                <a:solidFill>
                  <a:srgbClr val="A61C00"/>
                </a:solidFill>
                <a:latin typeface="Calibri"/>
                <a:ea typeface="Calibri"/>
                <a:cs typeface="Calibri"/>
                <a:sym typeface="Calibri"/>
              </a:rPr>
              <a:t>Unitive Bond</a:t>
            </a:r>
            <a:endParaRPr sz="2100" b="1" i="0" u="none" strike="noStrike" cap="none">
              <a:solidFill>
                <a:srgbClr val="A61C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1800">
                <a:solidFill>
                  <a:schemeClr val="dk2"/>
                </a:solidFill>
                <a:latin typeface="Calibri"/>
                <a:ea typeface="Calibri"/>
                <a:cs typeface="Calibri"/>
                <a:sym typeface="Calibri"/>
              </a:rPr>
              <a:t>Become One</a:t>
            </a:r>
            <a:endParaRPr sz="1800" b="0" i="0" u="none" strike="noStrike" cap="none">
              <a:solidFill>
                <a:schemeClr val="dk2"/>
              </a:solidFill>
              <a:latin typeface="Calibri"/>
              <a:ea typeface="Calibri"/>
              <a:cs typeface="Calibri"/>
              <a:sym typeface="Calibri"/>
            </a:endParaRPr>
          </a:p>
        </p:txBody>
      </p:sp>
      <p:sp>
        <p:nvSpPr>
          <p:cNvPr id="170" name="Google Shape;170;g31a0e7c9e4a_0_7"/>
          <p:cNvSpPr txBox="1"/>
          <p:nvPr/>
        </p:nvSpPr>
        <p:spPr>
          <a:xfrm>
            <a:off x="2493200" y="3164300"/>
            <a:ext cx="1975800" cy="102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100" b="1">
                <a:solidFill>
                  <a:srgbClr val="A61C00"/>
                </a:solidFill>
                <a:latin typeface="Calibri"/>
                <a:ea typeface="Calibri"/>
                <a:cs typeface="Calibri"/>
                <a:sym typeface="Calibri"/>
              </a:rPr>
              <a:t>      Indissolubility</a:t>
            </a:r>
            <a:endParaRPr sz="2100" b="1" i="0" u="none" strike="noStrike" cap="none">
              <a:solidFill>
                <a:srgbClr val="A61C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1800">
                <a:solidFill>
                  <a:schemeClr val="dk2"/>
                </a:solidFill>
                <a:latin typeface="Calibri"/>
                <a:ea typeface="Calibri"/>
                <a:cs typeface="Calibri"/>
                <a:sym typeface="Calibri"/>
              </a:rPr>
              <a:t>No Divorce</a:t>
            </a:r>
            <a:endParaRPr sz="1800" b="0" i="0" u="none" strike="noStrike" cap="none">
              <a:solidFill>
                <a:schemeClr val="dk2"/>
              </a:solidFill>
              <a:latin typeface="Calibri"/>
              <a:ea typeface="Calibri"/>
              <a:cs typeface="Calibri"/>
              <a:sym typeface="Calibri"/>
            </a:endParaRPr>
          </a:p>
        </p:txBody>
      </p:sp>
      <p:sp>
        <p:nvSpPr>
          <p:cNvPr id="171" name="Google Shape;171;g31a0e7c9e4a_0_7"/>
          <p:cNvSpPr txBox="1"/>
          <p:nvPr/>
        </p:nvSpPr>
        <p:spPr>
          <a:xfrm>
            <a:off x="4600700" y="3465425"/>
            <a:ext cx="1991100" cy="108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100" b="1">
                <a:solidFill>
                  <a:srgbClr val="A61C00"/>
                </a:solidFill>
                <a:latin typeface="Calibri"/>
                <a:ea typeface="Calibri"/>
                <a:cs typeface="Calibri"/>
                <a:sym typeface="Calibri"/>
              </a:rPr>
              <a:t>Faithfulness</a:t>
            </a:r>
            <a:endParaRPr sz="2100" b="1" i="0" u="none" strike="noStrike" cap="none">
              <a:solidFill>
                <a:srgbClr val="A61C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1800">
                <a:solidFill>
                  <a:schemeClr val="dk2"/>
                </a:solidFill>
                <a:latin typeface="Calibri"/>
                <a:ea typeface="Calibri"/>
                <a:cs typeface="Calibri"/>
                <a:sym typeface="Calibri"/>
              </a:rPr>
              <a:t>No Cheating</a:t>
            </a:r>
            <a:endParaRPr sz="1800" b="0" i="0" u="none" strike="noStrike" cap="none">
              <a:solidFill>
                <a:schemeClr val="dk2"/>
              </a:solidFill>
              <a:latin typeface="Calibri"/>
              <a:ea typeface="Calibri"/>
              <a:cs typeface="Calibri"/>
              <a:sym typeface="Calibri"/>
            </a:endParaRPr>
          </a:p>
        </p:txBody>
      </p:sp>
      <p:sp>
        <p:nvSpPr>
          <p:cNvPr id="172" name="Google Shape;172;g31a0e7c9e4a_0_7"/>
          <p:cNvSpPr txBox="1"/>
          <p:nvPr/>
        </p:nvSpPr>
        <p:spPr>
          <a:xfrm>
            <a:off x="6723500" y="3465500"/>
            <a:ext cx="1874400" cy="1082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 sz="2100" b="1" dirty="0">
                <a:solidFill>
                  <a:srgbClr val="A61C00"/>
                </a:solidFill>
                <a:latin typeface="Calibri"/>
                <a:ea typeface="Calibri"/>
                <a:cs typeface="Calibri"/>
                <a:sym typeface="Calibri"/>
              </a:rPr>
              <a:t>Open to Life</a:t>
            </a:r>
            <a:endParaRPr sz="2100" b="1" i="0" u="none" strike="noStrike" cap="none" dirty="0">
              <a:solidFill>
                <a:srgbClr val="A61C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dirty="0">
                <a:solidFill>
                  <a:schemeClr val="dk2"/>
                </a:solidFill>
                <a:latin typeface="Calibri"/>
                <a:ea typeface="Calibri"/>
                <a:cs typeface="Calibri"/>
                <a:sym typeface="Calibri"/>
              </a:rPr>
              <a:t>   No Prevention</a:t>
            </a:r>
            <a:endParaRPr sz="1800" b="0" i="0" u="none" strike="noStrike" cap="none" dirty="0">
              <a:solidFill>
                <a:schemeClr val="dk2"/>
              </a:solidFill>
              <a:latin typeface="Calibri"/>
              <a:ea typeface="Calibri"/>
              <a:cs typeface="Calibri"/>
              <a:sym typeface="Calibri"/>
            </a:endParaRPr>
          </a:p>
        </p:txBody>
      </p:sp>
      <p:sp>
        <p:nvSpPr>
          <p:cNvPr id="173" name="Google Shape;173;g31a0e7c9e4a_0_7"/>
          <p:cNvSpPr/>
          <p:nvPr/>
        </p:nvSpPr>
        <p:spPr>
          <a:xfrm>
            <a:off x="5566400" y="1086600"/>
            <a:ext cx="2088900" cy="2021400"/>
          </a:xfrm>
          <a:prstGeom prst="ellipse">
            <a:avLst/>
          </a:prstGeom>
          <a:solidFill>
            <a:schemeClr val="lt2"/>
          </a:solidFill>
          <a:ln w="38100" cap="flat" cmpd="sng">
            <a:solidFill>
              <a:srgbClr val="BF9000"/>
            </a:solidFill>
            <a:prstDash val="solid"/>
            <a:round/>
            <a:headEnd type="none" w="sm" len="sm"/>
            <a:tailEnd type="none" w="sm" len="sm"/>
          </a:ln>
          <a:effectLst>
            <a:outerShdw blurRad="57150" dist="19050" dir="5400000" algn="bl" rotWithShape="0">
              <a:srgbClr val="000000">
                <a:alpha val="49800"/>
              </a:srgbClr>
            </a:outerShdw>
          </a:effectLst>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2200"/>
              <a:buFont typeface="Arial"/>
              <a:buNone/>
            </a:pPr>
            <a:endParaRPr sz="2100" b="1">
              <a:solidFill>
                <a:srgbClr val="A61C00"/>
              </a:solidFill>
              <a:latin typeface="Calibri"/>
              <a:ea typeface="Calibri"/>
              <a:cs typeface="Calibri"/>
              <a:sym typeface="Calibri"/>
            </a:endParaRPr>
          </a:p>
          <a:p>
            <a:pPr marL="0" lvl="0" indent="0" algn="l" rtl="0">
              <a:spcBef>
                <a:spcPts val="0"/>
              </a:spcBef>
              <a:spcAft>
                <a:spcPts val="0"/>
              </a:spcAft>
              <a:buClr>
                <a:schemeClr val="dk1"/>
              </a:buClr>
              <a:buSzPts val="2200"/>
              <a:buFont typeface="Arial"/>
              <a:buNone/>
            </a:pPr>
            <a:r>
              <a:rPr lang="en" sz="2100" b="1">
                <a:solidFill>
                  <a:srgbClr val="A61C00"/>
                </a:solidFill>
                <a:latin typeface="Calibri"/>
                <a:ea typeface="Calibri"/>
                <a:cs typeface="Calibri"/>
                <a:sym typeface="Calibri"/>
              </a:rPr>
              <a:t>Procreative</a:t>
            </a:r>
            <a:endParaRPr sz="2100" b="1">
              <a:solidFill>
                <a:srgbClr val="A61C00"/>
              </a:solidFill>
              <a:latin typeface="Calibri"/>
              <a:ea typeface="Calibri"/>
              <a:cs typeface="Calibri"/>
              <a:sym typeface="Calibri"/>
            </a:endParaRPr>
          </a:p>
          <a:p>
            <a:pPr marL="0" lvl="0" indent="0" algn="ctr" rtl="0">
              <a:spcBef>
                <a:spcPts val="0"/>
              </a:spcBef>
              <a:spcAft>
                <a:spcPts val="0"/>
              </a:spcAft>
              <a:buClr>
                <a:schemeClr val="dk1"/>
              </a:buClr>
              <a:buSzPts val="1800"/>
              <a:buFont typeface="Arial"/>
              <a:buNone/>
            </a:pPr>
            <a:r>
              <a:rPr lang="en" sz="1800">
                <a:solidFill>
                  <a:schemeClr val="dk2"/>
                </a:solidFill>
                <a:latin typeface="Calibri"/>
                <a:ea typeface="Calibri"/>
                <a:cs typeface="Calibri"/>
                <a:sym typeface="Calibri"/>
              </a:rPr>
              <a:t>Have Children</a:t>
            </a:r>
            <a:endParaRPr sz="1800">
              <a:solidFill>
                <a:schemeClr val="dk2"/>
              </a:solidFill>
              <a:latin typeface="Calibri"/>
              <a:ea typeface="Calibri"/>
              <a:cs typeface="Calibri"/>
              <a:sym typeface="Calibri"/>
            </a:endParaRPr>
          </a:p>
          <a:p>
            <a:pPr marL="0" lvl="0" indent="0" algn="l" rtl="0">
              <a:spcBef>
                <a:spcPts val="0"/>
              </a:spcBef>
              <a:spcAft>
                <a:spcPts val="0"/>
              </a:spcAft>
              <a:buClr>
                <a:schemeClr val="dk1"/>
              </a:buClr>
              <a:buSzPts val="2200"/>
              <a:buFont typeface="Arial"/>
              <a:buNone/>
            </a:pPr>
            <a:endParaRPr sz="2100" b="1">
              <a:solidFill>
                <a:srgbClr val="A61C00"/>
              </a:solidFill>
              <a:latin typeface="Calibri"/>
              <a:ea typeface="Calibri"/>
              <a:cs typeface="Calibri"/>
              <a:sym typeface="Calibri"/>
            </a:endParaRPr>
          </a:p>
        </p:txBody>
      </p:sp>
      <p:sp>
        <p:nvSpPr>
          <p:cNvPr id="174" name="Google Shape;174;g31a0e7c9e4a_0_7"/>
          <p:cNvSpPr/>
          <p:nvPr/>
        </p:nvSpPr>
        <p:spPr>
          <a:xfrm>
            <a:off x="485300" y="1380900"/>
            <a:ext cx="1975800" cy="1432800"/>
          </a:xfrm>
          <a:prstGeom prst="rightArrow">
            <a:avLst>
              <a:gd name="adj1" fmla="val 50000"/>
              <a:gd name="adj2" fmla="val 50000"/>
            </a:avLst>
          </a:prstGeom>
          <a:solidFill>
            <a:schemeClr val="lt2"/>
          </a:solidFill>
          <a:ln w="7620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rgbClr val="BA0000"/>
                </a:solidFill>
              </a:rPr>
              <a:t>Purpose of Human Sexuality</a:t>
            </a:r>
            <a:endParaRPr b="1">
              <a:solidFill>
                <a:srgbClr val="BA0000"/>
              </a:solidFill>
            </a:endParaRPr>
          </a:p>
        </p:txBody>
      </p:sp>
      <p:sp>
        <p:nvSpPr>
          <p:cNvPr id="175" name="Google Shape;175;g31a0e7c9e4a_0_7"/>
          <p:cNvSpPr/>
          <p:nvPr/>
        </p:nvSpPr>
        <p:spPr>
          <a:xfrm>
            <a:off x="536000" y="3164300"/>
            <a:ext cx="1874400" cy="1383300"/>
          </a:xfrm>
          <a:prstGeom prst="rightArrow">
            <a:avLst>
              <a:gd name="adj1" fmla="val 50000"/>
              <a:gd name="adj2" fmla="val 50000"/>
            </a:avLst>
          </a:prstGeom>
          <a:solidFill>
            <a:schemeClr val="lt2"/>
          </a:solidFill>
          <a:ln w="7620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BA0000"/>
                </a:solidFill>
              </a:rPr>
              <a:t>The Promises Made in Vows</a:t>
            </a:r>
            <a:endParaRPr b="1">
              <a:solidFill>
                <a:srgbClr val="BA0000"/>
              </a:solidFill>
            </a:endParaRPr>
          </a:p>
        </p:txBody>
      </p:sp>
      <p:sp>
        <p:nvSpPr>
          <p:cNvPr id="176" name="Google Shape;176;g31a0e7c9e4a_0_7"/>
          <p:cNvSpPr txBox="1"/>
          <p:nvPr/>
        </p:nvSpPr>
        <p:spPr>
          <a:xfrm>
            <a:off x="216450" y="165950"/>
            <a:ext cx="8657700" cy="753600"/>
          </a:xfrm>
          <a:prstGeom prst="rect">
            <a:avLst/>
          </a:prstGeom>
          <a:solidFill>
            <a:schemeClr val="lt1"/>
          </a:solidFill>
          <a:ln w="3810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 sz="4000" b="1">
                <a:solidFill>
                  <a:srgbClr val="A61C00"/>
                </a:solidFill>
                <a:latin typeface="Calibri"/>
                <a:ea typeface="Calibri"/>
                <a:cs typeface="Calibri"/>
                <a:sym typeface="Calibri"/>
              </a:rPr>
              <a:t>God’s Plan for Matrimony </a:t>
            </a:r>
            <a:endParaRPr sz="4000" b="1" i="0" u="none" strike="noStrike" cap="none">
              <a:solidFill>
                <a:srgbClr val="A61C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TotalTime>
  <Words>3386</Words>
  <Application>Microsoft Office PowerPoint</Application>
  <PresentationFormat>On-screen Show (16:9)</PresentationFormat>
  <Paragraphs>208</Paragraphs>
  <Slides>14</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Merriweather</vt:lpstr>
      <vt:lpstr>Times New Roman</vt:lpstr>
      <vt:lpstr>Courier New</vt:lpstr>
      <vt:lpstr>Calibri</vt:lpstr>
      <vt:lpstr>Roboto</vt:lpstr>
      <vt:lpstr>Impact</vt:lpstr>
      <vt:lpstr>Corbel</vt:lpstr>
      <vt:lpstr>Simple Light</vt:lpstr>
      <vt:lpstr>Simple Light</vt:lpstr>
      <vt:lpstr>PowerPoint Presentation</vt:lpstr>
      <vt:lpstr>Marriage is God’s Idea</vt:lpstr>
      <vt:lpstr>Marriage Is Hurt by Sin</vt:lpstr>
      <vt:lpstr>PowerPoint Presentation</vt:lpstr>
      <vt:lpstr>PowerPoint Presentation</vt:lpstr>
      <vt:lpstr>PowerPoint Presentation</vt:lpstr>
      <vt:lpstr>Marriage in the New Covenant</vt:lpstr>
      <vt:lpstr>PowerPoint Presentation</vt:lpstr>
      <vt:lpstr>PowerPoint Presentation</vt:lpstr>
      <vt:lpstr>The Transformation of Love </vt:lpstr>
      <vt:lpstr>Family Life Teaches Us: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Lily Barth</dc:creator>
  <cp:lastModifiedBy>Lucia VanBerkum</cp:lastModifiedBy>
  <cp:revision>21</cp:revision>
  <dcterms:modified xsi:type="dcterms:W3CDTF">2025-08-19T15:22:30Z</dcterms:modified>
</cp:coreProperties>
</file>