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99" r:id="rId2"/>
    <p:sldId id="273" r:id="rId3"/>
    <p:sldId id="274" r:id="rId4"/>
    <p:sldId id="279" r:id="rId5"/>
    <p:sldId id="280" r:id="rId6"/>
    <p:sldId id="298" r:id="rId7"/>
    <p:sldId id="275" r:id="rId8"/>
    <p:sldId id="289" r:id="rId9"/>
    <p:sldId id="281" r:id="rId10"/>
    <p:sldId id="282" r:id="rId11"/>
    <p:sldId id="283" r:id="rId12"/>
    <p:sldId id="276" r:id="rId13"/>
    <p:sldId id="288" r:id="rId14"/>
    <p:sldId id="290" r:id="rId15"/>
    <p:sldId id="292" r:id="rId16"/>
    <p:sldId id="277" r:id="rId17"/>
    <p:sldId id="293" r:id="rId18"/>
    <p:sldId id="294" r:id="rId19"/>
    <p:sldId id="295" r:id="rId20"/>
    <p:sldId id="278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6600"/>
    <a:srgbClr val="003300"/>
    <a:srgbClr val="0000FF"/>
    <a:srgbClr val="E25B00"/>
    <a:srgbClr val="FF6600"/>
    <a:srgbClr val="0000CC"/>
    <a:srgbClr val="FFFF99"/>
    <a:srgbClr val="3333FF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290" autoAdjust="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7467-3825-45C5-ADA6-8E6F5A2764B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4DABF-2FDC-460B-9B8A-9F17BACD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vemariapress.com/dynamicmedia/files/b6e2a9d4d3c703e7b776c3f184641716/1-59471-212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1" b="28762"/>
          <a:stretch/>
        </p:blipFill>
        <p:spPr bwMode="auto">
          <a:xfrm>
            <a:off x="-152400" y="0"/>
            <a:ext cx="9337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30285" y="-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Chapter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5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PowerPoint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1" t="11195" r="17135" b="11458"/>
          <a:stretch/>
        </p:blipFill>
        <p:spPr bwMode="auto">
          <a:xfrm>
            <a:off x="2514600" y="266819"/>
            <a:ext cx="6421262" cy="613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7" t="8333" r="60170" b="6250"/>
          <a:stretch/>
        </p:blipFill>
        <p:spPr bwMode="auto">
          <a:xfrm>
            <a:off x="76200" y="0"/>
            <a:ext cx="2514600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62101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Remembering Who We Are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57200" y="3505200"/>
            <a:ext cx="19812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152400" y="1610618"/>
            <a:ext cx="8001000" cy="1437382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CC6600">
                  <a:tint val="66000"/>
                  <a:satMod val="160000"/>
                </a:srgbClr>
              </a:gs>
              <a:gs pos="50000">
                <a:srgbClr val="CC6600">
                  <a:tint val="44500"/>
                  <a:satMod val="160000"/>
                </a:srgbClr>
              </a:gs>
              <a:gs pos="100000">
                <a:srgbClr val="CC6600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Remembering Who We Are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History of Salvation: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God’s Plan for His People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http://www.programva.com/_files/crosses/cross_39_cross_clipart_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70043"/>
            <a:ext cx="838200" cy="15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914464"/>
              </p:ext>
            </p:extLst>
          </p:nvPr>
        </p:nvGraphicFramePr>
        <p:xfrm>
          <a:off x="152397" y="3048000"/>
          <a:ext cx="8534403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3"/>
                <a:gridCol w="1088569"/>
                <a:gridCol w="1230086"/>
                <a:gridCol w="1230086"/>
                <a:gridCol w="1230086"/>
                <a:gridCol w="1230086"/>
                <a:gridCol w="1153887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Covenant Mediator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Abraham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Covenant Form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Marriage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latin typeface="Arial Narrow" panose="020B0606020202030204" pitchFamily="34" charset="0"/>
                        </a:rPr>
                        <a:t>Household</a:t>
                      </a:r>
                      <a:endParaRPr lang="en-US" sz="19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Tribe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Nation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Kingdom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Church 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Covenant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Sabbath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Rainbow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Narrow" panose="020B0606020202030204" pitchFamily="34" charset="0"/>
                        </a:rPr>
                        <a:t>Circum-cision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Passover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Temple &amp; Throne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Eucharist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52400" y="3057526"/>
            <a:ext cx="8915400" cy="33337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n 10"/>
          <p:cNvSpPr/>
          <p:nvPr/>
        </p:nvSpPr>
        <p:spPr>
          <a:xfrm>
            <a:off x="1981200" y="2971800"/>
            <a:ext cx="152400" cy="152400"/>
          </a:xfrm>
          <a:prstGeom prst="sun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8153400" y="2971800"/>
            <a:ext cx="152400" cy="152400"/>
          </a:xfrm>
          <a:prstGeom prst="sun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6858000" y="2981325"/>
            <a:ext cx="152400" cy="152400"/>
          </a:xfrm>
          <a:prstGeom prst="sun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3124200" y="2971800"/>
            <a:ext cx="152400" cy="152400"/>
          </a:xfrm>
          <a:prstGeom prst="sun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4419600" y="2971800"/>
            <a:ext cx="152400" cy="152400"/>
          </a:xfrm>
          <a:prstGeom prst="sun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5562600" y="2962275"/>
            <a:ext cx="152400" cy="152400"/>
          </a:xfrm>
          <a:prstGeom prst="sun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the Church’s Memory Is Preserved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26679" r="12520" b="12874"/>
          <a:stretch/>
        </p:blipFill>
        <p:spPr bwMode="auto">
          <a:xfrm>
            <a:off x="147281" y="990600"/>
            <a:ext cx="8844319" cy="397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6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the Church’s Memory Is Preserved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www.reclaimingthemind.org/blog/wp-content/uploads/2011/12/how-to-study-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5"/>
          <a:stretch/>
        </p:blipFill>
        <p:spPr bwMode="auto">
          <a:xfrm>
            <a:off x="762000" y="117593"/>
            <a:ext cx="7543081" cy="60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reclaimingthemind.org/blog/wp-content/uploads/2010/04/Bible-Interpretation-in-a-Nutsh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7" y="0"/>
            <a:ext cx="9160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the Church’s Memory Is Preserved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the Church’s Memory Is Preserved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AutoShape 4" descr="http://www.reclaimingthemind.org/images/Parchment%20and%20Pen/sola-scriptura/dual-sour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reclaimingthemind.org/images/Parchment%20and%20Pen/sola-scriptura/dual-sourc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://www.reclaimingthemind.org/images/Parchment%20and%20Pen/sola-scriptura/dual-sourc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0375" y="304800"/>
            <a:ext cx="3268855" cy="16002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Dual-Source </a:t>
            </a:r>
            <a:b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7436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… I … encourage </a:t>
            </a:r>
            <a:r>
              <a:rPr lang="en-US" b="1" i="1" dirty="0"/>
              <a:t>you to contend for the faith that was once for all handed down to the holy ones</a:t>
            </a:r>
            <a:r>
              <a:rPr lang="en-US" b="1" i="1" dirty="0" smtClean="0"/>
              <a:t>.  </a:t>
            </a:r>
            <a:r>
              <a:rPr lang="en-US" b="1" dirty="0" smtClean="0"/>
              <a:t>Jude 1:3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5181600"/>
            <a:ext cx="822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1375" y="5486400"/>
            <a:ext cx="792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 of the Apostles			Age of the Church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193268"/>
            <a:ext cx="4346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400 AD		1000 AD</a:t>
            </a:r>
            <a:endParaRPr lang="en-US" sz="1600" b="1" dirty="0"/>
          </a:p>
        </p:txBody>
      </p:sp>
      <p:cxnSp>
        <p:nvCxnSpPr>
          <p:cNvPr id="17" name="Elbow Connector 16"/>
          <p:cNvCxnSpPr/>
          <p:nvPr/>
        </p:nvCxnSpPr>
        <p:spPr>
          <a:xfrm>
            <a:off x="3429000" y="3817938"/>
            <a:ext cx="5029200" cy="762000"/>
          </a:xfrm>
          <a:prstGeom prst="bentConnector3">
            <a:avLst>
              <a:gd name="adj1" fmla="val 1635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3429000" y="1452437"/>
            <a:ext cx="5181600" cy="1981202"/>
          </a:xfrm>
          <a:prstGeom prst="bentConnector3">
            <a:avLst>
              <a:gd name="adj1" fmla="val 16023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0" name="TextBox 15359"/>
          <p:cNvSpPr txBox="1"/>
          <p:nvPr/>
        </p:nvSpPr>
        <p:spPr>
          <a:xfrm>
            <a:off x="5219700" y="100078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C6600"/>
                </a:solidFill>
              </a:rPr>
              <a:t>Sacred Tradition</a:t>
            </a:r>
            <a:endParaRPr lang="en-US" sz="2800" b="1" i="1" dirty="0">
              <a:solidFill>
                <a:srgbClr val="CC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19700" y="411480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C6600"/>
                </a:solidFill>
              </a:rPr>
              <a:t>Sacred Scripture</a:t>
            </a:r>
            <a:endParaRPr lang="en-US" sz="2800" b="1" i="1" dirty="0">
              <a:solidFill>
                <a:srgbClr val="CC6600"/>
              </a:solidFill>
            </a:endParaRPr>
          </a:p>
        </p:txBody>
      </p:sp>
      <p:sp>
        <p:nvSpPr>
          <p:cNvPr id="15361" name="Rectangle 15360"/>
          <p:cNvSpPr/>
          <p:nvPr/>
        </p:nvSpPr>
        <p:spPr>
          <a:xfrm>
            <a:off x="4419600" y="4386590"/>
            <a:ext cx="85725" cy="33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72000" y="4419600"/>
            <a:ext cx="85725" cy="33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24400" y="4419600"/>
            <a:ext cx="85725" cy="33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76800" y="4419600"/>
            <a:ext cx="85725" cy="33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29200" y="4419600"/>
            <a:ext cx="85725" cy="33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181600" y="4495800"/>
            <a:ext cx="85725" cy="33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extBox 15361"/>
          <p:cNvSpPr txBox="1"/>
          <p:nvPr/>
        </p:nvSpPr>
        <p:spPr>
          <a:xfrm>
            <a:off x="4657725" y="1447800"/>
            <a:ext cx="357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Unwritten Infallible Tradition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648200" y="4572000"/>
            <a:ext cx="357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</a:t>
            </a:r>
            <a:r>
              <a:rPr lang="en-US" b="1" dirty="0" smtClean="0"/>
              <a:t>ritten Infallible Tradition</a:t>
            </a:r>
            <a:endParaRPr lang="en-US" b="1" dirty="0"/>
          </a:p>
        </p:txBody>
      </p:sp>
      <p:sp>
        <p:nvSpPr>
          <p:cNvPr id="15363" name="TextBox 15362"/>
          <p:cNvSpPr txBox="1"/>
          <p:nvPr/>
        </p:nvSpPr>
        <p:spPr>
          <a:xfrm>
            <a:off x="4343400" y="280029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Magisterial authority interprets both infallibly 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2775" y="2743200"/>
            <a:ext cx="3116455" cy="1752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Deposit</a:t>
            </a:r>
          </a:p>
          <a:p>
            <a:pPr algn="ctr"/>
            <a:r>
              <a:rPr lang="en-US" sz="3200" b="1" dirty="0" smtClean="0"/>
              <a:t>of Faith</a:t>
            </a:r>
            <a:endParaRPr lang="en-US" sz="3200" b="1" dirty="0"/>
          </a:p>
        </p:txBody>
      </p:sp>
      <p:sp>
        <p:nvSpPr>
          <p:cNvPr id="15364" name="Down Arrow 15363"/>
          <p:cNvSpPr/>
          <p:nvPr/>
        </p:nvSpPr>
        <p:spPr>
          <a:xfrm>
            <a:off x="6172200" y="3200400"/>
            <a:ext cx="798513" cy="9144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flipV="1">
            <a:off x="6172200" y="1828800"/>
            <a:ext cx="798513" cy="9144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the Church’s Memory Is Shared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14583" r="18289" b="17724"/>
          <a:stretch/>
        </p:blipFill>
        <p:spPr bwMode="auto">
          <a:xfrm>
            <a:off x="375882" y="304800"/>
            <a:ext cx="8463318" cy="540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the Church’s Memory Is Shared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895671"/>
            <a:ext cx="7086600" cy="120032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Scripture, Tradition, and the Magisterium are so closely united with each other that one of them cannot stand without the others.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flipV="1">
            <a:off x="1943100" y="1066800"/>
            <a:ext cx="5102770" cy="2377206"/>
          </a:xfrm>
          <a:prstGeom prst="triangle">
            <a:avLst/>
          </a:prstGeom>
          <a:noFill/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faithmouse.com/pope_francis_pai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01" y="2620813"/>
            <a:ext cx="1302292" cy="1646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atherallen.net/wp-content/uploads/2011/12/guido-reni-st-john-the-evangeli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1409771" cy="1879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raceandspace.org/welcome/images/stories/novena_pics/nov_augusti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4404" r="8279" b="6733"/>
          <a:stretch/>
        </p:blipFill>
        <p:spPr bwMode="auto">
          <a:xfrm>
            <a:off x="6394725" y="232139"/>
            <a:ext cx="1302292" cy="16728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205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Scripture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1976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Tradition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4338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Magisterium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5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the Church’s Memory Is Shared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" y="5619690"/>
            <a:ext cx="422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Immaculate Conception of Mary</a:t>
            </a:r>
            <a:endParaRPr lang="en-US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://uploads1.wikiart.org/images/guido-reni/assumption-of-the-virgin-1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50" y="380999"/>
            <a:ext cx="3426049" cy="5285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zrosary.com/Photos_2014/Image_Immaculate_Concep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0" y="374177"/>
            <a:ext cx="3527535" cy="529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4400" y="5619690"/>
            <a:ext cx="422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Assumption of Mary</a:t>
            </a:r>
            <a:endParaRPr lang="en-US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the Church’s Memory Is Shared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13059" r="22904" b="12687"/>
          <a:stretch/>
        </p:blipFill>
        <p:spPr bwMode="auto">
          <a:xfrm>
            <a:off x="915508" y="381000"/>
            <a:ext cx="7314092" cy="5752981"/>
          </a:xfrm>
          <a:prstGeom prst="snip1Rect">
            <a:avLst>
              <a:gd name="adj" fmla="val 1062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28600"/>
            <a:ext cx="23622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7980378">
            <a:off x="-1022208" y="2560771"/>
            <a:ext cx="697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Dogma versus Doctrine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2" t="10821" r="30561" b="8211"/>
          <a:stretch/>
        </p:blipFill>
        <p:spPr bwMode="auto">
          <a:xfrm>
            <a:off x="1752600" y="-1"/>
            <a:ext cx="5638800" cy="689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8007" y="5791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[Design to mirror this page in the student text. 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05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Apostolicity and Church Leadership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11754" r="12834" b="6250"/>
          <a:stretch/>
        </p:blipFill>
        <p:spPr bwMode="auto">
          <a:xfrm>
            <a:off x="228600" y="152400"/>
            <a:ext cx="8839200" cy="54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1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lker.com/cliparts/0/3/b/4/12205472552013509836AJ_bishop.svg.hi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10" y="3124200"/>
            <a:ext cx="1951803" cy="28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5240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Main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esponsibilities of a Bishop</a:t>
            </a:r>
            <a:endParaRPr lang="en-US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133981"/>
            <a:ext cx="739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Apostolicity and Church Leadership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15286" y="838200"/>
            <a:ext cx="3118514" cy="3048000"/>
          </a:xfrm>
          <a:prstGeom prst="roundRect">
            <a:avLst>
              <a:gd name="adj" fmla="val 2612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  <a:alpha val="77000"/>
                </a:srgbClr>
              </a:gs>
              <a:gs pos="63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To Teach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  <a:b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A bishop is the principal teacher in his diocese. He must ensure that those delegated to teach in his name, namely priests, teachers, catechists and others, teach the truth. </a:t>
            </a:r>
            <a:endParaRPr lang="en-US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5327" y="4190999"/>
            <a:ext cx="5576818" cy="1817427"/>
          </a:xfrm>
          <a:prstGeom prst="roundRect">
            <a:avLst>
              <a:gd name="adj" fmla="val 12758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To Govern </a:t>
            </a:r>
            <a:br>
              <a:rPr lang="en-US" sz="2000" b="1" u="sng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This refers to meeting the needs of the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local community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(material, social, personal and spiritual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) as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well as ensuring that Church laws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are observed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. </a:t>
            </a:r>
            <a:endParaRPr lang="en-US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4800" y="990600"/>
            <a:ext cx="4495800" cy="18288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To Sanctify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  <a:b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He is responsible for ensuring that the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sacraments are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administered and has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the special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authority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to ordain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priests and to confirm.</a:t>
            </a:r>
            <a:endParaRPr lang="en-US" sz="20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0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8333" r="32226" b="6250"/>
          <a:stretch/>
        </p:blipFill>
        <p:spPr bwMode="auto">
          <a:xfrm>
            <a:off x="-95534" y="0"/>
            <a:ext cx="92395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Preserving and Sharing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452634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“Go</a:t>
            </a:r>
            <a:r>
              <a:rPr lang="en-U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therefore,</a:t>
            </a:r>
            <a:r>
              <a:rPr lang="en-US" sz="2400" b="1" baseline="30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make disciples of all nations, baptizing them in the name of the Father, and of the Son, and of the holy </a:t>
            </a:r>
            <a:r>
              <a:rPr lang="en-U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Spirit,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teaching </a:t>
            </a:r>
            <a:r>
              <a:rPr lang="en-U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them to observe all that I have commanded </a:t>
            </a:r>
            <a:r>
              <a:rPr lang="en-U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you.</a:t>
            </a:r>
            <a:r>
              <a:rPr lang="en-US" sz="2400" b="1" baseline="30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behold, I am with you always, until the end of the age</a:t>
            </a:r>
            <a:r>
              <a:rPr lang="en-U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.” Matthew 28:19-20</a:t>
            </a:r>
            <a:endParaRPr lang="en-US" sz="2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Preserving and Sharing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724" r="6750" b="23134"/>
          <a:stretch/>
        </p:blipFill>
        <p:spPr bwMode="auto">
          <a:xfrm>
            <a:off x="838200" y="152400"/>
            <a:ext cx="7467600" cy="574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7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ravelsworlds.com/wp-content/uploads/2014/03/st-peter's-basilica-planst-peters-basilica-greeting-card-by-frederic-kohli-q883iuzv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BFF"/>
              </a:clrFrom>
              <a:clrTo>
                <a:srgbClr val="FD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8"/>
          <a:stretch/>
        </p:blipFill>
        <p:spPr bwMode="auto">
          <a:xfrm>
            <a:off x="651442" y="1026994"/>
            <a:ext cx="7654358" cy="43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Preserving and Sharing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5242" y="381000"/>
            <a:ext cx="803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Apostolic Nature of the Church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442" y="5105400"/>
            <a:ext cx="7654358" cy="8943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foundation of the Apostles</a:t>
            </a:r>
            <a:endParaRPr lang="en-US" sz="36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http://1.bp.blogspot.com/-g5RMKSHGU88/Tv7GwIqiGbI/AAAAAAAAAeM/8YDPTlZdYZw/s320/H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3221"/>
            <a:ext cx="1879759" cy="21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lker.com/cliparts/8/K/J/A/M/e/pope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76665"/>
            <a:ext cx="1447800" cy="155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Apostolicity and Church Leadership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atlantareformationfellowship.com/wp-content/uploads/2013/12/Trad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54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Remembering Who We Are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23135" r="10946" b="9142"/>
          <a:stretch/>
        </p:blipFill>
        <p:spPr bwMode="auto">
          <a:xfrm>
            <a:off x="342900" y="1066800"/>
            <a:ext cx="858351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1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6133981"/>
            <a:ext cx="510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Remembering Who We Are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33800" y="1329274"/>
            <a:ext cx="5257800" cy="4385726"/>
          </a:xfrm>
          <a:prstGeom prst="ellipse">
            <a:avLst/>
          </a:prstGeom>
          <a:solidFill>
            <a:srgbClr val="00B0F0">
              <a:alpha val="40000"/>
            </a:srgb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Come from private apparitions and communications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Are </a:t>
            </a:r>
            <a:r>
              <a:rPr lang="en-US" sz="24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not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part of the Deposit of 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aith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Catholics are </a:t>
            </a:r>
            <a:r>
              <a:rPr lang="en-US" sz="24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not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required to believe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Can never contradict Scripture or Tradition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Still occur today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1329274"/>
            <a:ext cx="4876800" cy="4385726"/>
          </a:xfrm>
          <a:prstGeom prst="ellipse">
            <a:avLst/>
          </a:prstGeom>
          <a:solidFill>
            <a:srgbClr val="FFFF00">
              <a:alpha val="50000"/>
            </a:srgb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Revealed by God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Contains the </a:t>
            </a:r>
            <a:b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Deposit of Faith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Catholics must </a:t>
            </a:r>
            <a:b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be believe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Ended with the </a:t>
            </a:r>
            <a:b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death of the last </a:t>
            </a:r>
            <a:b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Apostle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2514600"/>
            <a:ext cx="121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anose="020B0606020202030204" pitchFamily="34" charset="0"/>
              </a:rPr>
              <a:t>Can </a:t>
            </a:r>
            <a:br>
              <a:rPr lang="en-US" sz="2400" b="1" dirty="0" smtClean="0">
                <a:latin typeface="Arial Narrow" panose="020B0606020202030204" pitchFamily="34" charset="0"/>
              </a:rPr>
            </a:br>
            <a:r>
              <a:rPr lang="en-US" sz="2400" b="1" dirty="0" smtClean="0">
                <a:latin typeface="Arial Narrow" panose="020B0606020202030204" pitchFamily="34" charset="0"/>
              </a:rPr>
              <a:t>lead </a:t>
            </a:r>
            <a:br>
              <a:rPr lang="en-US" sz="2400" b="1" dirty="0" smtClean="0">
                <a:latin typeface="Arial Narrow" panose="020B0606020202030204" pitchFamily="34" charset="0"/>
              </a:rPr>
            </a:br>
            <a:r>
              <a:rPr lang="en-US" sz="2400" b="1" dirty="0" smtClean="0">
                <a:latin typeface="Arial Narrow" panose="020B0606020202030204" pitchFamily="34" charset="0"/>
              </a:rPr>
              <a:t>us to deeper faith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685800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Revelation </a:t>
            </a:r>
            <a:endParaRPr lang="en-US" sz="2800" b="1" dirty="0">
              <a:effectLst>
                <a:glow rad="228600">
                  <a:srgbClr val="FFFF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7700" y="695980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Private Revelation </a:t>
            </a:r>
            <a:endParaRPr lang="en-US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Remembering Who We Are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www.catholica.com.au/gc2/dd/images/Fig3_HS_824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599"/>
            <a:ext cx="6096000" cy="59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dp8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svdp827</Template>
  <TotalTime>2509</TotalTime>
  <Words>348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svdp827</vt:lpstr>
      <vt:lpstr>Chapter 5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Jared Dees</cp:lastModifiedBy>
  <cp:revision>538</cp:revision>
  <dcterms:created xsi:type="dcterms:W3CDTF">2014-06-10T22:18:06Z</dcterms:created>
  <dcterms:modified xsi:type="dcterms:W3CDTF">2014-12-18T21:28:18Z</dcterms:modified>
</cp:coreProperties>
</file>