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339" r:id="rId2"/>
    <p:sldId id="273" r:id="rId3"/>
    <p:sldId id="284" r:id="rId4"/>
    <p:sldId id="304" r:id="rId5"/>
    <p:sldId id="289" r:id="rId6"/>
    <p:sldId id="285" r:id="rId7"/>
    <p:sldId id="309" r:id="rId8"/>
    <p:sldId id="303" r:id="rId9"/>
    <p:sldId id="293" r:id="rId10"/>
    <p:sldId id="310" r:id="rId11"/>
    <p:sldId id="286" r:id="rId12"/>
    <p:sldId id="306" r:id="rId13"/>
    <p:sldId id="307" r:id="rId14"/>
    <p:sldId id="308" r:id="rId15"/>
    <p:sldId id="305" r:id="rId16"/>
    <p:sldId id="312" r:id="rId17"/>
    <p:sldId id="313" r:id="rId18"/>
    <p:sldId id="314" r:id="rId19"/>
    <p:sldId id="295" r:id="rId20"/>
    <p:sldId id="287" r:id="rId21"/>
    <p:sldId id="296" r:id="rId22"/>
    <p:sldId id="326" r:id="rId23"/>
    <p:sldId id="327" r:id="rId24"/>
    <p:sldId id="338" r:id="rId25"/>
    <p:sldId id="288" r:id="rId26"/>
    <p:sldId id="333" r:id="rId27"/>
    <p:sldId id="334" r:id="rId28"/>
    <p:sldId id="329" r:id="rId29"/>
    <p:sldId id="335" r:id="rId30"/>
    <p:sldId id="336" r:id="rId31"/>
    <p:sldId id="321" r:id="rId32"/>
    <p:sldId id="322" r:id="rId33"/>
    <p:sldId id="325" r:id="rId34"/>
    <p:sldId id="33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00"/>
    <a:srgbClr val="CC3399"/>
    <a:srgbClr val="0000CC"/>
    <a:srgbClr val="FDE2CB"/>
    <a:srgbClr val="FCDBC0"/>
    <a:srgbClr val="FFCC00"/>
    <a:srgbClr val="339933"/>
    <a:srgbClr val="9900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87467-3825-45C5-ADA6-8E6F5A2764B6}"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4DABF-2FDC-460B-9B8A-9F17BACDBD49}" type="slidenum">
              <a:rPr lang="en-US" smtClean="0"/>
              <a:t>‹#›</a:t>
            </a:fld>
            <a:endParaRPr lang="en-US"/>
          </a:p>
        </p:txBody>
      </p:sp>
    </p:spTree>
    <p:extLst>
      <p:ext uri="{BB962C8B-B14F-4D97-AF65-F5344CB8AC3E}">
        <p14:creationId xmlns:p14="http://schemas.microsoft.com/office/powerpoint/2010/main" val="6237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DABF-2FDC-460B-9B8A-9F17BACDBD49}" type="slidenum">
              <a:rPr lang="en-US" smtClean="0"/>
              <a:t>11</a:t>
            </a:fld>
            <a:endParaRPr lang="en-US"/>
          </a:p>
        </p:txBody>
      </p:sp>
    </p:spTree>
    <p:extLst>
      <p:ext uri="{BB962C8B-B14F-4D97-AF65-F5344CB8AC3E}">
        <p14:creationId xmlns:p14="http://schemas.microsoft.com/office/powerpoint/2010/main" val="235923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A4DABF-2FDC-460B-9B8A-9F17BACDBD49}" type="slidenum">
              <a:rPr lang="en-US" smtClean="0"/>
              <a:t>12</a:t>
            </a:fld>
            <a:endParaRPr lang="en-US"/>
          </a:p>
        </p:txBody>
      </p:sp>
    </p:spTree>
    <p:extLst>
      <p:ext uri="{BB962C8B-B14F-4D97-AF65-F5344CB8AC3E}">
        <p14:creationId xmlns:p14="http://schemas.microsoft.com/office/powerpoint/2010/main" val="190449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11140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686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90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381684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59149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6937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125040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9150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2516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66298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A888680-08B2-4580-BA2E-87D4237F511B}" type="datetimeFigureOut">
              <a:rPr lang="en-US" smtClean="0"/>
              <a:t>4/27/2016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68BDB3B-2EF1-4D9C-BA67-953FA738B676}" type="slidenum">
              <a:rPr lang="en-US" smtClean="0"/>
              <a:t>‹#›</a:t>
            </a:fld>
            <a:endParaRPr lang="en-US"/>
          </a:p>
        </p:txBody>
      </p:sp>
    </p:spTree>
    <p:extLst>
      <p:ext uri="{BB962C8B-B14F-4D97-AF65-F5344CB8AC3E}">
        <p14:creationId xmlns:p14="http://schemas.microsoft.com/office/powerpoint/2010/main" val="20741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FA888680-08B2-4580-BA2E-87D4237F511B}" type="datetimeFigureOut">
              <a:rPr lang="en-US" smtClean="0"/>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E68BDB3B-2EF1-4D9C-BA67-953FA738B6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atican.va/archive/ENG0015/_INDEX.HTM" TargetMode="External"/><Relationship Id="rId2" Type="http://schemas.openxmlformats.org/officeDocument/2006/relationships/hyperlink" Target="http://wwwmigrate.usccb.org/bible/" TargetMode="External"/><Relationship Id="rId1" Type="http://schemas.openxmlformats.org/officeDocument/2006/relationships/slideLayout" Target="../slideLayouts/slideLayout2.xml"/><Relationship Id="rId4" Type="http://schemas.openxmlformats.org/officeDocument/2006/relationships/hyperlink" Target="http://www.vatican.va/archive/hist_councils/ii_vatican_council/index.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avemariapress.com/dynamicmedia/files/8de7b7c45b0df29f26ffedbda7fab678/9781594716218.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59" b="27536"/>
          <a:stretch/>
        </p:blipFill>
        <p:spPr bwMode="auto">
          <a:xfrm>
            <a:off x="-75482" y="0"/>
            <a:ext cx="9219482" cy="699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28600"/>
            <a:ext cx="9144000" cy="707886"/>
          </a:xfrm>
          <a:prstGeom prst="rect">
            <a:avLst/>
          </a:prstGeom>
          <a:noFill/>
        </p:spPr>
        <p:txBody>
          <a:bodyPr wrap="square" rtlCol="0">
            <a:spAutoFit/>
          </a:bodyPr>
          <a:lstStyle/>
          <a:p>
            <a:pPr algn="ctr"/>
            <a:r>
              <a:rPr lang="en-US" sz="4000" smtClean="0">
                <a:solidFill>
                  <a:schemeClr val="bg1"/>
                </a:solidFill>
                <a:latin typeface="Arial Black" panose="020B0A04020102020204" pitchFamily="34" charset="0"/>
              </a:rPr>
              <a:t>Chapter </a:t>
            </a:r>
            <a:r>
              <a:rPr lang="en-US" sz="4000" smtClean="0">
                <a:solidFill>
                  <a:schemeClr val="bg1"/>
                </a:solidFill>
                <a:latin typeface="Arial Black" panose="020B0A04020102020204" pitchFamily="34" charset="0"/>
              </a:rPr>
              <a:t>6 </a:t>
            </a:r>
            <a:r>
              <a:rPr lang="en-US" sz="4000" dirty="0" smtClean="0">
                <a:solidFill>
                  <a:schemeClr val="bg1"/>
                </a:solidFill>
                <a:latin typeface="Arial Black" panose="020B0A04020102020204" pitchFamily="34" charset="0"/>
              </a:rPr>
              <a:t>PowerPoint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8854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Early Life</a:t>
            </a:r>
          </a:p>
          <a:p>
            <a:endParaRPr lang="en-US" dirty="0"/>
          </a:p>
        </p:txBody>
      </p:sp>
      <p:pic>
        <p:nvPicPr>
          <p:cNvPr id="3" name="Picture 2"/>
          <p:cNvPicPr>
            <a:picLocks noChangeAspect="1"/>
          </p:cNvPicPr>
          <p:nvPr/>
        </p:nvPicPr>
        <p:blipFill>
          <a:blip r:embed="rId2"/>
          <a:stretch>
            <a:fillRect/>
          </a:stretch>
        </p:blipFill>
        <p:spPr>
          <a:xfrm>
            <a:off x="371475" y="1066800"/>
            <a:ext cx="8401050" cy="3533775"/>
          </a:xfrm>
          <a:prstGeom prst="rect">
            <a:avLst/>
          </a:prstGeom>
        </p:spPr>
      </p:pic>
      <p:sp>
        <p:nvSpPr>
          <p:cNvPr id="2" name="Rectangle 1"/>
          <p:cNvSpPr/>
          <p:nvPr/>
        </p:nvSpPr>
        <p:spPr>
          <a:xfrm>
            <a:off x="4572000" y="5334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47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Early Life</a:t>
            </a:r>
          </a:p>
          <a:p>
            <a:endParaRPr lang="en-US" dirty="0"/>
          </a:p>
        </p:txBody>
      </p:sp>
      <p:sp>
        <p:nvSpPr>
          <p:cNvPr id="2" name="TextBox 1"/>
          <p:cNvSpPr txBox="1"/>
          <p:nvPr/>
        </p:nvSpPr>
        <p:spPr>
          <a:xfrm>
            <a:off x="304800" y="5181600"/>
            <a:ext cx="8610600" cy="1446550"/>
          </a:xfrm>
          <a:prstGeom prst="rect">
            <a:avLst/>
          </a:prstGeom>
          <a:noFill/>
        </p:spPr>
        <p:txBody>
          <a:bodyPr wrap="square" rtlCol="0">
            <a:spAutoFit/>
          </a:bodyPr>
          <a:lstStyle/>
          <a:p>
            <a:r>
              <a:rPr lang="en-US" sz="2200" b="1" i="1" dirty="0">
                <a:solidFill>
                  <a:schemeClr val="bg1"/>
                </a:solidFill>
                <a:effectLst>
                  <a:outerShdw blurRad="50800" dist="38100" dir="8100000" algn="tr" rotWithShape="0">
                    <a:prstClr val="black"/>
                  </a:outerShdw>
                </a:effectLst>
                <a:latin typeface="Arial Narrow" panose="020B0606020202030204" pitchFamily="34" charset="0"/>
                <a:cs typeface="Times New Roman" panose="02020603050405020304" pitchFamily="18" charset="0"/>
              </a:rPr>
              <a:t>The lower level of the Basilica of the Annunciation, Nazareth, enshrines a sunken grotto that contains the traditional cave-home of the Virgin Mary. Inside the cave stands an altar with the Latin inscription:</a:t>
            </a:r>
            <a:br>
              <a:rPr lang="en-US" sz="2200" b="1" i="1" dirty="0">
                <a:solidFill>
                  <a:schemeClr val="bg1"/>
                </a:solidFill>
                <a:effectLst>
                  <a:outerShdw blurRad="50800" dist="38100" dir="8100000" algn="tr" rotWithShape="0">
                    <a:prstClr val="black"/>
                  </a:outerShdw>
                </a:effectLst>
                <a:latin typeface="Arial Narrow" panose="020B0606020202030204" pitchFamily="34" charset="0"/>
                <a:cs typeface="Times New Roman" panose="02020603050405020304" pitchFamily="18" charset="0"/>
              </a:rPr>
            </a:br>
            <a:r>
              <a:rPr lang="en-US" sz="2200" b="1" i="1" dirty="0">
                <a:solidFill>
                  <a:schemeClr val="bg1"/>
                </a:solidFill>
                <a:effectLst>
                  <a:outerShdw blurRad="50800" dist="38100" dir="8100000" algn="tr" rotWithShape="0">
                    <a:prstClr val="black"/>
                  </a:outerShdw>
                </a:effectLst>
                <a:latin typeface="Arial Narrow" panose="020B0606020202030204" pitchFamily="34" charset="0"/>
                <a:cs typeface="Times New Roman" panose="02020603050405020304" pitchFamily="18" charset="0"/>
              </a:rPr>
              <a:t>“Here the Word was made flesh”.</a:t>
            </a:r>
          </a:p>
        </p:txBody>
      </p:sp>
      <p:sp>
        <p:nvSpPr>
          <p:cNvPr id="4" name="TextBox 3"/>
          <p:cNvSpPr txBox="1"/>
          <p:nvPr/>
        </p:nvSpPr>
        <p:spPr>
          <a:xfrm>
            <a:off x="762000" y="457200"/>
            <a:ext cx="7467600" cy="584775"/>
          </a:xfrm>
          <a:prstGeom prst="rect">
            <a:avLst/>
          </a:prstGeom>
          <a:noFill/>
        </p:spPr>
        <p:txBody>
          <a:bodyPr wrap="square" rtlCol="0">
            <a:spAutoFit/>
          </a:bodyPr>
          <a:lstStyle/>
          <a:p>
            <a:pPr algn="ctr"/>
            <a:r>
              <a:rPr lang="en-US" sz="32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“Here the Word was made flesh”</a:t>
            </a:r>
          </a:p>
        </p:txBody>
      </p:sp>
    </p:spTree>
    <p:extLst>
      <p:ext uri="{BB962C8B-B14F-4D97-AF65-F5344CB8AC3E}">
        <p14:creationId xmlns:p14="http://schemas.microsoft.com/office/powerpoint/2010/main" val="110696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yersstudybible.org/images/Christs%20ministry%20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
            <a:ext cx="9184638" cy="6888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62863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Early Life</a:t>
            </a:r>
          </a:p>
          <a:p>
            <a:endParaRPr lang="en-US" dirty="0"/>
          </a:p>
        </p:txBody>
      </p:sp>
    </p:spTree>
    <p:extLst>
      <p:ext uri="{BB962C8B-B14F-4D97-AF65-F5344CB8AC3E}">
        <p14:creationId xmlns:p14="http://schemas.microsoft.com/office/powerpoint/2010/main" val="27406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assets.messianicbible.com/wp-content/uploads/2015/07/1080-three-wise-men-and-Bethlehem-star.jpg?fb35bb"/>
          <p:cNvPicPr>
            <a:picLocks noChangeAspect="1" noChangeArrowheads="1"/>
          </p:cNvPicPr>
          <p:nvPr/>
        </p:nvPicPr>
        <p:blipFill rotWithShape="1">
          <a:blip r:embed="rId2">
            <a:extLst>
              <a:ext uri="{28A0092B-C50C-407E-A947-70E740481C1C}">
                <a14:useLocalDpi xmlns:a14="http://schemas.microsoft.com/office/drawing/2010/main" val="0"/>
              </a:ext>
            </a:extLst>
          </a:blip>
          <a:srcRect l="10155" r="10570"/>
          <a:stretch/>
        </p:blipFill>
        <p:spPr bwMode="auto">
          <a:xfrm>
            <a:off x="0" y="-62775"/>
            <a:ext cx="9144000" cy="6920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Early Life</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7429846"/>
              </p:ext>
            </p:extLst>
          </p:nvPr>
        </p:nvGraphicFramePr>
        <p:xfrm>
          <a:off x="152400" y="1039404"/>
          <a:ext cx="6096000" cy="1483360"/>
        </p:xfrm>
        <a:graphic>
          <a:graphicData uri="http://schemas.openxmlformats.org/drawingml/2006/table">
            <a:tbl>
              <a:tblPr firstRow="1" bandRow="1">
                <a:tableStyleId>{2D5ABB26-0587-4C30-8999-92F81FD0307C}</a:tableStyleId>
              </a:tblPr>
              <a:tblGrid>
                <a:gridCol w="6096000">
                  <a:extLst>
                    <a:ext uri="{9D8B030D-6E8A-4147-A177-3AD203B41FA5}">
                      <a16:colId xmlns="" xmlns:a16="http://schemas.microsoft.com/office/drawing/2014/main" val="4082691575"/>
                    </a:ext>
                  </a:extLst>
                </a:gridCol>
              </a:tblGrid>
              <a:tr h="370840">
                <a:tc>
                  <a:txBody>
                    <a:bodyPr/>
                    <a:lstStyle/>
                    <a:p>
                      <a:endParaRPr lang="en-US" dirty="0"/>
                    </a:p>
                  </a:txBody>
                  <a:tcPr/>
                </a:tc>
                <a:extLst>
                  <a:ext uri="{0D108BD9-81ED-4DB2-BD59-A6C34878D82A}">
                    <a16:rowId xmlns="" xmlns:a16="http://schemas.microsoft.com/office/drawing/2014/main" val="1602414854"/>
                  </a:ext>
                </a:extLst>
              </a:tr>
              <a:tr h="370840">
                <a:tc>
                  <a:txBody>
                    <a:bodyPr/>
                    <a:lstStyle/>
                    <a:p>
                      <a:endParaRPr lang="en-US" dirty="0"/>
                    </a:p>
                  </a:txBody>
                  <a:tcPr/>
                </a:tc>
                <a:extLst>
                  <a:ext uri="{0D108BD9-81ED-4DB2-BD59-A6C34878D82A}">
                    <a16:rowId xmlns="" xmlns:a16="http://schemas.microsoft.com/office/drawing/2014/main" val="3814182229"/>
                  </a:ext>
                </a:extLst>
              </a:tr>
              <a:tr h="370840">
                <a:tc>
                  <a:txBody>
                    <a:bodyPr/>
                    <a:lstStyle/>
                    <a:p>
                      <a:endParaRPr lang="en-US" dirty="0"/>
                    </a:p>
                  </a:txBody>
                  <a:tcPr/>
                </a:tc>
                <a:extLst>
                  <a:ext uri="{0D108BD9-81ED-4DB2-BD59-A6C34878D82A}">
                    <a16:rowId xmlns="" xmlns:a16="http://schemas.microsoft.com/office/drawing/2014/main" val="3318159518"/>
                  </a:ext>
                </a:extLst>
              </a:tr>
              <a:tr h="370840">
                <a:tc>
                  <a:txBody>
                    <a:bodyPr/>
                    <a:lstStyle/>
                    <a:p>
                      <a:endParaRPr lang="en-US" dirty="0"/>
                    </a:p>
                  </a:txBody>
                  <a:tcPr/>
                </a:tc>
                <a:extLst>
                  <a:ext uri="{0D108BD9-81ED-4DB2-BD59-A6C34878D82A}">
                    <a16:rowId xmlns="" xmlns:a16="http://schemas.microsoft.com/office/drawing/2014/main" val="278686641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88059929"/>
              </p:ext>
            </p:extLst>
          </p:nvPr>
        </p:nvGraphicFramePr>
        <p:xfrm>
          <a:off x="304800" y="228600"/>
          <a:ext cx="3962400" cy="5852160"/>
        </p:xfrm>
        <a:graphic>
          <a:graphicData uri="http://schemas.openxmlformats.org/drawingml/2006/table">
            <a:tbl>
              <a:tblPr firstRow="1" bandRow="1">
                <a:tableStyleId>{2D5ABB26-0587-4C30-8999-92F81FD0307C}</a:tableStyleId>
              </a:tblPr>
              <a:tblGrid>
                <a:gridCol w="3962400">
                  <a:extLst>
                    <a:ext uri="{9D8B030D-6E8A-4147-A177-3AD203B41FA5}">
                      <a16:colId xmlns="" xmlns:a16="http://schemas.microsoft.com/office/drawing/2014/main" val="94329793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dirty="0">
                          <a:ln>
                            <a:solidFill>
                              <a:schemeClr val="tx1"/>
                            </a:solidFill>
                          </a:ln>
                          <a:solidFill>
                            <a:schemeClr val="bg1"/>
                          </a:solidFill>
                          <a:latin typeface="Arial" panose="020B0604020202020204" pitchFamily="34" charset="0"/>
                          <a:cs typeface="Arial" panose="020B0604020202020204" pitchFamily="34" charset="0"/>
                        </a:rPr>
                        <a:t>Matthew’s Birth Narrative</a:t>
                      </a:r>
                      <a:r>
                        <a:rPr lang="en-US" sz="2400" b="1" u="sng" baseline="0" dirty="0">
                          <a:ln>
                            <a:solidFill>
                              <a:schemeClr val="tx1"/>
                            </a:solidFill>
                          </a:ln>
                          <a:solidFill>
                            <a:schemeClr val="bg1"/>
                          </a:solidFill>
                          <a:latin typeface="Arial" panose="020B0604020202020204" pitchFamily="34" charset="0"/>
                          <a:cs typeface="Arial" panose="020B0604020202020204" pitchFamily="34" charset="0"/>
                        </a:rPr>
                        <a:t> </a:t>
                      </a:r>
                      <a:r>
                        <a:rPr lang="en-US" sz="2400" b="1" u="none" baseline="0" dirty="0">
                          <a:ln>
                            <a:solidFill>
                              <a:schemeClr val="tx1"/>
                            </a:solidFill>
                          </a:ln>
                          <a:solidFill>
                            <a:schemeClr val="bg1"/>
                          </a:solidFill>
                          <a:latin typeface="Arial Narrow" panose="020B0606020202030204" pitchFamily="34" charset="0"/>
                        </a:rPr>
                        <a:t/>
                      </a:r>
                      <a:br>
                        <a:rPr lang="en-US" sz="2400" b="1" u="none" baseline="0" dirty="0">
                          <a:ln>
                            <a:solidFill>
                              <a:schemeClr val="tx1"/>
                            </a:solidFill>
                          </a:ln>
                          <a:solidFill>
                            <a:schemeClr val="bg1"/>
                          </a:solidFill>
                          <a:latin typeface="Arial Narrow" panose="020B0606020202030204" pitchFamily="34" charset="0"/>
                        </a:rPr>
                      </a:br>
                      <a:r>
                        <a:rPr lang="en-US" sz="2400" b="1" u="none" baseline="0" dirty="0">
                          <a:ln>
                            <a:solidFill>
                              <a:schemeClr val="tx1"/>
                            </a:solidFill>
                          </a:ln>
                          <a:solidFill>
                            <a:schemeClr val="bg1"/>
                          </a:solidFill>
                          <a:latin typeface="Arial Narrow" panose="020B0606020202030204" pitchFamily="34" charset="0"/>
                        </a:rPr>
                        <a:t>                  </a:t>
                      </a:r>
                      <a:r>
                        <a:rPr lang="en-US" sz="2400" b="1" u="none" dirty="0">
                          <a:ln>
                            <a:solidFill>
                              <a:schemeClr val="tx1"/>
                            </a:solidFill>
                          </a:ln>
                          <a:solidFill>
                            <a:schemeClr val="bg1"/>
                          </a:solidFill>
                          <a:latin typeface="Arial Narrow" panose="020B0606020202030204" pitchFamily="34" charset="0"/>
                        </a:rPr>
                        <a:t>1:18-2:23</a:t>
                      </a:r>
                    </a:p>
                  </a:txBody>
                  <a:tcPr/>
                </a:tc>
                <a:extLst>
                  <a:ext uri="{0D108BD9-81ED-4DB2-BD59-A6C34878D82A}">
                    <a16:rowId xmlns="" xmlns:a16="http://schemas.microsoft.com/office/drawing/2014/main" val="2755974136"/>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Announcement of Mary’s pregnancy to Joseph in a dream</a:t>
                      </a:r>
                    </a:p>
                  </a:txBody>
                  <a:tcPr/>
                </a:tc>
                <a:extLst>
                  <a:ext uri="{0D108BD9-81ED-4DB2-BD59-A6C34878D82A}">
                    <a16:rowId xmlns="" xmlns:a16="http://schemas.microsoft.com/office/drawing/2014/main" val="3613806033"/>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Appearance of a star</a:t>
                      </a:r>
                    </a:p>
                  </a:txBody>
                  <a:tcPr/>
                </a:tc>
                <a:extLst>
                  <a:ext uri="{0D108BD9-81ED-4DB2-BD59-A6C34878D82A}">
                    <a16:rowId xmlns="" xmlns:a16="http://schemas.microsoft.com/office/drawing/2014/main" val="1753018012"/>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Visitation of the Magi</a:t>
                      </a:r>
                    </a:p>
                  </a:txBody>
                  <a:tcPr/>
                </a:tc>
                <a:extLst>
                  <a:ext uri="{0D108BD9-81ED-4DB2-BD59-A6C34878D82A}">
                    <a16:rowId xmlns="" xmlns:a16="http://schemas.microsoft.com/office/drawing/2014/main" val="1035955362"/>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Herod’s plot against Jesus</a:t>
                      </a:r>
                    </a:p>
                  </a:txBody>
                  <a:tcPr/>
                </a:tc>
                <a:extLst>
                  <a:ext uri="{0D108BD9-81ED-4DB2-BD59-A6C34878D82A}">
                    <a16:rowId xmlns="" xmlns:a16="http://schemas.microsoft.com/office/drawing/2014/main" val="4220845258"/>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The flight of the Holy Family to Egypt</a:t>
                      </a:r>
                    </a:p>
                  </a:txBody>
                  <a:tcPr/>
                </a:tc>
                <a:extLst>
                  <a:ext uri="{0D108BD9-81ED-4DB2-BD59-A6C34878D82A}">
                    <a16:rowId xmlns="" xmlns:a16="http://schemas.microsoft.com/office/drawing/2014/main" val="4217896547"/>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Massacre of the holy innocents</a:t>
                      </a:r>
                    </a:p>
                  </a:txBody>
                  <a:tcPr/>
                </a:tc>
                <a:extLst>
                  <a:ext uri="{0D108BD9-81ED-4DB2-BD59-A6C34878D82A}">
                    <a16:rowId xmlns="" xmlns:a16="http://schemas.microsoft.com/office/drawing/2014/main" val="1725814978"/>
                  </a:ext>
                </a:extLst>
              </a:tr>
              <a:tr h="370840">
                <a:tc>
                  <a:txBody>
                    <a:bodyPr/>
                    <a:lstStyle/>
                    <a:p>
                      <a:pPr marL="342900" marR="0" indent="-342900" algn="l" defTabSz="914400" rtl="0" eaLnBrk="1" fontAlgn="auto" latinLnBrk="0" hangingPunct="1">
                        <a:lnSpc>
                          <a:spcPct val="100000"/>
                        </a:lnSpc>
                        <a:spcBef>
                          <a:spcPts val="0"/>
                        </a:spcBef>
                        <a:spcAft>
                          <a:spcPts val="0"/>
                        </a:spcAft>
                        <a:buClr>
                          <a:schemeClr val="accent2">
                            <a:lumMod val="75000"/>
                          </a:schemeClr>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Return to Nazareth from Egypt </a:t>
                      </a:r>
                    </a:p>
                  </a:txBody>
                  <a:tcPr/>
                </a:tc>
                <a:extLst>
                  <a:ext uri="{0D108BD9-81ED-4DB2-BD59-A6C34878D82A}">
                    <a16:rowId xmlns="" xmlns:a16="http://schemas.microsoft.com/office/drawing/2014/main" val="368745095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82997282"/>
              </p:ext>
            </p:extLst>
          </p:nvPr>
        </p:nvGraphicFramePr>
        <p:xfrm>
          <a:off x="4343400" y="228600"/>
          <a:ext cx="4572000" cy="5212080"/>
        </p:xfrm>
        <a:graphic>
          <a:graphicData uri="http://schemas.openxmlformats.org/drawingml/2006/table">
            <a:tbl>
              <a:tblPr firstRow="1" bandRow="1">
                <a:tableStyleId>{2D5ABB26-0587-4C30-8999-92F81FD0307C}</a:tableStyleId>
              </a:tblPr>
              <a:tblGrid>
                <a:gridCol w="4572000">
                  <a:extLst>
                    <a:ext uri="{9D8B030D-6E8A-4147-A177-3AD203B41FA5}">
                      <a16:colId xmlns="" xmlns:a16="http://schemas.microsoft.com/office/drawing/2014/main" val="322228761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dirty="0">
                          <a:ln>
                            <a:solidFill>
                              <a:schemeClr val="tx1"/>
                            </a:solidFill>
                          </a:ln>
                          <a:solidFill>
                            <a:schemeClr val="bg1"/>
                          </a:solidFill>
                          <a:latin typeface="Arial" panose="020B0604020202020204" pitchFamily="34" charset="0"/>
                          <a:cs typeface="Arial" panose="020B0604020202020204" pitchFamily="34" charset="0"/>
                        </a:rPr>
                        <a:t>  </a:t>
                      </a:r>
                      <a:r>
                        <a:rPr lang="en-US" sz="2400" b="1" u="sng" dirty="0">
                          <a:ln>
                            <a:solidFill>
                              <a:schemeClr val="tx1"/>
                            </a:solidFill>
                          </a:ln>
                          <a:solidFill>
                            <a:schemeClr val="bg1"/>
                          </a:solidFill>
                          <a:latin typeface="Arial" panose="020B0604020202020204" pitchFamily="34" charset="0"/>
                          <a:cs typeface="Arial" panose="020B0604020202020204" pitchFamily="34" charset="0"/>
                        </a:rPr>
                        <a:t>Luke’s Birth Narrative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baseline="0" dirty="0">
                          <a:ln>
                            <a:solidFill>
                              <a:schemeClr val="tx1"/>
                            </a:solidFill>
                          </a:ln>
                          <a:solidFill>
                            <a:schemeClr val="bg1"/>
                          </a:solidFill>
                          <a:latin typeface="Arial" panose="020B0604020202020204" pitchFamily="34" charset="0"/>
                          <a:cs typeface="Arial" panose="020B0604020202020204" pitchFamily="34" charset="0"/>
                        </a:rPr>
                        <a:t>                   </a:t>
                      </a:r>
                      <a:r>
                        <a:rPr lang="en-US" sz="2400" b="1" u="none" dirty="0">
                          <a:ln>
                            <a:solidFill>
                              <a:schemeClr val="tx1"/>
                            </a:solidFill>
                          </a:ln>
                          <a:solidFill>
                            <a:schemeClr val="bg1"/>
                          </a:solidFill>
                          <a:latin typeface="Arial Narrow" panose="020B0606020202030204" pitchFamily="34" charset="0"/>
                        </a:rPr>
                        <a:t>2:1-39</a:t>
                      </a:r>
                    </a:p>
                  </a:txBody>
                  <a:tcPr/>
                </a:tc>
                <a:extLst>
                  <a:ext uri="{0D108BD9-81ED-4DB2-BD59-A6C34878D82A}">
                    <a16:rowId xmlns="" xmlns:a16="http://schemas.microsoft.com/office/drawing/2014/main" val="4130881641"/>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Jesus’ and John’s births foretold</a:t>
                      </a:r>
                    </a:p>
                  </a:txBody>
                  <a:tcPr/>
                </a:tc>
                <a:extLst>
                  <a:ext uri="{0D108BD9-81ED-4DB2-BD59-A6C34878D82A}">
                    <a16:rowId xmlns="" xmlns:a16="http://schemas.microsoft.com/office/drawing/2014/main" val="1196910351"/>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The Annunciation of</a:t>
                      </a:r>
                      <a:r>
                        <a:rPr lang="en-US" sz="2400" b="1" baseline="0" dirty="0">
                          <a:ln>
                            <a:solidFill>
                              <a:schemeClr val="tx1"/>
                            </a:solidFill>
                          </a:ln>
                          <a:solidFill>
                            <a:schemeClr val="bg1"/>
                          </a:solidFill>
                          <a:latin typeface="Arial Narrow" panose="020B0606020202030204" pitchFamily="34" charset="0"/>
                        </a:rPr>
                        <a:t> Jesus</a:t>
                      </a:r>
                      <a:endParaRPr lang="en-US" sz="2400" b="1" dirty="0">
                        <a:ln>
                          <a:solidFill>
                            <a:schemeClr val="tx1"/>
                          </a:solidFill>
                        </a:ln>
                        <a:solidFill>
                          <a:schemeClr val="bg1"/>
                        </a:solidFill>
                        <a:latin typeface="Arial Narrow" panose="020B0606020202030204" pitchFamily="34" charset="0"/>
                      </a:endParaRPr>
                    </a:p>
                  </a:txBody>
                  <a:tcPr/>
                </a:tc>
                <a:extLst>
                  <a:ext uri="{0D108BD9-81ED-4DB2-BD59-A6C34878D82A}">
                    <a16:rowId xmlns="" xmlns:a16="http://schemas.microsoft.com/office/drawing/2014/main" val="3616554355"/>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Mary’s visit to Elizabeth</a:t>
                      </a:r>
                    </a:p>
                  </a:txBody>
                  <a:tcPr/>
                </a:tc>
                <a:extLst>
                  <a:ext uri="{0D108BD9-81ED-4DB2-BD59-A6C34878D82A}">
                    <a16:rowId xmlns="" xmlns:a16="http://schemas.microsoft.com/office/drawing/2014/main" val="3631397630"/>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The Magnificat </a:t>
                      </a:r>
                    </a:p>
                  </a:txBody>
                  <a:tcPr/>
                </a:tc>
                <a:extLst>
                  <a:ext uri="{0D108BD9-81ED-4DB2-BD59-A6C34878D82A}">
                    <a16:rowId xmlns="" xmlns:a16="http://schemas.microsoft.com/office/drawing/2014/main" val="2127730739"/>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The birth of John the Baptist</a:t>
                      </a:r>
                    </a:p>
                  </a:txBody>
                  <a:tcPr/>
                </a:tc>
                <a:extLst>
                  <a:ext uri="{0D108BD9-81ED-4DB2-BD59-A6C34878D82A}">
                    <a16:rowId xmlns="" xmlns:a16="http://schemas.microsoft.com/office/drawing/2014/main" val="2870252155"/>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Jesus is born in Bethlehem</a:t>
                      </a:r>
                    </a:p>
                  </a:txBody>
                  <a:tcPr/>
                </a:tc>
                <a:extLst>
                  <a:ext uri="{0D108BD9-81ED-4DB2-BD59-A6C34878D82A}">
                    <a16:rowId xmlns="" xmlns:a16="http://schemas.microsoft.com/office/drawing/2014/main" val="2147157880"/>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Jesus’ birth is announced to the shepherds</a:t>
                      </a:r>
                    </a:p>
                  </a:txBody>
                  <a:tcPr/>
                </a:tc>
                <a:extLst>
                  <a:ext uri="{0D108BD9-81ED-4DB2-BD59-A6C34878D82A}">
                    <a16:rowId xmlns="" xmlns:a16="http://schemas.microsoft.com/office/drawing/2014/main" val="4255891692"/>
                  </a:ext>
                </a:extLst>
              </a:tr>
              <a:tr h="370840">
                <a:tc>
                  <a:txBody>
                    <a:bodyPr/>
                    <a:lstStyle/>
                    <a:p>
                      <a:pPr marL="342900" marR="0" indent="-342900" algn="l" defTabSz="914400" rtl="0" eaLnBrk="1" fontAlgn="auto" latinLnBrk="0" hangingPunct="1">
                        <a:lnSpc>
                          <a:spcPct val="100000"/>
                        </a:lnSpc>
                        <a:spcBef>
                          <a:spcPts val="0"/>
                        </a:spcBef>
                        <a:spcAft>
                          <a:spcPts val="0"/>
                        </a:spcAft>
                        <a:buClr>
                          <a:srgbClr val="C00000"/>
                        </a:buClr>
                        <a:buSzPct val="125000"/>
                        <a:buFont typeface="Arial" panose="020B0604020202020204" pitchFamily="34" charset="0"/>
                        <a:buChar char="•"/>
                        <a:tabLst/>
                        <a:defRPr/>
                      </a:pPr>
                      <a:r>
                        <a:rPr lang="en-US" sz="2400" b="1" dirty="0">
                          <a:ln>
                            <a:solidFill>
                              <a:schemeClr val="tx1"/>
                            </a:solidFill>
                          </a:ln>
                          <a:solidFill>
                            <a:schemeClr val="bg1"/>
                          </a:solidFill>
                          <a:latin typeface="Arial Narrow" panose="020B0606020202030204" pitchFamily="34" charset="0"/>
                        </a:rPr>
                        <a:t>The presentation of Jesus in the Temple/Anna &amp; Simeon</a:t>
                      </a:r>
                    </a:p>
                  </a:txBody>
                  <a:tcPr/>
                </a:tc>
                <a:extLst>
                  <a:ext uri="{0D108BD9-81ED-4DB2-BD59-A6C34878D82A}">
                    <a16:rowId xmlns="" xmlns:a16="http://schemas.microsoft.com/office/drawing/2014/main" val="1838008207"/>
                  </a:ext>
                </a:extLst>
              </a:tr>
            </a:tbl>
          </a:graphicData>
        </a:graphic>
      </p:graphicFrame>
    </p:spTree>
    <p:extLst>
      <p:ext uri="{BB962C8B-B14F-4D97-AF65-F5344CB8AC3E}">
        <p14:creationId xmlns:p14="http://schemas.microsoft.com/office/powerpoint/2010/main" val="291622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FDE2CB"/>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Early Life</a:t>
            </a:r>
          </a:p>
          <a:p>
            <a:endParaRPr lang="en-US" dirty="0"/>
          </a:p>
        </p:txBody>
      </p:sp>
      <p:pic>
        <p:nvPicPr>
          <p:cNvPr id="4098" name="Picture 2" descr="http://image.slidesharecdn.com/section2briefchronology-130720080629-phpapp02/95/section-2-brief-chronology-of-the-life-of-christ-28-638.jpg?cb=1374307664"/>
          <p:cNvPicPr>
            <a:picLocks noChangeAspect="1" noChangeArrowheads="1"/>
          </p:cNvPicPr>
          <p:nvPr/>
        </p:nvPicPr>
        <p:blipFill rotWithShape="1">
          <a:blip r:embed="rId2">
            <a:extLst>
              <a:ext uri="{28A0092B-C50C-407E-A947-70E740481C1C}">
                <a14:useLocalDpi xmlns:a14="http://schemas.microsoft.com/office/drawing/2010/main" val="0"/>
              </a:ext>
            </a:extLst>
          </a:blip>
          <a:srcRect b="4646"/>
          <a:stretch/>
        </p:blipFill>
        <p:spPr bwMode="auto">
          <a:xfrm>
            <a:off x="457200" y="228599"/>
            <a:ext cx="8153400" cy="6031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2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Public Life</a:t>
            </a:r>
          </a:p>
          <a:p>
            <a:endParaRPr lang="en-US" dirty="0"/>
          </a:p>
        </p:txBody>
      </p:sp>
      <p:pic>
        <p:nvPicPr>
          <p:cNvPr id="2" name="Picture 1"/>
          <p:cNvPicPr>
            <a:picLocks noChangeAspect="1"/>
          </p:cNvPicPr>
          <p:nvPr/>
        </p:nvPicPr>
        <p:blipFill>
          <a:blip r:embed="rId2"/>
          <a:stretch>
            <a:fillRect/>
          </a:stretch>
        </p:blipFill>
        <p:spPr>
          <a:xfrm>
            <a:off x="376237" y="762000"/>
            <a:ext cx="8391525" cy="4552950"/>
          </a:xfrm>
          <a:prstGeom prst="rect">
            <a:avLst/>
          </a:prstGeom>
        </p:spPr>
      </p:pic>
    </p:spTree>
    <p:extLst>
      <p:ext uri="{BB962C8B-B14F-4D97-AF65-F5344CB8AC3E}">
        <p14:creationId xmlns:p14="http://schemas.microsoft.com/office/powerpoint/2010/main" val="307080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lannononsamuel.files.wordpress.com/2013/08/000000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Public Life</a:t>
            </a:r>
          </a:p>
          <a:p>
            <a:endParaRPr lang="en-US" dirty="0"/>
          </a:p>
        </p:txBody>
      </p:sp>
      <p:sp>
        <p:nvSpPr>
          <p:cNvPr id="3" name="Rectangle 2"/>
          <p:cNvSpPr/>
          <p:nvPr/>
        </p:nvSpPr>
        <p:spPr>
          <a:xfrm>
            <a:off x="346364" y="4194989"/>
            <a:ext cx="4682836" cy="1938992"/>
          </a:xfrm>
          <a:prstGeom prst="rect">
            <a:avLst/>
          </a:prstGeom>
        </p:spPr>
        <p:txBody>
          <a:bodyPr wrap="square">
            <a:spAutoFit/>
          </a:bodyPr>
          <a:lstStyle/>
          <a:p>
            <a:pPr algn="ctr"/>
            <a:r>
              <a:rPr lang="en-US" sz="2400" b="1" i="1" dirty="0">
                <a:solidFill>
                  <a:schemeClr val="bg1"/>
                </a:solidFill>
                <a:effectLst>
                  <a:outerShdw blurRad="50800" dist="38100" dir="2700000" algn="tl" rotWithShape="0">
                    <a:prstClr val="black"/>
                  </a:outerShdw>
                </a:effectLst>
                <a:latin typeface="Arial Narrow" panose="020B0606020202030204" pitchFamily="34" charset="0"/>
              </a:rPr>
              <a:t>Therefore the Lord himself will give you a sign;</a:t>
            </a:r>
            <a:r>
              <a:rPr lang="en-US" sz="2400" b="1" i="1" baseline="30000" dirty="0">
                <a:solidFill>
                  <a:schemeClr val="bg1"/>
                </a:solidFill>
                <a:effectLst>
                  <a:outerShdw blurRad="50800" dist="38100" dir="2700000" algn="tl" rotWithShape="0">
                    <a:prstClr val="black"/>
                  </a:outerShdw>
                </a:effectLst>
                <a:latin typeface="Arial Narrow" panose="020B0606020202030204" pitchFamily="34" charset="0"/>
              </a:rPr>
              <a:t> </a:t>
            </a:r>
            <a:r>
              <a:rPr lang="en-US" sz="2400" b="1" i="1" dirty="0">
                <a:solidFill>
                  <a:schemeClr val="bg1"/>
                </a:solidFill>
                <a:effectLst>
                  <a:outerShdw blurRad="50800" dist="38100" dir="2700000" algn="tl" rotWithShape="0">
                    <a:prstClr val="black"/>
                  </a:outerShdw>
                </a:effectLst>
                <a:latin typeface="Arial Narrow" panose="020B0606020202030204" pitchFamily="34" charset="0"/>
              </a:rPr>
              <a:t>the young woman, pregnant and about to bear a son, shall name him Emmanuel. </a:t>
            </a:r>
            <a:br>
              <a:rPr lang="en-US" sz="2400" b="1" i="1" dirty="0">
                <a:solidFill>
                  <a:schemeClr val="bg1"/>
                </a:solidFill>
                <a:effectLst>
                  <a:outerShdw blurRad="50800" dist="38100" dir="2700000" algn="tl" rotWithShape="0">
                    <a:prstClr val="black"/>
                  </a:outerShdw>
                </a:effectLst>
                <a:latin typeface="Arial Narrow" panose="020B0606020202030204" pitchFamily="34" charset="0"/>
              </a:rPr>
            </a:br>
            <a:r>
              <a:rPr lang="en-US" sz="2400" dirty="0">
                <a:solidFill>
                  <a:schemeClr val="bg1"/>
                </a:solidFill>
                <a:effectLst>
                  <a:outerShdw blurRad="50800" dist="38100" dir="2700000" algn="tl" rotWithShape="0">
                    <a:prstClr val="black"/>
                  </a:outerShdw>
                </a:effectLst>
                <a:latin typeface="Arial Narrow" panose="020B0606020202030204" pitchFamily="34" charset="0"/>
              </a:rPr>
              <a:t>Isaiah 7:14</a:t>
            </a:r>
          </a:p>
        </p:txBody>
      </p:sp>
      <p:sp>
        <p:nvSpPr>
          <p:cNvPr id="6" name="TextBox 5"/>
          <p:cNvSpPr txBox="1"/>
          <p:nvPr/>
        </p:nvSpPr>
        <p:spPr>
          <a:xfrm>
            <a:off x="346364" y="270808"/>
            <a:ext cx="8610600" cy="1938992"/>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Emmanuel</a:t>
            </a:r>
            <a:r>
              <a:rPr lang="en-US" sz="3200" b="1" dirty="0">
                <a:latin typeface="Arial" panose="020B0604020202020204" pitchFamily="34" charset="0"/>
                <a:cs typeface="Arial" panose="020B0604020202020204" pitchFamily="34" charset="0"/>
              </a:rPr>
              <a:t> </a:t>
            </a:r>
            <a:r>
              <a:rPr lang="en-US" sz="2800" b="1" dirty="0">
                <a:solidFill>
                  <a:schemeClr val="bg1"/>
                </a:solidFill>
                <a:latin typeface="Arial Narrow" panose="020B0606020202030204" pitchFamily="34" charset="0"/>
                <a:cs typeface="Arial" panose="020B0604020202020204" pitchFamily="34" charset="0"/>
              </a:rPr>
              <a:t>A name for Jesus that means “God is with us.” This is the name given to Jesus as foretold in the Old Testament and recounted to Joseph, the foster father of Jesus, in a dream.</a:t>
            </a:r>
          </a:p>
        </p:txBody>
      </p:sp>
      <p:sp>
        <p:nvSpPr>
          <p:cNvPr id="7" name="Rectangle 6"/>
          <p:cNvSpPr/>
          <p:nvPr/>
        </p:nvSpPr>
        <p:spPr>
          <a:xfrm>
            <a:off x="4267200" y="2480608"/>
            <a:ext cx="4419600" cy="2308324"/>
          </a:xfrm>
          <a:prstGeom prst="rect">
            <a:avLst/>
          </a:prstGeom>
        </p:spPr>
        <p:txBody>
          <a:bodyPr wrap="square">
            <a:spAutoFit/>
          </a:bodyPr>
          <a:lstStyle/>
          <a:p>
            <a:pPr algn="ctr"/>
            <a:r>
              <a:rPr lang="en-US" sz="2400" b="1" i="1" dirty="0">
                <a:solidFill>
                  <a:schemeClr val="bg1"/>
                </a:solidFill>
                <a:effectLst>
                  <a:outerShdw blurRad="50800" dist="38100" dir="2700000" algn="tl" rotWithShape="0">
                    <a:prstClr val="black"/>
                  </a:outerShdw>
                </a:effectLst>
                <a:latin typeface="Arial Narrow" panose="020B0606020202030204" pitchFamily="34" charset="0"/>
              </a:rPr>
              <a:t>It shall roll on into Judah, it shall rage and pass on—up to the neck it shall reach. But his outspread wings will fill the width of your land, Emmanuel! </a:t>
            </a:r>
            <a:r>
              <a:rPr lang="en-US" sz="2400" b="1" dirty="0">
                <a:solidFill>
                  <a:schemeClr val="bg1"/>
                </a:solidFill>
                <a:effectLst>
                  <a:outerShdw blurRad="50800" dist="38100" dir="2700000" algn="tl" rotWithShape="0">
                    <a:prstClr val="black"/>
                  </a:outerShdw>
                </a:effectLst>
                <a:latin typeface="Arial Narrow" panose="020B0606020202030204" pitchFamily="34" charset="0"/>
              </a:rPr>
              <a:t/>
            </a:r>
            <a:br>
              <a:rPr lang="en-US" sz="2400" b="1" dirty="0">
                <a:solidFill>
                  <a:schemeClr val="bg1"/>
                </a:solidFill>
                <a:effectLst>
                  <a:outerShdw blurRad="50800" dist="38100" dir="2700000" algn="tl" rotWithShape="0">
                    <a:prstClr val="black"/>
                  </a:outerShdw>
                </a:effectLst>
                <a:latin typeface="Arial Narrow" panose="020B0606020202030204" pitchFamily="34" charset="0"/>
              </a:rPr>
            </a:br>
            <a:r>
              <a:rPr lang="en-US" sz="2400" dirty="0">
                <a:solidFill>
                  <a:schemeClr val="bg1"/>
                </a:solidFill>
                <a:effectLst>
                  <a:outerShdw blurRad="50800" dist="38100" dir="2700000" algn="tl" rotWithShape="0">
                    <a:prstClr val="black"/>
                  </a:outerShdw>
                </a:effectLst>
                <a:latin typeface="Arial Narrow" panose="020B0606020202030204" pitchFamily="34" charset="0"/>
              </a:rPr>
              <a:t>Isaiah 8:8</a:t>
            </a:r>
          </a:p>
        </p:txBody>
      </p:sp>
    </p:spTree>
    <p:extLst>
      <p:ext uri="{BB962C8B-B14F-4D97-AF65-F5344CB8AC3E}">
        <p14:creationId xmlns:p14="http://schemas.microsoft.com/office/powerpoint/2010/main" val="2696255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5000">
              <a:srgbClr val="FDE2CB"/>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533400" y="5105400"/>
            <a:ext cx="8458200" cy="13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ts val="2600"/>
              </a:lnSpc>
              <a:spcBef>
                <a:spcPct val="0"/>
              </a:spcBef>
              <a:buNone/>
            </a:pPr>
            <a:r>
              <a:rPr lang="en-US" sz="1600" b="1" dirty="0">
                <a:latin typeface="Arial Narrow" panose="020B0606020202030204" pitchFamily="34" charset="0"/>
              </a:rPr>
              <a:t>When Jesus established the Apostles as shepherds of the Church, he appointed them as symbolic rulers of the twelve tribes of Israel. “Jesus said to them, ‘Amen, I say to you that you who have followed me, in the new age, when the Son of Man is seated on his throne of glory, will yourselves sit on twelve thrones, judging the twelve tribes of Israel.’” </a:t>
            </a:r>
            <a:r>
              <a:rPr lang="en-US" altLang="en-US" sz="1600" dirty="0">
                <a:latin typeface="Arial Narrow" panose="020B0606020202030204" pitchFamily="34" charset="0"/>
              </a:rPr>
              <a:t>(Mt. 19:28)</a:t>
            </a:r>
          </a:p>
        </p:txBody>
      </p:sp>
      <p:sp>
        <p:nvSpPr>
          <p:cNvPr id="7" name="TextBox 6"/>
          <p:cNvSpPr txBox="1"/>
          <p:nvPr/>
        </p:nvSpPr>
        <p:spPr>
          <a:xfrm>
            <a:off x="228600" y="304800"/>
            <a:ext cx="3268640" cy="4760278"/>
          </a:xfrm>
          <a:prstGeom prst="rect">
            <a:avLst/>
          </a:prstGeom>
          <a:noFill/>
        </p:spPr>
        <p:txBody>
          <a:bodyPr wrap="square" rtlCol="0">
            <a:spAutoFit/>
          </a:bodyPr>
          <a:lstStyle/>
          <a:p>
            <a:pPr algn="ctr">
              <a:lnSpc>
                <a:spcPts val="2800"/>
              </a:lnSpc>
            </a:pPr>
            <a:r>
              <a:rPr lang="en-US" sz="2200" b="1" u="sng" dirty="0">
                <a:latin typeface="Arial" panose="020B0604020202020204" pitchFamily="34" charset="0"/>
                <a:cs typeface="Arial" panose="020B0604020202020204" pitchFamily="34" charset="0"/>
              </a:rPr>
              <a:t>Twelve sons of Jacob </a:t>
            </a:r>
          </a:p>
          <a:p>
            <a:pPr algn="ctr">
              <a:lnSpc>
                <a:spcPts val="2800"/>
              </a:lnSpc>
            </a:pPr>
            <a:r>
              <a:rPr lang="en-US" sz="2200" b="1" dirty="0">
                <a:latin typeface="Arial Narrow" panose="020B0606020202030204" pitchFamily="34" charset="0"/>
              </a:rPr>
              <a:t>Reuben </a:t>
            </a:r>
          </a:p>
          <a:p>
            <a:pPr algn="ctr">
              <a:lnSpc>
                <a:spcPts val="2800"/>
              </a:lnSpc>
            </a:pPr>
            <a:r>
              <a:rPr lang="en-US" sz="2200" b="1" dirty="0">
                <a:latin typeface="Arial Narrow" panose="020B0606020202030204" pitchFamily="34" charset="0"/>
              </a:rPr>
              <a:t>Simeon</a:t>
            </a:r>
          </a:p>
          <a:p>
            <a:pPr algn="ctr">
              <a:lnSpc>
                <a:spcPts val="2800"/>
              </a:lnSpc>
            </a:pPr>
            <a:r>
              <a:rPr lang="en-US" sz="2200" b="1" dirty="0">
                <a:latin typeface="Arial Narrow" panose="020B0606020202030204" pitchFamily="34" charset="0"/>
              </a:rPr>
              <a:t>Levi</a:t>
            </a:r>
          </a:p>
          <a:p>
            <a:pPr algn="ctr">
              <a:lnSpc>
                <a:spcPts val="2800"/>
              </a:lnSpc>
            </a:pPr>
            <a:r>
              <a:rPr lang="en-US" sz="2200" b="1" dirty="0">
                <a:latin typeface="Arial Narrow" panose="020B0606020202030204" pitchFamily="34" charset="0"/>
              </a:rPr>
              <a:t>Judah</a:t>
            </a:r>
          </a:p>
          <a:p>
            <a:pPr algn="ctr">
              <a:lnSpc>
                <a:spcPts val="2800"/>
              </a:lnSpc>
            </a:pPr>
            <a:r>
              <a:rPr lang="en-US" sz="2200" b="1" dirty="0">
                <a:latin typeface="Arial Narrow" panose="020B0606020202030204" pitchFamily="34" charset="0"/>
              </a:rPr>
              <a:t>Dan</a:t>
            </a:r>
          </a:p>
          <a:p>
            <a:pPr algn="ctr">
              <a:lnSpc>
                <a:spcPts val="2800"/>
              </a:lnSpc>
            </a:pPr>
            <a:r>
              <a:rPr lang="en-US" sz="2200" b="1" dirty="0">
                <a:latin typeface="Arial Narrow" panose="020B0606020202030204" pitchFamily="34" charset="0"/>
              </a:rPr>
              <a:t>Naphtali</a:t>
            </a:r>
          </a:p>
          <a:p>
            <a:pPr algn="ctr">
              <a:lnSpc>
                <a:spcPts val="2800"/>
              </a:lnSpc>
            </a:pPr>
            <a:r>
              <a:rPr lang="en-US" sz="2200" b="1" dirty="0">
                <a:latin typeface="Arial Narrow" panose="020B0606020202030204" pitchFamily="34" charset="0"/>
              </a:rPr>
              <a:t>Gad</a:t>
            </a:r>
          </a:p>
          <a:p>
            <a:pPr algn="ctr">
              <a:lnSpc>
                <a:spcPts val="2800"/>
              </a:lnSpc>
            </a:pPr>
            <a:r>
              <a:rPr lang="en-US" sz="2200" b="1" dirty="0">
                <a:latin typeface="Arial Narrow" panose="020B0606020202030204" pitchFamily="34" charset="0"/>
              </a:rPr>
              <a:t>Asher</a:t>
            </a:r>
          </a:p>
          <a:p>
            <a:pPr algn="ctr">
              <a:lnSpc>
                <a:spcPts val="2800"/>
              </a:lnSpc>
            </a:pPr>
            <a:r>
              <a:rPr lang="en-US" sz="2200" b="1" dirty="0">
                <a:latin typeface="Arial Narrow" panose="020B0606020202030204" pitchFamily="34" charset="0"/>
              </a:rPr>
              <a:t>Issachar</a:t>
            </a:r>
          </a:p>
          <a:p>
            <a:pPr algn="ctr">
              <a:lnSpc>
                <a:spcPts val="2800"/>
              </a:lnSpc>
            </a:pPr>
            <a:r>
              <a:rPr lang="en-US" sz="2200" b="1" dirty="0">
                <a:latin typeface="Arial Narrow" panose="020B0606020202030204" pitchFamily="34" charset="0"/>
              </a:rPr>
              <a:t>Zebulun</a:t>
            </a:r>
          </a:p>
          <a:p>
            <a:pPr algn="ctr">
              <a:lnSpc>
                <a:spcPts val="2800"/>
              </a:lnSpc>
            </a:pPr>
            <a:r>
              <a:rPr lang="en-US" sz="2200" b="1" dirty="0">
                <a:latin typeface="Arial Narrow" panose="020B0606020202030204" pitchFamily="34" charset="0"/>
              </a:rPr>
              <a:t>Joseph</a:t>
            </a:r>
          </a:p>
          <a:p>
            <a:pPr algn="ctr">
              <a:lnSpc>
                <a:spcPts val="2800"/>
              </a:lnSpc>
            </a:pPr>
            <a:r>
              <a:rPr lang="en-US" sz="2200" b="1" dirty="0">
                <a:latin typeface="Arial Narrow" panose="020B0606020202030204" pitchFamily="34" charset="0"/>
              </a:rPr>
              <a:t>Benjamin</a:t>
            </a:r>
          </a:p>
        </p:txBody>
      </p:sp>
      <p:sp>
        <p:nvSpPr>
          <p:cNvPr id="12" name="TextBox 11"/>
          <p:cNvSpPr txBox="1"/>
          <p:nvPr/>
        </p:nvSpPr>
        <p:spPr>
          <a:xfrm>
            <a:off x="5570560" y="304800"/>
            <a:ext cx="3344840" cy="4728923"/>
          </a:xfrm>
          <a:prstGeom prst="rect">
            <a:avLst/>
          </a:prstGeom>
          <a:noFill/>
        </p:spPr>
        <p:txBody>
          <a:bodyPr wrap="square" rtlCol="0">
            <a:spAutoFit/>
          </a:bodyPr>
          <a:lstStyle/>
          <a:p>
            <a:pPr algn="ctr">
              <a:lnSpc>
                <a:spcPts val="2800"/>
              </a:lnSpc>
            </a:pPr>
            <a:r>
              <a:rPr lang="en-US" sz="2200" b="1" u="sng" dirty="0">
                <a:latin typeface="Arial" panose="020B0604020202020204" pitchFamily="34" charset="0"/>
                <a:cs typeface="Arial" panose="020B0604020202020204" pitchFamily="34" charset="0"/>
              </a:rPr>
              <a:t>Twelve Apostles</a:t>
            </a:r>
          </a:p>
          <a:p>
            <a:pPr algn="ctr">
              <a:lnSpc>
                <a:spcPts val="2800"/>
              </a:lnSpc>
            </a:pPr>
            <a:r>
              <a:rPr lang="en-US" sz="2200" b="1" dirty="0">
                <a:latin typeface="Arial Narrow" panose="020B0606020202030204" pitchFamily="34" charset="0"/>
              </a:rPr>
              <a:t>Simon Peter</a:t>
            </a:r>
          </a:p>
          <a:p>
            <a:pPr algn="ctr">
              <a:lnSpc>
                <a:spcPts val="2800"/>
              </a:lnSpc>
            </a:pPr>
            <a:r>
              <a:rPr lang="en-US" sz="2200" b="1" dirty="0">
                <a:latin typeface="Arial Narrow" panose="020B0606020202030204" pitchFamily="34" charset="0"/>
              </a:rPr>
              <a:t>James</a:t>
            </a:r>
          </a:p>
          <a:p>
            <a:pPr algn="ctr">
              <a:lnSpc>
                <a:spcPts val="2800"/>
              </a:lnSpc>
            </a:pPr>
            <a:r>
              <a:rPr lang="en-US" sz="2200" b="1" dirty="0">
                <a:latin typeface="Arial Narrow" panose="020B0606020202030204" pitchFamily="34" charset="0"/>
              </a:rPr>
              <a:t>John</a:t>
            </a:r>
          </a:p>
          <a:p>
            <a:pPr algn="ctr">
              <a:lnSpc>
                <a:spcPts val="2800"/>
              </a:lnSpc>
            </a:pPr>
            <a:r>
              <a:rPr lang="en-US" sz="2200" b="1" dirty="0">
                <a:latin typeface="Arial Narrow" panose="020B0606020202030204" pitchFamily="34" charset="0"/>
              </a:rPr>
              <a:t>Andrew</a:t>
            </a:r>
            <a:br>
              <a:rPr lang="en-US" sz="2200" b="1" dirty="0">
                <a:latin typeface="Arial Narrow" panose="020B0606020202030204" pitchFamily="34" charset="0"/>
              </a:rPr>
            </a:br>
            <a:r>
              <a:rPr lang="en-US" sz="2200" b="1" dirty="0">
                <a:latin typeface="Arial Narrow" panose="020B0606020202030204" pitchFamily="34" charset="0"/>
              </a:rPr>
              <a:t>Philip</a:t>
            </a:r>
          </a:p>
          <a:p>
            <a:pPr algn="ctr">
              <a:lnSpc>
                <a:spcPts val="2800"/>
              </a:lnSpc>
            </a:pPr>
            <a:r>
              <a:rPr lang="en-US" sz="2200" b="1" dirty="0">
                <a:latin typeface="Arial Narrow" panose="020B0606020202030204" pitchFamily="34" charset="0"/>
              </a:rPr>
              <a:t>Thomas</a:t>
            </a:r>
          </a:p>
          <a:p>
            <a:pPr algn="ctr">
              <a:lnSpc>
                <a:spcPts val="2800"/>
              </a:lnSpc>
            </a:pPr>
            <a:r>
              <a:rPr lang="en-US" sz="2200" b="1" dirty="0">
                <a:latin typeface="Arial Narrow" panose="020B0606020202030204" pitchFamily="34" charset="0"/>
              </a:rPr>
              <a:t>Bartholomew</a:t>
            </a:r>
          </a:p>
          <a:p>
            <a:pPr algn="ctr">
              <a:lnSpc>
                <a:spcPts val="2800"/>
              </a:lnSpc>
            </a:pPr>
            <a:r>
              <a:rPr lang="en-US" sz="2200" b="1" dirty="0">
                <a:latin typeface="Arial Narrow" panose="020B0606020202030204" pitchFamily="34" charset="0"/>
              </a:rPr>
              <a:t>Matthew</a:t>
            </a:r>
          </a:p>
          <a:p>
            <a:pPr algn="ctr">
              <a:lnSpc>
                <a:spcPts val="2800"/>
              </a:lnSpc>
            </a:pPr>
            <a:r>
              <a:rPr lang="en-US" sz="2200" b="1" dirty="0">
                <a:latin typeface="Arial Narrow" panose="020B0606020202030204" pitchFamily="34" charset="0"/>
              </a:rPr>
              <a:t>James</a:t>
            </a:r>
            <a:br>
              <a:rPr lang="en-US" sz="2200" b="1" dirty="0">
                <a:latin typeface="Arial Narrow" panose="020B0606020202030204" pitchFamily="34" charset="0"/>
              </a:rPr>
            </a:br>
            <a:r>
              <a:rPr lang="en-US" sz="2200" b="1" dirty="0">
                <a:latin typeface="Arial Narrow" panose="020B0606020202030204" pitchFamily="34" charset="0"/>
              </a:rPr>
              <a:t>Simon the Zealot</a:t>
            </a:r>
          </a:p>
          <a:p>
            <a:pPr algn="ctr">
              <a:lnSpc>
                <a:spcPts val="2800"/>
              </a:lnSpc>
            </a:pPr>
            <a:r>
              <a:rPr lang="en-US" sz="2200" b="1" dirty="0">
                <a:latin typeface="Arial Narrow" panose="020B0606020202030204" pitchFamily="34" charset="0"/>
              </a:rPr>
              <a:t>Thaddaeus-Judas</a:t>
            </a:r>
          </a:p>
          <a:p>
            <a:pPr algn="ctr">
              <a:lnSpc>
                <a:spcPts val="2800"/>
              </a:lnSpc>
            </a:pPr>
            <a:r>
              <a:rPr lang="en-US" sz="2200" b="1" dirty="0">
                <a:latin typeface="Arial Narrow" panose="020B0606020202030204" pitchFamily="34" charset="0"/>
              </a:rPr>
              <a:t>Judas Iscariot</a:t>
            </a:r>
          </a:p>
        </p:txBody>
      </p:sp>
      <p:sp>
        <p:nvSpPr>
          <p:cNvPr id="8" name="TextBox 7"/>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Public Life</a:t>
            </a:r>
          </a:p>
          <a:p>
            <a:endParaRPr lang="en-US" dirty="0"/>
          </a:p>
        </p:txBody>
      </p:sp>
      <p:pic>
        <p:nvPicPr>
          <p:cNvPr id="1026" name="Picture 2" descr="http://www.womenpriests.org/courses/media/twel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50633"/>
            <a:ext cx="3181350" cy="4326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97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4876800" y="381000"/>
            <a:ext cx="4038600" cy="4524315"/>
          </a:xfrm>
          <a:prstGeom prst="rect">
            <a:avLst/>
          </a:prstGeom>
          <a:noFill/>
        </p:spPr>
        <p:txBody>
          <a:bodyPr wrap="square" rtlCol="0">
            <a:spAutoFit/>
          </a:bodyPr>
          <a:lstStyle/>
          <a:p>
            <a:pPr algn="ctr"/>
            <a:r>
              <a:rPr lang="en-US" sz="2400" b="1" u="sng" dirty="0"/>
              <a:t>Matthew 16:18-19</a:t>
            </a:r>
          </a:p>
          <a:p>
            <a:pPr algn="ctr"/>
            <a:r>
              <a:rPr lang="en-US" sz="2400" b="1" dirty="0"/>
              <a:t>And so I say to you, you are Peter, and upon this rock I will build my church,</a:t>
            </a:r>
            <a:r>
              <a:rPr lang="en-US" sz="2400" b="1" baseline="30000" dirty="0"/>
              <a:t> </a:t>
            </a:r>
            <a:r>
              <a:rPr lang="en-US" sz="2400" b="1" dirty="0"/>
              <a:t>and the gates of the netherworld shall not prevail against it. I will give you the keys to the kingdom of heaven.</a:t>
            </a:r>
            <a:r>
              <a:rPr lang="en-US" sz="2400" b="1" baseline="30000" dirty="0"/>
              <a:t> </a:t>
            </a:r>
            <a:r>
              <a:rPr lang="en-US" sz="2400" b="1" dirty="0"/>
              <a:t>Whatever you bind on earth shall be bound in heaven; and whatever you loose on earth shall be loosed in heaven.” </a:t>
            </a:r>
          </a:p>
        </p:txBody>
      </p:sp>
      <p:sp>
        <p:nvSpPr>
          <p:cNvPr id="5" name="TextBox 4"/>
          <p:cNvSpPr txBox="1"/>
          <p:nvPr/>
        </p:nvSpPr>
        <p:spPr>
          <a:xfrm>
            <a:off x="152400" y="381000"/>
            <a:ext cx="4495800" cy="2677656"/>
          </a:xfrm>
          <a:prstGeom prst="rect">
            <a:avLst/>
          </a:prstGeom>
          <a:noFill/>
        </p:spPr>
        <p:txBody>
          <a:bodyPr wrap="square" rtlCol="0">
            <a:spAutoFit/>
          </a:bodyPr>
          <a:lstStyle/>
          <a:p>
            <a:pPr algn="ctr"/>
            <a:r>
              <a:rPr lang="en-US" sz="2400" b="1" u="sng" dirty="0"/>
              <a:t>Isaiah 22:22 </a:t>
            </a:r>
            <a:r>
              <a:rPr lang="en-US" sz="2400" b="1" dirty="0"/>
              <a:t/>
            </a:r>
            <a:br>
              <a:rPr lang="en-US" sz="2400" b="1" dirty="0"/>
            </a:br>
            <a:r>
              <a:rPr lang="en-US" sz="2400" b="1" dirty="0"/>
              <a:t>I will place on his shoulder the key of the house of David; </a:t>
            </a:r>
            <a:br>
              <a:rPr lang="en-US" sz="2400" b="1" dirty="0"/>
            </a:br>
            <a:r>
              <a:rPr lang="en-US" sz="2400" b="1" dirty="0"/>
              <a:t>he shall open and none shall </a:t>
            </a:r>
            <a:br>
              <a:rPr lang="en-US" sz="2400" b="1" dirty="0"/>
            </a:br>
            <a:r>
              <a:rPr lang="en-US" sz="2400" b="1" dirty="0"/>
              <a:t>shut; and he shall shut and </a:t>
            </a:r>
            <a:br>
              <a:rPr lang="en-US" sz="2400" b="1" dirty="0"/>
            </a:br>
            <a:r>
              <a:rPr lang="en-US" sz="2400" b="1" dirty="0"/>
              <a:t>none shall open.</a:t>
            </a:r>
            <a:br>
              <a:rPr lang="en-US" sz="2400" b="1" dirty="0"/>
            </a:br>
            <a:endParaRPr lang="en-US" sz="2400" b="1" dirty="0"/>
          </a:p>
        </p:txBody>
      </p:sp>
      <p:pic>
        <p:nvPicPr>
          <p:cNvPr id="3074" name="Picture 2" descr="http://www.catholictradition.org/Tradition/peter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67000"/>
            <a:ext cx="4114800" cy="3944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Public Life</a:t>
            </a:r>
          </a:p>
          <a:p>
            <a:endParaRPr lang="en-US" dirty="0"/>
          </a:p>
        </p:txBody>
      </p:sp>
    </p:spTree>
    <p:extLst>
      <p:ext uri="{BB962C8B-B14F-4D97-AF65-F5344CB8AC3E}">
        <p14:creationId xmlns:p14="http://schemas.microsoft.com/office/powerpoint/2010/main" val="2003728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atholic-convert.com/wp-content/uploads/Apostles-End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249256"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38900"/>
            <a:ext cx="9144000" cy="41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Public Life</a:t>
            </a:r>
          </a:p>
          <a:p>
            <a:endParaRPr lang="en-US" dirty="0"/>
          </a:p>
        </p:txBody>
      </p:sp>
    </p:spTree>
    <p:extLst>
      <p:ext uri="{BB962C8B-B14F-4D97-AF65-F5344CB8AC3E}">
        <p14:creationId xmlns:p14="http://schemas.microsoft.com/office/powerpoint/2010/main" val="228130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1" y="62041"/>
            <a:ext cx="5486400" cy="6733919"/>
          </a:xfrm>
          <a:prstGeom prst="rect">
            <a:avLst/>
          </a:prstGeom>
          <a:ln>
            <a:noFill/>
          </a:ln>
          <a:effectLst>
            <a:softEdge rad="112500"/>
          </a:effectLst>
        </p:spPr>
      </p:pic>
    </p:spTree>
    <p:extLst>
      <p:ext uri="{BB962C8B-B14F-4D97-AF65-F5344CB8AC3E}">
        <p14:creationId xmlns:p14="http://schemas.microsoft.com/office/powerpoint/2010/main" val="196058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Proclaims the Gospel</a:t>
            </a:r>
          </a:p>
          <a:p>
            <a:endParaRPr lang="en-US" dirty="0"/>
          </a:p>
        </p:txBody>
      </p:sp>
      <p:pic>
        <p:nvPicPr>
          <p:cNvPr id="2" name="Picture 1"/>
          <p:cNvPicPr>
            <a:picLocks noChangeAspect="1"/>
          </p:cNvPicPr>
          <p:nvPr/>
        </p:nvPicPr>
        <p:blipFill>
          <a:blip r:embed="rId2"/>
          <a:stretch>
            <a:fillRect/>
          </a:stretch>
        </p:blipFill>
        <p:spPr>
          <a:xfrm>
            <a:off x="76200" y="838200"/>
            <a:ext cx="9067800" cy="3032881"/>
          </a:xfrm>
          <a:prstGeom prst="rect">
            <a:avLst/>
          </a:prstGeom>
        </p:spPr>
      </p:pic>
    </p:spTree>
    <p:extLst>
      <p:ext uri="{BB962C8B-B14F-4D97-AF65-F5344CB8AC3E}">
        <p14:creationId xmlns:p14="http://schemas.microsoft.com/office/powerpoint/2010/main" val="24524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Oval 1"/>
          <p:cNvSpPr/>
          <p:nvPr/>
        </p:nvSpPr>
        <p:spPr>
          <a:xfrm>
            <a:off x="457200" y="2002809"/>
            <a:ext cx="4419600" cy="4550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6" name="Picture 4" descr="https://s-media-cache-ak0.pinimg.com/736x/10/1a/1d/101a1d47215ea6af76f44e7b552f5be2.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364" y="2002809"/>
            <a:ext cx="4606636" cy="4606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270808"/>
            <a:ext cx="8797636" cy="2369880"/>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Paschal Mystery</a:t>
            </a:r>
            <a:r>
              <a:rPr lang="en-US" sz="3200" b="1" dirty="0">
                <a:latin typeface="Arial" panose="020B0604020202020204" pitchFamily="34" charset="0"/>
                <a:cs typeface="Arial" panose="020B0604020202020204" pitchFamily="34" charset="0"/>
              </a:rPr>
              <a:t> </a:t>
            </a:r>
            <a:r>
              <a:rPr lang="en-US" sz="2800" b="1" dirty="0">
                <a:latin typeface="Arial Narrow" panose="020B0606020202030204" pitchFamily="34" charset="0"/>
                <a:cs typeface="Arial" panose="020B0604020202020204" pitchFamily="34" charset="0"/>
              </a:rPr>
              <a:t>Christ’s work of Redemption, accomplished principally by his Passion, Death, Resurrection, and glorious Ascension. This mystery is commemorated and 		                 made present through the sacraments,</a:t>
            </a:r>
            <a:br>
              <a:rPr lang="en-US" sz="2800" b="1" dirty="0">
                <a:latin typeface="Arial Narrow" panose="020B0606020202030204" pitchFamily="34" charset="0"/>
                <a:cs typeface="Arial" panose="020B0604020202020204" pitchFamily="34" charset="0"/>
              </a:rPr>
            </a:br>
            <a:r>
              <a:rPr lang="en-US" sz="2800" b="1" dirty="0">
                <a:latin typeface="Arial Narrow" panose="020B0606020202030204" pitchFamily="34" charset="0"/>
                <a:cs typeface="Arial" panose="020B0604020202020204" pitchFamily="34" charset="0"/>
              </a:rPr>
              <a:t>                                                    especially the Eucharist.</a:t>
            </a:r>
          </a:p>
        </p:txBody>
      </p:sp>
      <p:sp>
        <p:nvSpPr>
          <p:cNvPr id="6" name="TextBox 5"/>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Proclaims the Gospel</a:t>
            </a:r>
          </a:p>
          <a:p>
            <a:endParaRPr lang="en-US" dirty="0"/>
          </a:p>
        </p:txBody>
      </p:sp>
    </p:spTree>
    <p:extLst>
      <p:ext uri="{BB962C8B-B14F-4D97-AF65-F5344CB8AC3E}">
        <p14:creationId xmlns:p14="http://schemas.microsoft.com/office/powerpoint/2010/main" val="130579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Proclaims the Gospel</a:t>
            </a:r>
          </a:p>
          <a:p>
            <a:endParaRPr lang="en-US" dirty="0"/>
          </a:p>
        </p:txBody>
      </p:sp>
      <p:sp>
        <p:nvSpPr>
          <p:cNvPr id="2" name="Rectangle 1"/>
          <p:cNvSpPr/>
          <p:nvPr/>
        </p:nvSpPr>
        <p:spPr>
          <a:xfrm>
            <a:off x="6326208" y="2440937"/>
            <a:ext cx="2512992" cy="1846659"/>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Hidden Treasure</a:t>
            </a:r>
            <a:endParaRPr lang="en-US" b="1" dirty="0">
              <a:solidFill>
                <a:srgbClr val="000000"/>
              </a:solidFill>
              <a:latin typeface="Arial Narrow" panose="020B0606020202030204" pitchFamily="34" charset="0"/>
            </a:endParaRPr>
          </a:p>
          <a:p>
            <a:pPr algn="ctr"/>
            <a:r>
              <a:rPr lang="en-US" sz="1600" dirty="0">
                <a:solidFill>
                  <a:srgbClr val="000000"/>
                </a:solidFill>
                <a:latin typeface="Arial Narrow" panose="020B0606020202030204" pitchFamily="34" charset="0"/>
              </a:rPr>
              <a:t>“The kingdom of heaven is like treasure hidden in a field. A man found it, and he concealed it. Then in his joy he goes and sells all that he has and buys that field.” (Mt 13:44).</a:t>
            </a:r>
            <a:endParaRPr lang="en-US" sz="1600" i="0" dirty="0">
              <a:solidFill>
                <a:srgbClr val="000000"/>
              </a:solidFill>
              <a:effectLst/>
              <a:latin typeface="Arial Narrow" panose="020B0606020202030204" pitchFamily="34" charset="0"/>
            </a:endParaRPr>
          </a:p>
        </p:txBody>
      </p:sp>
      <p:sp>
        <p:nvSpPr>
          <p:cNvPr id="3" name="Rectangle 2"/>
          <p:cNvSpPr/>
          <p:nvPr/>
        </p:nvSpPr>
        <p:spPr>
          <a:xfrm>
            <a:off x="5416604" y="348956"/>
            <a:ext cx="3651196" cy="1354217"/>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Pearl of Great Price</a:t>
            </a:r>
            <a:endParaRPr lang="en-US" b="1" dirty="0">
              <a:solidFill>
                <a:srgbClr val="000000"/>
              </a:solidFill>
              <a:latin typeface="Arial Narrow" panose="020B0606020202030204" pitchFamily="34" charset="0"/>
            </a:endParaRPr>
          </a:p>
          <a:p>
            <a:pPr algn="ctr"/>
            <a:r>
              <a:rPr lang="en-US" sz="1600" dirty="0">
                <a:solidFill>
                  <a:srgbClr val="000000"/>
                </a:solidFill>
                <a:latin typeface="Arial Narrow" panose="020B0606020202030204" pitchFamily="34" charset="0"/>
              </a:rPr>
              <a:t>“Again, the kingdom of heaven is like a merchant in search of fine pearls, who, on finding one pearl of great value, went and sold all that he had and bought it.” (Mt 13:45-46)</a:t>
            </a:r>
            <a:endParaRPr lang="en-US" sz="1600" i="0" dirty="0">
              <a:solidFill>
                <a:srgbClr val="000000"/>
              </a:solidFill>
              <a:effectLst/>
              <a:latin typeface="Arial Narrow" panose="020B0606020202030204" pitchFamily="34" charset="0"/>
            </a:endParaRPr>
          </a:p>
        </p:txBody>
      </p:sp>
      <p:sp>
        <p:nvSpPr>
          <p:cNvPr id="4" name="Rectangle 3"/>
          <p:cNvSpPr/>
          <p:nvPr/>
        </p:nvSpPr>
        <p:spPr>
          <a:xfrm>
            <a:off x="3048000" y="2308806"/>
            <a:ext cx="3278208" cy="1846659"/>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Household Treasures</a:t>
            </a:r>
            <a:endParaRPr lang="en-US" b="1" dirty="0">
              <a:solidFill>
                <a:srgbClr val="000000"/>
              </a:solidFill>
              <a:latin typeface="Arial Narrow" panose="020B0606020202030204" pitchFamily="34" charset="0"/>
            </a:endParaRPr>
          </a:p>
          <a:p>
            <a:pPr algn="ctr"/>
            <a:r>
              <a:rPr lang="en-US" sz="1600" dirty="0">
                <a:solidFill>
                  <a:srgbClr val="000000"/>
                </a:solidFill>
                <a:latin typeface="Arial Narrow" panose="020B0606020202030204" pitchFamily="34" charset="0"/>
              </a:rPr>
              <a:t>And he said to them, “Therefore every scribe who has been trained for the kingdom of heaven is like a master of a house, who brings out of his treasure both what is new and what is old.” </a:t>
            </a:r>
            <a:br>
              <a:rPr lang="en-US" sz="1600" dirty="0">
                <a:solidFill>
                  <a:srgbClr val="000000"/>
                </a:solidFill>
                <a:latin typeface="Arial Narrow" panose="020B0606020202030204" pitchFamily="34" charset="0"/>
              </a:rPr>
            </a:br>
            <a:r>
              <a:rPr lang="en-US" sz="1600" dirty="0">
                <a:solidFill>
                  <a:srgbClr val="000000"/>
                </a:solidFill>
                <a:latin typeface="Arial Narrow" panose="020B0606020202030204" pitchFamily="34" charset="0"/>
              </a:rPr>
              <a:t>(Mt 13:52).</a:t>
            </a:r>
            <a:endParaRPr lang="en-US" sz="1600" i="0" dirty="0">
              <a:solidFill>
                <a:srgbClr val="000000"/>
              </a:solidFill>
              <a:effectLst/>
              <a:latin typeface="Arial Narrow" panose="020B0606020202030204" pitchFamily="34" charset="0"/>
            </a:endParaRPr>
          </a:p>
        </p:txBody>
      </p:sp>
      <p:sp>
        <p:nvSpPr>
          <p:cNvPr id="8" name="Rectangle 7"/>
          <p:cNvSpPr/>
          <p:nvPr/>
        </p:nvSpPr>
        <p:spPr>
          <a:xfrm>
            <a:off x="4038600" y="4325541"/>
            <a:ext cx="4876800" cy="1846659"/>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Growing Seed </a:t>
            </a:r>
            <a:endParaRPr lang="en-US" b="1" dirty="0">
              <a:latin typeface="Arial Narrow" panose="020B0606020202030204" pitchFamily="34" charset="0"/>
            </a:endParaRPr>
          </a:p>
          <a:p>
            <a:pPr algn="ctr"/>
            <a:r>
              <a:rPr lang="en-US" sz="1600" dirty="0">
                <a:latin typeface="Arial Narrow" panose="020B0606020202030204" pitchFamily="34" charset="0"/>
              </a:rPr>
              <a:t>And Jesus said, “The kingdom of God is like a man scattering seed on the ground. He sleeps and rises night and day, and the seed sprouts and grows —he knows not how. The earth, by itself, produces first the blade, then the ear, then the full grain in the ear. But when the grain is ripe, at once the man puts in the sickle, because the harvest has come.” (Mk 4:26-29).</a:t>
            </a:r>
          </a:p>
        </p:txBody>
      </p:sp>
      <p:sp>
        <p:nvSpPr>
          <p:cNvPr id="9" name="Rectangle 8"/>
          <p:cNvSpPr/>
          <p:nvPr/>
        </p:nvSpPr>
        <p:spPr>
          <a:xfrm>
            <a:off x="253161" y="3771555"/>
            <a:ext cx="3785439" cy="2831544"/>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Dragnet</a:t>
            </a:r>
            <a:r>
              <a:rPr lang="en-US" b="1" i="1" dirty="0">
                <a:latin typeface="Arial Narrow" panose="020B0606020202030204" pitchFamily="34" charset="0"/>
              </a:rPr>
              <a:t> </a:t>
            </a:r>
            <a:endParaRPr lang="en-US" b="1" dirty="0">
              <a:latin typeface="Arial Narrow" panose="020B0606020202030204" pitchFamily="34" charset="0"/>
            </a:endParaRPr>
          </a:p>
          <a:p>
            <a:pPr algn="ctr"/>
            <a:r>
              <a:rPr lang="en-US" sz="1600" dirty="0">
                <a:latin typeface="Arial Narrow" panose="020B0606020202030204" pitchFamily="34" charset="0"/>
              </a:rPr>
              <a:t>Again, said Jesus, “The kingdom of heaven is like a net that fisher-folk threw into the sea. The net gathered all sorts of fish. When the net was full, the fisher-folk drew it ashore. They sat down and sorted the good fish into containers but threw away the bad. So it will be at the end of the age. The angels will come out and separate the evil from the righteous and cast the evil into the fiery furnace. In that place there will be weeping and gnashing of teeth’”(Mt 13:47-50).</a:t>
            </a:r>
          </a:p>
        </p:txBody>
      </p:sp>
      <p:sp>
        <p:nvSpPr>
          <p:cNvPr id="12" name="Rectangle 4"/>
          <p:cNvSpPr>
            <a:spLocks noChangeArrowheads="1"/>
          </p:cNvSpPr>
          <p:nvPr/>
        </p:nvSpPr>
        <p:spPr bwMode="auto">
          <a:xfrm>
            <a:off x="262053" y="152162"/>
            <a:ext cx="5148147" cy="160043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b="1" i="1" dirty="0">
                <a:solidFill>
                  <a:srgbClr val="473C8B"/>
                </a:solidFill>
                <a:latin typeface="Arial Narrow" panose="020B0606020202030204" pitchFamily="34" charset="0"/>
              </a:rPr>
              <a:t>The Mustard Seed </a:t>
            </a:r>
            <a:r>
              <a:rPr lang="en-US" sz="1600" b="1" i="1" dirty="0">
                <a:solidFill>
                  <a:srgbClr val="473C8B"/>
                </a:solidFill>
                <a:latin typeface="Arial Narrow" panose="020B0606020202030204" pitchFamily="34" charset="0"/>
              </a:rPr>
              <a:t/>
            </a:r>
            <a:br>
              <a:rPr lang="en-US" sz="1600" b="1" i="1" dirty="0">
                <a:solidFill>
                  <a:srgbClr val="473C8B"/>
                </a:solidFill>
                <a:latin typeface="Arial Narrow" panose="020B0606020202030204" pitchFamily="34" charset="0"/>
              </a:rPr>
            </a:br>
            <a:r>
              <a:rPr kumimoji="0" lang="en-US" altLang="en-US" sz="1600" i="0" u="none" strike="noStrike" cap="none" normalizeH="0" baseline="0" dirty="0">
                <a:ln>
                  <a:noFill/>
                </a:ln>
                <a:solidFill>
                  <a:srgbClr val="000000"/>
                </a:solidFill>
                <a:effectLst/>
                <a:latin typeface="Arial Narrow" panose="020B0606020202030204" pitchFamily="34" charset="0"/>
                <a:cs typeface="Times New Roman" panose="02020603050405020304" pitchFamily="18" charset="0"/>
              </a:rPr>
              <a:t>Jesus put another parable before them. He said, “The kingdom of heaven is like a grain of mustard seed that a man took and sowed in his field. It is the smallest of all seeds, but it grows larger than all the garden plants and becomes a tree. The birds of the air can come and make nests in its branches.” (</a:t>
            </a:r>
            <a:r>
              <a:rPr lang="en-US" altLang="en-US" sz="1600" dirty="0">
                <a:solidFill>
                  <a:srgbClr val="000000"/>
                </a:solidFill>
                <a:latin typeface="Arial Narrow" panose="020B0606020202030204" pitchFamily="34" charset="0"/>
                <a:cs typeface="Arial" panose="020B0604020202020204" pitchFamily="34" charset="0"/>
              </a:rPr>
              <a:t>Mt 13:31-32)</a:t>
            </a:r>
          </a:p>
        </p:txBody>
      </p:sp>
      <p:sp>
        <p:nvSpPr>
          <p:cNvPr id="11" name="Rectangle 10"/>
          <p:cNvSpPr/>
          <p:nvPr/>
        </p:nvSpPr>
        <p:spPr>
          <a:xfrm>
            <a:off x="231211" y="2185109"/>
            <a:ext cx="2816789" cy="1600438"/>
          </a:xfrm>
          <a:prstGeom prst="rect">
            <a:avLst/>
          </a:prstGeom>
          <a:noFill/>
        </p:spPr>
        <p:txBody>
          <a:bodyPr wrap="square">
            <a:spAutoFit/>
          </a:bodyPr>
          <a:lstStyle/>
          <a:p>
            <a:pPr algn="ctr"/>
            <a:r>
              <a:rPr lang="en-US" b="1" i="1" dirty="0">
                <a:solidFill>
                  <a:srgbClr val="473C8B"/>
                </a:solidFill>
                <a:latin typeface="Arial Narrow" panose="020B0606020202030204" pitchFamily="34" charset="0"/>
              </a:rPr>
              <a:t>The Yeast</a:t>
            </a:r>
            <a:endParaRPr lang="en-US" b="1" dirty="0">
              <a:solidFill>
                <a:srgbClr val="000000"/>
              </a:solidFill>
              <a:latin typeface="Arial Narrow" panose="020B0606020202030204" pitchFamily="34" charset="0"/>
            </a:endParaRPr>
          </a:p>
          <a:p>
            <a:pPr algn="ctr"/>
            <a:r>
              <a:rPr lang="en-US" sz="1600" dirty="0">
                <a:latin typeface="Arial Narrow" panose="020B0606020202030204" pitchFamily="34" charset="0"/>
              </a:rPr>
              <a:t>He told them another parable. “The kingdom of heaven is like leaven that a woman took and hid in three measures of flour, till it was all leavened.” (Mt. 13:33).</a:t>
            </a:r>
            <a:endParaRPr lang="en-US" sz="1600" i="0" dirty="0">
              <a:solidFill>
                <a:srgbClr val="000000"/>
              </a:solidFill>
              <a:effectLst/>
              <a:latin typeface="Arial Narrow" panose="020B0606020202030204" pitchFamily="34" charset="0"/>
            </a:endParaRPr>
          </a:p>
        </p:txBody>
      </p:sp>
      <p:sp>
        <p:nvSpPr>
          <p:cNvPr id="13" name="TextBox 12"/>
          <p:cNvSpPr txBox="1"/>
          <p:nvPr/>
        </p:nvSpPr>
        <p:spPr>
          <a:xfrm>
            <a:off x="381000" y="1645689"/>
            <a:ext cx="8382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spc="50" dirty="0">
                <a:ln w="9525" cmpd="sng">
                  <a:solidFill>
                    <a:schemeClr val="accent1"/>
                  </a:solidFill>
                  <a:prstDash val="solid"/>
                </a:ln>
                <a:effectLst>
                  <a:glow rad="38100">
                    <a:schemeClr val="accent1">
                      <a:alpha val="40000"/>
                    </a:schemeClr>
                  </a:glow>
                </a:effectLst>
                <a:latin typeface="Arial" panose="020B0604020202020204" pitchFamily="34" charset="0"/>
                <a:cs typeface="Arial" panose="020B0604020202020204" pitchFamily="34" charset="0"/>
              </a:rPr>
              <a:t>Parables of the Kingdom</a:t>
            </a:r>
            <a:endParaRPr lang="en-US" sz="28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0221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30" name="Picture 6" descr="http://bogoslov.org/wp-content/uploads/2015/08/transfiguration-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299"/>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Proclaims the Gospel</a:t>
            </a:r>
          </a:p>
          <a:p>
            <a:endParaRPr lang="en-US" dirty="0"/>
          </a:p>
        </p:txBody>
      </p:sp>
      <p:sp>
        <p:nvSpPr>
          <p:cNvPr id="2" name="Rectangle 1"/>
          <p:cNvSpPr/>
          <p:nvPr/>
        </p:nvSpPr>
        <p:spPr>
          <a:xfrm>
            <a:off x="0" y="5257800"/>
            <a:ext cx="9143999" cy="892552"/>
          </a:xfrm>
          <a:prstGeom prst="rect">
            <a:avLst/>
          </a:prstGeom>
          <a:noFill/>
        </p:spPr>
        <p:txBody>
          <a:bodyPr wrap="square">
            <a:spAutoFit/>
          </a:bodyPr>
          <a:lstStyle/>
          <a:p>
            <a:pPr algn="ctr"/>
            <a:r>
              <a:rPr lang="en-US" sz="26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The Transfiguration</a:t>
            </a:r>
            <a:br>
              <a:rPr lang="en-US" sz="26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br>
            <a:r>
              <a:rPr lang="en-US" sz="2600"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Matthew 17:1-9; Mark 9:2-10; Luke 9:28-36</a:t>
            </a:r>
          </a:p>
        </p:txBody>
      </p:sp>
    </p:spTree>
    <p:extLst>
      <p:ext uri="{BB962C8B-B14F-4D97-AF65-F5344CB8AC3E}">
        <p14:creationId xmlns:p14="http://schemas.microsoft.com/office/powerpoint/2010/main" val="17935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1142117"/>
              </p:ext>
            </p:extLst>
          </p:nvPr>
        </p:nvGraphicFramePr>
        <p:xfrm>
          <a:off x="0" y="30480"/>
          <a:ext cx="9144000" cy="6918960"/>
        </p:xfrm>
        <a:graphic>
          <a:graphicData uri="http://schemas.openxmlformats.org/drawingml/2006/table">
            <a:tbl>
              <a:tblPr firstRow="1" bandRow="1">
                <a:tableStyleId>{F5AB1C69-6EDB-4FF4-983F-18BD219EF322}</a:tableStyleId>
              </a:tblPr>
              <a:tblGrid>
                <a:gridCol w="4572000">
                  <a:extLst>
                    <a:ext uri="{9D8B030D-6E8A-4147-A177-3AD203B41FA5}">
                      <a16:colId xmlns="" xmlns:a16="http://schemas.microsoft.com/office/drawing/2014/main" val="304645381"/>
                    </a:ext>
                  </a:extLst>
                </a:gridCol>
                <a:gridCol w="4572000">
                  <a:extLst>
                    <a:ext uri="{9D8B030D-6E8A-4147-A177-3AD203B41FA5}">
                      <a16:colId xmlns="" xmlns:a16="http://schemas.microsoft.com/office/drawing/2014/main" val="3825356501"/>
                    </a:ext>
                  </a:extLst>
                </a:gridCol>
              </a:tblGrid>
              <a:tr h="384659">
                <a:tc gridSpan="2">
                  <a:txBody>
                    <a:bodyPr/>
                    <a:lstStyle/>
                    <a:p>
                      <a:pPr algn="ctr"/>
                      <a:r>
                        <a:rPr lang="en-US" sz="2800" b="1" spc="600" dirty="0">
                          <a:solidFill>
                            <a:schemeClr val="bg1"/>
                          </a:solidFill>
                          <a:latin typeface="Arial Narrow" panose="020B0606020202030204" pitchFamily="34" charset="0"/>
                          <a:cs typeface="Arial" panose="020B0604020202020204" pitchFamily="34" charset="0"/>
                        </a:rPr>
                        <a:t>Similarities between Jesus and Moses</a:t>
                      </a:r>
                    </a:p>
                  </a:txBody>
                  <a:tcPr>
                    <a:solidFill>
                      <a:srgbClr val="006600"/>
                    </a:solidFill>
                  </a:tcPr>
                </a:tc>
                <a:tc hMerge="1">
                  <a:txBody>
                    <a:bodyPr/>
                    <a:lstStyle/>
                    <a:p>
                      <a:pPr algn="ctr"/>
                      <a:endParaRPr lang="en-US" sz="2400" b="1" dirty="0">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 xmlns:a16="http://schemas.microsoft.com/office/drawing/2014/main" val="586743194"/>
                  </a:ext>
                </a:extLst>
              </a:tr>
              <a:tr h="384659">
                <a:tc>
                  <a:txBody>
                    <a:bodyPr/>
                    <a:lstStyle/>
                    <a:p>
                      <a:pPr algn="ctr"/>
                      <a:r>
                        <a:rPr lang="en-US" sz="2400" b="1" dirty="0">
                          <a:solidFill>
                            <a:schemeClr val="bg1"/>
                          </a:solidFill>
                          <a:latin typeface="Arial" panose="020B0604020202020204" pitchFamily="34" charset="0"/>
                          <a:cs typeface="Arial" panose="020B0604020202020204" pitchFamily="34" charset="0"/>
                        </a:rPr>
                        <a:t>Moses</a:t>
                      </a:r>
                    </a:p>
                  </a:txBody>
                  <a:tcPr>
                    <a:solidFill>
                      <a:srgbClr val="006600"/>
                    </a:solidFill>
                  </a:tcPr>
                </a:tc>
                <a:tc>
                  <a:txBody>
                    <a:bodyPr/>
                    <a:lstStyle/>
                    <a:p>
                      <a:pPr algn="ctr"/>
                      <a:r>
                        <a:rPr lang="en-US" sz="2400" b="1" dirty="0">
                          <a:solidFill>
                            <a:schemeClr val="bg1"/>
                          </a:solidFill>
                          <a:latin typeface="Arial" panose="020B0604020202020204" pitchFamily="34" charset="0"/>
                          <a:cs typeface="Arial" panose="020B0604020202020204" pitchFamily="34" charset="0"/>
                        </a:rPr>
                        <a:t>Jesus</a:t>
                      </a:r>
                    </a:p>
                  </a:txBody>
                  <a:tcPr>
                    <a:solidFill>
                      <a:srgbClr val="006600"/>
                    </a:solidFill>
                  </a:tcPr>
                </a:tc>
                <a:extLst>
                  <a:ext uri="{0D108BD9-81ED-4DB2-BD59-A6C34878D82A}">
                    <a16:rowId xmlns="" xmlns:a16="http://schemas.microsoft.com/office/drawing/2014/main" val="2319648058"/>
                  </a:ext>
                </a:extLst>
              </a:tr>
              <a:tr h="384659">
                <a:tc>
                  <a:txBody>
                    <a:bodyPr/>
                    <a:lstStyle/>
                    <a:p>
                      <a:r>
                        <a:rPr lang="en-US" sz="2200" b="1" dirty="0">
                          <a:latin typeface="Arial Narrow" panose="020B0606020202030204" pitchFamily="34" charset="0"/>
                        </a:rPr>
                        <a:t>Narrowly</a:t>
                      </a:r>
                      <a:r>
                        <a:rPr lang="en-US" sz="2200" b="1" baseline="0" dirty="0">
                          <a:latin typeface="Arial Narrow" panose="020B0606020202030204" pitchFamily="34" charset="0"/>
                        </a:rPr>
                        <a:t> escaped death as a baby</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Narrowly escaped</a:t>
                      </a:r>
                      <a:r>
                        <a:rPr lang="en-US" sz="2200" b="1" baseline="0" dirty="0">
                          <a:latin typeface="Arial Narrow" panose="020B0606020202030204" pitchFamily="34" charset="0"/>
                        </a:rPr>
                        <a:t> death as a baby</a:t>
                      </a:r>
                      <a:endParaRPr lang="en-US" sz="2200" b="1" dirty="0">
                        <a:latin typeface="Arial Narrow" panose="020B0606020202030204" pitchFamily="34" charset="0"/>
                      </a:endParaRPr>
                    </a:p>
                  </a:txBody>
                  <a:tcPr/>
                </a:tc>
                <a:extLst>
                  <a:ext uri="{0D108BD9-81ED-4DB2-BD59-A6C34878D82A}">
                    <a16:rowId xmlns="" xmlns:a16="http://schemas.microsoft.com/office/drawing/2014/main" val="684578794"/>
                  </a:ext>
                </a:extLst>
              </a:tr>
              <a:tr h="38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Shepherd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The Good Shepherd</a:t>
                      </a:r>
                    </a:p>
                  </a:txBody>
                  <a:tcPr/>
                </a:tc>
                <a:extLst>
                  <a:ext uri="{0D108BD9-81ED-4DB2-BD59-A6C34878D82A}">
                    <a16:rowId xmlns="" xmlns:a16="http://schemas.microsoft.com/office/drawing/2014/main" val="4246584770"/>
                  </a:ext>
                </a:extLst>
              </a:tr>
              <a:tr h="38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Turne</a:t>
                      </a:r>
                      <a:r>
                        <a:rPr lang="en-US" sz="2200" b="1" baseline="0" dirty="0">
                          <a:latin typeface="Arial Narrow" panose="020B0606020202030204" pitchFamily="34" charset="0"/>
                        </a:rPr>
                        <a:t>d water into blood</a:t>
                      </a:r>
                      <a:endParaRPr lang="en-US" sz="2200" b="1"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Turned water into wine and wine into his Blood</a:t>
                      </a:r>
                    </a:p>
                  </a:txBody>
                  <a:tcPr/>
                </a:tc>
                <a:extLst>
                  <a:ext uri="{0D108BD9-81ED-4DB2-BD59-A6C34878D82A}">
                    <a16:rowId xmlns="" xmlns:a16="http://schemas.microsoft.com/office/drawing/2014/main" val="2520335660"/>
                  </a:ext>
                </a:extLst>
              </a:tr>
              <a:tr h="384659">
                <a:tc>
                  <a:txBody>
                    <a:bodyPr/>
                    <a:lstStyle/>
                    <a:p>
                      <a:r>
                        <a:rPr lang="en-US" sz="2200" b="1" dirty="0">
                          <a:latin typeface="Arial Narrow" panose="020B0606020202030204" pitchFamily="34" charset="0"/>
                        </a:rPr>
                        <a:t>Savior</a:t>
                      </a:r>
                      <a:r>
                        <a:rPr lang="en-US" sz="2200" b="1" baseline="0" dirty="0">
                          <a:latin typeface="Arial Narrow" panose="020B0606020202030204" pitchFamily="34" charset="0"/>
                        </a:rPr>
                        <a:t> of the Israelites</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Savior</a:t>
                      </a:r>
                      <a:r>
                        <a:rPr lang="en-US" sz="2200" b="1" baseline="0" dirty="0">
                          <a:latin typeface="Arial Narrow" panose="020B0606020202030204" pitchFamily="34" charset="0"/>
                        </a:rPr>
                        <a:t> of all mankind</a:t>
                      </a:r>
                      <a:endParaRPr lang="en-US" sz="2200" b="1" dirty="0">
                        <a:latin typeface="Arial Narrow" panose="020B0606020202030204" pitchFamily="34" charset="0"/>
                      </a:endParaRPr>
                    </a:p>
                  </a:txBody>
                  <a:tcPr/>
                </a:tc>
                <a:extLst>
                  <a:ext uri="{0D108BD9-81ED-4DB2-BD59-A6C34878D82A}">
                    <a16:rowId xmlns="" xmlns:a16="http://schemas.microsoft.com/office/drawing/2014/main" val="2222298461"/>
                  </a:ext>
                </a:extLst>
              </a:tr>
              <a:tr h="384659">
                <a:tc>
                  <a:txBody>
                    <a:bodyPr/>
                    <a:lstStyle/>
                    <a:p>
                      <a:r>
                        <a:rPr lang="en-US" sz="2200" b="1" dirty="0">
                          <a:latin typeface="Arial Narrow" panose="020B0606020202030204" pitchFamily="34" charset="0"/>
                        </a:rPr>
                        <a:t>Performed</a:t>
                      </a:r>
                      <a:r>
                        <a:rPr lang="en-US" sz="2200" b="1" baseline="0" dirty="0">
                          <a:latin typeface="Arial Narrow" panose="020B0606020202030204" pitchFamily="34" charset="0"/>
                        </a:rPr>
                        <a:t> miracles</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Performed</a:t>
                      </a:r>
                      <a:r>
                        <a:rPr lang="en-US" sz="2200" b="1" baseline="0" dirty="0">
                          <a:latin typeface="Arial Narrow" panose="020B0606020202030204" pitchFamily="34" charset="0"/>
                        </a:rPr>
                        <a:t> miracles</a:t>
                      </a:r>
                      <a:endParaRPr lang="en-US" sz="2200" b="1" dirty="0">
                        <a:latin typeface="Arial Narrow" panose="020B0606020202030204" pitchFamily="34" charset="0"/>
                      </a:endParaRPr>
                    </a:p>
                  </a:txBody>
                  <a:tcPr/>
                </a:tc>
                <a:extLst>
                  <a:ext uri="{0D108BD9-81ED-4DB2-BD59-A6C34878D82A}">
                    <a16:rowId xmlns="" xmlns:a16="http://schemas.microsoft.com/office/drawing/2014/main" val="3257114903"/>
                  </a:ext>
                </a:extLst>
              </a:tr>
              <a:tr h="384659">
                <a:tc>
                  <a:txBody>
                    <a:bodyPr/>
                    <a:lstStyle/>
                    <a:p>
                      <a:r>
                        <a:rPr lang="en-US" sz="2200" b="1" dirty="0">
                          <a:latin typeface="Arial Narrow" panose="020B0606020202030204" pitchFamily="34" charset="0"/>
                        </a:rPr>
                        <a:t>Hebrews were</a:t>
                      </a:r>
                      <a:r>
                        <a:rPr lang="en-US" sz="2200" b="1" baseline="0" dirty="0">
                          <a:latin typeface="Arial Narrow" panose="020B0606020202030204" pitchFamily="34" charset="0"/>
                        </a:rPr>
                        <a:t> slaves to the Egyptians</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We are slaves to sin</a:t>
                      </a:r>
                    </a:p>
                  </a:txBody>
                  <a:tcPr/>
                </a:tc>
                <a:extLst>
                  <a:ext uri="{0D108BD9-81ED-4DB2-BD59-A6C34878D82A}">
                    <a16:rowId xmlns="" xmlns:a16="http://schemas.microsoft.com/office/drawing/2014/main" val="1982608921"/>
                  </a:ext>
                </a:extLst>
              </a:tr>
              <a:tr h="663933">
                <a:tc>
                  <a:txBody>
                    <a:bodyPr/>
                    <a:lstStyle/>
                    <a:p>
                      <a:r>
                        <a:rPr lang="en-US" sz="2200" b="1" dirty="0">
                          <a:latin typeface="Arial Narrow" panose="020B0606020202030204" pitchFamily="34" charset="0"/>
                        </a:rPr>
                        <a:t>Led God’s people to freedom through the waters of</a:t>
                      </a:r>
                      <a:r>
                        <a:rPr lang="en-US" sz="2200" b="1" baseline="0" dirty="0">
                          <a:latin typeface="Arial Narrow" panose="020B0606020202030204" pitchFamily="34" charset="0"/>
                        </a:rPr>
                        <a:t> the Red Sea</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Sets us fre</a:t>
                      </a:r>
                      <a:r>
                        <a:rPr lang="en-US" sz="2200" b="1" baseline="0" dirty="0">
                          <a:latin typeface="Arial Narrow" panose="020B0606020202030204" pitchFamily="34" charset="0"/>
                        </a:rPr>
                        <a:t>e from sin through the waters of Baptism</a:t>
                      </a:r>
                      <a:endParaRPr lang="en-US" sz="2200" b="1" dirty="0">
                        <a:latin typeface="Arial Narrow" panose="020B0606020202030204" pitchFamily="34" charset="0"/>
                      </a:endParaRPr>
                    </a:p>
                  </a:txBody>
                  <a:tcPr/>
                </a:tc>
                <a:extLst>
                  <a:ext uri="{0D108BD9-81ED-4DB2-BD59-A6C34878D82A}">
                    <a16:rowId xmlns="" xmlns:a16="http://schemas.microsoft.com/office/drawing/2014/main" val="1543443898"/>
                  </a:ext>
                </a:extLst>
              </a:tr>
              <a:tr h="663933">
                <a:tc>
                  <a:txBody>
                    <a:bodyPr/>
                    <a:lstStyle/>
                    <a:p>
                      <a:r>
                        <a:rPr lang="en-US" sz="2200" b="1" dirty="0">
                          <a:latin typeface="Arial Narrow" panose="020B0606020202030204" pitchFamily="34" charset="0"/>
                        </a:rPr>
                        <a:t>Presented</a:t>
                      </a:r>
                      <a:r>
                        <a:rPr lang="en-US" sz="2200" b="1" baseline="0" dirty="0">
                          <a:latin typeface="Arial Narrow" panose="020B0606020202030204" pitchFamily="34" charset="0"/>
                        </a:rPr>
                        <a:t> the Law at Mount Sinai </a:t>
                      </a:r>
                      <a:endParaRPr lang="en-US" sz="2200" b="1" dirty="0">
                        <a:latin typeface="Arial Narrow" panose="020B0606020202030204" pitchFamily="34" charset="0"/>
                      </a:endParaRPr>
                    </a:p>
                  </a:txBody>
                  <a:tcPr/>
                </a:tc>
                <a:tc>
                  <a:txBody>
                    <a:bodyPr/>
                    <a:lstStyle/>
                    <a:p>
                      <a:r>
                        <a:rPr lang="en-US" sz="2200" b="1" dirty="0">
                          <a:latin typeface="Arial Narrow" panose="020B0606020202030204" pitchFamily="34" charset="0"/>
                        </a:rPr>
                        <a:t>Presented the Law at the Mount of the Beatitudes</a:t>
                      </a:r>
                      <a:r>
                        <a:rPr lang="en-US" sz="2200" b="1" baseline="0" dirty="0">
                          <a:latin typeface="Arial Narrow" panose="020B0606020202030204" pitchFamily="34" charset="0"/>
                        </a:rPr>
                        <a:t> </a:t>
                      </a:r>
                      <a:endParaRPr lang="en-US" sz="2200" b="1" dirty="0">
                        <a:latin typeface="Arial Narrow" panose="020B0606020202030204" pitchFamily="34" charset="0"/>
                      </a:endParaRPr>
                    </a:p>
                  </a:txBody>
                  <a:tcPr/>
                </a:tc>
                <a:extLst>
                  <a:ext uri="{0D108BD9-81ED-4DB2-BD59-A6C34878D82A}">
                    <a16:rowId xmlns="" xmlns:a16="http://schemas.microsoft.com/office/drawing/2014/main" val="2986751114"/>
                  </a:ext>
                </a:extLst>
              </a:tr>
              <a:tr h="38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The face of Moses shown</a:t>
                      </a:r>
                      <a:r>
                        <a:rPr lang="en-US" sz="2200" b="1" baseline="0" dirty="0">
                          <a:latin typeface="Arial Narrow" panose="020B0606020202030204" pitchFamily="34" charset="0"/>
                        </a:rPr>
                        <a:t> with glory on Mount Sinai </a:t>
                      </a:r>
                      <a:endParaRPr lang="en-US" sz="2200" b="1" dirty="0">
                        <a:latin typeface="Arial Narrow" panose="020B0606020202030204" pitchFamily="34" charset="0"/>
                      </a:endParaRPr>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Jesus is shown in his glory</a:t>
                      </a:r>
                      <a:r>
                        <a:rPr lang="en-US" sz="2200" b="1" baseline="0" dirty="0">
                          <a:latin typeface="Arial Narrow" panose="020B0606020202030204" pitchFamily="34" charset="0"/>
                        </a:rPr>
                        <a:t> at the Transfiguration </a:t>
                      </a:r>
                      <a:endParaRPr lang="en-US" sz="2200" b="1" dirty="0">
                        <a:latin typeface="Arial Narrow" panose="020B0606020202030204" pitchFamily="34" charset="0"/>
                      </a:endParaRPr>
                    </a:p>
                  </a:txBody>
                  <a:tcPr/>
                </a:tc>
                <a:extLst>
                  <a:ext uri="{0D108BD9-81ED-4DB2-BD59-A6C34878D82A}">
                    <a16:rowId xmlns="" xmlns:a16="http://schemas.microsoft.com/office/drawing/2014/main" val="2586999740"/>
                  </a:ext>
                </a:extLst>
              </a:tr>
              <a:tr h="3846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latin typeface="Arial Narrow" panose="020B0606020202030204" pitchFamily="34" charset="0"/>
                        </a:rPr>
                        <a:t/>
                      </a:r>
                      <a:br>
                        <a:rPr lang="en-US" sz="2200" b="1" dirty="0">
                          <a:latin typeface="Arial Narrow" panose="020B0606020202030204" pitchFamily="34" charset="0"/>
                        </a:rPr>
                      </a:br>
                      <a:endParaRPr lang="en-US" sz="2200" b="1"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a:latin typeface="Arial Narrow" panose="020B0606020202030204" pitchFamily="34" charset="0"/>
                      </a:endParaRPr>
                    </a:p>
                  </a:txBody>
                  <a:tcPr>
                    <a:lnL w="12700" cmpd="sng">
                      <a:noFill/>
                    </a:lnL>
                  </a:tcPr>
                </a:tc>
                <a:extLst>
                  <a:ext uri="{0D108BD9-81ED-4DB2-BD59-A6C34878D82A}">
                    <a16:rowId xmlns="" xmlns:a16="http://schemas.microsoft.com/office/drawing/2014/main" val="4270973841"/>
                  </a:ext>
                </a:extLst>
              </a:tr>
            </a:tbl>
          </a:graphicData>
        </a:graphic>
      </p:graphicFrame>
      <p:sp>
        <p:nvSpPr>
          <p:cNvPr id="5" name="TextBox 4"/>
          <p:cNvSpPr txBox="1"/>
          <p:nvPr/>
        </p:nvSpPr>
        <p:spPr>
          <a:xfrm>
            <a:off x="3505200" y="6362581"/>
            <a:ext cx="53340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Jesus Proclaims the Gospel</a:t>
            </a:r>
          </a:p>
          <a:p>
            <a:endParaRPr lang="en-US" dirty="0"/>
          </a:p>
        </p:txBody>
      </p:sp>
    </p:spTree>
    <p:extLst>
      <p:ext uri="{BB962C8B-B14F-4D97-AF65-F5344CB8AC3E}">
        <p14:creationId xmlns:p14="http://schemas.microsoft.com/office/powerpoint/2010/main" val="94238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pic>
        <p:nvPicPr>
          <p:cNvPr id="2" name="Picture 1"/>
          <p:cNvPicPr>
            <a:picLocks noChangeAspect="1"/>
          </p:cNvPicPr>
          <p:nvPr/>
        </p:nvPicPr>
        <p:blipFill>
          <a:blip r:embed="rId2"/>
          <a:stretch>
            <a:fillRect/>
          </a:stretch>
        </p:blipFill>
        <p:spPr>
          <a:xfrm>
            <a:off x="152400" y="990600"/>
            <a:ext cx="8855242" cy="3505200"/>
          </a:xfrm>
          <a:prstGeom prst="rect">
            <a:avLst/>
          </a:prstGeom>
        </p:spPr>
      </p:pic>
    </p:spTree>
    <p:extLst>
      <p:ext uri="{BB962C8B-B14F-4D97-AF65-F5344CB8AC3E}">
        <p14:creationId xmlns:p14="http://schemas.microsoft.com/office/powerpoint/2010/main" val="322099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86074788"/>
              </p:ext>
            </p:extLst>
          </p:nvPr>
        </p:nvGraphicFramePr>
        <p:xfrm>
          <a:off x="27296" y="0"/>
          <a:ext cx="9140543" cy="6858000"/>
        </p:xfrm>
        <a:graphic>
          <a:graphicData uri="http://schemas.openxmlformats.org/drawingml/2006/table">
            <a:tbl>
              <a:tblPr firstRow="1" bandRow="1">
                <a:tableStyleId>{5C22544A-7EE6-4342-B048-85BDC9FD1C3A}</a:tableStyleId>
              </a:tblPr>
              <a:tblGrid>
                <a:gridCol w="1008054">
                  <a:extLst>
                    <a:ext uri="{9D8B030D-6E8A-4147-A177-3AD203B41FA5}">
                      <a16:colId xmlns="" xmlns:a16="http://schemas.microsoft.com/office/drawing/2014/main" val="2253043940"/>
                    </a:ext>
                  </a:extLst>
                </a:gridCol>
                <a:gridCol w="2088850">
                  <a:extLst>
                    <a:ext uri="{9D8B030D-6E8A-4147-A177-3AD203B41FA5}">
                      <a16:colId xmlns="" xmlns:a16="http://schemas.microsoft.com/office/drawing/2014/main" val="2630415217"/>
                    </a:ext>
                  </a:extLst>
                </a:gridCol>
                <a:gridCol w="116840">
                  <a:extLst>
                    <a:ext uri="{9D8B030D-6E8A-4147-A177-3AD203B41FA5}">
                      <a16:colId xmlns="" xmlns:a16="http://schemas.microsoft.com/office/drawing/2014/main" val="3014278412"/>
                    </a:ext>
                  </a:extLst>
                </a:gridCol>
                <a:gridCol w="1638247">
                  <a:extLst>
                    <a:ext uri="{9D8B030D-6E8A-4147-A177-3AD203B41FA5}">
                      <a16:colId xmlns="" xmlns:a16="http://schemas.microsoft.com/office/drawing/2014/main" val="4290703482"/>
                    </a:ext>
                  </a:extLst>
                </a:gridCol>
                <a:gridCol w="116840">
                  <a:extLst>
                    <a:ext uri="{9D8B030D-6E8A-4147-A177-3AD203B41FA5}">
                      <a16:colId xmlns="" xmlns:a16="http://schemas.microsoft.com/office/drawing/2014/main" val="4204176615"/>
                    </a:ext>
                  </a:extLst>
                </a:gridCol>
                <a:gridCol w="1872079">
                  <a:extLst>
                    <a:ext uri="{9D8B030D-6E8A-4147-A177-3AD203B41FA5}">
                      <a16:colId xmlns="" xmlns:a16="http://schemas.microsoft.com/office/drawing/2014/main" val="1889467733"/>
                    </a:ext>
                  </a:extLst>
                </a:gridCol>
                <a:gridCol w="116840">
                  <a:extLst>
                    <a:ext uri="{9D8B030D-6E8A-4147-A177-3AD203B41FA5}">
                      <a16:colId xmlns="" xmlns:a16="http://schemas.microsoft.com/office/drawing/2014/main" val="2647442396"/>
                    </a:ext>
                  </a:extLst>
                </a:gridCol>
                <a:gridCol w="2182793">
                  <a:extLst>
                    <a:ext uri="{9D8B030D-6E8A-4147-A177-3AD203B41FA5}">
                      <a16:colId xmlns="" xmlns:a16="http://schemas.microsoft.com/office/drawing/2014/main" val="859258258"/>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Arial Narrow" panose="020B0606020202030204" pitchFamily="34" charset="0"/>
                        </a:rPr>
                        <a:t>A Cycle of Five "Conflict Stories"</a:t>
                      </a:r>
                      <a:r>
                        <a:rPr lang="en-US" sz="2800" b="1" baseline="0" dirty="0">
                          <a:solidFill>
                            <a:schemeClr val="bg1"/>
                          </a:solidFill>
                          <a:latin typeface="Arial Narrow" panose="020B0606020202030204" pitchFamily="34" charset="0"/>
                        </a:rPr>
                        <a:t> in </a:t>
                      </a:r>
                      <a:r>
                        <a:rPr lang="en-US" sz="2800" b="1" dirty="0">
                          <a:solidFill>
                            <a:schemeClr val="bg1"/>
                          </a:solidFill>
                          <a:latin typeface="Arial Narrow" panose="020B0606020202030204" pitchFamily="34" charset="0"/>
                        </a:rPr>
                        <a:t>Mark (2:1—3:6)</a:t>
                      </a:r>
                      <a:endParaRPr lang="en-US" sz="2800" dirty="0">
                        <a:solidFill>
                          <a:schemeClr val="bg1"/>
                        </a:solidFill>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243496374"/>
                  </a:ext>
                </a:extLst>
              </a:tr>
              <a:tr h="370840">
                <a:tc>
                  <a:txBody>
                    <a:bodyPr/>
                    <a:lstStyle/>
                    <a:p>
                      <a:pPr algn="ctr"/>
                      <a:r>
                        <a:rPr lang="en-US" sz="2200" b="1" dirty="0">
                          <a:solidFill>
                            <a:srgbClr val="0000CC"/>
                          </a:solidFill>
                          <a:latin typeface="Arial Narrow" panose="020B0606020202030204" pitchFamily="34" charset="0"/>
                        </a:rPr>
                        <a:t>Mark</a:t>
                      </a:r>
                    </a:p>
                  </a:txBody>
                  <a:tcPr/>
                </a:tc>
                <a:tc>
                  <a:txBody>
                    <a:bodyPr/>
                    <a:lstStyle/>
                    <a:p>
                      <a:pPr algn="ctr"/>
                      <a:r>
                        <a:rPr lang="en-US" sz="2200" b="1" dirty="0">
                          <a:solidFill>
                            <a:srgbClr val="0000CC"/>
                          </a:solidFill>
                          <a:latin typeface="Arial Narrow" panose="020B0606020202030204" pitchFamily="34" charset="0"/>
                        </a:rPr>
                        <a:t>Title</a:t>
                      </a:r>
                    </a:p>
                  </a:txBody>
                  <a:tcPr/>
                </a:tc>
                <a:tc gridSpan="2">
                  <a:txBody>
                    <a:bodyPr/>
                    <a:lstStyle/>
                    <a:p>
                      <a:pPr algn="ctr"/>
                      <a:r>
                        <a:rPr lang="en-US" sz="2200" b="1" dirty="0">
                          <a:solidFill>
                            <a:srgbClr val="0000CC"/>
                          </a:solidFill>
                          <a:latin typeface="Arial Narrow" panose="020B0606020202030204" pitchFamily="34" charset="0"/>
                        </a:rPr>
                        <a:t>Who Objects?</a:t>
                      </a:r>
                    </a:p>
                  </a:txBody>
                  <a:tcPr/>
                </a:tc>
                <a:tc hMerge="1">
                  <a:txBody>
                    <a:bodyPr/>
                    <a:lstStyle/>
                    <a:p>
                      <a:pPr algn="ctr"/>
                      <a:endParaRPr lang="en-US" sz="2200" b="1" dirty="0">
                        <a:solidFill>
                          <a:srgbClr val="0000CC"/>
                        </a:solidFill>
                        <a:latin typeface="Arial Narrow" panose="020B0606020202030204" pitchFamily="34" charset="0"/>
                      </a:endParaRPr>
                    </a:p>
                  </a:txBody>
                  <a:tcPr/>
                </a:tc>
                <a:tc gridSpan="2">
                  <a:txBody>
                    <a:bodyPr/>
                    <a:lstStyle/>
                    <a:p>
                      <a:pPr algn="ctr"/>
                      <a:r>
                        <a:rPr lang="en-US" sz="2200" b="1" dirty="0">
                          <a:solidFill>
                            <a:srgbClr val="0000CC"/>
                          </a:solidFill>
                          <a:latin typeface="Arial Narrow" panose="020B0606020202030204" pitchFamily="34" charset="0"/>
                        </a:rPr>
                        <a:t>Against Whom? </a:t>
                      </a:r>
                    </a:p>
                  </a:txBody>
                  <a:tcPr/>
                </a:tc>
                <a:tc hMerge="1">
                  <a:txBody>
                    <a:bodyPr/>
                    <a:lstStyle/>
                    <a:p>
                      <a:pPr algn="ctr"/>
                      <a:endParaRPr lang="en-US" sz="2200" b="1" dirty="0">
                        <a:solidFill>
                          <a:srgbClr val="0000CC"/>
                        </a:solidFill>
                        <a:latin typeface="Arial Narrow" panose="020B0606020202030204" pitchFamily="34" charset="0"/>
                      </a:endParaRPr>
                    </a:p>
                  </a:txBody>
                  <a:tcPr/>
                </a:tc>
                <a:tc gridSpan="2">
                  <a:txBody>
                    <a:bodyPr/>
                    <a:lstStyle/>
                    <a:p>
                      <a:pPr algn="ctr"/>
                      <a:r>
                        <a:rPr lang="en-US" sz="2200" b="1" dirty="0">
                          <a:solidFill>
                            <a:srgbClr val="0000CC"/>
                          </a:solidFill>
                          <a:latin typeface="Arial Narrow" panose="020B0606020202030204" pitchFamily="34" charset="0"/>
                        </a:rPr>
                        <a:t>About What? </a:t>
                      </a:r>
                    </a:p>
                  </a:txBody>
                  <a:tcPr/>
                </a:tc>
                <a:tc hMerge="1">
                  <a:txBody>
                    <a:bodyPr/>
                    <a:lstStyle/>
                    <a:p>
                      <a:pPr algn="ctr"/>
                      <a:endParaRPr lang="en-US" sz="2200" b="1" dirty="0">
                        <a:solidFill>
                          <a:srgbClr val="0000CC"/>
                        </a:solidFill>
                        <a:latin typeface="Arial Narrow" panose="020B0606020202030204" pitchFamily="34" charset="0"/>
                      </a:endParaRPr>
                    </a:p>
                  </a:txBody>
                  <a:tcPr/>
                </a:tc>
                <a:extLst>
                  <a:ext uri="{0D108BD9-81ED-4DB2-BD59-A6C34878D82A}">
                    <a16:rowId xmlns="" xmlns:a16="http://schemas.microsoft.com/office/drawing/2014/main" val="2825563193"/>
                  </a:ext>
                </a:extLst>
              </a:tr>
              <a:tr h="370840">
                <a:tc>
                  <a:txBody>
                    <a:bodyPr/>
                    <a:lstStyle/>
                    <a:p>
                      <a:r>
                        <a:rPr lang="en-US" b="0" dirty="0">
                          <a:latin typeface="Arial Narrow" panose="020B0606020202030204" pitchFamily="34" charset="0"/>
                        </a:rPr>
                        <a:t>2:1-12</a:t>
                      </a:r>
                    </a:p>
                  </a:txBody>
                  <a:tcPr/>
                </a:tc>
                <a:tc>
                  <a:txBody>
                    <a:bodyPr/>
                    <a:lstStyle/>
                    <a:p>
                      <a:r>
                        <a:rPr lang="en-US" b="1" dirty="0">
                          <a:latin typeface="Arial Narrow" panose="020B0606020202030204" pitchFamily="34" charset="0"/>
                        </a:rPr>
                        <a:t>Healing a Paralytic</a:t>
                      </a:r>
                    </a:p>
                  </a:txBody>
                  <a:tcPr/>
                </a:tc>
                <a:tc gridSpan="2">
                  <a:txBody>
                    <a:bodyPr/>
                    <a:lstStyle/>
                    <a:p>
                      <a:r>
                        <a:rPr lang="en-US" b="0" dirty="0">
                          <a:latin typeface="Arial Narrow" panose="020B0606020202030204" pitchFamily="34" charset="0"/>
                        </a:rPr>
                        <a:t>Scribes</a:t>
                      </a:r>
                    </a:p>
                  </a:txBody>
                  <a:tcPr/>
                </a:tc>
                <a:tc hMerge="1">
                  <a:txBody>
                    <a:bodyPr/>
                    <a:lstStyle/>
                    <a:p>
                      <a:endParaRPr lang="en-US" b="1" dirty="0">
                        <a:latin typeface="Arial Narrow" panose="020B0606020202030204" pitchFamily="34" charset="0"/>
                      </a:endParaRPr>
                    </a:p>
                  </a:txBody>
                  <a:tcPr/>
                </a:tc>
                <a:tc gridSpan="2">
                  <a:txBody>
                    <a:bodyPr/>
                    <a:lstStyle/>
                    <a:p>
                      <a:r>
                        <a:rPr lang="en-US" b="0" dirty="0">
                          <a:latin typeface="Arial Narrow" panose="020B0606020202030204" pitchFamily="34" charset="0"/>
                        </a:rPr>
                        <a:t>Among themselves </a:t>
                      </a:r>
                    </a:p>
                  </a:txBody>
                  <a:tcPr/>
                </a:tc>
                <a:tc hMerge="1">
                  <a:txBody>
                    <a:bodyPr/>
                    <a:lstStyle/>
                    <a:p>
                      <a:endParaRPr lang="en-US" b="1" dirty="0">
                        <a:latin typeface="Arial Narrow" panose="020B0606020202030204" pitchFamily="34" charset="0"/>
                      </a:endParaRPr>
                    </a:p>
                  </a:txBody>
                  <a:tcPr/>
                </a:tc>
                <a:tc gridSpan="2">
                  <a:txBody>
                    <a:bodyPr/>
                    <a:lstStyle/>
                    <a:p>
                      <a:r>
                        <a:rPr lang="en-US" b="0" dirty="0">
                          <a:latin typeface="Arial Narrow" panose="020B0606020202030204" pitchFamily="34" charset="0"/>
                        </a:rPr>
                        <a:t>Forgiving/blaspheming</a:t>
                      </a:r>
                    </a:p>
                  </a:txBody>
                  <a:tcPr/>
                </a:tc>
                <a:tc hMerge="1">
                  <a:txBody>
                    <a:bodyPr/>
                    <a:lstStyle/>
                    <a:p>
                      <a:endParaRPr lang="en-US" b="1" dirty="0">
                        <a:latin typeface="Arial Narrow" panose="020B0606020202030204" pitchFamily="34" charset="0"/>
                      </a:endParaRPr>
                    </a:p>
                  </a:txBody>
                  <a:tcPr/>
                </a:tc>
                <a:extLst>
                  <a:ext uri="{0D108BD9-81ED-4DB2-BD59-A6C34878D82A}">
                    <a16:rowId xmlns="" xmlns:a16="http://schemas.microsoft.com/office/drawing/2014/main" val="2890708971"/>
                  </a:ext>
                </a:extLst>
              </a:tr>
              <a:tr h="370840">
                <a:tc gridSpan="8">
                  <a:txBody>
                    <a:bodyPr/>
                    <a:lstStyle/>
                    <a:p>
                      <a:r>
                        <a:rPr lang="en-US" b="0" dirty="0">
                          <a:solidFill>
                            <a:schemeClr val="tx1"/>
                          </a:solidFill>
                          <a:latin typeface="Arial Narrow" panose="020B0606020202030204" pitchFamily="34" charset="0"/>
                        </a:rPr>
                        <a:t>Jesus’ saying:</a:t>
                      </a:r>
                      <a:r>
                        <a:rPr lang="en-US" b="0" baseline="0" dirty="0">
                          <a:solidFill>
                            <a:schemeClr val="tx1"/>
                          </a:solidFill>
                          <a:latin typeface="Arial Narrow" panose="020B0606020202030204" pitchFamily="34" charset="0"/>
                        </a:rPr>
                        <a:t> </a:t>
                      </a:r>
                      <a:r>
                        <a:rPr lang="en-US" b="0" baseline="0" dirty="0">
                          <a:solidFill>
                            <a:srgbClr val="FF0000"/>
                          </a:solidFill>
                          <a:latin typeface="Arial Narrow" panose="020B0606020202030204" pitchFamily="34" charset="0"/>
                        </a:rPr>
                        <a:t>“the son of Man has authority on earth to forgive sins” </a:t>
                      </a:r>
                      <a:r>
                        <a:rPr lang="en-US" b="0" baseline="0" dirty="0">
                          <a:solidFill>
                            <a:schemeClr val="tx1"/>
                          </a:solidFill>
                          <a:latin typeface="Arial Narrow" panose="020B0606020202030204" pitchFamily="34" charset="0"/>
                        </a:rPr>
                        <a:t>(2:10).</a:t>
                      </a:r>
                      <a:endParaRPr lang="en-US" b="0" dirty="0">
                        <a:solidFill>
                          <a:schemeClr val="tx1"/>
                        </a:solidFill>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15523947"/>
                  </a:ext>
                </a:extLst>
              </a:tr>
              <a:tr h="370840">
                <a:tc>
                  <a:txBody>
                    <a:bodyPr/>
                    <a:lstStyle/>
                    <a:p>
                      <a:r>
                        <a:rPr lang="en-US" b="0" dirty="0">
                          <a:latin typeface="Arial Narrow" panose="020B0606020202030204" pitchFamily="34" charset="0"/>
                        </a:rPr>
                        <a:t>2:13-17</a:t>
                      </a:r>
                    </a:p>
                  </a:txBody>
                  <a:tcPr/>
                </a:tc>
                <a:tc gridSpan="2">
                  <a:txBody>
                    <a:bodyPr/>
                    <a:lstStyle/>
                    <a:p>
                      <a:r>
                        <a:rPr lang="en-US" b="1" dirty="0">
                          <a:latin typeface="Arial Narrow" panose="020B0606020202030204" pitchFamily="34" charset="0"/>
                        </a:rPr>
                        <a:t>Calling Levi, a Tax</a:t>
                      </a:r>
                      <a:r>
                        <a:rPr lang="en-US" b="1" baseline="0" dirty="0">
                          <a:latin typeface="Arial Narrow" panose="020B0606020202030204" pitchFamily="34" charset="0"/>
                        </a:rPr>
                        <a:t> Collector</a:t>
                      </a:r>
                      <a:endParaRPr lang="en-US" b="1" dirty="0">
                        <a:latin typeface="Arial Narrow" panose="020B0606020202030204" pitchFamily="34" charset="0"/>
                      </a:endParaRPr>
                    </a:p>
                  </a:txBody>
                  <a:tcPr/>
                </a:tc>
                <a:tc hMerge="1">
                  <a:txBody>
                    <a:bodyPr/>
                    <a:lstStyle/>
                    <a:p>
                      <a:endParaRPr lang="en-US"/>
                    </a:p>
                  </a:txBody>
                  <a:tcPr/>
                </a:tc>
                <a:tc gridSpan="2">
                  <a:txBody>
                    <a:bodyPr/>
                    <a:lstStyle/>
                    <a:p>
                      <a:r>
                        <a:rPr lang="en-US" b="0" dirty="0">
                          <a:latin typeface="Arial Narrow" panose="020B0606020202030204" pitchFamily="34" charset="0"/>
                        </a:rPr>
                        <a:t>Scribes </a:t>
                      </a:r>
                      <a:r>
                        <a:rPr lang="en-US" b="0" baseline="0" dirty="0">
                          <a:latin typeface="Arial Narrow" panose="020B0606020202030204" pitchFamily="34" charset="0"/>
                        </a:rPr>
                        <a:t> &amp; Pharisees</a:t>
                      </a:r>
                      <a:endParaRPr lang="en-US" b="0" dirty="0">
                        <a:latin typeface="Arial Narrow" panose="020B0606020202030204" pitchFamily="34" charset="0"/>
                      </a:endParaRPr>
                    </a:p>
                  </a:txBody>
                  <a:tcPr/>
                </a:tc>
                <a:tc hMerge="1">
                  <a:txBody>
                    <a:bodyPr/>
                    <a:lstStyle/>
                    <a:p>
                      <a:endParaRPr lang="en-US"/>
                    </a:p>
                  </a:txBody>
                  <a:tcPr/>
                </a:tc>
                <a:tc gridSpan="2">
                  <a:txBody>
                    <a:bodyPr/>
                    <a:lstStyle/>
                    <a:p>
                      <a:r>
                        <a:rPr lang="en-US" b="0" dirty="0">
                          <a:latin typeface="Arial Narrow" panose="020B0606020202030204" pitchFamily="34" charset="0"/>
                        </a:rPr>
                        <a:t>Jesus’ disciples</a:t>
                      </a:r>
                    </a:p>
                  </a:txBody>
                  <a:tcPr/>
                </a:tc>
                <a:tc hMerge="1">
                  <a:txBody>
                    <a:bodyPr/>
                    <a:lstStyle/>
                    <a:p>
                      <a:endParaRPr lang="en-US"/>
                    </a:p>
                  </a:txBody>
                  <a:tcPr/>
                </a:tc>
                <a:tc>
                  <a:txBody>
                    <a:bodyPr/>
                    <a:lstStyle/>
                    <a:p>
                      <a:r>
                        <a:rPr lang="en-US" b="0" dirty="0">
                          <a:latin typeface="Arial Narrow" panose="020B0606020202030204" pitchFamily="34" charset="0"/>
                        </a:rPr>
                        <a:t>Eating with tax collectors and sinners</a:t>
                      </a:r>
                    </a:p>
                  </a:txBody>
                  <a:tcPr/>
                </a:tc>
                <a:extLst>
                  <a:ext uri="{0D108BD9-81ED-4DB2-BD59-A6C34878D82A}">
                    <a16:rowId xmlns="" xmlns:a16="http://schemas.microsoft.com/office/drawing/2014/main" val="507760938"/>
                  </a:ext>
                </a:extLst>
              </a:tr>
              <a:tr h="370840">
                <a:tc gridSpan="8">
                  <a:txBody>
                    <a:bodyPr/>
                    <a:lstStyle/>
                    <a:p>
                      <a:r>
                        <a:rPr lang="en-US" b="0" dirty="0">
                          <a:latin typeface="Arial Narrow" panose="020B0606020202030204" pitchFamily="34" charset="0"/>
                        </a:rPr>
                        <a:t>Jesus’ sayings: </a:t>
                      </a:r>
                      <a:r>
                        <a:rPr lang="en-US" b="0" dirty="0">
                          <a:solidFill>
                            <a:srgbClr val="FF0000"/>
                          </a:solidFill>
                          <a:latin typeface="Arial Narrow" panose="020B0606020202030204" pitchFamily="34" charset="0"/>
                        </a:rPr>
                        <a:t>“Those who are well have no need of a</a:t>
                      </a:r>
                      <a:r>
                        <a:rPr lang="en-US" b="0" baseline="0" dirty="0">
                          <a:solidFill>
                            <a:srgbClr val="FF0000"/>
                          </a:solidFill>
                          <a:latin typeface="Arial Narrow" panose="020B0606020202030204" pitchFamily="34" charset="0"/>
                        </a:rPr>
                        <a:t> physician, but rather, those who are sick”</a:t>
                      </a:r>
                      <a:r>
                        <a:rPr lang="en-US" b="0" baseline="0" dirty="0">
                          <a:latin typeface="Arial Narrow" panose="020B0606020202030204" pitchFamily="34" charset="0"/>
                        </a:rPr>
                        <a:t> (2:17a); </a:t>
                      </a:r>
                    </a:p>
                    <a:p>
                      <a:r>
                        <a:rPr lang="en-US" b="0" dirty="0">
                          <a:latin typeface="Arial Narrow" panose="020B0606020202030204" pitchFamily="34" charset="0"/>
                        </a:rPr>
                        <a:t>                         </a:t>
                      </a:r>
                      <a:r>
                        <a:rPr lang="en-US" b="0" dirty="0">
                          <a:solidFill>
                            <a:srgbClr val="FF0000"/>
                          </a:solidFill>
                          <a:latin typeface="Arial Narrow" panose="020B0606020202030204" pitchFamily="34" charset="0"/>
                        </a:rPr>
                        <a:t>“I</a:t>
                      </a:r>
                      <a:r>
                        <a:rPr lang="en-US" b="0" baseline="0" dirty="0">
                          <a:solidFill>
                            <a:srgbClr val="FF0000"/>
                          </a:solidFill>
                          <a:latin typeface="Arial Narrow" panose="020B0606020202030204" pitchFamily="34" charset="0"/>
                        </a:rPr>
                        <a:t> have come to call not the righteous but sinners</a:t>
                      </a:r>
                      <a:r>
                        <a:rPr lang="en-US" b="0" baseline="0" dirty="0">
                          <a:latin typeface="Arial Narrow" panose="020B0606020202030204" pitchFamily="34" charset="0"/>
                        </a:rPr>
                        <a:t> (2:17b).</a:t>
                      </a:r>
                      <a:endParaRPr lang="en-US" b="0" dirty="0">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42775755"/>
                  </a:ext>
                </a:extLst>
              </a:tr>
              <a:tr h="370840">
                <a:tc>
                  <a:txBody>
                    <a:bodyPr/>
                    <a:lstStyle/>
                    <a:p>
                      <a:r>
                        <a:rPr lang="en-US" b="0" dirty="0">
                          <a:latin typeface="Arial Narrow" panose="020B0606020202030204" pitchFamily="34" charset="0"/>
                        </a:rPr>
                        <a:t>2:18-22</a:t>
                      </a:r>
                    </a:p>
                  </a:txBody>
                  <a:tcPr/>
                </a:tc>
                <a:tc gridSpan="2">
                  <a:txBody>
                    <a:bodyPr/>
                    <a:lstStyle/>
                    <a:p>
                      <a:r>
                        <a:rPr lang="en-US" b="1" dirty="0">
                          <a:latin typeface="Arial Narrow" panose="020B0606020202030204" pitchFamily="34" charset="0"/>
                        </a:rPr>
                        <a:t>About Fasting</a:t>
                      </a:r>
                    </a:p>
                  </a:txBody>
                  <a:tcPr/>
                </a:tc>
                <a:tc hMerge="1">
                  <a:txBody>
                    <a:bodyPr/>
                    <a:lstStyle/>
                    <a:p>
                      <a:endParaRPr lang="en-US"/>
                    </a:p>
                  </a:txBody>
                  <a:tcPr/>
                </a:tc>
                <a:tc gridSpan="2">
                  <a:txBody>
                    <a:bodyPr/>
                    <a:lstStyle/>
                    <a:p>
                      <a:r>
                        <a:rPr lang="en-US" b="0" dirty="0">
                          <a:latin typeface="Arial Narrow" panose="020B0606020202030204" pitchFamily="34" charset="0"/>
                        </a:rPr>
                        <a:t>People</a:t>
                      </a:r>
                    </a:p>
                  </a:txBody>
                  <a:tcPr/>
                </a:tc>
                <a:tc hMerge="1">
                  <a:txBody>
                    <a:bodyPr/>
                    <a:lstStyle/>
                    <a:p>
                      <a:endParaRPr lang="en-US"/>
                    </a:p>
                  </a:txBody>
                  <a:tcPr/>
                </a:tc>
                <a:tc gridSpan="2">
                  <a:txBody>
                    <a:bodyPr/>
                    <a:lstStyle/>
                    <a:p>
                      <a:r>
                        <a:rPr lang="en-US" b="0" dirty="0">
                          <a:latin typeface="Arial Narrow" panose="020B0606020202030204" pitchFamily="34" charset="0"/>
                        </a:rPr>
                        <a:t>Jesus</a:t>
                      </a:r>
                    </a:p>
                  </a:txBody>
                  <a:tcPr/>
                </a:tc>
                <a:tc hMerge="1">
                  <a:txBody>
                    <a:bodyPr/>
                    <a:lstStyle/>
                    <a:p>
                      <a:endParaRPr lang="en-US"/>
                    </a:p>
                  </a:txBody>
                  <a:tcPr/>
                </a:tc>
                <a:tc>
                  <a:txBody>
                    <a:bodyPr/>
                    <a:lstStyle/>
                    <a:p>
                      <a:r>
                        <a:rPr lang="en-US" b="0" dirty="0">
                          <a:latin typeface="Arial Narrow" panose="020B0606020202030204" pitchFamily="34" charset="0"/>
                        </a:rPr>
                        <a:t>Disciples</a:t>
                      </a:r>
                      <a:r>
                        <a:rPr lang="en-US" b="0" baseline="0" dirty="0">
                          <a:latin typeface="Arial Narrow" panose="020B0606020202030204" pitchFamily="34" charset="0"/>
                        </a:rPr>
                        <a:t> not fasting</a:t>
                      </a:r>
                      <a:endParaRPr lang="en-US" b="0" dirty="0">
                        <a:latin typeface="Arial Narrow" panose="020B0606020202030204" pitchFamily="34" charset="0"/>
                      </a:endParaRPr>
                    </a:p>
                  </a:txBody>
                  <a:tcPr/>
                </a:tc>
                <a:extLst>
                  <a:ext uri="{0D108BD9-81ED-4DB2-BD59-A6C34878D82A}">
                    <a16:rowId xmlns="" xmlns:a16="http://schemas.microsoft.com/office/drawing/2014/main" val="1687272649"/>
                  </a:ext>
                </a:extLst>
              </a:tr>
              <a:tr h="370840">
                <a:tc gridSpan="8">
                  <a:txBody>
                    <a:bodyPr/>
                    <a:lstStyle/>
                    <a:p>
                      <a:r>
                        <a:rPr lang="en-US" b="0" dirty="0">
                          <a:latin typeface="Arial Narrow" panose="020B0606020202030204" pitchFamily="34" charset="0"/>
                        </a:rPr>
                        <a:t>Jesus’ sayings: </a:t>
                      </a:r>
                      <a:r>
                        <a:rPr lang="en-US" b="0" dirty="0">
                          <a:solidFill>
                            <a:srgbClr val="FF0000"/>
                          </a:solidFill>
                          <a:latin typeface="Arial Narrow" panose="020B0606020202030204" pitchFamily="34" charset="0"/>
                        </a:rPr>
                        <a:t>“The wedding guests cannot fast while the bridegroom</a:t>
                      </a:r>
                      <a:r>
                        <a:rPr lang="en-US" b="0" baseline="0" dirty="0">
                          <a:solidFill>
                            <a:srgbClr val="FF0000"/>
                          </a:solidFill>
                          <a:latin typeface="Arial Narrow" panose="020B0606020202030204" pitchFamily="34" charset="0"/>
                        </a:rPr>
                        <a:t> is with them”</a:t>
                      </a:r>
                      <a:r>
                        <a:rPr lang="en-US" b="0" baseline="0" dirty="0">
                          <a:latin typeface="Arial Narrow" panose="020B0606020202030204" pitchFamily="34" charset="0"/>
                        </a:rPr>
                        <a:t> (2:19-20);</a:t>
                      </a:r>
                    </a:p>
                    <a:p>
                      <a:r>
                        <a:rPr lang="en-US" b="0" baseline="0" dirty="0">
                          <a:latin typeface="Arial Narrow" panose="020B0606020202030204" pitchFamily="34" charset="0"/>
                        </a:rPr>
                        <a:t>                         </a:t>
                      </a:r>
                      <a:r>
                        <a:rPr lang="en-US" b="0" baseline="0" dirty="0">
                          <a:solidFill>
                            <a:srgbClr val="FF0000"/>
                          </a:solidFill>
                          <a:latin typeface="Arial Narrow" panose="020B0606020202030204" pitchFamily="34" charset="0"/>
                        </a:rPr>
                        <a:t>“No one sews a piece of unshrunk cloth on an old cloak”</a:t>
                      </a:r>
                      <a:r>
                        <a:rPr lang="en-US" b="0" baseline="0" dirty="0">
                          <a:latin typeface="Arial Narrow" panose="020B0606020202030204" pitchFamily="34" charset="0"/>
                        </a:rPr>
                        <a:t> (2:21-22).</a:t>
                      </a:r>
                      <a:endParaRPr lang="en-US" b="1" dirty="0">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887269531"/>
                  </a:ext>
                </a:extLst>
              </a:tr>
              <a:tr h="370840">
                <a:tc>
                  <a:txBody>
                    <a:bodyPr/>
                    <a:lstStyle/>
                    <a:p>
                      <a:r>
                        <a:rPr lang="en-US" b="0" dirty="0">
                          <a:latin typeface="Arial Narrow" panose="020B0606020202030204" pitchFamily="34" charset="0"/>
                        </a:rPr>
                        <a:t>2:23-28</a:t>
                      </a:r>
                    </a:p>
                  </a:txBody>
                  <a:tcPr/>
                </a:tc>
                <a:tc gridSpan="2">
                  <a:txBody>
                    <a:bodyPr/>
                    <a:lstStyle/>
                    <a:p>
                      <a:r>
                        <a:rPr lang="en-US" b="1" dirty="0">
                          <a:latin typeface="Arial Narrow" panose="020B0606020202030204" pitchFamily="34" charset="0"/>
                        </a:rPr>
                        <a:t>Plucking grain on the Sabbath</a:t>
                      </a:r>
                    </a:p>
                  </a:txBody>
                  <a:tcPr/>
                </a:tc>
                <a:tc hMerge="1">
                  <a:txBody>
                    <a:bodyPr/>
                    <a:lstStyle/>
                    <a:p>
                      <a:endParaRPr lang="en-US"/>
                    </a:p>
                  </a:txBody>
                  <a:tcPr/>
                </a:tc>
                <a:tc gridSpan="2">
                  <a:txBody>
                    <a:bodyPr/>
                    <a:lstStyle/>
                    <a:p>
                      <a:r>
                        <a:rPr lang="en-US" b="0" dirty="0">
                          <a:latin typeface="Arial Narrow" panose="020B0606020202030204" pitchFamily="34" charset="0"/>
                        </a:rPr>
                        <a:t>Pharisees</a:t>
                      </a:r>
                    </a:p>
                  </a:txBody>
                  <a:tcPr/>
                </a:tc>
                <a:tc hMerge="1">
                  <a:txBody>
                    <a:bodyPr/>
                    <a:lstStyle/>
                    <a:p>
                      <a:endParaRPr lang="en-US"/>
                    </a:p>
                  </a:txBody>
                  <a:tcPr/>
                </a:tc>
                <a:tc gridSpan="2">
                  <a:txBody>
                    <a:bodyPr/>
                    <a:lstStyle/>
                    <a:p>
                      <a:r>
                        <a:rPr lang="en-US" b="0" dirty="0">
                          <a:latin typeface="Arial Narrow" panose="020B0606020202030204" pitchFamily="34" charset="0"/>
                        </a:rPr>
                        <a:t>Jesus</a:t>
                      </a:r>
                    </a:p>
                  </a:txBody>
                  <a:tcPr/>
                </a:tc>
                <a:tc hMerge="1">
                  <a:txBody>
                    <a:bodyPr/>
                    <a:lstStyle/>
                    <a:p>
                      <a:endParaRPr lang="en-US"/>
                    </a:p>
                  </a:txBody>
                  <a:tcPr/>
                </a:tc>
                <a:tc>
                  <a:txBody>
                    <a:bodyPr/>
                    <a:lstStyle/>
                    <a:p>
                      <a:r>
                        <a:rPr lang="en-US" b="0" dirty="0">
                          <a:latin typeface="Arial Narrow" panose="020B0606020202030204" pitchFamily="34" charset="0"/>
                        </a:rPr>
                        <a:t>Breaking the Sabbath</a:t>
                      </a:r>
                    </a:p>
                  </a:txBody>
                  <a:tcPr/>
                </a:tc>
                <a:extLst>
                  <a:ext uri="{0D108BD9-81ED-4DB2-BD59-A6C34878D82A}">
                    <a16:rowId xmlns="" xmlns:a16="http://schemas.microsoft.com/office/drawing/2014/main" val="1410955461"/>
                  </a:ext>
                </a:extLst>
              </a:tr>
              <a:tr h="370840">
                <a:tc gridSpan="8">
                  <a:txBody>
                    <a:bodyPr/>
                    <a:lstStyle/>
                    <a:p>
                      <a:r>
                        <a:rPr lang="en-US" b="0" dirty="0">
                          <a:latin typeface="Arial Narrow" panose="020B0606020202030204" pitchFamily="34" charset="0"/>
                        </a:rPr>
                        <a:t>Jesus’ sayings: </a:t>
                      </a:r>
                      <a:r>
                        <a:rPr lang="en-US" b="0" dirty="0">
                          <a:solidFill>
                            <a:srgbClr val="FF0000"/>
                          </a:solidFill>
                          <a:latin typeface="Arial Narrow" panose="020B0606020202030204" pitchFamily="34" charset="0"/>
                        </a:rPr>
                        <a:t>“The Sabbath was made for man</a:t>
                      </a:r>
                      <a:r>
                        <a:rPr lang="en-US" b="0" baseline="0" dirty="0">
                          <a:solidFill>
                            <a:srgbClr val="FF0000"/>
                          </a:solidFill>
                          <a:latin typeface="Arial Narrow" panose="020B0606020202030204" pitchFamily="34" charset="0"/>
                        </a:rPr>
                        <a:t>, and not man for the Sabbath”</a:t>
                      </a:r>
                      <a:r>
                        <a:rPr lang="en-US" b="0" baseline="0" dirty="0">
                          <a:latin typeface="Arial Narrow" panose="020B0606020202030204" pitchFamily="34" charset="0"/>
                        </a:rPr>
                        <a:t> (2:27);</a:t>
                      </a:r>
                    </a:p>
                    <a:p>
                      <a:r>
                        <a:rPr lang="en-US" b="0" baseline="0" dirty="0">
                          <a:latin typeface="Arial Narrow" panose="020B0606020202030204" pitchFamily="34" charset="0"/>
                        </a:rPr>
                        <a:t>                         </a:t>
                      </a:r>
                      <a:r>
                        <a:rPr lang="en-US" b="0" baseline="0" dirty="0">
                          <a:solidFill>
                            <a:srgbClr val="FF0000"/>
                          </a:solidFill>
                          <a:latin typeface="Arial Narrow" panose="020B0606020202030204" pitchFamily="34" charset="0"/>
                        </a:rPr>
                        <a:t>“so the Son of Man is lord even of the Sabbath”</a:t>
                      </a:r>
                      <a:r>
                        <a:rPr lang="en-US" b="0" baseline="0" dirty="0">
                          <a:latin typeface="Arial Narrow" panose="020B0606020202030204" pitchFamily="34" charset="0"/>
                        </a:rPr>
                        <a:t> (2:28).</a:t>
                      </a:r>
                      <a:endParaRPr lang="en-US" b="1" dirty="0">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819758887"/>
                  </a:ext>
                </a:extLst>
              </a:tr>
              <a:tr h="370840">
                <a:tc>
                  <a:txBody>
                    <a:bodyPr/>
                    <a:lstStyle/>
                    <a:p>
                      <a:r>
                        <a:rPr lang="en-US" b="0" dirty="0">
                          <a:latin typeface="Arial Narrow" panose="020B0606020202030204" pitchFamily="34" charset="0"/>
                        </a:rPr>
                        <a:t>3:1-6</a:t>
                      </a:r>
                    </a:p>
                  </a:txBody>
                  <a:tcPr/>
                </a:tc>
                <a:tc gridSpan="2">
                  <a:txBody>
                    <a:bodyPr/>
                    <a:lstStyle/>
                    <a:p>
                      <a:r>
                        <a:rPr lang="en-US" b="1" dirty="0">
                          <a:latin typeface="Arial Narrow" panose="020B0606020202030204" pitchFamily="34" charset="0"/>
                        </a:rPr>
                        <a:t>Restoring a Man’s Withered</a:t>
                      </a:r>
                      <a:r>
                        <a:rPr lang="en-US" b="1" baseline="0" dirty="0">
                          <a:latin typeface="Arial Narrow" panose="020B0606020202030204" pitchFamily="34" charset="0"/>
                        </a:rPr>
                        <a:t> Hand</a:t>
                      </a:r>
                      <a:endParaRPr lang="en-US" b="1" dirty="0">
                        <a:latin typeface="Arial Narrow" panose="020B0606020202030204" pitchFamily="34" charset="0"/>
                      </a:endParaRPr>
                    </a:p>
                  </a:txBody>
                  <a:tcPr/>
                </a:tc>
                <a:tc hMerge="1">
                  <a:txBody>
                    <a:bodyPr/>
                    <a:lstStyle/>
                    <a:p>
                      <a:endParaRPr lang="en-US"/>
                    </a:p>
                  </a:txBody>
                  <a:tcPr/>
                </a:tc>
                <a:tc gridSpan="2">
                  <a:txBody>
                    <a:bodyPr/>
                    <a:lstStyle/>
                    <a:p>
                      <a:r>
                        <a:rPr lang="en-US" b="0" dirty="0">
                          <a:latin typeface="Arial Narrow" panose="020B0606020202030204" pitchFamily="34" charset="0"/>
                        </a:rPr>
                        <a:t>Jesus</a:t>
                      </a:r>
                    </a:p>
                  </a:txBody>
                  <a:tcPr/>
                </a:tc>
                <a:tc hMerge="1">
                  <a:txBody>
                    <a:bodyPr/>
                    <a:lstStyle/>
                    <a:p>
                      <a:endParaRPr lang="en-US"/>
                    </a:p>
                  </a:txBody>
                  <a:tcPr/>
                </a:tc>
                <a:tc gridSpan="2">
                  <a:txBody>
                    <a:bodyPr/>
                    <a:lstStyle/>
                    <a:p>
                      <a:r>
                        <a:rPr lang="en-US" b="0" dirty="0">
                          <a:latin typeface="Arial Narrow" panose="020B0606020202030204" pitchFamily="34" charset="0"/>
                        </a:rPr>
                        <a:t>“them” (Pharisees</a:t>
                      </a:r>
                      <a:r>
                        <a:rPr lang="en-US" b="0" baseline="0" dirty="0">
                          <a:latin typeface="Arial Narrow" panose="020B0606020202030204" pitchFamily="34" charset="0"/>
                        </a:rPr>
                        <a:t> &amp; Herodians)</a:t>
                      </a:r>
                      <a:endParaRPr lang="en-US" b="0" dirty="0">
                        <a:latin typeface="Arial Narrow" panose="020B0606020202030204" pitchFamily="34" charset="0"/>
                      </a:endParaRPr>
                    </a:p>
                  </a:txBody>
                  <a:tcPr/>
                </a:tc>
                <a:tc hMerge="1">
                  <a:txBody>
                    <a:bodyPr/>
                    <a:lstStyle/>
                    <a:p>
                      <a:endParaRPr lang="en-US"/>
                    </a:p>
                  </a:txBody>
                  <a:tcPr/>
                </a:tc>
                <a:tc>
                  <a:txBody>
                    <a:bodyPr/>
                    <a:lstStyle/>
                    <a:p>
                      <a:r>
                        <a:rPr lang="en-US" b="0" dirty="0">
                          <a:latin typeface="Arial Narrow" panose="020B0606020202030204" pitchFamily="34" charset="0"/>
                        </a:rPr>
                        <a:t>Healing on the Sabbath</a:t>
                      </a:r>
                    </a:p>
                  </a:txBody>
                  <a:tcPr/>
                </a:tc>
                <a:extLst>
                  <a:ext uri="{0D108BD9-81ED-4DB2-BD59-A6C34878D82A}">
                    <a16:rowId xmlns="" xmlns:a16="http://schemas.microsoft.com/office/drawing/2014/main" val="3933939477"/>
                  </a:ext>
                </a:extLst>
              </a:tr>
              <a:tr h="370840">
                <a:tc gridSpan="8">
                  <a:txBody>
                    <a:bodyPr/>
                    <a:lstStyle/>
                    <a:p>
                      <a:r>
                        <a:rPr lang="en-US" b="0" dirty="0">
                          <a:latin typeface="Arial Narrow" panose="020B0606020202030204" pitchFamily="34" charset="0"/>
                        </a:rPr>
                        <a:t>Jesus’ question:</a:t>
                      </a:r>
                      <a:r>
                        <a:rPr lang="en-US" b="0" baseline="0" dirty="0">
                          <a:latin typeface="Arial Narrow" panose="020B0606020202030204" pitchFamily="34" charset="0"/>
                        </a:rPr>
                        <a:t> </a:t>
                      </a:r>
                      <a:r>
                        <a:rPr lang="en-US" b="0" baseline="0" dirty="0">
                          <a:solidFill>
                            <a:srgbClr val="FF0000"/>
                          </a:solidFill>
                          <a:latin typeface="Arial Narrow" panose="020B0606020202030204" pitchFamily="34" charset="0"/>
                        </a:rPr>
                        <a:t>“Is it lawful to do good or to do harm on the Sabbath, to save life or to kill?” (3:4)</a:t>
                      </a:r>
                      <a:br>
                        <a:rPr lang="en-US" b="0" baseline="0" dirty="0">
                          <a:solidFill>
                            <a:srgbClr val="FF0000"/>
                          </a:solidFill>
                          <a:latin typeface="Arial Narrow" panose="020B0606020202030204" pitchFamily="34" charset="0"/>
                        </a:rPr>
                      </a:br>
                      <a:r>
                        <a:rPr lang="en-US" b="0" baseline="0" dirty="0">
                          <a:solidFill>
                            <a:srgbClr val="FF0000"/>
                          </a:solidFill>
                          <a:latin typeface="Arial Narrow" panose="020B0606020202030204" pitchFamily="34" charset="0"/>
                        </a:rPr>
                        <a:t/>
                      </a:r>
                      <a:br>
                        <a:rPr lang="en-US" b="0" baseline="0" dirty="0">
                          <a:solidFill>
                            <a:srgbClr val="FF0000"/>
                          </a:solidFill>
                          <a:latin typeface="Arial Narrow" panose="020B0606020202030204" pitchFamily="34" charset="0"/>
                        </a:rPr>
                      </a:br>
                      <a:r>
                        <a:rPr lang="en-US" b="0" baseline="0" dirty="0">
                          <a:solidFill>
                            <a:srgbClr val="FF0000"/>
                          </a:solidFill>
                          <a:latin typeface="Arial Narrow" panose="020B0606020202030204" pitchFamily="34" charset="0"/>
                        </a:rPr>
                        <a:t/>
                      </a:r>
                      <a:br>
                        <a:rPr lang="en-US" b="0" baseline="0" dirty="0">
                          <a:solidFill>
                            <a:srgbClr val="FF0000"/>
                          </a:solidFill>
                          <a:latin typeface="Arial Narrow" panose="020B0606020202030204" pitchFamily="34" charset="0"/>
                        </a:rPr>
                      </a:br>
                      <a:endParaRPr lang="en-US" sz="300" b="0" dirty="0">
                        <a:solidFill>
                          <a:srgbClr val="FF0000"/>
                        </a:solidFill>
                        <a:latin typeface="Arial Narrow" panose="020B060602020203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719141215"/>
                  </a:ext>
                </a:extLst>
              </a:tr>
            </a:tbl>
          </a:graphicData>
        </a:graphic>
      </p:graphicFrame>
      <p:sp>
        <p:nvSpPr>
          <p:cNvPr id="5" name="TextBox 4"/>
          <p:cNvSpPr txBox="1"/>
          <p:nvPr/>
        </p:nvSpPr>
        <p:spPr>
          <a:xfrm>
            <a:off x="152400" y="6210181"/>
            <a:ext cx="8839200" cy="523220"/>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p:txBody>
      </p:sp>
    </p:spTree>
    <p:extLst>
      <p:ext uri="{BB962C8B-B14F-4D97-AF65-F5344CB8AC3E}">
        <p14:creationId xmlns:p14="http://schemas.microsoft.com/office/powerpoint/2010/main" val="177827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4">
                <a:lumMod val="40000"/>
                <a:lumOff val="60000"/>
              </a:schemeClr>
            </a:gs>
            <a:gs pos="39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050" name="Picture 2" descr="https://taylormertins.files.wordpress.com/2015/04/2014-10-30-10-5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499" y="4572000"/>
            <a:ext cx="6122501" cy="2285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
        <p:nvSpPr>
          <p:cNvPr id="3" name="Rectangle 2"/>
          <p:cNvSpPr/>
          <p:nvPr/>
        </p:nvSpPr>
        <p:spPr>
          <a:xfrm>
            <a:off x="304800" y="228600"/>
            <a:ext cx="8610600" cy="5180777"/>
          </a:xfrm>
          <a:prstGeom prst="rect">
            <a:avLst/>
          </a:prstGeom>
        </p:spPr>
        <p:txBody>
          <a:bodyPr wrap="square">
            <a:spAutoFit/>
          </a:bodyPr>
          <a:lstStyle/>
          <a:p>
            <a:pPr>
              <a:lnSpc>
                <a:spcPct val="150000"/>
              </a:lnSpc>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principal divisions of the Gospel according to Mark:</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Preparation for the Public Ministry of Jesus (1:1-13)</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Mystery of Jesus (1:14-8:26)</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Mystery Begins to Be Revealed (8:27-9:32)</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Full Revelation of the Mystery (9:33-16:8)  </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Longer Ending (16:9-20)  </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Shorter Ending</a:t>
            </a:r>
          </a:p>
          <a:p>
            <a:pPr marL="400050" indent="-400050">
              <a:lnSpc>
                <a:spcPct val="150000"/>
              </a:lnSpc>
              <a:buAutoNum type="romanUcPeriod"/>
            </a:pPr>
            <a:r>
              <a:rPr lang="en-US" sz="2800" b="1" dirty="0">
                <a:solidFill>
                  <a:schemeClr val="bg1"/>
                </a:solidFill>
                <a:effectLst>
                  <a:outerShdw blurRad="50800" dist="38100" dir="2700000" algn="tl" rotWithShape="0">
                    <a:prstClr val="black"/>
                  </a:outerShdw>
                </a:effectLst>
                <a:latin typeface="Arial Narrow" panose="020B0606020202030204" pitchFamily="34" charset="0"/>
              </a:rPr>
              <a:t>The Freer Logion</a:t>
            </a:r>
            <a:endParaRPr lang="en-US" sz="2800" b="1" i="0" dirty="0">
              <a:solidFill>
                <a:schemeClr val="bg1"/>
              </a:solidFill>
              <a:effectLst>
                <a:outerShdw blurRad="50800" dist="38100" dir="2700000" algn="tl" rotWithShape="0">
                  <a:prstClr val="black"/>
                </a:outerShdw>
              </a:effectLst>
              <a:latin typeface="Arial Narrow" panose="020B0606020202030204" pitchFamily="34" charset="0"/>
            </a:endParaRPr>
          </a:p>
        </p:txBody>
      </p:sp>
    </p:spTree>
    <p:extLst>
      <p:ext uri="{BB962C8B-B14F-4D97-AF65-F5344CB8AC3E}">
        <p14:creationId xmlns:p14="http://schemas.microsoft.com/office/powerpoint/2010/main" val="1487234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lidesharecdn.com/archaeologyofthefourgospels-latest-120207100302-phpapp02/95/archaeology-ofthefourgospelslatest-65-728.jpg?cb=13286105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2" y="0"/>
            <a:ext cx="914399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Tree>
    <p:extLst>
      <p:ext uri="{BB962C8B-B14F-4D97-AF65-F5344CB8AC3E}">
        <p14:creationId xmlns:p14="http://schemas.microsoft.com/office/powerpoint/2010/main" val="347757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23848901"/>
              </p:ext>
            </p:extLst>
          </p:nvPr>
        </p:nvGraphicFramePr>
        <p:xfrm>
          <a:off x="0" y="18288"/>
          <a:ext cx="9144000" cy="6737350"/>
        </p:xfrm>
        <a:graphic>
          <a:graphicData uri="http://schemas.openxmlformats.org/drawingml/2006/table">
            <a:tbl>
              <a:tblPr firstRow="1" bandRow="1">
                <a:tableStyleId>{00A15C55-8517-42AA-B614-E9B94910E393}</a:tableStyleId>
              </a:tblPr>
              <a:tblGrid>
                <a:gridCol w="3048000">
                  <a:extLst>
                    <a:ext uri="{9D8B030D-6E8A-4147-A177-3AD203B41FA5}">
                      <a16:colId xmlns="" xmlns:a16="http://schemas.microsoft.com/office/drawing/2014/main" val="3740144612"/>
                    </a:ext>
                  </a:extLst>
                </a:gridCol>
                <a:gridCol w="3048000">
                  <a:extLst>
                    <a:ext uri="{9D8B030D-6E8A-4147-A177-3AD203B41FA5}">
                      <a16:colId xmlns="" xmlns:a16="http://schemas.microsoft.com/office/drawing/2014/main" val="162224278"/>
                    </a:ext>
                  </a:extLst>
                </a:gridCol>
                <a:gridCol w="3048000">
                  <a:extLst>
                    <a:ext uri="{9D8B030D-6E8A-4147-A177-3AD203B41FA5}">
                      <a16:colId xmlns="" xmlns:a16="http://schemas.microsoft.com/office/drawing/2014/main" val="1421015488"/>
                    </a:ext>
                  </a:extLst>
                </a:gridCol>
              </a:tblGrid>
              <a:tr h="455140">
                <a:tc gridSpan="3">
                  <a:txBody>
                    <a:bodyPr/>
                    <a:lstStyle/>
                    <a:p>
                      <a:pPr algn="ctr"/>
                      <a:r>
                        <a:rPr lang="en-US" sz="3200" b="1" dirty="0">
                          <a:ln>
                            <a:noFill/>
                          </a:ln>
                          <a:solidFill>
                            <a:schemeClr val="tx1"/>
                          </a:solidFill>
                        </a:rPr>
                        <a:t>Jesus Fulfills Old Testament Prophecies</a:t>
                      </a:r>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2225259520"/>
                  </a:ext>
                </a:extLst>
              </a:tr>
              <a:tr h="407098">
                <a:tc>
                  <a:txBody>
                    <a:bodyPr/>
                    <a:lstStyle/>
                    <a:p>
                      <a:pPr algn="ctr">
                        <a:lnSpc>
                          <a:spcPct val="150000"/>
                        </a:lnSpc>
                      </a:pPr>
                      <a:r>
                        <a:rPr lang="en-US" b="1" dirty="0"/>
                        <a:t>Matthew</a:t>
                      </a:r>
                    </a:p>
                  </a:txBody>
                  <a:tcPr/>
                </a:tc>
                <a:tc>
                  <a:txBody>
                    <a:bodyPr/>
                    <a:lstStyle/>
                    <a:p>
                      <a:pPr algn="ctr">
                        <a:lnSpc>
                          <a:spcPct val="150000"/>
                        </a:lnSpc>
                      </a:pPr>
                      <a:r>
                        <a:rPr lang="en-US" b="1" dirty="0"/>
                        <a:t>Event</a:t>
                      </a:r>
                    </a:p>
                  </a:txBody>
                  <a:tcPr/>
                </a:tc>
                <a:tc>
                  <a:txBody>
                    <a:bodyPr/>
                    <a:lstStyle/>
                    <a:p>
                      <a:pPr algn="ctr">
                        <a:lnSpc>
                          <a:spcPct val="150000"/>
                        </a:lnSpc>
                      </a:pPr>
                      <a:r>
                        <a:rPr lang="en-US" b="1" dirty="0"/>
                        <a:t>Old Testament</a:t>
                      </a:r>
                    </a:p>
                  </a:txBody>
                  <a:tcPr/>
                </a:tc>
                <a:extLst>
                  <a:ext uri="{0D108BD9-81ED-4DB2-BD59-A6C34878D82A}">
                    <a16:rowId xmlns="" xmlns:a16="http://schemas.microsoft.com/office/drawing/2014/main" val="2268497133"/>
                  </a:ext>
                </a:extLst>
              </a:tr>
              <a:tr h="407098">
                <a:tc>
                  <a:txBody>
                    <a:bodyPr/>
                    <a:lstStyle/>
                    <a:p>
                      <a:pPr algn="ctr">
                        <a:lnSpc>
                          <a:spcPct val="150000"/>
                        </a:lnSpc>
                      </a:pPr>
                      <a:r>
                        <a:rPr lang="en-US" b="1" dirty="0"/>
                        <a:t>1:22-23</a:t>
                      </a:r>
                    </a:p>
                  </a:txBody>
                  <a:tcPr/>
                </a:tc>
                <a:tc>
                  <a:txBody>
                    <a:bodyPr/>
                    <a:lstStyle/>
                    <a:p>
                      <a:pPr algn="ctr">
                        <a:lnSpc>
                          <a:spcPct val="150000"/>
                        </a:lnSpc>
                      </a:pPr>
                      <a:r>
                        <a:rPr lang="en-US" b="1" dirty="0"/>
                        <a:t>Jesus</a:t>
                      </a:r>
                      <a:r>
                        <a:rPr lang="en-US" b="1" baseline="0" dirty="0"/>
                        <a:t> born of a virgin</a:t>
                      </a:r>
                      <a:endParaRPr lang="en-US" b="1" dirty="0"/>
                    </a:p>
                  </a:txBody>
                  <a:tcPr/>
                </a:tc>
                <a:tc>
                  <a:txBody>
                    <a:bodyPr/>
                    <a:lstStyle/>
                    <a:p>
                      <a:pPr algn="ctr">
                        <a:lnSpc>
                          <a:spcPct val="150000"/>
                        </a:lnSpc>
                      </a:pPr>
                      <a:r>
                        <a:rPr lang="en-US" b="1" dirty="0"/>
                        <a:t>Isaiah</a:t>
                      </a:r>
                      <a:r>
                        <a:rPr lang="en-US" b="1" baseline="0" dirty="0"/>
                        <a:t> 7:14</a:t>
                      </a:r>
                      <a:endParaRPr lang="en-US" b="1" dirty="0"/>
                    </a:p>
                  </a:txBody>
                  <a:tcPr/>
                </a:tc>
                <a:extLst>
                  <a:ext uri="{0D108BD9-81ED-4DB2-BD59-A6C34878D82A}">
                    <a16:rowId xmlns="" xmlns:a16="http://schemas.microsoft.com/office/drawing/2014/main" val="2333557987"/>
                  </a:ext>
                </a:extLst>
              </a:tr>
              <a:tr h="407098">
                <a:tc>
                  <a:txBody>
                    <a:bodyPr/>
                    <a:lstStyle/>
                    <a:p>
                      <a:pPr algn="ctr">
                        <a:lnSpc>
                          <a:spcPct val="150000"/>
                        </a:lnSpc>
                      </a:pPr>
                      <a:r>
                        <a:rPr lang="en-US" b="1" dirty="0"/>
                        <a:t>2:5-6</a:t>
                      </a:r>
                    </a:p>
                  </a:txBody>
                  <a:tcPr/>
                </a:tc>
                <a:tc>
                  <a:txBody>
                    <a:bodyPr/>
                    <a:lstStyle/>
                    <a:p>
                      <a:pPr algn="ctr">
                        <a:lnSpc>
                          <a:spcPct val="150000"/>
                        </a:lnSpc>
                      </a:pPr>
                      <a:r>
                        <a:rPr lang="en-US" b="1" dirty="0"/>
                        <a:t>Born</a:t>
                      </a:r>
                      <a:r>
                        <a:rPr lang="en-US" b="1" baseline="0" dirty="0"/>
                        <a:t> in Bethlehem</a:t>
                      </a:r>
                      <a:endParaRPr lang="en-US" b="1" dirty="0"/>
                    </a:p>
                  </a:txBody>
                  <a:tcPr/>
                </a:tc>
                <a:tc>
                  <a:txBody>
                    <a:bodyPr/>
                    <a:lstStyle/>
                    <a:p>
                      <a:pPr algn="ctr">
                        <a:lnSpc>
                          <a:spcPct val="150000"/>
                        </a:lnSpc>
                      </a:pPr>
                      <a:r>
                        <a:rPr lang="en-US" b="1" dirty="0"/>
                        <a:t>Micah 5:1</a:t>
                      </a:r>
                    </a:p>
                  </a:txBody>
                  <a:tcPr/>
                </a:tc>
                <a:extLst>
                  <a:ext uri="{0D108BD9-81ED-4DB2-BD59-A6C34878D82A}">
                    <a16:rowId xmlns="" xmlns:a16="http://schemas.microsoft.com/office/drawing/2014/main" val="1844566909"/>
                  </a:ext>
                </a:extLst>
              </a:tr>
              <a:tr h="407098">
                <a:tc>
                  <a:txBody>
                    <a:bodyPr/>
                    <a:lstStyle/>
                    <a:p>
                      <a:pPr algn="ctr">
                        <a:lnSpc>
                          <a:spcPct val="150000"/>
                        </a:lnSpc>
                      </a:pPr>
                      <a:r>
                        <a:rPr lang="en-US" b="1" dirty="0"/>
                        <a:t>2:15</a:t>
                      </a:r>
                    </a:p>
                  </a:txBody>
                  <a:tcPr/>
                </a:tc>
                <a:tc>
                  <a:txBody>
                    <a:bodyPr/>
                    <a:lstStyle/>
                    <a:p>
                      <a:pPr algn="ctr">
                        <a:lnSpc>
                          <a:spcPct val="150000"/>
                        </a:lnSpc>
                      </a:pPr>
                      <a:r>
                        <a:rPr lang="en-US" b="1" dirty="0"/>
                        <a:t>Flight</a:t>
                      </a:r>
                      <a:r>
                        <a:rPr lang="en-US" b="1" baseline="0" dirty="0"/>
                        <a:t> into Egypt</a:t>
                      </a:r>
                      <a:endParaRPr lang="en-US" b="1" dirty="0"/>
                    </a:p>
                  </a:txBody>
                  <a:tcPr/>
                </a:tc>
                <a:tc>
                  <a:txBody>
                    <a:bodyPr/>
                    <a:lstStyle/>
                    <a:p>
                      <a:pPr algn="ctr">
                        <a:lnSpc>
                          <a:spcPct val="150000"/>
                        </a:lnSpc>
                      </a:pPr>
                      <a:r>
                        <a:rPr lang="en-US" b="1" dirty="0"/>
                        <a:t>Hosea 11:1</a:t>
                      </a:r>
                    </a:p>
                  </a:txBody>
                  <a:tcPr/>
                </a:tc>
                <a:extLst>
                  <a:ext uri="{0D108BD9-81ED-4DB2-BD59-A6C34878D82A}">
                    <a16:rowId xmlns="" xmlns:a16="http://schemas.microsoft.com/office/drawing/2014/main" val="3457795165"/>
                  </a:ext>
                </a:extLst>
              </a:tr>
              <a:tr h="407098">
                <a:tc>
                  <a:txBody>
                    <a:bodyPr/>
                    <a:lstStyle/>
                    <a:p>
                      <a:pPr algn="ctr">
                        <a:lnSpc>
                          <a:spcPct val="150000"/>
                        </a:lnSpc>
                      </a:pPr>
                      <a:r>
                        <a:rPr lang="en-US" b="1" dirty="0"/>
                        <a:t>2:18</a:t>
                      </a:r>
                    </a:p>
                  </a:txBody>
                  <a:tcPr/>
                </a:tc>
                <a:tc>
                  <a:txBody>
                    <a:bodyPr/>
                    <a:lstStyle/>
                    <a:p>
                      <a:pPr algn="ctr">
                        <a:lnSpc>
                          <a:spcPct val="150000"/>
                        </a:lnSpc>
                      </a:pPr>
                      <a:r>
                        <a:rPr lang="en-US" b="1" dirty="0"/>
                        <a:t>Slaughter</a:t>
                      </a:r>
                      <a:r>
                        <a:rPr lang="en-US" b="1" baseline="0" dirty="0"/>
                        <a:t> of the Innocents</a:t>
                      </a:r>
                      <a:endParaRPr lang="en-US" b="1" dirty="0"/>
                    </a:p>
                  </a:txBody>
                  <a:tcPr/>
                </a:tc>
                <a:tc>
                  <a:txBody>
                    <a:bodyPr/>
                    <a:lstStyle/>
                    <a:p>
                      <a:pPr algn="ctr">
                        <a:lnSpc>
                          <a:spcPct val="150000"/>
                        </a:lnSpc>
                      </a:pPr>
                      <a:r>
                        <a:rPr lang="en-US" b="1" dirty="0"/>
                        <a:t>Jeremiah 31:15</a:t>
                      </a:r>
                    </a:p>
                  </a:txBody>
                  <a:tcPr/>
                </a:tc>
                <a:extLst>
                  <a:ext uri="{0D108BD9-81ED-4DB2-BD59-A6C34878D82A}">
                    <a16:rowId xmlns="" xmlns:a16="http://schemas.microsoft.com/office/drawing/2014/main" val="3452365711"/>
                  </a:ext>
                </a:extLst>
              </a:tr>
              <a:tr h="407098">
                <a:tc>
                  <a:txBody>
                    <a:bodyPr/>
                    <a:lstStyle/>
                    <a:p>
                      <a:pPr algn="ctr">
                        <a:lnSpc>
                          <a:spcPct val="150000"/>
                        </a:lnSpc>
                      </a:pPr>
                      <a:r>
                        <a:rPr lang="en-US" b="1" dirty="0"/>
                        <a:t>4:15-16</a:t>
                      </a:r>
                    </a:p>
                  </a:txBody>
                  <a:tcPr/>
                </a:tc>
                <a:tc>
                  <a:txBody>
                    <a:bodyPr/>
                    <a:lstStyle/>
                    <a:p>
                      <a:pPr algn="ctr">
                        <a:lnSpc>
                          <a:spcPct val="150000"/>
                        </a:lnSpc>
                      </a:pPr>
                      <a:r>
                        <a:rPr lang="en-US" b="1" dirty="0"/>
                        <a:t>Ministry in Galilee</a:t>
                      </a:r>
                    </a:p>
                  </a:txBody>
                  <a:tcPr/>
                </a:tc>
                <a:tc>
                  <a:txBody>
                    <a:bodyPr/>
                    <a:lstStyle/>
                    <a:p>
                      <a:pPr algn="ctr">
                        <a:lnSpc>
                          <a:spcPct val="150000"/>
                        </a:lnSpc>
                      </a:pPr>
                      <a:r>
                        <a:rPr lang="en-US" b="1" dirty="0"/>
                        <a:t>Isaiah 8:23-9:1</a:t>
                      </a:r>
                    </a:p>
                  </a:txBody>
                  <a:tcPr/>
                </a:tc>
                <a:extLst>
                  <a:ext uri="{0D108BD9-81ED-4DB2-BD59-A6C34878D82A}">
                    <a16:rowId xmlns="" xmlns:a16="http://schemas.microsoft.com/office/drawing/2014/main" val="3207809963"/>
                  </a:ext>
                </a:extLst>
              </a:tr>
              <a:tr h="407098">
                <a:tc>
                  <a:txBody>
                    <a:bodyPr/>
                    <a:lstStyle/>
                    <a:p>
                      <a:pPr algn="ctr">
                        <a:lnSpc>
                          <a:spcPct val="150000"/>
                        </a:lnSpc>
                      </a:pPr>
                      <a:r>
                        <a:rPr lang="en-US" b="1" dirty="0"/>
                        <a:t>12:18-21</a:t>
                      </a:r>
                    </a:p>
                  </a:txBody>
                  <a:tcPr/>
                </a:tc>
                <a:tc>
                  <a:txBody>
                    <a:bodyPr/>
                    <a:lstStyle/>
                    <a:p>
                      <a:pPr algn="ctr">
                        <a:lnSpc>
                          <a:spcPct val="150000"/>
                        </a:lnSpc>
                      </a:pPr>
                      <a:r>
                        <a:rPr lang="en-US" b="1" dirty="0"/>
                        <a:t>Leading</a:t>
                      </a:r>
                      <a:r>
                        <a:rPr lang="en-US" b="1" baseline="0" dirty="0"/>
                        <a:t> by Serving</a:t>
                      </a:r>
                      <a:endParaRPr lang="en-US" b="1" dirty="0"/>
                    </a:p>
                  </a:txBody>
                  <a:tcPr/>
                </a:tc>
                <a:tc>
                  <a:txBody>
                    <a:bodyPr/>
                    <a:lstStyle/>
                    <a:p>
                      <a:pPr algn="ctr">
                        <a:lnSpc>
                          <a:spcPct val="150000"/>
                        </a:lnSpc>
                      </a:pPr>
                      <a:r>
                        <a:rPr lang="en-US" b="1" dirty="0"/>
                        <a:t>Isaiah</a:t>
                      </a:r>
                      <a:r>
                        <a:rPr lang="en-US" b="1" baseline="0" dirty="0"/>
                        <a:t> 42:1-4</a:t>
                      </a:r>
                      <a:endParaRPr lang="en-US" b="1" dirty="0"/>
                    </a:p>
                  </a:txBody>
                  <a:tcPr/>
                </a:tc>
                <a:extLst>
                  <a:ext uri="{0D108BD9-81ED-4DB2-BD59-A6C34878D82A}">
                    <a16:rowId xmlns="" xmlns:a16="http://schemas.microsoft.com/office/drawing/2014/main" val="4150723578"/>
                  </a:ext>
                </a:extLst>
              </a:tr>
              <a:tr h="407098">
                <a:tc>
                  <a:txBody>
                    <a:bodyPr/>
                    <a:lstStyle/>
                    <a:p>
                      <a:pPr algn="ctr">
                        <a:lnSpc>
                          <a:spcPct val="150000"/>
                        </a:lnSpc>
                      </a:pPr>
                      <a:r>
                        <a:rPr lang="en-US" b="1" dirty="0"/>
                        <a:t>13:14-15</a:t>
                      </a:r>
                    </a:p>
                  </a:txBody>
                  <a:tcPr/>
                </a:tc>
                <a:tc>
                  <a:txBody>
                    <a:bodyPr/>
                    <a:lstStyle/>
                    <a:p>
                      <a:pPr algn="ctr">
                        <a:lnSpc>
                          <a:spcPct val="150000"/>
                        </a:lnSpc>
                      </a:pPr>
                      <a:r>
                        <a:rPr lang="en-US" b="1" dirty="0"/>
                        <a:t>Spiritual</a:t>
                      </a:r>
                      <a:r>
                        <a:rPr lang="en-US" b="1" baseline="0" dirty="0"/>
                        <a:t> blindness</a:t>
                      </a:r>
                      <a:endParaRPr lang="en-US" b="1" dirty="0"/>
                    </a:p>
                  </a:txBody>
                  <a:tcPr/>
                </a:tc>
                <a:tc>
                  <a:txBody>
                    <a:bodyPr/>
                    <a:lstStyle/>
                    <a:p>
                      <a:pPr algn="ctr">
                        <a:lnSpc>
                          <a:spcPct val="150000"/>
                        </a:lnSpc>
                      </a:pPr>
                      <a:r>
                        <a:rPr lang="en-US" b="1" dirty="0"/>
                        <a:t>Isaiah 6:9-10</a:t>
                      </a:r>
                    </a:p>
                  </a:txBody>
                  <a:tcPr/>
                </a:tc>
                <a:extLst>
                  <a:ext uri="{0D108BD9-81ED-4DB2-BD59-A6C34878D82A}">
                    <a16:rowId xmlns="" xmlns:a16="http://schemas.microsoft.com/office/drawing/2014/main" val="3027896619"/>
                  </a:ext>
                </a:extLst>
              </a:tr>
              <a:tr h="407098">
                <a:tc>
                  <a:txBody>
                    <a:bodyPr/>
                    <a:lstStyle/>
                    <a:p>
                      <a:pPr algn="ctr">
                        <a:lnSpc>
                          <a:spcPct val="150000"/>
                        </a:lnSpc>
                      </a:pPr>
                      <a:r>
                        <a:rPr lang="en-US" b="1" dirty="0"/>
                        <a:t>13:35</a:t>
                      </a:r>
                    </a:p>
                  </a:txBody>
                  <a:tcPr/>
                </a:tc>
                <a:tc>
                  <a:txBody>
                    <a:bodyPr/>
                    <a:lstStyle/>
                    <a:p>
                      <a:pPr algn="ctr">
                        <a:lnSpc>
                          <a:spcPct val="150000"/>
                        </a:lnSpc>
                      </a:pPr>
                      <a:r>
                        <a:rPr lang="en-US" b="1" dirty="0"/>
                        <a:t>Teaching in parables</a:t>
                      </a:r>
                    </a:p>
                  </a:txBody>
                  <a:tcPr/>
                </a:tc>
                <a:tc>
                  <a:txBody>
                    <a:bodyPr/>
                    <a:lstStyle/>
                    <a:p>
                      <a:pPr algn="ctr">
                        <a:lnSpc>
                          <a:spcPct val="150000"/>
                        </a:lnSpc>
                      </a:pPr>
                      <a:r>
                        <a:rPr lang="en-US" b="1" dirty="0"/>
                        <a:t>Psalm</a:t>
                      </a:r>
                      <a:r>
                        <a:rPr lang="en-US" b="1" baseline="0" dirty="0"/>
                        <a:t> 78:2</a:t>
                      </a:r>
                    </a:p>
                  </a:txBody>
                  <a:tcPr/>
                </a:tc>
                <a:extLst>
                  <a:ext uri="{0D108BD9-81ED-4DB2-BD59-A6C34878D82A}">
                    <a16:rowId xmlns="" xmlns:a16="http://schemas.microsoft.com/office/drawing/2014/main" val="1925601381"/>
                  </a:ext>
                </a:extLst>
              </a:tr>
              <a:tr h="637196">
                <a:tc>
                  <a:txBody>
                    <a:bodyPr/>
                    <a:lstStyle/>
                    <a:p>
                      <a:pPr algn="ctr">
                        <a:lnSpc>
                          <a:spcPct val="150000"/>
                        </a:lnSpc>
                      </a:pPr>
                      <a:r>
                        <a:rPr lang="en-US" b="1" dirty="0"/>
                        <a:t>21:5</a:t>
                      </a:r>
                    </a:p>
                  </a:txBody>
                  <a:tcPr/>
                </a:tc>
                <a:tc>
                  <a:txBody>
                    <a:bodyPr/>
                    <a:lstStyle/>
                    <a:p>
                      <a:pPr algn="ctr">
                        <a:lnSpc>
                          <a:spcPct val="100000"/>
                        </a:lnSpc>
                      </a:pPr>
                      <a:r>
                        <a:rPr lang="en-US" b="1" dirty="0"/>
                        <a:t>Entry</a:t>
                      </a:r>
                      <a:r>
                        <a:rPr lang="en-US" b="1" baseline="0" dirty="0"/>
                        <a:t> into Jerusalem on </a:t>
                      </a:r>
                      <a:br>
                        <a:rPr lang="en-US" b="1" baseline="0" dirty="0"/>
                      </a:br>
                      <a:r>
                        <a:rPr lang="en-US" b="1" baseline="0" dirty="0"/>
                        <a:t>a donkey</a:t>
                      </a:r>
                      <a:endParaRPr lang="en-US" b="1" dirty="0"/>
                    </a:p>
                  </a:txBody>
                  <a:tcPr/>
                </a:tc>
                <a:tc>
                  <a:txBody>
                    <a:bodyPr/>
                    <a:lstStyle/>
                    <a:p>
                      <a:pPr algn="ctr">
                        <a:lnSpc>
                          <a:spcPct val="150000"/>
                        </a:lnSpc>
                      </a:pPr>
                      <a:r>
                        <a:rPr lang="en-US" b="1" baseline="0" dirty="0"/>
                        <a:t>Isaiah 62:11; Zachariah 9:9</a:t>
                      </a:r>
                    </a:p>
                  </a:txBody>
                  <a:tcPr/>
                </a:tc>
                <a:extLst>
                  <a:ext uri="{0D108BD9-81ED-4DB2-BD59-A6C34878D82A}">
                    <a16:rowId xmlns="" xmlns:a16="http://schemas.microsoft.com/office/drawing/2014/main" val="2264083480"/>
                  </a:ext>
                </a:extLst>
              </a:tr>
              <a:tr h="407098">
                <a:tc>
                  <a:txBody>
                    <a:bodyPr/>
                    <a:lstStyle/>
                    <a:p>
                      <a:pPr algn="ctr">
                        <a:lnSpc>
                          <a:spcPct val="150000"/>
                        </a:lnSpc>
                      </a:pPr>
                      <a:r>
                        <a:rPr lang="en-US" b="1" dirty="0"/>
                        <a:t>27:9-10</a:t>
                      </a:r>
                    </a:p>
                  </a:txBody>
                  <a:tcPr/>
                </a:tc>
                <a:tc>
                  <a:txBody>
                    <a:bodyPr/>
                    <a:lstStyle/>
                    <a:p>
                      <a:pPr algn="ctr">
                        <a:lnSpc>
                          <a:spcPct val="150000"/>
                        </a:lnSpc>
                      </a:pPr>
                      <a:r>
                        <a:rPr lang="en-US" b="1" dirty="0"/>
                        <a:t>Judas betrays</a:t>
                      </a:r>
                      <a:r>
                        <a:rPr lang="en-US" b="1" baseline="0" dirty="0"/>
                        <a:t> Jesus</a:t>
                      </a:r>
                      <a:endParaRPr lang="en-US" b="1" dirty="0"/>
                    </a:p>
                  </a:txBody>
                  <a:tcPr/>
                </a:tc>
                <a:tc>
                  <a:txBody>
                    <a:bodyPr/>
                    <a:lstStyle/>
                    <a:p>
                      <a:pPr algn="ctr">
                        <a:lnSpc>
                          <a:spcPct val="150000"/>
                        </a:lnSpc>
                      </a:pPr>
                      <a:r>
                        <a:rPr lang="en-US" b="1" baseline="0" dirty="0"/>
                        <a:t>Zachariah 11:12-13</a:t>
                      </a:r>
                    </a:p>
                  </a:txBody>
                  <a:tcPr/>
                </a:tc>
                <a:extLst>
                  <a:ext uri="{0D108BD9-81ED-4DB2-BD59-A6C34878D82A}">
                    <a16:rowId xmlns="" xmlns:a16="http://schemas.microsoft.com/office/drawing/2014/main" val="3130877740"/>
                  </a:ext>
                </a:extLst>
              </a:tr>
              <a:tr h="407098">
                <a:tc gridSpan="3">
                  <a:txBody>
                    <a:bodyPr/>
                    <a:lstStyle/>
                    <a:p>
                      <a:r>
                        <a:rPr lang="en-US" dirty="0"/>
                        <a:t/>
                      </a:r>
                      <a:br>
                        <a:rPr lang="en-US" dirty="0"/>
                      </a:br>
                      <a:r>
                        <a:rPr lang="en-US" dirty="0"/>
                        <a:t/>
                      </a:r>
                      <a:br>
                        <a:rPr lang="en-US" dirty="0"/>
                      </a:br>
                      <a:endParaRPr lang="en-US" dirty="0"/>
                    </a:p>
                  </a:txBody>
                  <a:tcPr/>
                </a:tc>
                <a:tc hMerge="1">
                  <a:txBody>
                    <a:bodyPr/>
                    <a:lstStyle/>
                    <a:p>
                      <a:endParaRPr lang="en-US" dirty="0"/>
                    </a:p>
                  </a:txBody>
                  <a:tcPr/>
                </a:tc>
                <a:tc hMerge="1">
                  <a:txBody>
                    <a:bodyPr/>
                    <a:lstStyle/>
                    <a:p>
                      <a:endParaRPr lang="en-US" baseline="0" dirty="0"/>
                    </a:p>
                  </a:txBody>
                  <a:tcPr/>
                </a:tc>
                <a:extLst>
                  <a:ext uri="{0D108BD9-81ED-4DB2-BD59-A6C34878D82A}">
                    <a16:rowId xmlns="" xmlns:a16="http://schemas.microsoft.com/office/drawing/2014/main" val="1160317560"/>
                  </a:ext>
                </a:extLst>
              </a:tr>
            </a:tbl>
          </a:graphicData>
        </a:graphic>
      </p:graphicFrame>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Tree>
    <p:extLst>
      <p:ext uri="{BB962C8B-B14F-4D97-AF65-F5344CB8AC3E}">
        <p14:creationId xmlns:p14="http://schemas.microsoft.com/office/powerpoint/2010/main" val="305267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Good News</a:t>
            </a:r>
          </a:p>
          <a:p>
            <a:endParaRPr lang="en-US" dirty="0"/>
          </a:p>
        </p:txBody>
      </p:sp>
      <p:pic>
        <p:nvPicPr>
          <p:cNvPr id="3" name="Picture 2"/>
          <p:cNvPicPr>
            <a:picLocks noChangeAspect="1"/>
          </p:cNvPicPr>
          <p:nvPr/>
        </p:nvPicPr>
        <p:blipFill>
          <a:blip r:embed="rId2"/>
          <a:stretch>
            <a:fillRect/>
          </a:stretch>
        </p:blipFill>
        <p:spPr>
          <a:xfrm>
            <a:off x="152400" y="1048784"/>
            <a:ext cx="8839200" cy="4123291"/>
          </a:xfrm>
          <a:prstGeom prst="rect">
            <a:avLst/>
          </a:prstGeom>
        </p:spPr>
      </p:pic>
      <p:sp>
        <p:nvSpPr>
          <p:cNvPr id="2" name="Rectangle 1"/>
          <p:cNvSpPr/>
          <p:nvPr/>
        </p:nvSpPr>
        <p:spPr>
          <a:xfrm>
            <a:off x="4572000" y="762000"/>
            <a:ext cx="1676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671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09423692"/>
              </p:ext>
            </p:extLst>
          </p:nvPr>
        </p:nvGraphicFramePr>
        <p:xfrm>
          <a:off x="0" y="20053"/>
          <a:ext cx="9144000" cy="7083774"/>
        </p:xfrm>
        <a:graphic>
          <a:graphicData uri="http://schemas.openxmlformats.org/drawingml/2006/table">
            <a:tbl>
              <a:tblPr firstRow="1" bandRow="1">
                <a:tableStyleId>{21E4AEA4-8DFA-4A89-87EB-49C32662AFE0}</a:tableStyleId>
              </a:tblPr>
              <a:tblGrid>
                <a:gridCol w="4572000">
                  <a:extLst>
                    <a:ext uri="{9D8B030D-6E8A-4147-A177-3AD203B41FA5}">
                      <a16:colId xmlns="" xmlns:a16="http://schemas.microsoft.com/office/drawing/2014/main" val="1908064534"/>
                    </a:ext>
                  </a:extLst>
                </a:gridCol>
                <a:gridCol w="4572000">
                  <a:extLst>
                    <a:ext uri="{9D8B030D-6E8A-4147-A177-3AD203B41FA5}">
                      <a16:colId xmlns="" xmlns:a16="http://schemas.microsoft.com/office/drawing/2014/main" val="1741865826"/>
                    </a:ext>
                  </a:extLst>
                </a:gridCol>
              </a:tblGrid>
              <a:tr h="588810">
                <a:tc gridSpan="2">
                  <a:txBody>
                    <a:bodyPr/>
                    <a:lstStyle/>
                    <a:p>
                      <a:pPr algn="ctr"/>
                      <a:r>
                        <a:rPr lang="en-US" sz="2800" b="1" spc="300" dirty="0"/>
                        <a:t>Symmetry in Luke &amp; Acts</a:t>
                      </a:r>
                      <a:endParaRPr lang="en-US" sz="2800" b="1" spc="300" dirty="0">
                        <a:latin typeface="Arial Narrow" panose="020B0606020202030204" pitchFamily="34" charset="0"/>
                      </a:endParaRPr>
                    </a:p>
                  </a:txBody>
                  <a:tcPr/>
                </a:tc>
                <a:tc hMerge="1">
                  <a:txBody>
                    <a:bodyPr/>
                    <a:lstStyle/>
                    <a:p>
                      <a:endParaRPr lang="en-US" dirty="0"/>
                    </a:p>
                  </a:txBody>
                  <a:tcPr/>
                </a:tc>
                <a:extLst>
                  <a:ext uri="{0D108BD9-81ED-4DB2-BD59-A6C34878D82A}">
                    <a16:rowId xmlns="" xmlns:a16="http://schemas.microsoft.com/office/drawing/2014/main" val="3879684817"/>
                  </a:ext>
                </a:extLst>
              </a:tr>
              <a:tr h="588810">
                <a:tc>
                  <a:txBody>
                    <a:bodyPr/>
                    <a:lstStyle/>
                    <a:p>
                      <a:pPr algn="ctr"/>
                      <a:r>
                        <a:rPr lang="en-US" sz="2800" b="1" dirty="0"/>
                        <a:t>LUKE</a:t>
                      </a:r>
                      <a:endParaRPr lang="en-US" sz="2800" b="1" dirty="0">
                        <a:latin typeface="Arial Narrow" panose="020B0606020202030204" pitchFamily="34" charset="0"/>
                      </a:endParaRPr>
                    </a:p>
                  </a:txBody>
                  <a:tcPr/>
                </a:tc>
                <a:tc>
                  <a:txBody>
                    <a:bodyPr/>
                    <a:lstStyle/>
                    <a:p>
                      <a:pPr algn="ctr"/>
                      <a:r>
                        <a:rPr lang="en-US" sz="2800" b="1" dirty="0"/>
                        <a:t>ACTS</a:t>
                      </a:r>
                      <a:endParaRPr lang="en-US" sz="2800" b="1" dirty="0">
                        <a:latin typeface="Arial Narrow" panose="020B0606020202030204" pitchFamily="34" charset="0"/>
                      </a:endParaRPr>
                    </a:p>
                  </a:txBody>
                  <a:tcPr/>
                </a:tc>
                <a:extLst>
                  <a:ext uri="{0D108BD9-81ED-4DB2-BD59-A6C34878D82A}">
                    <a16:rowId xmlns="" xmlns:a16="http://schemas.microsoft.com/office/drawing/2014/main" val="1022244182"/>
                  </a:ext>
                </a:extLst>
              </a:tr>
              <a:tr h="1073712">
                <a:tc>
                  <a:txBody>
                    <a:bodyPr/>
                    <a:lstStyle/>
                    <a:p>
                      <a:pPr algn="l"/>
                      <a:r>
                        <a:rPr lang="en-US" sz="2800" b="1" dirty="0"/>
                        <a:t>Begins with an address to most excellent Theophilus</a:t>
                      </a:r>
                      <a:endParaRPr lang="en-US" sz="2800" b="1" dirty="0">
                        <a:latin typeface="Arial Narrow" panose="020B0606020202030204" pitchFamily="34" charset="0"/>
                      </a:endParaRPr>
                    </a:p>
                  </a:txBody>
                  <a:tcPr/>
                </a:tc>
                <a:tc>
                  <a:txBody>
                    <a:bodyPr/>
                    <a:lstStyle/>
                    <a:p>
                      <a:pPr algn="l"/>
                      <a:r>
                        <a:rPr lang="en-US" sz="2800" b="1" dirty="0"/>
                        <a:t>Begins</a:t>
                      </a:r>
                      <a:r>
                        <a:rPr lang="en-US" sz="2800" b="1" baseline="0" dirty="0"/>
                        <a:t> with an address to Theophilus</a:t>
                      </a:r>
                      <a:endParaRPr lang="en-US" sz="2800" b="1" dirty="0">
                        <a:latin typeface="Arial Narrow" panose="020B0606020202030204" pitchFamily="34" charset="0"/>
                      </a:endParaRPr>
                    </a:p>
                  </a:txBody>
                  <a:tcPr/>
                </a:tc>
                <a:extLst>
                  <a:ext uri="{0D108BD9-81ED-4DB2-BD59-A6C34878D82A}">
                    <a16:rowId xmlns="" xmlns:a16="http://schemas.microsoft.com/office/drawing/2014/main" val="3761216599"/>
                  </a:ext>
                </a:extLst>
              </a:tr>
              <a:tr h="1316981">
                <a:tc>
                  <a:txBody>
                    <a:bodyPr/>
                    <a:lstStyle/>
                    <a:p>
                      <a:pPr algn="l"/>
                      <a:r>
                        <a:rPr lang="en-US" sz="2800" b="1" dirty="0"/>
                        <a:t>Announcement made by</a:t>
                      </a:r>
                      <a:r>
                        <a:rPr lang="en-US" sz="2800" b="1" baseline="0" dirty="0"/>
                        <a:t> </a:t>
                      </a:r>
                      <a:r>
                        <a:rPr lang="en-US" sz="2800" b="1" baseline="0"/>
                        <a:t>the angel</a:t>
                      </a:r>
                      <a:r>
                        <a:rPr lang="en-US" sz="2800" b="1" baseline="0" dirty="0"/>
                        <a:t>, Gabriel </a:t>
                      </a:r>
                      <a:endParaRPr lang="en-US" sz="2800" b="1" dirty="0">
                        <a:latin typeface="Arial Narrow" panose="020B0606020202030204" pitchFamily="34" charset="0"/>
                      </a:endParaRPr>
                    </a:p>
                  </a:txBody>
                  <a:tcPr/>
                </a:tc>
                <a:tc>
                  <a:txBody>
                    <a:bodyPr/>
                    <a:lstStyle/>
                    <a:p>
                      <a:pPr algn="l"/>
                      <a:r>
                        <a:rPr lang="en-US" sz="2800" b="1" dirty="0"/>
                        <a:t>Announcement made by two angels following the</a:t>
                      </a:r>
                      <a:r>
                        <a:rPr lang="en-US" sz="2800" b="1" baseline="0" dirty="0"/>
                        <a:t> Ascension</a:t>
                      </a:r>
                      <a:endParaRPr lang="en-US" sz="2800" b="1" dirty="0">
                        <a:latin typeface="Arial Narrow" panose="020B0606020202030204" pitchFamily="34" charset="0"/>
                      </a:endParaRPr>
                    </a:p>
                  </a:txBody>
                  <a:tcPr/>
                </a:tc>
                <a:extLst>
                  <a:ext uri="{0D108BD9-81ED-4DB2-BD59-A6C34878D82A}">
                    <a16:rowId xmlns="" xmlns:a16="http://schemas.microsoft.com/office/drawing/2014/main" val="731377772"/>
                  </a:ext>
                </a:extLst>
              </a:tr>
              <a:tr h="588810">
                <a:tc>
                  <a:txBody>
                    <a:bodyPr/>
                    <a:lstStyle/>
                    <a:p>
                      <a:pPr algn="l"/>
                      <a:r>
                        <a:rPr lang="en-US" sz="2800" b="1" dirty="0"/>
                        <a:t>Begins in Jerusalem</a:t>
                      </a:r>
                      <a:endParaRPr lang="en-US" sz="2800" b="1" dirty="0">
                        <a:latin typeface="Arial Narrow" panose="020B0606020202030204" pitchFamily="34" charset="0"/>
                      </a:endParaRPr>
                    </a:p>
                  </a:txBody>
                  <a:tcPr/>
                </a:tc>
                <a:tc>
                  <a:txBody>
                    <a:bodyPr/>
                    <a:lstStyle/>
                    <a:p>
                      <a:pPr algn="l"/>
                      <a:r>
                        <a:rPr lang="en-US" sz="2800" b="1" dirty="0"/>
                        <a:t>Begins in Jerusalem</a:t>
                      </a:r>
                      <a:endParaRPr lang="en-US" sz="2800" b="1" dirty="0">
                        <a:latin typeface="Arial Narrow" panose="020B0606020202030204" pitchFamily="34" charset="0"/>
                      </a:endParaRPr>
                    </a:p>
                  </a:txBody>
                  <a:tcPr/>
                </a:tc>
                <a:extLst>
                  <a:ext uri="{0D108BD9-81ED-4DB2-BD59-A6C34878D82A}">
                    <a16:rowId xmlns="" xmlns:a16="http://schemas.microsoft.com/office/drawing/2014/main" val="3814425764"/>
                  </a:ext>
                </a:extLst>
              </a:tr>
              <a:tr h="1073712">
                <a:tc>
                  <a:txBody>
                    <a:bodyPr/>
                    <a:lstStyle/>
                    <a:p>
                      <a:pPr algn="l"/>
                      <a:r>
                        <a:rPr lang="en-US" sz="2800" b="1" dirty="0"/>
                        <a:t>Birth of Jesus as the Spirit comes upon Mary</a:t>
                      </a:r>
                      <a:endParaRPr lang="en-US" sz="2800" b="1" dirty="0">
                        <a:latin typeface="Arial Narrow" panose="020B0606020202030204" pitchFamily="34" charset="0"/>
                      </a:endParaRPr>
                    </a:p>
                  </a:txBody>
                  <a:tcPr/>
                </a:tc>
                <a:tc>
                  <a:txBody>
                    <a:bodyPr/>
                    <a:lstStyle/>
                    <a:p>
                      <a:pPr algn="l"/>
                      <a:r>
                        <a:rPr lang="en-US" sz="2800" b="1" dirty="0"/>
                        <a:t>Birth of the Church as the Spirit comes upon the Church</a:t>
                      </a:r>
                      <a:endParaRPr lang="en-US" sz="2800" b="1" dirty="0">
                        <a:latin typeface="Arial Narrow" panose="020B0606020202030204" pitchFamily="34" charset="0"/>
                      </a:endParaRPr>
                    </a:p>
                  </a:txBody>
                  <a:tcPr/>
                </a:tc>
                <a:extLst>
                  <a:ext uri="{0D108BD9-81ED-4DB2-BD59-A6C34878D82A}">
                    <a16:rowId xmlns="" xmlns:a16="http://schemas.microsoft.com/office/drawing/2014/main" val="517477523"/>
                  </a:ext>
                </a:extLst>
              </a:tr>
              <a:tr h="1073712">
                <a:tc>
                  <a:txBody>
                    <a:bodyPr/>
                    <a:lstStyle/>
                    <a:p>
                      <a:pPr algn="l"/>
                      <a:r>
                        <a:rPr lang="en-US" sz="2800" b="1" dirty="0"/>
                        <a:t>A general movement towards Jerusalem</a:t>
                      </a:r>
                      <a:endParaRPr lang="en-US" sz="2800" b="1" dirty="0">
                        <a:latin typeface="Arial Narrow" panose="020B0606020202030204" pitchFamily="34" charset="0"/>
                      </a:endParaRPr>
                    </a:p>
                  </a:txBody>
                  <a:tcPr/>
                </a:tc>
                <a:tc>
                  <a:txBody>
                    <a:bodyPr/>
                    <a:lstStyle/>
                    <a:p>
                      <a:pPr algn="l"/>
                      <a:r>
                        <a:rPr lang="en-US" sz="2800" b="1" dirty="0"/>
                        <a:t>A general</a:t>
                      </a:r>
                      <a:r>
                        <a:rPr lang="en-US" sz="2800" b="1" baseline="0" dirty="0"/>
                        <a:t> movement away from Jerusalem</a:t>
                      </a:r>
                      <a:br>
                        <a:rPr lang="en-US" sz="2800" b="1" baseline="0" dirty="0"/>
                      </a:br>
                      <a:r>
                        <a:rPr lang="en-US" sz="2800" b="1" baseline="0" dirty="0"/>
                        <a:t/>
                      </a:r>
                      <a:br>
                        <a:rPr lang="en-US" sz="2800" b="1" baseline="0" dirty="0"/>
                      </a:br>
                      <a:endParaRPr lang="en-US" sz="2800" b="1" dirty="0">
                        <a:latin typeface="Arial Narrow" panose="020B0606020202030204" pitchFamily="34" charset="0"/>
                      </a:endParaRPr>
                    </a:p>
                  </a:txBody>
                  <a:tcPr/>
                </a:tc>
                <a:extLst>
                  <a:ext uri="{0D108BD9-81ED-4DB2-BD59-A6C34878D82A}">
                    <a16:rowId xmlns="" xmlns:a16="http://schemas.microsoft.com/office/drawing/2014/main" val="1054689946"/>
                  </a:ext>
                </a:extLst>
              </a:tr>
            </a:tbl>
          </a:graphicData>
        </a:graphic>
      </p:graphicFrame>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Tree>
    <p:extLst>
      <p:ext uri="{BB962C8B-B14F-4D97-AF65-F5344CB8AC3E}">
        <p14:creationId xmlns:p14="http://schemas.microsoft.com/office/powerpoint/2010/main" val="321952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8434" name="Picture 2" descr="https://glanier.files.wordpress.com/2014/04/screen-shot-2014-04-05-at-3-20-56-pm.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457200"/>
            <a:ext cx="8458200" cy="5794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
        <p:nvSpPr>
          <p:cNvPr id="2" name="TextBox 1"/>
          <p:cNvSpPr txBox="1"/>
          <p:nvPr/>
        </p:nvSpPr>
        <p:spPr>
          <a:xfrm>
            <a:off x="609600" y="71735"/>
            <a:ext cx="8229600" cy="461665"/>
          </a:xfrm>
          <a:prstGeom prst="rect">
            <a:avLst/>
          </a:prstGeom>
          <a:noFill/>
        </p:spPr>
        <p:txBody>
          <a:bodyPr wrap="square" rtlCol="0">
            <a:spAutoFit/>
          </a:bodyPr>
          <a:lstStyle/>
          <a:p>
            <a:pPr algn="ctr"/>
            <a:r>
              <a:rPr lang="en-US" sz="2400" b="1" dirty="0">
                <a:latin typeface="Arial Narrow" panose="020B0606020202030204" pitchFamily="34" charset="0"/>
              </a:rPr>
              <a:t>Parallels between John the Baptist and Jesus in the Gospel of Luke</a:t>
            </a:r>
          </a:p>
        </p:txBody>
      </p:sp>
    </p:spTree>
    <p:extLst>
      <p:ext uri="{BB962C8B-B14F-4D97-AF65-F5344CB8AC3E}">
        <p14:creationId xmlns:p14="http://schemas.microsoft.com/office/powerpoint/2010/main" val="323598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pic>
        <p:nvPicPr>
          <p:cNvPr id="19458" name="Picture 2" descr="https://jannaliafterdark.files.wordpress.com/2014/11/luke-acts-structur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jewishsoftware.com/products/files/ston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895600"/>
            <a:ext cx="2047603" cy="1676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4341167"/>
            <a:ext cx="1823902" cy="523220"/>
          </a:xfrm>
          <a:prstGeom prst="rect">
            <a:avLst/>
          </a:prstGeom>
          <a:noFill/>
        </p:spPr>
        <p:txBody>
          <a:bodyPr wrap="square" rtlCol="0">
            <a:spAutoFit/>
          </a:bodyPr>
          <a:lstStyle/>
          <a:p>
            <a:pPr algn="ctr"/>
            <a:r>
              <a:rPr lang="en-US" sz="2800" b="1" dirty="0"/>
              <a:t>Jerusalem</a:t>
            </a:r>
            <a:endParaRPr lang="en-US" sz="2400" b="1" dirty="0"/>
          </a:p>
        </p:txBody>
      </p:sp>
      <p:sp>
        <p:nvSpPr>
          <p:cNvPr id="8" name="TextBox 7"/>
          <p:cNvSpPr txBox="1"/>
          <p:nvPr/>
        </p:nvSpPr>
        <p:spPr>
          <a:xfrm>
            <a:off x="304800" y="62863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Tree>
    <p:extLst>
      <p:ext uri="{BB962C8B-B14F-4D97-AF65-F5344CB8AC3E}">
        <p14:creationId xmlns:p14="http://schemas.microsoft.com/office/powerpoint/2010/main" val="146764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tx1"/>
            </a:gs>
            <a:gs pos="51000">
              <a:schemeClr val="accent5">
                <a:lumMod val="89000"/>
              </a:schemeClr>
            </a:gs>
            <a:gs pos="91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The Prodigal Son, Rembrandt van Rij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1"/>
            <a:ext cx="5257800" cy="6854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133981"/>
            <a:ext cx="88392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Individual Characteristics of the Synoptic Gospels</a:t>
            </a:r>
          </a:p>
          <a:p>
            <a:endParaRPr lang="en-US" dirty="0"/>
          </a:p>
        </p:txBody>
      </p:sp>
      <p:sp>
        <p:nvSpPr>
          <p:cNvPr id="3" name="TextBox 2"/>
          <p:cNvSpPr txBox="1"/>
          <p:nvPr/>
        </p:nvSpPr>
        <p:spPr>
          <a:xfrm>
            <a:off x="5410200" y="3962400"/>
            <a:ext cx="3581400" cy="1569660"/>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The Prodigal Son</a:t>
            </a:r>
          </a:p>
          <a:p>
            <a:r>
              <a:rPr lang="en-US" sz="2400" i="1" dirty="0">
                <a:latin typeface="Times New Roman" panose="02020603050405020304" pitchFamily="18" charset="0"/>
                <a:cs typeface="Times New Roman" panose="02020603050405020304" pitchFamily="18" charset="0"/>
              </a:rPr>
              <a:t>Rembrandt, c. 1669</a:t>
            </a:r>
          </a:p>
          <a:p>
            <a:r>
              <a:rPr lang="en-US" sz="2400" i="1" dirty="0">
                <a:latin typeface="Times New Roman" panose="02020603050405020304" pitchFamily="18" charset="0"/>
                <a:cs typeface="Times New Roman" panose="02020603050405020304" pitchFamily="18" charset="0"/>
              </a:rPr>
              <a:t>The Hermitage Museum,</a:t>
            </a:r>
          </a:p>
          <a:p>
            <a:r>
              <a:rPr lang="en-US" sz="2400" i="1" dirty="0">
                <a:latin typeface="Times New Roman" panose="02020603050405020304" pitchFamily="18" charset="0"/>
                <a:cs typeface="Times New Roman" panose="02020603050405020304" pitchFamily="18" charset="0"/>
              </a:rPr>
              <a:t>St. Petersburg</a:t>
            </a:r>
          </a:p>
        </p:txBody>
      </p:sp>
    </p:spTree>
    <p:extLst>
      <p:ext uri="{BB962C8B-B14F-4D97-AF65-F5344CB8AC3E}">
        <p14:creationId xmlns:p14="http://schemas.microsoft.com/office/powerpoint/2010/main" val="376398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696200" cy="2862322"/>
          </a:xfrm>
          <a:prstGeom prst="rect">
            <a:avLst/>
          </a:prstGeom>
          <a:noFill/>
        </p:spPr>
        <p:txBody>
          <a:bodyPr wrap="square" rtlCol="0">
            <a:spAutoFit/>
          </a:bodyPr>
          <a:lstStyle/>
          <a:p>
            <a:pPr algn="ctr"/>
            <a:r>
              <a:rPr lang="en-US" b="1" u="sng" dirty="0"/>
              <a:t>Endnotes</a:t>
            </a:r>
          </a:p>
          <a:p>
            <a:endParaRPr lang="en-US" dirty="0"/>
          </a:p>
          <a:p>
            <a:pPr marL="285750" indent="-285750">
              <a:buFont typeface="Arial" panose="020B0604020202020204" pitchFamily="34" charset="0"/>
              <a:buChar char="•"/>
            </a:pPr>
            <a:r>
              <a:rPr lang="en-US" dirty="0"/>
              <a:t>Quotations from Sacred Scripture come from the </a:t>
            </a:r>
            <a:r>
              <a:rPr lang="en-US" i="1" dirty="0"/>
              <a:t>New American Bible, Revised Edition</a:t>
            </a:r>
            <a:r>
              <a:rPr lang="en-US" dirty="0"/>
              <a:t> (NABRE)   </a:t>
            </a:r>
            <a:r>
              <a:rPr lang="en-US" dirty="0">
                <a:hlinkClick r:id="rId2"/>
              </a:rPr>
              <a:t>http://wwwmigrate.usccb.org/bible/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the </a:t>
            </a:r>
            <a:r>
              <a:rPr lang="en-US" i="1" dirty="0"/>
              <a:t>Catechism of the Catholic Church </a:t>
            </a:r>
            <a:r>
              <a:rPr lang="en-US" dirty="0">
                <a:hlinkClick r:id="rId3"/>
              </a:rPr>
              <a:t>http://www.vatican.va/archive/ENG0015/_INDEX.HTM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Quotations from </a:t>
            </a:r>
            <a:r>
              <a:rPr lang="en-US" i="1" dirty="0"/>
              <a:t>Documents of the Second Vatican Council </a:t>
            </a:r>
            <a:r>
              <a:rPr lang="en-US" dirty="0"/>
              <a:t/>
            </a:r>
            <a:br>
              <a:rPr lang="en-US" dirty="0"/>
            </a:br>
            <a:r>
              <a:rPr lang="en-US" dirty="0">
                <a:hlinkClick r:id="rId4"/>
              </a:rPr>
              <a:t>http://www.vatican.va/archive/hist_councils/ii_vatican_council/index.htm</a:t>
            </a:r>
            <a:endParaRPr lang="en-US" dirty="0"/>
          </a:p>
        </p:txBody>
      </p:sp>
    </p:spTree>
    <p:extLst>
      <p:ext uri="{BB962C8B-B14F-4D97-AF65-F5344CB8AC3E}">
        <p14:creationId xmlns:p14="http://schemas.microsoft.com/office/powerpoint/2010/main" val="232838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playbuzz.com/cdn/f07fa53c-1a73-47f9-9fa1-48a8282ea87c/5ccebb7e-e7f6-4431-97f6-743ee351a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5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Good News</a:t>
            </a:r>
          </a:p>
          <a:p>
            <a:endParaRPr lang="en-US" dirty="0"/>
          </a:p>
        </p:txBody>
      </p:sp>
      <p:sp>
        <p:nvSpPr>
          <p:cNvPr id="3" name="TextBox 2"/>
          <p:cNvSpPr txBox="1"/>
          <p:nvPr/>
        </p:nvSpPr>
        <p:spPr>
          <a:xfrm>
            <a:off x="457200" y="228600"/>
            <a:ext cx="8382000" cy="646331"/>
          </a:xfrm>
          <a:prstGeom prst="rect">
            <a:avLst/>
          </a:prstGeom>
          <a:noFill/>
        </p:spPr>
        <p:txBody>
          <a:bodyPr wrap="square" rtlCol="0">
            <a:spAutoFit/>
          </a:bodyPr>
          <a:lstStyle/>
          <a:p>
            <a:pPr algn="ctr"/>
            <a:r>
              <a:rPr lang="en-US" sz="3600" b="1" spc="600"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The Four Evangelists</a:t>
            </a:r>
          </a:p>
        </p:txBody>
      </p:sp>
      <p:sp>
        <p:nvSpPr>
          <p:cNvPr id="2" name="Rectangle 1"/>
          <p:cNvSpPr/>
          <p:nvPr/>
        </p:nvSpPr>
        <p:spPr>
          <a:xfrm>
            <a:off x="7239000" y="6934200"/>
            <a:ext cx="1905000" cy="151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16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800219"/>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Good News</a:t>
            </a:r>
          </a:p>
          <a:p>
            <a:endParaRPr lang="en-US" dirty="0"/>
          </a:p>
        </p:txBody>
      </p:sp>
      <p:sp>
        <p:nvSpPr>
          <p:cNvPr id="2" name="TextBox 1"/>
          <p:cNvSpPr txBox="1"/>
          <p:nvPr/>
        </p:nvSpPr>
        <p:spPr>
          <a:xfrm>
            <a:off x="376115" y="1219200"/>
            <a:ext cx="5203433" cy="2039020"/>
          </a:xfrm>
          <a:prstGeom prst="rect">
            <a:avLst/>
          </a:prstGeom>
          <a:noFill/>
        </p:spPr>
        <p:txBody>
          <a:bodyPr wrap="square" rtlCol="0">
            <a:spAutoFit/>
          </a:bodyPr>
          <a:lstStyle/>
          <a:p>
            <a:pPr algn="ctr">
              <a:lnSpc>
                <a:spcPct val="150000"/>
              </a:lnSpc>
            </a:pPr>
            <a:r>
              <a:rPr lang="en-US" sz="4400" b="1" dirty="0">
                <a:latin typeface="Lucida Handwriting" panose="03010101010101010101" pitchFamily="66" charset="0"/>
              </a:rPr>
              <a:t>The Good News: Jesus Christ</a:t>
            </a:r>
          </a:p>
        </p:txBody>
      </p:sp>
      <p:pic>
        <p:nvPicPr>
          <p:cNvPr id="2052" name="Picture 4" descr="http://ecx.images-amazon.com/images/I/71IVzz92ncL._SL1500_.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0148" y="337007"/>
            <a:ext cx="4073652" cy="6286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findicons.com/files/icons/903/travel/256/glo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1" y="34769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02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6133981"/>
            <a:ext cx="7543800" cy="523220"/>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Synoptic Gospels: An Overview</a:t>
            </a:r>
            <a:endParaRPr lang="en-US" dirty="0"/>
          </a:p>
        </p:txBody>
      </p:sp>
      <p:pic>
        <p:nvPicPr>
          <p:cNvPr id="2" name="Picture 1"/>
          <p:cNvPicPr>
            <a:picLocks noChangeAspect="1"/>
          </p:cNvPicPr>
          <p:nvPr/>
        </p:nvPicPr>
        <p:blipFill>
          <a:blip r:embed="rId2"/>
          <a:stretch>
            <a:fillRect/>
          </a:stretch>
        </p:blipFill>
        <p:spPr>
          <a:xfrm>
            <a:off x="4549" y="685800"/>
            <a:ext cx="9155714" cy="4051964"/>
          </a:xfrm>
          <a:prstGeom prst="rect">
            <a:avLst/>
          </a:prstGeom>
        </p:spPr>
      </p:pic>
    </p:spTree>
    <p:extLst>
      <p:ext uri="{BB962C8B-B14F-4D97-AF65-F5344CB8AC3E}">
        <p14:creationId xmlns:p14="http://schemas.microsoft.com/office/powerpoint/2010/main" val="71536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052" name="Picture 4" descr="https://byustudies.byu.edu/sites/default/files/images/Charts/NT/11-8.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538" t="24047" b="7688"/>
          <a:stretch/>
        </p:blipFill>
        <p:spPr bwMode="auto">
          <a:xfrm>
            <a:off x="533400" y="914400"/>
            <a:ext cx="5257800" cy="52521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364" y="76200"/>
            <a:ext cx="8610600" cy="2369880"/>
          </a:xfrm>
          <a:prstGeom prst="rect">
            <a:avLst/>
          </a:prstGeom>
          <a:noFill/>
        </p:spPr>
        <p:txBody>
          <a:bodyPr wrap="square" rtlCol="0">
            <a:spAutoFit/>
            <a:scene3d>
              <a:camera prst="orthographicFront"/>
              <a:lightRig rig="threePt" dir="t"/>
            </a:scene3d>
            <a:sp3d extrusionH="57150">
              <a:bevelT w="38100" h="38100"/>
            </a:sp3d>
          </a:bodyPr>
          <a:lstStyle/>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Synoptic Gospels</a:t>
            </a:r>
            <a:r>
              <a:rPr lang="en-US" sz="3200" b="1" dirty="0">
                <a:latin typeface="Arial" panose="020B0604020202020204" pitchFamily="34" charset="0"/>
                <a:cs typeface="Arial" panose="020B0604020202020204" pitchFamily="34" charset="0"/>
              </a:rPr>
              <a:t> </a:t>
            </a:r>
            <a:r>
              <a:rPr lang="en-US" sz="2800" b="1" dirty="0">
                <a:latin typeface="Arial Narrow" panose="020B0606020202030204" pitchFamily="34" charset="0"/>
              </a:rPr>
              <a:t>The synoptic Gospels are Matthew, Mark, and Luke. They can be looked at together 					      because they shared some, 						but not all, of the same 						     sources.</a:t>
            </a:r>
            <a:endParaRPr lang="en-US" sz="2800" b="1" dirty="0">
              <a:latin typeface="Arial Narrow" panose="020B0606020202030204" pitchFamily="34" charset="0"/>
              <a:cs typeface="Arial" panose="020B0604020202020204" pitchFamily="34" charset="0"/>
            </a:endParaRPr>
          </a:p>
        </p:txBody>
      </p:sp>
      <p:sp>
        <p:nvSpPr>
          <p:cNvPr id="4" name="TextBox 3"/>
          <p:cNvSpPr txBox="1"/>
          <p:nvPr/>
        </p:nvSpPr>
        <p:spPr>
          <a:xfrm>
            <a:off x="5105400" y="4286071"/>
            <a:ext cx="3616036" cy="1200329"/>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     Comparison of Parallel </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Synoptic Passages’ Vocabulary </a:t>
            </a:r>
          </a:p>
        </p:txBody>
      </p:sp>
      <p:sp>
        <p:nvSpPr>
          <p:cNvPr id="9" name="TextBox 8"/>
          <p:cNvSpPr txBox="1"/>
          <p:nvPr/>
        </p:nvSpPr>
        <p:spPr>
          <a:xfrm>
            <a:off x="1295400" y="6133981"/>
            <a:ext cx="7543800" cy="523220"/>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Synoptic Gospels: An Overview</a:t>
            </a:r>
            <a:endParaRPr lang="en-US" dirty="0"/>
          </a:p>
        </p:txBody>
      </p:sp>
      <p:sp>
        <p:nvSpPr>
          <p:cNvPr id="2" name="Oval 1"/>
          <p:cNvSpPr/>
          <p:nvPr/>
        </p:nvSpPr>
        <p:spPr>
          <a:xfrm>
            <a:off x="533400" y="1085088"/>
            <a:ext cx="4876800" cy="493471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31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59000">
              <a:schemeClr val="accent3">
                <a:lumMod val="0"/>
                <a:lumOff val="100000"/>
              </a:schemeClr>
            </a:gs>
            <a:gs pos="97000">
              <a:schemeClr val="accent3">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TextBox 4"/>
          <p:cNvSpPr txBox="1"/>
          <p:nvPr/>
        </p:nvSpPr>
        <p:spPr>
          <a:xfrm>
            <a:off x="1295400" y="6133981"/>
            <a:ext cx="7543800" cy="523220"/>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Synoptic Gospels: An Overview</a:t>
            </a:r>
            <a:endParaRPr lang="en-US" dirty="0"/>
          </a:p>
        </p:txBody>
      </p:sp>
      <p:sp>
        <p:nvSpPr>
          <p:cNvPr id="3" name="TextBox 2"/>
          <p:cNvSpPr txBox="1"/>
          <p:nvPr/>
        </p:nvSpPr>
        <p:spPr>
          <a:xfrm>
            <a:off x="397042" y="115669"/>
            <a:ext cx="8442158" cy="646331"/>
          </a:xfrm>
          <a:prstGeom prst="rect">
            <a:avLst/>
          </a:prstGeom>
          <a:noFill/>
        </p:spPr>
        <p:txBody>
          <a:bodyPr wrap="square" rtlCol="0">
            <a:spAutoFit/>
          </a:bodyPr>
          <a:lstStyle/>
          <a:p>
            <a:pPr algn="ctr"/>
            <a:r>
              <a:rPr lang="en-US" sz="3600" b="1" dirty="0">
                <a:latin typeface="Arial Narrow" panose="020B0606020202030204" pitchFamily="34" charset="0"/>
              </a:rPr>
              <a:t>Sources used by Matthew and Luke </a:t>
            </a:r>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381000" y="800141"/>
            <a:ext cx="8382000" cy="5352219"/>
          </a:xfrm>
          <a:prstGeom prst="rect">
            <a:avLst/>
          </a:prstGeom>
        </p:spPr>
      </p:pic>
    </p:spTree>
    <p:extLst>
      <p:ext uri="{BB962C8B-B14F-4D97-AF65-F5344CB8AC3E}">
        <p14:creationId xmlns:p14="http://schemas.microsoft.com/office/powerpoint/2010/main" val="23146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123" name="Picture 3" descr="http://etc.usf.edu/presentations/extras/letters/fridge_magnets/purple/27/q-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12" y="2863516"/>
            <a:ext cx="366712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149959"/>
            <a:ext cx="8534400" cy="6124754"/>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Probable </a:t>
            </a:r>
            <a:r>
              <a:rPr lang="en-US" sz="2800" b="1" i="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Q</a:t>
            </a:r>
            <a:r>
              <a:rPr lang="en-US" sz="2800" b="1" dirty="0">
                <a:solidFill>
                  <a:schemeClr val="bg1"/>
                </a:solidFill>
                <a:effectLst>
                  <a:outerShdw blurRad="50800" dist="38100" dir="2700000" algn="tl" rotWithShape="0">
                    <a:prstClr val="black"/>
                  </a:outerShdw>
                </a:effectLst>
                <a:latin typeface="Arial" panose="020B0604020202020204" pitchFamily="34" charset="0"/>
                <a:cs typeface="Arial" panose="020B0604020202020204" pitchFamily="34" charset="0"/>
              </a:rPr>
              <a:t> passages in both Matthew and Luke </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Beatitudes</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Love of Enemies </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Golden Rule </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Judge Not, Lest Ye Be Judged  </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Test of a Good Person</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Wise and the Foolish Builders</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Lost Sheep</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Wedding Feast</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Talents</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Leaven</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Parable of the Blind Leading the Blind</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Lord’s Prayer</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Expounding of the Law</a:t>
            </a:r>
          </a:p>
          <a:p>
            <a:pPr marL="914400" lvl="1" indent="-457200">
              <a:buClr>
                <a:schemeClr val="accent6">
                  <a:lumMod val="75000"/>
                </a:schemeClr>
              </a:buClr>
              <a:buFont typeface="Arial Narrow" panose="020B0606020202030204" pitchFamily="34" charset="0"/>
              <a:buChar char="†"/>
            </a:pPr>
            <a:r>
              <a:rPr lang="en-US" sz="2600" b="1" dirty="0">
                <a:solidFill>
                  <a:schemeClr val="bg1"/>
                </a:solidFill>
                <a:effectLst>
                  <a:outerShdw blurRad="50800" dist="38100" dir="2700000" algn="tl" rotWithShape="0">
                    <a:prstClr val="black"/>
                  </a:outerShdw>
                </a:effectLst>
                <a:latin typeface="Arial Narrow" panose="020B0606020202030204" pitchFamily="34" charset="0"/>
              </a:rPr>
              <a:t>The Birds of Heaven and the Lilies of the Field </a:t>
            </a:r>
          </a:p>
        </p:txBody>
      </p:sp>
      <p:sp>
        <p:nvSpPr>
          <p:cNvPr id="4" name="TextBox 3"/>
          <p:cNvSpPr txBox="1"/>
          <p:nvPr/>
        </p:nvSpPr>
        <p:spPr>
          <a:xfrm>
            <a:off x="1295400" y="6133981"/>
            <a:ext cx="7543800" cy="523220"/>
          </a:xfrm>
          <a:prstGeom prst="rect">
            <a:avLst/>
          </a:prstGeom>
          <a:noFill/>
        </p:spPr>
        <p:txBody>
          <a:bodyPr wrap="square" rtlCol="0">
            <a:spAutoFit/>
          </a:bodyPr>
          <a:lstStyle/>
          <a:p>
            <a:pPr algn="r"/>
            <a:r>
              <a:rPr lang="en-US" sz="2800" b="1" dirty="0">
                <a:ln w="9525">
                  <a:solidFill>
                    <a:schemeClr val="bg1"/>
                  </a:solidFill>
                  <a:prstDash val="solid"/>
                </a:ln>
                <a:solidFill>
                  <a:srgbClr val="4D4D4D"/>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The Synoptic Gospels: An Overview</a:t>
            </a:r>
            <a:endParaRPr lang="en-US" dirty="0"/>
          </a:p>
        </p:txBody>
      </p:sp>
    </p:spTree>
    <p:extLst>
      <p:ext uri="{BB962C8B-B14F-4D97-AF65-F5344CB8AC3E}">
        <p14:creationId xmlns:p14="http://schemas.microsoft.com/office/powerpoint/2010/main" val="62776679"/>
      </p:ext>
    </p:extLst>
  </p:cSld>
  <p:clrMapOvr>
    <a:masterClrMapping/>
  </p:clrMapOvr>
</p:sld>
</file>

<file path=ppt/theme/theme1.xml><?xml version="1.0" encoding="utf-8"?>
<a:theme xmlns:a="http://schemas.openxmlformats.org/drawingml/2006/main" name="svdp8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svdp827</Template>
  <TotalTime>4929</TotalTime>
  <Words>1444</Words>
  <Application>Microsoft Office PowerPoint</Application>
  <PresentationFormat>On-screen Show (4:3)</PresentationFormat>
  <Paragraphs>252</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svdp827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Jared Dees</cp:lastModifiedBy>
  <cp:revision>442</cp:revision>
  <dcterms:created xsi:type="dcterms:W3CDTF">2014-06-10T22:18:06Z</dcterms:created>
  <dcterms:modified xsi:type="dcterms:W3CDTF">2016-04-27T17:44:26Z</dcterms:modified>
</cp:coreProperties>
</file>