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24371-BEAE-420F-99C5-5B8AA2C746CE}" v="523" dt="2025-10-24T15:41:53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CF7-838D-41F7-9297-B5F83BDCEB13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/>
              <a:ahLst/>
              <a:cxnLst/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27096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330A-4522-49F4-ACCE-A07321703478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/>
              <a:ahLst/>
              <a:cxnLst/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79844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DDF-A796-4D56-9973-341789785817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/>
              <a:ahLst/>
              <a:cxnLst/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14211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69DA-BCAC-469D-B81F-5CD529FD1EE6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6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B3F2-5297-4D62-BDB7-590764A696AF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5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AC0-A4F5-4A85-98AE-9E6BDD843B92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1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58DF-B20E-4829-8712-7D40EB90064E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6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2F2A-FD05-43F8-9927-AF9F6AA75EA1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7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728-8AF2-421E-A3EE-3D32DADA7E63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5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4D57-1513-4084-818F-075C9D0922CD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2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DC6D-53F2-404B-944C-46E1F58C3149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3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3716B609-2A26-46AA-B595-3671F5470576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/>
              <a:ahLst/>
              <a:cxnLst/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37687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>
          <p15:clr>
            <a:srgbClr val="F26B43"/>
          </p15:clr>
        </p15:guide>
        <p15:guide id="2" pos="504">
          <p15:clr>
            <a:srgbClr val="F26B43"/>
          </p15:clr>
        </p15:guide>
        <p15:guide id="3" pos="7176">
          <p15:clr>
            <a:srgbClr val="F26B43"/>
          </p15:clr>
        </p15:guide>
        <p15:guide id="5" orient="horz" pos="1272">
          <p15:clr>
            <a:srgbClr val="F26B43"/>
          </p15:clr>
        </p15:guide>
        <p15:guide id="6" orient="horz" pos="1728">
          <p15:clr>
            <a:srgbClr val="F26B43"/>
          </p15:clr>
        </p15:guide>
        <p15:guide id="7" orient="horz" pos="3864">
          <p15:clr>
            <a:srgbClr val="F26B43"/>
          </p15:clr>
        </p15:guide>
        <p15:guide id="8" orient="horz" pos="3432">
          <p15:clr>
            <a:srgbClr val="F26B43"/>
          </p15:clr>
        </p15:guide>
        <p15:guide id="9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6178" y="377952"/>
            <a:ext cx="5984748" cy="1681353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The </a:t>
            </a:r>
            <a:br>
              <a:rPr lang="en-US" sz="2800" b="1" dirty="0"/>
            </a:br>
            <a:r>
              <a:rPr lang="en-US" sz="2800" b="1" dirty="0"/>
              <a:t>SACRAMENT</a:t>
            </a:r>
            <a:br>
              <a:rPr lang="en-US" sz="2800" b="1" dirty="0"/>
            </a:br>
            <a:r>
              <a:rPr lang="en-US" sz="2800" b="1" dirty="0"/>
              <a:t>OF Matrimony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06" y="5394961"/>
            <a:ext cx="5993892" cy="116649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Bobby, Sue, Betty, and Jerry</a:t>
            </a:r>
          </a:p>
          <a:p>
            <a:r>
              <a:rPr lang="en-US"/>
              <a:t>3rd Block</a:t>
            </a:r>
          </a:p>
          <a:p>
            <a:r>
              <a:rPr lang="en-US" dirty="0"/>
              <a:t>Intro to the Catechism </a:t>
            </a:r>
            <a:endParaRPr lang="en-US"/>
          </a:p>
        </p:txBody>
      </p:sp>
      <p:pic>
        <p:nvPicPr>
          <p:cNvPr id="4" name="Picture 3" descr="two gold-colored rings on paper">
            <a:extLst>
              <a:ext uri="{FF2B5EF4-FFF2-40B4-BE49-F238E27FC236}">
                <a16:creationId xmlns:a16="http://schemas.microsoft.com/office/drawing/2014/main" id="{06BA226C-9FD7-1EDD-0941-3E91A3277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2305050"/>
            <a:ext cx="4238625" cy="28194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96E7-D43C-8DCC-A864-9437BED6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342900"/>
            <a:ext cx="3487737" cy="1600200"/>
          </a:xfrm>
        </p:spPr>
        <p:txBody>
          <a:bodyPr>
            <a:normAutofit/>
          </a:bodyPr>
          <a:lstStyle/>
          <a:p>
            <a:r>
              <a:rPr lang="en-US" sz="2400" dirty="0"/>
              <a:t>Scriptural Foundations</a:t>
            </a:r>
          </a:p>
        </p:txBody>
      </p:sp>
      <p:pic>
        <p:nvPicPr>
          <p:cNvPr id="3" name="Content Placeholder 2" descr="couple reading book on couch">
            <a:extLst>
              <a:ext uri="{FF2B5EF4-FFF2-40B4-BE49-F238E27FC236}">
                <a16:creationId xmlns:a16="http://schemas.microsoft.com/office/drawing/2014/main" id="{8F9B11EC-66EB-8CE9-A2F5-222CEB232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2034" y="987425"/>
            <a:ext cx="5681146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3D60A-5752-9C71-9E66-32D20F755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899" y="1710546"/>
            <a:ext cx="4830104" cy="3838905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2"/>
            <a:endParaRPr lang="en-US" dirty="0">
              <a:latin typeface="Lato"/>
              <a:ea typeface="Lato"/>
              <a:cs typeface="Lato"/>
            </a:endParaRPr>
          </a:p>
          <a:p>
            <a:pPr marL="1200150" lvl="2" indent="-285750">
              <a:buFont typeface="Wingdings"/>
              <a:buChar char="▪"/>
            </a:pPr>
            <a:r>
              <a:rPr lang="en-US" sz="1400" dirty="0">
                <a:ea typeface="+mn-lt"/>
                <a:cs typeface="+mn-lt"/>
              </a:rPr>
              <a:t>Textbook is a great resource here for Scripture references!</a:t>
            </a:r>
          </a:p>
          <a:p>
            <a:pPr marL="1200150" lvl="2" indent="-285750">
              <a:buFont typeface="Wingdings"/>
              <a:buChar char="▪"/>
            </a:pPr>
            <a:r>
              <a:rPr lang="en-US" sz="1400" dirty="0">
                <a:ea typeface="+mn-lt"/>
                <a:cs typeface="+mn-lt"/>
              </a:rPr>
              <a:t>1-3 slides</a:t>
            </a:r>
          </a:p>
          <a:p>
            <a:pPr marL="1200150" lvl="2" indent="-285750">
              <a:buFont typeface="Wingdings"/>
              <a:buChar char="▪"/>
            </a:pPr>
            <a:r>
              <a:rPr lang="en-US" sz="1400" dirty="0">
                <a:ea typeface="+mn-lt"/>
                <a:cs typeface="+mn-lt"/>
              </a:rPr>
              <a:t>Where do we find this sacrament in Scripture?</a:t>
            </a:r>
          </a:p>
          <a:p>
            <a:pPr marL="1657350" lvl="3" indent="-285750">
              <a:buFont typeface="Symbol"/>
              <a:buChar char="•"/>
            </a:pPr>
            <a:r>
              <a:rPr lang="en-US" sz="1400" dirty="0">
                <a:ea typeface="+mn-lt"/>
                <a:cs typeface="+mn-lt"/>
              </a:rPr>
              <a:t>Choose 1-2 passages to support</a:t>
            </a:r>
          </a:p>
          <a:p>
            <a:pPr marL="1657350" lvl="3" indent="-285750">
              <a:buFont typeface="Symbol"/>
              <a:buChar char="•"/>
            </a:pPr>
            <a:r>
              <a:rPr lang="en-US" sz="1400" dirty="0">
                <a:ea typeface="+mn-lt"/>
                <a:cs typeface="+mn-lt"/>
              </a:rPr>
              <a:t>Connect how these passages show God’s transformative grace actively working through this sacrament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8D8D5-B846-75E0-DA25-E037C41E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F9B7-DACA-4DA5-B492-86D78020E6F0}" type="datetime1">
              <a:t>6/22/2026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8F1BA-3B5C-5B7A-6856-F90DDA8E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08CC0-11EC-D07F-59D6-8A3BE181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D520-6476-F57B-9F11-43D2DF8F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11" y="291041"/>
            <a:ext cx="10325916" cy="824617"/>
          </a:xfrm>
        </p:spPr>
        <p:txBody>
          <a:bodyPr/>
          <a:lstStyle/>
          <a:p>
            <a:pPr algn="ctr"/>
            <a:r>
              <a:rPr lang="en-US" b="1" dirty="0"/>
              <a:t>Catechism &amp; Church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59CD2-E561-0B95-53CE-161A775CC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921087"/>
            <a:ext cx="5050370" cy="3345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dirty="0">
                <a:ea typeface="+mj-lt"/>
                <a:cs typeface="+mj-lt"/>
              </a:rPr>
              <a:t>Textbook is a great resource here for CCC references!</a:t>
            </a:r>
          </a:p>
          <a:p>
            <a:pPr lvl="2"/>
            <a:r>
              <a:rPr lang="en-US" dirty="0">
                <a:ea typeface="+mj-lt"/>
                <a:cs typeface="+mj-lt"/>
              </a:rPr>
              <a:t>2-4 slides</a:t>
            </a:r>
          </a:p>
          <a:p>
            <a:pPr lvl="2"/>
            <a:r>
              <a:rPr lang="en-US" dirty="0">
                <a:ea typeface="+mj-lt"/>
                <a:cs typeface="+mj-lt"/>
              </a:rPr>
              <a:t>Summarize in bullets the Church’s teaching on this sacrament:</a:t>
            </a:r>
          </a:p>
          <a:p>
            <a:pPr lvl="3">
              <a:buFont typeface="Avenir Next LT Pro Light" panose="020B0604020202020204" pitchFamily="34" charset="0"/>
              <a:buChar char="–"/>
            </a:pPr>
            <a:r>
              <a:rPr lang="en-US" sz="1600" dirty="0">
                <a:ea typeface="+mj-lt"/>
                <a:cs typeface="+mj-lt"/>
              </a:rPr>
              <a:t>What is the </a:t>
            </a:r>
            <a:r>
              <a:rPr lang="en-US" sz="1600" b="1" dirty="0">
                <a:ea typeface="+mj-lt"/>
                <a:cs typeface="+mj-lt"/>
              </a:rPr>
              <a:t>matter </a:t>
            </a:r>
            <a:r>
              <a:rPr lang="en-US" sz="1600" dirty="0">
                <a:ea typeface="+mj-lt"/>
                <a:cs typeface="+mj-lt"/>
              </a:rPr>
              <a:t>(physical sign)?</a:t>
            </a:r>
          </a:p>
          <a:p>
            <a:pPr lvl="3">
              <a:buFont typeface="Avenir Next LT Pro Light" panose="020B0604020202020204" pitchFamily="34" charset="0"/>
              <a:buChar char="–"/>
            </a:pPr>
            <a:r>
              <a:rPr lang="en-US" sz="1600" dirty="0">
                <a:ea typeface="+mj-lt"/>
                <a:cs typeface="+mj-lt"/>
              </a:rPr>
              <a:t>What is the </a:t>
            </a:r>
            <a:r>
              <a:rPr lang="en-US" sz="1600" b="1" dirty="0">
                <a:ea typeface="+mj-lt"/>
                <a:cs typeface="+mj-lt"/>
              </a:rPr>
              <a:t>form </a:t>
            </a:r>
            <a:r>
              <a:rPr lang="en-US" sz="1600" dirty="0">
                <a:ea typeface="+mj-lt"/>
                <a:cs typeface="+mj-lt"/>
              </a:rPr>
              <a:t>(words/prayers)?</a:t>
            </a:r>
          </a:p>
          <a:p>
            <a:pPr lvl="3">
              <a:buFont typeface="Avenir Next LT Pro Light" panose="020B0604020202020204" pitchFamily="34" charset="0"/>
              <a:buChar char="–"/>
            </a:pPr>
            <a:r>
              <a:rPr lang="en-US" sz="1600" dirty="0">
                <a:ea typeface="+mj-lt"/>
                <a:cs typeface="+mj-lt"/>
              </a:rPr>
              <a:t>Who is the </a:t>
            </a:r>
            <a:r>
              <a:rPr lang="en-US" sz="1600" b="1" dirty="0">
                <a:ea typeface="+mj-lt"/>
                <a:cs typeface="+mj-lt"/>
              </a:rPr>
              <a:t>minister</a:t>
            </a:r>
            <a:r>
              <a:rPr lang="en-US" sz="1600" dirty="0">
                <a:ea typeface="+mj-lt"/>
                <a:cs typeface="+mj-lt"/>
              </a:rPr>
              <a:t>? Who can </a:t>
            </a:r>
            <a:r>
              <a:rPr lang="en-US" sz="1600" b="1" dirty="0">
                <a:ea typeface="+mj-lt"/>
                <a:cs typeface="+mj-lt"/>
              </a:rPr>
              <a:t>receive </a:t>
            </a:r>
            <a:r>
              <a:rPr lang="en-US" sz="1600" dirty="0">
                <a:ea typeface="+mj-lt"/>
                <a:cs typeface="+mj-lt"/>
              </a:rPr>
              <a:t>it?</a:t>
            </a:r>
          </a:p>
          <a:p>
            <a:pPr lvl="3">
              <a:buFont typeface="Avenir Next LT Pro Light" panose="020B0604020202020204" pitchFamily="34" charset="0"/>
              <a:buChar char="–"/>
            </a:pPr>
            <a:r>
              <a:rPr lang="en-US" sz="1600" dirty="0">
                <a:ea typeface="+mj-lt"/>
                <a:cs typeface="+mj-lt"/>
              </a:rPr>
              <a:t>What are its </a:t>
            </a:r>
            <a:r>
              <a:rPr lang="en-US" sz="1600" b="1" dirty="0">
                <a:ea typeface="+mj-lt"/>
                <a:cs typeface="+mj-lt"/>
              </a:rPr>
              <a:t>effects </a:t>
            </a:r>
            <a:r>
              <a:rPr lang="en-US" sz="1600" dirty="0">
                <a:ea typeface="+mj-lt"/>
                <a:cs typeface="+mj-lt"/>
              </a:rPr>
              <a:t>(graces)?</a:t>
            </a:r>
          </a:p>
          <a:p>
            <a:endParaRPr lang="en-US" sz="1800" dirty="0"/>
          </a:p>
          <a:p>
            <a:pPr>
              <a:buClr>
                <a:srgbClr val="C3B2A7"/>
              </a:buClr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C0D0-49AE-6E81-7429-014F1387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E47-1585-4F6C-9552-85F900E742F1}" type="datetime1">
              <a:t>6/22/2026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8E962-5334-B9BB-9EAE-D9E44CF6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14CE3-C682-1582-BCB2-2A2A52DA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3</a:t>
            </a:fld>
            <a:endParaRPr lang="en-US" dirty="0"/>
          </a:p>
        </p:txBody>
      </p:sp>
      <p:pic>
        <p:nvPicPr>
          <p:cNvPr id="7" name="Picture 6" descr="groom and bride kneeling in front of priest raising The Holy Sacrament">
            <a:extLst>
              <a:ext uri="{FF2B5EF4-FFF2-40B4-BE49-F238E27FC236}">
                <a16:creationId xmlns:a16="http://schemas.microsoft.com/office/drawing/2014/main" id="{435C99D3-653C-7706-70F8-F8AE3576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42" y="1335617"/>
            <a:ext cx="3287184" cy="48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3 women and 2 men sitting on green grass field during daytime">
            <a:extLst>
              <a:ext uri="{FF2B5EF4-FFF2-40B4-BE49-F238E27FC236}">
                <a16:creationId xmlns:a16="http://schemas.microsoft.com/office/drawing/2014/main" id="{D771E3E9-5C1F-100F-802C-1C2CE3365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6549" y="1250420"/>
            <a:ext cx="264795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AC524-6647-69C6-EB1C-817A28DBE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21" y="606425"/>
            <a:ext cx="3932237" cy="1600200"/>
          </a:xfrm>
        </p:spPr>
        <p:txBody>
          <a:bodyPr/>
          <a:lstStyle/>
          <a:p>
            <a:r>
              <a:rPr lang="en-US" dirty="0"/>
              <a:t>Symbols</a:t>
            </a:r>
            <a:br>
              <a:rPr lang="en-US" dirty="0"/>
            </a:br>
            <a:r>
              <a:rPr lang="en-US" dirty="0"/>
              <a:t>Signs &amp;</a:t>
            </a:r>
            <a:br>
              <a:rPr lang="en-US" dirty="0"/>
            </a:br>
            <a:r>
              <a:rPr lang="en-US" dirty="0"/>
              <a:t>Traditions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03AD5-74A4-75FF-F145-D7B327C87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80962" y="2383367"/>
            <a:ext cx="5085820" cy="31273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00150" lvl="2" indent="-285750">
              <a:buFont typeface="Wingdings"/>
              <a:buChar char="▪"/>
            </a:pPr>
            <a:r>
              <a:rPr lang="en-US" sz="1600" dirty="0">
                <a:ea typeface="+mn-lt"/>
                <a:cs typeface="+mn-lt"/>
              </a:rPr>
              <a:t>1-2 slides</a:t>
            </a:r>
          </a:p>
          <a:p>
            <a:pPr marL="1200150" lvl="2" indent="-285750">
              <a:buFont typeface="Wingdings"/>
              <a:buChar char="▪"/>
            </a:pPr>
            <a:r>
              <a:rPr lang="en-US" sz="1600" dirty="0">
                <a:ea typeface="+mn-lt"/>
                <a:cs typeface="+mn-lt"/>
              </a:rPr>
              <a:t>Identify the main </a:t>
            </a:r>
            <a:r>
              <a:rPr lang="en-US" sz="1600" b="1" dirty="0">
                <a:ea typeface="+mn-lt"/>
                <a:cs typeface="+mn-lt"/>
              </a:rPr>
              <a:t>signs, gestures, or symbols </a:t>
            </a:r>
            <a:r>
              <a:rPr lang="en-US" sz="1600" dirty="0">
                <a:ea typeface="+mn-lt"/>
                <a:cs typeface="+mn-lt"/>
              </a:rPr>
              <a:t>of this sacrament</a:t>
            </a:r>
          </a:p>
          <a:p>
            <a:pPr marL="1657350" lvl="3" indent="-285750">
              <a:buFont typeface="Symbol"/>
              <a:buChar char="•"/>
            </a:pPr>
            <a:r>
              <a:rPr lang="en-US" sz="1600" dirty="0">
                <a:ea typeface="+mn-lt"/>
                <a:cs typeface="+mn-lt"/>
              </a:rPr>
              <a:t>How do these outward signs reveal </a:t>
            </a:r>
            <a:r>
              <a:rPr lang="en-US" sz="1600" b="1" dirty="0">
                <a:ea typeface="+mn-lt"/>
                <a:cs typeface="+mn-lt"/>
              </a:rPr>
              <a:t>grace </a:t>
            </a:r>
            <a:r>
              <a:rPr lang="en-US" sz="1600" dirty="0">
                <a:ea typeface="+mn-lt"/>
                <a:cs typeface="+mn-lt"/>
              </a:rPr>
              <a:t>working in us?</a:t>
            </a:r>
          </a:p>
          <a:p>
            <a:pPr marL="1657350" lvl="3" indent="-285750">
              <a:buFont typeface="Symbol"/>
              <a:buChar char="•"/>
            </a:pPr>
            <a:r>
              <a:rPr lang="en-US" sz="1600" dirty="0">
                <a:ea typeface="+mn-lt"/>
                <a:cs typeface="+mn-lt"/>
              </a:rPr>
              <a:t>Highlight any connections this sacrament has to the </a:t>
            </a:r>
            <a:r>
              <a:rPr lang="en-US" sz="1600" b="1" dirty="0">
                <a:ea typeface="+mn-lt"/>
                <a:cs typeface="+mn-lt"/>
              </a:rPr>
              <a:t>Paschal Mystery—</a:t>
            </a:r>
            <a:r>
              <a:rPr lang="en-US" sz="1600" dirty="0">
                <a:ea typeface="+mn-lt"/>
                <a:cs typeface="+mn-lt"/>
              </a:rPr>
              <a:t>Christ's suffering, death, and resurrection 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86F10-A40E-6AE4-C40F-9582DE0D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8825-0950-47C4-9562-E5EAD9D931E5}" type="datetime1">
              <a:t>6/22/2026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670C9-4938-7858-5956-0607D05F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29903-9B38-9EE0-4CD2-38427832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4</a:t>
            </a:fld>
            <a:endParaRPr lang="en-US" dirty="0"/>
          </a:p>
        </p:txBody>
      </p:sp>
      <p:pic>
        <p:nvPicPr>
          <p:cNvPr id="12" name="Picture 11" descr="man and woman holding hands">
            <a:extLst>
              <a:ext uri="{FF2B5EF4-FFF2-40B4-BE49-F238E27FC236}">
                <a16:creationId xmlns:a16="http://schemas.microsoft.com/office/drawing/2014/main" id="{84600BA2-DE65-35E9-74E5-29A52949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1" y="218016"/>
            <a:ext cx="2891367" cy="3003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wooden crucifix hanging on a white door">
            <a:extLst>
              <a:ext uri="{FF2B5EF4-FFF2-40B4-BE49-F238E27FC236}">
                <a16:creationId xmlns:a16="http://schemas.microsoft.com/office/drawing/2014/main" id="{6F8FA6EC-028F-3505-74BB-89B517E38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235" y="3583515"/>
            <a:ext cx="2542116" cy="3141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39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B8A6-8799-4DD0-0881-F9A340CB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77" y="369168"/>
            <a:ext cx="10469312" cy="741318"/>
          </a:xfrm>
        </p:spPr>
        <p:txBody>
          <a:bodyPr/>
          <a:lstStyle/>
          <a:p>
            <a:pPr algn="ctr"/>
            <a:r>
              <a:rPr lang="en-US" b="1" dirty="0"/>
              <a:t>God's Transformative Grace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B59E3-9462-DA0E-C78D-43CF4B15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CCB2-0904-4800-A636-E8AB43600215}" type="datetime1">
              <a:t>6/22/2026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C7629-98AB-2103-404B-EAB84CA6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1ED8D-1C2D-2043-7DD9-C69AEF1E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5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E46E96D-4569-281E-D356-3201A4A35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4478" y="1912408"/>
            <a:ext cx="499412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sz="2000" dirty="0">
                <a:ea typeface="+mj-lt"/>
                <a:cs typeface="+mj-lt"/>
              </a:rPr>
              <a:t>1 slide</a:t>
            </a:r>
          </a:p>
          <a:p>
            <a:pPr lvl="2"/>
            <a:r>
              <a:rPr lang="en-US" sz="2000" dirty="0">
                <a:ea typeface="+mj-lt"/>
                <a:cs typeface="+mj-lt"/>
              </a:rPr>
              <a:t>Highlight the spiritual transformation that can happen through this sacrament</a:t>
            </a:r>
          </a:p>
          <a:p>
            <a:pPr lvl="3">
              <a:buFont typeface="Avenir Next LT Pro Light" panose="020B0604020202020204" pitchFamily="34" charset="0"/>
              <a:buChar char="–"/>
            </a:pPr>
            <a:r>
              <a:rPr lang="en-US" sz="2000" dirty="0">
                <a:ea typeface="+mj-lt"/>
                <a:cs typeface="+mj-lt"/>
              </a:rPr>
              <a:t>How does it help the Church as a whole, as well as individuals, grow in holiness, unity, and mission to serve?</a:t>
            </a:r>
          </a:p>
          <a:p>
            <a:endParaRPr lang="en-US" dirty="0"/>
          </a:p>
        </p:txBody>
      </p:sp>
      <p:pic>
        <p:nvPicPr>
          <p:cNvPr id="25" name="Picture 24" descr="a statue of a man holding a child">
            <a:extLst>
              <a:ext uri="{FF2B5EF4-FFF2-40B4-BE49-F238E27FC236}">
                <a16:creationId xmlns:a16="http://schemas.microsoft.com/office/drawing/2014/main" id="{25F474B4-F063-4579-D2DA-4C3CC0DC6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108" y="1837265"/>
            <a:ext cx="2927617" cy="431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bride and groom walking down the aisle of a church">
            <a:extLst>
              <a:ext uri="{FF2B5EF4-FFF2-40B4-BE49-F238E27FC236}">
                <a16:creationId xmlns:a16="http://schemas.microsoft.com/office/drawing/2014/main" id="{3C131157-D092-D921-AB3A-6B221F27C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149" y="1276350"/>
            <a:ext cx="1642535" cy="1924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A close up of two wedding rings on an open book">
            <a:extLst>
              <a:ext uri="{FF2B5EF4-FFF2-40B4-BE49-F238E27FC236}">
                <a16:creationId xmlns:a16="http://schemas.microsoft.com/office/drawing/2014/main" id="{2B162A36-F1DA-2D45-9AE7-EC21A1EE2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150" y="1371600"/>
            <a:ext cx="1642535" cy="1976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babys hand on human palm">
            <a:extLst>
              <a:ext uri="{FF2B5EF4-FFF2-40B4-BE49-F238E27FC236}">
                <a16:creationId xmlns:a16="http://schemas.microsoft.com/office/drawing/2014/main" id="{B7E42857-239A-C8CC-F488-DEA438DCD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149" y="4726516"/>
            <a:ext cx="1642536" cy="1849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person in white long sleeve shirt and black pants">
            <a:extLst>
              <a:ext uri="{FF2B5EF4-FFF2-40B4-BE49-F238E27FC236}">
                <a16:creationId xmlns:a16="http://schemas.microsoft.com/office/drawing/2014/main" id="{DFA50E1C-B511-8DEC-DA95-71D8AF850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0983" y="4647980"/>
            <a:ext cx="1822451" cy="1911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8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16953-6D45-974E-C6A7-2BCA84C8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8842"/>
            <a:ext cx="4069820" cy="1600200"/>
          </a:xfrm>
        </p:spPr>
        <p:txBody>
          <a:bodyPr/>
          <a:lstStyle/>
          <a:p>
            <a:r>
              <a:rPr lang="en-US" dirty="0"/>
              <a:t>The</a:t>
            </a:r>
            <a:br>
              <a:rPr lang="en-US" dirty="0"/>
            </a:br>
            <a:r>
              <a:rPr lang="en-US" dirty="0"/>
              <a:t>Sacramental</a:t>
            </a:r>
            <a:br>
              <a:rPr lang="en-US" dirty="0"/>
            </a:br>
            <a:r>
              <a:rPr lang="en-US" dirty="0"/>
              <a:t>Life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D26BE-26AE-9E5F-ED2B-F299CC09A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621" y="2362200"/>
            <a:ext cx="4429653" cy="34977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00150" lvl="2" indent="-285750">
              <a:buFont typeface="Wingdings"/>
              <a:buChar char="▪"/>
            </a:pPr>
            <a:r>
              <a:rPr lang="en-US" sz="1600">
                <a:ea typeface="+mn-lt"/>
                <a:cs typeface="+mn-lt"/>
              </a:rPr>
              <a:t>1 slide</a:t>
            </a:r>
          </a:p>
          <a:p>
            <a:pPr marL="1200150" lvl="2" indent="-285750">
              <a:buFont typeface="Wingdings"/>
              <a:buChar char="▪"/>
            </a:pPr>
            <a:r>
              <a:rPr lang="en-US" sz="1600">
                <a:ea typeface="+mn-lt"/>
                <a:cs typeface="+mn-lt"/>
              </a:rPr>
              <a:t>What does it mean to live a sacramental life?</a:t>
            </a:r>
          </a:p>
          <a:p>
            <a:pPr marL="1657350" lvl="3" indent="-285750">
              <a:buFont typeface="Symbol"/>
              <a:buChar char="•"/>
            </a:pPr>
            <a:r>
              <a:rPr lang="en-US" sz="1600">
                <a:ea typeface="+mn-lt"/>
                <a:cs typeface="+mn-lt"/>
              </a:rPr>
              <a:t>What attitudes and habits do this sacrament inspire you to live out in daily life?</a:t>
            </a:r>
          </a:p>
          <a:p>
            <a:pPr marL="1657350" lvl="3" indent="-285750">
              <a:buFont typeface="Symbol"/>
              <a:buChar char="•"/>
            </a:pPr>
            <a:r>
              <a:rPr lang="en-US" sz="1600">
                <a:ea typeface="+mn-lt"/>
                <a:cs typeface="+mn-lt"/>
              </a:rPr>
              <a:t>How can you continue to live out this sacrament beyond the moment of reception?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13C64-CA2A-7ECF-A966-BDF08160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FFB5-1105-4B40-9B11-DB82C153D7C9}" type="datetime1">
              <a:t>6/22/2026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8C392-34E1-7053-CF32-F0523311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CDCDA-769D-BF62-DA00-0387E9DA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6</a:t>
            </a:fld>
            <a:endParaRPr lang="en-US" dirty="0"/>
          </a:p>
        </p:txBody>
      </p:sp>
      <p:pic>
        <p:nvPicPr>
          <p:cNvPr id="12" name="Picture 11" descr="a woman in a white veil holding a candle">
            <a:extLst>
              <a:ext uri="{FF2B5EF4-FFF2-40B4-BE49-F238E27FC236}">
                <a16:creationId xmlns:a16="http://schemas.microsoft.com/office/drawing/2014/main" id="{D803FADC-6AE2-AE7A-4A25-7357E060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1" y="612343"/>
            <a:ext cx="3780366" cy="564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6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BF9C-D677-8D44-26F5-A690D1FF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660400"/>
            <a:ext cx="10357666" cy="676450"/>
          </a:xfrm>
        </p:spPr>
        <p:txBody>
          <a:bodyPr/>
          <a:lstStyle/>
          <a:p>
            <a:pPr algn="ctr"/>
            <a:r>
              <a:rPr lang="en-US" b="1" dirty="0"/>
              <a:t>Works Cited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158AC-43A7-0546-8484-75600C67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9C05-42E5-4CF8-A552-CC1F5134C77C}" type="datetime1">
              <a:t>6/22/2026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6D266-8FE8-956B-254C-12BC9E58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02DE6-A072-6701-8AC6-A10027A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1D5C4A-F67F-3CA8-D8DA-30DBFCF88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Catholic Church. (2000). </a:t>
            </a:r>
            <a:r>
              <a:rPr lang="en-US" i="1" dirty="0"/>
              <a:t>Catechism of the Catholic Church: revised in accordance with the official Latin text promulgated by Pope John Paul II. </a:t>
            </a:r>
            <a:r>
              <a:rPr lang="en-US" dirty="0"/>
              <a:t>United States Catholic Conference. </a:t>
            </a:r>
          </a:p>
          <a:p>
            <a:r>
              <a:rPr lang="en-US" b="1" i="1" dirty="0"/>
              <a:t>Place other references used (should be your textbook and the Bible used as well) here in APA format. </a:t>
            </a:r>
          </a:p>
        </p:txBody>
      </p:sp>
    </p:spTree>
    <p:extLst>
      <p:ext uri="{BB962C8B-B14F-4D97-AF65-F5344CB8AC3E}">
        <p14:creationId xmlns:p14="http://schemas.microsoft.com/office/powerpoint/2010/main" val="7812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eniceBeachVTI">
  <a:themeElements>
    <a:clrScheme name="VeniceBeachVTI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VeniceBeachVTI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VeniceBeach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54706E44-6516-4822-8F8F-6BA182D64AC9}" vid="{F71BAAD1-41E5-4D56-97E1-12A04B86E5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338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Next LT Pro</vt:lpstr>
      <vt:lpstr>Avenir Next LT Pro Light</vt:lpstr>
      <vt:lpstr>Lato</vt:lpstr>
      <vt:lpstr>Symbol</vt:lpstr>
      <vt:lpstr>Wingdings</vt:lpstr>
      <vt:lpstr>VeniceBeachVTI</vt:lpstr>
      <vt:lpstr>The  SACRAMENT OF Matrimony</vt:lpstr>
      <vt:lpstr>Scriptural Foundations</vt:lpstr>
      <vt:lpstr>Catechism &amp; Church Teaching</vt:lpstr>
      <vt:lpstr>Symbols Signs &amp; Traditions</vt:lpstr>
      <vt:lpstr>God's Transformative Grace</vt:lpstr>
      <vt:lpstr>The Sacramental Life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SACRAMENT OF Matrimony</dc:title>
  <dc:creator>Cparker</dc:creator>
  <cp:lastModifiedBy>Cparker</cp:lastModifiedBy>
  <cp:revision>806</cp:revision>
  <dcterms:created xsi:type="dcterms:W3CDTF">2025-08-09T17:30:26Z</dcterms:created>
  <dcterms:modified xsi:type="dcterms:W3CDTF">2026-06-22T15:38:24Z</dcterms:modified>
</cp:coreProperties>
</file>