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36"/>
  </p:notesMasterIdLst>
  <p:sldIdLst>
    <p:sldId id="347" r:id="rId2"/>
    <p:sldId id="273" r:id="rId3"/>
    <p:sldId id="284" r:id="rId4"/>
    <p:sldId id="311" r:id="rId5"/>
    <p:sldId id="285" r:id="rId6"/>
    <p:sldId id="315" r:id="rId7"/>
    <p:sldId id="316" r:id="rId8"/>
    <p:sldId id="317" r:id="rId9"/>
    <p:sldId id="320" r:id="rId10"/>
    <p:sldId id="324" r:id="rId11"/>
    <p:sldId id="286" r:id="rId12"/>
    <p:sldId id="305" r:id="rId13"/>
    <p:sldId id="306" r:id="rId14"/>
    <p:sldId id="325" r:id="rId15"/>
    <p:sldId id="340" r:id="rId16"/>
    <p:sldId id="307" r:id="rId17"/>
    <p:sldId id="308" r:id="rId18"/>
    <p:sldId id="327" r:id="rId19"/>
    <p:sldId id="300" r:id="rId20"/>
    <p:sldId id="328" r:id="rId21"/>
    <p:sldId id="301" r:id="rId22"/>
    <p:sldId id="329" r:id="rId23"/>
    <p:sldId id="288" r:id="rId24"/>
    <p:sldId id="295" r:id="rId25"/>
    <p:sldId id="296" r:id="rId26"/>
    <p:sldId id="333" r:id="rId27"/>
    <p:sldId id="289" r:id="rId28"/>
    <p:sldId id="291" r:id="rId29"/>
    <p:sldId id="344" r:id="rId30"/>
    <p:sldId id="345" r:id="rId31"/>
    <p:sldId id="335" r:id="rId32"/>
    <p:sldId id="342" r:id="rId33"/>
    <p:sldId id="336" r:id="rId34"/>
    <p:sldId id="34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808000"/>
    <a:srgbClr val="FFCC99"/>
    <a:srgbClr val="FFCC66"/>
    <a:srgbClr val="0000CC"/>
    <a:srgbClr val="441918"/>
    <a:srgbClr val="FFE0C1"/>
    <a:srgbClr val="FFE2C5"/>
    <a:srgbClr val="FFDCB9"/>
    <a:srgbClr val="FFC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60"/>
  </p:normalViewPr>
  <p:slideViewPr>
    <p:cSldViewPr>
      <p:cViewPr>
        <p:scale>
          <a:sx n="60" d="100"/>
          <a:sy n="60" d="100"/>
        </p:scale>
        <p:origin x="-2124"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DABF-2FDC-460B-9B8A-9F17BACDBD49}" type="slidenum">
              <a:rPr lang="en-US" smtClean="0"/>
              <a:t>10</a:t>
            </a:fld>
            <a:endParaRPr lang="en-US"/>
          </a:p>
        </p:txBody>
      </p:sp>
    </p:spTree>
    <p:extLst>
      <p:ext uri="{BB962C8B-B14F-4D97-AF65-F5344CB8AC3E}">
        <p14:creationId xmlns:p14="http://schemas.microsoft.com/office/powerpoint/2010/main" val="37589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DABF-2FDC-460B-9B8A-9F17BACDBD49}" type="slidenum">
              <a:rPr lang="en-US" smtClean="0"/>
              <a:t>13</a:t>
            </a:fld>
            <a:endParaRPr lang="en-US"/>
          </a:p>
        </p:txBody>
      </p:sp>
    </p:spTree>
    <p:extLst>
      <p:ext uri="{BB962C8B-B14F-4D97-AF65-F5344CB8AC3E}">
        <p14:creationId xmlns:p14="http://schemas.microsoft.com/office/powerpoint/2010/main" val="350945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a:t>
            </a:r>
            <a:r>
              <a:rPr lang="en-US" sz="4000" dirty="0" smtClean="0">
                <a:solidFill>
                  <a:schemeClr val="bg1"/>
                </a:solidFill>
                <a:latin typeface="Arial Black" panose="020B0A04020102020204" pitchFamily="34" charset="0"/>
              </a:rPr>
              <a:t>5 </a:t>
            </a:r>
            <a:r>
              <a:rPr lang="en-US" sz="4000" dirty="0" smtClean="0">
                <a:solidFill>
                  <a:schemeClr val="bg1"/>
                </a:solidFill>
                <a:latin typeface="Arial Black" panose="020B0A04020102020204" pitchFamily="34" charset="0"/>
              </a:rPr>
              <a:t>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8854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accent1">
                <a:lumMod val="5000"/>
                <a:lumOff val="95000"/>
              </a:schemeClr>
            </a:gs>
            <a:gs pos="38000">
              <a:schemeClr val="accent1">
                <a:lumMod val="45000"/>
                <a:lumOff val="55000"/>
              </a:schemeClr>
            </a:gs>
            <a:gs pos="100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05288" y="2995499"/>
            <a:ext cx="4495800" cy="3138482"/>
          </a:xfrm>
          <a:prstGeom prst="rect">
            <a:avLst/>
          </a:prstGeom>
          <a:ln>
            <a:noFill/>
          </a:ln>
          <a:effectLst>
            <a:softEdge rad="112500"/>
          </a:effectLst>
        </p:spPr>
      </p:pic>
      <p:sp>
        <p:nvSpPr>
          <p:cNvPr id="7" name="TextBox 6"/>
          <p:cNvSpPr txBox="1"/>
          <p:nvPr/>
        </p:nvSpPr>
        <p:spPr>
          <a:xfrm>
            <a:off x="533400" y="304800"/>
            <a:ext cx="7162800" cy="1138773"/>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Apostasy</a:t>
            </a:r>
            <a:r>
              <a:rPr lang="en-US" sz="3200" b="1" dirty="0">
                <a:latin typeface="Arial" panose="020B0604020202020204" pitchFamily="34" charset="0"/>
                <a:cs typeface="Arial" panose="020B0604020202020204" pitchFamily="34" charset="0"/>
              </a:rPr>
              <a:t> The denial of God and the repudiation of faith.</a:t>
            </a:r>
            <a:endParaRPr lang="en-US" sz="2800" b="1" dirty="0">
              <a:latin typeface="Arial" panose="020B0604020202020204" pitchFamily="34" charset="0"/>
              <a:cs typeface="Arial" panose="020B0604020202020204" pitchFamily="34" charset="0"/>
            </a:endParaRPr>
          </a:p>
        </p:txBody>
      </p:sp>
      <p:sp>
        <p:nvSpPr>
          <p:cNvPr id="2" name="Rectangle 1"/>
          <p:cNvSpPr/>
          <p:nvPr/>
        </p:nvSpPr>
        <p:spPr>
          <a:xfrm>
            <a:off x="381000" y="1944231"/>
            <a:ext cx="8320088" cy="2246769"/>
          </a:xfrm>
          <a:prstGeom prst="rect">
            <a:avLst/>
          </a:prstGeom>
        </p:spPr>
        <p:txBody>
          <a:bodyPr wrap="square">
            <a:spAutoFit/>
          </a:bodyPr>
          <a:lstStyle/>
          <a:p>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Gideon made an ephod out of the gold and placed it in his city, Ophrah. All Israel prostituted themselves there, and it became a snare to Gideon </a:t>
            </a:r>
            <a:br>
              <a:rPr lang="en-US" sz="2800" b="1" i="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and his household. </a:t>
            </a:r>
            <a:r>
              <a:rPr lang="en-US" sz="2800" b="1" dirty="0">
                <a:solidFill>
                  <a:schemeClr val="bg1"/>
                </a:solidFill>
                <a:effectLst>
                  <a:outerShdw blurRad="50800" dist="38100" dir="2700000" algn="tl" rotWithShape="0">
                    <a:prstClr val="black"/>
                  </a:outerShdw>
                </a:effectLst>
                <a:latin typeface="Arial Narrow" panose="020B0606020202030204" pitchFamily="34" charset="0"/>
              </a:rPr>
              <a:t/>
            </a:r>
            <a:br>
              <a:rPr lang="en-US" sz="2800" b="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solidFill>
                  <a:schemeClr val="bg1"/>
                </a:solidFill>
                <a:effectLst>
                  <a:outerShdw blurRad="50800" dist="38100" dir="2700000" algn="tl" rotWithShape="0">
                    <a:prstClr val="black"/>
                  </a:outerShdw>
                </a:effectLst>
                <a:latin typeface="Arial Narrow" panose="020B0606020202030204" pitchFamily="34" charset="0"/>
              </a:rPr>
              <a:t>           </a:t>
            </a:r>
            <a:r>
              <a:rPr lang="en-US" sz="2800" dirty="0">
                <a:solidFill>
                  <a:schemeClr val="bg1"/>
                </a:solidFill>
                <a:effectLst>
                  <a:outerShdw blurRad="50800" dist="38100" dir="2700000" algn="tl" rotWithShape="0">
                    <a:prstClr val="black"/>
                  </a:outerShdw>
                </a:effectLst>
                <a:latin typeface="Arial Narrow" panose="020B0606020202030204" pitchFamily="34" charset="0"/>
              </a:rPr>
              <a:t>Judges 8:27</a:t>
            </a:r>
          </a:p>
        </p:txBody>
      </p:sp>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spTree>
    <p:extLst>
      <p:ext uri="{BB962C8B-B14F-4D97-AF65-F5344CB8AC3E}">
        <p14:creationId xmlns:p14="http://schemas.microsoft.com/office/powerpoint/2010/main" val="289343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pic>
        <p:nvPicPr>
          <p:cNvPr id="2" name="Picture 1"/>
          <p:cNvPicPr>
            <a:picLocks noChangeAspect="1"/>
          </p:cNvPicPr>
          <p:nvPr/>
        </p:nvPicPr>
        <p:blipFill>
          <a:blip r:embed="rId2"/>
          <a:stretch>
            <a:fillRect/>
          </a:stretch>
        </p:blipFill>
        <p:spPr>
          <a:xfrm>
            <a:off x="76200" y="685800"/>
            <a:ext cx="8979568" cy="4134258"/>
          </a:xfrm>
          <a:prstGeom prst="rect">
            <a:avLst/>
          </a:prstGeom>
        </p:spPr>
      </p:pic>
    </p:spTree>
    <p:extLst>
      <p:ext uri="{BB962C8B-B14F-4D97-AF65-F5344CB8AC3E}">
        <p14:creationId xmlns:p14="http://schemas.microsoft.com/office/powerpoint/2010/main" val="110696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62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4338" name="Picture 2" descr="https://d2fr2mv0wiuk4k.cloudfront.net/devotionals/feature_image_smalls/tramtuuakytisznguqtcdwegwllbmfra/000039_63untitled_20shootFebruary_2003_2C_202014-1-3-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462"/>
            <a:ext cx="9144000" cy="3538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7" name="TextBox 6"/>
          <p:cNvSpPr txBox="1"/>
          <p:nvPr/>
        </p:nvSpPr>
        <p:spPr>
          <a:xfrm>
            <a:off x="304800" y="304800"/>
            <a:ext cx="8534400" cy="2800767"/>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Messiah</a:t>
            </a:r>
            <a:r>
              <a:rPr lang="en-US" sz="3200" b="1" dirty="0">
                <a:latin typeface="Arial" panose="020B0604020202020204" pitchFamily="34" charset="0"/>
                <a:cs typeface="Arial" panose="020B0604020202020204" pitchFamily="34" charset="0"/>
              </a:rPr>
              <a:t> </a:t>
            </a:r>
            <a:r>
              <a:rPr lang="en-US" sz="2800" b="1" dirty="0">
                <a:latin typeface="Arial Narrow" panose="020B0606020202030204" pitchFamily="34" charset="0"/>
              </a:rPr>
              <a:t>The “anointed one” promised by the Old Testament prophets. He would be a descendant of David who would set up an ideal kingdom ruled by an adopted son. He would preach the Law in truth and would sacrifice his life for the people. Jesus Christ fulfills the prophecies about the Messiah.</a:t>
            </a:r>
            <a:endParaRPr lang="en-US" sz="28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8862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2.wp.com/cagleonline.com/wp-content/uploads/2015/03/kings-of-Israel-e141037078257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1460" b="74118"/>
          <a:stretch/>
        </p:blipFill>
        <p:spPr bwMode="auto">
          <a:xfrm>
            <a:off x="0" y="-3412"/>
            <a:ext cx="3276599" cy="6861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pic>
        <p:nvPicPr>
          <p:cNvPr id="8194" name="Picture 2" descr="http://i2.wp.com/cagleonline.com/wp-content/uploads/2015/03/kings-of-Israel-e141037078257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624" r="8094"/>
          <a:stretch/>
        </p:blipFill>
        <p:spPr bwMode="auto">
          <a:xfrm>
            <a:off x="3087199" y="0"/>
            <a:ext cx="60568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2.wp.com/cagleonline.com/wp-content/uploads/2015/03/kings-of-Israel-e141037078257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09" r="16582" b="69788"/>
          <a:stretch/>
        </p:blipFill>
        <p:spPr bwMode="auto">
          <a:xfrm rot="20697331">
            <a:off x="366533" y="973678"/>
            <a:ext cx="3993714" cy="2746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2.wp.com/cagleonline.com/wp-content/uploads/2015/03/kings-of-Israel-e141037078257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1460" b="69788"/>
          <a:stretch/>
        </p:blipFill>
        <p:spPr bwMode="auto">
          <a:xfrm>
            <a:off x="2609074" y="5029200"/>
            <a:ext cx="1335050" cy="17513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47800" y="62863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Tree>
    <p:extLst>
      <p:ext uri="{BB962C8B-B14F-4D97-AF65-F5344CB8AC3E}">
        <p14:creationId xmlns:p14="http://schemas.microsoft.com/office/powerpoint/2010/main" val="334346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9218" name="Picture 2" descr="http://mydailydevotion.org/yahoo_site_admin/assets/images/SamuelSaul.74185033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90975" cy="4810215"/>
          </a:xfrm>
          <a:prstGeom prst="rect">
            <a:avLst/>
          </a:prstGeom>
          <a:solidFill>
            <a:schemeClr val="tx2">
              <a:lumMod val="60000"/>
              <a:lumOff val="40000"/>
            </a:schemeClr>
          </a:solidFill>
          <a:ln>
            <a:noFill/>
          </a:ln>
          <a:effectLst>
            <a:softEdge rad="112500"/>
          </a:effectLs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11" name="TextBox 10"/>
          <p:cNvSpPr txBox="1"/>
          <p:nvPr/>
        </p:nvSpPr>
        <p:spPr>
          <a:xfrm>
            <a:off x="381000" y="304800"/>
            <a:ext cx="8458200" cy="4370427"/>
          </a:xfrm>
          <a:prstGeom prst="rect">
            <a:avLst/>
          </a:prstGeom>
          <a:noFill/>
        </p:spPr>
        <p:txBody>
          <a:bodyPr wrap="square" rtlCol="0">
            <a:spAutoFit/>
          </a:bodyPr>
          <a:lstStyle/>
          <a:p>
            <a:pPr lvl="0">
              <a:lnSpc>
                <a:spcPts val="3900"/>
              </a:lnSpc>
            </a:pPr>
            <a:r>
              <a:rPr lang="en-US" altLang="en-US" sz="2800" b="1" i="1" dirty="0">
                <a:solidFill>
                  <a:schemeClr val="bg1"/>
                </a:solidFill>
                <a:effectLst>
                  <a:outerShdw blurRad="50800" dist="38100" dir="2700000" algn="tl" rotWithShape="0">
                    <a:prstClr val="black"/>
                  </a:outerShdw>
                </a:effectLst>
                <a:latin typeface="Arial Narrow" panose="020B0606020202030204" pitchFamily="34" charset="0"/>
              </a:rPr>
              <a:t>T</a:t>
            </a:r>
            <a: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t>hen, from a flask he had with him, Samuel poured oil on Saul’s head and kissed him, saying: “The LORD anoints you ruler over  his people Israel. </a:t>
            </a:r>
            <a:b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br>
            <a: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t>You are the one who will govern </a:t>
            </a:r>
            <a:b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br>
            <a: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t>the LORD’s people and save </a:t>
            </a:r>
            <a:b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br>
            <a: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t>them from the power of their </a:t>
            </a:r>
            <a:b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br>
            <a:r>
              <a:rPr lang="en-US" altLang="en-US" sz="2800" b="1" i="1" dirty="0" bmk="">
                <a:solidFill>
                  <a:schemeClr val="bg1"/>
                </a:solidFill>
                <a:effectLst>
                  <a:outerShdw blurRad="50800" dist="38100" dir="2700000" algn="tl" rotWithShape="0">
                    <a:prstClr val="black"/>
                  </a:outerShdw>
                </a:effectLst>
                <a:latin typeface="Arial Narrow" panose="020B0606020202030204" pitchFamily="34" charset="0"/>
              </a:rPr>
              <a:t>enemies all around them.</a:t>
            </a:r>
          </a:p>
          <a:p>
            <a:pPr lvl="0">
              <a:lnSpc>
                <a:spcPts val="3900"/>
              </a:lnSpc>
            </a:pPr>
            <a:r>
              <a:rPr lang="en-US" altLang="en-US" sz="2800" b="1" dirty="0" bmk="">
                <a:solidFill>
                  <a:schemeClr val="bg1"/>
                </a:solidFill>
                <a:effectLst>
                  <a:outerShdw blurRad="50800" dist="38100" dir="2700000" algn="tl" rotWithShape="0">
                    <a:prstClr val="black"/>
                  </a:outerShdw>
                </a:effectLst>
                <a:latin typeface="Arial Narrow" panose="020B0606020202030204" pitchFamily="34" charset="0"/>
              </a:rPr>
              <a:t>                 1 Samuel 10:1</a:t>
            </a:r>
            <a:endParaRPr lang="en-US" altLang="en-US" sz="2800" b="1" dirty="0">
              <a:solidFill>
                <a:schemeClr val="bg1"/>
              </a:solidFill>
              <a:effectLst>
                <a:outerShdw blurRad="50800" dist="38100" dir="2700000" algn="tl" rotWithShape="0">
                  <a:prstClr val="black"/>
                </a:outerShdw>
              </a:effectLst>
              <a:latin typeface="Arial Narrow" panose="020B0606020202030204" pitchFamily="34" charset="0"/>
            </a:endParaRPr>
          </a:p>
          <a:p>
            <a:endParaRPr lang="en-US" dirty="0"/>
          </a:p>
        </p:txBody>
      </p:sp>
    </p:spTree>
    <p:extLst>
      <p:ext uri="{BB962C8B-B14F-4D97-AF65-F5344CB8AC3E}">
        <p14:creationId xmlns:p14="http://schemas.microsoft.com/office/powerpoint/2010/main" val="61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77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16386" name="Picture 2" descr="http://www.jesuswalk.com/psalms/images/gerrit-van-honthorst-king-david-playing-the-harp-1611-1156x1407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2457" y="2918202"/>
            <a:ext cx="2736111" cy="33301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2" name="TextBox 1"/>
          <p:cNvSpPr txBox="1"/>
          <p:nvPr/>
        </p:nvSpPr>
        <p:spPr>
          <a:xfrm>
            <a:off x="304800" y="76200"/>
            <a:ext cx="8534400" cy="6581289"/>
          </a:xfrm>
          <a:prstGeom prst="rect">
            <a:avLst/>
          </a:prstGeom>
          <a:noFill/>
        </p:spPr>
        <p:txBody>
          <a:bodyPr wrap="square" rtlCol="0">
            <a:spAutoFit/>
          </a:bodyPr>
          <a:lstStyle/>
          <a:p>
            <a:pPr>
              <a:lnSpc>
                <a:spcPts val="4600"/>
              </a:lnSpc>
            </a:pPr>
            <a:r>
              <a:rPr lang="en-US" sz="2800" b="1" u="sng"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Seven Primary Features of the Davidic Covenant</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David’s line would have a kingdom</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covenant established a royal dynasty</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king would be the son of David and the Son of God</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covenant would be unlimited and everlasting</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Jerusalem would be Israel’s </a:t>
            </a:r>
            <a:br>
              <a:rPr lang="en-US" sz="2800" b="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solidFill>
                  <a:schemeClr val="bg1"/>
                </a:solidFill>
                <a:effectLst>
                  <a:outerShdw blurRad="50800" dist="38100" dir="2700000" algn="tl" rotWithShape="0">
                    <a:prstClr val="black"/>
                  </a:outerShdw>
                </a:effectLst>
                <a:latin typeface="Arial Narrow" panose="020B0606020202030204" pitchFamily="34" charset="0"/>
              </a:rPr>
              <a:t>spiritual center</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Temple would be the visible </a:t>
            </a:r>
            <a:br>
              <a:rPr lang="en-US" sz="2800" b="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solidFill>
                  <a:schemeClr val="bg1"/>
                </a:solidFill>
                <a:effectLst>
                  <a:outerShdw blurRad="50800" dist="38100" dir="2700000" algn="tl" rotWithShape="0">
                    <a:prstClr val="black"/>
                  </a:outerShdw>
                </a:effectLst>
                <a:latin typeface="Arial Narrow" panose="020B0606020202030204" pitchFamily="34" charset="0"/>
              </a:rPr>
              <a:t>sign of the covenant</a:t>
            </a:r>
          </a:p>
          <a:p>
            <a:pPr marL="457200" indent="-457200">
              <a:lnSpc>
                <a:spcPts val="4600"/>
              </a:lnSpc>
              <a:buClr>
                <a:schemeClr val="accent6">
                  <a:lumMod val="75000"/>
                </a:schemeClr>
              </a:buClr>
              <a:buSzPct val="150000"/>
              <a:buFont typeface="Arial" panose="020B060402020202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Wisdom would be the law of the </a:t>
            </a:r>
            <a:br>
              <a:rPr lang="en-US" sz="2800" b="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solidFill>
                  <a:schemeClr val="bg1"/>
                </a:solidFill>
                <a:effectLst>
                  <a:outerShdw blurRad="50800" dist="38100" dir="2700000" algn="tl" rotWithShape="0">
                    <a:prstClr val="black"/>
                  </a:outerShdw>
                </a:effectLst>
                <a:latin typeface="Arial Narrow" panose="020B0606020202030204" pitchFamily="34" charset="0"/>
              </a:rPr>
              <a:t>covenant  </a:t>
            </a:r>
            <a:endParaRPr lang="en-US" sz="4000" b="1" dirty="0">
              <a:solidFill>
                <a:schemeClr val="bg1"/>
              </a:solidFill>
              <a:effectLst>
                <a:outerShdw blurRad="50800" dist="38100" dir="2700000" algn="t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360870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leansingfire.org/wp-content/uploads/2013/02/illustration-solomons-temple-detail_edi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50132"/>
            <a:ext cx="6837389" cy="4883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2" name="Rectangle 1"/>
          <p:cNvSpPr/>
          <p:nvPr/>
        </p:nvSpPr>
        <p:spPr>
          <a:xfrm>
            <a:off x="685800" y="174171"/>
            <a:ext cx="7848600" cy="892552"/>
          </a:xfrm>
          <a:prstGeom prst="rect">
            <a:avLst/>
          </a:prstGeom>
        </p:spPr>
        <p:txBody>
          <a:bodyPr wrap="square">
            <a:spAutoFit/>
          </a:bodyPr>
          <a:lstStyle/>
          <a:p>
            <a:pPr algn="ctr"/>
            <a:r>
              <a:rPr lang="en-US" sz="2800" b="1" dirty="0">
                <a:solidFill>
                  <a:srgbClr val="252525"/>
                </a:solidFill>
                <a:latin typeface="Arial" panose="020B0604020202020204" pitchFamily="34" charset="0"/>
                <a:cs typeface="Arial" panose="020B0604020202020204" pitchFamily="34" charset="0"/>
              </a:rPr>
              <a:t>Temple of Solomon</a:t>
            </a:r>
          </a:p>
          <a:p>
            <a:pPr algn="ctr"/>
            <a:r>
              <a:rPr lang="en-US" sz="2400" dirty="0">
                <a:solidFill>
                  <a:srgbClr val="252525"/>
                </a:solidFill>
                <a:latin typeface="Arial" panose="020B0604020202020204" pitchFamily="34" charset="0"/>
                <a:cs typeface="Arial" panose="020B0604020202020204" pitchFamily="34" charset="0"/>
              </a:rPr>
              <a:t>Constructed during the mid 10</a:t>
            </a:r>
            <a:r>
              <a:rPr lang="en-US" sz="2400" baseline="30000" dirty="0">
                <a:solidFill>
                  <a:srgbClr val="252525"/>
                </a:solidFill>
                <a:latin typeface="Arial" panose="020B0604020202020204" pitchFamily="34" charset="0"/>
                <a:cs typeface="Arial" panose="020B0604020202020204" pitchFamily="34" charset="0"/>
              </a:rPr>
              <a:t>th</a:t>
            </a:r>
            <a:r>
              <a:rPr lang="en-US" sz="2400" dirty="0">
                <a:solidFill>
                  <a:srgbClr val="252525"/>
                </a:solidFill>
                <a:latin typeface="Arial" panose="020B0604020202020204" pitchFamily="34" charset="0"/>
                <a:cs typeface="Arial" panose="020B0604020202020204" pitchFamily="34" charset="0"/>
              </a:rPr>
              <a:t> century, BC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8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C1"/>
        </a:solidFill>
        <a:effectLst/>
      </p:bgPr>
    </p:bg>
    <p:spTree>
      <p:nvGrpSpPr>
        <p:cNvPr id="1" name=""/>
        <p:cNvGrpSpPr/>
        <p:nvPr/>
      </p:nvGrpSpPr>
      <p:grpSpPr>
        <a:xfrm>
          <a:off x="0" y="0"/>
          <a:ext cx="0" cy="0"/>
          <a:chOff x="0" y="0"/>
          <a:chExt cx="0" cy="0"/>
        </a:xfrm>
      </p:grpSpPr>
      <p:pic>
        <p:nvPicPr>
          <p:cNvPr id="1030" name="Picture 6" descr="https://upload.wikimedia.org/wikipedia/commons/thumb/b/bd/Kingdoms_of_Israel_and_Judah_map_830.svg/2000px-Kingdoms_of_Israel_and_Judah_map_830.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65"/>
          <a:stretch/>
        </p:blipFill>
        <p:spPr bwMode="auto">
          <a:xfrm>
            <a:off x="0" y="-1"/>
            <a:ext cx="7467600" cy="693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2" name="TextBox 1"/>
          <p:cNvSpPr txBox="1"/>
          <p:nvPr/>
        </p:nvSpPr>
        <p:spPr>
          <a:xfrm>
            <a:off x="6324600" y="-152400"/>
            <a:ext cx="2286000" cy="3010055"/>
          </a:xfrm>
          <a:prstGeom prst="rect">
            <a:avLst/>
          </a:prstGeom>
          <a:noFill/>
        </p:spPr>
        <p:txBody>
          <a:bodyPr wrap="square" rtlCol="0">
            <a:spAutoFit/>
          </a:bodyPr>
          <a:lstStyle/>
          <a:p>
            <a:pPr algn="r">
              <a:lnSpc>
                <a:spcPct val="150000"/>
              </a:lnSpc>
            </a:pPr>
            <a:r>
              <a:rPr lang="en-US" sz="4400" b="1" dirty="0">
                <a:latin typeface="Arial Narrow" panose="020B0606020202030204" pitchFamily="34" charset="0"/>
              </a:rPr>
              <a:t>The Divided Kingdom</a:t>
            </a:r>
          </a:p>
        </p:txBody>
      </p:sp>
    </p:spTree>
    <p:extLst>
      <p:ext uri="{BB962C8B-B14F-4D97-AF65-F5344CB8AC3E}">
        <p14:creationId xmlns:p14="http://schemas.microsoft.com/office/powerpoint/2010/main" val="205583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Monarchy in Israel</a:t>
            </a:r>
          </a:p>
          <a:p>
            <a:endParaRPr lang="en-US" dirty="0"/>
          </a:p>
        </p:txBody>
      </p:sp>
      <p:sp>
        <p:nvSpPr>
          <p:cNvPr id="4" name="Rectangle 3"/>
          <p:cNvSpPr/>
          <p:nvPr/>
        </p:nvSpPr>
        <p:spPr>
          <a:xfrm>
            <a:off x="914400" y="0"/>
            <a:ext cx="7315200" cy="523220"/>
          </a:xfrm>
          <a:prstGeom prst="rect">
            <a:avLst/>
          </a:prstGeom>
        </p:spPr>
        <p:txBody>
          <a:bodyPr wrap="square">
            <a:spAutoFit/>
          </a:bodyPr>
          <a:lstStyle/>
          <a:p>
            <a:pPr algn="ctr"/>
            <a:r>
              <a:rPr lang="en-US" sz="2800" b="1" spc="600" dirty="0">
                <a:solidFill>
                  <a:srgbClr val="000000"/>
                </a:solidFill>
                <a:latin typeface="Times New Roman" panose="02020603050405020304" pitchFamily="18" charset="0"/>
              </a:rPr>
              <a:t>Kings of Israel </a:t>
            </a:r>
            <a:endParaRPr lang="en-US" sz="2800" b="1" spc="600" dirty="0"/>
          </a:p>
        </p:txBody>
      </p:sp>
      <p:sp>
        <p:nvSpPr>
          <p:cNvPr id="2" name="Rounded Rectangle 1"/>
          <p:cNvSpPr/>
          <p:nvPr/>
        </p:nvSpPr>
        <p:spPr>
          <a:xfrm>
            <a:off x="3505200" y="762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Saul</a:t>
            </a:r>
            <a:endParaRPr lang="en-US" sz="32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3543300" y="19812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David</a:t>
            </a:r>
            <a:endParaRPr lang="en-US" sz="32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3543300" y="32004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Solomon</a:t>
            </a:r>
            <a:endParaRPr lang="en-US" sz="32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9" name="Rounded Rectangle 8"/>
          <p:cNvSpPr/>
          <p:nvPr/>
        </p:nvSpPr>
        <p:spPr>
          <a:xfrm>
            <a:off x="1562100" y="4213534"/>
            <a:ext cx="2095500" cy="112046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Rehoboam</a:t>
            </a:r>
          </a:p>
          <a:p>
            <a:pPr algn="ctr"/>
            <a:r>
              <a:rPr lang="en-US" sz="2400" dirty="0">
                <a:effectLst/>
                <a:latin typeface="Times New Roman" panose="02020603050405020304" pitchFamily="18" charset="0"/>
                <a:cs typeface="Times New Roman" panose="02020603050405020304" pitchFamily="18" charset="0"/>
              </a:rPr>
              <a:t>Judah</a:t>
            </a:r>
          </a:p>
          <a:p>
            <a:pPr algn="ctr"/>
            <a:r>
              <a:rPr lang="en-US" sz="2400" dirty="0">
                <a:effectLst/>
                <a:latin typeface="Times New Roman" panose="02020603050405020304" pitchFamily="18" charset="0"/>
                <a:cs typeface="Times New Roman" panose="02020603050405020304" pitchFamily="18" charset="0"/>
              </a:rPr>
              <a:t>2 tribes</a:t>
            </a:r>
          </a:p>
        </p:txBody>
      </p:sp>
      <p:sp>
        <p:nvSpPr>
          <p:cNvPr id="11" name="Rounded Rectangle 10"/>
          <p:cNvSpPr/>
          <p:nvPr/>
        </p:nvSpPr>
        <p:spPr>
          <a:xfrm>
            <a:off x="5410200" y="4213534"/>
            <a:ext cx="2057400" cy="112046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Jeroboam</a:t>
            </a:r>
          </a:p>
          <a:p>
            <a:pPr algn="ctr"/>
            <a:r>
              <a:rPr lang="en-US" sz="2400" dirty="0">
                <a:effectLst/>
                <a:latin typeface="Times New Roman" panose="02020603050405020304" pitchFamily="18" charset="0"/>
                <a:cs typeface="Times New Roman" panose="02020603050405020304" pitchFamily="18" charset="0"/>
              </a:rPr>
              <a:t>Israel</a:t>
            </a:r>
          </a:p>
          <a:p>
            <a:pPr algn="ctr"/>
            <a:r>
              <a:rPr lang="en-US" sz="2400" dirty="0">
                <a:effectLst/>
                <a:latin typeface="Times New Roman" panose="02020603050405020304" pitchFamily="18" charset="0"/>
                <a:cs typeface="Times New Roman" panose="02020603050405020304" pitchFamily="18" charset="0"/>
              </a:rPr>
              <a:t>10 tribes</a:t>
            </a:r>
          </a:p>
        </p:txBody>
      </p:sp>
      <p:sp>
        <p:nvSpPr>
          <p:cNvPr id="12" name="Rounded Rectangle 11"/>
          <p:cNvSpPr/>
          <p:nvPr/>
        </p:nvSpPr>
        <p:spPr>
          <a:xfrm>
            <a:off x="1600200" y="5943600"/>
            <a:ext cx="2057400" cy="609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Abijah</a:t>
            </a:r>
            <a:endParaRPr lang="en-US" sz="3200" b="1" dirty="0">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3" name="Down Arrow 2"/>
          <p:cNvSpPr/>
          <p:nvPr/>
        </p:nvSpPr>
        <p:spPr>
          <a:xfrm rot="2352581">
            <a:off x="3942331" y="3902544"/>
            <a:ext cx="304800" cy="895291"/>
          </a:xfrm>
          <a:prstGeom prst="down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1500" y="1493992"/>
            <a:ext cx="304800" cy="411008"/>
          </a:xfrm>
          <a:prstGeom prst="down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419600" y="2667000"/>
            <a:ext cx="304800" cy="411008"/>
          </a:xfrm>
          <a:prstGeom prst="down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438400" y="5456392"/>
            <a:ext cx="304800" cy="411008"/>
          </a:xfrm>
          <a:prstGeom prst="down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bibleencyclopedia.com/gs400px/stdas0758.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04" t="5838" r="12352" b="46162"/>
          <a:stretch/>
        </p:blipFill>
        <p:spPr bwMode="auto">
          <a:xfrm>
            <a:off x="769754" y="4248976"/>
            <a:ext cx="713897" cy="1142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www.lds.org/bc/content/shared/content/images/gospel-library/manual/31118/31118_000_034_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1767"/>
            <a:ext cx="1356490" cy="1221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https://biblewalk.files.wordpress.com/2011/05/saul-davidhar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4" r="46154"/>
          <a:stretch/>
        </p:blipFill>
        <p:spPr bwMode="auto">
          <a:xfrm>
            <a:off x="2588651" y="558127"/>
            <a:ext cx="916549" cy="1298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deeptruths.com/letters/images/king-davi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0483" y="1786525"/>
            <a:ext cx="838200" cy="1309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Down Arrow 21"/>
          <p:cNvSpPr/>
          <p:nvPr/>
        </p:nvSpPr>
        <p:spPr>
          <a:xfrm rot="19312348">
            <a:off x="4836058" y="3917005"/>
            <a:ext cx="304800" cy="895291"/>
          </a:xfrm>
          <a:prstGeom prst="down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https://www.lds.org/bc/content/shared/content/images/gospel-library/manual/31118/31118_000_032_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6325"/>
          <a:stretch/>
        </p:blipFill>
        <p:spPr bwMode="auto">
          <a:xfrm>
            <a:off x="2573392" y="3026350"/>
            <a:ext cx="971680" cy="1051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44025" y="5681666"/>
            <a:ext cx="856175" cy="1073178"/>
          </a:xfrm>
          <a:prstGeom prst="rect">
            <a:avLst/>
          </a:prstGeom>
          <a:ln>
            <a:noFill/>
          </a:ln>
          <a:effectLst>
            <a:softEdge rad="112500"/>
          </a:effectLst>
        </p:spPr>
      </p:pic>
    </p:spTree>
    <p:extLst>
      <p:ext uri="{BB962C8B-B14F-4D97-AF65-F5344CB8AC3E}">
        <p14:creationId xmlns:p14="http://schemas.microsoft.com/office/powerpoint/2010/main" val="102438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 Sends Prophets</a:t>
            </a:r>
          </a:p>
          <a:p>
            <a:endParaRPr lang="en-US" dirty="0"/>
          </a:p>
        </p:txBody>
      </p:sp>
      <p:pic>
        <p:nvPicPr>
          <p:cNvPr id="2" name="Picture 1"/>
          <p:cNvPicPr>
            <a:picLocks noChangeAspect="1"/>
          </p:cNvPicPr>
          <p:nvPr/>
        </p:nvPicPr>
        <p:blipFill>
          <a:blip r:embed="rId2"/>
          <a:stretch>
            <a:fillRect/>
          </a:stretch>
        </p:blipFill>
        <p:spPr>
          <a:xfrm>
            <a:off x="361950" y="609600"/>
            <a:ext cx="8477250" cy="4610100"/>
          </a:xfrm>
          <a:prstGeom prst="rect">
            <a:avLst/>
          </a:prstGeom>
        </p:spPr>
      </p:pic>
    </p:spTree>
    <p:extLst>
      <p:ext uri="{BB962C8B-B14F-4D97-AF65-F5344CB8AC3E}">
        <p14:creationId xmlns:p14="http://schemas.microsoft.com/office/powerpoint/2010/main" val="244245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0"/>
            <a:ext cx="5334000" cy="6820738"/>
          </a:xfrm>
          <a:prstGeom prst="rect">
            <a:avLst/>
          </a:prstGeom>
          <a:ln>
            <a:noFill/>
          </a:ln>
          <a:effectLst>
            <a:softEdge rad="112500"/>
          </a:effectLst>
        </p:spPr>
      </p:pic>
    </p:spTree>
    <p:extLst>
      <p:ext uri="{BB962C8B-B14F-4D97-AF65-F5344CB8AC3E}">
        <p14:creationId xmlns:p14="http://schemas.microsoft.com/office/powerpoint/2010/main" val="196058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074" name="Picture 2" descr="http://barrybandstra.com/rtot4/images/pt2/pt2-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247422"/>
            <a:ext cx="8976360" cy="33245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9176" y="609600"/>
            <a:ext cx="8325223" cy="523220"/>
          </a:xfrm>
          <a:prstGeom prst="rect">
            <a:avLst/>
          </a:prstGeom>
        </p:spPr>
        <p:txBody>
          <a:bodyPr wrap="square">
            <a:spAutoFit/>
          </a:bodyPr>
          <a:lstStyle/>
          <a:p>
            <a:pPr algn="ctr"/>
            <a:r>
              <a:rPr lang="en-US" sz="2800" b="1" dirty="0">
                <a:solidFill>
                  <a:srgbClr val="000000"/>
                </a:solidFill>
                <a:latin typeface="Arial" panose="020B0604020202020204" pitchFamily="34" charset="0"/>
                <a:cs typeface="Arial" panose="020B0604020202020204" pitchFamily="34" charset="0"/>
              </a:rPr>
              <a:t>Time Line: The Prophets and Israel’s History</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 Sends Prophets</a:t>
            </a:r>
          </a:p>
          <a:p>
            <a:endParaRPr lang="en-US" dirty="0"/>
          </a:p>
        </p:txBody>
      </p:sp>
    </p:spTree>
    <p:extLst>
      <p:ext uri="{BB962C8B-B14F-4D97-AF65-F5344CB8AC3E}">
        <p14:creationId xmlns:p14="http://schemas.microsoft.com/office/powerpoint/2010/main" val="23519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4000">
              <a:schemeClr val="accent2">
                <a:lumMod val="0"/>
                <a:lumOff val="100000"/>
              </a:schemeClr>
            </a:gs>
            <a:gs pos="100000">
              <a:schemeClr val="accent2">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www.wnd.com/files/2014/08/elijah-mount-carmel-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429000"/>
            <a:ext cx="4419600" cy="331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 Sends Prophets</a:t>
            </a:r>
          </a:p>
          <a:p>
            <a:endParaRPr lang="en-US" dirty="0"/>
          </a:p>
        </p:txBody>
      </p:sp>
      <p:sp>
        <p:nvSpPr>
          <p:cNvPr id="2" name="TextBox 1"/>
          <p:cNvSpPr txBox="1"/>
          <p:nvPr/>
        </p:nvSpPr>
        <p:spPr>
          <a:xfrm>
            <a:off x="152400" y="917912"/>
            <a:ext cx="8839200" cy="5324535"/>
          </a:xfrm>
          <a:prstGeom prst="rect">
            <a:avLst/>
          </a:prstGeom>
          <a:noFill/>
        </p:spPr>
        <p:txBody>
          <a:bodyPr wrap="square" rtlCol="0">
            <a:spAutoFit/>
          </a:bodyPr>
          <a:lstStyle/>
          <a:p>
            <a:r>
              <a:rPr lang="en-US" sz="2000" b="1" dirty="0">
                <a:latin typeface="Arial Narrow" panose="020B0606020202030204" pitchFamily="34" charset="0"/>
              </a:rPr>
              <a:t>Now summon all Israel to me on Mount Carmel, as well as the four hundred and fifty prophets of Baal and the four hundred prophets of </a:t>
            </a:r>
            <a:r>
              <a:rPr lang="en-US" sz="2000" b="1" dirty="0" err="1">
                <a:latin typeface="Arial Narrow" panose="020B0606020202030204" pitchFamily="34" charset="0"/>
              </a:rPr>
              <a:t>Asherah</a:t>
            </a:r>
            <a:r>
              <a:rPr lang="en-US" sz="2000" b="1" dirty="0">
                <a:latin typeface="Arial Narrow" panose="020B0606020202030204" pitchFamily="34" charset="0"/>
              </a:rPr>
              <a:t> who eat at Jezebel’s table.” So Ahab summoned all the Israelites and had the prophets gather on Mount Carmel.</a:t>
            </a:r>
            <a:br>
              <a:rPr lang="en-US" sz="2000" b="1" dirty="0">
                <a:latin typeface="Arial Narrow" panose="020B0606020202030204" pitchFamily="34" charset="0"/>
              </a:rPr>
            </a:br>
            <a:endParaRPr lang="en-US" sz="2000" b="1" dirty="0">
              <a:latin typeface="Arial Narrow" panose="020B0606020202030204" pitchFamily="34" charset="0"/>
            </a:endParaRPr>
          </a:p>
          <a:p>
            <a:r>
              <a:rPr lang="en-US" sz="2000" b="1" dirty="0">
                <a:latin typeface="Arial Narrow" panose="020B0606020202030204" pitchFamily="34" charset="0"/>
              </a:rPr>
              <a:t>Elijah approached all the people and said, “How long will you straddle the issue? If the LORD is God, follow him; if Baal, follow him.” But the people did not answer him. So Elijah said to the people, “I am the only remaining prophet of the LORD, and there are four hundred and fifty prophets of Baal. Give us two young bulls. Let them choose one, </a:t>
            </a:r>
            <a:br>
              <a:rPr lang="en-US" sz="2000" b="1" dirty="0">
                <a:latin typeface="Arial Narrow" panose="020B0606020202030204" pitchFamily="34" charset="0"/>
              </a:rPr>
            </a:br>
            <a:r>
              <a:rPr lang="en-US" sz="2000" b="1" dirty="0">
                <a:latin typeface="Arial Narrow" panose="020B0606020202030204" pitchFamily="34" charset="0"/>
              </a:rPr>
              <a:t>cut it into pieces, and place it on the wood, </a:t>
            </a:r>
            <a:br>
              <a:rPr lang="en-US" sz="2000" b="1" dirty="0">
                <a:latin typeface="Arial Narrow" panose="020B0606020202030204" pitchFamily="34" charset="0"/>
              </a:rPr>
            </a:br>
            <a:r>
              <a:rPr lang="en-US" sz="2000" b="1" dirty="0">
                <a:latin typeface="Arial Narrow" panose="020B0606020202030204" pitchFamily="34" charset="0"/>
              </a:rPr>
              <a:t>but start no fire. I shall prepare the other </a:t>
            </a:r>
            <a:br>
              <a:rPr lang="en-US" sz="2000" b="1" dirty="0">
                <a:latin typeface="Arial Narrow" panose="020B0606020202030204" pitchFamily="34" charset="0"/>
              </a:rPr>
            </a:br>
            <a:r>
              <a:rPr lang="en-US" sz="2000" b="1" dirty="0">
                <a:latin typeface="Arial Narrow" panose="020B0606020202030204" pitchFamily="34" charset="0"/>
              </a:rPr>
              <a:t>and place it on the wood, but shall start no </a:t>
            </a:r>
            <a:br>
              <a:rPr lang="en-US" sz="2000" b="1" dirty="0">
                <a:latin typeface="Arial Narrow" panose="020B0606020202030204" pitchFamily="34" charset="0"/>
              </a:rPr>
            </a:br>
            <a:r>
              <a:rPr lang="en-US" sz="2000" b="1" dirty="0">
                <a:latin typeface="Arial Narrow" panose="020B0606020202030204" pitchFamily="34" charset="0"/>
              </a:rPr>
              <a:t>fire. You shall call upon the name of your </a:t>
            </a:r>
            <a:br>
              <a:rPr lang="en-US" sz="2000" b="1" dirty="0">
                <a:latin typeface="Arial Narrow" panose="020B0606020202030204" pitchFamily="34" charset="0"/>
              </a:rPr>
            </a:br>
            <a:r>
              <a:rPr lang="en-US" sz="2000" b="1" dirty="0">
                <a:latin typeface="Arial Narrow" panose="020B0606020202030204" pitchFamily="34" charset="0"/>
              </a:rPr>
              <a:t>gods, and I will call upon the name of the </a:t>
            </a:r>
            <a:br>
              <a:rPr lang="en-US" sz="2000" b="1" dirty="0">
                <a:latin typeface="Arial Narrow" panose="020B0606020202030204" pitchFamily="34" charset="0"/>
              </a:rPr>
            </a:br>
            <a:r>
              <a:rPr lang="en-US" sz="2000" b="1" dirty="0">
                <a:latin typeface="Arial Narrow" panose="020B0606020202030204" pitchFamily="34" charset="0"/>
              </a:rPr>
              <a:t>LORD. The God who answers with fire is </a:t>
            </a:r>
            <a:br>
              <a:rPr lang="en-US" sz="2000" b="1" dirty="0">
                <a:latin typeface="Arial Narrow" panose="020B0606020202030204" pitchFamily="34" charset="0"/>
              </a:rPr>
            </a:br>
            <a:r>
              <a:rPr lang="en-US" sz="2000" b="1" dirty="0">
                <a:latin typeface="Arial Narrow" panose="020B0606020202030204" pitchFamily="34" charset="0"/>
              </a:rPr>
              <a:t>God.” All the people answered, “We agree!” </a:t>
            </a:r>
            <a:br>
              <a:rPr lang="en-US" sz="2000" b="1" dirty="0">
                <a:latin typeface="Arial Narrow" panose="020B0606020202030204" pitchFamily="34" charset="0"/>
              </a:rPr>
            </a:br>
            <a:r>
              <a:rPr lang="en-US" sz="2000" b="1" dirty="0">
                <a:latin typeface="Arial Narrow" panose="020B0606020202030204" pitchFamily="34" charset="0"/>
              </a:rPr>
              <a:t/>
            </a:r>
            <a:br>
              <a:rPr lang="en-US" sz="2000" b="1" dirty="0">
                <a:latin typeface="Arial Narrow" panose="020B0606020202030204" pitchFamily="34" charset="0"/>
              </a:rPr>
            </a:br>
            <a:r>
              <a:rPr lang="en-US" sz="2000" b="1" dirty="0">
                <a:latin typeface="Arial Narrow" panose="020B0606020202030204" pitchFamily="34" charset="0"/>
              </a:rPr>
              <a:t>                            </a:t>
            </a:r>
            <a:r>
              <a:rPr lang="en-US" sz="2000" dirty="0">
                <a:latin typeface="Arial Narrow" panose="020B0606020202030204" pitchFamily="34" charset="0"/>
              </a:rPr>
              <a:t>(verses 19-24)</a:t>
            </a:r>
          </a:p>
        </p:txBody>
      </p:sp>
      <p:sp>
        <p:nvSpPr>
          <p:cNvPr id="6" name="Rectangle 5"/>
          <p:cNvSpPr/>
          <p:nvPr/>
        </p:nvSpPr>
        <p:spPr>
          <a:xfrm>
            <a:off x="914400" y="0"/>
            <a:ext cx="7315200" cy="954107"/>
          </a:xfrm>
          <a:prstGeom prst="rect">
            <a:avLst/>
          </a:prstGeom>
        </p:spPr>
        <p:txBody>
          <a:bodyPr wrap="square">
            <a:spAutoFit/>
          </a:bodyPr>
          <a:lstStyle/>
          <a:p>
            <a:pPr algn="ctr"/>
            <a:r>
              <a:rPr lang="en-US" sz="2800" b="1" spc="300" dirty="0">
                <a:solidFill>
                  <a:srgbClr val="000000"/>
                </a:solidFill>
                <a:latin typeface="Arial" panose="020B0604020202020204" pitchFamily="34" charset="0"/>
                <a:cs typeface="Arial" panose="020B0604020202020204" pitchFamily="34" charset="0"/>
              </a:rPr>
              <a:t>Elijah and the Prophets of Baal</a:t>
            </a:r>
          </a:p>
          <a:p>
            <a:pPr algn="ctr"/>
            <a:r>
              <a:rPr lang="en-US" sz="2800" b="1" dirty="0">
                <a:latin typeface="Arial Narrow" panose="020B0606020202030204" pitchFamily="34" charset="0"/>
              </a:rPr>
              <a:t>1 Kings 18</a:t>
            </a:r>
            <a:endParaRPr lang="en-US" sz="28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11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2000">
              <a:schemeClr val="accent5">
                <a:lumMod val="97000"/>
                <a:lumOff val="3000"/>
              </a:schemeClr>
            </a:gs>
            <a:gs pos="100000">
              <a:schemeClr val="accent5">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 Sends Prophets</a:t>
            </a:r>
          </a:p>
          <a:p>
            <a:endParaRPr lang="en-US" dirty="0"/>
          </a:p>
        </p:txBody>
      </p:sp>
      <p:sp>
        <p:nvSpPr>
          <p:cNvPr id="7" name="TextBox 6"/>
          <p:cNvSpPr txBox="1"/>
          <p:nvPr/>
        </p:nvSpPr>
        <p:spPr>
          <a:xfrm>
            <a:off x="304800" y="228600"/>
            <a:ext cx="8534400" cy="1508105"/>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Lost Tribes of Israel</a:t>
            </a:r>
            <a:r>
              <a:rPr lang="en-US" sz="32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The ten tribes of the northern kingdom who disappeared from history after being enslaved and exiled by the Assyrians.</a:t>
            </a:r>
          </a:p>
        </p:txBody>
      </p:sp>
      <p:sp>
        <p:nvSpPr>
          <p:cNvPr id="3" name="Rectangle 2"/>
          <p:cNvSpPr/>
          <p:nvPr/>
        </p:nvSpPr>
        <p:spPr>
          <a:xfrm>
            <a:off x="7010400" y="1828800"/>
            <a:ext cx="1676400" cy="3939540"/>
          </a:xfrm>
          <a:prstGeom prst="rect">
            <a:avLst/>
          </a:prstGeom>
        </p:spPr>
        <p:txBody>
          <a:bodyPr wrap="square">
            <a:spAutoFit/>
          </a:bodyPr>
          <a:lstStyle/>
          <a:p>
            <a:pPr algn="r">
              <a:lnSpc>
                <a:spcPts val="3000"/>
              </a:lnSpc>
            </a:pP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Asher</a:t>
            </a:r>
            <a:b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b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Dan Ephraim</a:t>
            </a:r>
            <a:b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b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Gad Issachar</a:t>
            </a:r>
            <a:b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b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Manasseh Naphtali Reuben</a:t>
            </a:r>
            <a:b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b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Simeon</a:t>
            </a:r>
            <a:b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br>
            <a:r>
              <a:rPr lang="en-US" sz="2800" b="1" dirty="0">
                <a:solidFill>
                  <a:schemeClr val="bg1"/>
                </a:solidFill>
                <a:effectLst>
                  <a:outerShdw blurRad="50800" dist="38100" dir="2700000" algn="tl" rotWithShape="0">
                    <a:prstClr val="black"/>
                  </a:outerShdw>
                </a:effectLst>
                <a:latin typeface="Cambria Math" panose="02040503050406030204" pitchFamily="18" charset="0"/>
                <a:ea typeface="Cambria Math" panose="02040503050406030204" pitchFamily="18" charset="0"/>
              </a:rPr>
              <a:t>Zebulun</a:t>
            </a:r>
          </a:p>
        </p:txBody>
      </p:sp>
      <p:pic>
        <p:nvPicPr>
          <p:cNvPr id="5122" name="Picture 2" descr="http://www.realhistoryww.com/world_history/ancient/Images_Canaan/Hebrews_1.jpg"/>
          <p:cNvPicPr>
            <a:picLocks noChangeAspect="1" noChangeArrowheads="1"/>
          </p:cNvPicPr>
          <p:nvPr/>
        </p:nvPicPr>
        <p:blipFill rotWithShape="1">
          <a:blip r:embed="rId2">
            <a:extLst>
              <a:ext uri="{28A0092B-C50C-407E-A947-70E740481C1C}">
                <a14:useLocalDpi xmlns:a14="http://schemas.microsoft.com/office/drawing/2010/main" val="0"/>
              </a:ext>
            </a:extLst>
          </a:blip>
          <a:srcRect b="9189"/>
          <a:stretch/>
        </p:blipFill>
        <p:spPr bwMode="auto">
          <a:xfrm>
            <a:off x="656184" y="1828800"/>
            <a:ext cx="5820816" cy="3564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8278" y="5334000"/>
            <a:ext cx="6065922" cy="646331"/>
          </a:xfrm>
          <a:prstGeom prst="rect">
            <a:avLst/>
          </a:prstGeom>
          <a:noFill/>
        </p:spPr>
        <p:txBody>
          <a:bodyPr wrap="square" rtlCol="0">
            <a:spAutoFit/>
          </a:bodyPr>
          <a:lstStyle/>
          <a:p>
            <a:r>
              <a:rPr lang="en-US" i="1" dirty="0"/>
              <a:t>With their belongings slung over their shoulders, Hebrew captives are being driven out by Assyrian warriors. </a:t>
            </a:r>
          </a:p>
        </p:txBody>
      </p:sp>
    </p:spTree>
    <p:extLst>
      <p:ext uri="{BB962C8B-B14F-4D97-AF65-F5344CB8AC3E}">
        <p14:creationId xmlns:p14="http://schemas.microsoft.com/office/powerpoint/2010/main" val="167113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Prophets of Hope: The Babylonian Exile</a:t>
            </a:r>
          </a:p>
          <a:p>
            <a:endParaRPr lang="en-US" dirty="0"/>
          </a:p>
        </p:txBody>
      </p:sp>
      <p:pic>
        <p:nvPicPr>
          <p:cNvPr id="2" name="Picture 1"/>
          <p:cNvPicPr>
            <a:picLocks noChangeAspect="1"/>
          </p:cNvPicPr>
          <p:nvPr/>
        </p:nvPicPr>
        <p:blipFill>
          <a:blip r:embed="rId2"/>
          <a:stretch>
            <a:fillRect/>
          </a:stretch>
        </p:blipFill>
        <p:spPr>
          <a:xfrm>
            <a:off x="357187" y="1066800"/>
            <a:ext cx="8429625" cy="3581400"/>
          </a:xfrm>
          <a:prstGeom prst="rect">
            <a:avLst/>
          </a:prstGeom>
        </p:spPr>
      </p:pic>
    </p:spTree>
    <p:extLst>
      <p:ext uri="{BB962C8B-B14F-4D97-AF65-F5344CB8AC3E}">
        <p14:creationId xmlns:p14="http://schemas.microsoft.com/office/powerpoint/2010/main" val="322099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Prophets of Hope: The Babylonian Exile</a:t>
            </a:r>
          </a:p>
          <a:p>
            <a:endParaRPr lang="en-US" dirty="0"/>
          </a:p>
        </p:txBody>
      </p:sp>
      <p:pic>
        <p:nvPicPr>
          <p:cNvPr id="4100" name="Picture 4" descr="http://community.elevatorup.com/ttwmk2/images/TTW-tran-15-I.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5" t="2376" r="1235" b="2527"/>
          <a:stretch/>
        </p:blipFill>
        <p:spPr bwMode="auto">
          <a:xfrm>
            <a:off x="1524000" y="1828800"/>
            <a:ext cx="6019800" cy="4305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228600"/>
            <a:ext cx="8534400" cy="1508105"/>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Synagogue </a:t>
            </a:r>
            <a:r>
              <a:rPr lang="en-US" sz="32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 meeting place for Jews for study and prayer to foster study of the Law and adherence to the covenant code. </a:t>
            </a:r>
          </a:p>
        </p:txBody>
      </p:sp>
    </p:spTree>
    <p:extLst>
      <p:ext uri="{BB962C8B-B14F-4D97-AF65-F5344CB8AC3E}">
        <p14:creationId xmlns:p14="http://schemas.microsoft.com/office/powerpoint/2010/main" val="181235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Prophets of Hope: The Babylonian Exile</a:t>
            </a:r>
          </a:p>
          <a:p>
            <a:endParaRPr lang="en-US" dirty="0"/>
          </a:p>
        </p:txBody>
      </p:sp>
      <p:pic>
        <p:nvPicPr>
          <p:cNvPr id="1026" name="Picture 2" descr="http://2.bp.blogspot.com/-GWFiQe44RVE/Ud_hwgq1b1I/AAAAAAAAAW4/G4Htt5aVVu8/s1600/basrelie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9308"/>
            <a:ext cx="8572500" cy="4781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38150" y="4810859"/>
            <a:ext cx="8001000" cy="1477328"/>
          </a:xfrm>
          <a:prstGeom prst="rect">
            <a:avLst/>
          </a:prstGeom>
        </p:spPr>
        <p:txBody>
          <a:bodyPr wrap="square">
            <a:spAutoFit/>
          </a:bodyPr>
          <a:lstStyle/>
          <a:p>
            <a:r>
              <a:rPr lang="en-US" b="1" dirty="0"/>
              <a:t>A bas relief on the Arch of Titus in Rome depicts the celebratory procession of Titus’s victorious troops after defeating the First Jewish Revolt (66–70 C.E.). They carry the spoils of the Temple on their shoulders: the Menorah, the Showbread table and the trumpets. The unique tiered octagonal base of the Menorah is considered unrealistic by many scholars.</a:t>
            </a:r>
          </a:p>
        </p:txBody>
      </p:sp>
    </p:spTree>
    <p:extLst>
      <p:ext uri="{BB962C8B-B14F-4D97-AF65-F5344CB8AC3E}">
        <p14:creationId xmlns:p14="http://schemas.microsoft.com/office/powerpoint/2010/main" val="75985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oscg.org/wp-content/uploads/2013/03/JesusCrucifi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115" r="8718"/>
          <a:stretch/>
        </p:blipFill>
        <p:spPr bwMode="auto">
          <a:xfrm>
            <a:off x="0" y="0"/>
            <a:ext cx="9144000" cy="68368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393947"/>
            <a:ext cx="8382000" cy="5548186"/>
          </a:xfrm>
          <a:prstGeom prst="rect">
            <a:avLst/>
          </a:prstGeom>
          <a:noFill/>
        </p:spPr>
        <p:txBody>
          <a:bodyPr wrap="square" rtlCol="0">
            <a:spAutoFit/>
          </a:bodyPr>
          <a:lstStyle/>
          <a:p>
            <a:pPr algn="ctr">
              <a:lnSpc>
                <a:spcPts val="3900"/>
              </a:lnSpc>
            </a:pPr>
            <a:r>
              <a:rPr lang="en-US" sz="3200" b="1" spc="600" dirty="0">
                <a:ln>
                  <a:solidFill>
                    <a:sysClr val="windowText" lastClr="000000"/>
                  </a:solid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Isaiah 53:3–5</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He was spurned and avoided by men, </a:t>
            </a:r>
            <a:b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a man of suffering, knowing pain,</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Like one from whom you turn your face,</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spurned, and we held him in no esteem.</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Yet it was our pain that he bore, our sufferings he endured.</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We thought of him as stricken,</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struck down by God and afflicted,</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But he was pierced for our sins, crushed for our iniquity.</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He bore the punishment that makes us whole,</a:t>
            </a:r>
          </a:p>
          <a:p>
            <a:pPr>
              <a:lnSpc>
                <a:spcPts val="3900"/>
              </a:lnSpc>
            </a:pPr>
            <a:r>
              <a:rPr lang="en-US" sz="2800" b="1" dirty="0">
                <a:ln>
                  <a:solidFill>
                    <a:sysClr val="windowText" lastClr="000000"/>
                  </a:solidFill>
                </a:ln>
                <a:solidFill>
                  <a:schemeClr val="bg1"/>
                </a:solidFill>
                <a:effectLst>
                  <a:outerShdw blurRad="50800" dist="38100" dir="2700000" algn="tl" rotWithShape="0">
                    <a:prstClr val="black"/>
                  </a:outerShdw>
                </a:effectLst>
                <a:latin typeface="Arial Narrow" panose="020B0606020202030204" pitchFamily="34" charset="0"/>
              </a:rPr>
              <a:t>by his wounds we were healed.</a:t>
            </a:r>
          </a:p>
        </p:txBody>
      </p:sp>
      <p:sp>
        <p:nvSpPr>
          <p:cNvPr id="4" name="TextBox 3"/>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Prophets of Hope: The Babylonian Exile</a:t>
            </a:r>
          </a:p>
          <a:p>
            <a:endParaRPr lang="en-US" dirty="0"/>
          </a:p>
        </p:txBody>
      </p:sp>
    </p:spTree>
    <p:extLst>
      <p:ext uri="{BB962C8B-B14F-4D97-AF65-F5344CB8AC3E}">
        <p14:creationId xmlns:p14="http://schemas.microsoft.com/office/powerpoint/2010/main" val="310017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pic>
        <p:nvPicPr>
          <p:cNvPr id="2" name="Picture 1"/>
          <p:cNvPicPr>
            <a:picLocks noChangeAspect="1"/>
          </p:cNvPicPr>
          <p:nvPr/>
        </p:nvPicPr>
        <p:blipFill>
          <a:blip r:embed="rId2"/>
          <a:stretch>
            <a:fillRect/>
          </a:stretch>
        </p:blipFill>
        <p:spPr>
          <a:xfrm>
            <a:off x="0" y="1066800"/>
            <a:ext cx="9144000" cy="3059458"/>
          </a:xfrm>
          <a:prstGeom prst="rect">
            <a:avLst/>
          </a:prstGeom>
        </p:spPr>
      </p:pic>
    </p:spTree>
    <p:extLst>
      <p:ext uri="{BB962C8B-B14F-4D97-AF65-F5344CB8AC3E}">
        <p14:creationId xmlns:p14="http://schemas.microsoft.com/office/powerpoint/2010/main" val="220497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0">
          <a:fgClr>
            <a:srgbClr val="FFFF00"/>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pic>
        <p:nvPicPr>
          <p:cNvPr id="5122" name="Picture 2" descr="http://preceptaustin.org/Nehemiah%20Panorama.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49215"/>
            <a:ext cx="8991600" cy="508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6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125" name="Picture 5" descr="http://clipartion.com/wp-content/uploads/2015/11/scroll-frame-clip-art-free-clipart-image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2882" y="1044390"/>
            <a:ext cx="4676318" cy="5051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sp>
        <p:nvSpPr>
          <p:cNvPr id="6" name="TextBox 5"/>
          <p:cNvSpPr txBox="1"/>
          <p:nvPr/>
        </p:nvSpPr>
        <p:spPr>
          <a:xfrm>
            <a:off x="304800" y="228600"/>
            <a:ext cx="8153400" cy="366254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Remnant </a:t>
            </a:r>
            <a:r>
              <a:rPr lang="en-US" sz="3200" b="1" dirty="0">
                <a:latin typeface="Arial" panose="020B0604020202020204" pitchFamily="34" charset="0"/>
                <a:cs typeface="Arial" panose="020B0604020202020204" pitchFamily="34" charset="0"/>
              </a:rPr>
              <a:t> </a:t>
            </a:r>
            <a:r>
              <a:rPr lang="en-US" sz="2800" dirty="0"/>
              <a:t> </a:t>
            </a:r>
            <a:r>
              <a:rPr lang="en-US" sz="2800" b="1" dirty="0">
                <a:latin typeface="Arial" panose="020B0604020202020204" pitchFamily="34" charset="0"/>
                <a:cs typeface="Arial" panose="020B0604020202020204" pitchFamily="34" charset="0"/>
              </a:rPr>
              <a:t>A name for the exiles and former exiles who remained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faithful to God during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the time of the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Babylonian Captivity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and who were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expected to restore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Jerusalem.</a:t>
            </a:r>
          </a:p>
        </p:txBody>
      </p:sp>
      <p:sp>
        <p:nvSpPr>
          <p:cNvPr id="10" name="TextBox 9"/>
          <p:cNvSpPr txBox="1"/>
          <p:nvPr/>
        </p:nvSpPr>
        <p:spPr>
          <a:xfrm>
            <a:off x="4724400" y="1592282"/>
            <a:ext cx="3810000" cy="3970318"/>
          </a:xfrm>
          <a:prstGeom prst="rect">
            <a:avLst/>
          </a:prstGeom>
          <a:noFill/>
        </p:spPr>
        <p:txBody>
          <a:bodyPr wrap="square" rtlCol="0">
            <a:spAutoFit/>
          </a:bodyPr>
          <a:lstStyle/>
          <a:p>
            <a:r>
              <a:rPr lang="en-US" sz="2800" b="1" dirty="0">
                <a:latin typeface="AR BLANCA" panose="02000000000000000000" pitchFamily="2" charset="0"/>
              </a:rPr>
              <a:t>On that day the remnant of Israel, the survivors of the house of Jacob, will no more lean upon the one who struck them; But they will lean upon the LORD, the Holy One of Israel, in truth.</a:t>
            </a:r>
            <a:br>
              <a:rPr lang="en-US" sz="2800" b="1" dirty="0">
                <a:latin typeface="AR BLANCA" panose="02000000000000000000" pitchFamily="2" charset="0"/>
              </a:rPr>
            </a:br>
            <a:r>
              <a:rPr lang="en-US" sz="2800" b="1" dirty="0">
                <a:latin typeface="AR BLANCA" panose="02000000000000000000" pitchFamily="2" charset="0"/>
              </a:rPr>
              <a:t>       Isaiah 10:20 </a:t>
            </a:r>
          </a:p>
        </p:txBody>
      </p:sp>
    </p:spTree>
    <p:extLst>
      <p:ext uri="{BB962C8B-B14F-4D97-AF65-F5344CB8AC3E}">
        <p14:creationId xmlns:p14="http://schemas.microsoft.com/office/powerpoint/2010/main" val="264243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Qualities of Friendship</a:t>
            </a:r>
          </a:p>
          <a:p>
            <a:endParaRPr lang="en-US" dirty="0"/>
          </a:p>
        </p:txBody>
      </p:sp>
      <p:pic>
        <p:nvPicPr>
          <p:cNvPr id="2" name="Picture 1"/>
          <p:cNvPicPr>
            <a:picLocks noChangeAspect="1"/>
          </p:cNvPicPr>
          <p:nvPr/>
        </p:nvPicPr>
        <p:blipFill>
          <a:blip r:embed="rId2"/>
          <a:stretch>
            <a:fillRect/>
          </a:stretch>
        </p:blipFill>
        <p:spPr>
          <a:xfrm>
            <a:off x="38996" y="355262"/>
            <a:ext cx="9105004" cy="4897776"/>
          </a:xfrm>
          <a:prstGeom prst="rect">
            <a:avLst/>
          </a:prstGeom>
        </p:spPr>
      </p:pic>
    </p:spTree>
    <p:extLst>
      <p:ext uri="{BB962C8B-B14F-4D97-AF65-F5344CB8AC3E}">
        <p14:creationId xmlns:p14="http://schemas.microsoft.com/office/powerpoint/2010/main" val="2344671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pic>
        <p:nvPicPr>
          <p:cNvPr id="4098" name="Picture 2" descr="http://dikaosune.com/images/Map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27" t="4724" r="1818" b="4475"/>
          <a:stretch/>
        </p:blipFill>
        <p:spPr bwMode="auto">
          <a:xfrm>
            <a:off x="152400" y="251097"/>
            <a:ext cx="8763000" cy="5925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1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2000">
              <a:srgbClr val="FFCC66"/>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s://elanaspantry.com/wp-content/uploads/2010/11/menorah-DSC_73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91257"/>
            <a:ext cx="4920605" cy="3294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sp>
        <p:nvSpPr>
          <p:cNvPr id="6" name="TextBox 5"/>
          <p:cNvSpPr txBox="1"/>
          <p:nvPr/>
        </p:nvSpPr>
        <p:spPr>
          <a:xfrm>
            <a:off x="304800" y="373320"/>
            <a:ext cx="8534400" cy="2369880"/>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Hanukkah </a:t>
            </a:r>
            <a:r>
              <a:rPr lang="en-US" sz="3200" b="1" dirty="0">
                <a:latin typeface="Arial" panose="020B0604020202020204" pitchFamily="34" charset="0"/>
                <a:cs typeface="Arial" panose="020B0604020202020204" pitchFamily="34" charset="0"/>
              </a:rPr>
              <a:t> </a:t>
            </a:r>
            <a:r>
              <a:rPr lang="en-US" sz="2800" b="1" dirty="0">
                <a:latin typeface="Arial Narrow" panose="020B0606020202030204" pitchFamily="34" charset="0"/>
                <a:cs typeface="Arial" panose="020B0604020202020204" pitchFamily="34" charset="0"/>
              </a:rPr>
              <a:t>T</a:t>
            </a:r>
            <a:r>
              <a:rPr lang="en-US" sz="2800" b="1" dirty="0">
                <a:latin typeface="Arial Narrow" panose="020B0606020202030204" pitchFamily="34" charset="0"/>
              </a:rPr>
              <a:t>he Jewish Feast of Dedication, which celebrates the recovery and purification of the Temple from the Syrians in 164 BC. It is an eight-day feast that takes place during December. Jews usually give gifts at this time. Hanukkah is also called the Festival of Lights.</a:t>
            </a:r>
            <a:endParaRPr lang="en-US" sz="28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977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sp>
        <p:nvSpPr>
          <p:cNvPr id="6" name="TextBox 5"/>
          <p:cNvSpPr txBox="1"/>
          <p:nvPr/>
        </p:nvSpPr>
        <p:spPr>
          <a:xfrm>
            <a:off x="990600" y="457200"/>
            <a:ext cx="70866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Rabbi </a:t>
            </a:r>
            <a:r>
              <a:rPr lang="en-US" sz="3200" b="1" dirty="0">
                <a:latin typeface="Arial" panose="020B0604020202020204" pitchFamily="34" charset="0"/>
                <a:cs typeface="Arial" panose="020B0604020202020204" pitchFamily="34" charset="0"/>
              </a:rPr>
              <a:t> </a:t>
            </a:r>
            <a:endParaRPr lang="en-US" sz="2800" b="1" dirty="0">
              <a:solidFill>
                <a:schemeClr val="bg1"/>
              </a:solidFill>
              <a:latin typeface="Arial Narrow" panose="020B060602020203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981200" y="1828799"/>
            <a:ext cx="5486400" cy="4047167"/>
          </a:xfrm>
          <a:prstGeom prst="rect">
            <a:avLst/>
          </a:prstGeom>
          <a:ln>
            <a:noFill/>
          </a:ln>
          <a:effectLst>
            <a:softEdge rad="112500"/>
          </a:effectLst>
        </p:spPr>
      </p:pic>
      <p:sp>
        <p:nvSpPr>
          <p:cNvPr id="9" name="Rectangle 8"/>
          <p:cNvSpPr/>
          <p:nvPr/>
        </p:nvSpPr>
        <p:spPr>
          <a:xfrm>
            <a:off x="990600" y="533400"/>
            <a:ext cx="7467599" cy="954107"/>
          </a:xfrm>
          <a:prstGeom prst="rect">
            <a:avLst/>
          </a:prstGeom>
        </p:spPr>
        <p:txBody>
          <a:bodyPr wrap="square">
            <a:spAutoFit/>
          </a:bodyPr>
          <a:lstStyle/>
          <a:p>
            <a:r>
              <a:rPr lang="en-US" sz="2800" b="1" dirty="0">
                <a:solidFill>
                  <a:schemeClr val="bg1"/>
                </a:solidFill>
                <a:effectLst>
                  <a:outerShdw blurRad="50800" dist="38100" dir="2700000" algn="tl" rotWithShape="0">
                    <a:prstClr val="black"/>
                  </a:outerShdw>
                </a:effectLst>
                <a:latin typeface="Arial Narrow" panose="020B0606020202030204" pitchFamily="34" charset="0"/>
                <a:cs typeface="Arial" panose="020B0604020202020204" pitchFamily="34" charset="0"/>
              </a:rPr>
              <a:t>	       A Hebrew word for a Jewish master or teacher of the Torah.</a:t>
            </a:r>
            <a:endParaRPr lang="en-US" sz="2800" dirty="0">
              <a:effectLst>
                <a:outerShdw blurRad="50800" dist="38100" dir="2700000" algn="tl" rotWithShape="0">
                  <a:prstClr val="black"/>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86377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pic>
        <p:nvPicPr>
          <p:cNvPr id="8194" name="Picture 2" descr="https://dailyofficeanchorsociety.files.wordpress.com/2013/10/building-second-temple-ev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91" y="2362200"/>
            <a:ext cx="5903109" cy="3919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Southern Kingdom after the Exile</a:t>
            </a:r>
          </a:p>
          <a:p>
            <a:endParaRPr lang="en-US" dirty="0"/>
          </a:p>
        </p:txBody>
      </p:sp>
      <p:sp>
        <p:nvSpPr>
          <p:cNvPr id="6" name="TextBox 5"/>
          <p:cNvSpPr txBox="1"/>
          <p:nvPr/>
        </p:nvSpPr>
        <p:spPr>
          <a:xfrm>
            <a:off x="228600" y="381000"/>
            <a:ext cx="8763000" cy="6063198"/>
          </a:xfrm>
          <a:prstGeom prst="rect">
            <a:avLst/>
          </a:prstGeom>
          <a:noFill/>
        </p:spPr>
        <p:txBody>
          <a:bodyPr wrap="square" rtlCol="0">
            <a:spAutoFit/>
          </a:bodyPr>
          <a:lstStyle/>
          <a:p>
            <a:pPr algn="ctr"/>
            <a:r>
              <a:rPr lang="en-US" altLang="en-US" sz="2800" b="1" spc="300" dirty="0">
                <a:solidFill>
                  <a:srgbClr val="333333"/>
                </a:solidFill>
                <a:latin typeface="Arial Narrow" panose="020B0606020202030204" pitchFamily="34" charset="0"/>
              </a:rPr>
              <a:t>Laying the Foundations of the Temple</a:t>
            </a:r>
            <a:endParaRPr lang="en-US" altLang="en-US" sz="2800" b="1" i="1" spc="300" dirty="0">
              <a:solidFill>
                <a:srgbClr val="333333"/>
              </a:solidFill>
              <a:latin typeface="Arial Narrow" panose="020B0606020202030204" pitchFamily="34" charset="0"/>
            </a:endParaRPr>
          </a:p>
          <a:p>
            <a:pPr lvl="0"/>
            <a:r>
              <a:rPr lang="en-US" altLang="en-US" sz="2400" b="1" i="1" dirty="0">
                <a:latin typeface="Arial Narrow" panose="020B0606020202030204" pitchFamily="34" charset="0"/>
              </a:rPr>
              <a:t>They alternated in songs of praise and thanksgiving to the LORD, “for he is good, for his love for Israel endures forever”;</a:t>
            </a:r>
            <a:r>
              <a:rPr lang="en-US" altLang="en-US" sz="2400" b="1" i="1" baseline="30000" dirty="0">
                <a:latin typeface="Arial Narrow" panose="020B0606020202030204" pitchFamily="34" charset="0"/>
                <a:cs typeface="Arial" panose="020B0604020202020204" pitchFamily="34" charset="0"/>
              </a:rPr>
              <a:t> </a:t>
            </a:r>
            <a:r>
              <a:rPr lang="en-US" altLang="en-US" sz="2400" b="1" i="1" dirty="0">
                <a:latin typeface="Arial Narrow" panose="020B0606020202030204" pitchFamily="34" charset="0"/>
              </a:rPr>
              <a:t>and all the people raised a great shout of joy, praising the LORD because the foundation of the LORD’s house had been laid. </a:t>
            </a:r>
            <a:r>
              <a:rPr lang="en-US" sz="2400" b="1" i="1" dirty="0">
                <a:latin typeface="Arial Narrow" panose="020B0606020202030204" pitchFamily="34" charset="0"/>
              </a:rPr>
              <a:t>Many of the priests, Levites, and heads of ancestral </a:t>
            </a:r>
            <a:br>
              <a:rPr lang="en-US" sz="2400" b="1" i="1" dirty="0">
                <a:latin typeface="Arial Narrow" panose="020B0606020202030204" pitchFamily="34" charset="0"/>
              </a:rPr>
            </a:br>
            <a:r>
              <a:rPr lang="en-US" sz="2400" b="1" i="1" dirty="0">
                <a:latin typeface="Arial Narrow" panose="020B0606020202030204" pitchFamily="34" charset="0"/>
              </a:rPr>
              <a:t>houses, who were old </a:t>
            </a:r>
            <a:br>
              <a:rPr lang="en-US" sz="2400" b="1" i="1" dirty="0">
                <a:latin typeface="Arial Narrow" panose="020B0606020202030204" pitchFamily="34" charset="0"/>
              </a:rPr>
            </a:br>
            <a:r>
              <a:rPr lang="en-US" sz="2400" b="1" i="1" dirty="0">
                <a:latin typeface="Arial Narrow" panose="020B0606020202030204" pitchFamily="34" charset="0"/>
              </a:rPr>
              <a:t>enough to have seen the </a:t>
            </a:r>
            <a:br>
              <a:rPr lang="en-US" sz="2400" b="1" i="1" dirty="0">
                <a:latin typeface="Arial Narrow" panose="020B0606020202030204" pitchFamily="34" charset="0"/>
              </a:rPr>
            </a:br>
            <a:r>
              <a:rPr lang="en-US" sz="2400" b="1" i="1" dirty="0">
                <a:latin typeface="Arial Narrow" panose="020B0606020202030204" pitchFamily="34" charset="0"/>
              </a:rPr>
              <a:t>former house, cried out </a:t>
            </a:r>
            <a:br>
              <a:rPr lang="en-US" sz="2400" b="1" i="1" dirty="0">
                <a:latin typeface="Arial Narrow" panose="020B0606020202030204" pitchFamily="34" charset="0"/>
              </a:rPr>
            </a:br>
            <a:r>
              <a:rPr lang="en-US" sz="2400" b="1" i="1" dirty="0">
                <a:latin typeface="Arial Narrow" panose="020B0606020202030204" pitchFamily="34" charset="0"/>
              </a:rPr>
              <a:t>in sorrow as they </a:t>
            </a:r>
            <a:br>
              <a:rPr lang="en-US" sz="2400" b="1" i="1" dirty="0">
                <a:latin typeface="Arial Narrow" panose="020B0606020202030204" pitchFamily="34" charset="0"/>
              </a:rPr>
            </a:br>
            <a:r>
              <a:rPr lang="en-US" sz="2400" b="1" i="1" dirty="0">
                <a:latin typeface="Arial Narrow" panose="020B0606020202030204" pitchFamily="34" charset="0"/>
              </a:rPr>
              <a:t>watched the foundation </a:t>
            </a:r>
            <a:br>
              <a:rPr lang="en-US" sz="2400" b="1" i="1" dirty="0">
                <a:latin typeface="Arial Narrow" panose="020B0606020202030204" pitchFamily="34" charset="0"/>
              </a:rPr>
            </a:br>
            <a:r>
              <a:rPr lang="en-US" sz="2400" b="1" i="1" dirty="0">
                <a:latin typeface="Arial Narrow" panose="020B0606020202030204" pitchFamily="34" charset="0"/>
              </a:rPr>
              <a:t>of the present house </a:t>
            </a:r>
            <a:br>
              <a:rPr lang="en-US" sz="2400" b="1" i="1" dirty="0">
                <a:latin typeface="Arial Narrow" panose="020B0606020202030204" pitchFamily="34" charset="0"/>
              </a:rPr>
            </a:br>
            <a:r>
              <a:rPr lang="en-US" sz="2400" b="1" i="1" dirty="0">
                <a:latin typeface="Arial Narrow" panose="020B0606020202030204" pitchFamily="34" charset="0"/>
              </a:rPr>
              <a:t>being laid. Many others, </a:t>
            </a:r>
            <a:br>
              <a:rPr lang="en-US" sz="2400" b="1" i="1" dirty="0">
                <a:latin typeface="Arial Narrow" panose="020B0606020202030204" pitchFamily="34" charset="0"/>
              </a:rPr>
            </a:br>
            <a:r>
              <a:rPr lang="en-US" sz="2400" b="1" i="1" dirty="0">
                <a:latin typeface="Arial Narrow" panose="020B0606020202030204" pitchFamily="34" charset="0"/>
              </a:rPr>
              <a:t>however, lifted up their </a:t>
            </a:r>
            <a:br>
              <a:rPr lang="en-US" sz="2400" b="1" i="1" dirty="0">
                <a:latin typeface="Arial Narrow" panose="020B0606020202030204" pitchFamily="34" charset="0"/>
              </a:rPr>
            </a:br>
            <a:r>
              <a:rPr lang="en-US" sz="2400" b="1" i="1" dirty="0">
                <a:latin typeface="Arial Narrow" panose="020B0606020202030204" pitchFamily="34" charset="0"/>
              </a:rPr>
              <a:t>voices in shouts of joy. </a:t>
            </a:r>
            <a:r>
              <a:rPr lang="en-US" sz="2400" b="1" dirty="0">
                <a:latin typeface="Arial Narrow" panose="020B0606020202030204" pitchFamily="34" charset="0"/>
              </a:rPr>
              <a:t/>
            </a:r>
            <a:br>
              <a:rPr lang="en-US" sz="2400" b="1" dirty="0">
                <a:latin typeface="Arial Narrow" panose="020B0606020202030204" pitchFamily="34" charset="0"/>
              </a:rPr>
            </a:br>
            <a:r>
              <a:rPr lang="en-US" sz="2400" b="1" dirty="0">
                <a:latin typeface="Arial Narrow" panose="020B0606020202030204" pitchFamily="34" charset="0"/>
              </a:rPr>
              <a:t>     </a:t>
            </a:r>
            <a:r>
              <a:rPr lang="en-US" sz="2400" dirty="0">
                <a:latin typeface="Arial Narrow" panose="020B0606020202030204" pitchFamily="34" charset="0"/>
              </a:rPr>
              <a:t>Ezra 3:11-12</a:t>
            </a:r>
            <a:endParaRPr lang="en-US" altLang="en-US" sz="2400" i="1" dirty="0">
              <a:latin typeface="Arial Narrow" panose="020B0606020202030204" pitchFamily="34" charset="0"/>
            </a:endParaRPr>
          </a:p>
        </p:txBody>
      </p:sp>
    </p:spTree>
    <p:extLst>
      <p:ext uri="{BB962C8B-B14F-4D97-AF65-F5344CB8AC3E}">
        <p14:creationId xmlns:p14="http://schemas.microsoft.com/office/powerpoint/2010/main" val="1250408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166838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ithmeetsworld.com/wp-content/uploads/2014/04/Dark-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9139936" cy="6854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800" y="6133981"/>
            <a:ext cx="4724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Qualities of Friendship</a:t>
            </a:r>
          </a:p>
          <a:p>
            <a:endParaRPr lang="en-US" dirty="0"/>
          </a:p>
        </p:txBody>
      </p:sp>
      <p:sp>
        <p:nvSpPr>
          <p:cNvPr id="3" name="TextBox 2"/>
          <p:cNvSpPr txBox="1"/>
          <p:nvPr/>
        </p:nvSpPr>
        <p:spPr>
          <a:xfrm>
            <a:off x="609600" y="1447800"/>
            <a:ext cx="7848600" cy="1754326"/>
          </a:xfrm>
          <a:prstGeom prst="rect">
            <a:avLst/>
          </a:prstGeom>
          <a:noFill/>
        </p:spPr>
        <p:txBody>
          <a:bodyPr wrap="square" rtlCol="0">
            <a:spAutoFit/>
          </a:bodyPr>
          <a:lstStyle/>
          <a:p>
            <a:pPr algn="ctr"/>
            <a:r>
              <a:rPr lang="en-US" sz="3600" dirty="0">
                <a:solidFill>
                  <a:schemeClr val="bg1"/>
                </a:solidFill>
                <a:effectLst>
                  <a:outerShdw blurRad="50800" dist="38100" dir="2700000" algn="tl" rotWithShape="0">
                    <a:prstClr val="black"/>
                  </a:outerShdw>
                </a:effectLst>
                <a:latin typeface="AR BLANCA" panose="02000000000000000000" pitchFamily="2" charset="0"/>
              </a:rPr>
              <a:t>No one has greater love than this,</a:t>
            </a:r>
          </a:p>
          <a:p>
            <a:pPr algn="ctr"/>
            <a:r>
              <a:rPr lang="en-US" sz="3600" dirty="0">
                <a:solidFill>
                  <a:schemeClr val="bg1"/>
                </a:solidFill>
                <a:effectLst>
                  <a:outerShdw blurRad="50800" dist="38100" dir="2700000" algn="tl" rotWithShape="0">
                    <a:prstClr val="black"/>
                  </a:outerShdw>
                </a:effectLst>
                <a:latin typeface="AR BLANCA" panose="02000000000000000000" pitchFamily="2" charset="0"/>
              </a:rPr>
              <a:t>to lay down one’s life for one’s friends. </a:t>
            </a:r>
          </a:p>
          <a:p>
            <a:pPr algn="ctr"/>
            <a:r>
              <a:rPr lang="en-US" sz="3600" b="1" dirty="0">
                <a:solidFill>
                  <a:schemeClr val="bg1"/>
                </a:solidFill>
                <a:effectLst>
                  <a:outerShdw blurRad="50800" dist="38100" dir="2700000" algn="tl" rotWithShape="0">
                    <a:prstClr val="black"/>
                  </a:outerShdw>
                </a:effectLst>
                <a:latin typeface="AR BLANCA" panose="02000000000000000000" pitchFamily="2" charset="0"/>
              </a:rPr>
              <a:t>John 15:13</a:t>
            </a:r>
          </a:p>
        </p:txBody>
      </p:sp>
    </p:spTree>
    <p:extLst>
      <p:ext uri="{BB962C8B-B14F-4D97-AF65-F5344CB8AC3E}">
        <p14:creationId xmlns:p14="http://schemas.microsoft.com/office/powerpoint/2010/main" val="354153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pic>
        <p:nvPicPr>
          <p:cNvPr id="3" name="Picture 2"/>
          <p:cNvPicPr>
            <a:picLocks noChangeAspect="1"/>
          </p:cNvPicPr>
          <p:nvPr/>
        </p:nvPicPr>
        <p:blipFill>
          <a:blip r:embed="rId2"/>
          <a:stretch>
            <a:fillRect/>
          </a:stretch>
        </p:blipFill>
        <p:spPr>
          <a:xfrm>
            <a:off x="132353" y="914400"/>
            <a:ext cx="8859247" cy="3467100"/>
          </a:xfrm>
          <a:prstGeom prst="rect">
            <a:avLst/>
          </a:prstGeom>
        </p:spPr>
      </p:pic>
    </p:spTree>
    <p:extLst>
      <p:ext uri="{BB962C8B-B14F-4D97-AF65-F5344CB8AC3E}">
        <p14:creationId xmlns:p14="http://schemas.microsoft.com/office/powerpoint/2010/main" val="71536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pic>
        <p:nvPicPr>
          <p:cNvPr id="1026" name="Picture 2" descr="http://www.crystalinks.com/JerichoJoshua.jpg"/>
          <p:cNvPicPr>
            <a:picLocks noChangeAspect="1" noChangeArrowheads="1"/>
          </p:cNvPicPr>
          <p:nvPr/>
        </p:nvPicPr>
        <p:blipFill rotWithShape="1">
          <a:blip r:embed="rId2">
            <a:extLst>
              <a:ext uri="{28A0092B-C50C-407E-A947-70E740481C1C}">
                <a14:useLocalDpi xmlns:a14="http://schemas.microsoft.com/office/drawing/2010/main" val="0"/>
              </a:ext>
            </a:extLst>
          </a:blip>
          <a:srcRect b="15129"/>
          <a:stretch/>
        </p:blipFill>
        <p:spPr bwMode="auto">
          <a:xfrm>
            <a:off x="838200" y="138223"/>
            <a:ext cx="7239696" cy="4307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460319"/>
            <a:ext cx="8534400" cy="2092881"/>
          </a:xfrm>
          <a:prstGeom prst="rect">
            <a:avLst/>
          </a:prstGeom>
          <a:noFill/>
        </p:spPr>
        <p:txBody>
          <a:bodyPr wrap="square" rtlCol="0">
            <a:spAutoFit/>
          </a:bodyPr>
          <a:lstStyle/>
          <a:p>
            <a:pPr lvl="0"/>
            <a:r>
              <a:rPr lang="en-US" altLang="en-US" sz="2600" b="1" dirty="0">
                <a:latin typeface="Arial Narrow" panose="020B0606020202030204" pitchFamily="34" charset="0"/>
              </a:rPr>
              <a:t>T</a:t>
            </a:r>
            <a:r>
              <a:rPr lang="en-US" altLang="en-US" sz="2600" b="1" dirty="0" bmk="">
                <a:latin typeface="Arial Narrow" panose="020B0606020202030204" pitchFamily="34" charset="0"/>
              </a:rPr>
              <a:t>he seven priests bearing the ram’s horns marched in front of the ark of the LORD, blowing their horns. Ahead of these marched the picked troops, while the rear guard followed the ark of the LORD, and the blowing of horns was kept up continually.</a:t>
            </a:r>
            <a:r>
              <a:rPr lang="en-US" altLang="en-US" sz="2600" b="1" dirty="0">
                <a:latin typeface="Arial Narrow" panose="020B0606020202030204" pitchFamily="34" charset="0"/>
              </a:rPr>
              <a:t>  </a:t>
            </a:r>
            <a:r>
              <a:rPr lang="en-US" altLang="en-US" sz="2600" dirty="0">
                <a:latin typeface="Arial Narrow" panose="020B0606020202030204" pitchFamily="34" charset="0"/>
              </a:rPr>
              <a:t>Joshua 6:13</a:t>
            </a:r>
          </a:p>
        </p:txBody>
      </p:sp>
    </p:spTree>
    <p:extLst>
      <p:ext uri="{BB962C8B-B14F-4D97-AF65-F5344CB8AC3E}">
        <p14:creationId xmlns:p14="http://schemas.microsoft.com/office/powerpoint/2010/main" val="356619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sp>
        <p:nvSpPr>
          <p:cNvPr id="3" name="Rectangle 2"/>
          <p:cNvSpPr/>
          <p:nvPr/>
        </p:nvSpPr>
        <p:spPr>
          <a:xfrm>
            <a:off x="381000" y="198851"/>
            <a:ext cx="8458200" cy="1384995"/>
          </a:xfrm>
          <a:prstGeom prst="rect">
            <a:avLst/>
          </a:prstGeom>
        </p:spPr>
        <p:txBody>
          <a:bodyPr wrap="square">
            <a:spAutoFit/>
          </a:bodyPr>
          <a:lstStyle/>
          <a:p>
            <a:r>
              <a:rPr lang="en-US" sz="2800" b="1" dirty="0">
                <a:latin typeface="Arial Narrow" panose="020B0606020202030204" pitchFamily="34" charset="0"/>
              </a:rPr>
              <a:t> The history of the Israelites during the period of the judges centers around a cycle of apostasy, which typically followed these stages: </a:t>
            </a:r>
          </a:p>
        </p:txBody>
      </p:sp>
      <p:sp>
        <p:nvSpPr>
          <p:cNvPr id="4" name="Oval 3"/>
          <p:cNvSpPr/>
          <p:nvPr/>
        </p:nvSpPr>
        <p:spPr>
          <a:xfrm>
            <a:off x="1447800" y="24384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0686" y="15240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98049" y="23622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79763" y="4373148"/>
            <a:ext cx="1578237" cy="16110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00222" y="4373147"/>
            <a:ext cx="1578237" cy="16110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259238" y="1371600"/>
            <a:ext cx="6567028" cy="4847092"/>
          </a:xfrm>
          <a:prstGeom prst="rect">
            <a:avLst/>
          </a:prstGeom>
        </p:spPr>
      </p:pic>
    </p:spTree>
    <p:extLst>
      <p:ext uri="{BB962C8B-B14F-4D97-AF65-F5344CB8AC3E}">
        <p14:creationId xmlns:p14="http://schemas.microsoft.com/office/powerpoint/2010/main" val="63346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pic>
        <p:nvPicPr>
          <p:cNvPr id="2052" name="Picture 4" descr="http://www.walkwiththeword.org/Studies/01_OT/07_Judges/07_BM_Judges_Timeline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0520"/>
            <a:ext cx="9144000" cy="310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126" name="Picture 6" descr="http://contradictionsinthebible.com/wp-content/uploads/2015/07/allottment-of-the-lan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0"/>
            <a:ext cx="52924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114800" y="6386452"/>
            <a:ext cx="485775" cy="295275"/>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Conquest of the Promised Land</a:t>
            </a:r>
          </a:p>
          <a:p>
            <a:endParaRPr lang="en-US" dirty="0"/>
          </a:p>
        </p:txBody>
      </p:sp>
    </p:spTree>
    <p:extLst>
      <p:ext uri="{BB962C8B-B14F-4D97-AF65-F5344CB8AC3E}">
        <p14:creationId xmlns:p14="http://schemas.microsoft.com/office/powerpoint/2010/main" val="3470110642"/>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3383</TotalTime>
  <Words>691</Words>
  <Application>Microsoft Office PowerPoint</Application>
  <PresentationFormat>On-screen Show (4:3)</PresentationFormat>
  <Paragraphs>101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424</cp:revision>
  <dcterms:created xsi:type="dcterms:W3CDTF">2014-06-10T22:18:06Z</dcterms:created>
  <dcterms:modified xsi:type="dcterms:W3CDTF">2016-04-27T17:44:11Z</dcterms:modified>
</cp:coreProperties>
</file>