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326" r:id="rId2"/>
    <p:sldId id="273" r:id="rId3"/>
    <p:sldId id="284" r:id="rId4"/>
    <p:sldId id="291" r:id="rId5"/>
    <p:sldId id="295" r:id="rId6"/>
    <p:sldId id="321" r:id="rId7"/>
    <p:sldId id="323" r:id="rId8"/>
    <p:sldId id="296" r:id="rId9"/>
    <p:sldId id="315" r:id="rId10"/>
    <p:sldId id="317" r:id="rId11"/>
    <p:sldId id="293" r:id="rId12"/>
    <p:sldId id="285" r:id="rId13"/>
    <p:sldId id="286" r:id="rId14"/>
    <p:sldId id="299" r:id="rId15"/>
    <p:sldId id="313" r:id="rId16"/>
    <p:sldId id="287" r:id="rId17"/>
    <p:sldId id="325" r:id="rId18"/>
    <p:sldId id="316" r:id="rId19"/>
    <p:sldId id="303" r:id="rId20"/>
    <p:sldId id="304" r:id="rId21"/>
    <p:sldId id="305" r:id="rId22"/>
    <p:sldId id="289" r:id="rId23"/>
    <p:sldId id="306" r:id="rId24"/>
    <p:sldId id="309" r:id="rId25"/>
    <p:sldId id="319" r:id="rId26"/>
    <p:sldId id="320" r:id="rId27"/>
    <p:sldId id="308" r:id="rId28"/>
    <p:sldId id="32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C5908"/>
    <a:srgbClr val="969696"/>
    <a:srgbClr val="009900"/>
    <a:srgbClr val="CCFFCC"/>
    <a:srgbClr val="A7FFD3"/>
    <a:srgbClr val="FFCC99"/>
    <a:srgbClr val="BFD5EF"/>
    <a:srgbClr val="5F3F1F"/>
    <a:srgbClr val="84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0" autoAdjust="0"/>
    <p:restoredTop sz="94660"/>
  </p:normalViewPr>
  <p:slideViewPr>
    <p:cSldViewPr>
      <p:cViewPr>
        <p:scale>
          <a:sx n="94" d="100"/>
          <a:sy n="94" d="100"/>
        </p:scale>
        <p:origin x="-1206" y="-6"/>
      </p:cViewPr>
      <p:guideLst>
        <p:guide orient="horz" pos="2160"/>
        <p:guide pos="2880"/>
      </p:guideLst>
    </p:cSldViewPr>
  </p:slideViewPr>
  <p:notesTextViewPr>
    <p:cViewPr>
      <p:scale>
        <a:sx n="1" d="1"/>
        <a:sy n="1" d="1"/>
      </p:scale>
      <p:origin x="0" y="0"/>
    </p:cViewPr>
  </p:notesTextViewPr>
  <p:sorterViewPr>
    <p:cViewPr>
      <p:scale>
        <a:sx n="100" d="100"/>
        <a:sy n="100" d="100"/>
      </p:scale>
      <p:origin x="0" y="-50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87467-3825-45C5-ADA6-8E6F5A2764B6}"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4DABF-2FDC-460B-9B8A-9F17BACDBD49}" type="slidenum">
              <a:rPr lang="en-US" smtClean="0"/>
              <a:t>‹#›</a:t>
            </a:fld>
            <a:endParaRPr lang="en-US"/>
          </a:p>
        </p:txBody>
      </p:sp>
    </p:spTree>
    <p:extLst>
      <p:ext uri="{BB962C8B-B14F-4D97-AF65-F5344CB8AC3E}">
        <p14:creationId xmlns:p14="http://schemas.microsoft.com/office/powerpoint/2010/main" val="6237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1114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68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90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81684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5914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69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250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9150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251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6629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0741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68BDB3B-2EF1-4D9C-BA67-953FA738B6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vatican.va/archive/ENG0015/_INDEX.HTM" TargetMode="External"/><Relationship Id="rId2" Type="http://schemas.openxmlformats.org/officeDocument/2006/relationships/hyperlink" Target="http://wwwmigrate.usccb.org/bible/" TargetMode="External"/><Relationship Id="rId1" Type="http://schemas.openxmlformats.org/officeDocument/2006/relationships/slideLayout" Target="../slideLayouts/slideLayout2.xml"/><Relationship Id="rId4" Type="http://schemas.openxmlformats.org/officeDocument/2006/relationships/hyperlink" Target="http://www.vatican.va/archive/hist_councils/ii_vatican_council/inde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emariapress.com/dynamicmedia/files/8de7b7c45b0df29f26ffedbda7fab678/978159471621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59" b="27536"/>
          <a:stretch/>
        </p:blipFill>
        <p:spPr bwMode="auto">
          <a:xfrm>
            <a:off x="-75482" y="0"/>
            <a:ext cx="9219482"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07886"/>
          </a:xfrm>
          <a:prstGeom prst="rect">
            <a:avLst/>
          </a:prstGeom>
          <a:noFill/>
        </p:spPr>
        <p:txBody>
          <a:bodyPr wrap="square" rtlCol="0">
            <a:spAutoFit/>
          </a:bodyPr>
          <a:lstStyle/>
          <a:p>
            <a:pPr algn="ctr"/>
            <a:r>
              <a:rPr lang="en-US" sz="4000" dirty="0" smtClean="0">
                <a:solidFill>
                  <a:schemeClr val="bg1"/>
                </a:solidFill>
                <a:latin typeface="Arial Black" panose="020B0A04020102020204" pitchFamily="34" charset="0"/>
              </a:rPr>
              <a:t>Chapter </a:t>
            </a:r>
            <a:r>
              <a:rPr lang="en-US" sz="4000" dirty="0" smtClean="0">
                <a:solidFill>
                  <a:schemeClr val="bg1"/>
                </a:solidFill>
                <a:latin typeface="Arial Black" panose="020B0A04020102020204" pitchFamily="34" charset="0"/>
              </a:rPr>
              <a:t>9 </a:t>
            </a:r>
            <a:r>
              <a:rPr lang="en-US" sz="4000" dirty="0" smtClean="0">
                <a:solidFill>
                  <a:schemeClr val="bg1"/>
                </a:solidFill>
                <a:latin typeface="Arial Black" panose="020B0A04020102020204" pitchFamily="34" charset="0"/>
              </a:rPr>
              <a:t>PowerPoint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88544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6000">
              <a:schemeClr val="accent4">
                <a:lumMod val="0"/>
                <a:lumOff val="100000"/>
              </a:schemeClr>
            </a:gs>
            <a:gs pos="92000">
              <a:schemeClr val="accent4">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7" name="TextBox 6"/>
          <p:cNvSpPr txBox="1"/>
          <p:nvPr/>
        </p:nvSpPr>
        <p:spPr>
          <a:xfrm>
            <a:off x="3733800" y="6133981"/>
            <a:ext cx="51054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John’s Gospel</a:t>
            </a:r>
          </a:p>
          <a:p>
            <a:endParaRPr lang="en-US" dirty="0"/>
          </a:p>
        </p:txBody>
      </p:sp>
      <p:sp>
        <p:nvSpPr>
          <p:cNvPr id="3" name="Rectangle 2"/>
          <p:cNvSpPr/>
          <p:nvPr/>
        </p:nvSpPr>
        <p:spPr>
          <a:xfrm>
            <a:off x="344606" y="249853"/>
            <a:ext cx="8494594" cy="5262979"/>
          </a:xfrm>
          <a:prstGeom prst="rect">
            <a:avLst/>
          </a:prstGeom>
        </p:spPr>
        <p:txBody>
          <a:bodyPr wrap="square">
            <a:spAutoFit/>
          </a:bodyPr>
          <a:lstStyle/>
          <a:p>
            <a:pPr algn="ctr"/>
            <a:r>
              <a:rPr lang="en-US" sz="2400" b="1" dirty="0">
                <a:latin typeface="Arial Narrow" panose="020B0606020202030204" pitchFamily="34" charset="0"/>
                <a:cs typeface="Times New Roman" panose="02020603050405020304" pitchFamily="18" charset="0"/>
              </a:rPr>
              <a:t>John – Introduction</a:t>
            </a:r>
          </a:p>
          <a:p>
            <a:r>
              <a:rPr lang="en-US" sz="2400" b="1" dirty="0">
                <a:latin typeface="Arial Narrow" panose="020B0606020202030204" pitchFamily="34" charset="0"/>
                <a:cs typeface="Times New Roman" panose="02020603050405020304" pitchFamily="18" charset="0"/>
              </a:rPr>
              <a:t/>
            </a:r>
            <a:br>
              <a:rPr lang="en-US" sz="2400" b="1" dirty="0">
                <a:latin typeface="Arial Narrow" panose="020B0606020202030204" pitchFamily="34" charset="0"/>
                <a:cs typeface="Times New Roman" panose="02020603050405020304" pitchFamily="18" charset="0"/>
              </a:rPr>
            </a:br>
            <a:r>
              <a:rPr lang="en-US" sz="2400" b="1" dirty="0">
                <a:latin typeface="Arial Narrow" panose="020B0606020202030204" pitchFamily="34" charset="0"/>
                <a:cs typeface="Times New Roman" panose="02020603050405020304" pitchFamily="18" charset="0"/>
              </a:rPr>
              <a:t>The fourth gospel is not simply history; the narrative has been organized and adapted to serve the evangelist’s theological purposes as well. Among them are the opposition to the synagogue of the day and to John the Baptist’s followers, who tried to exalt their master at Jesus’ expense, the desire to show that Jesus was the Messiah, and the desire to convince Christians that their religious </a:t>
            </a:r>
            <a:br>
              <a:rPr lang="en-US" sz="2400" b="1" dirty="0">
                <a:latin typeface="Arial Narrow" panose="020B0606020202030204" pitchFamily="34" charset="0"/>
                <a:cs typeface="Times New Roman" panose="02020603050405020304" pitchFamily="18" charset="0"/>
              </a:rPr>
            </a:br>
            <a:r>
              <a:rPr lang="en-US" sz="2400" b="1" dirty="0">
                <a:latin typeface="Arial Narrow" panose="020B0606020202030204" pitchFamily="34" charset="0"/>
                <a:cs typeface="Times New Roman" panose="02020603050405020304" pitchFamily="18" charset="0"/>
              </a:rPr>
              <a:t>belief and practice must be rooted in Jesus. Such </a:t>
            </a:r>
            <a:br>
              <a:rPr lang="en-US" sz="2400" b="1" dirty="0">
                <a:latin typeface="Arial Narrow" panose="020B0606020202030204" pitchFamily="34" charset="0"/>
                <a:cs typeface="Times New Roman" panose="02020603050405020304" pitchFamily="18" charset="0"/>
              </a:rPr>
            </a:br>
            <a:r>
              <a:rPr lang="en-US" sz="2400" b="1" dirty="0">
                <a:latin typeface="Arial Narrow" panose="020B0606020202030204" pitchFamily="34" charset="0"/>
                <a:cs typeface="Times New Roman" panose="02020603050405020304" pitchFamily="18" charset="0"/>
              </a:rPr>
              <a:t>theological purposes have impelled the evangelist </a:t>
            </a:r>
            <a:br>
              <a:rPr lang="en-US" sz="2400" b="1" dirty="0">
                <a:latin typeface="Arial Narrow" panose="020B0606020202030204" pitchFamily="34" charset="0"/>
                <a:cs typeface="Times New Roman" panose="02020603050405020304" pitchFamily="18" charset="0"/>
              </a:rPr>
            </a:br>
            <a:r>
              <a:rPr lang="en-US" sz="2400" b="1" dirty="0">
                <a:latin typeface="Arial Narrow" panose="020B0606020202030204" pitchFamily="34" charset="0"/>
                <a:cs typeface="Times New Roman" panose="02020603050405020304" pitchFamily="18" charset="0"/>
              </a:rPr>
              <a:t>to emphasize motifs that were not so clear in the </a:t>
            </a:r>
            <a:br>
              <a:rPr lang="en-US" sz="2400" b="1" dirty="0">
                <a:latin typeface="Arial Narrow" panose="020B0606020202030204" pitchFamily="34" charset="0"/>
                <a:cs typeface="Times New Roman" panose="02020603050405020304" pitchFamily="18" charset="0"/>
              </a:rPr>
            </a:br>
            <a:r>
              <a:rPr lang="en-US" sz="2400" b="1" dirty="0">
                <a:latin typeface="Arial Narrow" panose="020B0606020202030204" pitchFamily="34" charset="0"/>
                <a:cs typeface="Times New Roman" panose="02020603050405020304" pitchFamily="18" charset="0"/>
              </a:rPr>
              <a:t>synoptic account of Jesus’ ministry, e.g., the explicit </a:t>
            </a:r>
            <a:br>
              <a:rPr lang="en-US" sz="2400" b="1" dirty="0">
                <a:latin typeface="Arial Narrow" panose="020B0606020202030204" pitchFamily="34" charset="0"/>
                <a:cs typeface="Times New Roman" panose="02020603050405020304" pitchFamily="18" charset="0"/>
              </a:rPr>
            </a:br>
            <a:r>
              <a:rPr lang="en-US" sz="2400" b="1" dirty="0">
                <a:latin typeface="Arial Narrow" panose="020B0606020202030204" pitchFamily="34" charset="0"/>
                <a:cs typeface="Times New Roman" panose="02020603050405020304" pitchFamily="18" charset="0"/>
              </a:rPr>
              <a:t>emphasis on his divinity.</a:t>
            </a:r>
          </a:p>
          <a:p>
            <a:pPr algn="ctr"/>
            <a:r>
              <a:rPr lang="en-US" sz="2400" dirty="0">
                <a:latin typeface="Arial Narrow" panose="020B0606020202030204" pitchFamily="34" charset="0"/>
                <a:cs typeface="Times New Roman" panose="02020603050405020304" pitchFamily="18" charset="0"/>
              </a:rPr>
              <a:t>New American Bible Revised Edition</a:t>
            </a:r>
          </a:p>
        </p:txBody>
      </p:sp>
      <p:pic>
        <p:nvPicPr>
          <p:cNvPr id="2054" name="Picture 6" descr="http://blogs.nd.edu/oblation/files/2012/12/St.-John-Evange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732" y="3006369"/>
            <a:ext cx="2023688"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3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D5EF"/>
        </a:solidFill>
        <a:effectLst/>
      </p:bgPr>
    </p:bg>
    <p:spTree>
      <p:nvGrpSpPr>
        <p:cNvPr id="1" name=""/>
        <p:cNvGrpSpPr/>
        <p:nvPr/>
      </p:nvGrpSpPr>
      <p:grpSpPr>
        <a:xfrm>
          <a:off x="0" y="0"/>
          <a:ext cx="0" cy="0"/>
          <a:chOff x="0" y="0"/>
          <a:chExt cx="0" cy="0"/>
        </a:xfrm>
      </p:grpSpPr>
      <p:pic>
        <p:nvPicPr>
          <p:cNvPr id="10242" name="Picture 2" descr="http://waitingforjesus.com/sitebuildercontent/sitebuilderpictures/7JewishFeastsColor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03686"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4419600"/>
            <a:ext cx="7924800" cy="762000"/>
          </a:xfrm>
          <a:prstGeom prst="rect">
            <a:avLst/>
          </a:prstGeom>
          <a:solidFill>
            <a:srgbClr val="E1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John’s Gospel</a:t>
            </a:r>
          </a:p>
          <a:p>
            <a:endParaRPr lang="en-US" dirty="0"/>
          </a:p>
        </p:txBody>
      </p:sp>
    </p:spTree>
    <p:extLst>
      <p:ext uri="{BB962C8B-B14F-4D97-AF65-F5344CB8AC3E}">
        <p14:creationId xmlns:p14="http://schemas.microsoft.com/office/powerpoint/2010/main" val="78882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John’s Gospel</a:t>
            </a:r>
          </a:p>
          <a:p>
            <a:endParaRPr lang="en-US" dirty="0"/>
          </a:p>
        </p:txBody>
      </p:sp>
      <p:sp>
        <p:nvSpPr>
          <p:cNvPr id="2" name="TextBox 1"/>
          <p:cNvSpPr txBox="1"/>
          <p:nvPr/>
        </p:nvSpPr>
        <p:spPr>
          <a:xfrm>
            <a:off x="0" y="228600"/>
            <a:ext cx="9144000" cy="584775"/>
          </a:xfrm>
          <a:prstGeom prst="rect">
            <a:avLst/>
          </a:prstGeom>
          <a:noFill/>
        </p:spPr>
        <p:txBody>
          <a:bodyPr wrap="square" rtlCol="0">
            <a:spAutoFit/>
          </a:bodyPr>
          <a:lstStyle/>
          <a:p>
            <a:pPr algn="ctr"/>
            <a:r>
              <a:rPr lang="en-US" sz="3200" b="1" spc="300" dirty="0">
                <a:solidFill>
                  <a:schemeClr val="bg1"/>
                </a:solidFill>
                <a:effectLst>
                  <a:outerShdw blurRad="50800" dist="38100" dir="2700000" algn="tl" rotWithShape="0">
                    <a:prstClr val="black"/>
                  </a:outerShdw>
                </a:effectLst>
                <a:latin typeface="Arial Narrow" panose="020B0606020202030204" pitchFamily="34" charset="0"/>
              </a:rPr>
              <a:t>Familiar Christological Titles in the Gospels</a:t>
            </a:r>
          </a:p>
        </p:txBody>
      </p:sp>
      <p:sp>
        <p:nvSpPr>
          <p:cNvPr id="6" name="TextBox 5"/>
          <p:cNvSpPr txBox="1"/>
          <p:nvPr/>
        </p:nvSpPr>
        <p:spPr>
          <a:xfrm>
            <a:off x="609600" y="932795"/>
            <a:ext cx="3962400" cy="4401205"/>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outerShdw>
                </a:effectLst>
                <a:latin typeface="Arial Narrow" panose="020B0606020202030204" pitchFamily="34" charset="0"/>
              </a:rPr>
              <a:t>Also in the synoptics:</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Christ / Messiah</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Lord / Sir / Master</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King of the Jews</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King of Israel</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Son of God</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Son of Man</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Son of David</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Savior </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Rabbi / Teacher</a:t>
            </a:r>
          </a:p>
        </p:txBody>
      </p:sp>
      <p:sp>
        <p:nvSpPr>
          <p:cNvPr id="7" name="TextBox 6"/>
          <p:cNvSpPr txBox="1"/>
          <p:nvPr/>
        </p:nvSpPr>
        <p:spPr>
          <a:xfrm>
            <a:off x="4343400" y="909221"/>
            <a:ext cx="4419600" cy="5262979"/>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outerShdw>
                </a:effectLst>
                <a:latin typeface="Arial Narrow" panose="020B0606020202030204" pitchFamily="34" charset="0"/>
              </a:rPr>
              <a:t>Unique to John:</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Logos / Word</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Only-begotten Son of God</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Lamb of God / Passover Lamb</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Way, the Truth, and </a:t>
            </a:r>
            <a:br>
              <a:rPr lang="en-US" sz="2800" b="1" dirty="0">
                <a:solidFill>
                  <a:schemeClr val="bg1"/>
                </a:solidFill>
                <a:effectLst>
                  <a:outerShdw blurRad="50800" dist="38100" dir="2700000" algn="tl" rotWithShape="0">
                    <a:prstClr val="black"/>
                  </a:outerShdw>
                </a:effectLst>
                <a:latin typeface="Arial Narrow" panose="020B0606020202030204" pitchFamily="34" charset="0"/>
              </a:rPr>
            </a:b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Life</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Light of the World </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Resurrection and the Life</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Good Shepherd</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Door </a:t>
            </a:r>
          </a:p>
          <a:p>
            <a:pPr marL="457200" indent="-457200">
              <a:buFont typeface="Arial Narrow" panose="020B0606020202030204" pitchFamily="34" charset="0"/>
              <a:buChar char="●"/>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I AM</a:t>
            </a:r>
          </a:p>
        </p:txBody>
      </p:sp>
    </p:spTree>
    <p:extLst>
      <p:ext uri="{BB962C8B-B14F-4D97-AF65-F5344CB8AC3E}">
        <p14:creationId xmlns:p14="http://schemas.microsoft.com/office/powerpoint/2010/main" val="71536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133981"/>
            <a:ext cx="86106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Prologue: And the Word Became Flesh</a:t>
            </a:r>
          </a:p>
          <a:p>
            <a:endParaRPr lang="en-US" dirty="0"/>
          </a:p>
        </p:txBody>
      </p:sp>
      <p:pic>
        <p:nvPicPr>
          <p:cNvPr id="2" name="Picture 1"/>
          <p:cNvPicPr>
            <a:picLocks noChangeAspect="1"/>
          </p:cNvPicPr>
          <p:nvPr/>
        </p:nvPicPr>
        <p:blipFill>
          <a:blip r:embed="rId2"/>
          <a:stretch>
            <a:fillRect/>
          </a:stretch>
        </p:blipFill>
        <p:spPr>
          <a:xfrm>
            <a:off x="47625" y="381000"/>
            <a:ext cx="9020175" cy="4811441"/>
          </a:xfrm>
          <a:prstGeom prst="rect">
            <a:avLst/>
          </a:prstGeom>
        </p:spPr>
      </p:pic>
    </p:spTree>
    <p:extLst>
      <p:ext uri="{BB962C8B-B14F-4D97-AF65-F5344CB8AC3E}">
        <p14:creationId xmlns:p14="http://schemas.microsoft.com/office/powerpoint/2010/main" val="110696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228600" y="6133981"/>
            <a:ext cx="86106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Prologue: And the Word Became Flesh</a:t>
            </a:r>
          </a:p>
          <a:p>
            <a:endParaRPr lang="en-US" dirty="0"/>
          </a:p>
        </p:txBody>
      </p:sp>
      <p:sp>
        <p:nvSpPr>
          <p:cNvPr id="2" name="TextBox 1"/>
          <p:cNvSpPr txBox="1"/>
          <p:nvPr/>
        </p:nvSpPr>
        <p:spPr>
          <a:xfrm>
            <a:off x="762000" y="457200"/>
            <a:ext cx="7620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Four major Christological Councils </a:t>
            </a:r>
          </a:p>
        </p:txBody>
      </p:sp>
      <p:cxnSp>
        <p:nvCxnSpPr>
          <p:cNvPr id="6" name="Straight Arrow Connector 5"/>
          <p:cNvCxnSpPr/>
          <p:nvPr/>
        </p:nvCxnSpPr>
        <p:spPr>
          <a:xfrm>
            <a:off x="609600" y="2286000"/>
            <a:ext cx="7848600" cy="0"/>
          </a:xfrm>
          <a:prstGeom prst="straightConnector1">
            <a:avLst/>
          </a:prstGeom>
          <a:ln w="1047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1822938"/>
            <a:ext cx="0" cy="1066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1822938"/>
            <a:ext cx="0" cy="1066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8800" y="1776046"/>
            <a:ext cx="0" cy="1066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467600" y="1776046"/>
            <a:ext cx="0" cy="1066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5400" y="1371601"/>
            <a:ext cx="9144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325</a:t>
            </a:r>
            <a:endParaRPr lang="en-US" b="1" dirty="0">
              <a:latin typeface="Arial" panose="020B0604020202020204" pitchFamily="34" charset="0"/>
              <a:cs typeface="Arial" panose="020B0604020202020204" pitchFamily="34" charset="0"/>
            </a:endParaRPr>
          </a:p>
        </p:txBody>
      </p:sp>
      <p:sp>
        <p:nvSpPr>
          <p:cNvPr id="14" name="TextBox 13"/>
          <p:cNvSpPr txBox="1"/>
          <p:nvPr/>
        </p:nvSpPr>
        <p:spPr>
          <a:xfrm>
            <a:off x="5181600" y="1371600"/>
            <a:ext cx="9144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431</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3352800" y="1385378"/>
            <a:ext cx="91440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381</a:t>
            </a:r>
            <a:endParaRPr lang="en-US" b="1" dirty="0">
              <a:latin typeface="Arial" panose="020B0604020202020204" pitchFamily="34" charset="0"/>
              <a:cs typeface="Arial" panose="020B0604020202020204" pitchFamily="34" charset="0"/>
            </a:endParaRPr>
          </a:p>
        </p:txBody>
      </p:sp>
      <p:sp>
        <p:nvSpPr>
          <p:cNvPr id="16" name="TextBox 15"/>
          <p:cNvSpPr txBox="1"/>
          <p:nvPr/>
        </p:nvSpPr>
        <p:spPr>
          <a:xfrm>
            <a:off x="7048500" y="1367135"/>
            <a:ext cx="8763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451</a:t>
            </a:r>
            <a:endParaRPr lang="en-US" b="1" dirty="0">
              <a:latin typeface="Arial" panose="020B0604020202020204" pitchFamily="34" charset="0"/>
              <a:cs typeface="Arial" panose="020B0604020202020204" pitchFamily="34" charset="0"/>
            </a:endParaRPr>
          </a:p>
        </p:txBody>
      </p:sp>
      <p:sp>
        <p:nvSpPr>
          <p:cNvPr id="17" name="TextBox 16"/>
          <p:cNvSpPr txBox="1"/>
          <p:nvPr/>
        </p:nvSpPr>
        <p:spPr>
          <a:xfrm>
            <a:off x="762000" y="2971800"/>
            <a:ext cx="1905000" cy="830997"/>
          </a:xfrm>
          <a:prstGeom prst="rect">
            <a:avLst/>
          </a:prstGeom>
          <a:noFill/>
        </p:spPr>
        <p:txBody>
          <a:bodyPr wrap="square" rtlCol="0">
            <a:spAutoFit/>
          </a:bodyPr>
          <a:lstStyle/>
          <a:p>
            <a:pPr algn="ctr"/>
            <a:r>
              <a:rPr lang="en-US" sz="2400" b="1" dirty="0">
                <a:latin typeface="Arial Narrow" panose="020B0606020202030204" pitchFamily="34" charset="0"/>
                <a:cs typeface="Arial" panose="020B0604020202020204" pitchFamily="34" charset="0"/>
              </a:rPr>
              <a:t>Council of Nicaea</a:t>
            </a:r>
          </a:p>
        </p:txBody>
      </p:sp>
      <p:sp>
        <p:nvSpPr>
          <p:cNvPr id="19" name="TextBox 18"/>
          <p:cNvSpPr txBox="1"/>
          <p:nvPr/>
        </p:nvSpPr>
        <p:spPr>
          <a:xfrm>
            <a:off x="2514600" y="2971800"/>
            <a:ext cx="2514600" cy="830997"/>
          </a:xfrm>
          <a:prstGeom prst="rect">
            <a:avLst/>
          </a:prstGeom>
          <a:noFill/>
        </p:spPr>
        <p:txBody>
          <a:bodyPr wrap="square" rtlCol="0">
            <a:spAutoFit/>
          </a:bodyPr>
          <a:lstStyle/>
          <a:p>
            <a:pPr algn="ctr"/>
            <a:r>
              <a:rPr lang="en-US" sz="2400" b="1" dirty="0">
                <a:latin typeface="Arial Narrow" panose="020B0606020202030204" pitchFamily="34" charset="0"/>
                <a:cs typeface="Arial" panose="020B0604020202020204" pitchFamily="34" charset="0"/>
              </a:rPr>
              <a:t>Council of Constantinople</a:t>
            </a:r>
          </a:p>
        </p:txBody>
      </p:sp>
      <p:sp>
        <p:nvSpPr>
          <p:cNvPr id="20" name="TextBox 19"/>
          <p:cNvSpPr txBox="1"/>
          <p:nvPr/>
        </p:nvSpPr>
        <p:spPr>
          <a:xfrm>
            <a:off x="4419600" y="2979003"/>
            <a:ext cx="2514600" cy="830997"/>
          </a:xfrm>
          <a:prstGeom prst="rect">
            <a:avLst/>
          </a:prstGeom>
          <a:noFill/>
        </p:spPr>
        <p:txBody>
          <a:bodyPr wrap="square" rtlCol="0">
            <a:spAutoFit/>
          </a:bodyPr>
          <a:lstStyle/>
          <a:p>
            <a:pPr algn="ctr"/>
            <a:r>
              <a:rPr lang="en-US" sz="2400" b="1" dirty="0">
                <a:latin typeface="Arial Narrow" panose="020B0606020202030204" pitchFamily="34" charset="0"/>
                <a:cs typeface="Arial" panose="020B0604020202020204" pitchFamily="34" charset="0"/>
              </a:rPr>
              <a:t>Council of Ephesus</a:t>
            </a:r>
          </a:p>
        </p:txBody>
      </p:sp>
      <p:sp>
        <p:nvSpPr>
          <p:cNvPr id="21" name="TextBox 20"/>
          <p:cNvSpPr txBox="1"/>
          <p:nvPr/>
        </p:nvSpPr>
        <p:spPr>
          <a:xfrm>
            <a:off x="6248400" y="2971800"/>
            <a:ext cx="2514600" cy="830997"/>
          </a:xfrm>
          <a:prstGeom prst="rect">
            <a:avLst/>
          </a:prstGeom>
          <a:noFill/>
        </p:spPr>
        <p:txBody>
          <a:bodyPr wrap="square" rtlCol="0">
            <a:spAutoFit/>
          </a:bodyPr>
          <a:lstStyle/>
          <a:p>
            <a:pPr algn="ctr"/>
            <a:r>
              <a:rPr lang="en-US" sz="2400" b="1" dirty="0">
                <a:latin typeface="Arial Narrow" panose="020B0606020202030204" pitchFamily="34" charset="0"/>
                <a:cs typeface="Arial" panose="020B0604020202020204" pitchFamily="34" charset="0"/>
              </a:rPr>
              <a:t>Council of Chalcedon</a:t>
            </a:r>
          </a:p>
        </p:txBody>
      </p:sp>
      <p:sp>
        <p:nvSpPr>
          <p:cNvPr id="23" name="TextBox 22"/>
          <p:cNvSpPr txBox="1"/>
          <p:nvPr/>
        </p:nvSpPr>
        <p:spPr>
          <a:xfrm>
            <a:off x="762000" y="4133763"/>
            <a:ext cx="1905000" cy="707886"/>
          </a:xfrm>
          <a:prstGeom prst="rect">
            <a:avLst/>
          </a:prstGeom>
          <a:noFill/>
        </p:spPr>
        <p:txBody>
          <a:bodyPr wrap="square" rtlCol="0">
            <a:spAutoFit/>
          </a:bodyPr>
          <a:lstStyle/>
          <a:p>
            <a:pPr algn="ctr"/>
            <a:r>
              <a:rPr lang="en-US" sz="2000" b="1" dirty="0">
                <a:solidFill>
                  <a:srgbClr val="7030A0"/>
                </a:solidFill>
                <a:latin typeface="Arial Narrow" panose="020B0606020202030204" pitchFamily="34" charset="0"/>
                <a:cs typeface="Arial" panose="020B0604020202020204" pitchFamily="34" charset="0"/>
              </a:rPr>
              <a:t>Arianism condemned </a:t>
            </a:r>
          </a:p>
        </p:txBody>
      </p:sp>
      <p:sp>
        <p:nvSpPr>
          <p:cNvPr id="24" name="TextBox 23"/>
          <p:cNvSpPr txBox="1"/>
          <p:nvPr/>
        </p:nvSpPr>
        <p:spPr>
          <a:xfrm>
            <a:off x="2590800" y="4114800"/>
            <a:ext cx="2324100" cy="1015663"/>
          </a:xfrm>
          <a:prstGeom prst="rect">
            <a:avLst/>
          </a:prstGeom>
          <a:noFill/>
        </p:spPr>
        <p:txBody>
          <a:bodyPr wrap="square" rtlCol="0">
            <a:spAutoFit/>
          </a:bodyPr>
          <a:lstStyle/>
          <a:p>
            <a:pPr algn="ctr"/>
            <a:r>
              <a:rPr lang="en-US" sz="2000" b="1" dirty="0">
                <a:solidFill>
                  <a:srgbClr val="7030A0"/>
                </a:solidFill>
                <a:latin typeface="Arial Narrow" panose="020B0606020202030204" pitchFamily="34" charset="0"/>
                <a:cs typeface="Arial" panose="020B0604020202020204" pitchFamily="34" charset="0"/>
              </a:rPr>
              <a:t>Nicaea confirmed,</a:t>
            </a:r>
          </a:p>
          <a:p>
            <a:pPr algn="ctr"/>
            <a:r>
              <a:rPr lang="en-US" sz="2000" b="1" dirty="0">
                <a:solidFill>
                  <a:srgbClr val="7030A0"/>
                </a:solidFill>
                <a:latin typeface="Arial Narrow" panose="020B0606020202030204" pitchFamily="34" charset="0"/>
                <a:cs typeface="Arial" panose="020B0604020202020204" pitchFamily="34" charset="0"/>
              </a:rPr>
              <a:t>Apollinarianism</a:t>
            </a:r>
          </a:p>
          <a:p>
            <a:pPr algn="ctr"/>
            <a:r>
              <a:rPr lang="en-US" sz="2000" b="1" dirty="0">
                <a:solidFill>
                  <a:srgbClr val="7030A0"/>
                </a:solidFill>
                <a:latin typeface="Arial Narrow" panose="020B0606020202030204" pitchFamily="34" charset="0"/>
                <a:cs typeface="Arial" panose="020B0604020202020204" pitchFamily="34" charset="0"/>
              </a:rPr>
              <a:t>condemned </a:t>
            </a:r>
          </a:p>
        </p:txBody>
      </p:sp>
      <p:sp>
        <p:nvSpPr>
          <p:cNvPr id="25" name="TextBox 24"/>
          <p:cNvSpPr txBox="1"/>
          <p:nvPr/>
        </p:nvSpPr>
        <p:spPr>
          <a:xfrm>
            <a:off x="4495800" y="4114800"/>
            <a:ext cx="2324100" cy="707886"/>
          </a:xfrm>
          <a:prstGeom prst="rect">
            <a:avLst/>
          </a:prstGeom>
          <a:noFill/>
        </p:spPr>
        <p:txBody>
          <a:bodyPr wrap="square" rtlCol="0">
            <a:spAutoFit/>
          </a:bodyPr>
          <a:lstStyle/>
          <a:p>
            <a:pPr algn="ctr"/>
            <a:r>
              <a:rPr lang="en-US" sz="2000" b="1" dirty="0">
                <a:solidFill>
                  <a:srgbClr val="7030A0"/>
                </a:solidFill>
                <a:latin typeface="Arial Narrow" panose="020B0606020202030204" pitchFamily="34" charset="0"/>
                <a:cs typeface="Arial" panose="020B0604020202020204" pitchFamily="34" charset="0"/>
              </a:rPr>
              <a:t>Nestorianism condemned </a:t>
            </a:r>
          </a:p>
        </p:txBody>
      </p:sp>
      <p:sp>
        <p:nvSpPr>
          <p:cNvPr id="26" name="TextBox 25"/>
          <p:cNvSpPr txBox="1"/>
          <p:nvPr/>
        </p:nvSpPr>
        <p:spPr>
          <a:xfrm>
            <a:off x="6438900" y="4114800"/>
            <a:ext cx="2324100" cy="707886"/>
          </a:xfrm>
          <a:prstGeom prst="rect">
            <a:avLst/>
          </a:prstGeom>
          <a:noFill/>
        </p:spPr>
        <p:txBody>
          <a:bodyPr wrap="square" rtlCol="0">
            <a:spAutoFit/>
          </a:bodyPr>
          <a:lstStyle/>
          <a:p>
            <a:pPr algn="ctr"/>
            <a:r>
              <a:rPr lang="en-US" sz="2000" b="1" dirty="0">
                <a:solidFill>
                  <a:srgbClr val="7030A0"/>
                </a:solidFill>
                <a:latin typeface="Arial Narrow" panose="020B0606020202030204" pitchFamily="34" charset="0"/>
                <a:cs typeface="Arial" panose="020B0604020202020204" pitchFamily="34" charset="0"/>
              </a:rPr>
              <a:t>Christ is one person with two natures</a:t>
            </a:r>
          </a:p>
        </p:txBody>
      </p:sp>
    </p:spTree>
    <p:extLst>
      <p:ext uri="{BB962C8B-B14F-4D97-AF65-F5344CB8AC3E}">
        <p14:creationId xmlns:p14="http://schemas.microsoft.com/office/powerpoint/2010/main" val="335690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2000">
              <a:srgbClr val="FFCC99"/>
            </a:gs>
            <a:gs pos="100000">
              <a:schemeClr val="accent2">
                <a:lumMod val="89000"/>
              </a:schemeClr>
            </a:gs>
            <a:gs pos="87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4" descr="http://joshweidmann.com/wp-content/uploads/2014/02/Gosepl-Jo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7" y="4267199"/>
            <a:ext cx="6638925" cy="213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133981"/>
            <a:ext cx="86106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Prologue: And the Word Became Flesh</a:t>
            </a:r>
          </a:p>
          <a:p>
            <a:endParaRPr lang="en-US" dirty="0"/>
          </a:p>
        </p:txBody>
      </p:sp>
      <p:sp>
        <p:nvSpPr>
          <p:cNvPr id="2" name="Rectangle 1"/>
          <p:cNvSpPr/>
          <p:nvPr/>
        </p:nvSpPr>
        <p:spPr>
          <a:xfrm>
            <a:off x="228600" y="914400"/>
            <a:ext cx="8839200" cy="3416320"/>
          </a:xfrm>
          <a:prstGeom prst="rect">
            <a:avLst/>
          </a:prstGeom>
        </p:spPr>
        <p:txBody>
          <a:bodyPr wrap="square">
            <a:spAutoFit/>
          </a:bodyPr>
          <a:lstStyle/>
          <a:p>
            <a:r>
              <a:rPr lang="en-US" sz="2400" b="1" dirty="0">
                <a:solidFill>
                  <a:srgbClr val="333333"/>
                </a:solidFill>
                <a:latin typeface="Arial Narrow" panose="020B0606020202030204" pitchFamily="34" charset="0"/>
              </a:rPr>
              <a:t>The prologue states the main themes of the gospel: life, light, truth, the world, testimony, and the preexistence of Jesus Christ, the incarnate </a:t>
            </a:r>
            <a:r>
              <a:rPr lang="en-US" sz="2400" b="1" i="1" dirty="0">
                <a:solidFill>
                  <a:srgbClr val="333333"/>
                </a:solidFill>
                <a:latin typeface="Arial Narrow" panose="020B0606020202030204" pitchFamily="34" charset="0"/>
              </a:rPr>
              <a:t>Logos</a:t>
            </a:r>
            <a:r>
              <a:rPr lang="en-US" sz="2400" b="1" dirty="0">
                <a:solidFill>
                  <a:srgbClr val="333333"/>
                </a:solidFill>
                <a:latin typeface="Arial Narrow" panose="020B0606020202030204" pitchFamily="34" charset="0"/>
              </a:rPr>
              <a:t>, who reveals God the Father. In origin, it was probably an early Christian hymn. Its closest parallel is in other christological hymns, Col 1:15-20 and Phil 2:6-11. Its core (</a:t>
            </a:r>
            <a:r>
              <a:rPr lang="en-US" sz="2400" b="1" dirty="0" err="1">
                <a:solidFill>
                  <a:srgbClr val="333333"/>
                </a:solidFill>
                <a:latin typeface="Arial Narrow" panose="020B0606020202030204" pitchFamily="34" charset="0"/>
              </a:rPr>
              <a:t>Jn</a:t>
            </a:r>
            <a:r>
              <a:rPr lang="en-US" sz="2400" b="1" dirty="0">
                <a:solidFill>
                  <a:srgbClr val="333333"/>
                </a:solidFill>
                <a:latin typeface="Arial Narrow" panose="020B0606020202030204" pitchFamily="34" charset="0"/>
              </a:rPr>
              <a:t> 1:105, 10-11, 14) is poetic in structure, with short phrases linked by “staircase parallelism,” in which the last word of one phrase becomes the first word of the next. Prose inserts (at least </a:t>
            </a:r>
            <a:r>
              <a:rPr lang="en-US" sz="2400" b="1" dirty="0" err="1">
                <a:solidFill>
                  <a:srgbClr val="333333"/>
                </a:solidFill>
                <a:latin typeface="Arial Narrow" panose="020B0606020202030204" pitchFamily="34" charset="0"/>
              </a:rPr>
              <a:t>Jn</a:t>
            </a:r>
            <a:r>
              <a:rPr lang="en-US" sz="2400" b="1" dirty="0">
                <a:solidFill>
                  <a:srgbClr val="333333"/>
                </a:solidFill>
                <a:latin typeface="Arial Narrow" panose="020B0606020202030204" pitchFamily="34" charset="0"/>
              </a:rPr>
              <a:t> 1:6-8, 15) deal with John the Baptist.</a:t>
            </a:r>
          </a:p>
          <a:p>
            <a:pPr algn="ctr"/>
            <a:r>
              <a:rPr lang="en-US" sz="2400" dirty="0">
                <a:solidFill>
                  <a:srgbClr val="333333"/>
                </a:solidFill>
                <a:latin typeface="Arial Narrow" panose="020B0606020202030204" pitchFamily="34" charset="0"/>
              </a:rPr>
              <a:t>Footnote from the </a:t>
            </a:r>
            <a:r>
              <a:rPr lang="en-US" sz="2400" i="1" dirty="0">
                <a:solidFill>
                  <a:srgbClr val="333333"/>
                </a:solidFill>
                <a:latin typeface="Arial Narrow" panose="020B0606020202030204" pitchFamily="34" charset="0"/>
              </a:rPr>
              <a:t>Revised New American Bible</a:t>
            </a:r>
            <a:endParaRPr lang="en-US" sz="2400" i="1" dirty="0">
              <a:latin typeface="Arial Narrow" panose="020B0606020202030204" pitchFamily="34" charset="0"/>
            </a:endParaRPr>
          </a:p>
        </p:txBody>
      </p:sp>
      <p:sp>
        <p:nvSpPr>
          <p:cNvPr id="4" name="TextBox 3"/>
          <p:cNvSpPr txBox="1"/>
          <p:nvPr/>
        </p:nvSpPr>
        <p:spPr>
          <a:xfrm>
            <a:off x="762000" y="304800"/>
            <a:ext cx="7620000" cy="584775"/>
          </a:xfrm>
          <a:prstGeom prst="rect">
            <a:avLst/>
          </a:prstGeom>
          <a:noFill/>
        </p:spPr>
        <p:txBody>
          <a:bodyPr wrap="square" rtlCol="0">
            <a:spAutoFit/>
          </a:bodyPr>
          <a:lstStyle/>
          <a:p>
            <a:pPr algn="ctr"/>
            <a:r>
              <a:rPr lang="en-US" sz="3200" b="1" spc="300" dirty="0">
                <a:latin typeface="Arial" panose="020B0604020202020204" pitchFamily="34" charset="0"/>
                <a:cs typeface="Arial" panose="020B0604020202020204" pitchFamily="34" charset="0"/>
              </a:rPr>
              <a:t>The Prologue in John</a:t>
            </a:r>
          </a:p>
        </p:txBody>
      </p:sp>
    </p:spTree>
    <p:extLst>
      <p:ext uri="{BB962C8B-B14F-4D97-AF65-F5344CB8AC3E}">
        <p14:creationId xmlns:p14="http://schemas.microsoft.com/office/powerpoint/2010/main" val="145993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Signs</a:t>
            </a:r>
          </a:p>
          <a:p>
            <a:endParaRPr lang="en-US" dirty="0"/>
          </a:p>
        </p:txBody>
      </p:sp>
      <p:pic>
        <p:nvPicPr>
          <p:cNvPr id="2" name="Picture 1"/>
          <p:cNvPicPr>
            <a:picLocks noChangeAspect="1"/>
          </p:cNvPicPr>
          <p:nvPr/>
        </p:nvPicPr>
        <p:blipFill>
          <a:blip r:embed="rId2"/>
          <a:stretch>
            <a:fillRect/>
          </a:stretch>
        </p:blipFill>
        <p:spPr>
          <a:xfrm>
            <a:off x="79450" y="150251"/>
            <a:ext cx="8988349" cy="5945749"/>
          </a:xfrm>
          <a:prstGeom prst="rect">
            <a:avLst/>
          </a:prstGeom>
        </p:spPr>
      </p:pic>
    </p:spTree>
    <p:extLst>
      <p:ext uri="{BB962C8B-B14F-4D97-AF65-F5344CB8AC3E}">
        <p14:creationId xmlns:p14="http://schemas.microsoft.com/office/powerpoint/2010/main" val="24524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5">
          <a:fgClr>
            <a:srgbClr val="CC0000"/>
          </a:fgClr>
          <a:bgClr>
            <a:schemeClr val="bg1"/>
          </a:bgClr>
        </a:patt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6977668"/>
              </p:ext>
            </p:extLst>
          </p:nvPr>
        </p:nvGraphicFramePr>
        <p:xfrm>
          <a:off x="228600" y="1718310"/>
          <a:ext cx="8686800" cy="4800600"/>
        </p:xfrm>
        <a:graphic>
          <a:graphicData uri="http://schemas.openxmlformats.org/drawingml/2006/table">
            <a:tbl>
              <a:tblPr firstRow="1" bandRow="1">
                <a:tableStyleId>{5DA37D80-6434-44D0-A028-1B22A696006F}</a:tableStyleId>
              </a:tblPr>
              <a:tblGrid>
                <a:gridCol w="5304329">
                  <a:extLst>
                    <a:ext uri="{9D8B030D-6E8A-4147-A177-3AD203B41FA5}">
                      <a16:colId xmlns="" xmlns:a16="http://schemas.microsoft.com/office/drawing/2014/main" val="2486252571"/>
                    </a:ext>
                  </a:extLst>
                </a:gridCol>
                <a:gridCol w="3382471">
                  <a:extLst>
                    <a:ext uri="{9D8B030D-6E8A-4147-A177-3AD203B41FA5}">
                      <a16:colId xmlns="" xmlns:a16="http://schemas.microsoft.com/office/drawing/2014/main" val="2427973022"/>
                    </a:ext>
                  </a:extLst>
                </a:gridCol>
              </a:tblGrid>
              <a:tr h="370840">
                <a:tc>
                  <a:txBody>
                    <a:bodyPr/>
                    <a:lstStyle/>
                    <a:p>
                      <a:pPr>
                        <a:lnSpc>
                          <a:spcPct val="150000"/>
                        </a:lnSpc>
                      </a:pPr>
                      <a:r>
                        <a:rPr lang="en-US" sz="2600" b="1" dirty="0">
                          <a:latin typeface="Papyrus" panose="03070502060502030205" pitchFamily="66" charset="0"/>
                        </a:rPr>
                        <a:t>Jesus turns water into wine</a:t>
                      </a:r>
                    </a:p>
                  </a:txBody>
                  <a:tcPr>
                    <a:solidFill>
                      <a:schemeClr val="accent2">
                        <a:lumMod val="60000"/>
                        <a:lumOff val="40000"/>
                      </a:schemeClr>
                    </a:solidFill>
                  </a:tcPr>
                </a:tc>
                <a:tc>
                  <a:txBody>
                    <a:bodyPr/>
                    <a:lstStyle/>
                    <a:p>
                      <a:pPr>
                        <a:lnSpc>
                          <a:spcPct val="150000"/>
                        </a:lnSpc>
                      </a:pPr>
                      <a:r>
                        <a:rPr lang="en-US" sz="2600" b="1" dirty="0">
                          <a:latin typeface="Papyrus" panose="03070502060502030205" pitchFamily="66" charset="0"/>
                        </a:rPr>
                        <a:t>John 2:1-11</a:t>
                      </a:r>
                    </a:p>
                  </a:txBody>
                  <a:tcPr>
                    <a:solidFill>
                      <a:schemeClr val="accent2">
                        <a:lumMod val="60000"/>
                        <a:lumOff val="40000"/>
                      </a:schemeClr>
                    </a:solidFill>
                  </a:tcPr>
                </a:tc>
                <a:extLst>
                  <a:ext uri="{0D108BD9-81ED-4DB2-BD59-A6C34878D82A}">
                    <a16:rowId xmlns="" xmlns:a16="http://schemas.microsoft.com/office/drawing/2014/main" val="3354303975"/>
                  </a:ext>
                </a:extLst>
              </a:tr>
              <a:tr h="370840">
                <a:tc>
                  <a:txBody>
                    <a:bodyPr/>
                    <a:lstStyle/>
                    <a:p>
                      <a:pPr>
                        <a:lnSpc>
                          <a:spcPct val="150000"/>
                        </a:lnSpc>
                      </a:pPr>
                      <a:r>
                        <a:rPr lang="en-US" sz="2600" b="1" dirty="0">
                          <a:latin typeface="Papyrus" panose="03070502060502030205" pitchFamily="66" charset="0"/>
                        </a:rPr>
                        <a:t>Jesus heals the official’s son</a:t>
                      </a:r>
                    </a:p>
                  </a:txBody>
                  <a:tcPr/>
                </a:tc>
                <a:tc>
                  <a:txBody>
                    <a:bodyPr/>
                    <a:lstStyle/>
                    <a:p>
                      <a:pPr>
                        <a:lnSpc>
                          <a:spcPct val="150000"/>
                        </a:lnSpc>
                      </a:pPr>
                      <a:r>
                        <a:rPr lang="en-US" sz="2600" b="1" dirty="0">
                          <a:latin typeface="Papyrus" panose="03070502060502030205" pitchFamily="66" charset="0"/>
                        </a:rPr>
                        <a:t>John 4:43-54</a:t>
                      </a:r>
                    </a:p>
                  </a:txBody>
                  <a:tcPr/>
                </a:tc>
                <a:extLst>
                  <a:ext uri="{0D108BD9-81ED-4DB2-BD59-A6C34878D82A}">
                    <a16:rowId xmlns="" xmlns:a16="http://schemas.microsoft.com/office/drawing/2014/main" val="1711666355"/>
                  </a:ext>
                </a:extLst>
              </a:tr>
              <a:tr h="370840">
                <a:tc>
                  <a:txBody>
                    <a:bodyPr/>
                    <a:lstStyle/>
                    <a:p>
                      <a:pPr>
                        <a:lnSpc>
                          <a:spcPct val="150000"/>
                        </a:lnSpc>
                      </a:pPr>
                      <a:r>
                        <a:rPr lang="en-US" sz="2600" b="1" dirty="0">
                          <a:latin typeface="Papyrus" panose="03070502060502030205" pitchFamily="66" charset="0"/>
                        </a:rPr>
                        <a:t>Jesus makes the lame walk</a:t>
                      </a:r>
                    </a:p>
                  </a:txBody>
                  <a:tcPr>
                    <a:solidFill>
                      <a:schemeClr val="accent2">
                        <a:lumMod val="60000"/>
                        <a:lumOff val="40000"/>
                      </a:schemeClr>
                    </a:solidFill>
                  </a:tcPr>
                </a:tc>
                <a:tc>
                  <a:txBody>
                    <a:bodyPr/>
                    <a:lstStyle/>
                    <a:p>
                      <a:pPr>
                        <a:lnSpc>
                          <a:spcPct val="150000"/>
                        </a:lnSpc>
                      </a:pPr>
                      <a:r>
                        <a:rPr lang="en-US" sz="2600" b="1" dirty="0">
                          <a:latin typeface="Papyrus" panose="03070502060502030205" pitchFamily="66" charset="0"/>
                        </a:rPr>
                        <a:t>John 5:1-15</a:t>
                      </a:r>
                    </a:p>
                  </a:txBody>
                  <a:tcPr>
                    <a:solidFill>
                      <a:schemeClr val="accent2">
                        <a:lumMod val="60000"/>
                        <a:lumOff val="40000"/>
                      </a:schemeClr>
                    </a:solidFill>
                  </a:tcPr>
                </a:tc>
                <a:extLst>
                  <a:ext uri="{0D108BD9-81ED-4DB2-BD59-A6C34878D82A}">
                    <a16:rowId xmlns="" xmlns:a16="http://schemas.microsoft.com/office/drawing/2014/main" val="1191580688"/>
                  </a:ext>
                </a:extLst>
              </a:tr>
              <a:tr h="370840">
                <a:tc>
                  <a:txBody>
                    <a:bodyPr/>
                    <a:lstStyle/>
                    <a:p>
                      <a:pPr>
                        <a:lnSpc>
                          <a:spcPct val="150000"/>
                        </a:lnSpc>
                      </a:pPr>
                      <a:r>
                        <a:rPr lang="en-US" sz="2600" b="1" dirty="0">
                          <a:latin typeface="Papyrus" panose="03070502060502030205" pitchFamily="66" charset="0"/>
                        </a:rPr>
                        <a:t>Jesus walks on water</a:t>
                      </a:r>
                    </a:p>
                  </a:txBody>
                  <a:tcPr/>
                </a:tc>
                <a:tc>
                  <a:txBody>
                    <a:bodyPr/>
                    <a:lstStyle/>
                    <a:p>
                      <a:pPr>
                        <a:lnSpc>
                          <a:spcPct val="150000"/>
                        </a:lnSpc>
                      </a:pPr>
                      <a:r>
                        <a:rPr lang="en-US" sz="2600" b="1" dirty="0">
                          <a:latin typeface="Papyrus" panose="03070502060502030205" pitchFamily="66" charset="0"/>
                        </a:rPr>
                        <a:t>John 6:16-24</a:t>
                      </a:r>
                    </a:p>
                  </a:txBody>
                  <a:tcPr/>
                </a:tc>
                <a:extLst>
                  <a:ext uri="{0D108BD9-81ED-4DB2-BD59-A6C34878D82A}">
                    <a16:rowId xmlns="" xmlns:a16="http://schemas.microsoft.com/office/drawing/2014/main" val="1940292852"/>
                  </a:ext>
                </a:extLst>
              </a:tr>
              <a:tr h="370840">
                <a:tc>
                  <a:txBody>
                    <a:bodyPr/>
                    <a:lstStyle/>
                    <a:p>
                      <a:pPr>
                        <a:lnSpc>
                          <a:spcPct val="150000"/>
                        </a:lnSpc>
                      </a:pPr>
                      <a:r>
                        <a:rPr lang="en-US" sz="2600" b="1" dirty="0">
                          <a:latin typeface="Papyrus" panose="03070502060502030205" pitchFamily="66" charset="0"/>
                        </a:rPr>
                        <a:t>Jesus feeds the multitude</a:t>
                      </a:r>
                    </a:p>
                  </a:txBody>
                  <a:tcPr>
                    <a:solidFill>
                      <a:schemeClr val="accent2">
                        <a:lumMod val="60000"/>
                        <a:lumOff val="40000"/>
                      </a:schemeClr>
                    </a:solidFill>
                  </a:tcPr>
                </a:tc>
                <a:tc>
                  <a:txBody>
                    <a:bodyPr/>
                    <a:lstStyle/>
                    <a:p>
                      <a:pPr>
                        <a:lnSpc>
                          <a:spcPct val="150000"/>
                        </a:lnSpc>
                      </a:pPr>
                      <a:r>
                        <a:rPr lang="en-US" sz="2600" b="1" dirty="0">
                          <a:latin typeface="Papyrus" panose="03070502060502030205" pitchFamily="66" charset="0"/>
                        </a:rPr>
                        <a:t>John 6:1-15</a:t>
                      </a:r>
                    </a:p>
                  </a:txBody>
                  <a:tcPr>
                    <a:solidFill>
                      <a:schemeClr val="accent2">
                        <a:lumMod val="60000"/>
                        <a:lumOff val="40000"/>
                      </a:schemeClr>
                    </a:solidFill>
                  </a:tcPr>
                </a:tc>
                <a:extLst>
                  <a:ext uri="{0D108BD9-81ED-4DB2-BD59-A6C34878D82A}">
                    <a16:rowId xmlns="" xmlns:a16="http://schemas.microsoft.com/office/drawing/2014/main" val="1284995338"/>
                  </a:ext>
                </a:extLst>
              </a:tr>
              <a:tr h="370840">
                <a:tc>
                  <a:txBody>
                    <a:bodyPr/>
                    <a:lstStyle/>
                    <a:p>
                      <a:pPr>
                        <a:lnSpc>
                          <a:spcPct val="150000"/>
                        </a:lnSpc>
                      </a:pPr>
                      <a:r>
                        <a:rPr lang="en-US" sz="2600" b="1" dirty="0">
                          <a:latin typeface="Papyrus" panose="03070502060502030205" pitchFamily="66" charset="0"/>
                        </a:rPr>
                        <a:t>Jesus gives site to</a:t>
                      </a:r>
                      <a:r>
                        <a:rPr lang="en-US" sz="2600" b="1" baseline="0" dirty="0">
                          <a:latin typeface="Papyrus" panose="03070502060502030205" pitchFamily="66" charset="0"/>
                        </a:rPr>
                        <a:t> the blind</a:t>
                      </a:r>
                      <a:endParaRPr lang="en-US" sz="2600" b="1" dirty="0">
                        <a:latin typeface="Papyrus" panose="03070502060502030205" pitchFamily="66" charset="0"/>
                      </a:endParaRPr>
                    </a:p>
                  </a:txBody>
                  <a:tcPr/>
                </a:tc>
                <a:tc>
                  <a:txBody>
                    <a:bodyPr/>
                    <a:lstStyle/>
                    <a:p>
                      <a:pPr>
                        <a:lnSpc>
                          <a:spcPct val="150000"/>
                        </a:lnSpc>
                      </a:pPr>
                      <a:r>
                        <a:rPr lang="en-US" sz="2600" b="1" dirty="0">
                          <a:latin typeface="Papyrus" panose="03070502060502030205" pitchFamily="66" charset="0"/>
                        </a:rPr>
                        <a:t>John 9:1-38</a:t>
                      </a:r>
                    </a:p>
                  </a:txBody>
                  <a:tcPr/>
                </a:tc>
                <a:extLst>
                  <a:ext uri="{0D108BD9-81ED-4DB2-BD59-A6C34878D82A}">
                    <a16:rowId xmlns="" xmlns:a16="http://schemas.microsoft.com/office/drawing/2014/main" val="182879624"/>
                  </a:ext>
                </a:extLst>
              </a:tr>
              <a:tr h="370840">
                <a:tc>
                  <a:txBody>
                    <a:bodyPr/>
                    <a:lstStyle/>
                    <a:p>
                      <a:pPr>
                        <a:lnSpc>
                          <a:spcPct val="150000"/>
                        </a:lnSpc>
                      </a:pPr>
                      <a:r>
                        <a:rPr lang="en-US" sz="2600" b="1" dirty="0">
                          <a:latin typeface="Papyrus" panose="03070502060502030205" pitchFamily="66" charset="0"/>
                        </a:rPr>
                        <a:t>Jesus raises</a:t>
                      </a:r>
                      <a:r>
                        <a:rPr lang="en-US" sz="2600" b="1" baseline="0" dirty="0">
                          <a:latin typeface="Papyrus" panose="03070502060502030205" pitchFamily="66" charset="0"/>
                        </a:rPr>
                        <a:t> Lazarus from the dead</a:t>
                      </a:r>
                      <a:endParaRPr lang="en-US" sz="2600" b="1" dirty="0">
                        <a:latin typeface="Papyrus" panose="03070502060502030205" pitchFamily="66" charset="0"/>
                      </a:endParaRPr>
                    </a:p>
                  </a:txBody>
                  <a:tcPr>
                    <a:solidFill>
                      <a:schemeClr val="accent2">
                        <a:lumMod val="60000"/>
                        <a:lumOff val="40000"/>
                      </a:schemeClr>
                    </a:solidFill>
                  </a:tcPr>
                </a:tc>
                <a:tc>
                  <a:txBody>
                    <a:bodyPr/>
                    <a:lstStyle/>
                    <a:p>
                      <a:pPr>
                        <a:lnSpc>
                          <a:spcPct val="150000"/>
                        </a:lnSpc>
                      </a:pPr>
                      <a:r>
                        <a:rPr lang="en-US" sz="2600" b="1" dirty="0">
                          <a:latin typeface="Papyrus" panose="03070502060502030205" pitchFamily="66" charset="0"/>
                        </a:rPr>
                        <a:t>John 11:1-44</a:t>
                      </a:r>
                    </a:p>
                  </a:txBody>
                  <a:tcPr>
                    <a:solidFill>
                      <a:schemeClr val="accent2">
                        <a:lumMod val="60000"/>
                        <a:lumOff val="40000"/>
                      </a:schemeClr>
                    </a:solidFill>
                  </a:tcPr>
                </a:tc>
                <a:extLst>
                  <a:ext uri="{0D108BD9-81ED-4DB2-BD59-A6C34878D82A}">
                    <a16:rowId xmlns="" xmlns:a16="http://schemas.microsoft.com/office/drawing/2014/main" val="3076647911"/>
                  </a:ext>
                </a:extLst>
              </a:tr>
            </a:tbl>
          </a:graphicData>
        </a:graphic>
      </p:graphicFrame>
      <p:sp>
        <p:nvSpPr>
          <p:cNvPr id="5" name="TextBox 4"/>
          <p:cNvSpPr txBox="1"/>
          <p:nvPr/>
        </p:nvSpPr>
        <p:spPr>
          <a:xfrm>
            <a:off x="5105400" y="6133981"/>
            <a:ext cx="373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Signs</a:t>
            </a:r>
          </a:p>
          <a:p>
            <a:endParaRPr lang="en-US" dirty="0"/>
          </a:p>
        </p:txBody>
      </p:sp>
      <p:pic>
        <p:nvPicPr>
          <p:cNvPr id="5122" name="Picture 2" descr="http://4.bp.blogspot.com/_JBcokL_cT08/TL22f0C5B2I/AAAAAAAAC5U/s6QUQxnvbQY/s1600/Picture+3.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332" t="6050" r="1974" b="63174"/>
          <a:stretch/>
        </p:blipFill>
        <p:spPr bwMode="auto">
          <a:xfrm>
            <a:off x="10160" y="152400"/>
            <a:ext cx="917571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605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89000">
              <a:schemeClr val="accent2">
                <a:lumMod val="97000"/>
                <a:lumOff val="3000"/>
              </a:schemeClr>
            </a:gs>
            <a:gs pos="100000">
              <a:schemeClr val="accent2">
                <a:lumMod val="60000"/>
                <a:lumOff val="40000"/>
              </a:schemeClr>
            </a:gs>
          </a:gsLst>
          <a:lin ang="189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Signs</a:t>
            </a:r>
          </a:p>
          <a:p>
            <a:endParaRPr lang="en-US" dirty="0"/>
          </a:p>
        </p:txBody>
      </p:sp>
      <p:sp>
        <p:nvSpPr>
          <p:cNvPr id="4" name="Rectangle 3"/>
          <p:cNvSpPr/>
          <p:nvPr/>
        </p:nvSpPr>
        <p:spPr>
          <a:xfrm>
            <a:off x="457200" y="381000"/>
            <a:ext cx="7620000" cy="4832092"/>
          </a:xfrm>
          <a:prstGeom prst="rect">
            <a:avLst/>
          </a:prstGeom>
        </p:spPr>
        <p:txBody>
          <a:bodyPr wrap="square">
            <a:spAutoFit/>
          </a:bodyPr>
          <a:lstStyle/>
          <a:p>
            <a: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t>Why Jesus used miracles: </a:t>
            </a:r>
            <a:b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br>
            <a:endParaRPr lang="en-US" sz="16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endParaRPr>
          </a:p>
          <a:p>
            <a:pPr marL="914400" lvl="1" indent="-457200">
              <a:buFont typeface="Arial Narrow" panose="020B0606020202030204" pitchFamily="34" charset="0"/>
              <a:buChar char="●"/>
            </a:pPr>
            <a: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t>to show the power of God</a:t>
            </a:r>
            <a:b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br>
            <a:endParaRPr lang="en-US" sz="16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endParaRPr>
          </a:p>
          <a:p>
            <a:pPr marL="914400" lvl="1" indent="-457200">
              <a:buFont typeface="Arial Narrow" panose="020B0606020202030204" pitchFamily="34" charset="0"/>
              <a:buChar char="●"/>
            </a:pPr>
            <a: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t>to alleviate suffering</a:t>
            </a:r>
            <a:b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br>
            <a:endParaRPr lang="en-US" sz="16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endParaRPr>
          </a:p>
          <a:p>
            <a:pPr marL="914400" lvl="1" indent="-457200">
              <a:buFont typeface="Arial Narrow" panose="020B0606020202030204" pitchFamily="34" charset="0"/>
              <a:buChar char="●"/>
            </a:pPr>
            <a: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t>to invite people to believe </a:t>
            </a:r>
            <a:b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br>
            <a: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t>in him </a:t>
            </a:r>
            <a:b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br>
            <a:endParaRPr lang="en-US" sz="16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endParaRPr>
          </a:p>
          <a:p>
            <a:pPr marL="914400" lvl="1" indent="-457200">
              <a:buFont typeface="Arial Narrow" panose="020B0606020202030204" pitchFamily="34" charset="0"/>
              <a:buChar char="●"/>
            </a:pPr>
            <a: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t>to prove his divinity</a:t>
            </a:r>
            <a:b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br>
            <a:endParaRPr lang="en-US" sz="16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endParaRPr>
          </a:p>
          <a:p>
            <a:pPr marL="914400" lvl="1" indent="-457200">
              <a:buFont typeface="Arial Narrow" panose="020B0606020202030204" pitchFamily="34" charset="0"/>
              <a:buChar char="●"/>
            </a:pPr>
            <a:r>
              <a:rPr lang="en-US" sz="3200" b="1"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rPr>
              <a:t>to confirm his teachings</a:t>
            </a:r>
            <a:endParaRPr lang="en-US" sz="3200" dirty="0">
              <a:solidFill>
                <a:schemeClr val="bg1"/>
              </a:solidFill>
              <a:effectLst>
                <a:outerShdw blurRad="50800" dist="38100" dir="2700000" algn="tl" rotWithShape="0">
                  <a:prstClr val="black"/>
                </a:outerShdw>
              </a:effectLst>
              <a:latin typeface="Arial Narrow" panose="020B0606020202030204" pitchFamily="34" charset="0"/>
              <a:ea typeface="Times New Roman" panose="02020603050405020304" pitchFamily="18" charset="0"/>
            </a:endParaRPr>
          </a:p>
        </p:txBody>
      </p:sp>
      <p:pic>
        <p:nvPicPr>
          <p:cNvPr id="3074" name="Picture 2" descr="http://www.pravmir.ru/wp-content/uploads/2012/01/jesus_03.jpg"/>
          <p:cNvPicPr>
            <a:picLocks noChangeAspect="1" noChangeArrowheads="1"/>
          </p:cNvPicPr>
          <p:nvPr/>
        </p:nvPicPr>
        <p:blipFill rotWithShape="1">
          <a:blip r:embed="rId2">
            <a:extLst>
              <a:ext uri="{28A0092B-C50C-407E-A947-70E740481C1C}">
                <a14:useLocalDpi xmlns:a14="http://schemas.microsoft.com/office/drawing/2010/main" val="0"/>
              </a:ext>
            </a:extLst>
          </a:blip>
          <a:srcRect l="4398" t="3679" r="3837" b="2205"/>
          <a:stretch/>
        </p:blipFill>
        <p:spPr bwMode="auto">
          <a:xfrm>
            <a:off x="5562600" y="521677"/>
            <a:ext cx="3407853" cy="5592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9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0">
              <a:schemeClr val="accent5">
                <a:lumMod val="0"/>
                <a:lumOff val="100000"/>
              </a:schemeClr>
            </a:gs>
            <a:gs pos="55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Signs</a:t>
            </a:r>
          </a:p>
          <a:p>
            <a:endParaRPr lang="en-US" dirty="0"/>
          </a:p>
        </p:txBody>
      </p:sp>
      <p:pic>
        <p:nvPicPr>
          <p:cNvPr id="1028" name="Picture 4" descr="http://actsamarillo.org/pictures/ACTS%20logo%20si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043982"/>
            <a:ext cx="1839633" cy="1876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4608" y="304800"/>
            <a:ext cx="8354592" cy="1631216"/>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Intercessory prayer </a:t>
            </a:r>
            <a:r>
              <a:rPr lang="en-US" sz="3200" b="1" dirty="0">
                <a:latin typeface="Arial Narrow" panose="020B0606020202030204" pitchFamily="34" charset="0"/>
                <a:cs typeface="Arial" panose="020B0604020202020204" pitchFamily="34" charset="0"/>
              </a:rPr>
              <a:t>The </a:t>
            </a:r>
            <a:r>
              <a:rPr lang="en-US" sz="3200" b="1" dirty="0">
                <a:solidFill>
                  <a:srgbClr val="000000"/>
                </a:solidFill>
                <a:latin typeface="ConduitITC-Light"/>
              </a:rPr>
              <a:t>Prayer in which you ask for something on behalf of another person or group of people.</a:t>
            </a:r>
            <a:endParaRPr lang="en-US" sz="2800" b="1" dirty="0">
              <a:latin typeface="Arial Narrow" panose="020B0606020202030204" pitchFamily="34" charset="0"/>
              <a:cs typeface="Arial" panose="020B0604020202020204" pitchFamily="34" charset="0"/>
            </a:endParaRPr>
          </a:p>
        </p:txBody>
      </p:sp>
      <p:sp>
        <p:nvSpPr>
          <p:cNvPr id="2" name="TextBox 1"/>
          <p:cNvSpPr txBox="1"/>
          <p:nvPr/>
        </p:nvSpPr>
        <p:spPr>
          <a:xfrm>
            <a:off x="533400" y="1828800"/>
            <a:ext cx="5562600" cy="4385816"/>
          </a:xfrm>
          <a:prstGeom prst="rect">
            <a:avLst/>
          </a:prstGeom>
          <a:noFill/>
        </p:spPr>
        <p:txBody>
          <a:bodyPr wrap="square" rtlCol="0">
            <a:spAutoFit/>
          </a:bodyPr>
          <a:lstStyle/>
          <a:p>
            <a:pPr>
              <a:lnSpc>
                <a:spcPct val="200000"/>
              </a:lnSpc>
            </a:pPr>
            <a:r>
              <a:rPr lang="en-US" sz="3600" b="1" dirty="0">
                <a:latin typeface="Lucida Handwriting" panose="03010101010101010101" pitchFamily="66" charset="0"/>
                <a:cs typeface="Arial" panose="020B0604020202020204" pitchFamily="34" charset="0"/>
              </a:rPr>
              <a:t>A – Adoration</a:t>
            </a:r>
          </a:p>
          <a:p>
            <a:pPr>
              <a:lnSpc>
                <a:spcPct val="200000"/>
              </a:lnSpc>
            </a:pPr>
            <a:r>
              <a:rPr lang="en-US" sz="3600" b="1" dirty="0">
                <a:latin typeface="Lucida Handwriting" panose="03010101010101010101" pitchFamily="66" charset="0"/>
                <a:cs typeface="Arial" panose="020B0604020202020204" pitchFamily="34" charset="0"/>
              </a:rPr>
              <a:t>C – Contrition </a:t>
            </a:r>
          </a:p>
          <a:p>
            <a:pPr>
              <a:lnSpc>
                <a:spcPct val="200000"/>
              </a:lnSpc>
            </a:pPr>
            <a:r>
              <a:rPr lang="en-US" sz="3600" b="1" dirty="0">
                <a:latin typeface="Lucida Handwriting" panose="03010101010101010101" pitchFamily="66" charset="0"/>
                <a:cs typeface="Arial" panose="020B0604020202020204" pitchFamily="34" charset="0"/>
              </a:rPr>
              <a:t>T – Thanksgiving</a:t>
            </a:r>
          </a:p>
          <a:p>
            <a:pPr>
              <a:lnSpc>
                <a:spcPct val="200000"/>
              </a:lnSpc>
            </a:pPr>
            <a:r>
              <a:rPr lang="en-US" sz="3600" b="1" dirty="0">
                <a:latin typeface="Lucida Handwriting" panose="03010101010101010101" pitchFamily="66" charset="0"/>
                <a:cs typeface="Arial" panose="020B0604020202020204" pitchFamily="34" charset="0"/>
              </a:rPr>
              <a:t>S – Supplication </a:t>
            </a:r>
          </a:p>
        </p:txBody>
      </p:sp>
    </p:spTree>
    <p:extLst>
      <p:ext uri="{BB962C8B-B14F-4D97-AF65-F5344CB8AC3E}">
        <p14:creationId xmlns:p14="http://schemas.microsoft.com/office/powerpoint/2010/main" val="393055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75830"/>
            <a:ext cx="5638800" cy="6706340"/>
          </a:xfrm>
          <a:prstGeom prst="rect">
            <a:avLst/>
          </a:prstGeom>
          <a:ln>
            <a:noFill/>
          </a:ln>
          <a:effectLst>
            <a:softEdge rad="112500"/>
          </a:effectLst>
        </p:spPr>
      </p:pic>
    </p:spTree>
    <p:extLst>
      <p:ext uri="{BB962C8B-B14F-4D97-AF65-F5344CB8AC3E}">
        <p14:creationId xmlns:p14="http://schemas.microsoft.com/office/powerpoint/2010/main" val="196058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15000">
              <a:schemeClr val="accent2">
                <a:lumMod val="0"/>
                <a:lumOff val="100000"/>
              </a:schemeClr>
            </a:gs>
            <a:gs pos="91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Signs</a:t>
            </a:r>
          </a:p>
          <a:p>
            <a:endParaRPr lang="en-US" dirty="0"/>
          </a:p>
        </p:txBody>
      </p:sp>
      <p:sp>
        <p:nvSpPr>
          <p:cNvPr id="2" name="Rectangle 1"/>
          <p:cNvSpPr/>
          <p:nvPr/>
        </p:nvSpPr>
        <p:spPr>
          <a:xfrm>
            <a:off x="304800" y="152400"/>
            <a:ext cx="8534400" cy="6247864"/>
          </a:xfrm>
          <a:prstGeom prst="rect">
            <a:avLst/>
          </a:prstGeom>
        </p:spPr>
        <p:txBody>
          <a:bodyPr wrap="square">
            <a:spAutoFit/>
          </a:bodyPr>
          <a:lstStyle/>
          <a:p>
            <a:pPr algn="ctr">
              <a:lnSpc>
                <a:spcPts val="4000"/>
              </a:lnSpc>
            </a:pPr>
            <a:r>
              <a:rPr lang="en-US" sz="2800" b="1" spc="600" dirty="0">
                <a:latin typeface="Arial" panose="020B0604020202020204" pitchFamily="34" charset="0"/>
                <a:cs typeface="Arial" panose="020B0604020202020204" pitchFamily="34" charset="0"/>
              </a:rPr>
              <a:t>Christ in the Eucharist </a:t>
            </a:r>
          </a:p>
          <a:p>
            <a:pPr>
              <a:lnSpc>
                <a:spcPts val="4000"/>
              </a:lnSpc>
            </a:pPr>
            <a:r>
              <a:rPr lang="en-US" sz="2800" b="1" dirty="0">
                <a:latin typeface="Arial Narrow" panose="020B0606020202030204" pitchFamily="34" charset="0"/>
              </a:rPr>
              <a:t>Jesus said to them, “Amen, amen, I say to you, unless you eat the flesh of the Son of Man and drink his blood, you do not have life within you. Whoever eats my flesh and drinks my blood has eternal life, and I will raise him on the last day. For my flesh is true food, and my blood </a:t>
            </a:r>
            <a:br>
              <a:rPr lang="en-US" sz="2800" b="1" dirty="0">
                <a:latin typeface="Arial Narrow" panose="020B0606020202030204" pitchFamily="34" charset="0"/>
              </a:rPr>
            </a:br>
            <a:r>
              <a:rPr lang="en-US" sz="2800" b="1" dirty="0">
                <a:latin typeface="Arial Narrow" panose="020B0606020202030204" pitchFamily="34" charset="0"/>
              </a:rPr>
              <a:t>is true drink. Whoever eats my flesh and </a:t>
            </a:r>
            <a:br>
              <a:rPr lang="en-US" sz="2800" b="1" dirty="0">
                <a:latin typeface="Arial Narrow" panose="020B0606020202030204" pitchFamily="34" charset="0"/>
              </a:rPr>
            </a:br>
            <a:r>
              <a:rPr lang="en-US" sz="2800" b="1" dirty="0">
                <a:latin typeface="Arial Narrow" panose="020B0606020202030204" pitchFamily="34" charset="0"/>
              </a:rPr>
              <a:t>drinks my blood remains in me and I in </a:t>
            </a:r>
            <a:br>
              <a:rPr lang="en-US" sz="2800" b="1" dirty="0">
                <a:latin typeface="Arial Narrow" panose="020B0606020202030204" pitchFamily="34" charset="0"/>
              </a:rPr>
            </a:br>
            <a:r>
              <a:rPr lang="en-US" sz="2800" b="1" dirty="0">
                <a:latin typeface="Arial Narrow" panose="020B0606020202030204" pitchFamily="34" charset="0"/>
              </a:rPr>
              <a:t>him. Just as the living Father sent me </a:t>
            </a:r>
            <a:br>
              <a:rPr lang="en-US" sz="2800" b="1" dirty="0">
                <a:latin typeface="Arial Narrow" panose="020B0606020202030204" pitchFamily="34" charset="0"/>
              </a:rPr>
            </a:br>
            <a:r>
              <a:rPr lang="en-US" sz="2800" b="1" dirty="0">
                <a:latin typeface="Arial Narrow" panose="020B0606020202030204" pitchFamily="34" charset="0"/>
              </a:rPr>
              <a:t>and I have life because of the Father, so </a:t>
            </a:r>
            <a:br>
              <a:rPr lang="en-US" sz="2800" b="1" dirty="0">
                <a:latin typeface="Arial Narrow" panose="020B0606020202030204" pitchFamily="34" charset="0"/>
              </a:rPr>
            </a:br>
            <a:r>
              <a:rPr lang="en-US" sz="2800" b="1" dirty="0">
                <a:latin typeface="Arial Narrow" panose="020B0606020202030204" pitchFamily="34" charset="0"/>
              </a:rPr>
              <a:t>also the one who feeds on me will have </a:t>
            </a:r>
            <a:br>
              <a:rPr lang="en-US" sz="2800" b="1" dirty="0">
                <a:latin typeface="Arial Narrow" panose="020B0606020202030204" pitchFamily="34" charset="0"/>
              </a:rPr>
            </a:br>
            <a:r>
              <a:rPr lang="en-US" sz="2800" b="1" dirty="0">
                <a:latin typeface="Arial Narrow" panose="020B0606020202030204" pitchFamily="34" charset="0"/>
              </a:rPr>
              <a:t>life because of me. </a:t>
            </a:r>
            <a:r>
              <a:rPr lang="en-US" sz="2800" dirty="0">
                <a:latin typeface="Arial Narrow" panose="020B0606020202030204" pitchFamily="34" charset="0"/>
              </a:rPr>
              <a:t>John 6:53-57</a:t>
            </a:r>
          </a:p>
        </p:txBody>
      </p:sp>
      <p:pic>
        <p:nvPicPr>
          <p:cNvPr id="4098" name="Picture 2" descr="https://upload.wikimedia.org/wikipedia/commons/b/bc/%C3%9Altima_Cena_-_Juan_de_Juan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58" r="32292" b="34145"/>
          <a:stretch/>
        </p:blipFill>
        <p:spPr bwMode="auto">
          <a:xfrm>
            <a:off x="6038490" y="2628780"/>
            <a:ext cx="2876910" cy="3505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89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9981307"/>
              </p:ext>
            </p:extLst>
          </p:nvPr>
        </p:nvGraphicFramePr>
        <p:xfrm>
          <a:off x="76200" y="152397"/>
          <a:ext cx="8991600" cy="6629402"/>
        </p:xfrm>
        <a:graphic>
          <a:graphicData uri="http://schemas.openxmlformats.org/drawingml/2006/table">
            <a:tbl>
              <a:tblPr lastRow="1"/>
              <a:tblGrid>
                <a:gridCol w="4495800">
                  <a:extLst>
                    <a:ext uri="{9D8B030D-6E8A-4147-A177-3AD203B41FA5}">
                      <a16:colId xmlns="" xmlns:a16="http://schemas.microsoft.com/office/drawing/2014/main" val="20000"/>
                    </a:ext>
                  </a:extLst>
                </a:gridCol>
                <a:gridCol w="4495800">
                  <a:extLst>
                    <a:ext uri="{9D8B030D-6E8A-4147-A177-3AD203B41FA5}">
                      <a16:colId xmlns="" xmlns:a16="http://schemas.microsoft.com/office/drawing/2014/main" val="20001"/>
                    </a:ext>
                  </a:extLst>
                </a:gridCol>
              </a:tblGrid>
              <a:tr h="586493">
                <a:tc>
                  <a:txBody>
                    <a:bodyPr/>
                    <a:lstStyle/>
                    <a:p>
                      <a:pPr marL="0" marR="0" algn="ctr">
                        <a:spcBef>
                          <a:spcPts val="0"/>
                        </a:spcBef>
                        <a:spcAft>
                          <a:spcPts val="0"/>
                        </a:spcAft>
                      </a:pPr>
                      <a:r>
                        <a:rPr lang="en-US" sz="3200" b="1" dirty="0">
                          <a:solidFill>
                            <a:schemeClr val="bg1"/>
                          </a:solidFill>
                          <a:effectLst/>
                          <a:latin typeface="Arial Narrow" panose="020B0606020202030204" pitchFamily="34" charset="0"/>
                        </a:rPr>
                        <a:t>The Seven Signs</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marL="0" marR="0" algn="ctr">
                        <a:spcBef>
                          <a:spcPts val="0"/>
                        </a:spcBef>
                        <a:spcAft>
                          <a:spcPts val="0"/>
                        </a:spcAft>
                      </a:pPr>
                      <a:r>
                        <a:rPr lang="en-US" sz="3200" b="1" dirty="0">
                          <a:solidFill>
                            <a:schemeClr val="bg1"/>
                          </a:solidFill>
                          <a:effectLst/>
                          <a:latin typeface="Arial Narrow" panose="020B0606020202030204" pitchFamily="34" charset="0"/>
                        </a:rPr>
                        <a:t>The Seven "I AM" Sayings</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 xmlns:a16="http://schemas.microsoft.com/office/drawing/2014/main" val="10000"/>
                  </a:ext>
                </a:extLst>
              </a:tr>
              <a:tr h="480662">
                <a:tc>
                  <a:txBody>
                    <a:bodyPr/>
                    <a:lstStyle/>
                    <a:p>
                      <a:pPr marL="0" marR="0">
                        <a:spcBef>
                          <a:spcPts val="0"/>
                        </a:spcBef>
                        <a:spcAft>
                          <a:spcPts val="0"/>
                        </a:spcAft>
                      </a:pPr>
                      <a:r>
                        <a:rPr lang="en-US" sz="2600" b="1" dirty="0">
                          <a:effectLst/>
                          <a:latin typeface="Arial Narrow" panose="020B0606020202030204" pitchFamily="34" charset="0"/>
                        </a:rPr>
                        <a:t> Ch. 2 - Cana: water into wine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tc>
                  <a:txBody>
                    <a:bodyPr/>
                    <a:lstStyle/>
                    <a:p>
                      <a:pPr marL="0" marR="0">
                        <a:spcBef>
                          <a:spcPts val="0"/>
                        </a:spcBef>
                        <a:spcAft>
                          <a:spcPts val="0"/>
                        </a:spcAft>
                      </a:pPr>
                      <a:r>
                        <a:rPr lang="en-US" sz="2600" b="1" dirty="0">
                          <a:effectLst/>
                          <a:latin typeface="Arial Narrow" panose="020B0606020202030204" pitchFamily="34" charset="0"/>
                        </a:rPr>
                        <a:t> 6:35 - </a:t>
                      </a:r>
                      <a:r>
                        <a:rPr lang="en-US" sz="2600" b="1" i="1" dirty="0">
                          <a:effectLst/>
                          <a:latin typeface="Arial Narrow" panose="020B0606020202030204" pitchFamily="34" charset="0"/>
                        </a:rPr>
                        <a:t>I am the bread of life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extLst>
                  <a:ext uri="{0D108BD9-81ED-4DB2-BD59-A6C34878D82A}">
                    <a16:rowId xmlns="" xmlns:a16="http://schemas.microsoft.com/office/drawing/2014/main" val="10001"/>
                  </a:ext>
                </a:extLst>
              </a:tr>
              <a:tr h="939271">
                <a:tc>
                  <a:txBody>
                    <a:bodyPr/>
                    <a:lstStyle/>
                    <a:p>
                      <a:pPr marL="0" marR="0">
                        <a:spcBef>
                          <a:spcPts val="0"/>
                        </a:spcBef>
                        <a:spcAft>
                          <a:spcPts val="0"/>
                        </a:spcAft>
                      </a:pPr>
                      <a:r>
                        <a:rPr lang="en-US" sz="2600" b="1" dirty="0">
                          <a:effectLst/>
                          <a:latin typeface="Arial Narrow" panose="020B0606020202030204" pitchFamily="34" charset="0"/>
                        </a:rPr>
                        <a:t> Ch. 4 - Raising the son of the</a:t>
                      </a:r>
                      <a:br>
                        <a:rPr lang="en-US" sz="2600" b="1" dirty="0">
                          <a:effectLst/>
                          <a:latin typeface="Arial Narrow" panose="020B0606020202030204" pitchFamily="34" charset="0"/>
                        </a:rPr>
                      </a:br>
                      <a:r>
                        <a:rPr lang="en-US" sz="2600" b="1" dirty="0">
                          <a:effectLst/>
                          <a:latin typeface="Arial Narrow" panose="020B0606020202030204" pitchFamily="34" charset="0"/>
                        </a:rPr>
                        <a:t>            royal official</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2600" b="1" dirty="0">
                          <a:effectLst/>
                          <a:latin typeface="Arial Narrow" panose="020B0606020202030204" pitchFamily="34" charset="0"/>
                        </a:rPr>
                        <a:t> 8:12 - </a:t>
                      </a:r>
                      <a:r>
                        <a:rPr lang="en-US" sz="2600" b="1" i="1" dirty="0">
                          <a:effectLst/>
                          <a:latin typeface="Arial Narrow" panose="020B0606020202030204" pitchFamily="34" charset="0"/>
                        </a:rPr>
                        <a:t>I am the light of the </a:t>
                      </a:r>
                      <a:br>
                        <a:rPr lang="en-US" sz="2600" b="1" i="1" dirty="0">
                          <a:effectLst/>
                          <a:latin typeface="Arial Narrow" panose="020B0606020202030204" pitchFamily="34" charset="0"/>
                        </a:rPr>
                      </a:br>
                      <a:r>
                        <a:rPr lang="en-US" sz="2600" b="1" i="1" dirty="0">
                          <a:effectLst/>
                          <a:latin typeface="Arial Narrow" panose="020B0606020202030204" pitchFamily="34" charset="0"/>
                        </a:rPr>
                        <a:t>           world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2"/>
                  </a:ext>
                </a:extLst>
              </a:tr>
              <a:tr h="939271">
                <a:tc>
                  <a:txBody>
                    <a:bodyPr/>
                    <a:lstStyle/>
                    <a:p>
                      <a:pPr marL="0" marR="0">
                        <a:spcBef>
                          <a:spcPts val="0"/>
                        </a:spcBef>
                        <a:spcAft>
                          <a:spcPts val="0"/>
                        </a:spcAft>
                      </a:pPr>
                      <a:r>
                        <a:rPr lang="en-US" sz="2600" b="1" dirty="0">
                          <a:effectLst/>
                          <a:latin typeface="Arial Narrow" panose="020B0606020202030204" pitchFamily="34" charset="0"/>
                        </a:rPr>
                        <a:t> Ch. 5 - Paralyzed man at the </a:t>
                      </a:r>
                      <a:br>
                        <a:rPr lang="en-US" sz="2600" b="1" dirty="0">
                          <a:effectLst/>
                          <a:latin typeface="Arial Narrow" panose="020B0606020202030204" pitchFamily="34" charset="0"/>
                        </a:rPr>
                      </a:br>
                      <a:r>
                        <a:rPr lang="en-US" sz="2600" b="1" dirty="0">
                          <a:effectLst/>
                          <a:latin typeface="Arial Narrow" panose="020B0606020202030204" pitchFamily="34" charset="0"/>
                        </a:rPr>
                        <a:t>            pool of Bethesda</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tc>
                  <a:txBody>
                    <a:bodyPr/>
                    <a:lstStyle/>
                    <a:p>
                      <a:pPr marL="0" marR="0">
                        <a:spcBef>
                          <a:spcPts val="0"/>
                        </a:spcBef>
                        <a:spcAft>
                          <a:spcPts val="0"/>
                        </a:spcAft>
                      </a:pPr>
                      <a:r>
                        <a:rPr lang="en-US" sz="2600" b="1" dirty="0">
                          <a:effectLst/>
                          <a:latin typeface="Arial Narrow" panose="020B0606020202030204" pitchFamily="34" charset="0"/>
                        </a:rPr>
                        <a:t> 10:7 - </a:t>
                      </a:r>
                      <a:r>
                        <a:rPr lang="en-US" sz="2600" b="1" i="1" dirty="0">
                          <a:effectLst/>
                          <a:latin typeface="Arial Narrow" panose="020B0606020202030204" pitchFamily="34" charset="0"/>
                        </a:rPr>
                        <a:t>I am the gate for the </a:t>
                      </a:r>
                      <a:br>
                        <a:rPr lang="en-US" sz="2600" b="1" i="1" dirty="0">
                          <a:effectLst/>
                          <a:latin typeface="Arial Narrow" panose="020B0606020202030204" pitchFamily="34" charset="0"/>
                        </a:rPr>
                      </a:br>
                      <a:r>
                        <a:rPr lang="en-US" sz="2600" b="1" i="1" dirty="0">
                          <a:effectLst/>
                          <a:latin typeface="Arial Narrow" panose="020B0606020202030204" pitchFamily="34" charset="0"/>
                        </a:rPr>
                        <a:t>           sheep</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extLst>
                  <a:ext uri="{0D108BD9-81ED-4DB2-BD59-A6C34878D82A}">
                    <a16:rowId xmlns="" xmlns:a16="http://schemas.microsoft.com/office/drawing/2014/main" val="10003"/>
                  </a:ext>
                </a:extLst>
              </a:tr>
              <a:tr h="939271">
                <a:tc>
                  <a:txBody>
                    <a:bodyPr/>
                    <a:lstStyle/>
                    <a:p>
                      <a:pPr marL="0" marR="0">
                        <a:spcBef>
                          <a:spcPts val="0"/>
                        </a:spcBef>
                        <a:spcAft>
                          <a:spcPts val="0"/>
                        </a:spcAft>
                      </a:pPr>
                      <a:r>
                        <a:rPr lang="en-US" sz="2600" b="1" dirty="0">
                          <a:effectLst/>
                          <a:latin typeface="Arial Narrow" panose="020B0606020202030204" pitchFamily="34" charset="0"/>
                        </a:rPr>
                        <a:t> Ch. 6 - Multiplication of the</a:t>
                      </a:r>
                      <a:br>
                        <a:rPr lang="en-US" sz="2600" b="1" dirty="0">
                          <a:effectLst/>
                          <a:latin typeface="Arial Narrow" panose="020B0606020202030204" pitchFamily="34" charset="0"/>
                        </a:rPr>
                      </a:br>
                      <a:r>
                        <a:rPr lang="en-US" sz="2600" b="1" dirty="0">
                          <a:effectLst/>
                          <a:latin typeface="Arial Narrow" panose="020B0606020202030204" pitchFamily="34" charset="0"/>
                        </a:rPr>
                        <a:t>            loaves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2600" b="1" dirty="0">
                          <a:effectLst/>
                          <a:latin typeface="Arial Narrow" panose="020B0606020202030204" pitchFamily="34" charset="0"/>
                        </a:rPr>
                        <a:t> 10:11 - </a:t>
                      </a:r>
                      <a:r>
                        <a:rPr lang="en-US" sz="2600" b="1" i="1" dirty="0">
                          <a:effectLst/>
                          <a:latin typeface="Arial Narrow" panose="020B0606020202030204" pitchFamily="34" charset="0"/>
                        </a:rPr>
                        <a:t>I am the good shepherd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4"/>
                  </a:ext>
                </a:extLst>
              </a:tr>
              <a:tr h="939271">
                <a:tc>
                  <a:txBody>
                    <a:bodyPr/>
                    <a:lstStyle/>
                    <a:p>
                      <a:pPr marL="0" marR="0">
                        <a:spcBef>
                          <a:spcPts val="0"/>
                        </a:spcBef>
                        <a:spcAft>
                          <a:spcPts val="0"/>
                        </a:spcAft>
                      </a:pPr>
                      <a:r>
                        <a:rPr lang="en-US" sz="2600" b="1" dirty="0">
                          <a:effectLst/>
                          <a:latin typeface="Arial Narrow" panose="020B0606020202030204" pitchFamily="34" charset="0"/>
                        </a:rPr>
                        <a:t> Ch. 6 - Walking on the water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tc>
                  <a:txBody>
                    <a:bodyPr/>
                    <a:lstStyle/>
                    <a:p>
                      <a:pPr marL="0" marR="0">
                        <a:spcBef>
                          <a:spcPts val="0"/>
                        </a:spcBef>
                        <a:spcAft>
                          <a:spcPts val="0"/>
                        </a:spcAft>
                      </a:pPr>
                      <a:r>
                        <a:rPr lang="en-US" sz="2600" b="1" dirty="0">
                          <a:effectLst/>
                          <a:latin typeface="Arial Narrow" panose="020B0606020202030204" pitchFamily="34" charset="0"/>
                        </a:rPr>
                        <a:t> 11:25 - </a:t>
                      </a:r>
                      <a:r>
                        <a:rPr lang="en-US" sz="2600" b="1" i="1" dirty="0">
                          <a:effectLst/>
                          <a:latin typeface="Arial Narrow" panose="020B0606020202030204" pitchFamily="34" charset="0"/>
                        </a:rPr>
                        <a:t>I am the resurrection </a:t>
                      </a:r>
                      <a:br>
                        <a:rPr lang="en-US" sz="2600" b="1" i="1" dirty="0">
                          <a:effectLst/>
                          <a:latin typeface="Arial Narrow" panose="020B0606020202030204" pitchFamily="34" charset="0"/>
                        </a:rPr>
                      </a:br>
                      <a:r>
                        <a:rPr lang="en-US" sz="2600" b="1" i="1" dirty="0">
                          <a:effectLst/>
                          <a:latin typeface="Arial Narrow" panose="020B0606020202030204" pitchFamily="34" charset="0"/>
                        </a:rPr>
                        <a:t>            and the life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extLst>
                  <a:ext uri="{0D108BD9-81ED-4DB2-BD59-A6C34878D82A}">
                    <a16:rowId xmlns="" xmlns:a16="http://schemas.microsoft.com/office/drawing/2014/main" val="10005"/>
                  </a:ext>
                </a:extLst>
              </a:tr>
              <a:tr h="939271">
                <a:tc>
                  <a:txBody>
                    <a:bodyPr/>
                    <a:lstStyle/>
                    <a:p>
                      <a:pPr marL="0" marR="0">
                        <a:spcBef>
                          <a:spcPts val="0"/>
                        </a:spcBef>
                        <a:spcAft>
                          <a:spcPts val="0"/>
                        </a:spcAft>
                      </a:pPr>
                      <a:r>
                        <a:rPr lang="en-US" sz="2600" b="1" dirty="0">
                          <a:effectLst/>
                          <a:latin typeface="Arial Narrow" panose="020B0606020202030204" pitchFamily="34" charset="0"/>
                        </a:rPr>
                        <a:t> Ch. 9 - Healing of the man </a:t>
                      </a:r>
                      <a:br>
                        <a:rPr lang="en-US" sz="2600" b="1" dirty="0">
                          <a:effectLst/>
                          <a:latin typeface="Arial Narrow" panose="020B0606020202030204" pitchFamily="34" charset="0"/>
                        </a:rPr>
                      </a:br>
                      <a:r>
                        <a:rPr lang="en-US" sz="2600" b="1" dirty="0">
                          <a:effectLst/>
                          <a:latin typeface="Arial Narrow" panose="020B0606020202030204" pitchFamily="34" charset="0"/>
                        </a:rPr>
                        <a:t>            born blind</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2600" b="1" dirty="0">
                          <a:effectLst/>
                          <a:latin typeface="Arial Narrow" panose="020B0606020202030204" pitchFamily="34" charset="0"/>
                        </a:rPr>
                        <a:t> 14:6 - </a:t>
                      </a:r>
                      <a:r>
                        <a:rPr lang="en-US" sz="2600" b="1" i="1" dirty="0">
                          <a:effectLst/>
                          <a:latin typeface="Arial Narrow" panose="020B0606020202030204" pitchFamily="34" charset="0"/>
                        </a:rPr>
                        <a:t>I am the way, and the </a:t>
                      </a:r>
                      <a:br>
                        <a:rPr lang="en-US" sz="2600" b="1" i="1" dirty="0">
                          <a:effectLst/>
                          <a:latin typeface="Arial Narrow" panose="020B0606020202030204" pitchFamily="34" charset="0"/>
                        </a:rPr>
                      </a:br>
                      <a:r>
                        <a:rPr lang="en-US" sz="2600" b="1" i="1" dirty="0">
                          <a:effectLst/>
                          <a:latin typeface="Arial Narrow" panose="020B0606020202030204" pitchFamily="34" charset="0"/>
                        </a:rPr>
                        <a:t>           truth and the life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 xmlns:a16="http://schemas.microsoft.com/office/drawing/2014/main" val="10006"/>
                  </a:ext>
                </a:extLst>
              </a:tr>
              <a:tr h="865892">
                <a:tc>
                  <a:txBody>
                    <a:bodyPr/>
                    <a:lstStyle/>
                    <a:p>
                      <a:pPr marL="0" marR="0">
                        <a:spcBef>
                          <a:spcPts val="0"/>
                        </a:spcBef>
                        <a:spcAft>
                          <a:spcPts val="0"/>
                        </a:spcAft>
                      </a:pPr>
                      <a:r>
                        <a:rPr lang="en-US" sz="2600" b="1" dirty="0">
                          <a:effectLst/>
                          <a:latin typeface="Arial Narrow" panose="020B0606020202030204" pitchFamily="34" charset="0"/>
                        </a:rPr>
                        <a:t> Ch. 11 - Raising of Lazarus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tc>
                  <a:txBody>
                    <a:bodyPr/>
                    <a:lstStyle/>
                    <a:p>
                      <a:pPr marL="0" marR="0">
                        <a:spcBef>
                          <a:spcPts val="0"/>
                        </a:spcBef>
                        <a:spcAft>
                          <a:spcPts val="0"/>
                        </a:spcAft>
                      </a:pPr>
                      <a:r>
                        <a:rPr lang="en-US" sz="2600" b="1" dirty="0">
                          <a:effectLst/>
                          <a:latin typeface="Arial Narrow" panose="020B0606020202030204" pitchFamily="34" charset="0"/>
                        </a:rPr>
                        <a:t> 15:1 - </a:t>
                      </a:r>
                      <a:r>
                        <a:rPr lang="en-US" sz="2600" b="1" i="1" dirty="0">
                          <a:effectLst/>
                          <a:latin typeface="Arial Narrow" panose="020B0606020202030204" pitchFamily="34" charset="0"/>
                        </a:rPr>
                        <a:t>I am the true vine</a:t>
                      </a:r>
                      <a:br>
                        <a:rPr lang="en-US" sz="2600" b="1" i="1" dirty="0">
                          <a:effectLst/>
                          <a:latin typeface="Arial Narrow" panose="020B0606020202030204" pitchFamily="34" charset="0"/>
                        </a:rPr>
                      </a:br>
                      <a:endParaRPr lang="en-US" sz="2600" b="1" i="1" dirty="0">
                        <a:effectLst/>
                        <a:latin typeface="Arial Narrow" panose="020B0606020202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FFD3"/>
                    </a:solidFill>
                  </a:tcPr>
                </a:tc>
                <a:extLst>
                  <a:ext uri="{0D108BD9-81ED-4DB2-BD59-A6C34878D82A}">
                    <a16:rowId xmlns="" xmlns:a16="http://schemas.microsoft.com/office/drawing/2014/main" val="10007"/>
                  </a:ext>
                </a:extLst>
              </a:tr>
            </a:tbl>
          </a:graphicData>
        </a:graphic>
      </p:graphicFrame>
      <p:sp>
        <p:nvSpPr>
          <p:cNvPr id="5" name="TextBox 4"/>
          <p:cNvSpPr txBox="1"/>
          <p:nvPr/>
        </p:nvSpPr>
        <p:spPr>
          <a:xfrm>
            <a:off x="5181600" y="6286381"/>
            <a:ext cx="36576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Signs</a:t>
            </a:r>
          </a:p>
          <a:p>
            <a:endParaRPr lang="en-US" dirty="0"/>
          </a:p>
        </p:txBody>
      </p:sp>
    </p:spTree>
    <p:extLst>
      <p:ext uri="{BB962C8B-B14F-4D97-AF65-F5344CB8AC3E}">
        <p14:creationId xmlns:p14="http://schemas.microsoft.com/office/powerpoint/2010/main" val="260505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Glory and Epilogue</a:t>
            </a:r>
          </a:p>
          <a:p>
            <a:endParaRPr lang="en-US" dirty="0"/>
          </a:p>
        </p:txBody>
      </p:sp>
      <p:pic>
        <p:nvPicPr>
          <p:cNvPr id="2" name="Picture 1"/>
          <p:cNvPicPr>
            <a:picLocks noChangeAspect="1"/>
          </p:cNvPicPr>
          <p:nvPr/>
        </p:nvPicPr>
        <p:blipFill>
          <a:blip r:embed="rId2"/>
          <a:stretch>
            <a:fillRect/>
          </a:stretch>
        </p:blipFill>
        <p:spPr>
          <a:xfrm>
            <a:off x="152400" y="609600"/>
            <a:ext cx="8936814" cy="3843337"/>
          </a:xfrm>
          <a:prstGeom prst="rect">
            <a:avLst/>
          </a:prstGeom>
        </p:spPr>
      </p:pic>
    </p:spTree>
    <p:extLst>
      <p:ext uri="{BB962C8B-B14F-4D97-AF65-F5344CB8AC3E}">
        <p14:creationId xmlns:p14="http://schemas.microsoft.com/office/powerpoint/2010/main" val="2061909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5/54/Cenacle_on_Mount_Z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Glory and Epilogue</a:t>
            </a:r>
          </a:p>
          <a:p>
            <a:endParaRPr lang="en-US" dirty="0"/>
          </a:p>
        </p:txBody>
      </p:sp>
      <p:sp>
        <p:nvSpPr>
          <p:cNvPr id="4" name="TextBox 3"/>
          <p:cNvSpPr txBox="1"/>
          <p:nvPr/>
        </p:nvSpPr>
        <p:spPr>
          <a:xfrm>
            <a:off x="381000" y="381000"/>
            <a:ext cx="8458200" cy="1569660"/>
          </a:xfrm>
          <a:prstGeom prst="rect">
            <a:avLst/>
          </a:prstGeom>
          <a:noFill/>
        </p:spPr>
        <p:txBody>
          <a:bodyPr wrap="square" rtlCol="0">
            <a:spAutoFit/>
          </a:bodyPr>
          <a:lstStyle/>
          <a:p>
            <a:r>
              <a:rPr lang="en-US" sz="3200" b="1" dirty="0">
                <a:solidFill>
                  <a:schemeClr val="bg1"/>
                </a:solidFill>
                <a:effectLst>
                  <a:outerShdw blurRad="50800" dist="38100" dir="2700000" algn="tl" rotWithShape="0">
                    <a:prstClr val="black"/>
                  </a:outerShdw>
                </a:effectLst>
                <a:latin typeface="Arial Narrow" panose="020B0606020202030204" pitchFamily="34" charset="0"/>
              </a:rPr>
              <a:t>The </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Arial Narrow" panose="020B0606020202030204" pitchFamily="34" charset="0"/>
              </a:rPr>
              <a:t>Cenacle</a:t>
            </a:r>
            <a:r>
              <a:rPr lang="en-US" sz="3200" b="1" dirty="0">
                <a:solidFill>
                  <a:schemeClr val="bg1"/>
                </a:solidFill>
                <a:effectLst>
                  <a:outerShdw blurRad="50800" dist="38100" dir="2700000" algn="tl" rotWithShape="0">
                    <a:prstClr val="black"/>
                  </a:outerShdw>
                </a:effectLst>
                <a:latin typeface="Arial Narrow" panose="020B0606020202030204" pitchFamily="34" charset="0"/>
              </a:rPr>
              <a:t> room on Mount Zion in Jerusalem is where two major events in the early Church are commemorated: The Last Supper and Pentecost.  </a:t>
            </a:r>
          </a:p>
        </p:txBody>
      </p:sp>
    </p:spTree>
    <p:extLst>
      <p:ext uri="{BB962C8B-B14F-4D97-AF65-F5344CB8AC3E}">
        <p14:creationId xmlns:p14="http://schemas.microsoft.com/office/powerpoint/2010/main" val="10357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Glory and Epilogue</a:t>
            </a:r>
          </a:p>
          <a:p>
            <a:endParaRPr lang="en-US" dirty="0"/>
          </a:p>
        </p:txBody>
      </p:sp>
      <p:sp>
        <p:nvSpPr>
          <p:cNvPr id="6" name="TextBox 5"/>
          <p:cNvSpPr txBox="1"/>
          <p:nvPr/>
        </p:nvSpPr>
        <p:spPr>
          <a:xfrm>
            <a:off x="484608" y="304800"/>
            <a:ext cx="8354592" cy="1938992"/>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Paraclete </a:t>
            </a:r>
            <a:r>
              <a:rPr lang="en-US" sz="2800" b="1" dirty="0">
                <a:solidFill>
                  <a:srgbClr val="000000"/>
                </a:solidFill>
                <a:latin typeface="Arial Narrow" panose="020B0606020202030204" pitchFamily="34" charset="0"/>
              </a:rPr>
              <a:t>A name for the Holy Spirit that means “Advocate.” In John 14:26, Jesus promised to send an Advocate, a Helper, who would continue to guide, lead, and strengthen the disciples.</a:t>
            </a:r>
            <a:endParaRPr lang="en-US" sz="2800" b="1" dirty="0">
              <a:latin typeface="Arial Narrow" panose="020B0606020202030204" pitchFamily="34" charset="0"/>
            </a:endParaRPr>
          </a:p>
        </p:txBody>
      </p:sp>
      <p:sp>
        <p:nvSpPr>
          <p:cNvPr id="4" name="TextBox 3"/>
          <p:cNvSpPr txBox="1"/>
          <p:nvPr/>
        </p:nvSpPr>
        <p:spPr>
          <a:xfrm>
            <a:off x="1066800" y="2362200"/>
            <a:ext cx="6172200" cy="3785652"/>
          </a:xfrm>
          <a:prstGeom prst="rect">
            <a:avLst/>
          </a:prstGeom>
          <a:blipFill>
            <a:blip r:embed="rId3"/>
            <a:tile tx="0" ty="0" sx="100000" sy="100000" flip="none" algn="tl"/>
          </a:blipFill>
          <a:ln w="57150">
            <a:solidFill>
              <a:srgbClr val="BC5908"/>
            </a:solidFill>
          </a:ln>
          <a:scene3d>
            <a:camera prst="perspectiveRight"/>
            <a:lightRig rig="threePt" dir="t"/>
          </a:scene3d>
        </p:spPr>
        <p:txBody>
          <a:bodyPr wrap="square" rtlCol="0">
            <a:spAutoFit/>
          </a:bodyPr>
          <a:lstStyle/>
          <a:p>
            <a:pPr>
              <a:lnSpc>
                <a:spcPct val="150000"/>
              </a:lnSpc>
            </a:pPr>
            <a:r>
              <a:rPr lang="en-US" sz="2000" b="1" spc="600" dirty="0">
                <a:latin typeface="Arial" panose="020B0604020202020204" pitchFamily="34" charset="0"/>
                <a:cs typeface="Arial" panose="020B0604020202020204" pitchFamily="34" charset="0"/>
              </a:rPr>
              <a:t>Other titles for the Holy Spirit</a:t>
            </a:r>
          </a:p>
          <a:p>
            <a:pPr>
              <a:lnSpc>
                <a:spcPct val="150000"/>
              </a:lnSpc>
            </a:pPr>
            <a:r>
              <a:rPr lang="en-US" sz="2000" b="1" dirty="0">
                <a:latin typeface="Arial" panose="020B0604020202020204" pitchFamily="34" charset="0"/>
                <a:cs typeface="Arial" panose="020B0604020202020204" pitchFamily="34" charset="0"/>
              </a:rPr>
              <a:t>Comforter / Counselor / Advocate (John 14:16)</a:t>
            </a:r>
          </a:p>
          <a:p>
            <a:pPr>
              <a:lnSpc>
                <a:spcPct val="150000"/>
              </a:lnSpc>
            </a:pPr>
            <a:r>
              <a:rPr lang="en-US" sz="2000" b="1" dirty="0">
                <a:latin typeface="Arial" panose="020B0604020202020204" pitchFamily="34" charset="0"/>
                <a:cs typeface="Arial" panose="020B0604020202020204" pitchFamily="34" charset="0"/>
              </a:rPr>
              <a:t>Spirit of Truth (John 16:13)</a:t>
            </a:r>
          </a:p>
          <a:p>
            <a:pPr>
              <a:lnSpc>
                <a:spcPct val="150000"/>
              </a:lnSpc>
            </a:pPr>
            <a:r>
              <a:rPr lang="en-US" sz="2000" b="1" dirty="0">
                <a:latin typeface="Arial" panose="020B0604020202020204" pitchFamily="34" charset="0"/>
                <a:cs typeface="Arial" panose="020B0604020202020204" pitchFamily="34" charset="0"/>
              </a:rPr>
              <a:t>Spirit of Life (Romans 8:2)</a:t>
            </a:r>
          </a:p>
          <a:p>
            <a:pPr>
              <a:lnSpc>
                <a:spcPct val="150000"/>
              </a:lnSpc>
            </a:pPr>
            <a:r>
              <a:rPr lang="en-US" sz="2000" b="1" dirty="0">
                <a:latin typeface="Arial" panose="020B0604020202020204" pitchFamily="34" charset="0"/>
                <a:cs typeface="Arial" panose="020B0604020202020204" pitchFamily="34" charset="0"/>
              </a:rPr>
              <a:t>Spirit of Glory (1 Peter 4:14)</a:t>
            </a:r>
          </a:p>
          <a:p>
            <a:pPr>
              <a:lnSpc>
                <a:spcPct val="150000"/>
              </a:lnSpc>
            </a:pPr>
            <a:r>
              <a:rPr lang="en-US" sz="2000" b="1" dirty="0">
                <a:latin typeface="Arial" panose="020B0604020202020204" pitchFamily="34" charset="0"/>
                <a:cs typeface="Arial" panose="020B0604020202020204" pitchFamily="34" charset="0"/>
              </a:rPr>
              <a:t>Intercessor (Romans 8:2)</a:t>
            </a:r>
          </a:p>
          <a:p>
            <a:pPr>
              <a:lnSpc>
                <a:spcPct val="150000"/>
              </a:lnSpc>
            </a:pPr>
            <a:r>
              <a:rPr lang="en-US" sz="2000" b="1" dirty="0">
                <a:latin typeface="Arial" panose="020B0604020202020204" pitchFamily="34" charset="0"/>
                <a:cs typeface="Arial" panose="020B0604020202020204" pitchFamily="34" charset="0"/>
              </a:rPr>
              <a:t>Teacher (1 Corinthians 2:13)</a:t>
            </a:r>
          </a:p>
          <a:p>
            <a:pPr>
              <a:lnSpc>
                <a:spcPct val="150000"/>
              </a:lnSpc>
            </a:pPr>
            <a:r>
              <a:rPr lang="en-US" sz="2000" b="1" dirty="0">
                <a:latin typeface="Arial" panose="020B0604020202020204" pitchFamily="34" charset="0"/>
                <a:cs typeface="Arial" panose="020B0604020202020204" pitchFamily="34" charset="0"/>
              </a:rPr>
              <a:t>Eternal Spirit (Hebrews 9:14)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35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7000">
              <a:schemeClr val="accent6">
                <a:lumMod val="97000"/>
                <a:lumOff val="3000"/>
              </a:schemeClr>
            </a:gs>
            <a:gs pos="100000">
              <a:schemeClr val="accent6">
                <a:lumMod val="60000"/>
                <a:lumOff val="40000"/>
              </a:schemeClr>
            </a:gs>
          </a:gsLst>
          <a:lin ang="7800000" scaled="0"/>
          <a:tileRect/>
        </a:gradFill>
        <a:effectLst/>
      </p:bgPr>
    </p:bg>
    <p:spTree>
      <p:nvGrpSpPr>
        <p:cNvPr id="1" name=""/>
        <p:cNvGrpSpPr/>
        <p:nvPr/>
      </p:nvGrpSpPr>
      <p:grpSpPr>
        <a:xfrm>
          <a:off x="0" y="0"/>
          <a:ext cx="0" cy="0"/>
          <a:chOff x="0" y="0"/>
          <a:chExt cx="0" cy="0"/>
        </a:xfrm>
      </p:grpSpPr>
      <p:pic>
        <p:nvPicPr>
          <p:cNvPr id="4" name="Picture 4" descr="http://www.godandhisapostlejohn.com/jninet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3276600" cy="327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Glory and Epilogue</a:t>
            </a:r>
          </a:p>
          <a:p>
            <a:endParaRPr lang="en-US" dirty="0"/>
          </a:p>
        </p:txBody>
      </p:sp>
      <p:sp>
        <p:nvSpPr>
          <p:cNvPr id="3" name="Rectangle 2"/>
          <p:cNvSpPr/>
          <p:nvPr/>
        </p:nvSpPr>
        <p:spPr>
          <a:xfrm>
            <a:off x="304800" y="228600"/>
            <a:ext cx="8458200" cy="6001643"/>
          </a:xfrm>
          <a:prstGeom prst="rect">
            <a:avLst/>
          </a:prstGeom>
        </p:spPr>
        <p:txBody>
          <a:bodyPr wrap="square">
            <a:spAutoFit/>
          </a:bodyPr>
          <a:lstStyle/>
          <a:p>
            <a:r>
              <a:rPr lang="en-US" sz="2400" b="1" dirty="0">
                <a:solidFill>
                  <a:srgbClr val="000000"/>
                </a:solidFill>
                <a:latin typeface="Arial Narrow" panose="020B0606020202030204" pitchFamily="34" charset="0"/>
              </a:rPr>
              <a:t>	We must remember that, according to tradition, it is John whom the Blessed Virgin in fact recognized as her son; but this privilege has been interpreted by Christians from the beginning as the sign of a spiritual generation in relation to all humanity.</a:t>
            </a:r>
          </a:p>
          <a:p>
            <a:r>
              <a:rPr lang="en-US" sz="2400" b="1" dirty="0">
                <a:solidFill>
                  <a:srgbClr val="000000"/>
                </a:solidFill>
                <a:latin typeface="Arial Narrow" panose="020B0606020202030204" pitchFamily="34" charset="0"/>
              </a:rPr>
              <a:t>	The universal motherhood of Mary, the "Woman" of the wedding at Cana and of Calvary, recalls Eve, "mother of all living" (</a:t>
            </a:r>
            <a:r>
              <a:rPr lang="en-US" sz="2400" b="1" dirty="0" err="1">
                <a:solidFill>
                  <a:srgbClr val="000000"/>
                </a:solidFill>
                <a:latin typeface="Arial Narrow" panose="020B0606020202030204" pitchFamily="34" charset="0"/>
              </a:rPr>
              <a:t>Gn</a:t>
            </a:r>
            <a:r>
              <a:rPr lang="en-US" sz="2400" b="1" dirty="0">
                <a:solidFill>
                  <a:srgbClr val="000000"/>
                </a:solidFill>
                <a:latin typeface="Arial Narrow" panose="020B0606020202030204" pitchFamily="34" charset="0"/>
              </a:rPr>
              <a:t> 3:20). However, while the latter helped to bring sin into the world, the new Eve, Mary, co-operates in the saving event of Redemption. Thus in the Blessed Virgin the figure of "woman" is rehabilitated and her motherhood takes up the task of </a:t>
            </a:r>
            <a:br>
              <a:rPr lang="en-US" sz="2400" b="1" dirty="0">
                <a:solidFill>
                  <a:srgbClr val="000000"/>
                </a:solidFill>
                <a:latin typeface="Arial Narrow" panose="020B0606020202030204" pitchFamily="34" charset="0"/>
              </a:rPr>
            </a:br>
            <a:r>
              <a:rPr lang="en-US" sz="2400" b="1" dirty="0">
                <a:solidFill>
                  <a:srgbClr val="000000"/>
                </a:solidFill>
                <a:latin typeface="Arial Narrow" panose="020B0606020202030204" pitchFamily="34" charset="0"/>
              </a:rPr>
              <a:t>spreading the new life in Christ among men.</a:t>
            </a:r>
          </a:p>
          <a:p>
            <a:endParaRPr lang="en-US" sz="2400" b="1" i="0" dirty="0">
              <a:solidFill>
                <a:srgbClr val="000000"/>
              </a:solidFill>
              <a:effectLst/>
              <a:latin typeface="Arial Narrow" panose="020B0606020202030204" pitchFamily="34" charset="0"/>
            </a:endParaRPr>
          </a:p>
          <a:p>
            <a:r>
              <a:rPr lang="en-US" sz="2400" dirty="0">
                <a:solidFill>
                  <a:srgbClr val="000000"/>
                </a:solidFill>
                <a:latin typeface="Arial Narrow" panose="020B0606020202030204" pitchFamily="34" charset="0"/>
              </a:rPr>
              <a:t>St. John Paul II</a:t>
            </a:r>
          </a:p>
          <a:p>
            <a:r>
              <a:rPr lang="en-US" sz="2400" i="1" dirty="0">
                <a:solidFill>
                  <a:srgbClr val="000000"/>
                </a:solidFill>
                <a:latin typeface="Arial Narrow" panose="020B0606020202030204" pitchFamily="34" charset="0"/>
              </a:rPr>
              <a:t>To The Disciple he said, Behold your Mother</a:t>
            </a:r>
          </a:p>
          <a:p>
            <a:r>
              <a:rPr lang="en-US" sz="2400" dirty="0">
                <a:latin typeface="Arial Narrow" panose="020B0606020202030204" pitchFamily="34" charset="0"/>
              </a:rPr>
              <a:t>Taken from: L'Osservatore Romano, </a:t>
            </a:r>
            <a:br>
              <a:rPr lang="en-US" sz="2400" dirty="0">
                <a:latin typeface="Arial Narrow" panose="020B0606020202030204" pitchFamily="34" charset="0"/>
              </a:rPr>
            </a:br>
            <a:r>
              <a:rPr lang="en-US" sz="2400" dirty="0">
                <a:latin typeface="Arial Narrow" panose="020B0606020202030204" pitchFamily="34" charset="0"/>
              </a:rPr>
              <a:t>30 April 1997, page 11</a:t>
            </a:r>
            <a:endParaRPr lang="en-US" sz="2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9999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97750">
              <a:srgbClr val="969696"/>
            </a:gs>
            <a:gs pos="12000">
              <a:srgbClr val="A06866"/>
            </a:gs>
            <a:gs pos="67000">
              <a:schemeClr val="bg1">
                <a:lumMod val="50000"/>
              </a:schemeClr>
            </a:gs>
            <a:gs pos="45000">
              <a:schemeClr val="accent2">
                <a:lumMod val="0"/>
                <a:lumOff val="100000"/>
              </a:schemeClr>
            </a:gs>
            <a:gs pos="1000">
              <a:schemeClr val="accent2">
                <a:lumMod val="1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102" name="Picture 6" descr="http://www.historvius.com/images/original/2556-Church-of-the-Primacy-of-St-P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614176"/>
            <a:ext cx="7543800" cy="565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Glory and Epilogue</a:t>
            </a:r>
          </a:p>
          <a:p>
            <a:endParaRPr lang="en-US" dirty="0"/>
          </a:p>
        </p:txBody>
      </p:sp>
      <p:sp>
        <p:nvSpPr>
          <p:cNvPr id="2" name="TextBox 1"/>
          <p:cNvSpPr txBox="1"/>
          <p:nvPr/>
        </p:nvSpPr>
        <p:spPr>
          <a:xfrm>
            <a:off x="685800" y="76200"/>
            <a:ext cx="7924800" cy="646331"/>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36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Church of the Primacy of St. Peter </a:t>
            </a:r>
          </a:p>
        </p:txBody>
      </p:sp>
      <p:sp>
        <p:nvSpPr>
          <p:cNvPr id="3" name="TextBox 2"/>
          <p:cNvSpPr txBox="1"/>
          <p:nvPr/>
        </p:nvSpPr>
        <p:spPr>
          <a:xfrm rot="20361292">
            <a:off x="-837681" y="3103235"/>
            <a:ext cx="4876800" cy="1323439"/>
          </a:xfrm>
          <a:prstGeom prst="rect">
            <a:avLst/>
          </a:prstGeom>
          <a:noFill/>
        </p:spPr>
        <p:txBody>
          <a:bodyPr wrap="square" rtlCol="0">
            <a:spAutoFit/>
          </a:bodyPr>
          <a:lstStyle/>
          <a:p>
            <a:pPr algn="ctr"/>
            <a:r>
              <a:rPr lang="en-US" sz="4000" b="1" dirty="0">
                <a:solidFill>
                  <a:schemeClr val="bg1"/>
                </a:solidFill>
                <a:effectLst>
                  <a:outerShdw blurRad="50800" dist="38100" dir="2700000" algn="tl" rotWithShape="0">
                    <a:prstClr val="black"/>
                  </a:outerShdw>
                </a:effectLst>
                <a:latin typeface="Pristina" panose="03060402040406080204" pitchFamily="66" charset="0"/>
              </a:rPr>
              <a:t>Feed my sheep.</a:t>
            </a:r>
          </a:p>
          <a:p>
            <a:pPr algn="ctr"/>
            <a:r>
              <a:rPr lang="en-US" sz="4000" dirty="0">
                <a:solidFill>
                  <a:schemeClr val="bg1"/>
                </a:solidFill>
                <a:effectLst>
                  <a:outerShdw blurRad="50800" dist="38100" dir="2700000" algn="tl" rotWithShape="0">
                    <a:prstClr val="black"/>
                  </a:outerShdw>
                </a:effectLst>
                <a:latin typeface="Pristina" panose="03060402040406080204" pitchFamily="66" charset="0"/>
              </a:rPr>
              <a:t>John 21:17</a:t>
            </a:r>
          </a:p>
        </p:txBody>
      </p:sp>
    </p:spTree>
    <p:extLst>
      <p:ext uri="{BB962C8B-B14F-4D97-AF65-F5344CB8AC3E}">
        <p14:creationId xmlns:p14="http://schemas.microsoft.com/office/powerpoint/2010/main" val="117812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Book of Glory and Epilogue</a:t>
            </a:r>
          </a:p>
          <a:p>
            <a:endParaRPr lang="en-US" dirty="0"/>
          </a:p>
        </p:txBody>
      </p:sp>
      <p:sp>
        <p:nvSpPr>
          <p:cNvPr id="2" name="Rectangle 1"/>
          <p:cNvSpPr/>
          <p:nvPr/>
        </p:nvSpPr>
        <p:spPr>
          <a:xfrm>
            <a:off x="914400" y="990600"/>
            <a:ext cx="7620000" cy="3970318"/>
          </a:xfrm>
          <a:prstGeom prst="rect">
            <a:avLst/>
          </a:prstGeom>
        </p:spPr>
        <p:txBody>
          <a:bodyPr wrap="square">
            <a:spAutoFit/>
          </a:bodyPr>
          <a:lstStyle/>
          <a:p>
            <a:pPr>
              <a:lnSpc>
                <a:spcPct val="150000"/>
              </a:lnSpc>
            </a:pPr>
            <a:r>
              <a:rPr lang="en-US" sz="2800" b="1" dirty="0">
                <a:solidFill>
                  <a:srgbClr val="333333"/>
                </a:solidFill>
                <a:latin typeface="Segoe Script" panose="020B0504020000000003" pitchFamily="34" charset="0"/>
              </a:rPr>
              <a:t>There are also many other things that Jesus did, but if these were to be described individually, I do not think the whole world would contain the books that would be written. </a:t>
            </a:r>
          </a:p>
          <a:p>
            <a:pPr algn="ctr">
              <a:lnSpc>
                <a:spcPct val="150000"/>
              </a:lnSpc>
            </a:pPr>
            <a:r>
              <a:rPr lang="en-US" sz="2800" dirty="0">
                <a:solidFill>
                  <a:srgbClr val="333333"/>
                </a:solidFill>
                <a:latin typeface="Segoe Script" panose="020B0504020000000003" pitchFamily="34" charset="0"/>
              </a:rPr>
              <a:t>John 21:25</a:t>
            </a:r>
            <a:endParaRPr lang="en-US" sz="2800" baseline="30000" dirty="0">
              <a:solidFill>
                <a:srgbClr val="008061"/>
              </a:solidFill>
              <a:latin typeface="Segoe Script" panose="020B0504020000000003" pitchFamily="34" charset="0"/>
            </a:endParaRPr>
          </a:p>
        </p:txBody>
      </p:sp>
    </p:spTree>
    <p:extLst>
      <p:ext uri="{BB962C8B-B14F-4D97-AF65-F5344CB8AC3E}">
        <p14:creationId xmlns:p14="http://schemas.microsoft.com/office/powerpoint/2010/main" val="2676385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2862322"/>
          </a:xfrm>
          <a:prstGeom prst="rect">
            <a:avLst/>
          </a:prstGeom>
          <a:noFill/>
        </p:spPr>
        <p:txBody>
          <a:bodyPr wrap="square" rtlCol="0">
            <a:spAutoFit/>
          </a:bodyPr>
          <a:lstStyle/>
          <a:p>
            <a:pPr algn="ctr"/>
            <a:r>
              <a:rPr lang="en-US" b="1" u="sng" dirty="0"/>
              <a:t>Endnotes</a:t>
            </a:r>
          </a:p>
          <a:p>
            <a:endParaRPr lang="en-US" dirty="0"/>
          </a:p>
          <a:p>
            <a:pPr marL="285750" indent="-285750">
              <a:buFont typeface="Arial" panose="020B0604020202020204" pitchFamily="34" charset="0"/>
              <a:buChar char="•"/>
            </a:pPr>
            <a:r>
              <a:rPr lang="en-US" dirty="0"/>
              <a:t>Quotations from Sacred Scripture come from the </a:t>
            </a:r>
            <a:r>
              <a:rPr lang="en-US" i="1" dirty="0"/>
              <a:t>New American Bible, Revised Edition</a:t>
            </a:r>
            <a:r>
              <a:rPr lang="en-US" dirty="0"/>
              <a:t> (NABRE)   </a:t>
            </a:r>
            <a:r>
              <a:rPr lang="en-US" dirty="0">
                <a:hlinkClick r:id="rId2"/>
              </a:rPr>
              <a:t>http://wwwmigrate.usccb.org/bible/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the </a:t>
            </a:r>
            <a:r>
              <a:rPr lang="en-US" i="1" dirty="0"/>
              <a:t>Catechism of the Catholic Church </a:t>
            </a:r>
            <a:r>
              <a:rPr lang="en-US" dirty="0">
                <a:hlinkClick r:id="rId3"/>
              </a:rPr>
              <a:t>http://www.vatican.va/archive/ENG0015/_INDEX.HTM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a:t>
            </a:r>
            <a:r>
              <a:rPr lang="en-US" i="1" dirty="0"/>
              <a:t>Documents of the Second Vatican Council </a:t>
            </a:r>
            <a:r>
              <a:rPr lang="en-US" dirty="0"/>
              <a:t/>
            </a:r>
            <a:br>
              <a:rPr lang="en-US" dirty="0"/>
            </a:br>
            <a:r>
              <a:rPr lang="en-US" dirty="0">
                <a:hlinkClick r:id="rId4"/>
              </a:rPr>
              <a:t>http://www.vatican.va/archive/hist_councils/ii_vatican_council/index.htm</a:t>
            </a:r>
            <a:endParaRPr lang="en-US" dirty="0"/>
          </a:p>
        </p:txBody>
      </p:sp>
    </p:spTree>
    <p:extLst>
      <p:ext uri="{BB962C8B-B14F-4D97-AF65-F5344CB8AC3E}">
        <p14:creationId xmlns:p14="http://schemas.microsoft.com/office/powerpoint/2010/main" val="392654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Contemplating Jesus</a:t>
            </a:r>
          </a:p>
          <a:p>
            <a:endParaRPr lang="en-US" dirty="0"/>
          </a:p>
        </p:txBody>
      </p:sp>
      <p:pic>
        <p:nvPicPr>
          <p:cNvPr id="3" name="Picture 2"/>
          <p:cNvPicPr>
            <a:picLocks noChangeAspect="1"/>
          </p:cNvPicPr>
          <p:nvPr/>
        </p:nvPicPr>
        <p:blipFill>
          <a:blip r:embed="rId2"/>
          <a:stretch>
            <a:fillRect/>
          </a:stretch>
        </p:blipFill>
        <p:spPr>
          <a:xfrm>
            <a:off x="1371600" y="266477"/>
            <a:ext cx="6172200" cy="5821918"/>
          </a:xfrm>
          <a:prstGeom prst="rect">
            <a:avLst/>
          </a:prstGeom>
        </p:spPr>
      </p:pic>
    </p:spTree>
    <p:extLst>
      <p:ext uri="{BB962C8B-B14F-4D97-AF65-F5344CB8AC3E}">
        <p14:creationId xmlns:p14="http://schemas.microsoft.com/office/powerpoint/2010/main" val="234467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4953000" y="6133981"/>
            <a:ext cx="3886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Contemplating Jesus</a:t>
            </a:r>
          </a:p>
          <a:p>
            <a:endParaRPr lang="en-US" dirty="0"/>
          </a:p>
        </p:txBody>
      </p:sp>
      <p:pic>
        <p:nvPicPr>
          <p:cNvPr id="2050" name="Picture 2" descr="http://www.katapi.org.uk/images/Art/ChristPantocrator-Sina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55346"/>
            <a:ext cx="2472261"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304800"/>
            <a:ext cx="7848600" cy="1138773"/>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Christology </a:t>
            </a:r>
            <a:r>
              <a:rPr lang="en-US" sz="3200" b="1" dirty="0">
                <a:latin typeface="Arial Narrow" panose="020B0606020202030204" pitchFamily="34" charset="0"/>
                <a:cs typeface="Arial" panose="020B0604020202020204" pitchFamily="34" charset="0"/>
              </a:rPr>
              <a:t>The study of Jesus Christ; </a:t>
            </a:r>
            <a:br>
              <a:rPr lang="en-US" sz="3200" b="1" dirty="0">
                <a:latin typeface="Arial Narrow" panose="020B0606020202030204" pitchFamily="34" charset="0"/>
                <a:cs typeface="Arial" panose="020B0604020202020204" pitchFamily="34" charset="0"/>
              </a:rPr>
            </a:br>
            <a:r>
              <a:rPr lang="en-US" sz="3200" b="1" dirty="0">
                <a:latin typeface="Arial Narrow" panose="020B0606020202030204" pitchFamily="34" charset="0"/>
                <a:cs typeface="Arial" panose="020B0604020202020204" pitchFamily="34" charset="0"/>
              </a:rPr>
              <a:t>the academic effort to understand who he is.</a:t>
            </a:r>
            <a:endParaRPr lang="en-US" sz="2800" b="1" dirty="0">
              <a:latin typeface="Arial Narrow" panose="020B0606020202030204" pitchFamily="34" charset="0"/>
              <a:cs typeface="Arial" panose="020B0604020202020204" pitchFamily="34" charset="0"/>
            </a:endParaRPr>
          </a:p>
        </p:txBody>
      </p:sp>
      <p:sp>
        <p:nvSpPr>
          <p:cNvPr id="2" name="TextBox 1"/>
          <p:cNvSpPr txBox="1"/>
          <p:nvPr/>
        </p:nvSpPr>
        <p:spPr>
          <a:xfrm>
            <a:off x="457200" y="6019800"/>
            <a:ext cx="3488270" cy="461665"/>
          </a:xfrm>
          <a:prstGeom prst="rect">
            <a:avLst/>
          </a:prstGeom>
          <a:noFill/>
        </p:spPr>
        <p:txBody>
          <a:bodyPr wrap="square" rtlCol="0">
            <a:spAutoFit/>
          </a:bodyPr>
          <a:lstStyle/>
          <a:p>
            <a:pPr algn="ctr"/>
            <a:r>
              <a:rPr lang="en-US" sz="2400" b="1" dirty="0"/>
              <a:t>Christology “from above”</a:t>
            </a:r>
          </a:p>
        </p:txBody>
      </p:sp>
      <p:sp>
        <p:nvSpPr>
          <p:cNvPr id="8" name="TextBox 7"/>
          <p:cNvSpPr txBox="1"/>
          <p:nvPr/>
        </p:nvSpPr>
        <p:spPr>
          <a:xfrm>
            <a:off x="4428392" y="4757985"/>
            <a:ext cx="3543300" cy="461665"/>
          </a:xfrm>
          <a:prstGeom prst="rect">
            <a:avLst/>
          </a:prstGeom>
          <a:noFill/>
        </p:spPr>
        <p:txBody>
          <a:bodyPr wrap="square" rtlCol="0">
            <a:spAutoFit/>
          </a:bodyPr>
          <a:lstStyle/>
          <a:p>
            <a:pPr algn="ctr"/>
            <a:r>
              <a:rPr lang="en-US" sz="2400" b="1" dirty="0"/>
              <a:t>Christology “from below”</a:t>
            </a:r>
          </a:p>
        </p:txBody>
      </p:sp>
      <p:pic>
        <p:nvPicPr>
          <p:cNvPr id="1026" name="Picture 2" descr="http://www.adventistreview.org/assets/public/issues/150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83193"/>
            <a:ext cx="3810000" cy="2790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3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Contemplating Jesus</a:t>
            </a:r>
          </a:p>
          <a:p>
            <a:endParaRPr lang="en-US" dirty="0"/>
          </a:p>
        </p:txBody>
      </p:sp>
      <p:sp>
        <p:nvSpPr>
          <p:cNvPr id="4" name="TextBox 3"/>
          <p:cNvSpPr txBox="1"/>
          <p:nvPr/>
        </p:nvSpPr>
        <p:spPr>
          <a:xfrm>
            <a:off x="838200" y="304800"/>
            <a:ext cx="78486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spc="600" dirty="0">
                <a:solidFill>
                  <a:srgbClr val="0070C0"/>
                </a:solidFill>
                <a:latin typeface="Arial" panose="020B0604020202020204" pitchFamily="34" charset="0"/>
                <a:cs typeface="Arial" panose="020B0604020202020204" pitchFamily="34" charset="0"/>
              </a:rPr>
              <a:t>The Hypostatic Union</a:t>
            </a:r>
            <a:endParaRPr lang="en-US" sz="3200" b="1" spc="600" dirty="0">
              <a:solidFill>
                <a:srgbClr val="0070C0"/>
              </a:solidFill>
              <a:latin typeface="Arial" panose="020B0604020202020204" pitchFamily="34" charset="0"/>
              <a:cs typeface="Arial" panose="020B0604020202020204" pitchFamily="34" charset="0"/>
            </a:endParaRPr>
          </a:p>
        </p:txBody>
      </p:sp>
      <p:sp>
        <p:nvSpPr>
          <p:cNvPr id="2" name="Rectangle 1"/>
          <p:cNvSpPr/>
          <p:nvPr/>
        </p:nvSpPr>
        <p:spPr>
          <a:xfrm>
            <a:off x="685800" y="1371600"/>
            <a:ext cx="2819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Divine Nature</a:t>
            </a:r>
          </a:p>
        </p:txBody>
      </p:sp>
      <p:sp>
        <p:nvSpPr>
          <p:cNvPr id="6" name="Rectangle 5"/>
          <p:cNvSpPr/>
          <p:nvPr/>
        </p:nvSpPr>
        <p:spPr>
          <a:xfrm>
            <a:off x="5257800" y="1371600"/>
            <a:ext cx="2819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Human Nature</a:t>
            </a:r>
          </a:p>
        </p:txBody>
      </p:sp>
      <p:sp>
        <p:nvSpPr>
          <p:cNvPr id="7" name="Rectangle 6"/>
          <p:cNvSpPr/>
          <p:nvPr/>
        </p:nvSpPr>
        <p:spPr>
          <a:xfrm>
            <a:off x="3238500" y="4343400"/>
            <a:ext cx="3048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One Person</a:t>
            </a:r>
          </a:p>
          <a:p>
            <a:pPr algn="ctr"/>
            <a:r>
              <a:rPr lang="en-US" sz="3200" b="1" dirty="0"/>
              <a:t>(The </a:t>
            </a:r>
            <a:r>
              <a:rPr lang="en-US" sz="3200" b="1" i="1" dirty="0"/>
              <a:t>Logos</a:t>
            </a:r>
            <a:r>
              <a:rPr lang="en-US" sz="3200" b="1" dirty="0"/>
              <a:t>)</a:t>
            </a:r>
          </a:p>
        </p:txBody>
      </p:sp>
      <p:cxnSp>
        <p:nvCxnSpPr>
          <p:cNvPr id="8" name="Straight Arrow Connector 7"/>
          <p:cNvCxnSpPr/>
          <p:nvPr/>
        </p:nvCxnSpPr>
        <p:spPr>
          <a:xfrm>
            <a:off x="3238500" y="3048000"/>
            <a:ext cx="952500" cy="1143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067300" y="3048000"/>
            <a:ext cx="723900" cy="1143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3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22561" y="381000"/>
            <a:ext cx="8981701" cy="5706224"/>
          </a:xfrm>
          <a:prstGeom prst="rect">
            <a:avLst/>
          </a:prstGeom>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Contemplating Jesus</a:t>
            </a:r>
          </a:p>
          <a:p>
            <a:endParaRPr lang="en-US" dirty="0"/>
          </a:p>
        </p:txBody>
      </p:sp>
    </p:spTree>
    <p:extLst>
      <p:ext uri="{BB962C8B-B14F-4D97-AF65-F5344CB8AC3E}">
        <p14:creationId xmlns:p14="http://schemas.microsoft.com/office/powerpoint/2010/main" val="97264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rgbClr val="FFCC99"/>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81000" y="533400"/>
            <a:ext cx="8382000" cy="5509200"/>
          </a:xfrm>
          <a:prstGeom prst="rect">
            <a:avLst/>
          </a:prstGeom>
        </p:spPr>
        <p:txBody>
          <a:bodyPr wrap="square">
            <a:spAutoFit/>
          </a:bodyPr>
          <a:lstStyle/>
          <a:p>
            <a:r>
              <a:rPr lang="en-US" sz="3200" b="1" dirty="0">
                <a:latin typeface="Arial Narrow" panose="020B0606020202030204" pitchFamily="34" charset="0"/>
                <a:ea typeface="Times New Roman" panose="02020603050405020304" pitchFamily="18" charset="0"/>
              </a:rPr>
              <a:t>Evidence for the divinity of Jesus:</a:t>
            </a:r>
          </a:p>
          <a:p>
            <a:endParaRPr lang="en-US" sz="3200" b="1" dirty="0">
              <a:latin typeface="Arial Narrow" panose="020B0606020202030204" pitchFamily="34" charset="0"/>
              <a:ea typeface="Times New Roman" panose="02020603050405020304" pitchFamily="18" charset="0"/>
            </a:endParaRPr>
          </a:p>
          <a:p>
            <a:pPr marL="457200" indent="-457200">
              <a:buFont typeface="Arial Narrow" panose="020B0606020202030204" pitchFamily="34" charset="0"/>
              <a:buChar char="●"/>
            </a:pPr>
            <a:r>
              <a:rPr lang="en-US" sz="3200" b="1" dirty="0">
                <a:latin typeface="Arial Narrow" panose="020B0606020202030204" pitchFamily="34" charset="0"/>
                <a:ea typeface="Times New Roman" panose="02020603050405020304" pitchFamily="18" charset="0"/>
              </a:rPr>
              <a:t>the prophecies concerning the Messiah which he fulfilled</a:t>
            </a:r>
          </a:p>
          <a:p>
            <a:pPr marL="457200" indent="-457200">
              <a:buFont typeface="Arial Narrow" panose="020B0606020202030204" pitchFamily="34" charset="0"/>
              <a:buChar char="●"/>
            </a:pPr>
            <a:endParaRPr lang="en-US" sz="3200" b="1" dirty="0">
              <a:latin typeface="Arial Narrow" panose="020B0606020202030204" pitchFamily="34" charset="0"/>
              <a:ea typeface="Times New Roman" panose="02020603050405020304" pitchFamily="18" charset="0"/>
            </a:endParaRPr>
          </a:p>
          <a:p>
            <a:pPr marL="457200" indent="-457200">
              <a:buFont typeface="Arial Narrow" panose="020B0606020202030204" pitchFamily="34" charset="0"/>
              <a:buChar char="●"/>
            </a:pPr>
            <a:r>
              <a:rPr lang="en-US" sz="3200" b="1" dirty="0">
                <a:latin typeface="Arial Narrow" panose="020B0606020202030204" pitchFamily="34" charset="0"/>
                <a:ea typeface="Times New Roman" panose="02020603050405020304" pitchFamily="18" charset="0"/>
              </a:rPr>
              <a:t>the accurate prophecies which </a:t>
            </a:r>
            <a:br>
              <a:rPr lang="en-US" sz="3200" b="1" dirty="0">
                <a:latin typeface="Arial Narrow" panose="020B0606020202030204" pitchFamily="34" charset="0"/>
                <a:ea typeface="Times New Roman" panose="02020603050405020304" pitchFamily="18" charset="0"/>
              </a:rPr>
            </a:br>
            <a:r>
              <a:rPr lang="en-US" sz="3200" b="1" dirty="0">
                <a:latin typeface="Arial Narrow" panose="020B0606020202030204" pitchFamily="34" charset="0"/>
                <a:ea typeface="Times New Roman" panose="02020603050405020304" pitchFamily="18" charset="0"/>
              </a:rPr>
              <a:t>he himself made about future </a:t>
            </a:r>
            <a:br>
              <a:rPr lang="en-US" sz="3200" b="1" dirty="0">
                <a:latin typeface="Arial Narrow" panose="020B0606020202030204" pitchFamily="34" charset="0"/>
                <a:ea typeface="Times New Roman" panose="02020603050405020304" pitchFamily="18" charset="0"/>
              </a:rPr>
            </a:br>
            <a:r>
              <a:rPr lang="en-US" sz="3200" b="1" dirty="0">
                <a:latin typeface="Arial Narrow" panose="020B0606020202030204" pitchFamily="34" charset="0"/>
                <a:ea typeface="Times New Roman" panose="02020603050405020304" pitchFamily="18" charset="0"/>
              </a:rPr>
              <a:t>events</a:t>
            </a:r>
          </a:p>
          <a:p>
            <a:pPr marL="457200" indent="-457200">
              <a:buFont typeface="Arial Narrow" panose="020B0606020202030204" pitchFamily="34" charset="0"/>
              <a:buChar char="●"/>
            </a:pPr>
            <a:endParaRPr lang="en-US" sz="3200" b="1" dirty="0">
              <a:latin typeface="Arial Narrow" panose="020B0606020202030204" pitchFamily="34" charset="0"/>
              <a:ea typeface="Times New Roman" panose="02020603050405020304" pitchFamily="18" charset="0"/>
            </a:endParaRPr>
          </a:p>
          <a:p>
            <a:pPr marL="457200" indent="-457200">
              <a:buFont typeface="Arial Narrow" panose="020B0606020202030204" pitchFamily="34" charset="0"/>
              <a:buChar char="●"/>
            </a:pPr>
            <a:r>
              <a:rPr lang="en-US" sz="3200" b="1" dirty="0">
                <a:latin typeface="Arial Narrow" panose="020B0606020202030204" pitchFamily="34" charset="0"/>
                <a:ea typeface="Times New Roman" panose="02020603050405020304" pitchFamily="18" charset="0"/>
              </a:rPr>
              <a:t>the numerous miracles which </a:t>
            </a:r>
            <a:br>
              <a:rPr lang="en-US" sz="3200" b="1" dirty="0">
                <a:latin typeface="Arial Narrow" panose="020B0606020202030204" pitchFamily="34" charset="0"/>
                <a:ea typeface="Times New Roman" panose="02020603050405020304" pitchFamily="18" charset="0"/>
              </a:rPr>
            </a:br>
            <a:r>
              <a:rPr lang="en-US" sz="3200" b="1" dirty="0">
                <a:latin typeface="Arial Narrow" panose="020B0606020202030204" pitchFamily="34" charset="0"/>
                <a:ea typeface="Times New Roman" panose="02020603050405020304" pitchFamily="18" charset="0"/>
              </a:rPr>
              <a:t>he performed</a:t>
            </a:r>
            <a:endParaRPr lang="en-US" sz="3200" b="1" dirty="0">
              <a:effectLst/>
              <a:latin typeface="Arial Narrow" panose="020B0606020202030204" pitchFamily="34" charset="0"/>
              <a:ea typeface="Times New Roman" panose="02020603050405020304" pitchFamily="18" charset="0"/>
            </a:endParaRPr>
          </a:p>
        </p:txBody>
      </p:sp>
      <p:sp>
        <p:nvSpPr>
          <p:cNvPr id="6" name="TextBox 5"/>
          <p:cNvSpPr txBox="1"/>
          <p:nvPr/>
        </p:nvSpPr>
        <p:spPr>
          <a:xfrm>
            <a:off x="4340225" y="9653469"/>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Contemplating Jesus</a:t>
            </a:r>
          </a:p>
          <a:p>
            <a:endParaRPr lang="en-US" dirty="0"/>
          </a:p>
        </p:txBody>
      </p:sp>
      <p:pic>
        <p:nvPicPr>
          <p:cNvPr id="2050" name="Picture 2" descr="http://truthbook.com/images/site_images/Del_Parson_Jesus_of_Nazareth_400.jpg"/>
          <p:cNvPicPr>
            <a:picLocks noChangeAspect="1" noChangeArrowheads="1"/>
          </p:cNvPicPr>
          <p:nvPr/>
        </p:nvPicPr>
        <p:blipFill rotWithShape="1">
          <a:blip r:embed="rId2">
            <a:extLst>
              <a:ext uri="{28A0092B-C50C-407E-A947-70E740481C1C}">
                <a14:useLocalDpi xmlns:a14="http://schemas.microsoft.com/office/drawing/2010/main" val="0"/>
              </a:ext>
            </a:extLst>
          </a:blip>
          <a:srcRect b="3346"/>
          <a:stretch/>
        </p:blipFill>
        <p:spPr bwMode="auto">
          <a:xfrm>
            <a:off x="5875606" y="2743200"/>
            <a:ext cx="2872154"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Contemplating Jesus</a:t>
            </a:r>
          </a:p>
          <a:p>
            <a:endParaRPr lang="en-US" dirty="0"/>
          </a:p>
        </p:txBody>
      </p:sp>
    </p:spTree>
    <p:extLst>
      <p:ext uri="{BB962C8B-B14F-4D97-AF65-F5344CB8AC3E}">
        <p14:creationId xmlns:p14="http://schemas.microsoft.com/office/powerpoint/2010/main" val="296116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John’s Gospel</a:t>
            </a:r>
          </a:p>
          <a:p>
            <a:endParaRPr lang="en-US" dirty="0"/>
          </a:p>
        </p:txBody>
      </p:sp>
      <p:pic>
        <p:nvPicPr>
          <p:cNvPr id="2" name="Picture 1"/>
          <p:cNvPicPr>
            <a:picLocks noChangeAspect="1"/>
          </p:cNvPicPr>
          <p:nvPr/>
        </p:nvPicPr>
        <p:blipFill>
          <a:blip r:embed="rId2"/>
          <a:stretch>
            <a:fillRect/>
          </a:stretch>
        </p:blipFill>
        <p:spPr>
          <a:xfrm>
            <a:off x="78930" y="762000"/>
            <a:ext cx="8912670" cy="4481512"/>
          </a:xfrm>
          <a:prstGeom prst="rect">
            <a:avLst/>
          </a:prstGeom>
        </p:spPr>
      </p:pic>
    </p:spTree>
    <p:extLst>
      <p:ext uri="{BB962C8B-B14F-4D97-AF65-F5344CB8AC3E}">
        <p14:creationId xmlns:p14="http://schemas.microsoft.com/office/powerpoint/2010/main" val="129655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07315686"/>
              </p:ext>
            </p:extLst>
          </p:nvPr>
        </p:nvGraphicFramePr>
        <p:xfrm>
          <a:off x="0" y="0"/>
          <a:ext cx="9215120" cy="6857999"/>
        </p:xfrm>
        <a:graphic>
          <a:graphicData uri="http://schemas.openxmlformats.org/drawingml/2006/table">
            <a:tbl>
              <a:tblPr firstRow="1" bandRow="1">
                <a:tableStyleId>{00A15C55-8517-42AA-B614-E9B94910E393}</a:tableStyleId>
              </a:tblPr>
              <a:tblGrid>
                <a:gridCol w="914400">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gridCol w="3352800">
                  <a:extLst>
                    <a:ext uri="{9D8B030D-6E8A-4147-A177-3AD203B41FA5}">
                      <a16:colId xmlns="" xmlns:a16="http://schemas.microsoft.com/office/drawing/2014/main" val="20002"/>
                    </a:ext>
                  </a:extLst>
                </a:gridCol>
                <a:gridCol w="3200400">
                  <a:extLst>
                    <a:ext uri="{9D8B030D-6E8A-4147-A177-3AD203B41FA5}">
                      <a16:colId xmlns="" xmlns:a16="http://schemas.microsoft.com/office/drawing/2014/main" val="20003"/>
                    </a:ext>
                  </a:extLst>
                </a:gridCol>
                <a:gridCol w="833120">
                  <a:extLst>
                    <a:ext uri="{9D8B030D-6E8A-4147-A177-3AD203B41FA5}">
                      <a16:colId xmlns="" xmlns:a16="http://schemas.microsoft.com/office/drawing/2014/main" val="20004"/>
                    </a:ext>
                  </a:extLst>
                </a:gridCol>
              </a:tblGrid>
              <a:tr h="1010005">
                <a:tc gridSpan="2">
                  <a:txBody>
                    <a:bodyPr/>
                    <a:lstStyle/>
                    <a:p>
                      <a:pPr algn="ctr"/>
                      <a:r>
                        <a:rPr lang="en-US" sz="2600" b="1" dirty="0">
                          <a:ln w="3175">
                            <a:solidFill>
                              <a:schemeClr val="tx1"/>
                            </a:solidFill>
                          </a:ln>
                          <a:solidFill>
                            <a:schemeClr val="tx1"/>
                          </a:solidFill>
                          <a:latin typeface="Arial Narrow" panose="020B0606020202030204" pitchFamily="34" charset="0"/>
                        </a:rPr>
                        <a:t>Introduction</a:t>
                      </a: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tcPr>
                </a:tc>
                <a:tc hMerge="1">
                  <a:txBody>
                    <a:bodyPr/>
                    <a:lstStyle/>
                    <a:p>
                      <a:endParaRPr 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0" b="1" dirty="0">
                        <a:ln w="3175">
                          <a:solidFill>
                            <a:schemeClr val="tx1"/>
                          </a:solidFill>
                        </a:ln>
                        <a:solidFill>
                          <a:schemeClr val="tx1"/>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0" b="1" dirty="0">
                        <a:ln w="3175">
                          <a:solidFill>
                            <a:schemeClr val="tx1"/>
                          </a:solidFill>
                        </a:ln>
                        <a:solidFill>
                          <a:schemeClr val="tx1"/>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6000" b="1" dirty="0">
                          <a:ln w="3175">
                            <a:solidFill>
                              <a:schemeClr val="tx1"/>
                            </a:solidFill>
                          </a:ln>
                          <a:solidFill>
                            <a:schemeClr val="tx1"/>
                          </a:solidFill>
                          <a:latin typeface="Arial Narrow" panose="020B0606020202030204" pitchFamily="34" charset="0"/>
                        </a:rPr>
                        <a:t>Book</a:t>
                      </a:r>
                      <a:r>
                        <a:rPr lang="en-US" sz="6000" b="1" baseline="0" dirty="0">
                          <a:ln w="3175">
                            <a:solidFill>
                              <a:schemeClr val="tx1"/>
                            </a:solidFill>
                          </a:ln>
                          <a:solidFill>
                            <a:schemeClr val="tx1"/>
                          </a:solidFill>
                          <a:latin typeface="Arial Narrow" panose="020B0606020202030204" pitchFamily="34" charset="0"/>
                        </a:rPr>
                        <a:t> of Signs</a:t>
                      </a:r>
                      <a:endParaRPr lang="en-US" sz="6000" b="1" dirty="0">
                        <a:ln w="3175">
                          <a:solidFill>
                            <a:schemeClr val="tx1"/>
                          </a:solidFill>
                        </a:ln>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6000" b="1" dirty="0">
                        <a:ln w="3175">
                          <a:solidFill>
                            <a:schemeClr val="tx1"/>
                          </a:solidFill>
                        </a:ln>
                        <a:solidFill>
                          <a:schemeClr val="tx1"/>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6000" b="1" dirty="0">
                        <a:ln w="3175">
                          <a:solidFill>
                            <a:schemeClr val="tx1"/>
                          </a:solidFill>
                        </a:ln>
                        <a:solidFill>
                          <a:schemeClr val="tx1"/>
                        </a:solidFill>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6000" b="1" dirty="0">
                          <a:ln w="3175">
                            <a:solidFill>
                              <a:schemeClr val="tx1"/>
                            </a:solidFill>
                          </a:ln>
                          <a:solidFill>
                            <a:schemeClr val="tx1"/>
                          </a:solidFill>
                          <a:latin typeface="Arial Narrow" panose="020B0606020202030204" pitchFamily="34" charset="0"/>
                        </a:rPr>
                        <a:t>Book</a:t>
                      </a:r>
                      <a:r>
                        <a:rPr lang="en-US" sz="6000" b="1" baseline="0" dirty="0">
                          <a:ln w="3175">
                            <a:solidFill>
                              <a:schemeClr val="tx1"/>
                            </a:solidFill>
                          </a:ln>
                          <a:solidFill>
                            <a:schemeClr val="tx1"/>
                          </a:solidFill>
                          <a:latin typeface="Arial Narrow" panose="020B0606020202030204" pitchFamily="34" charset="0"/>
                        </a:rPr>
                        <a:t> of Glory</a:t>
                      </a:r>
                      <a:endParaRPr lang="en-US" sz="6000" b="1" dirty="0">
                        <a:ln w="3175">
                          <a:solidFill>
                            <a:schemeClr val="tx1"/>
                          </a:solidFill>
                        </a:ln>
                        <a:solidFill>
                          <a:schemeClr val="tx1"/>
                        </a:solidFill>
                        <a:latin typeface="Arial Narrow" panose="020B0606020202030204" pitchFamily="34" charset="0"/>
                      </a:endParaRPr>
                    </a:p>
                    <a:p>
                      <a:pPr algn="ctr"/>
                      <a:endParaRPr lang="en-US" sz="6000" b="1" dirty="0">
                        <a:ln w="3175">
                          <a:solidFill>
                            <a:schemeClr val="tx1"/>
                          </a:solidFill>
                        </a:ln>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tcPr>
                </a:tc>
                <a:tc rowSpan="2">
                  <a:txBody>
                    <a:bodyPr/>
                    <a:lstStyle/>
                    <a:p>
                      <a:r>
                        <a:rPr lang="en-US" sz="3600" dirty="0">
                          <a:ln w="3175">
                            <a:solidFill>
                              <a:schemeClr val="tx1"/>
                            </a:solidFill>
                          </a:ln>
                          <a:solidFill>
                            <a:schemeClr val="tx1"/>
                          </a:solidFill>
                          <a:latin typeface="Arial Narrow" panose="020B0606020202030204" pitchFamily="34" charset="0"/>
                        </a:rPr>
                        <a:t>EPILOGUE</a:t>
                      </a:r>
                    </a:p>
                  </a:txBody>
                  <a:tcPr vert="wordArtVert">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tcPr>
                </a:tc>
                <a:extLst>
                  <a:ext uri="{0D108BD9-81ED-4DB2-BD59-A6C34878D82A}">
                    <a16:rowId xmlns="" xmlns:a16="http://schemas.microsoft.com/office/drawing/2014/main" val="10000"/>
                  </a:ext>
                </a:extLst>
              </a:tr>
              <a:tr h="4703646">
                <a:tc>
                  <a:txBody>
                    <a:bodyPr/>
                    <a:lstStyle/>
                    <a:p>
                      <a:r>
                        <a:rPr lang="en-US" sz="2400" b="1" dirty="0">
                          <a:ln w="3175">
                            <a:solidFill>
                              <a:schemeClr val="tx1"/>
                            </a:solidFill>
                          </a:ln>
                          <a:latin typeface="Arial Narrow" panose="020B0606020202030204" pitchFamily="34" charset="0"/>
                        </a:rPr>
                        <a:t>PROLOGUE</a:t>
                      </a:r>
                      <a:endParaRPr lang="en-US" sz="2800" b="1" dirty="0">
                        <a:ln w="3175">
                          <a:solidFill>
                            <a:schemeClr val="tx1"/>
                          </a:solidFill>
                        </a:ln>
                        <a:latin typeface="Arial Narrow" panose="020B0606020202030204" pitchFamily="34" charset="0"/>
                      </a:endParaRPr>
                    </a:p>
                  </a:txBody>
                  <a:tcPr vert="wordArtVert">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tcPr>
                </a:tc>
                <a:tc>
                  <a:txBody>
                    <a:bodyPr/>
                    <a:lstStyle/>
                    <a:p>
                      <a:r>
                        <a:rPr lang="en-US" sz="2400" b="1" dirty="0">
                          <a:ln w="3175">
                            <a:solidFill>
                              <a:schemeClr val="tx1"/>
                            </a:solidFill>
                          </a:ln>
                          <a:latin typeface="Arial Narrow" panose="020B0606020202030204" pitchFamily="34" charset="0"/>
                        </a:rPr>
                        <a:t>NARRATIVE</a:t>
                      </a:r>
                      <a:r>
                        <a:rPr lang="en-US" sz="2400" b="1" baseline="0" dirty="0">
                          <a:ln w="3175">
                            <a:solidFill>
                              <a:schemeClr val="tx1"/>
                            </a:solidFill>
                          </a:ln>
                          <a:latin typeface="Arial Narrow" panose="020B0606020202030204" pitchFamily="34" charset="0"/>
                        </a:rPr>
                        <a:t> </a:t>
                      </a:r>
                      <a:r>
                        <a:rPr lang="en-US" sz="2200" b="1" baseline="0" dirty="0">
                          <a:ln w="3175">
                            <a:solidFill>
                              <a:schemeClr val="tx1"/>
                            </a:solidFill>
                          </a:ln>
                          <a:latin typeface="Arial Narrow" panose="020B0606020202030204" pitchFamily="34" charset="0"/>
                        </a:rPr>
                        <a:t>INTRODUCTION</a:t>
                      </a:r>
                      <a:endParaRPr lang="en-US" sz="2200" b="1" dirty="0">
                        <a:ln w="3175">
                          <a:solidFill>
                            <a:schemeClr val="tx1"/>
                          </a:solidFill>
                        </a:ln>
                        <a:latin typeface="Arial Narrow" panose="020B0606020202030204" pitchFamily="34" charset="0"/>
                      </a:endParaRPr>
                    </a:p>
                  </a:txBody>
                  <a:tcPr vert="wordArtVert">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tcPr>
                </a:tc>
                <a:tc vMerge="1">
                  <a:txBody>
                    <a:bodyPr/>
                    <a:lstStyle/>
                    <a:p>
                      <a:pPr algn="ctr"/>
                      <a:endParaRPr lang="en-US" sz="6000" b="1" dirty="0">
                        <a:latin typeface="Arial Narrow" panose="020B0606020202030204" pitchFamily="34" charset="0"/>
                      </a:endParaRPr>
                    </a:p>
                  </a:txBody>
                  <a:tcPr/>
                </a:tc>
                <a:tc vMerge="1">
                  <a:txBody>
                    <a:bodyPr/>
                    <a:lstStyle/>
                    <a:p>
                      <a:endParaRPr lang="en-US"/>
                    </a:p>
                  </a:txBody>
                  <a:tcPr/>
                </a:tc>
                <a:tc vMerge="1">
                  <a:txBody>
                    <a:bodyPr/>
                    <a:lstStyle/>
                    <a:p>
                      <a:endParaRPr lang="en-US" b="1" dirty="0">
                        <a:latin typeface="Arial Narrow" panose="020B0606020202030204" pitchFamily="34" charset="0"/>
                      </a:endParaRPr>
                    </a:p>
                  </a:txBody>
                  <a:tcPr/>
                </a:tc>
                <a:extLst>
                  <a:ext uri="{0D108BD9-81ED-4DB2-BD59-A6C34878D82A}">
                    <a16:rowId xmlns="" xmlns:a16="http://schemas.microsoft.com/office/drawing/2014/main" val="10001"/>
                  </a:ext>
                </a:extLst>
              </a:tr>
              <a:tr h="1144348">
                <a:tc>
                  <a:txBody>
                    <a:bodyPr/>
                    <a:lstStyle/>
                    <a:p>
                      <a:r>
                        <a:rPr lang="en-US" sz="2200" b="1" dirty="0">
                          <a:ln w="3175">
                            <a:solidFill>
                              <a:schemeClr val="tx1"/>
                            </a:solidFill>
                          </a:ln>
                          <a:latin typeface="Arial Narrow" panose="020B0606020202030204" pitchFamily="34" charset="0"/>
                        </a:rPr>
                        <a:t>1:1–18</a:t>
                      </a: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r>
                        <a:rPr lang="en-US" sz="2200" b="1" dirty="0">
                          <a:ln w="3175">
                            <a:solidFill>
                              <a:schemeClr val="tx1"/>
                            </a:solidFill>
                          </a:ln>
                          <a:latin typeface="Arial Narrow" panose="020B0606020202030204" pitchFamily="34" charset="0"/>
                        </a:rPr>
                        <a:t>1:19 –1:51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b="1" dirty="0">
                          <a:ln w="3175">
                            <a:solidFill>
                              <a:schemeClr val="tx1"/>
                            </a:solidFill>
                          </a:ln>
                          <a:latin typeface="Arial Narrow" panose="020B0606020202030204" pitchFamily="34" charset="0"/>
                        </a:rPr>
                        <a:t>2:1</a:t>
                      </a:r>
                      <a:r>
                        <a:rPr lang="en-US" sz="2200" b="1" baseline="0" dirty="0">
                          <a:ln w="3175">
                            <a:solidFill>
                              <a:schemeClr val="tx1"/>
                            </a:solidFill>
                          </a:ln>
                          <a:latin typeface="Arial Narrow" panose="020B0606020202030204" pitchFamily="34" charset="0"/>
                        </a:rPr>
                        <a:t> </a:t>
                      </a:r>
                      <a:r>
                        <a:rPr lang="en-US" sz="2200" b="1" dirty="0">
                          <a:ln w="3175">
                            <a:solidFill>
                              <a:schemeClr val="tx1"/>
                            </a:solidFill>
                          </a:ln>
                          <a:latin typeface="Arial Narrow" panose="020B0606020202030204" pitchFamily="34" charset="0"/>
                        </a:rPr>
                        <a:t>–</a:t>
                      </a:r>
                      <a:r>
                        <a:rPr lang="en-US" sz="2200" b="1" baseline="0" dirty="0">
                          <a:ln w="3175">
                            <a:solidFill>
                              <a:schemeClr val="tx1"/>
                            </a:solidFill>
                          </a:ln>
                          <a:latin typeface="Arial Narrow" panose="020B0606020202030204" pitchFamily="34" charset="0"/>
                        </a:rPr>
                        <a:t> </a:t>
                      </a:r>
                      <a:r>
                        <a:rPr lang="en-US" sz="2200" b="1" dirty="0">
                          <a:ln w="3175">
                            <a:solidFill>
                              <a:schemeClr val="tx1"/>
                            </a:solidFill>
                          </a:ln>
                          <a:latin typeface="Arial Narrow" panose="020B0606020202030204" pitchFamily="34" charset="0"/>
                        </a:rPr>
                        <a:t>12:50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pPr algn="ctr"/>
                      <a:r>
                        <a:rPr lang="en-US" sz="2200" b="1" dirty="0">
                          <a:ln w="3175">
                            <a:solidFill>
                              <a:schemeClr val="tx1"/>
                            </a:solidFill>
                          </a:ln>
                          <a:latin typeface="Arial Narrow" panose="020B0606020202030204" pitchFamily="34" charset="0"/>
                        </a:rPr>
                        <a:t>13:1 – 20:31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tc>
                  <a:txBody>
                    <a:bodyPr/>
                    <a:lstStyle/>
                    <a:p>
                      <a:r>
                        <a:rPr lang="en-US" sz="2200" b="1" dirty="0">
                          <a:ln w="3175">
                            <a:solidFill>
                              <a:schemeClr val="tx1"/>
                            </a:solidFill>
                          </a:ln>
                          <a:latin typeface="Arial Narrow" panose="020B0606020202030204" pitchFamily="34" charset="0"/>
                        </a:rPr>
                        <a:t>21:1 </a:t>
                      </a:r>
                      <a:br>
                        <a:rPr lang="en-US" sz="2200" b="1" dirty="0">
                          <a:ln w="3175">
                            <a:solidFill>
                              <a:schemeClr val="tx1"/>
                            </a:solidFill>
                          </a:ln>
                          <a:latin typeface="Arial Narrow" panose="020B0606020202030204" pitchFamily="34" charset="0"/>
                        </a:rPr>
                      </a:br>
                      <a:r>
                        <a:rPr lang="en-US" sz="2200" b="1" dirty="0">
                          <a:ln w="3175">
                            <a:solidFill>
                              <a:schemeClr val="tx1"/>
                            </a:solidFill>
                          </a:ln>
                          <a:latin typeface="Arial Narrow" panose="020B060602020203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tcPr>
                </a:tc>
                <a:extLst>
                  <a:ext uri="{0D108BD9-81ED-4DB2-BD59-A6C34878D82A}">
                    <a16:rowId xmlns="" xmlns:a16="http://schemas.microsoft.com/office/drawing/2014/main" val="10002"/>
                  </a:ext>
                </a:extLst>
              </a:tr>
            </a:tbl>
          </a:graphicData>
        </a:graphic>
      </p:graphicFrame>
      <p:sp>
        <p:nvSpPr>
          <p:cNvPr id="15" name="TextBox 14"/>
          <p:cNvSpPr txBox="1"/>
          <p:nvPr/>
        </p:nvSpPr>
        <p:spPr>
          <a:xfrm>
            <a:off x="914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Formation of John’s Gospel</a:t>
            </a:r>
          </a:p>
          <a:p>
            <a:endParaRPr lang="en-US" dirty="0"/>
          </a:p>
        </p:txBody>
      </p:sp>
    </p:spTree>
    <p:extLst>
      <p:ext uri="{BB962C8B-B14F-4D97-AF65-F5344CB8AC3E}">
        <p14:creationId xmlns:p14="http://schemas.microsoft.com/office/powerpoint/2010/main" val="175892012"/>
      </p:ext>
    </p:extLst>
  </p:cSld>
  <p:clrMapOvr>
    <a:masterClrMapping/>
  </p:clrMapOvr>
</p:sld>
</file>

<file path=ppt/theme/theme1.xml><?xml version="1.0" encoding="utf-8"?>
<a:theme xmlns:a="http://schemas.openxmlformats.org/drawingml/2006/main" name="svdp8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svdp827</Template>
  <TotalTime>3517</TotalTime>
  <Words>761</Words>
  <Application>Microsoft Office PowerPoint</Application>
  <PresentationFormat>On-screen Show (4:3)</PresentationFormat>
  <Paragraphs>170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svdp827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Jared Dees</cp:lastModifiedBy>
  <cp:revision>424</cp:revision>
  <dcterms:created xsi:type="dcterms:W3CDTF">2014-06-10T22:18:06Z</dcterms:created>
  <dcterms:modified xsi:type="dcterms:W3CDTF">2016-04-27T17:45:09Z</dcterms:modified>
</cp:coreProperties>
</file>