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Impact" panose="020B0806030902050204" pitchFamily="34" charset="0"/>
      <p:regular r:id="rId24"/>
    </p:embeddedFont>
    <p:embeddedFont>
      <p:font typeface="Merriweather" panose="00000500000000000000" pitchFamily="2" charset="0"/>
      <p:regular r:id="rId25"/>
      <p:bold r:id="rId26"/>
      <p:italic r:id="rId27"/>
      <p:boldItalic r:id="rId28"/>
    </p:embeddedFont>
    <p:embeddedFont>
      <p:font typeface="Roboto" panose="020000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jKaQtvxuNASIvEZhitOp4TzadDp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F3ABEF-E2F5-165E-2C94-FAE1C5542B0B}" name="meg.chinavare@gmail.com" initials="" userId="f555350fb6504bc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968" autoAdjust="0"/>
  </p:normalViewPr>
  <p:slideViewPr>
    <p:cSldViewPr snapToGrid="0">
      <p:cViewPr varScale="1">
        <p:scale>
          <a:sx n="116" d="100"/>
          <a:sy n="116" d="100"/>
        </p:scale>
        <p:origin x="146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customschemas.google.com/relationships/presentationmetadata" Target="metadata"/><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lickr.com/people/7200789@N06"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youtu.be/Z4bIcU2JO4Y"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zuBLCKo7FJ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wordonfire.org/articles/contributors/st-justin-martyr-on-the-eucharist-and-the-ancient-mas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youtu.be/mIwFr1UE7Nk" TargetMode="External"/><Relationship Id="rId3" Type="http://schemas.openxmlformats.org/officeDocument/2006/relationships/hyperlink" Target="https://commons.wikimedia.org/wiki/File:Polycarp.jpg" TargetMode="External"/><Relationship Id="rId7" Type="http://schemas.openxmlformats.org/officeDocument/2006/relationships/hyperlink" Target="https://youtu.be/qsE_QmjXKZM"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youtu.be/LatPsJUfMU0" TargetMode="External"/><Relationship Id="rId5" Type="http://schemas.openxmlformats.org/officeDocument/2006/relationships/hyperlink" Target="http://creativecommons.org/publicdomain/zero/1.0/deed.en" TargetMode="External"/><Relationship Id="rId4" Type="http://schemas.openxmlformats.org/officeDocument/2006/relationships/hyperlink" Target="https://commons.wikimedia.org/w/index.php?title=User:Wikivorker&amp;action=edit&amp;redlink=1" TargetMode="External"/><Relationship Id="rId9" Type="http://schemas.openxmlformats.org/officeDocument/2006/relationships/hyperlink" Target="https://youtu.be/GuXhOs8IcV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otquestions.org/Tertullian.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gotquestions.org/blood-martyrs-seed-church.html" TargetMode="External"/><Relationship Id="rId4" Type="http://schemas.openxmlformats.org/officeDocument/2006/relationships/hyperlink" Target="https://youtu.be/_Vng2h15wE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JQhkWmFJKn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User:Problemsmith"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youtu.be/ISB4GTj7sc0" TargetMode="External"/><Relationship Id="rId4" Type="http://schemas.openxmlformats.org/officeDocument/2006/relationships/hyperlink" Target="https://creativecommons.org/licenses/by/4.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User:CheChe"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catholiceducation.org/en/culture/catholic-contributions/the-four-marks-of-the-church.html" TargetMode="External"/><Relationship Id="rId5" Type="http://schemas.openxmlformats.org/officeDocument/2006/relationships/hyperlink" Target="https://youtu.be/FMgIhdy59oE" TargetMode="External"/><Relationship Id="rId4" Type="http://schemas.openxmlformats.org/officeDocument/2006/relationships/hyperlink" Target="http://creativecommons.org/publicdomain/zero/1.0/deed.e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User:Dosseman"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ncregister.com/blog/what-does-it-mean-to-say-the-church-is-apostolic" TargetMode="External"/><Relationship Id="rId5" Type="http://schemas.openxmlformats.org/officeDocument/2006/relationships/hyperlink" Target="https://commons.wikimedia.org/wiki/File:Gumusler_Monastery_Main_apse_Disciples_1151.jpg" TargetMode="External"/><Relationship Id="rId4" Type="http://schemas.openxmlformats.org/officeDocument/2006/relationships/hyperlink" Target="https://creativecommons.org/licenses/by-sa/4.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Keys_to_Heaven"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catholic.com/tract/origins-of-peter-as-pope" TargetMode="External"/><Relationship Id="rId4" Type="http://schemas.openxmlformats.org/officeDocument/2006/relationships/hyperlink" Target="https://en.wikipedia.org/wiki/en:Peter_Paul_Ruben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en:Anthony_van_Dyck"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r5oICFshh2g"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oiVAbkINtR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Suggestions for students’ note taking</a:t>
            </a:r>
            <a:r>
              <a:rPr lang="en" dirty="0">
                <a:solidFill>
                  <a:schemeClr val="dk1"/>
                </a:solidFill>
              </a:rPr>
              <a:t>: </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Require students to use a three ring binder (1/2-1 inches) full of loose leaf paper (college or wide ruled).</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Notes must be taken in pen only and hand written.</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should contain information and notes for religion class only.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must have a table of contents with topic of notes, dates and page numbers.</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All notes must have a topic and page number.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p>
          <a:p>
            <a:pPr marL="12700" lvl="0" indent="0" algn="l" rtl="0">
              <a:lnSpc>
                <a:spcPct val="115000"/>
              </a:lnSpc>
              <a:spcBef>
                <a:spcPts val="0"/>
              </a:spcBef>
              <a:spcAft>
                <a:spcPts val="0"/>
              </a:spcAft>
              <a:buClr>
                <a:schemeClr val="dk1"/>
              </a:buClr>
              <a:buSzPts val="1100"/>
              <a:buFont typeface="Arial"/>
              <a:buNone/>
            </a:pPr>
            <a:endParaRPr lang="en" i="1" dirty="0">
              <a:solidFill>
                <a:schemeClr val="dk1"/>
              </a:solidFill>
            </a:endParaRPr>
          </a:p>
          <a:p>
            <a:pPr marL="127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2700" lvl="0" indent="0" algn="l" rtl="0">
              <a:lnSpc>
                <a:spcPct val="115000"/>
              </a:lnSpc>
              <a:spcBef>
                <a:spcPts val="0"/>
              </a:spcBef>
              <a:spcAft>
                <a:spcPts val="0"/>
              </a:spcAft>
              <a:buClr>
                <a:schemeClr val="dk1"/>
              </a:buClr>
              <a:buSzPts val="1100"/>
              <a:buFont typeface="Arial"/>
              <a:buNone/>
            </a:pPr>
            <a:endParaRPr dirty="0"/>
          </a:p>
        </p:txBody>
      </p:sp>
      <p:sp>
        <p:nvSpPr>
          <p:cNvPr id="59" name="Google Shape;59;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edb6aed13a_0_1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2edb6aed13a_0_10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a:t>
            </a:r>
            <a:r>
              <a:rPr lang="en" dirty="0"/>
              <a:t> AMP Textbook p. 72.</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draw a rough sketch of the map and have students copy down the information from the slide into their notes.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Assign, AMP Worksheet, </a:t>
            </a:r>
            <a:r>
              <a:rPr lang="en" i="1" dirty="0">
                <a:solidFill>
                  <a:schemeClr val="dk1"/>
                </a:solidFill>
              </a:rPr>
              <a:t>St. Paul’s Missionary Journeys</a:t>
            </a:r>
            <a:r>
              <a:rPr lang="en" dirty="0">
                <a:solidFill>
                  <a:schemeClr val="dk1"/>
                </a:solidFill>
              </a:rPr>
              <a:t>. URL here: https://www.avemariapress.com/engagingfaith/st-pauls-missionary-journeys</a:t>
            </a:r>
          </a:p>
          <a:p>
            <a:pPr marL="0" lvl="0" indent="0" algn="l" rtl="0">
              <a:lnSpc>
                <a:spcPct val="100000"/>
              </a:lnSpc>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Photo Credit: </a:t>
            </a:r>
            <a:r>
              <a:rPr lang="en" dirty="0"/>
              <a:t> Inside Sacred Heart of Mary Catholic Church in Boulder, Colorado. </a:t>
            </a:r>
            <a:r>
              <a:rPr lang="en" u="sng" dirty="0">
                <a:solidFill>
                  <a:schemeClr val="hlink"/>
                </a:solidFill>
                <a:hlinkClick r:id="rId3"/>
              </a:rPr>
              <a:t>Let Ideas Compete</a:t>
            </a:r>
            <a:r>
              <a:rPr lang="en" dirty="0"/>
              <a:t>. Public domain. https://commons.wikimedia.org/wiki/File:The_Crucified_Jesus_(26617883608).jpg</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 Have students copy information from the slide into their notes.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Points:</a:t>
            </a:r>
            <a:r>
              <a:rPr lang="en" dirty="0"/>
              <a:t>  The Church came before the Gospels and the completion of the Canon or list of official books. The whole message of Jesus was first passed on orally then written down. The apostles had immediate successors who led the church as early bishops or ‘overseers’. The Apostolic Fathers were disciples of individual apostles (example: Polycarp was a disciple of John). The more the church was persecuted the more it spread.</a:t>
            </a:r>
            <a:endParaRPr sz="1200" dirty="0">
              <a:solidFill>
                <a:srgbClr val="212121"/>
              </a:solidFill>
              <a:latin typeface="Merriweather"/>
              <a:ea typeface="Merriweather"/>
              <a:cs typeface="Merriweather"/>
              <a:sym typeface="Merriweather"/>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The Early Church was 100% Catholic</a:t>
            </a:r>
            <a:r>
              <a:rPr lang="en" dirty="0">
                <a:solidFill>
                  <a:schemeClr val="dk1"/>
                </a:solidFill>
              </a:rPr>
              <a:t>. URL here: </a:t>
            </a:r>
            <a:r>
              <a:rPr lang="en" u="sng" dirty="0">
                <a:solidFill>
                  <a:schemeClr val="hlink"/>
                </a:solidFill>
                <a:hlinkClick r:id="rId4"/>
              </a:rPr>
              <a:t>https://youtu.be/Z4bIcU2JO4Y</a:t>
            </a:r>
            <a:r>
              <a:rPr lang="en" dirty="0">
                <a:solidFill>
                  <a:schemeClr val="dk1"/>
                </a:solidFill>
              </a:rPr>
              <a:t> </a:t>
            </a:r>
          </a:p>
          <a:p>
            <a:pPr marL="0" lvl="0" indent="0" algn="l" rtl="0">
              <a:lnSpc>
                <a:spcPct val="100000"/>
              </a:lnSpc>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edb6aed13a_0_1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2edb6aed13a_0_10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Photo Credit</a:t>
            </a:r>
            <a:r>
              <a:rPr lang="en" dirty="0"/>
              <a:t>:</a:t>
            </a:r>
            <a:r>
              <a:rPr lang="en" dirty="0">
                <a:solidFill>
                  <a:srgbClr val="212121"/>
                </a:solidFill>
              </a:rPr>
              <a:t> Manuscript of Didache. Didachist. Public domain. https://commons.wikimedia.org/wiki/File:Didache.png</a:t>
            </a:r>
            <a:endParaRPr dirty="0">
              <a:solidFill>
                <a:srgbClr val="212121"/>
              </a:solidFill>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 Have students copy information from the slide in their notes.</a:t>
            </a:r>
            <a:endParaRPr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Teaching Points: </a:t>
            </a:r>
            <a:r>
              <a:rPr lang="en" dirty="0"/>
              <a:t>The Didache is probably the oldest patristic document. Its full title originally was, "The Lord's Instruction to the Gentiles Through the Twelve Apostles." The author and place of origin are unknown. In fact the work itself was discovered only at the end of the last century. The place of origin of the little book was probably Syria, though Egypt is not entirely out of question because of its popularity there. It was written some years before the end of the first century.</a:t>
            </a:r>
            <a:endParaRPr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Online Resource: </a:t>
            </a:r>
            <a:r>
              <a:rPr lang="en" dirty="0">
                <a:solidFill>
                  <a:schemeClr val="dk1"/>
                </a:solidFill>
              </a:rPr>
              <a:t>Have students view video, </a:t>
            </a:r>
            <a:r>
              <a:rPr lang="en" i="1" dirty="0">
                <a:solidFill>
                  <a:schemeClr val="dk1"/>
                </a:solidFill>
              </a:rPr>
              <a:t>What’s the Didache?</a:t>
            </a:r>
            <a:r>
              <a:rPr lang="en" dirty="0">
                <a:solidFill>
                  <a:schemeClr val="dk1"/>
                </a:solidFill>
              </a:rPr>
              <a:t>. URL here: </a:t>
            </a:r>
            <a:r>
              <a:rPr lang="en" u="sng" dirty="0">
                <a:solidFill>
                  <a:schemeClr val="hlink"/>
                </a:solidFill>
                <a:hlinkClick r:id="rId3"/>
              </a:rPr>
              <a:t>https://youtu.be/zuBLCKo7FJU</a:t>
            </a:r>
            <a:r>
              <a:rPr lang="en" dirty="0">
                <a:solidFill>
                  <a:schemeClr val="dk1"/>
                </a:solidFill>
              </a:rPr>
              <a:t> </a:t>
            </a:r>
            <a:endParaRPr dirty="0"/>
          </a:p>
          <a:p>
            <a:pPr marL="0" lvl="0" indent="0" algn="l" rtl="0">
              <a:lnSpc>
                <a:spcPct val="115000"/>
              </a:lnSpc>
              <a:spcBef>
                <a:spcPts val="500"/>
              </a:spcBef>
              <a:spcAft>
                <a:spcPts val="0"/>
              </a:spcAft>
              <a:buClr>
                <a:schemeClr val="dk1"/>
              </a:buClr>
              <a:buSzPts val="1100"/>
              <a:buFont typeface="Arial"/>
              <a:buNone/>
            </a:pPr>
            <a:r>
              <a:rPr lang="en" dirty="0"/>
              <a:t>Have students view English translation of the Didache. URL here: https://www.ewtn.com/catholicism/library/didache-12503</a:t>
            </a:r>
          </a:p>
          <a:p>
            <a:pPr marL="0" lvl="0" indent="0" algn="l" rtl="0">
              <a:lnSpc>
                <a:spcPct val="115000"/>
              </a:lnSpc>
              <a:spcBef>
                <a:spcPts val="500"/>
              </a:spcBef>
              <a:spcAft>
                <a:spcPts val="0"/>
              </a:spcAft>
              <a:buClr>
                <a:schemeClr val="dk1"/>
              </a:buClr>
              <a:buSzPts val="1100"/>
              <a:buFont typeface="Arial"/>
              <a:buNone/>
            </a:pPr>
            <a:endParaRPr lang="en" dirty="0"/>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5000"/>
              </a:lnSpc>
              <a:spcBef>
                <a:spcPts val="500"/>
              </a:spcBef>
              <a:spcAft>
                <a:spcPts val="0"/>
              </a:spcAft>
              <a:buClr>
                <a:schemeClr val="dk1"/>
              </a:buClr>
              <a:buSzPts val="1100"/>
              <a:buFont typeface="Arial"/>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edb6aed13a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2edb6aed13a_0_3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t>Photo Credit:</a:t>
            </a:r>
            <a:r>
              <a:rPr lang="en" dirty="0"/>
              <a:t> AMP Textbook p. 92.</a:t>
            </a:r>
            <a:endParaRPr dirty="0"/>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 Have students copy information from the slide into their notes.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a:t>
            </a:r>
            <a:r>
              <a:rPr lang="en" dirty="0"/>
              <a:t>: </a:t>
            </a:r>
            <a:endParaRPr dirty="0"/>
          </a:p>
          <a:p>
            <a:pPr marL="457200" lvl="0" indent="-298450" algn="l" rtl="0">
              <a:lnSpc>
                <a:spcPct val="100000"/>
              </a:lnSpc>
              <a:spcBef>
                <a:spcPts val="0"/>
              </a:spcBef>
              <a:spcAft>
                <a:spcPts val="0"/>
              </a:spcAft>
              <a:buSzPts val="1100"/>
              <a:buChar char="●"/>
            </a:pPr>
            <a:r>
              <a:rPr lang="en" dirty="0"/>
              <a:t>The Eucharistic gathering would usually take place at a believer’s house, but don’t imagine a small, one-room shelter. Rather, houses were usually sizable, with a central courtyard and one large room for the gathering. </a:t>
            </a:r>
            <a:endParaRPr dirty="0"/>
          </a:p>
          <a:p>
            <a:pPr marL="457200" lvl="0" indent="-298450" algn="l" rtl="0">
              <a:lnSpc>
                <a:spcPct val="100000"/>
              </a:lnSpc>
              <a:spcBef>
                <a:spcPts val="0"/>
              </a:spcBef>
              <a:spcAft>
                <a:spcPts val="0"/>
              </a:spcAft>
              <a:buSzPts val="1100"/>
              <a:buChar char="●"/>
            </a:pPr>
            <a:r>
              <a:rPr lang="en" dirty="0"/>
              <a:t>The Christians did not sit; they stood and faced east, or in the direction of Jerusalem. </a:t>
            </a:r>
            <a:endParaRPr dirty="0"/>
          </a:p>
          <a:p>
            <a:pPr marL="457200" lvl="0" indent="-298450" algn="l" rtl="0">
              <a:lnSpc>
                <a:spcPct val="100000"/>
              </a:lnSpc>
              <a:spcBef>
                <a:spcPts val="0"/>
              </a:spcBef>
              <a:spcAft>
                <a:spcPts val="0"/>
              </a:spcAft>
              <a:buSzPts val="1100"/>
              <a:buChar char="●"/>
            </a:pPr>
            <a:r>
              <a:rPr lang="en" dirty="0"/>
              <a:t>The bishop or presbyter leading the liturgy also faced east, and the altar was set up against the east wall. </a:t>
            </a:r>
            <a:endParaRPr dirty="0"/>
          </a:p>
          <a:p>
            <a:pPr marL="457200" lvl="0" indent="-298450" algn="l" rtl="0">
              <a:lnSpc>
                <a:spcPct val="100000"/>
              </a:lnSpc>
              <a:spcBef>
                <a:spcPts val="0"/>
              </a:spcBef>
              <a:spcAft>
                <a:spcPts val="0"/>
              </a:spcAft>
              <a:buSzPts val="1100"/>
              <a:buChar char="●"/>
            </a:pPr>
            <a:r>
              <a:rPr lang="en" dirty="0"/>
              <a:t>There was a chair reserved for the bishop or presbyter. </a:t>
            </a:r>
            <a:endParaRPr dirty="0"/>
          </a:p>
          <a:p>
            <a:pPr marL="457200" lvl="0" indent="-298450" algn="l" rtl="0">
              <a:lnSpc>
                <a:spcPct val="100000"/>
              </a:lnSpc>
              <a:spcBef>
                <a:spcPts val="0"/>
              </a:spcBef>
              <a:spcAft>
                <a:spcPts val="0"/>
              </a:spcAft>
              <a:buSzPts val="1100"/>
              <a:buChar char="●"/>
            </a:pPr>
            <a:r>
              <a:rPr lang="en" dirty="0"/>
              <a:t>Deacons usually stood either near the bread and wine or outside the door watching and welcoming those who entered. </a:t>
            </a:r>
            <a:endParaRPr dirty="0"/>
          </a:p>
          <a:p>
            <a:pPr marL="457200" lvl="0" indent="-298450" algn="l" rtl="0">
              <a:lnSpc>
                <a:spcPct val="100000"/>
              </a:lnSpc>
              <a:spcBef>
                <a:spcPts val="0"/>
              </a:spcBef>
              <a:spcAft>
                <a:spcPts val="0"/>
              </a:spcAft>
              <a:buSzPts val="1100"/>
              <a:buChar char="●"/>
            </a:pPr>
            <a:r>
              <a:rPr lang="en" dirty="0"/>
              <a:t>As the phrase “breaking of the bread” indicates, these Eucharistic meals always included at least one key ingredient: bread.  </a:t>
            </a:r>
            <a:endParaRPr dirty="0"/>
          </a:p>
          <a:p>
            <a:pPr marL="457200" lvl="0" indent="-298450" algn="l" rtl="0">
              <a:lnSpc>
                <a:spcPct val="100000"/>
              </a:lnSpc>
              <a:spcBef>
                <a:spcPts val="0"/>
              </a:spcBef>
              <a:spcAft>
                <a:spcPts val="0"/>
              </a:spcAft>
              <a:buSzPts val="1100"/>
              <a:buChar char="●"/>
            </a:pPr>
            <a:r>
              <a:rPr lang="en" dirty="0"/>
              <a:t>After the prayers, the Body and Blood of Christ (Holy Communion) would be distributed, probably by deacons.</a:t>
            </a:r>
            <a:endParaRPr dirty="0"/>
          </a:p>
          <a:p>
            <a:pPr marL="0" lvl="0" indent="0" algn="l" rtl="0">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solidFill>
                  <a:schemeClr val="dk1"/>
                </a:solidFill>
              </a:rPr>
              <a:t>Online Resources: </a:t>
            </a:r>
            <a:r>
              <a:rPr lang="en" dirty="0">
                <a:solidFill>
                  <a:schemeClr val="dk1"/>
                </a:solidFill>
              </a:rPr>
              <a:t>Assign Article,</a:t>
            </a:r>
            <a:r>
              <a:rPr lang="en" i="1" dirty="0"/>
              <a:t> St. Justin Martyr on the Eucharist and the Ancient Mass. </a:t>
            </a:r>
            <a:r>
              <a:rPr lang="en" dirty="0">
                <a:solidFill>
                  <a:schemeClr val="dk1"/>
                </a:solidFill>
              </a:rPr>
              <a:t>URL here: </a:t>
            </a:r>
            <a:r>
              <a:rPr lang="en" u="sng" dirty="0">
                <a:solidFill>
                  <a:schemeClr val="hlink"/>
                </a:solidFill>
                <a:hlinkClick r:id="rId3"/>
              </a:rPr>
              <a:t>https://www.wordonfire.org/articles/contributors/st-justin-martyr-on-the-eucharist-and-the-ancient-mass/</a:t>
            </a:r>
            <a:r>
              <a:rPr lang="en" b="1" dirty="0">
                <a:solidFill>
                  <a:schemeClr val="dk1"/>
                </a:solidFill>
              </a:rPr>
              <a:t> </a:t>
            </a:r>
          </a:p>
          <a:p>
            <a:pPr marL="0" lvl="0" indent="0" algn="l" rtl="0">
              <a:lnSpc>
                <a:spcPct val="100000"/>
              </a:lnSpc>
              <a:spcBef>
                <a:spcPts val="0"/>
              </a:spcBef>
              <a:spcAft>
                <a:spcPts val="0"/>
              </a:spcAft>
              <a:buSzPts val="1100"/>
              <a:buNone/>
            </a:pPr>
            <a:endParaRPr lang="en" b="1"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74e39f653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g274e39f6533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t>Photo Credit:</a:t>
            </a:r>
            <a:r>
              <a:rPr lang="en" dirty="0">
                <a:solidFill>
                  <a:schemeClr val="dk1"/>
                </a:solidFill>
              </a:rPr>
              <a:t> </a:t>
            </a:r>
            <a:r>
              <a:rPr lang="en" dirty="0"/>
              <a:t>Unknown. Public domain. Clemens Romanus. </a:t>
            </a:r>
            <a:r>
              <a:rPr lang="en" dirty="0">
                <a:uFill>
                  <a:noFill/>
                </a:uFill>
                <a:hlinkClick r:id="rId3"/>
              </a:rPr>
              <a:t>Polycarp.jpg</a:t>
            </a:r>
            <a:r>
              <a:rPr lang="en" dirty="0"/>
              <a:t>. Public domain. Polycarp. </a:t>
            </a:r>
            <a:r>
              <a:rPr lang="en" dirty="0">
                <a:uFill>
                  <a:noFill/>
                </a:uFill>
                <a:hlinkClick r:id="rId4"/>
              </a:rPr>
              <a:t>Wikivorker</a:t>
            </a:r>
            <a:r>
              <a:rPr lang="en" dirty="0"/>
              <a:t>. </a:t>
            </a:r>
            <a:r>
              <a:rPr lang="en" dirty="0">
                <a:uFill>
                  <a:noFill/>
                </a:uFill>
                <a:hlinkClick r:id="rId5"/>
              </a:rPr>
              <a:t>Creative Commons Zero, Public Domain Dedication</a:t>
            </a:r>
            <a:r>
              <a:rPr lang="en" dirty="0"/>
              <a:t>.Ignatius of Antioch. https://commons.wikimedia.org</a:t>
            </a:r>
            <a:endParaRPr dirty="0"/>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 Have students copy information from the slide into their notes.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a:t>
            </a:r>
            <a:r>
              <a:rPr lang="en" dirty="0">
                <a:solidFill>
                  <a:schemeClr val="dk1"/>
                </a:solidFill>
              </a:rPr>
              <a:t> Have students view video, </a:t>
            </a:r>
            <a:r>
              <a:rPr lang="en" i="1" dirty="0">
                <a:solidFill>
                  <a:schemeClr val="dk1"/>
                </a:solidFill>
              </a:rPr>
              <a:t>Discovering the Catholic Apostolic Fathers.</a:t>
            </a:r>
            <a:r>
              <a:rPr lang="en" dirty="0">
                <a:solidFill>
                  <a:schemeClr val="dk1"/>
                </a:solidFill>
              </a:rPr>
              <a:t> URL here: </a:t>
            </a:r>
            <a:r>
              <a:rPr lang="en" u="sng" dirty="0">
                <a:solidFill>
                  <a:schemeClr val="hlink"/>
                </a:solidFill>
                <a:hlinkClick r:id="rId6"/>
              </a:rPr>
              <a:t>https://youtu.be/LatPsJUfMU0</a:t>
            </a:r>
            <a:r>
              <a:rPr lang="en" dirty="0">
                <a:solidFill>
                  <a:schemeClr val="dk1"/>
                </a:solidFill>
              </a:rPr>
              <a:t> </a:t>
            </a: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Have students view video, </a:t>
            </a:r>
            <a:r>
              <a:rPr lang="en" i="1" dirty="0">
                <a:solidFill>
                  <a:schemeClr val="dk1"/>
                </a:solidFill>
              </a:rPr>
              <a:t>Ignatius of Antioch</a:t>
            </a:r>
            <a:r>
              <a:rPr lang="en" dirty="0">
                <a:solidFill>
                  <a:schemeClr val="dk1"/>
                </a:solidFill>
              </a:rPr>
              <a:t>. URL here: </a:t>
            </a:r>
            <a:r>
              <a:rPr lang="en" u="sng" dirty="0">
                <a:solidFill>
                  <a:schemeClr val="hlink"/>
                </a:solidFill>
                <a:hlinkClick r:id="rId7"/>
              </a:rPr>
              <a:t>https://youtu.be/qsE_QmjXKZM</a:t>
            </a: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Have students view video, </a:t>
            </a:r>
            <a:r>
              <a:rPr lang="en" i="1" dirty="0">
                <a:solidFill>
                  <a:schemeClr val="dk1"/>
                </a:solidFill>
              </a:rPr>
              <a:t>Polycarp of Smyrna.</a:t>
            </a:r>
            <a:r>
              <a:rPr lang="en" dirty="0">
                <a:solidFill>
                  <a:schemeClr val="dk1"/>
                </a:solidFill>
              </a:rPr>
              <a:t> URL here: </a:t>
            </a:r>
            <a:r>
              <a:rPr lang="en" u="sng" dirty="0">
                <a:solidFill>
                  <a:schemeClr val="hlink"/>
                </a:solidFill>
                <a:hlinkClick r:id="rId8"/>
              </a:rPr>
              <a:t>https://youtu.be/mIwFr1UE7Nk</a:t>
            </a:r>
            <a:r>
              <a:rPr lang="en" dirty="0">
                <a:solidFill>
                  <a:schemeClr val="dk1"/>
                </a:solidFill>
              </a:rPr>
              <a:t> </a:t>
            </a: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Have students view video, </a:t>
            </a:r>
            <a:r>
              <a:rPr lang="en" i="1" dirty="0">
                <a:solidFill>
                  <a:schemeClr val="dk1"/>
                </a:solidFill>
              </a:rPr>
              <a:t>Clement of Rome.</a:t>
            </a:r>
            <a:r>
              <a:rPr lang="en" dirty="0">
                <a:solidFill>
                  <a:schemeClr val="dk1"/>
                </a:solidFill>
              </a:rPr>
              <a:t> URL here: </a:t>
            </a:r>
            <a:r>
              <a:rPr lang="en" u="sng" dirty="0">
                <a:solidFill>
                  <a:schemeClr val="hlink"/>
                </a:solidFill>
                <a:hlinkClick r:id="rId9"/>
              </a:rPr>
              <a:t>https://youtu.be/GuXhOs8IcVE</a:t>
            </a:r>
            <a:r>
              <a:rPr lang="en" dirty="0">
                <a:solidFill>
                  <a:schemeClr val="dk1"/>
                </a:solidFill>
              </a:rPr>
              <a:t> </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edb6aed13a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g2edb6aed13a_0_3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t>Photo Credit:</a:t>
            </a:r>
            <a:r>
              <a:rPr lang="en" dirty="0"/>
              <a:t> AMP Textbook p. 70.</a:t>
            </a:r>
            <a:endParaRPr dirty="0"/>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 Have students copy information from the slide into their notes.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 </a:t>
            </a:r>
            <a:r>
              <a:rPr lang="en" dirty="0">
                <a:solidFill>
                  <a:schemeClr val="dk1"/>
                </a:solidFill>
              </a:rPr>
              <a:t>Christian martyrs were always peaceful, non-violent victims </a:t>
            </a:r>
            <a:r>
              <a:rPr lang="en" dirty="0"/>
              <a:t>giving their life as a supreme witness to the truth of the Christian faith.</a:t>
            </a:r>
            <a:endParaRPr dirty="0"/>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Mysteries of the Church, Martyrs</a:t>
            </a:r>
            <a:r>
              <a:rPr lang="en" dirty="0">
                <a:solidFill>
                  <a:schemeClr val="dk1"/>
                </a:solidFill>
              </a:rPr>
              <a:t>. URL here: https://youtu.be/dm9LJrwUvNE</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edb6aed13a_0_1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g2edb6aed13a_0_1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t>Photo Credit:</a:t>
            </a:r>
            <a:r>
              <a:rPr lang="en" dirty="0"/>
              <a:t> Portrait of Tertullian, prolific early Christian author from Carthage. André Thevet. Public domain.https://commons.wikimedia.org/wiki/File:Tertullian2.png </a:t>
            </a:r>
            <a:endParaRPr dirty="0"/>
          </a:p>
          <a:p>
            <a:pPr marL="0" lvl="0" indent="0" algn="l" rtl="0">
              <a:spcBef>
                <a:spcPts val="0"/>
              </a:spcBef>
              <a:spcAft>
                <a:spcPts val="0"/>
              </a:spcAft>
              <a:buClr>
                <a:schemeClr val="dk1"/>
              </a:buClr>
              <a:buSzPts val="1100"/>
              <a:buFont typeface="Arial"/>
              <a:buNone/>
            </a:pPr>
            <a:endParaRPr dirty="0"/>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 Have students copy information from the slide into their notes.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 </a:t>
            </a:r>
            <a:r>
              <a:rPr lang="en" dirty="0"/>
              <a:t>The second-century church father </a:t>
            </a:r>
            <a:r>
              <a:rPr lang="en" u="sng" dirty="0">
                <a:solidFill>
                  <a:schemeClr val="hlink"/>
                </a:solidFill>
                <a:hlinkClick r:id="rId3"/>
              </a:rPr>
              <a:t>Tertullian</a:t>
            </a:r>
            <a:r>
              <a:rPr lang="en" dirty="0"/>
              <a:t> lived in Carthage, North Africa, when persecution of Christians was at its apex. In those days, the blood of martyrs soaked the earth as believers were fed to the lions, beaten, whipped, sawed in half, put to death by sword, burned in the fire, and chained in prisons. Tertullian maintained that the more Christians were persecuted and “mown down,” the more they would multiply because “the blood of Christians is seed”.</a:t>
            </a:r>
            <a:endParaRPr dirty="0"/>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Online Resources: </a:t>
            </a:r>
            <a:r>
              <a:rPr lang="en" dirty="0">
                <a:solidFill>
                  <a:schemeClr val="dk1"/>
                </a:solidFill>
              </a:rPr>
              <a:t>View video,</a:t>
            </a:r>
            <a:r>
              <a:rPr lang="en" i="1" dirty="0">
                <a:solidFill>
                  <a:schemeClr val="dk1"/>
                </a:solidFill>
              </a:rPr>
              <a:t> Tertullian.</a:t>
            </a:r>
            <a:r>
              <a:rPr lang="en" dirty="0">
                <a:solidFill>
                  <a:schemeClr val="dk1"/>
                </a:solidFill>
              </a:rPr>
              <a:t> URL here: </a:t>
            </a:r>
            <a:r>
              <a:rPr lang="en" u="sng" dirty="0">
                <a:solidFill>
                  <a:schemeClr val="hlink"/>
                </a:solidFill>
                <a:hlinkClick r:id="rId4"/>
              </a:rPr>
              <a:t>https://youtu.be/_Vng2h15wEE</a:t>
            </a: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Read article,</a:t>
            </a:r>
            <a:r>
              <a:rPr lang="en" i="1" dirty="0">
                <a:solidFill>
                  <a:schemeClr val="dk1"/>
                </a:solidFill>
              </a:rPr>
              <a:t> The Blood of Martyrs is the Seed of the Church</a:t>
            </a:r>
            <a:r>
              <a:rPr lang="en" dirty="0">
                <a:solidFill>
                  <a:schemeClr val="dk1"/>
                </a:solidFill>
              </a:rPr>
              <a:t>. URL here: </a:t>
            </a:r>
            <a:r>
              <a:rPr lang="en" u="sng" dirty="0">
                <a:solidFill>
                  <a:schemeClr val="hlink"/>
                </a:solidFill>
                <a:hlinkClick r:id="rId5"/>
              </a:rPr>
              <a:t>https://www.gotquestions.org/blood-martyrs-seed-church.html</a:t>
            </a:r>
            <a:r>
              <a:rPr lang="en" dirty="0">
                <a:solidFill>
                  <a:schemeClr val="dk1"/>
                </a:solidFill>
              </a:rPr>
              <a:t> </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t>Directions: </a:t>
            </a:r>
            <a:r>
              <a:rPr lang="en" dirty="0"/>
              <a:t>Have students write down the quote and commit it to memory. Bonus points may be awarded if they can add it to the end of the chapter assessment.</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AMP Textbook p. 49.</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down the information from the slide into their notes.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 The First Divine Person of the Trinity, the Father, who knows himself with infinite knowledge. He speaks this perfect knowledge in a Divine Word that completely reveals itself in another person, the Second Divine Person of the Trinity, the Son. These two Divine Persons look at each other and love one another. Their love for one another is breathed out in the Third Divine Person of the Trinity, the Holy Spirit. After Jesus ascended into heaven, the Father sent the Third Divine Person, the Holy Spirit, to give life to and guide the members of the Church.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Assign article, </a:t>
            </a:r>
            <a:r>
              <a:rPr lang="en" i="1" dirty="0">
                <a:solidFill>
                  <a:schemeClr val="dk1"/>
                </a:solidFill>
              </a:rPr>
              <a:t>The Trinity and the Sanctity of Family Life</a:t>
            </a:r>
            <a:r>
              <a:rPr lang="en" dirty="0">
                <a:solidFill>
                  <a:schemeClr val="dk1"/>
                </a:solidFill>
              </a:rPr>
              <a:t>. URL here: https://catholicexchange.com/the-trinity-and-the-sanctity-of-family-life/</a:t>
            </a:r>
          </a:p>
          <a:p>
            <a:pPr marL="0" lvl="0" indent="0" algn="l" rtl="0">
              <a:lnSpc>
                <a:spcPct val="100000"/>
              </a:lnSpc>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t>Photo Credit:</a:t>
            </a:r>
            <a:r>
              <a:rPr lang="en" dirty="0"/>
              <a:t> AMP Textbook p. 55.</a:t>
            </a:r>
            <a:endParaRPr dirty="0"/>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 Have students copy information from the slide into their notes.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a:t>
            </a:r>
            <a:r>
              <a:rPr lang="en" dirty="0">
                <a:solidFill>
                  <a:schemeClr val="dk1"/>
                </a:solidFill>
              </a:rPr>
              <a:t>The Holy Spirit revealed the Church to the world at Pentecost, when “the Church was publicly displayed to the multitude [and] the Gospel began to spread among the nations by means of preaching” (Ad Gentes Divinitus, 4). </a:t>
            </a: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The coming of the Spirit to the Apostles at Pentecost can be seen as the “birth” of the Church, because from that point forward the followers of Jesus sought to continue his mission on earth.</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Online Resources:</a:t>
            </a:r>
            <a:r>
              <a:rPr lang="en" dirty="0">
                <a:solidFill>
                  <a:schemeClr val="dk1"/>
                </a:solidFill>
              </a:rPr>
              <a:t> Have students view, </a:t>
            </a:r>
            <a:r>
              <a:rPr lang="en" i="1" dirty="0">
                <a:solidFill>
                  <a:schemeClr val="dk1"/>
                </a:solidFill>
              </a:rPr>
              <a:t>What Happened at Pentecost and Why It’s important</a:t>
            </a:r>
            <a:r>
              <a:rPr lang="en" dirty="0">
                <a:solidFill>
                  <a:schemeClr val="dk1"/>
                </a:solidFill>
              </a:rPr>
              <a:t>. URL here: </a:t>
            </a:r>
            <a:r>
              <a:rPr lang="en" u="sng" dirty="0">
                <a:solidFill>
                  <a:schemeClr val="hlink"/>
                </a:solidFill>
                <a:hlinkClick r:id="rId3"/>
              </a:rPr>
              <a:t>https://youtu.be/JQhkWmFJKnA</a:t>
            </a:r>
            <a:r>
              <a:rPr lang="en" dirty="0">
                <a:solidFill>
                  <a:schemeClr val="dk1"/>
                </a:solidFill>
              </a:rPr>
              <a:t> </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86f6975e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g2786f6975e2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t>Photo Credit:</a:t>
            </a:r>
            <a:r>
              <a:rPr lang="en" dirty="0"/>
              <a:t> </a:t>
            </a:r>
            <a:r>
              <a:rPr lang="en" dirty="0">
                <a:uFill>
                  <a:noFill/>
                </a:uFill>
                <a:hlinkClick r:id="rId3"/>
              </a:rPr>
              <a:t>Problemsmith</a:t>
            </a:r>
            <a:r>
              <a:rPr lang="en" dirty="0"/>
              <a:t>. </a:t>
            </a:r>
            <a:r>
              <a:rPr lang="en" dirty="0">
                <a:uFill>
                  <a:noFill/>
                </a:uFill>
                <a:hlinkClick r:id="rId4"/>
              </a:rPr>
              <a:t>Creative Commons Attribution 4.0</a:t>
            </a:r>
            <a:r>
              <a:rPr lang="en" dirty="0"/>
              <a:t>. Ecology Crossroads 512.png. https://commons.wikimedia.org/wiki/File:Ecology_Crossroads_512.png</a:t>
            </a:r>
            <a:endParaRPr dirty="0"/>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 Have students copy information from the slide into their notes.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a:t>
            </a:r>
            <a:r>
              <a:rPr lang="en" dirty="0"/>
              <a:t> Typically, the privilege of baptizing another is reserved for the priest or deacon of the parish welcoming the person into communion with God and the family of God. This doesn’t mean, however, that we’re not called to carry out the “Great Commission” given by Christ to His apostles in Matthew 28.</a:t>
            </a:r>
            <a:endParaRPr dirty="0"/>
          </a:p>
          <a:p>
            <a:pPr marL="0" lvl="0" indent="0" algn="l" rtl="0">
              <a:spcBef>
                <a:spcPts val="0"/>
              </a:spcBef>
              <a:spcAft>
                <a:spcPts val="0"/>
              </a:spcAft>
              <a:buSzPts val="1100"/>
              <a:buNone/>
            </a:pPr>
            <a:endParaRPr dirty="0"/>
          </a:p>
          <a:p>
            <a:pPr marL="0" lvl="0" indent="0" algn="l" rtl="0">
              <a:spcBef>
                <a:spcPts val="0"/>
              </a:spcBef>
              <a:spcAft>
                <a:spcPts val="0"/>
              </a:spcAft>
              <a:buClr>
                <a:schemeClr val="dk1"/>
              </a:buClr>
              <a:buSzPts val="1100"/>
              <a:buFont typeface="Arial"/>
              <a:buNone/>
            </a:pPr>
            <a:r>
              <a:rPr lang="en" dirty="0"/>
              <a:t>The Catechism of the Catholic Church, tells us that the Sacrament of Confirmation: “gives us a special strength of the Holy Spirit to spread and defend the faith by word and action as true witnesses of Christ, to confess the name of Christ boldly, and never to be ashamed of the Cross” (CCC 1303).</a:t>
            </a:r>
            <a:endParaRPr dirty="0"/>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Online Resources: </a:t>
            </a:r>
            <a:r>
              <a:rPr lang="en" dirty="0">
                <a:solidFill>
                  <a:schemeClr val="dk1"/>
                </a:solidFill>
              </a:rPr>
              <a:t>Have students view video,</a:t>
            </a:r>
            <a:r>
              <a:rPr lang="en" i="1" dirty="0">
                <a:solidFill>
                  <a:schemeClr val="dk1"/>
                </a:solidFill>
              </a:rPr>
              <a:t> Journeys of the Apostles</a:t>
            </a:r>
            <a:r>
              <a:rPr lang="en" dirty="0">
                <a:solidFill>
                  <a:schemeClr val="dk1"/>
                </a:solidFill>
              </a:rPr>
              <a:t>. URL here: </a:t>
            </a:r>
            <a:r>
              <a:rPr lang="en" u="sng" dirty="0">
                <a:solidFill>
                  <a:schemeClr val="hlink"/>
                </a:solidFill>
                <a:hlinkClick r:id="rId5"/>
              </a:rPr>
              <a:t>https://youtu.be/ISB4GTj7sc0</a:t>
            </a: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Have students view video, </a:t>
            </a:r>
            <a:r>
              <a:rPr lang="en" i="1" dirty="0">
                <a:solidFill>
                  <a:schemeClr val="dk1"/>
                </a:solidFill>
              </a:rPr>
              <a:t>The Spread of Christianity</a:t>
            </a:r>
            <a:r>
              <a:rPr lang="en" dirty="0">
                <a:solidFill>
                  <a:schemeClr val="dk1"/>
                </a:solidFill>
              </a:rPr>
              <a:t>. URL here: https://youtu.be/BJ0dZhHccfU</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Photo Credit:</a:t>
            </a:r>
            <a:r>
              <a:rPr lang="en" dirty="0"/>
              <a:t>  </a:t>
            </a:r>
            <a:r>
              <a:rPr lang="en" dirty="0">
                <a:uFill>
                  <a:noFill/>
                </a:uFill>
                <a:hlinkClick r:id="rId3"/>
              </a:rPr>
              <a:t>CheChe</a:t>
            </a:r>
            <a:r>
              <a:rPr lang="en" dirty="0"/>
              <a:t>. </a:t>
            </a:r>
            <a:r>
              <a:rPr lang="en" dirty="0">
                <a:uFill>
                  <a:noFill/>
                </a:uFill>
                <a:hlinkClick r:id="rId4"/>
              </a:rPr>
              <a:t>Creative Commons Zero, Public Domain Dedication</a:t>
            </a:r>
            <a:r>
              <a:rPr lang="en" dirty="0"/>
              <a:t>. Symbol 4. https://commons.wikimedia.org/wiki/File:Symbol_4.svg</a:t>
            </a:r>
            <a:endParaRPr dirty="0"/>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 Have students copy information from the slide in their notes.</a:t>
            </a:r>
            <a:endParaRPr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Teaching Points:</a:t>
            </a:r>
            <a:r>
              <a:rPr lang="en" dirty="0"/>
              <a:t> In the Nicene Creed, we profess, "We believe in one, holy, catholic, and apostolic Church": these are the four marks of the Church. They are inseparable and intrinsically linked to each other. Our Lord Himself in founding the Church marked it with these characteristics, which reflect its essential features and mission</a:t>
            </a:r>
            <a:r>
              <a:rPr lang="en" sz="1050" dirty="0">
                <a:solidFill>
                  <a:schemeClr val="dk1"/>
                </a:solidFill>
                <a:highlight>
                  <a:srgbClr val="FFFFFF"/>
                </a:highlight>
              </a:rPr>
              <a:t>.</a:t>
            </a:r>
            <a:endParaRPr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Online Resource:</a:t>
            </a:r>
            <a:r>
              <a:rPr lang="en" dirty="0">
                <a:solidFill>
                  <a:schemeClr val="dk1"/>
                </a:solidFill>
              </a:rPr>
              <a:t> </a:t>
            </a:r>
            <a:endParaRPr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dirty="0">
                <a:solidFill>
                  <a:schemeClr val="dk1"/>
                </a:solidFill>
              </a:rPr>
              <a:t>Have students view video, </a:t>
            </a:r>
            <a:r>
              <a:rPr lang="en" i="1" dirty="0">
                <a:solidFill>
                  <a:schemeClr val="dk1"/>
                </a:solidFill>
              </a:rPr>
              <a:t>One, Holy, Catholic , Apostolic. </a:t>
            </a:r>
            <a:r>
              <a:rPr lang="en" dirty="0">
                <a:solidFill>
                  <a:schemeClr val="dk1"/>
                </a:solidFill>
              </a:rPr>
              <a:t>URL here: </a:t>
            </a:r>
            <a:r>
              <a:rPr lang="en" u="sng" dirty="0">
                <a:solidFill>
                  <a:schemeClr val="hlink"/>
                </a:solidFill>
                <a:hlinkClick r:id="rId5"/>
              </a:rPr>
              <a:t>https://youtu.be/FMgIhdy59oE</a:t>
            </a:r>
            <a:r>
              <a:rPr lang="en" dirty="0">
                <a:solidFill>
                  <a:schemeClr val="dk1"/>
                </a:solidFill>
              </a:rPr>
              <a:t> </a:t>
            </a:r>
            <a:endParaRPr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dirty="0">
                <a:solidFill>
                  <a:schemeClr val="dk1"/>
                </a:solidFill>
              </a:rPr>
              <a:t>Assign article, </a:t>
            </a:r>
            <a:r>
              <a:rPr lang="en" i="1" dirty="0">
                <a:solidFill>
                  <a:schemeClr val="dk1"/>
                </a:solidFill>
              </a:rPr>
              <a:t>The Four Marks of the Church</a:t>
            </a:r>
            <a:r>
              <a:rPr lang="en" dirty="0">
                <a:solidFill>
                  <a:schemeClr val="dk1"/>
                </a:solidFill>
              </a:rPr>
              <a:t>. URL here: </a:t>
            </a:r>
            <a:r>
              <a:rPr lang="en" u="sng" dirty="0">
                <a:solidFill>
                  <a:schemeClr val="hlink"/>
                </a:solidFill>
                <a:hlinkClick r:id="rId6"/>
              </a:rPr>
              <a:t>https://www.catholiceducation.org/en/culture/catholic-contributions/the-four-marks-of-the-church.html</a:t>
            </a:r>
            <a:r>
              <a:rPr lang="en" dirty="0">
                <a:solidFill>
                  <a:schemeClr val="dk1"/>
                </a:solidFill>
              </a:rPr>
              <a:t> </a:t>
            </a:r>
          </a:p>
          <a:p>
            <a:pPr marL="0" lvl="0" indent="0" algn="l" rtl="0">
              <a:lnSpc>
                <a:spcPct val="115000"/>
              </a:lnSpc>
              <a:spcBef>
                <a:spcPts val="50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5000"/>
              </a:lnSpc>
              <a:spcBef>
                <a:spcPts val="50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edb6aed13a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2edb6aed13a_0_3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Photo Credit</a:t>
            </a:r>
            <a:r>
              <a:rPr lang="en" dirty="0"/>
              <a:t>:  </a:t>
            </a:r>
            <a:r>
              <a:rPr lang="en" dirty="0">
                <a:uFill>
                  <a:noFill/>
                </a:uFill>
                <a:hlinkClick r:id="rId3"/>
              </a:rPr>
              <a:t>Dosseman</a:t>
            </a:r>
            <a:r>
              <a:rPr lang="en" dirty="0"/>
              <a:t>. </a:t>
            </a:r>
            <a:r>
              <a:rPr lang="en" dirty="0">
                <a:uFill>
                  <a:noFill/>
                </a:uFill>
                <a:hlinkClick r:id="rId4"/>
              </a:rPr>
              <a:t>Creative Commons Attribution-Share Alike 4.0</a:t>
            </a:r>
            <a:r>
              <a:rPr lang="en" dirty="0"/>
              <a:t>. Gumusler Monastery Main apse Disciples 1151. </a:t>
            </a:r>
            <a:r>
              <a:rPr lang="en" u="sng" dirty="0">
                <a:solidFill>
                  <a:schemeClr val="hlink"/>
                </a:solidFill>
                <a:hlinkClick r:id="rId5"/>
              </a:rPr>
              <a:t>https://commons.wikimedia.org/wiki/File:Gumusler_Monastery_Main_apse_Disciples_1151.jpg</a:t>
            </a:r>
            <a:endParaRPr dirty="0"/>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 Have students copy information from the slide in their notes.</a:t>
            </a:r>
            <a:endParaRPr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Online Resource: </a:t>
            </a:r>
            <a:r>
              <a:rPr lang="en" dirty="0">
                <a:solidFill>
                  <a:schemeClr val="dk1"/>
                </a:solidFill>
              </a:rPr>
              <a:t>Assign article,</a:t>
            </a:r>
            <a:r>
              <a:rPr lang="en" i="1" dirty="0">
                <a:solidFill>
                  <a:schemeClr val="dk1"/>
                </a:solidFill>
              </a:rPr>
              <a:t> What Does it Mean to Say That The Church is Apostolic?</a:t>
            </a:r>
            <a:r>
              <a:rPr lang="en" dirty="0">
                <a:solidFill>
                  <a:schemeClr val="dk1"/>
                </a:solidFill>
              </a:rPr>
              <a:t>. URL Here: </a:t>
            </a:r>
            <a:r>
              <a:rPr lang="en" u="sng" dirty="0">
                <a:solidFill>
                  <a:schemeClr val="hlink"/>
                </a:solidFill>
                <a:hlinkClick r:id="rId6"/>
              </a:rPr>
              <a:t>https://www.ncregister.com/blog/what-does-it-mean-to-say-the-church-is-apostolic</a:t>
            </a:r>
            <a:r>
              <a:rPr lang="en" dirty="0">
                <a:solidFill>
                  <a:schemeClr val="dk1"/>
                </a:solidFill>
              </a:rPr>
              <a:t> </a:t>
            </a:r>
          </a:p>
          <a:p>
            <a:pPr marL="0" lvl="0" indent="0" algn="l" rtl="0">
              <a:lnSpc>
                <a:spcPct val="115000"/>
              </a:lnSpc>
              <a:spcBef>
                <a:spcPts val="50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5000"/>
              </a:lnSpc>
              <a:spcBef>
                <a:spcPts val="50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edb6aed13a_0_1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g2edb6aed13a_0_1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a:t>
            </a:r>
            <a:r>
              <a:rPr lang="en" dirty="0"/>
              <a:t> The </a:t>
            </a:r>
            <a:r>
              <a:rPr lang="en" dirty="0">
                <a:uFill>
                  <a:noFill/>
                </a:uFill>
                <a:hlinkClick r:id="rId3"/>
              </a:rPr>
              <a:t>Keys to Heaven</a:t>
            </a:r>
            <a:r>
              <a:rPr lang="en" dirty="0"/>
              <a:t>.</a:t>
            </a:r>
            <a:r>
              <a:rPr lang="en" dirty="0">
                <a:uFill>
                  <a:noFill/>
                </a:uFill>
                <a:hlinkClick r:id="rId4"/>
              </a:rPr>
              <a:t>Peter. Paul Rubens</a:t>
            </a:r>
            <a:r>
              <a:rPr lang="en" dirty="0"/>
              <a:t>.Public domain. https://commons.wikimedia.org/wiki/File:Pope-peter_pprubens.jpg</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down the information from the slide into their notes.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Points: </a:t>
            </a:r>
            <a:r>
              <a:rPr lang="en" dirty="0"/>
              <a:t> </a:t>
            </a:r>
            <a:endParaRPr dirty="0"/>
          </a:p>
          <a:p>
            <a:pPr marL="457200" lvl="0" indent="-298450" algn="l" rtl="0">
              <a:lnSpc>
                <a:spcPct val="100000"/>
              </a:lnSpc>
              <a:spcBef>
                <a:spcPts val="0"/>
              </a:spcBef>
              <a:spcAft>
                <a:spcPts val="0"/>
              </a:spcAft>
              <a:buSzPts val="1100"/>
              <a:buChar char="●"/>
            </a:pPr>
            <a:r>
              <a:rPr lang="en" dirty="0"/>
              <a:t>Peter's original name was Simon. Peter and his brother Andrew were working as fishermen when Jesus called them to join him. </a:t>
            </a:r>
            <a:endParaRPr dirty="0"/>
          </a:p>
          <a:p>
            <a:pPr marL="457200" lvl="0" indent="-298450" algn="l" rtl="0">
              <a:spcBef>
                <a:spcPts val="0"/>
              </a:spcBef>
              <a:spcAft>
                <a:spcPts val="0"/>
              </a:spcAft>
              <a:buSzPts val="1100"/>
              <a:buChar char="●"/>
            </a:pPr>
            <a:r>
              <a:rPr lang="en" dirty="0"/>
              <a:t>Jesus identifies Peter as the "rock" upon which he will build his church. </a:t>
            </a:r>
            <a:endParaRPr dirty="0"/>
          </a:p>
          <a:p>
            <a:pPr marL="457200" lvl="0" indent="-298450" algn="l" rtl="0">
              <a:spcBef>
                <a:spcPts val="0"/>
              </a:spcBef>
              <a:spcAft>
                <a:spcPts val="0"/>
              </a:spcAft>
              <a:buSzPts val="1100"/>
              <a:buChar char="●"/>
            </a:pPr>
            <a:r>
              <a:rPr lang="en" dirty="0"/>
              <a:t>Peter was the leader of the Church and he was martyred in Rome.</a:t>
            </a:r>
            <a:endParaRPr dirty="0"/>
          </a:p>
          <a:p>
            <a:pPr marL="457200" lvl="0" indent="-298450" algn="l" rtl="0">
              <a:spcBef>
                <a:spcPts val="0"/>
              </a:spcBef>
              <a:spcAft>
                <a:spcPts val="0"/>
              </a:spcAft>
              <a:buSzPts val="1100"/>
              <a:buChar char="●"/>
            </a:pPr>
            <a:r>
              <a:rPr lang="en" dirty="0"/>
              <a:t>He and Saint Paul are considered the two most important early church figures.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t>Online Resources: </a:t>
            </a:r>
            <a:r>
              <a:rPr lang="en" dirty="0"/>
              <a:t>Assign article, </a:t>
            </a:r>
            <a:r>
              <a:rPr lang="en" i="1" dirty="0"/>
              <a:t>Origins of Peter as Pope</a:t>
            </a:r>
            <a:r>
              <a:rPr lang="en" dirty="0"/>
              <a:t>. URL here: </a:t>
            </a:r>
            <a:r>
              <a:rPr lang="en" u="sng" dirty="0">
                <a:solidFill>
                  <a:schemeClr val="hlink"/>
                </a:solidFill>
                <a:hlinkClick r:id="rId5"/>
              </a:rPr>
              <a:t>https://www.catholic.com/tract/origins-of-peter-as-pope</a:t>
            </a:r>
            <a:r>
              <a:rPr lang="en" dirty="0"/>
              <a:t> </a:t>
            </a:r>
          </a:p>
          <a:p>
            <a:pPr marL="0" lvl="0" indent="0" algn="l" rtl="0">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edb6aed13a_0_1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2edb6aed13a_0_10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a:t>
            </a:r>
            <a:r>
              <a:rPr lang="en" dirty="0"/>
              <a:t> </a:t>
            </a:r>
            <a:r>
              <a:rPr lang="en" dirty="0">
                <a:uFill>
                  <a:noFill/>
                </a:uFill>
                <a:hlinkClick r:id="rId3"/>
              </a:rPr>
              <a:t>Anthony van Dyck</a:t>
            </a:r>
            <a:r>
              <a:rPr lang="en" dirty="0"/>
              <a:t>. Public domain. Dyck Apostel Paulus@Nieders. Landesmuseum20160811. https://commons.wikimedia.org/wiki/File:Dyck_Apostel_Paulus@Nieders._Landesmuseum20160811.JPG</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down the information from the slide into their notes.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 He profoundly influenced the early Church in two ways: he spread the faith by preaching, and he taught the faith by writing.</a:t>
            </a:r>
            <a:endParaRPr dirty="0"/>
          </a:p>
          <a:p>
            <a:pPr marL="457200" lvl="0" indent="-298450" algn="l" rtl="0">
              <a:spcBef>
                <a:spcPts val="0"/>
              </a:spcBef>
              <a:spcAft>
                <a:spcPts val="0"/>
              </a:spcAft>
              <a:buSzPts val="1100"/>
              <a:buChar char="●"/>
            </a:pPr>
            <a:r>
              <a:rPr lang="en" dirty="0"/>
              <a:t>He traveled over 10,000 miles by foot to preach in public squares or wherever he could find an audience. Most of Paul’s listeners were Gentiles who converted to faith in Jesus. </a:t>
            </a:r>
            <a:endParaRPr dirty="0"/>
          </a:p>
          <a:p>
            <a:pPr marL="457200" lvl="0" indent="-298450" algn="l" rtl="0">
              <a:spcBef>
                <a:spcPts val="0"/>
              </a:spcBef>
              <a:spcAft>
                <a:spcPts val="0"/>
              </a:spcAft>
              <a:buSzPts val="1100"/>
              <a:buChar char="●"/>
            </a:pPr>
            <a:r>
              <a:rPr lang="en" dirty="0"/>
              <a:t>Paul wrote about half of the 27 books in the New Testament. He is considered to be the most important theologian. The sword signifies both the written word of God and his martyrdom.</a:t>
            </a:r>
            <a:endParaRPr dirty="0"/>
          </a:p>
          <a:p>
            <a:pPr marL="457200" lvl="0" indent="0" algn="l" rtl="0">
              <a:spcBef>
                <a:spcPts val="0"/>
              </a:spcBef>
              <a:spcAft>
                <a:spcPts val="0"/>
              </a:spcAft>
              <a:buNone/>
            </a:pPr>
            <a:endParaRPr dirty="0"/>
          </a:p>
          <a:p>
            <a:pPr marL="0" lvl="0" indent="0" algn="l" rtl="0">
              <a:spcBef>
                <a:spcPts val="0"/>
              </a:spcBef>
              <a:spcAft>
                <a:spcPts val="0"/>
              </a:spcAft>
              <a:buNone/>
            </a:pPr>
            <a:r>
              <a:rPr lang="en" b="1" dirty="0"/>
              <a:t>Online Resource:</a:t>
            </a:r>
            <a:r>
              <a:rPr lang="en" dirty="0"/>
              <a:t> Have students view video, </a:t>
            </a:r>
            <a:r>
              <a:rPr lang="en" i="1" dirty="0"/>
              <a:t>10 Things You Didn’t Know About Saint Paul the Apostle</a:t>
            </a:r>
            <a:r>
              <a:rPr lang="en" dirty="0"/>
              <a:t>. URL here: </a:t>
            </a:r>
            <a:r>
              <a:rPr lang="en" u="sng" dirty="0">
                <a:solidFill>
                  <a:schemeClr val="hlink"/>
                </a:solidFill>
                <a:hlinkClick r:id="rId4"/>
              </a:rPr>
              <a:t>https://youtu.be/r5oICFshh2g</a:t>
            </a:r>
            <a:r>
              <a:rPr lang="en" dirty="0"/>
              <a:t> </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a:p>
            <a:pPr marL="45720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786f6975e2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g2786f6975e2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AMP Textbook p. 51.</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down the information from the slide into their notes.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   In one of the most surprising and dramatic religious conversions in all of history, Saul would become the greatest missionary in the Church. Although St. Paul was not one of the Twelve Apostles called personally by Jesus in the Gospels, the Risen Christ appeared to him on the road to Damascus and brought about his conversion. This is why St. Paul is called an Apostle. His missionary zeal and his prominent role in the newborn Church meant that he shared closely in the apostolic ministry of the Twelve.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St. Paul, a Jewish convert and Roman citizen who visited local churches, wrote letters of instruction and exhortation to these new Christian communities after he left, and ultimately was arrested and martyred for his faith. St. Paul is known as the “Apostle to the Gentiles” and as one of the Church’s greatest theologians. His writings and example had a formative and lasting impact on the character of the Church.</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Story of his conversion: </a:t>
            </a:r>
            <a:r>
              <a:rPr lang="en" u="sng" dirty="0"/>
              <a:t>Acts 9:1-9 Saul’s Conversion</a:t>
            </a:r>
            <a:endParaRPr u="sng" dirty="0"/>
          </a:p>
          <a:p>
            <a:pPr marL="0" lvl="0" indent="0" algn="l" rtl="0">
              <a:spcBef>
                <a:spcPts val="0"/>
              </a:spcBef>
              <a:spcAft>
                <a:spcPts val="0"/>
              </a:spcAft>
              <a:buClr>
                <a:schemeClr val="dk1"/>
              </a:buClr>
              <a:buSzPts val="1100"/>
              <a:buFont typeface="Arial"/>
              <a:buNone/>
            </a:pPr>
            <a:r>
              <a:rPr lang="en" dirty="0"/>
              <a:t>9 Meanwhile, Saul was still breathing out murderous threats against the Lord’s disciples. He went to the high priest 2 and asked him for letters to the synagogues in Damascus, so that if he found any there who belonged to the Way, whether men or women, he might take them as prisoners to Jerusalem. 3 As he neared Damascus on his journey, suddenly a light from heaven flashed around him. 4 He fell to the ground and heard a voice say to him, “Saul, Saul, why do you persecute me?”</a:t>
            </a:r>
            <a:endParaRPr dirty="0"/>
          </a:p>
          <a:p>
            <a:pPr marL="0" lvl="0" indent="0" algn="l" rtl="0">
              <a:spcBef>
                <a:spcPts val="0"/>
              </a:spcBef>
              <a:spcAft>
                <a:spcPts val="0"/>
              </a:spcAft>
              <a:buClr>
                <a:schemeClr val="dk1"/>
              </a:buClr>
              <a:buSzPts val="1100"/>
              <a:buFont typeface="Arial"/>
              <a:buNone/>
            </a:pPr>
            <a:r>
              <a:rPr lang="en" dirty="0"/>
              <a:t>5 “Who are you, Lord?” Saul asked.</a:t>
            </a:r>
            <a:endParaRPr dirty="0"/>
          </a:p>
          <a:p>
            <a:pPr marL="0" lvl="0" indent="0" algn="l" rtl="0">
              <a:spcBef>
                <a:spcPts val="0"/>
              </a:spcBef>
              <a:spcAft>
                <a:spcPts val="0"/>
              </a:spcAft>
              <a:buClr>
                <a:schemeClr val="dk1"/>
              </a:buClr>
              <a:buSzPts val="1100"/>
              <a:buFont typeface="Arial"/>
              <a:buNone/>
            </a:pPr>
            <a:r>
              <a:rPr lang="en" dirty="0"/>
              <a:t>“I am Jesus, whom you are persecuting,” he replied. 6 “Now get up and go into the city, and you will be told what you must do.”</a:t>
            </a:r>
            <a:endParaRPr dirty="0"/>
          </a:p>
          <a:p>
            <a:pPr marL="0" lvl="0" indent="0" algn="l" rtl="0">
              <a:spcBef>
                <a:spcPts val="0"/>
              </a:spcBef>
              <a:spcAft>
                <a:spcPts val="0"/>
              </a:spcAft>
              <a:buClr>
                <a:schemeClr val="dk1"/>
              </a:buClr>
              <a:buSzPts val="1100"/>
              <a:buFont typeface="Arial"/>
              <a:buNone/>
            </a:pPr>
            <a:r>
              <a:rPr lang="en" dirty="0"/>
              <a:t>7 The men traveling with Saul stood there speechless; they heard the sound but did not see anyone. 8 Saul got up from the ground, but when he opened his eyes he could see nothing. So they led him by the hand into Damascus. 9 For three days he was blind, and did not eat or drink anything.</a:t>
            </a:r>
            <a:endParaRPr sz="1200" dirty="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The Apostle Paul Acts 8-12.</a:t>
            </a:r>
            <a:r>
              <a:rPr lang="en" dirty="0">
                <a:solidFill>
                  <a:schemeClr val="dk1"/>
                </a:solidFill>
              </a:rPr>
              <a:t> URL here: </a:t>
            </a:r>
            <a:r>
              <a:rPr lang="en" u="sng" dirty="0">
                <a:solidFill>
                  <a:schemeClr val="hlink"/>
                </a:solidFill>
                <a:hlinkClick r:id="rId3"/>
              </a:rPr>
              <a:t>https://youtu.be/oiVAbkINtRU</a:t>
            </a:r>
            <a:r>
              <a:rPr lang="en" dirty="0">
                <a:solidFill>
                  <a:schemeClr val="dk1"/>
                </a:solidFill>
              </a:rPr>
              <a:t> </a:t>
            </a:r>
          </a:p>
          <a:p>
            <a:pPr marL="0" lvl="0" indent="0" algn="l" rtl="0">
              <a:lnSpc>
                <a:spcPct val="100000"/>
              </a:lnSpc>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6"/>
          <p:cNvSpPr txBox="1">
            <a:spLocks noGrp="1"/>
          </p:cNvSpPr>
          <p:nvPr>
            <p:ph type="body" idx="1"/>
          </p:nvPr>
        </p:nvSpPr>
        <p:spPr>
          <a:xfrm>
            <a:off x="857250" y="1543050"/>
            <a:ext cx="7404900" cy="3029100"/>
          </a:xfrm>
          <a:prstGeom prst="rect">
            <a:avLst/>
          </a:prstGeom>
          <a:noFill/>
          <a:ln>
            <a:noFill/>
          </a:ln>
        </p:spPr>
        <p:txBody>
          <a:bodyPr spcFirstLastPara="1" wrap="square" lIns="68575" tIns="34275" rIns="68575" bIns="34275" anchor="t" anchorCtr="0">
            <a:normAutofit/>
          </a:bodyPr>
          <a:lstStyle>
            <a:lvl1pPr marL="457200" lvl="0" indent="-298450" algn="l">
              <a:lnSpc>
                <a:spcPct val="90000"/>
              </a:lnSpc>
              <a:spcBef>
                <a:spcPts val="1100"/>
              </a:spcBef>
              <a:spcAft>
                <a:spcPts val="0"/>
              </a:spcAft>
              <a:buSzPts val="1100"/>
              <a:buChar char="●"/>
              <a:defRPr/>
            </a:lvl1pPr>
            <a:lvl2pPr marL="914400" lvl="1" indent="-298450" algn="l">
              <a:lnSpc>
                <a:spcPct val="90000"/>
              </a:lnSpc>
              <a:spcBef>
                <a:spcPts val="1200"/>
              </a:spcBef>
              <a:spcAft>
                <a:spcPts val="0"/>
              </a:spcAft>
              <a:buSzPts val="1100"/>
              <a:buChar char="○"/>
              <a:defRPr/>
            </a:lvl2pPr>
            <a:lvl3pPr marL="1371600" lvl="2" indent="-298450" algn="l">
              <a:lnSpc>
                <a:spcPct val="90000"/>
              </a:lnSpc>
              <a:spcBef>
                <a:spcPts val="300"/>
              </a:spcBef>
              <a:spcAft>
                <a:spcPts val="0"/>
              </a:spcAft>
              <a:buSzPts val="1100"/>
              <a:buChar char="■"/>
              <a:defRPr/>
            </a:lvl3pPr>
            <a:lvl4pPr marL="1828800" lvl="3" indent="-298450" algn="l">
              <a:lnSpc>
                <a:spcPct val="90000"/>
              </a:lnSpc>
              <a:spcBef>
                <a:spcPts val="300"/>
              </a:spcBef>
              <a:spcAft>
                <a:spcPts val="0"/>
              </a:spcAft>
              <a:buSzPts val="1100"/>
              <a:buChar char="●"/>
              <a:defRPr/>
            </a:lvl4pPr>
            <a:lvl5pPr marL="2286000" lvl="4" indent="-298450" algn="l">
              <a:lnSpc>
                <a:spcPct val="90000"/>
              </a:lnSpc>
              <a:spcBef>
                <a:spcPts val="300"/>
              </a:spcBef>
              <a:spcAft>
                <a:spcPts val="0"/>
              </a:spcAft>
              <a:buSzPts val="1100"/>
              <a:buChar char="○"/>
              <a:defRPr/>
            </a:lvl5pPr>
            <a:lvl6pPr marL="2743200" lvl="5" indent="-298450" algn="l">
              <a:lnSpc>
                <a:spcPct val="90000"/>
              </a:lnSpc>
              <a:spcBef>
                <a:spcPts val="300"/>
              </a:spcBef>
              <a:spcAft>
                <a:spcPts val="0"/>
              </a:spcAft>
              <a:buSzPts val="1100"/>
              <a:buChar char="■"/>
              <a:defRPr/>
            </a:lvl6pPr>
            <a:lvl7pPr marL="3200400" lvl="6" indent="-298450" algn="l">
              <a:lnSpc>
                <a:spcPct val="90000"/>
              </a:lnSpc>
              <a:spcBef>
                <a:spcPts val="300"/>
              </a:spcBef>
              <a:spcAft>
                <a:spcPts val="0"/>
              </a:spcAft>
              <a:buSzPts val="1100"/>
              <a:buChar char="●"/>
              <a:defRPr/>
            </a:lvl7pPr>
            <a:lvl8pPr marL="3657600" lvl="7" indent="-298450" algn="l">
              <a:lnSpc>
                <a:spcPct val="90000"/>
              </a:lnSpc>
              <a:spcBef>
                <a:spcPts val="300"/>
              </a:spcBef>
              <a:spcAft>
                <a:spcPts val="0"/>
              </a:spcAft>
              <a:buSzPts val="1100"/>
              <a:buChar char="○"/>
              <a:defRPr/>
            </a:lvl8pPr>
            <a:lvl9pPr marL="4114800" lvl="8" indent="-298450" algn="l">
              <a:lnSpc>
                <a:spcPct val="90000"/>
              </a:lnSpc>
              <a:spcBef>
                <a:spcPts val="300"/>
              </a:spcBef>
              <a:spcAft>
                <a:spcPts val="300"/>
              </a:spcAft>
              <a:buSzPts val="1100"/>
              <a:buChar char="■"/>
              <a:defRPr/>
            </a:lvl9pPr>
          </a:lstStyle>
          <a:p>
            <a:endParaRPr/>
          </a:p>
        </p:txBody>
      </p:sp>
      <p:sp>
        <p:nvSpPr>
          <p:cNvPr id="12" name="Google Shape;12;p16"/>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 name="Google Shape;13;p16"/>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 name="Google Shape;14;p16"/>
          <p:cNvSpPr txBox="1">
            <a:spLocks noGrp="1"/>
          </p:cNvSpPr>
          <p:nvPr>
            <p:ph type="sldNum" idx="12"/>
          </p:nvPr>
        </p:nvSpPr>
        <p:spPr>
          <a:xfrm>
            <a:off x="6997148" y="4667871"/>
            <a:ext cx="12795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2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2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2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 name="Google Shape;5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8" name="Google Shape;18;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1" name="Google Shape;21;p1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 name="Google Shape;2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 name="Google Shape;2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 name="Google Shape;30;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2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2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2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2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 name="Google Shape;46;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60"/>
        <p:cNvGrpSpPr/>
        <p:nvPr/>
      </p:nvGrpSpPr>
      <p:grpSpPr>
        <a:xfrm>
          <a:off x="0" y="0"/>
          <a:ext cx="0" cy="0"/>
          <a:chOff x="0" y="0"/>
          <a:chExt cx="0" cy="0"/>
        </a:xfrm>
      </p:grpSpPr>
      <p:sp>
        <p:nvSpPr>
          <p:cNvPr id="61" name="Google Shape;61;p1"/>
          <p:cNvSpPr txBox="1"/>
          <p:nvPr/>
        </p:nvSpPr>
        <p:spPr>
          <a:xfrm>
            <a:off x="1014827" y="1891798"/>
            <a:ext cx="7114346" cy="290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200"/>
              <a:buFont typeface="Arial"/>
              <a:buNone/>
            </a:pPr>
            <a:r>
              <a:rPr lang="en" sz="5200" b="1" i="0" u="none" strike="noStrike" cap="none" dirty="0">
                <a:solidFill>
                  <a:schemeClr val="lt2"/>
                </a:solidFill>
                <a:latin typeface="Calibri"/>
                <a:ea typeface="Calibri"/>
                <a:cs typeface="Calibri"/>
                <a:sym typeface="Calibri"/>
              </a:rPr>
              <a:t>2. </a:t>
            </a:r>
            <a:r>
              <a:rPr lang="en" sz="5200" b="1" dirty="0">
                <a:solidFill>
                  <a:schemeClr val="lt2"/>
                </a:solidFill>
                <a:latin typeface="Calibri"/>
                <a:ea typeface="Calibri"/>
                <a:cs typeface="Calibri"/>
                <a:sym typeface="Calibri"/>
              </a:rPr>
              <a:t>THE CHURCH SETS                HER FOUNDATION</a:t>
            </a:r>
            <a:endParaRPr sz="5200" b="1" i="0" u="none" strike="noStrike" cap="none" dirty="0">
              <a:solidFill>
                <a:schemeClr val="lt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C343D"/>
        </a:solidFill>
        <a:effectLst/>
      </p:bgPr>
    </p:bg>
    <p:spTree>
      <p:nvGrpSpPr>
        <p:cNvPr id="1" name="Shape 131"/>
        <p:cNvGrpSpPr/>
        <p:nvPr/>
      </p:nvGrpSpPr>
      <p:grpSpPr>
        <a:xfrm>
          <a:off x="0" y="0"/>
          <a:ext cx="0" cy="0"/>
          <a:chOff x="0" y="0"/>
          <a:chExt cx="0" cy="0"/>
        </a:xfrm>
      </p:grpSpPr>
      <p:sp>
        <p:nvSpPr>
          <p:cNvPr id="132" name="Google Shape;132;g2edb6aed13a_0_1099"/>
          <p:cNvSpPr txBox="1"/>
          <p:nvPr/>
        </p:nvSpPr>
        <p:spPr>
          <a:xfrm>
            <a:off x="425850" y="1680000"/>
            <a:ext cx="4146300" cy="271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g2edb6aed13a_0_1099"/>
          <p:cNvSpPr txBox="1"/>
          <p:nvPr/>
        </p:nvSpPr>
        <p:spPr>
          <a:xfrm>
            <a:off x="260025" y="104100"/>
            <a:ext cx="8604600" cy="810600"/>
          </a:xfrm>
          <a:prstGeom prst="rect">
            <a:avLst/>
          </a:prstGeom>
          <a:solidFill>
            <a:schemeClr val="lt1"/>
          </a:solidFill>
          <a:ln w="9525"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a:solidFill>
                  <a:srgbClr val="134F5C"/>
                </a:solidFill>
                <a:latin typeface="Calibri"/>
                <a:ea typeface="Calibri"/>
                <a:cs typeface="Calibri"/>
                <a:sym typeface="Calibri"/>
              </a:rPr>
              <a:t>Saint Paul’s Mission to the Gentiles</a:t>
            </a:r>
            <a:endParaRPr sz="4000" b="1">
              <a:solidFill>
                <a:srgbClr val="134F5C"/>
              </a:solidFill>
              <a:latin typeface="Calibri"/>
              <a:ea typeface="Calibri"/>
              <a:cs typeface="Calibri"/>
              <a:sym typeface="Calibri"/>
            </a:endParaRPr>
          </a:p>
        </p:txBody>
      </p:sp>
      <p:sp>
        <p:nvSpPr>
          <p:cNvPr id="134" name="Google Shape;134;g2edb6aed13a_0_1099"/>
          <p:cNvSpPr txBox="1"/>
          <p:nvPr/>
        </p:nvSpPr>
        <p:spPr>
          <a:xfrm>
            <a:off x="6648375" y="1142675"/>
            <a:ext cx="2216400" cy="3620100"/>
          </a:xfrm>
          <a:prstGeom prst="rect">
            <a:avLst/>
          </a:prstGeom>
          <a:no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lt1"/>
                </a:solidFill>
                <a:latin typeface="Calibri"/>
                <a:ea typeface="Calibri"/>
                <a:cs typeface="Calibri"/>
                <a:sym typeface="Calibri"/>
              </a:rPr>
              <a:t>‘For I am already being poured out like a libation, </a:t>
            </a:r>
            <a:endParaRPr sz="2400" b="1">
              <a:solidFill>
                <a:schemeClr val="lt1"/>
              </a:solidFill>
              <a:latin typeface="Calibri"/>
              <a:ea typeface="Calibri"/>
              <a:cs typeface="Calibri"/>
              <a:sym typeface="Calibri"/>
            </a:endParaRPr>
          </a:p>
          <a:p>
            <a:pPr marL="0" lvl="0" indent="0" algn="ctr" rtl="0">
              <a:spcBef>
                <a:spcPts val="0"/>
              </a:spcBef>
              <a:spcAft>
                <a:spcPts val="0"/>
              </a:spcAft>
              <a:buNone/>
            </a:pPr>
            <a:r>
              <a:rPr lang="en" sz="2400" b="1">
                <a:solidFill>
                  <a:schemeClr val="lt1"/>
                </a:solidFill>
                <a:latin typeface="Calibri"/>
                <a:ea typeface="Calibri"/>
                <a:cs typeface="Calibri"/>
                <a:sym typeface="Calibri"/>
              </a:rPr>
              <a:t>and the time of my departure </a:t>
            </a:r>
            <a:endParaRPr sz="2400" b="1">
              <a:solidFill>
                <a:schemeClr val="lt1"/>
              </a:solidFill>
              <a:latin typeface="Calibri"/>
              <a:ea typeface="Calibri"/>
              <a:cs typeface="Calibri"/>
              <a:sym typeface="Calibri"/>
            </a:endParaRPr>
          </a:p>
          <a:p>
            <a:pPr marL="0" lvl="0" indent="0" algn="ctr" rtl="0">
              <a:spcBef>
                <a:spcPts val="0"/>
              </a:spcBef>
              <a:spcAft>
                <a:spcPts val="0"/>
              </a:spcAft>
              <a:buNone/>
            </a:pPr>
            <a:r>
              <a:rPr lang="en" sz="2400" b="1">
                <a:solidFill>
                  <a:schemeClr val="lt1"/>
                </a:solidFill>
                <a:latin typeface="Calibri"/>
                <a:ea typeface="Calibri"/>
                <a:cs typeface="Calibri"/>
                <a:sym typeface="Calibri"/>
              </a:rPr>
              <a:t>is at hand’. </a:t>
            </a:r>
            <a:endParaRPr sz="2400" b="1">
              <a:solidFill>
                <a:schemeClr val="lt1"/>
              </a:solidFill>
              <a:latin typeface="Calibri"/>
              <a:ea typeface="Calibri"/>
              <a:cs typeface="Calibri"/>
              <a:sym typeface="Calibri"/>
            </a:endParaRPr>
          </a:p>
          <a:p>
            <a:pPr marL="0" lvl="0" indent="0" algn="ctr" rtl="0">
              <a:spcBef>
                <a:spcPts val="0"/>
              </a:spcBef>
              <a:spcAft>
                <a:spcPts val="0"/>
              </a:spcAft>
              <a:buNone/>
            </a:pPr>
            <a:r>
              <a:rPr lang="en" sz="1800" b="1">
                <a:solidFill>
                  <a:schemeClr val="lt1"/>
                </a:solidFill>
                <a:latin typeface="Calibri"/>
                <a:ea typeface="Calibri"/>
                <a:cs typeface="Calibri"/>
                <a:sym typeface="Calibri"/>
              </a:rPr>
              <a:t>-2 Tim 4:6</a:t>
            </a:r>
            <a:endParaRPr sz="2200" b="1">
              <a:solidFill>
                <a:schemeClr val="lt1"/>
              </a:solidFill>
              <a:latin typeface="Calibri"/>
              <a:ea typeface="Calibri"/>
              <a:cs typeface="Calibri"/>
              <a:sym typeface="Calibri"/>
            </a:endParaRPr>
          </a:p>
        </p:txBody>
      </p:sp>
      <p:pic>
        <p:nvPicPr>
          <p:cNvPr id="135" name="Google Shape;135;g2edb6aed13a_0_1099"/>
          <p:cNvPicPr preferRelativeResize="0"/>
          <p:nvPr/>
        </p:nvPicPr>
        <p:blipFill>
          <a:blip r:embed="rId3">
            <a:alphaModFix/>
          </a:blip>
          <a:stretch>
            <a:fillRect/>
          </a:stretch>
        </p:blipFill>
        <p:spPr>
          <a:xfrm>
            <a:off x="355762" y="1142675"/>
            <a:ext cx="5954725" cy="362005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sp>
        <p:nvSpPr>
          <p:cNvPr id="140" name="Google Shape;140;p5"/>
          <p:cNvSpPr txBox="1"/>
          <p:nvPr/>
        </p:nvSpPr>
        <p:spPr>
          <a:xfrm>
            <a:off x="486850" y="188375"/>
            <a:ext cx="7903500" cy="1065000"/>
          </a:xfrm>
          <a:prstGeom prst="rect">
            <a:avLst/>
          </a:prstGeom>
          <a:solidFill>
            <a:srgbClr val="134F5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4000" b="1">
                <a:solidFill>
                  <a:schemeClr val="lt1"/>
                </a:solidFill>
                <a:latin typeface="Calibri"/>
                <a:ea typeface="Calibri"/>
                <a:cs typeface="Calibri"/>
                <a:sym typeface="Calibri"/>
              </a:rPr>
              <a:t>Church Foundations Timeline</a:t>
            </a:r>
            <a:endParaRPr sz="4000" b="1" i="0" u="none" strike="noStrike" cap="none">
              <a:solidFill>
                <a:schemeClr val="lt1"/>
              </a:solidFill>
              <a:latin typeface="Calibri"/>
              <a:ea typeface="Calibri"/>
              <a:cs typeface="Calibri"/>
              <a:sym typeface="Calibri"/>
            </a:endParaRPr>
          </a:p>
        </p:txBody>
      </p:sp>
      <p:sp>
        <p:nvSpPr>
          <p:cNvPr id="141" name="Google Shape;141;p5"/>
          <p:cNvSpPr/>
          <p:nvPr/>
        </p:nvSpPr>
        <p:spPr>
          <a:xfrm>
            <a:off x="1662920" y="2251735"/>
            <a:ext cx="353400" cy="36900"/>
          </a:xfrm>
          <a:prstGeom prst="roundRect">
            <a:avLst>
              <a:gd name="adj" fmla="val 50000"/>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5"/>
          <p:cNvGrpSpPr/>
          <p:nvPr/>
        </p:nvGrpSpPr>
        <p:grpSpPr>
          <a:xfrm>
            <a:off x="519875" y="1948510"/>
            <a:ext cx="1310400" cy="1768749"/>
            <a:chOff x="519875" y="1948510"/>
            <a:chExt cx="1310400" cy="1768749"/>
          </a:xfrm>
        </p:grpSpPr>
        <p:sp>
          <p:nvSpPr>
            <p:cNvPr id="143" name="Google Shape;143;p5"/>
            <p:cNvSpPr/>
            <p:nvPr/>
          </p:nvSpPr>
          <p:spPr>
            <a:xfrm>
              <a:off x="877947" y="1948510"/>
              <a:ext cx="594300" cy="594300"/>
            </a:xfrm>
            <a:prstGeom prst="ellipse">
              <a:avLst/>
            </a:prstGeom>
            <a:noFill/>
            <a:ln w="3810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txBox="1"/>
            <p:nvPr/>
          </p:nvSpPr>
          <p:spPr>
            <a:xfrm>
              <a:off x="917250" y="2022450"/>
              <a:ext cx="515700" cy="446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A7291E"/>
                  </a:solidFill>
                  <a:latin typeface="Roboto"/>
                  <a:ea typeface="Roboto"/>
                  <a:cs typeface="Roboto"/>
                  <a:sym typeface="Roboto"/>
                </a:rPr>
                <a:t>30-33AD</a:t>
              </a:r>
              <a:endParaRPr sz="800" b="1">
                <a:solidFill>
                  <a:srgbClr val="A7291E"/>
                </a:solidFill>
                <a:latin typeface="Roboto"/>
                <a:ea typeface="Roboto"/>
                <a:cs typeface="Roboto"/>
                <a:sym typeface="Roboto"/>
              </a:endParaRPr>
            </a:p>
          </p:txBody>
        </p:sp>
        <p:sp>
          <p:nvSpPr>
            <p:cNvPr id="145" name="Google Shape;145;p5"/>
            <p:cNvSpPr txBox="1"/>
            <p:nvPr/>
          </p:nvSpPr>
          <p:spPr>
            <a:xfrm>
              <a:off x="519875" y="2652260"/>
              <a:ext cx="1310400" cy="1065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rgbClr val="A7291E"/>
                  </a:solidFill>
                  <a:latin typeface="Calibri"/>
                  <a:ea typeface="Calibri"/>
                  <a:cs typeface="Calibri"/>
                  <a:sym typeface="Calibri"/>
                </a:rPr>
                <a:t>Peter Given Keys</a:t>
              </a:r>
              <a:endParaRPr sz="1200" b="1">
                <a:solidFill>
                  <a:srgbClr val="A7291E"/>
                </a:solidFill>
                <a:latin typeface="Calibri"/>
                <a:ea typeface="Calibri"/>
                <a:cs typeface="Calibri"/>
                <a:sym typeface="Calibri"/>
              </a:endParaRPr>
            </a:p>
            <a:p>
              <a:pPr marL="0" lvl="0" indent="0" algn="ctr" rtl="0">
                <a:lnSpc>
                  <a:spcPct val="115000"/>
                </a:lnSpc>
                <a:spcBef>
                  <a:spcPts val="0"/>
                </a:spcBef>
                <a:spcAft>
                  <a:spcPts val="0"/>
                </a:spcAft>
                <a:buNone/>
              </a:pPr>
              <a:r>
                <a:rPr lang="en" sz="1200" b="1">
                  <a:solidFill>
                    <a:srgbClr val="A7291E"/>
                  </a:solidFill>
                  <a:latin typeface="Calibri"/>
                  <a:ea typeface="Calibri"/>
                  <a:cs typeface="Calibri"/>
                  <a:sym typeface="Calibri"/>
                </a:rPr>
                <a:t>Jesus’ Death, Resurrection and Ascension</a:t>
              </a:r>
              <a:endParaRPr sz="1200" b="1">
                <a:solidFill>
                  <a:srgbClr val="A7291E"/>
                </a:solidFill>
                <a:latin typeface="Calibri"/>
                <a:ea typeface="Calibri"/>
                <a:cs typeface="Calibri"/>
                <a:sym typeface="Calibri"/>
              </a:endParaRPr>
            </a:p>
            <a:p>
              <a:pPr marL="0" lvl="0" indent="0" algn="ctr" rtl="0">
                <a:lnSpc>
                  <a:spcPct val="115000"/>
                </a:lnSpc>
                <a:spcBef>
                  <a:spcPts val="0"/>
                </a:spcBef>
                <a:spcAft>
                  <a:spcPts val="0"/>
                </a:spcAft>
                <a:buNone/>
              </a:pPr>
              <a:r>
                <a:rPr lang="en" sz="1200" b="1">
                  <a:solidFill>
                    <a:srgbClr val="A7291E"/>
                  </a:solidFill>
                  <a:latin typeface="Calibri"/>
                  <a:ea typeface="Calibri"/>
                  <a:cs typeface="Calibri"/>
                  <a:sym typeface="Calibri"/>
                </a:rPr>
                <a:t>Pentecost</a:t>
              </a:r>
              <a:endParaRPr sz="1200" b="1">
                <a:solidFill>
                  <a:srgbClr val="A7291E"/>
                </a:solidFill>
                <a:latin typeface="Calibri"/>
                <a:ea typeface="Calibri"/>
                <a:cs typeface="Calibri"/>
                <a:sym typeface="Calibri"/>
              </a:endParaRPr>
            </a:p>
          </p:txBody>
        </p:sp>
      </p:grpSp>
      <p:grpSp>
        <p:nvGrpSpPr>
          <p:cNvPr id="146" name="Google Shape;146;p5"/>
          <p:cNvGrpSpPr/>
          <p:nvPr/>
        </p:nvGrpSpPr>
        <p:grpSpPr>
          <a:xfrm>
            <a:off x="1848950" y="1948510"/>
            <a:ext cx="1310400" cy="1768749"/>
            <a:chOff x="1848950" y="1948510"/>
            <a:chExt cx="1310400" cy="1768749"/>
          </a:xfrm>
        </p:grpSpPr>
        <p:sp>
          <p:nvSpPr>
            <p:cNvPr id="147" name="Google Shape;147;p5"/>
            <p:cNvSpPr/>
            <p:nvPr/>
          </p:nvSpPr>
          <p:spPr>
            <a:xfrm>
              <a:off x="2206990" y="1948510"/>
              <a:ext cx="594300" cy="594300"/>
            </a:xfrm>
            <a:prstGeom prst="ellipse">
              <a:avLst/>
            </a:prstGeom>
            <a:noFill/>
            <a:ln w="3810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txBox="1"/>
            <p:nvPr/>
          </p:nvSpPr>
          <p:spPr>
            <a:xfrm>
              <a:off x="1848950" y="2652260"/>
              <a:ext cx="1310400" cy="1065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rgbClr val="A7291E"/>
                  </a:solidFill>
                  <a:latin typeface="Calibri"/>
                  <a:ea typeface="Calibri"/>
                  <a:cs typeface="Calibri"/>
                  <a:sym typeface="Calibri"/>
                </a:rPr>
                <a:t>Stoning of Stephen</a:t>
              </a:r>
              <a:endParaRPr sz="1200" b="1">
                <a:solidFill>
                  <a:srgbClr val="A7291E"/>
                </a:solidFill>
                <a:latin typeface="Calibri"/>
                <a:ea typeface="Calibri"/>
                <a:cs typeface="Calibri"/>
                <a:sym typeface="Calibri"/>
              </a:endParaRPr>
            </a:p>
            <a:p>
              <a:pPr marL="0" lvl="0" indent="0" algn="ctr" rtl="0">
                <a:lnSpc>
                  <a:spcPct val="115000"/>
                </a:lnSpc>
                <a:spcBef>
                  <a:spcPts val="0"/>
                </a:spcBef>
                <a:spcAft>
                  <a:spcPts val="0"/>
                </a:spcAft>
                <a:buNone/>
              </a:pPr>
              <a:r>
                <a:rPr lang="en" sz="1200" b="1">
                  <a:solidFill>
                    <a:srgbClr val="A7291E"/>
                  </a:solidFill>
                  <a:latin typeface="Calibri"/>
                  <a:ea typeface="Calibri"/>
                  <a:cs typeface="Calibri"/>
                  <a:sym typeface="Calibri"/>
                </a:rPr>
                <a:t>Paul’s Conversion</a:t>
              </a:r>
              <a:endParaRPr sz="1200" b="1">
                <a:solidFill>
                  <a:srgbClr val="A7291E"/>
                </a:solidFill>
                <a:latin typeface="Calibri"/>
                <a:ea typeface="Calibri"/>
                <a:cs typeface="Calibri"/>
                <a:sym typeface="Calibri"/>
              </a:endParaRPr>
            </a:p>
            <a:p>
              <a:pPr marL="0" lvl="0" indent="0" algn="ctr" rtl="0">
                <a:lnSpc>
                  <a:spcPct val="115000"/>
                </a:lnSpc>
                <a:spcBef>
                  <a:spcPts val="0"/>
                </a:spcBef>
                <a:spcAft>
                  <a:spcPts val="0"/>
                </a:spcAft>
                <a:buNone/>
              </a:pPr>
              <a:endParaRPr sz="1000" b="1">
                <a:solidFill>
                  <a:srgbClr val="A7291E"/>
                </a:solidFill>
                <a:latin typeface="Roboto"/>
                <a:ea typeface="Roboto"/>
                <a:cs typeface="Roboto"/>
                <a:sym typeface="Roboto"/>
              </a:endParaRPr>
            </a:p>
          </p:txBody>
        </p:sp>
        <p:sp>
          <p:nvSpPr>
            <p:cNvPr id="149" name="Google Shape;149;p5"/>
            <p:cNvSpPr txBox="1"/>
            <p:nvPr/>
          </p:nvSpPr>
          <p:spPr>
            <a:xfrm>
              <a:off x="2249476" y="2052000"/>
              <a:ext cx="521700" cy="387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A7291E"/>
                  </a:solidFill>
                  <a:latin typeface="Roboto"/>
                  <a:ea typeface="Roboto"/>
                  <a:cs typeface="Roboto"/>
                  <a:sym typeface="Roboto"/>
                </a:rPr>
                <a:t>33-36 AD</a:t>
              </a:r>
              <a:endParaRPr sz="800" b="1">
                <a:solidFill>
                  <a:srgbClr val="A7291E"/>
                </a:solidFill>
                <a:latin typeface="Roboto"/>
                <a:ea typeface="Roboto"/>
                <a:cs typeface="Roboto"/>
                <a:sym typeface="Roboto"/>
              </a:endParaRPr>
            </a:p>
          </p:txBody>
        </p:sp>
      </p:grpSp>
      <p:grpSp>
        <p:nvGrpSpPr>
          <p:cNvPr id="150" name="Google Shape;150;p5"/>
          <p:cNvGrpSpPr/>
          <p:nvPr/>
        </p:nvGrpSpPr>
        <p:grpSpPr>
          <a:xfrm>
            <a:off x="3178025" y="1948510"/>
            <a:ext cx="1359900" cy="1853948"/>
            <a:chOff x="3178025" y="1948510"/>
            <a:chExt cx="1359900" cy="1853948"/>
          </a:xfrm>
        </p:grpSpPr>
        <p:sp>
          <p:nvSpPr>
            <p:cNvPr id="151" name="Google Shape;151;p5"/>
            <p:cNvSpPr/>
            <p:nvPr/>
          </p:nvSpPr>
          <p:spPr>
            <a:xfrm>
              <a:off x="3560827" y="1948510"/>
              <a:ext cx="594300" cy="594300"/>
            </a:xfrm>
            <a:prstGeom prst="ellipse">
              <a:avLst/>
            </a:prstGeom>
            <a:no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txBox="1"/>
            <p:nvPr/>
          </p:nvSpPr>
          <p:spPr>
            <a:xfrm>
              <a:off x="3178025" y="2652258"/>
              <a:ext cx="1359900" cy="1150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rgbClr val="134F5C"/>
                  </a:solidFill>
                  <a:latin typeface="Calibri"/>
                  <a:ea typeface="Calibri"/>
                  <a:cs typeface="Calibri"/>
                  <a:sym typeface="Calibri"/>
                </a:rPr>
                <a:t>Saint Paul’s Apostolic Missions</a:t>
              </a:r>
              <a:endParaRPr sz="1200" b="1">
                <a:solidFill>
                  <a:srgbClr val="134F5C"/>
                </a:solidFill>
                <a:latin typeface="Calibri"/>
                <a:ea typeface="Calibri"/>
                <a:cs typeface="Calibri"/>
                <a:sym typeface="Calibri"/>
              </a:endParaRPr>
            </a:p>
            <a:p>
              <a:pPr marL="0" lvl="0" indent="0" algn="ctr" rtl="0">
                <a:lnSpc>
                  <a:spcPct val="115000"/>
                </a:lnSpc>
                <a:spcBef>
                  <a:spcPts val="0"/>
                </a:spcBef>
                <a:spcAft>
                  <a:spcPts val="0"/>
                </a:spcAft>
                <a:buNone/>
              </a:pPr>
              <a:r>
                <a:rPr lang="en" sz="1200" b="1">
                  <a:solidFill>
                    <a:srgbClr val="134F5C"/>
                  </a:solidFill>
                  <a:latin typeface="Calibri"/>
                  <a:ea typeface="Calibri"/>
                  <a:cs typeface="Calibri"/>
                  <a:sym typeface="Calibri"/>
                </a:rPr>
                <a:t>Letters of Paul</a:t>
              </a:r>
              <a:endParaRPr sz="1200" b="1">
                <a:solidFill>
                  <a:srgbClr val="134F5C"/>
                </a:solidFill>
                <a:latin typeface="Calibri"/>
                <a:ea typeface="Calibri"/>
                <a:cs typeface="Calibri"/>
                <a:sym typeface="Calibri"/>
              </a:endParaRPr>
            </a:p>
          </p:txBody>
        </p:sp>
        <p:sp>
          <p:nvSpPr>
            <p:cNvPr id="153" name="Google Shape;153;p5"/>
            <p:cNvSpPr txBox="1"/>
            <p:nvPr/>
          </p:nvSpPr>
          <p:spPr>
            <a:xfrm>
              <a:off x="3561078" y="2085150"/>
              <a:ext cx="594300" cy="3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0B5394"/>
                  </a:solidFill>
                  <a:latin typeface="Roboto"/>
                  <a:ea typeface="Roboto"/>
                  <a:cs typeface="Roboto"/>
                  <a:sym typeface="Roboto"/>
                </a:rPr>
                <a:t>37-47 AD</a:t>
              </a:r>
              <a:endParaRPr sz="800" b="1">
                <a:solidFill>
                  <a:srgbClr val="0B5394"/>
                </a:solidFill>
                <a:latin typeface="Roboto"/>
                <a:ea typeface="Roboto"/>
                <a:cs typeface="Roboto"/>
                <a:sym typeface="Roboto"/>
              </a:endParaRPr>
            </a:p>
          </p:txBody>
        </p:sp>
      </p:grpSp>
      <p:grpSp>
        <p:nvGrpSpPr>
          <p:cNvPr id="154" name="Google Shape;154;p5"/>
          <p:cNvGrpSpPr/>
          <p:nvPr/>
        </p:nvGrpSpPr>
        <p:grpSpPr>
          <a:xfrm>
            <a:off x="4557650" y="1948510"/>
            <a:ext cx="1310400" cy="1988945"/>
            <a:chOff x="4557650" y="1948510"/>
            <a:chExt cx="1310400" cy="1988945"/>
          </a:xfrm>
        </p:grpSpPr>
        <p:sp>
          <p:nvSpPr>
            <p:cNvPr id="155" name="Google Shape;155;p5"/>
            <p:cNvSpPr/>
            <p:nvPr/>
          </p:nvSpPr>
          <p:spPr>
            <a:xfrm>
              <a:off x="4915703" y="1948510"/>
              <a:ext cx="594300" cy="594300"/>
            </a:xfrm>
            <a:prstGeom prst="ellipse">
              <a:avLst/>
            </a:prstGeom>
            <a:no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txBox="1"/>
            <p:nvPr/>
          </p:nvSpPr>
          <p:spPr>
            <a:xfrm>
              <a:off x="4557650" y="2652256"/>
              <a:ext cx="1310400" cy="128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rgbClr val="134F5C"/>
                  </a:solidFill>
                  <a:latin typeface="Calibri"/>
                  <a:ea typeface="Calibri"/>
                  <a:cs typeface="Calibri"/>
                  <a:sym typeface="Calibri"/>
                </a:rPr>
                <a:t>Council of Jerusalem</a:t>
              </a:r>
              <a:endParaRPr sz="1200" b="1">
                <a:solidFill>
                  <a:srgbClr val="134F5C"/>
                </a:solidFill>
                <a:latin typeface="Calibri"/>
                <a:ea typeface="Calibri"/>
                <a:cs typeface="Calibri"/>
                <a:sym typeface="Calibri"/>
              </a:endParaRPr>
            </a:p>
            <a:p>
              <a:pPr marL="0" lvl="0" indent="0" algn="ctr" rtl="0">
                <a:lnSpc>
                  <a:spcPct val="115000"/>
                </a:lnSpc>
                <a:spcBef>
                  <a:spcPts val="0"/>
                </a:spcBef>
                <a:spcAft>
                  <a:spcPts val="0"/>
                </a:spcAft>
                <a:buNone/>
              </a:pPr>
              <a:r>
                <a:rPr lang="en" sz="1200" b="1">
                  <a:solidFill>
                    <a:srgbClr val="134F5C"/>
                  </a:solidFill>
                  <a:latin typeface="Calibri"/>
                  <a:ea typeface="Calibri"/>
                  <a:cs typeface="Calibri"/>
                  <a:sym typeface="Calibri"/>
                </a:rPr>
                <a:t>Letters of Paul</a:t>
              </a:r>
              <a:endParaRPr sz="1200" b="1">
                <a:solidFill>
                  <a:srgbClr val="134F5C"/>
                </a:solidFill>
                <a:latin typeface="Calibri"/>
                <a:ea typeface="Calibri"/>
                <a:cs typeface="Calibri"/>
                <a:sym typeface="Calibri"/>
              </a:endParaRPr>
            </a:p>
            <a:p>
              <a:pPr marL="0" lvl="0" indent="0" algn="ctr" rtl="0">
                <a:lnSpc>
                  <a:spcPct val="115000"/>
                </a:lnSpc>
                <a:spcBef>
                  <a:spcPts val="0"/>
                </a:spcBef>
                <a:spcAft>
                  <a:spcPts val="0"/>
                </a:spcAft>
                <a:buNone/>
              </a:pPr>
              <a:r>
                <a:rPr lang="en" sz="1200" b="1">
                  <a:solidFill>
                    <a:srgbClr val="134F5C"/>
                  </a:solidFill>
                  <a:latin typeface="Calibri"/>
                  <a:ea typeface="Calibri"/>
                  <a:cs typeface="Calibri"/>
                  <a:sym typeface="Calibri"/>
                </a:rPr>
                <a:t>Acts of Apostles</a:t>
              </a:r>
              <a:endParaRPr sz="1200" b="1">
                <a:solidFill>
                  <a:srgbClr val="134F5C"/>
                </a:solidFill>
                <a:latin typeface="Calibri"/>
                <a:ea typeface="Calibri"/>
                <a:cs typeface="Calibri"/>
                <a:sym typeface="Calibri"/>
              </a:endParaRPr>
            </a:p>
            <a:p>
              <a:pPr marL="0" lvl="0" indent="0" algn="ctr" rtl="0">
                <a:lnSpc>
                  <a:spcPct val="115000"/>
                </a:lnSpc>
                <a:spcBef>
                  <a:spcPts val="0"/>
                </a:spcBef>
                <a:spcAft>
                  <a:spcPts val="0"/>
                </a:spcAft>
                <a:buNone/>
              </a:pPr>
              <a:r>
                <a:rPr lang="en" sz="1200" b="1">
                  <a:solidFill>
                    <a:srgbClr val="134F5C"/>
                  </a:solidFill>
                  <a:latin typeface="Calibri"/>
                  <a:ea typeface="Calibri"/>
                  <a:cs typeface="Calibri"/>
                  <a:sym typeface="Calibri"/>
                </a:rPr>
                <a:t>Persecution under Nero</a:t>
              </a:r>
              <a:endParaRPr sz="1200" b="1">
                <a:solidFill>
                  <a:srgbClr val="134F5C"/>
                </a:solidFill>
                <a:latin typeface="Calibri"/>
                <a:ea typeface="Calibri"/>
                <a:cs typeface="Calibri"/>
                <a:sym typeface="Calibri"/>
              </a:endParaRPr>
            </a:p>
            <a:p>
              <a:pPr marL="0" lvl="0" indent="0" algn="ctr" rtl="0">
                <a:lnSpc>
                  <a:spcPct val="115000"/>
                </a:lnSpc>
                <a:spcBef>
                  <a:spcPts val="0"/>
                </a:spcBef>
                <a:spcAft>
                  <a:spcPts val="0"/>
                </a:spcAft>
                <a:buNone/>
              </a:pPr>
              <a:r>
                <a:rPr lang="en" sz="1200" b="1">
                  <a:solidFill>
                    <a:srgbClr val="134F5C"/>
                  </a:solidFill>
                  <a:latin typeface="Calibri"/>
                  <a:ea typeface="Calibri"/>
                  <a:cs typeface="Calibri"/>
                  <a:sym typeface="Calibri"/>
                </a:rPr>
                <a:t>Martyrdom of Peter and Paul</a:t>
              </a:r>
              <a:endParaRPr sz="1200" b="1">
                <a:solidFill>
                  <a:srgbClr val="134F5C"/>
                </a:solidFill>
                <a:latin typeface="Calibri"/>
                <a:ea typeface="Calibri"/>
                <a:cs typeface="Calibri"/>
                <a:sym typeface="Calibri"/>
              </a:endParaRPr>
            </a:p>
            <a:p>
              <a:pPr marL="0" lvl="0" indent="0" algn="ctr" rtl="0">
                <a:lnSpc>
                  <a:spcPct val="115000"/>
                </a:lnSpc>
                <a:spcBef>
                  <a:spcPts val="0"/>
                </a:spcBef>
                <a:spcAft>
                  <a:spcPts val="0"/>
                </a:spcAft>
                <a:buNone/>
              </a:pPr>
              <a:endParaRPr sz="1000" b="1">
                <a:solidFill>
                  <a:srgbClr val="134F5C"/>
                </a:solidFill>
                <a:latin typeface="Roboto"/>
                <a:ea typeface="Roboto"/>
                <a:cs typeface="Roboto"/>
                <a:sym typeface="Roboto"/>
              </a:endParaRPr>
            </a:p>
            <a:p>
              <a:pPr marL="0" lvl="0" indent="0" algn="ctr" rtl="0">
                <a:lnSpc>
                  <a:spcPct val="115000"/>
                </a:lnSpc>
                <a:spcBef>
                  <a:spcPts val="0"/>
                </a:spcBef>
                <a:spcAft>
                  <a:spcPts val="0"/>
                </a:spcAft>
                <a:buNone/>
              </a:pPr>
              <a:endParaRPr sz="1000" b="1">
                <a:solidFill>
                  <a:srgbClr val="134F5C"/>
                </a:solidFill>
                <a:latin typeface="Roboto"/>
                <a:ea typeface="Roboto"/>
                <a:cs typeface="Roboto"/>
                <a:sym typeface="Roboto"/>
              </a:endParaRPr>
            </a:p>
          </p:txBody>
        </p:sp>
        <p:sp>
          <p:nvSpPr>
            <p:cNvPr id="157" name="Google Shape;157;p5"/>
            <p:cNvSpPr txBox="1"/>
            <p:nvPr/>
          </p:nvSpPr>
          <p:spPr>
            <a:xfrm>
              <a:off x="4915713" y="2085150"/>
              <a:ext cx="594300" cy="3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0B5394"/>
                  </a:solidFill>
                  <a:latin typeface="Roboto"/>
                  <a:ea typeface="Roboto"/>
                  <a:cs typeface="Roboto"/>
                  <a:sym typeface="Roboto"/>
                </a:rPr>
                <a:t>48-64 AD</a:t>
              </a:r>
              <a:endParaRPr sz="800" b="1">
                <a:solidFill>
                  <a:srgbClr val="0B5394"/>
                </a:solidFill>
                <a:latin typeface="Roboto"/>
                <a:ea typeface="Roboto"/>
                <a:cs typeface="Roboto"/>
                <a:sym typeface="Roboto"/>
              </a:endParaRPr>
            </a:p>
          </p:txBody>
        </p:sp>
      </p:grpSp>
      <p:grpSp>
        <p:nvGrpSpPr>
          <p:cNvPr id="158" name="Google Shape;158;p5"/>
          <p:cNvGrpSpPr/>
          <p:nvPr/>
        </p:nvGrpSpPr>
        <p:grpSpPr>
          <a:xfrm>
            <a:off x="5887800" y="1948510"/>
            <a:ext cx="1359900" cy="3101923"/>
            <a:chOff x="5887800" y="1948510"/>
            <a:chExt cx="1359900" cy="3101923"/>
          </a:xfrm>
        </p:grpSpPr>
        <p:sp>
          <p:nvSpPr>
            <p:cNvPr id="159" name="Google Shape;159;p5"/>
            <p:cNvSpPr/>
            <p:nvPr/>
          </p:nvSpPr>
          <p:spPr>
            <a:xfrm>
              <a:off x="6270606" y="1948510"/>
              <a:ext cx="594300" cy="594300"/>
            </a:xfrm>
            <a:prstGeom prst="ellipse">
              <a:avLst/>
            </a:prstGeom>
            <a:no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txBox="1"/>
            <p:nvPr/>
          </p:nvSpPr>
          <p:spPr>
            <a:xfrm>
              <a:off x="5887800" y="2652233"/>
              <a:ext cx="1359900" cy="2398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rgbClr val="134F5C"/>
                  </a:solidFill>
                  <a:latin typeface="Calibri"/>
                  <a:ea typeface="Calibri"/>
                  <a:cs typeface="Calibri"/>
                  <a:sym typeface="Calibri"/>
                </a:rPr>
                <a:t>Other Gospels</a:t>
              </a:r>
              <a:endParaRPr sz="1200" b="1">
                <a:solidFill>
                  <a:srgbClr val="134F5C"/>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1200" b="1">
                  <a:solidFill>
                    <a:srgbClr val="134F5C"/>
                  </a:solidFill>
                  <a:latin typeface="Calibri"/>
                  <a:ea typeface="Calibri"/>
                  <a:cs typeface="Calibri"/>
                  <a:sym typeface="Calibri"/>
                </a:rPr>
                <a:t>Gospel of John </a:t>
              </a:r>
              <a:endParaRPr sz="1200" b="1">
                <a:solidFill>
                  <a:srgbClr val="134F5C"/>
                </a:solidFill>
                <a:latin typeface="Calibri"/>
                <a:ea typeface="Calibri"/>
                <a:cs typeface="Calibri"/>
                <a:sym typeface="Calibri"/>
              </a:endParaRPr>
            </a:p>
            <a:p>
              <a:pPr marL="0" lvl="0" indent="0" algn="ctr" rtl="0">
                <a:lnSpc>
                  <a:spcPct val="115000"/>
                </a:lnSpc>
                <a:spcBef>
                  <a:spcPts val="0"/>
                </a:spcBef>
                <a:spcAft>
                  <a:spcPts val="0"/>
                </a:spcAft>
                <a:buNone/>
              </a:pPr>
              <a:r>
                <a:rPr lang="en" sz="1200" b="1">
                  <a:solidFill>
                    <a:srgbClr val="134F5C"/>
                  </a:solidFill>
                  <a:latin typeface="Calibri"/>
                  <a:ea typeface="Calibri"/>
                  <a:cs typeface="Calibri"/>
                  <a:sym typeface="Calibri"/>
                </a:rPr>
                <a:t>Revelation</a:t>
              </a:r>
              <a:endParaRPr sz="1200" b="1">
                <a:solidFill>
                  <a:srgbClr val="134F5C"/>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1200" b="1">
                  <a:solidFill>
                    <a:srgbClr val="134F5C"/>
                  </a:solidFill>
                  <a:latin typeface="Calibri"/>
                  <a:ea typeface="Calibri"/>
                  <a:cs typeface="Calibri"/>
                  <a:sym typeface="Calibri"/>
                </a:rPr>
                <a:t>Fall of Temple</a:t>
              </a:r>
              <a:endParaRPr sz="1200" b="1">
                <a:solidFill>
                  <a:srgbClr val="134F5C"/>
                </a:solidFill>
                <a:latin typeface="Calibri"/>
                <a:ea typeface="Calibri"/>
                <a:cs typeface="Calibri"/>
                <a:sym typeface="Calibri"/>
              </a:endParaRPr>
            </a:p>
            <a:p>
              <a:pPr marL="0" lvl="0" indent="0" algn="ctr" rtl="0">
                <a:lnSpc>
                  <a:spcPct val="115000"/>
                </a:lnSpc>
                <a:spcBef>
                  <a:spcPts val="0"/>
                </a:spcBef>
                <a:spcAft>
                  <a:spcPts val="0"/>
                </a:spcAft>
                <a:buNone/>
              </a:pPr>
              <a:r>
                <a:rPr lang="en" sz="1200" b="1">
                  <a:solidFill>
                    <a:srgbClr val="134F5C"/>
                  </a:solidFill>
                  <a:latin typeface="Calibri"/>
                  <a:ea typeface="Calibri"/>
                  <a:cs typeface="Calibri"/>
                  <a:sym typeface="Calibri"/>
                </a:rPr>
                <a:t>Death of John</a:t>
              </a:r>
              <a:endParaRPr sz="1200" b="1">
                <a:solidFill>
                  <a:srgbClr val="134F5C"/>
                </a:solidFill>
                <a:latin typeface="Calibri"/>
                <a:ea typeface="Calibri"/>
                <a:cs typeface="Calibri"/>
                <a:sym typeface="Calibri"/>
              </a:endParaRPr>
            </a:p>
            <a:p>
              <a:pPr marL="0" lvl="0" indent="0" algn="ctr" rtl="0">
                <a:lnSpc>
                  <a:spcPct val="115000"/>
                </a:lnSpc>
                <a:spcBef>
                  <a:spcPts val="0"/>
                </a:spcBef>
                <a:spcAft>
                  <a:spcPts val="0"/>
                </a:spcAft>
                <a:buNone/>
              </a:pPr>
              <a:r>
                <a:rPr lang="en" sz="1200" b="1">
                  <a:solidFill>
                    <a:srgbClr val="134F5C"/>
                  </a:solidFill>
                  <a:latin typeface="Calibri"/>
                  <a:ea typeface="Calibri"/>
                  <a:cs typeface="Calibri"/>
                  <a:sym typeface="Calibri"/>
                </a:rPr>
                <a:t>Didache</a:t>
              </a:r>
              <a:endParaRPr sz="1200" b="1">
                <a:solidFill>
                  <a:srgbClr val="134F5C"/>
                </a:solidFill>
                <a:latin typeface="Calibri"/>
                <a:ea typeface="Calibri"/>
                <a:cs typeface="Calibri"/>
                <a:sym typeface="Calibri"/>
              </a:endParaRPr>
            </a:p>
            <a:p>
              <a:pPr marL="0" lvl="0" indent="0" algn="ctr" rtl="0">
                <a:lnSpc>
                  <a:spcPct val="115000"/>
                </a:lnSpc>
                <a:spcBef>
                  <a:spcPts val="0"/>
                </a:spcBef>
                <a:spcAft>
                  <a:spcPts val="0"/>
                </a:spcAft>
                <a:buNone/>
              </a:pPr>
              <a:r>
                <a:rPr lang="en" sz="1200" b="1">
                  <a:solidFill>
                    <a:srgbClr val="134F5C"/>
                  </a:solidFill>
                  <a:latin typeface="Calibri"/>
                  <a:ea typeface="Calibri"/>
                  <a:cs typeface="Calibri"/>
                  <a:sym typeface="Calibri"/>
                </a:rPr>
                <a:t>Ignatius of Antioch</a:t>
              </a:r>
              <a:endParaRPr sz="1200" b="1">
                <a:solidFill>
                  <a:srgbClr val="134F5C"/>
                </a:solidFill>
                <a:latin typeface="Calibri"/>
                <a:ea typeface="Calibri"/>
                <a:cs typeface="Calibri"/>
                <a:sym typeface="Calibri"/>
              </a:endParaRPr>
            </a:p>
            <a:p>
              <a:pPr marL="0" lvl="0" indent="0" algn="ctr" rtl="0">
                <a:lnSpc>
                  <a:spcPct val="115000"/>
                </a:lnSpc>
                <a:spcBef>
                  <a:spcPts val="0"/>
                </a:spcBef>
                <a:spcAft>
                  <a:spcPts val="0"/>
                </a:spcAft>
                <a:buNone/>
              </a:pPr>
              <a:r>
                <a:rPr lang="en" sz="1200" b="1">
                  <a:solidFill>
                    <a:srgbClr val="134F5C"/>
                  </a:solidFill>
                  <a:latin typeface="Calibri"/>
                  <a:ea typeface="Calibri"/>
                  <a:cs typeface="Calibri"/>
                  <a:sym typeface="Calibri"/>
                </a:rPr>
                <a:t>Polycarp</a:t>
              </a:r>
              <a:endParaRPr sz="1200" b="1">
                <a:solidFill>
                  <a:srgbClr val="134F5C"/>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1200" b="1">
                  <a:solidFill>
                    <a:srgbClr val="134F5C"/>
                  </a:solidFill>
                  <a:latin typeface="Calibri"/>
                  <a:ea typeface="Calibri"/>
                  <a:cs typeface="Calibri"/>
                  <a:sym typeface="Calibri"/>
                </a:rPr>
                <a:t>Clement of Rome</a:t>
              </a:r>
              <a:endParaRPr sz="1200" b="1">
                <a:solidFill>
                  <a:srgbClr val="134F5C"/>
                </a:solidFill>
                <a:latin typeface="Calibri"/>
                <a:ea typeface="Calibri"/>
                <a:cs typeface="Calibri"/>
                <a:sym typeface="Calibri"/>
              </a:endParaRPr>
            </a:p>
          </p:txBody>
        </p:sp>
        <p:sp>
          <p:nvSpPr>
            <p:cNvPr id="161" name="Google Shape;161;p5"/>
            <p:cNvSpPr txBox="1"/>
            <p:nvPr/>
          </p:nvSpPr>
          <p:spPr>
            <a:xfrm>
              <a:off x="6275975" y="2046975"/>
              <a:ext cx="594300" cy="446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800" b="1">
                  <a:solidFill>
                    <a:srgbClr val="0B5394"/>
                  </a:solidFill>
                  <a:latin typeface="Roboto"/>
                  <a:ea typeface="Roboto"/>
                  <a:cs typeface="Roboto"/>
                  <a:sym typeface="Roboto"/>
                </a:rPr>
                <a:t>65-110 AD</a:t>
              </a:r>
              <a:endParaRPr sz="800" b="1">
                <a:solidFill>
                  <a:srgbClr val="0B5394"/>
                </a:solidFill>
                <a:latin typeface="Roboto"/>
                <a:ea typeface="Roboto"/>
                <a:cs typeface="Roboto"/>
                <a:sym typeface="Roboto"/>
              </a:endParaRPr>
            </a:p>
            <a:p>
              <a:pPr marL="0" lvl="0" indent="0" algn="ctr" rtl="0">
                <a:lnSpc>
                  <a:spcPct val="115000"/>
                </a:lnSpc>
                <a:spcBef>
                  <a:spcPts val="1600"/>
                </a:spcBef>
                <a:spcAft>
                  <a:spcPts val="1600"/>
                </a:spcAft>
                <a:buNone/>
              </a:pPr>
              <a:endParaRPr sz="800" b="1">
                <a:solidFill>
                  <a:srgbClr val="858585"/>
                </a:solidFill>
                <a:latin typeface="Roboto"/>
                <a:ea typeface="Roboto"/>
                <a:cs typeface="Roboto"/>
                <a:sym typeface="Roboto"/>
              </a:endParaRPr>
            </a:p>
          </p:txBody>
        </p:sp>
      </p:grpSp>
      <p:sp>
        <p:nvSpPr>
          <p:cNvPr id="162" name="Google Shape;162;p5"/>
          <p:cNvSpPr/>
          <p:nvPr/>
        </p:nvSpPr>
        <p:spPr>
          <a:xfrm>
            <a:off x="3004357" y="2251735"/>
            <a:ext cx="353400" cy="36900"/>
          </a:xfrm>
          <a:prstGeom prst="roundRect">
            <a:avLst>
              <a:gd name="adj" fmla="val 50000"/>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4358720" y="2251735"/>
            <a:ext cx="353400" cy="36900"/>
          </a:xfrm>
          <a:prstGeom prst="roundRect">
            <a:avLst>
              <a:gd name="adj" fmla="val 50000"/>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a:off x="5713595" y="2251735"/>
            <a:ext cx="353400" cy="36900"/>
          </a:xfrm>
          <a:prstGeom prst="roundRect">
            <a:avLst>
              <a:gd name="adj" fmla="val 50000"/>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7079257" y="2251735"/>
            <a:ext cx="353400" cy="36900"/>
          </a:xfrm>
          <a:prstGeom prst="roundRect">
            <a:avLst>
              <a:gd name="adj" fmla="val 50000"/>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5"/>
          <p:cNvGrpSpPr/>
          <p:nvPr/>
        </p:nvGrpSpPr>
        <p:grpSpPr>
          <a:xfrm>
            <a:off x="7264225" y="1948510"/>
            <a:ext cx="1359900" cy="2856525"/>
            <a:chOff x="7264225" y="1948510"/>
            <a:chExt cx="1359900" cy="2856525"/>
          </a:xfrm>
        </p:grpSpPr>
        <p:sp>
          <p:nvSpPr>
            <p:cNvPr id="167" name="Google Shape;167;p5"/>
            <p:cNvSpPr/>
            <p:nvPr/>
          </p:nvSpPr>
          <p:spPr>
            <a:xfrm>
              <a:off x="7647018" y="1948510"/>
              <a:ext cx="594300" cy="594300"/>
            </a:xfrm>
            <a:prstGeom prst="ellipse">
              <a:avLst/>
            </a:prstGeom>
            <a:no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txBox="1"/>
            <p:nvPr/>
          </p:nvSpPr>
          <p:spPr>
            <a:xfrm>
              <a:off x="7264225" y="2652236"/>
              <a:ext cx="1359900" cy="21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134F5C"/>
                  </a:solidFill>
                  <a:latin typeface="Calibri"/>
                  <a:ea typeface="Calibri"/>
                  <a:cs typeface="Calibri"/>
                  <a:sym typeface="Calibri"/>
                </a:rPr>
                <a:t>Spread of Christianity</a:t>
              </a:r>
              <a:endParaRPr sz="1200" b="1">
                <a:solidFill>
                  <a:srgbClr val="134F5C"/>
                </a:solidFill>
                <a:latin typeface="Calibri"/>
                <a:ea typeface="Calibri"/>
                <a:cs typeface="Calibri"/>
                <a:sym typeface="Calibri"/>
              </a:endParaRPr>
            </a:p>
            <a:p>
              <a:pPr marL="0" lvl="0" indent="0" algn="ctr" rtl="0">
                <a:spcBef>
                  <a:spcPts val="0"/>
                </a:spcBef>
                <a:spcAft>
                  <a:spcPts val="0"/>
                </a:spcAft>
                <a:buNone/>
              </a:pPr>
              <a:r>
                <a:rPr lang="en" sz="1200" b="1">
                  <a:solidFill>
                    <a:srgbClr val="134F5C"/>
                  </a:solidFill>
                  <a:latin typeface="Calibri"/>
                  <a:ea typeface="Calibri"/>
                  <a:cs typeface="Calibri"/>
                  <a:sym typeface="Calibri"/>
                </a:rPr>
                <a:t>Irenaeus</a:t>
              </a:r>
              <a:endParaRPr sz="1200" b="1">
                <a:solidFill>
                  <a:srgbClr val="134F5C"/>
                </a:solidFill>
                <a:latin typeface="Calibri"/>
                <a:ea typeface="Calibri"/>
                <a:cs typeface="Calibri"/>
                <a:sym typeface="Calibri"/>
              </a:endParaRPr>
            </a:p>
            <a:p>
              <a:pPr marL="0" lvl="0" indent="0" algn="ctr" rtl="0">
                <a:spcBef>
                  <a:spcPts val="0"/>
                </a:spcBef>
                <a:spcAft>
                  <a:spcPts val="0"/>
                </a:spcAft>
                <a:buNone/>
              </a:pPr>
              <a:r>
                <a:rPr lang="en" sz="1200" b="1">
                  <a:solidFill>
                    <a:srgbClr val="134F5C"/>
                  </a:solidFill>
                  <a:latin typeface="Calibri"/>
                  <a:ea typeface="Calibri"/>
                  <a:cs typeface="Calibri"/>
                  <a:sym typeface="Calibri"/>
                </a:rPr>
                <a:t>Writings of Justin Martyr</a:t>
              </a:r>
              <a:endParaRPr sz="1200" b="1">
                <a:solidFill>
                  <a:srgbClr val="134F5C"/>
                </a:solidFill>
                <a:latin typeface="Calibri"/>
                <a:ea typeface="Calibri"/>
                <a:cs typeface="Calibri"/>
                <a:sym typeface="Calibri"/>
              </a:endParaRPr>
            </a:p>
            <a:p>
              <a:pPr marL="0" lvl="0" indent="0" algn="ctr" rtl="0">
                <a:spcBef>
                  <a:spcPts val="0"/>
                </a:spcBef>
                <a:spcAft>
                  <a:spcPts val="0"/>
                </a:spcAft>
                <a:buNone/>
              </a:pPr>
              <a:r>
                <a:rPr lang="en" sz="1200" b="1">
                  <a:solidFill>
                    <a:srgbClr val="134F5C"/>
                  </a:solidFill>
                  <a:latin typeface="Calibri"/>
                  <a:ea typeface="Calibri"/>
                  <a:cs typeface="Calibri"/>
                  <a:sym typeface="Calibri"/>
                </a:rPr>
                <a:t>Persecutions under Marcus Aurelius</a:t>
              </a:r>
              <a:endParaRPr sz="1200" b="1">
                <a:solidFill>
                  <a:srgbClr val="134F5C"/>
                </a:solidFill>
                <a:latin typeface="Calibri"/>
                <a:ea typeface="Calibri"/>
                <a:cs typeface="Calibri"/>
                <a:sym typeface="Calibri"/>
              </a:endParaRPr>
            </a:p>
            <a:p>
              <a:pPr marL="0" lvl="0" indent="0" algn="ctr" rtl="0">
                <a:spcBef>
                  <a:spcPts val="0"/>
                </a:spcBef>
                <a:spcAft>
                  <a:spcPts val="0"/>
                </a:spcAft>
                <a:buNone/>
              </a:pPr>
              <a:r>
                <a:rPr lang="en" sz="1200" b="1">
                  <a:solidFill>
                    <a:srgbClr val="134F5C"/>
                  </a:solidFill>
                  <a:latin typeface="Calibri"/>
                  <a:ea typeface="Calibri"/>
                  <a:cs typeface="Calibri"/>
                  <a:sym typeface="Calibri"/>
                </a:rPr>
                <a:t>Life of Origen</a:t>
              </a:r>
              <a:endParaRPr sz="1200" b="1">
                <a:solidFill>
                  <a:srgbClr val="134F5C"/>
                </a:solidFill>
                <a:latin typeface="Calibri"/>
                <a:ea typeface="Calibri"/>
                <a:cs typeface="Calibri"/>
                <a:sym typeface="Calibri"/>
              </a:endParaRPr>
            </a:p>
            <a:p>
              <a:pPr marL="0" lvl="0" indent="0" algn="l" rtl="0">
                <a:spcBef>
                  <a:spcPts val="0"/>
                </a:spcBef>
                <a:spcAft>
                  <a:spcPts val="0"/>
                </a:spcAft>
                <a:buNone/>
              </a:pPr>
              <a:endParaRPr/>
            </a:p>
          </p:txBody>
        </p:sp>
        <p:sp>
          <p:nvSpPr>
            <p:cNvPr id="169" name="Google Shape;169;p5"/>
            <p:cNvSpPr txBox="1"/>
            <p:nvPr/>
          </p:nvSpPr>
          <p:spPr>
            <a:xfrm>
              <a:off x="7465375" y="2039950"/>
              <a:ext cx="957600" cy="681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0B5394"/>
                  </a:solidFill>
                  <a:latin typeface="Roboto"/>
                  <a:ea typeface="Roboto"/>
                  <a:cs typeface="Roboto"/>
                  <a:sym typeface="Roboto"/>
                </a:rPr>
                <a:t>111-254          AD</a:t>
              </a:r>
              <a:endParaRPr sz="800" b="1">
                <a:solidFill>
                  <a:srgbClr val="0B5394"/>
                </a:solidFill>
                <a:latin typeface="Roboto"/>
                <a:ea typeface="Roboto"/>
                <a:cs typeface="Roboto"/>
                <a:sym typeface="Roboto"/>
              </a:endParaRPr>
            </a:p>
          </p:txBody>
        </p:sp>
      </p:grpSp>
      <p:sp>
        <p:nvSpPr>
          <p:cNvPr id="170" name="Google Shape;170;p5"/>
          <p:cNvSpPr txBox="1"/>
          <p:nvPr/>
        </p:nvSpPr>
        <p:spPr>
          <a:xfrm>
            <a:off x="621125" y="4537450"/>
            <a:ext cx="2133000" cy="41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chemeClr val="dk2"/>
                </a:solidFill>
                <a:latin typeface="Calibri"/>
                <a:ea typeface="Calibri"/>
                <a:cs typeface="Calibri"/>
                <a:sym typeface="Calibri"/>
              </a:rPr>
              <a:t>*Dates are approximate</a:t>
            </a:r>
            <a:endParaRPr sz="1000" b="1">
              <a:solidFill>
                <a:schemeClr val="dk2"/>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edb6aed13a_0_1073"/>
          <p:cNvSpPr txBox="1">
            <a:spLocks noGrp="1"/>
          </p:cNvSpPr>
          <p:nvPr>
            <p:ph type="subTitle" idx="1"/>
          </p:nvPr>
        </p:nvSpPr>
        <p:spPr>
          <a:xfrm>
            <a:off x="4261600" y="1723400"/>
            <a:ext cx="4305600" cy="3114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605"/>
              <a:buFont typeface="Arial"/>
              <a:buNone/>
            </a:pPr>
            <a:r>
              <a:rPr lang="en" sz="2300" dirty="0">
                <a:solidFill>
                  <a:srgbClr val="000000"/>
                </a:solidFill>
                <a:latin typeface="Calibri"/>
                <a:ea typeface="Calibri"/>
                <a:cs typeface="Calibri"/>
                <a:sym typeface="Calibri"/>
              </a:rPr>
              <a:t>The Didache (did-ah-kay) is also known as “The Teaching of the Apostles.” It dates from the late first century and describes early Christian belief and practice including the Trinitarian formula, moral teachings and it explains the rites of Baptism and the Eucharist.</a:t>
            </a:r>
            <a:endParaRPr sz="2300" dirty="0">
              <a:solidFill>
                <a:srgbClr val="000000"/>
              </a:solidFill>
              <a:latin typeface="Calibri"/>
              <a:ea typeface="Calibri"/>
              <a:cs typeface="Calibri"/>
              <a:sym typeface="Calibri"/>
            </a:endParaRPr>
          </a:p>
        </p:txBody>
      </p:sp>
      <p:sp>
        <p:nvSpPr>
          <p:cNvPr id="176" name="Google Shape;176;g2edb6aed13a_0_1073"/>
          <p:cNvSpPr/>
          <p:nvPr/>
        </p:nvSpPr>
        <p:spPr>
          <a:xfrm>
            <a:off x="407250" y="188375"/>
            <a:ext cx="82620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g2edb6aed13a_0_1073"/>
          <p:cNvSpPr txBox="1"/>
          <p:nvPr/>
        </p:nvSpPr>
        <p:spPr>
          <a:xfrm>
            <a:off x="486850" y="188375"/>
            <a:ext cx="7903500" cy="1065000"/>
          </a:xfrm>
          <a:prstGeom prst="rect">
            <a:avLst/>
          </a:prstGeom>
          <a:solidFill>
            <a:srgbClr val="134F5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lt1"/>
                </a:solidFill>
                <a:latin typeface="Calibri"/>
                <a:ea typeface="Calibri"/>
                <a:cs typeface="Calibri"/>
                <a:sym typeface="Calibri"/>
              </a:rPr>
              <a:t>                  Didache</a:t>
            </a:r>
            <a:endParaRPr sz="5300" b="0" i="0" u="none" strike="noStrike" cap="none">
              <a:solidFill>
                <a:schemeClr val="lt1"/>
              </a:solidFill>
              <a:latin typeface="Calibri"/>
              <a:ea typeface="Calibri"/>
              <a:cs typeface="Calibri"/>
              <a:sym typeface="Calibri"/>
            </a:endParaRPr>
          </a:p>
        </p:txBody>
      </p:sp>
      <p:sp>
        <p:nvSpPr>
          <p:cNvPr id="178" name="Google Shape;178;g2edb6aed13a_0_1073"/>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g2edb6aed13a_0_1073"/>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80" name="Google Shape;180;g2edb6aed13a_0_1073"/>
          <p:cNvPicPr preferRelativeResize="0"/>
          <p:nvPr/>
        </p:nvPicPr>
        <p:blipFill>
          <a:blip r:embed="rId3">
            <a:alphaModFix/>
          </a:blip>
          <a:stretch>
            <a:fillRect/>
          </a:stretch>
        </p:blipFill>
        <p:spPr>
          <a:xfrm>
            <a:off x="675775" y="2026523"/>
            <a:ext cx="3474925" cy="2182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2edb6aed13a_0_325"/>
          <p:cNvSpPr txBox="1">
            <a:spLocks noGrp="1"/>
          </p:cNvSpPr>
          <p:nvPr>
            <p:ph type="title"/>
          </p:nvPr>
        </p:nvSpPr>
        <p:spPr>
          <a:xfrm>
            <a:off x="558925" y="445025"/>
            <a:ext cx="7980600" cy="937200"/>
          </a:xfrm>
          <a:prstGeom prst="rect">
            <a:avLst/>
          </a:prstGeom>
          <a:noFill/>
          <a:ln w="76200"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4020" b="1">
                <a:solidFill>
                  <a:srgbClr val="45818E"/>
                </a:solidFill>
                <a:latin typeface="Calibri"/>
                <a:ea typeface="Calibri"/>
                <a:cs typeface="Calibri"/>
                <a:sym typeface="Calibri"/>
              </a:rPr>
              <a:t>The Eucharist in the Early Church</a:t>
            </a:r>
            <a:endParaRPr sz="4020" b="1">
              <a:solidFill>
                <a:srgbClr val="45818E"/>
              </a:solidFill>
              <a:latin typeface="Calibri"/>
              <a:ea typeface="Calibri"/>
              <a:cs typeface="Calibri"/>
              <a:sym typeface="Calibri"/>
            </a:endParaRPr>
          </a:p>
        </p:txBody>
      </p:sp>
      <p:sp>
        <p:nvSpPr>
          <p:cNvPr id="186" name="Google Shape;186;g2edb6aed13a_0_325"/>
          <p:cNvSpPr txBox="1"/>
          <p:nvPr/>
        </p:nvSpPr>
        <p:spPr>
          <a:xfrm>
            <a:off x="4572000" y="1678450"/>
            <a:ext cx="3967500" cy="2944500"/>
          </a:xfrm>
          <a:prstGeom prst="rect">
            <a:avLst/>
          </a:prstGeom>
          <a:no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134F5C"/>
                </a:solidFill>
                <a:latin typeface="Calibri"/>
                <a:ea typeface="Calibri"/>
                <a:cs typeface="Calibri"/>
                <a:sym typeface="Calibri"/>
              </a:rPr>
              <a:t> “The historical record is clear about this: Wherever Christianity spread, the Church immediately established the liturgy—‘the breaking of the bread and the prayers’—on the ‘Lord’s day’ which was Sunday.”</a:t>
            </a:r>
            <a:r>
              <a:rPr lang="en" sz="2100" b="1">
                <a:solidFill>
                  <a:srgbClr val="134F5C"/>
                </a:solidFill>
                <a:latin typeface="Calibri"/>
                <a:ea typeface="Calibri"/>
                <a:cs typeface="Calibri"/>
                <a:sym typeface="Calibri"/>
              </a:rPr>
              <a:t> </a:t>
            </a:r>
            <a:r>
              <a:rPr lang="en" sz="1800" b="1">
                <a:solidFill>
                  <a:srgbClr val="134F5C"/>
                </a:solidFill>
                <a:latin typeface="Calibri"/>
                <a:ea typeface="Calibri"/>
                <a:cs typeface="Calibri"/>
                <a:sym typeface="Calibri"/>
              </a:rPr>
              <a:t>-Mike Aquilina</a:t>
            </a:r>
            <a:endParaRPr sz="1800" b="1">
              <a:solidFill>
                <a:srgbClr val="134F5C"/>
              </a:solidFill>
              <a:latin typeface="Calibri"/>
              <a:ea typeface="Calibri"/>
              <a:cs typeface="Calibri"/>
              <a:sym typeface="Calibri"/>
            </a:endParaRPr>
          </a:p>
        </p:txBody>
      </p:sp>
      <p:pic>
        <p:nvPicPr>
          <p:cNvPr id="187" name="Google Shape;187;g2edb6aed13a_0_325"/>
          <p:cNvPicPr preferRelativeResize="0"/>
          <p:nvPr/>
        </p:nvPicPr>
        <p:blipFill>
          <a:blip r:embed="rId3">
            <a:alphaModFix/>
          </a:blip>
          <a:stretch>
            <a:fillRect/>
          </a:stretch>
        </p:blipFill>
        <p:spPr>
          <a:xfrm>
            <a:off x="490600" y="1545738"/>
            <a:ext cx="3924300" cy="3209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1"/>
        <p:cNvGrpSpPr/>
        <p:nvPr/>
      </p:nvGrpSpPr>
      <p:grpSpPr>
        <a:xfrm>
          <a:off x="0" y="0"/>
          <a:ext cx="0" cy="0"/>
          <a:chOff x="0" y="0"/>
          <a:chExt cx="0" cy="0"/>
        </a:xfrm>
      </p:grpSpPr>
      <p:sp>
        <p:nvSpPr>
          <p:cNvPr id="192" name="Google Shape;192;g274e39f6533_0_21"/>
          <p:cNvSpPr txBox="1">
            <a:spLocks noGrp="1"/>
          </p:cNvSpPr>
          <p:nvPr>
            <p:ph type="title"/>
          </p:nvPr>
        </p:nvSpPr>
        <p:spPr>
          <a:xfrm>
            <a:off x="839650" y="445025"/>
            <a:ext cx="7544100" cy="937200"/>
          </a:xfrm>
          <a:prstGeom prst="rect">
            <a:avLst/>
          </a:prstGeom>
          <a:no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820" b="1">
                <a:solidFill>
                  <a:schemeClr val="lt1"/>
                </a:solidFill>
                <a:latin typeface="Calibri"/>
                <a:ea typeface="Calibri"/>
                <a:cs typeface="Calibri"/>
                <a:sym typeface="Calibri"/>
              </a:rPr>
              <a:t>The Apostolic Fathers</a:t>
            </a:r>
            <a:endParaRPr sz="4820" b="1">
              <a:solidFill>
                <a:schemeClr val="lt1"/>
              </a:solidFill>
              <a:latin typeface="Calibri"/>
              <a:ea typeface="Calibri"/>
              <a:cs typeface="Calibri"/>
              <a:sym typeface="Calibri"/>
            </a:endParaRPr>
          </a:p>
        </p:txBody>
      </p:sp>
      <p:pic>
        <p:nvPicPr>
          <p:cNvPr id="193" name="Google Shape;193;g274e39f6533_0_21"/>
          <p:cNvPicPr preferRelativeResize="0"/>
          <p:nvPr/>
        </p:nvPicPr>
        <p:blipFill>
          <a:blip r:embed="rId4">
            <a:alphaModFix/>
          </a:blip>
          <a:stretch>
            <a:fillRect/>
          </a:stretch>
        </p:blipFill>
        <p:spPr>
          <a:xfrm>
            <a:off x="839651" y="1733212"/>
            <a:ext cx="2074475" cy="2596337"/>
          </a:xfrm>
          <a:prstGeom prst="rect">
            <a:avLst/>
          </a:prstGeom>
          <a:noFill/>
          <a:ln w="76200" cap="flat" cmpd="sng">
            <a:solidFill>
              <a:schemeClr val="lt1"/>
            </a:solidFill>
            <a:prstDash val="solid"/>
            <a:round/>
            <a:headEnd type="none" w="sm" len="sm"/>
            <a:tailEnd type="none" w="sm" len="sm"/>
          </a:ln>
        </p:spPr>
      </p:pic>
      <p:pic>
        <p:nvPicPr>
          <p:cNvPr id="194" name="Google Shape;194;g274e39f6533_0_21"/>
          <p:cNvPicPr preferRelativeResize="0"/>
          <p:nvPr/>
        </p:nvPicPr>
        <p:blipFill>
          <a:blip r:embed="rId5">
            <a:alphaModFix/>
          </a:blip>
          <a:stretch>
            <a:fillRect/>
          </a:stretch>
        </p:blipFill>
        <p:spPr>
          <a:xfrm>
            <a:off x="3574462" y="1733188"/>
            <a:ext cx="2074475" cy="2609315"/>
          </a:xfrm>
          <a:prstGeom prst="rect">
            <a:avLst/>
          </a:prstGeom>
          <a:noFill/>
          <a:ln w="76200" cap="flat" cmpd="sng">
            <a:solidFill>
              <a:schemeClr val="lt1"/>
            </a:solidFill>
            <a:prstDash val="solid"/>
            <a:round/>
            <a:headEnd type="none" w="sm" len="sm"/>
            <a:tailEnd type="none" w="sm" len="sm"/>
          </a:ln>
        </p:spPr>
      </p:pic>
      <p:pic>
        <p:nvPicPr>
          <p:cNvPr id="195" name="Google Shape;195;g274e39f6533_0_21"/>
          <p:cNvPicPr preferRelativeResize="0"/>
          <p:nvPr/>
        </p:nvPicPr>
        <p:blipFill>
          <a:blip r:embed="rId6">
            <a:alphaModFix/>
          </a:blip>
          <a:stretch>
            <a:fillRect/>
          </a:stretch>
        </p:blipFill>
        <p:spPr>
          <a:xfrm>
            <a:off x="6181275" y="1733200"/>
            <a:ext cx="2074475" cy="2609299"/>
          </a:xfrm>
          <a:prstGeom prst="rect">
            <a:avLst/>
          </a:prstGeom>
          <a:noFill/>
          <a:ln w="76200" cap="flat" cmpd="sng">
            <a:solidFill>
              <a:schemeClr val="lt1"/>
            </a:solidFill>
            <a:prstDash val="solid"/>
            <a:round/>
            <a:headEnd type="none" w="sm" len="sm"/>
            <a:tailEnd type="none" w="sm" len="sm"/>
          </a:ln>
        </p:spPr>
      </p:pic>
      <p:sp>
        <p:nvSpPr>
          <p:cNvPr id="196" name="Google Shape;196;g274e39f6533_0_21"/>
          <p:cNvSpPr txBox="1"/>
          <p:nvPr/>
        </p:nvSpPr>
        <p:spPr>
          <a:xfrm>
            <a:off x="807400" y="4518750"/>
            <a:ext cx="2074500" cy="32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Calibri"/>
                <a:ea typeface="Calibri"/>
                <a:cs typeface="Calibri"/>
                <a:sym typeface="Calibri"/>
              </a:rPr>
              <a:t>Clement of Rome</a:t>
            </a:r>
            <a:endParaRPr sz="1800" b="1">
              <a:solidFill>
                <a:schemeClr val="lt1"/>
              </a:solidFill>
              <a:latin typeface="Calibri"/>
              <a:ea typeface="Calibri"/>
              <a:cs typeface="Calibri"/>
              <a:sym typeface="Calibri"/>
            </a:endParaRPr>
          </a:p>
        </p:txBody>
      </p:sp>
      <p:sp>
        <p:nvSpPr>
          <p:cNvPr id="197" name="Google Shape;197;g274e39f6533_0_21"/>
          <p:cNvSpPr txBox="1"/>
          <p:nvPr/>
        </p:nvSpPr>
        <p:spPr>
          <a:xfrm>
            <a:off x="3534750" y="4518750"/>
            <a:ext cx="2074500" cy="32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Calibri"/>
                <a:ea typeface="Calibri"/>
                <a:cs typeface="Calibri"/>
                <a:sym typeface="Calibri"/>
              </a:rPr>
              <a:t>Polycarp</a:t>
            </a:r>
            <a:endParaRPr sz="1800" b="1">
              <a:solidFill>
                <a:schemeClr val="lt1"/>
              </a:solidFill>
              <a:latin typeface="Calibri"/>
              <a:ea typeface="Calibri"/>
              <a:cs typeface="Calibri"/>
              <a:sym typeface="Calibri"/>
            </a:endParaRPr>
          </a:p>
        </p:txBody>
      </p:sp>
      <p:sp>
        <p:nvSpPr>
          <p:cNvPr id="198" name="Google Shape;198;g274e39f6533_0_21"/>
          <p:cNvSpPr txBox="1"/>
          <p:nvPr/>
        </p:nvSpPr>
        <p:spPr>
          <a:xfrm>
            <a:off x="6181263" y="4518750"/>
            <a:ext cx="2074500" cy="32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Calibri"/>
                <a:ea typeface="Calibri"/>
                <a:cs typeface="Calibri"/>
                <a:sym typeface="Calibri"/>
              </a:rPr>
              <a:t>Ignatius of Antioch</a:t>
            </a:r>
            <a:endParaRPr sz="1800" b="1">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edb6aed13a_0_310"/>
          <p:cNvSpPr txBox="1">
            <a:spLocks noGrp="1"/>
          </p:cNvSpPr>
          <p:nvPr>
            <p:ph type="title"/>
          </p:nvPr>
        </p:nvSpPr>
        <p:spPr>
          <a:xfrm>
            <a:off x="558925" y="445025"/>
            <a:ext cx="7980600" cy="937200"/>
          </a:xfrm>
          <a:prstGeom prst="rect">
            <a:avLst/>
          </a:prstGeom>
          <a:noFill/>
          <a:ln w="76200"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 sz="3120" b="1">
                <a:solidFill>
                  <a:srgbClr val="45818E"/>
                </a:solidFill>
                <a:latin typeface="Calibri"/>
                <a:ea typeface="Calibri"/>
                <a:cs typeface="Calibri"/>
                <a:sym typeface="Calibri"/>
              </a:rPr>
              <a:t>      Three Elements of Christian  Martyrdom</a:t>
            </a:r>
            <a:endParaRPr sz="3120" b="1">
              <a:solidFill>
                <a:srgbClr val="45818E"/>
              </a:solidFill>
              <a:latin typeface="Calibri"/>
              <a:ea typeface="Calibri"/>
              <a:cs typeface="Calibri"/>
              <a:sym typeface="Calibri"/>
            </a:endParaRPr>
          </a:p>
        </p:txBody>
      </p:sp>
      <p:sp>
        <p:nvSpPr>
          <p:cNvPr id="204" name="Google Shape;204;g2edb6aed13a_0_310"/>
          <p:cNvSpPr txBox="1"/>
          <p:nvPr/>
        </p:nvSpPr>
        <p:spPr>
          <a:xfrm>
            <a:off x="4572000" y="1678450"/>
            <a:ext cx="3967500" cy="2944500"/>
          </a:xfrm>
          <a:prstGeom prst="rect">
            <a:avLst/>
          </a:prstGeom>
          <a:no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134F5C"/>
                </a:solidFill>
                <a:latin typeface="Calibri"/>
                <a:ea typeface="Calibri"/>
                <a:cs typeface="Calibri"/>
                <a:sym typeface="Calibri"/>
              </a:rPr>
              <a:t>1. The person must be put to death. </a:t>
            </a:r>
            <a:endParaRPr sz="2100" b="1">
              <a:solidFill>
                <a:srgbClr val="134F5C"/>
              </a:solidFill>
              <a:latin typeface="Calibri"/>
              <a:ea typeface="Calibri"/>
              <a:cs typeface="Calibri"/>
              <a:sym typeface="Calibri"/>
            </a:endParaRPr>
          </a:p>
          <a:p>
            <a:pPr marL="0" lvl="0" indent="0" algn="l" rtl="0">
              <a:spcBef>
                <a:spcPts val="0"/>
              </a:spcBef>
              <a:spcAft>
                <a:spcPts val="0"/>
              </a:spcAft>
              <a:buNone/>
            </a:pPr>
            <a:r>
              <a:rPr lang="en" sz="2100" b="1">
                <a:solidFill>
                  <a:srgbClr val="134F5C"/>
                </a:solidFill>
                <a:latin typeface="Calibri"/>
                <a:ea typeface="Calibri"/>
                <a:cs typeface="Calibri"/>
                <a:sym typeface="Calibri"/>
              </a:rPr>
              <a:t>2. The person must die for Christ and the faith. </a:t>
            </a:r>
            <a:endParaRPr sz="2100" b="1">
              <a:solidFill>
                <a:srgbClr val="134F5C"/>
              </a:solidFill>
              <a:latin typeface="Calibri"/>
              <a:ea typeface="Calibri"/>
              <a:cs typeface="Calibri"/>
              <a:sym typeface="Calibri"/>
            </a:endParaRPr>
          </a:p>
          <a:p>
            <a:pPr marL="0" lvl="0" indent="0" algn="l" rtl="0">
              <a:spcBef>
                <a:spcPts val="0"/>
              </a:spcBef>
              <a:spcAft>
                <a:spcPts val="0"/>
              </a:spcAft>
              <a:buNone/>
            </a:pPr>
            <a:r>
              <a:rPr lang="en" sz="2100" b="1">
                <a:solidFill>
                  <a:srgbClr val="134F5C"/>
                </a:solidFill>
                <a:latin typeface="Calibri"/>
                <a:ea typeface="Calibri"/>
                <a:cs typeface="Calibri"/>
                <a:sym typeface="Calibri"/>
              </a:rPr>
              <a:t>3. The person does not die out of hatred for the enemy, but in joy out of love for Christ and the truth of the faith.</a:t>
            </a:r>
            <a:endParaRPr sz="2100" b="1">
              <a:solidFill>
                <a:srgbClr val="134F5C"/>
              </a:solidFill>
              <a:latin typeface="Calibri"/>
              <a:ea typeface="Calibri"/>
              <a:cs typeface="Calibri"/>
              <a:sym typeface="Calibri"/>
            </a:endParaRPr>
          </a:p>
        </p:txBody>
      </p:sp>
      <p:pic>
        <p:nvPicPr>
          <p:cNvPr id="205" name="Google Shape;205;g2edb6aed13a_0_310"/>
          <p:cNvPicPr preferRelativeResize="0"/>
          <p:nvPr/>
        </p:nvPicPr>
        <p:blipFill>
          <a:blip r:embed="rId3">
            <a:alphaModFix/>
          </a:blip>
          <a:stretch>
            <a:fillRect/>
          </a:stretch>
        </p:blipFill>
        <p:spPr>
          <a:xfrm>
            <a:off x="558925" y="1678449"/>
            <a:ext cx="3811800" cy="2901949"/>
          </a:xfrm>
          <a:prstGeom prst="rect">
            <a:avLst/>
          </a:prstGeom>
          <a:noFill/>
          <a:ln w="76200" cap="flat" cmpd="sng">
            <a:solidFill>
              <a:srgbClr val="45818E"/>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209"/>
        <p:cNvGrpSpPr/>
        <p:nvPr/>
      </p:nvGrpSpPr>
      <p:grpSpPr>
        <a:xfrm>
          <a:off x="0" y="0"/>
          <a:ext cx="0" cy="0"/>
          <a:chOff x="0" y="0"/>
          <a:chExt cx="0" cy="0"/>
        </a:xfrm>
      </p:grpSpPr>
      <p:sp>
        <p:nvSpPr>
          <p:cNvPr id="210" name="Google Shape;210;g2edb6aed13a_0_1134"/>
          <p:cNvSpPr txBox="1">
            <a:spLocks noGrp="1"/>
          </p:cNvSpPr>
          <p:nvPr>
            <p:ph type="title"/>
          </p:nvPr>
        </p:nvSpPr>
        <p:spPr>
          <a:xfrm>
            <a:off x="4572000" y="445025"/>
            <a:ext cx="4209600" cy="1233300"/>
          </a:xfrm>
          <a:prstGeom prst="rect">
            <a:avLst/>
          </a:prstGeom>
          <a:solidFill>
            <a:schemeClr val="lt1"/>
          </a:solidFill>
          <a:ln w="76200"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4820" b="1">
                <a:solidFill>
                  <a:srgbClr val="45818E"/>
                </a:solidFill>
                <a:latin typeface="Calibri"/>
                <a:ea typeface="Calibri"/>
                <a:cs typeface="Calibri"/>
                <a:sym typeface="Calibri"/>
              </a:rPr>
              <a:t>Tertullian</a:t>
            </a:r>
            <a:endParaRPr sz="4820" b="1">
              <a:solidFill>
                <a:srgbClr val="45818E"/>
              </a:solidFill>
              <a:latin typeface="Calibri"/>
              <a:ea typeface="Calibri"/>
              <a:cs typeface="Calibri"/>
              <a:sym typeface="Calibri"/>
            </a:endParaRPr>
          </a:p>
        </p:txBody>
      </p:sp>
      <p:sp>
        <p:nvSpPr>
          <p:cNvPr id="211" name="Google Shape;211;g2edb6aed13a_0_1134"/>
          <p:cNvSpPr txBox="1"/>
          <p:nvPr/>
        </p:nvSpPr>
        <p:spPr>
          <a:xfrm>
            <a:off x="4572000" y="1939825"/>
            <a:ext cx="4209600" cy="2737500"/>
          </a:xfrm>
          <a:prstGeom prst="rect">
            <a:avLst/>
          </a:prstGeom>
          <a:solidFill>
            <a:schemeClr val="lt1"/>
          </a:solid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400" b="1" i="1">
              <a:solidFill>
                <a:srgbClr val="45818E"/>
              </a:solidFill>
              <a:highlight>
                <a:srgbClr val="FFFFFF"/>
              </a:highlight>
              <a:latin typeface="Calibri"/>
              <a:ea typeface="Calibri"/>
              <a:cs typeface="Calibri"/>
              <a:sym typeface="Calibri"/>
            </a:endParaRPr>
          </a:p>
          <a:p>
            <a:pPr marL="0" lvl="0" indent="0" algn="ctr" rtl="0">
              <a:spcBef>
                <a:spcPts val="0"/>
              </a:spcBef>
              <a:spcAft>
                <a:spcPts val="0"/>
              </a:spcAft>
              <a:buNone/>
            </a:pPr>
            <a:r>
              <a:rPr lang="en" sz="3400" b="1" i="1">
                <a:solidFill>
                  <a:srgbClr val="45818E"/>
                </a:solidFill>
                <a:latin typeface="Calibri"/>
                <a:ea typeface="Calibri"/>
                <a:cs typeface="Calibri"/>
                <a:sym typeface="Calibri"/>
              </a:rPr>
              <a:t>“The blood of the martyrs is the seed </a:t>
            </a:r>
            <a:endParaRPr sz="3400" b="1" i="1">
              <a:solidFill>
                <a:srgbClr val="45818E"/>
              </a:solidFill>
              <a:latin typeface="Calibri"/>
              <a:ea typeface="Calibri"/>
              <a:cs typeface="Calibri"/>
              <a:sym typeface="Calibri"/>
            </a:endParaRPr>
          </a:p>
          <a:p>
            <a:pPr marL="0" lvl="0" indent="0" algn="ctr" rtl="0">
              <a:spcBef>
                <a:spcPts val="0"/>
              </a:spcBef>
              <a:spcAft>
                <a:spcPts val="0"/>
              </a:spcAft>
              <a:buNone/>
            </a:pPr>
            <a:r>
              <a:rPr lang="en" sz="3400" b="1" i="1">
                <a:solidFill>
                  <a:srgbClr val="45818E"/>
                </a:solidFill>
                <a:latin typeface="Calibri"/>
                <a:ea typeface="Calibri"/>
                <a:cs typeface="Calibri"/>
                <a:sym typeface="Calibri"/>
              </a:rPr>
              <a:t>of the church”</a:t>
            </a:r>
            <a:r>
              <a:rPr lang="en" sz="3400">
                <a:solidFill>
                  <a:srgbClr val="45818E"/>
                </a:solidFill>
                <a:latin typeface="Calibri"/>
                <a:ea typeface="Calibri"/>
                <a:cs typeface="Calibri"/>
                <a:sym typeface="Calibri"/>
              </a:rPr>
              <a:t>  </a:t>
            </a:r>
            <a:endParaRPr sz="3400">
              <a:solidFill>
                <a:srgbClr val="45818E"/>
              </a:solidFill>
              <a:latin typeface="Calibri"/>
              <a:ea typeface="Calibri"/>
              <a:cs typeface="Calibri"/>
              <a:sym typeface="Calibri"/>
            </a:endParaRPr>
          </a:p>
          <a:p>
            <a:pPr marL="0" lvl="0" indent="0" algn="ctr" rtl="0">
              <a:spcBef>
                <a:spcPts val="0"/>
              </a:spcBef>
              <a:spcAft>
                <a:spcPts val="0"/>
              </a:spcAft>
              <a:buNone/>
            </a:pPr>
            <a:r>
              <a:rPr lang="en" sz="1800" b="1">
                <a:solidFill>
                  <a:srgbClr val="45818E"/>
                </a:solidFill>
                <a:latin typeface="Calibri"/>
                <a:ea typeface="Calibri"/>
                <a:cs typeface="Calibri"/>
                <a:sym typeface="Calibri"/>
              </a:rPr>
              <a:t>-Tertullian 187 AD</a:t>
            </a:r>
            <a:endParaRPr sz="1800" b="1">
              <a:solidFill>
                <a:srgbClr val="45818E"/>
              </a:solidFill>
              <a:latin typeface="Calibri"/>
              <a:ea typeface="Calibri"/>
              <a:cs typeface="Calibri"/>
              <a:sym typeface="Calibri"/>
            </a:endParaRPr>
          </a:p>
        </p:txBody>
      </p:sp>
      <p:pic>
        <p:nvPicPr>
          <p:cNvPr id="212" name="Google Shape;212;g2edb6aed13a_0_1134"/>
          <p:cNvPicPr preferRelativeResize="0"/>
          <p:nvPr/>
        </p:nvPicPr>
        <p:blipFill>
          <a:blip r:embed="rId3">
            <a:alphaModFix/>
          </a:blip>
          <a:stretch>
            <a:fillRect/>
          </a:stretch>
        </p:blipFill>
        <p:spPr>
          <a:xfrm>
            <a:off x="-7" y="0"/>
            <a:ext cx="4209514"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6"/>
        <p:cNvGrpSpPr/>
        <p:nvPr/>
      </p:nvGrpSpPr>
      <p:grpSpPr>
        <a:xfrm>
          <a:off x="0" y="0"/>
          <a:ext cx="0" cy="0"/>
          <a:chOff x="0" y="0"/>
          <a:chExt cx="0" cy="0"/>
        </a:xfrm>
      </p:grpSpPr>
      <p:sp>
        <p:nvSpPr>
          <p:cNvPr id="217" name="Google Shape;217;p12"/>
          <p:cNvSpPr txBox="1">
            <a:spLocks noGrp="1"/>
          </p:cNvSpPr>
          <p:nvPr>
            <p:ph type="subTitle" idx="1"/>
          </p:nvPr>
        </p:nvSpPr>
        <p:spPr>
          <a:xfrm>
            <a:off x="3697700" y="1847550"/>
            <a:ext cx="4692900" cy="3087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5"/>
              <a:buNone/>
            </a:pPr>
            <a:r>
              <a:rPr lang="en">
                <a:solidFill>
                  <a:srgbClr val="134F5C"/>
                </a:solidFill>
                <a:latin typeface="Impact"/>
                <a:ea typeface="Impact"/>
                <a:cs typeface="Impact"/>
                <a:sym typeface="Impact"/>
              </a:rPr>
              <a:t>“Wherever the bishop appears, there let the people be; as wherever Jesus Christ is, there is the catholic Church.” </a:t>
            </a:r>
            <a:endParaRPr sz="2900">
              <a:solidFill>
                <a:srgbClr val="134F5C"/>
              </a:solidFill>
              <a:latin typeface="Impact"/>
              <a:ea typeface="Impact"/>
              <a:cs typeface="Impact"/>
              <a:sym typeface="Impact"/>
            </a:endParaRPr>
          </a:p>
          <a:p>
            <a:pPr marL="0" lvl="0" indent="0" algn="ctr" rtl="0">
              <a:lnSpc>
                <a:spcPct val="100000"/>
              </a:lnSpc>
              <a:spcBef>
                <a:spcPts val="0"/>
              </a:spcBef>
              <a:spcAft>
                <a:spcPts val="0"/>
              </a:spcAft>
              <a:buSzPts val="605"/>
              <a:buNone/>
            </a:pPr>
            <a:r>
              <a:rPr lang="en" sz="1800">
                <a:solidFill>
                  <a:srgbClr val="134F5C"/>
                </a:solidFill>
                <a:latin typeface="Impact"/>
                <a:ea typeface="Impact"/>
                <a:cs typeface="Impact"/>
                <a:sym typeface="Impact"/>
              </a:rPr>
              <a:t> -Ignatius of Antioch</a:t>
            </a:r>
            <a:endParaRPr sz="1800">
              <a:solidFill>
                <a:srgbClr val="134F5C"/>
              </a:solidFill>
              <a:latin typeface="Impact"/>
              <a:ea typeface="Impact"/>
              <a:cs typeface="Impact"/>
              <a:sym typeface="Impact"/>
            </a:endParaRPr>
          </a:p>
          <a:p>
            <a:pPr marL="0" lvl="0" indent="0" algn="ctr" rtl="0">
              <a:spcBef>
                <a:spcPts val="0"/>
              </a:spcBef>
              <a:spcAft>
                <a:spcPts val="0"/>
              </a:spcAft>
              <a:buSzPts val="605"/>
              <a:buNone/>
            </a:pPr>
            <a:endParaRPr/>
          </a:p>
        </p:txBody>
      </p:sp>
      <p:sp>
        <p:nvSpPr>
          <p:cNvPr id="218" name="Google Shape;218;p12"/>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2"/>
          <p:cNvSpPr txBox="1"/>
          <p:nvPr/>
        </p:nvSpPr>
        <p:spPr>
          <a:xfrm>
            <a:off x="727625" y="280875"/>
            <a:ext cx="7662900" cy="972600"/>
          </a:xfrm>
          <a:prstGeom prst="rect">
            <a:avLst/>
          </a:prstGeom>
          <a:solidFill>
            <a:srgbClr val="134F5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a:solidFill>
                  <a:schemeClr val="accent4"/>
                </a:solidFill>
                <a:latin typeface="Calibri"/>
                <a:ea typeface="Calibri"/>
                <a:cs typeface="Calibri"/>
                <a:sym typeface="Calibri"/>
              </a:rPr>
              <a:t>               Memorize It</a:t>
            </a:r>
            <a:endParaRPr sz="5300" b="0" i="0" u="none" strike="noStrike" cap="none">
              <a:solidFill>
                <a:schemeClr val="accent4"/>
              </a:solidFill>
              <a:latin typeface="Calibri"/>
              <a:ea typeface="Calibri"/>
              <a:cs typeface="Calibri"/>
              <a:sym typeface="Calibri"/>
            </a:endParaRPr>
          </a:p>
        </p:txBody>
      </p:sp>
      <p:sp>
        <p:nvSpPr>
          <p:cNvPr id="220" name="Google Shape;220;p12"/>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2"/>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Key</a:t>
            </a: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a:solidFill>
                  <a:schemeClr val="dk1"/>
                </a:solidFill>
                <a:latin typeface="Calibri"/>
                <a:ea typeface="Calibri"/>
                <a:cs typeface="Calibri"/>
                <a:sym typeface="Calibri"/>
              </a:rPr>
              <a:t>Quote</a:t>
            </a:r>
            <a:endParaRPr sz="1400" b="0" i="0" u="none" strike="noStrike" cap="none">
              <a:solidFill>
                <a:srgbClr val="000000"/>
              </a:solidFill>
              <a:latin typeface="Calibri"/>
              <a:ea typeface="Calibri"/>
              <a:cs typeface="Calibri"/>
              <a:sym typeface="Calibri"/>
            </a:endParaRPr>
          </a:p>
        </p:txBody>
      </p:sp>
      <p:pic>
        <p:nvPicPr>
          <p:cNvPr id="222" name="Google Shape;222;p12"/>
          <p:cNvPicPr preferRelativeResize="0"/>
          <p:nvPr/>
        </p:nvPicPr>
        <p:blipFill rotWithShape="1">
          <a:blip r:embed="rId4">
            <a:alphaModFix/>
          </a:blip>
          <a:srcRect/>
          <a:stretch/>
        </p:blipFill>
        <p:spPr>
          <a:xfrm flipH="1">
            <a:off x="1021551" y="1747036"/>
            <a:ext cx="2470075" cy="3087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
        <p:cNvGrpSpPr/>
        <p:nvPr/>
      </p:nvGrpSpPr>
      <p:grpSpPr>
        <a:xfrm>
          <a:off x="0" y="0"/>
          <a:ext cx="0" cy="0"/>
          <a:chOff x="0" y="0"/>
          <a:chExt cx="0" cy="0"/>
        </a:xfrm>
      </p:grpSpPr>
      <p:sp>
        <p:nvSpPr>
          <p:cNvPr id="66" name="Google Shape;66;p3"/>
          <p:cNvSpPr txBox="1">
            <a:spLocks noGrp="1"/>
          </p:cNvSpPr>
          <p:nvPr>
            <p:ph type="title"/>
          </p:nvPr>
        </p:nvSpPr>
        <p:spPr>
          <a:xfrm>
            <a:off x="311700" y="268525"/>
            <a:ext cx="4665000" cy="749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420" b="1">
                <a:solidFill>
                  <a:schemeClr val="lt1"/>
                </a:solidFill>
                <a:latin typeface="Calibri"/>
                <a:ea typeface="Calibri"/>
                <a:cs typeface="Calibri"/>
                <a:sym typeface="Calibri"/>
              </a:rPr>
              <a:t>Love is the Source</a:t>
            </a:r>
            <a:endParaRPr sz="4420" b="1">
              <a:solidFill>
                <a:schemeClr val="lt1"/>
              </a:solidFill>
              <a:latin typeface="Calibri"/>
              <a:ea typeface="Calibri"/>
              <a:cs typeface="Calibri"/>
              <a:sym typeface="Calibri"/>
            </a:endParaRPr>
          </a:p>
        </p:txBody>
      </p:sp>
      <p:sp>
        <p:nvSpPr>
          <p:cNvPr id="67" name="Google Shape;67;p3"/>
          <p:cNvSpPr txBox="1">
            <a:spLocks noGrp="1"/>
          </p:cNvSpPr>
          <p:nvPr>
            <p:ph type="body" idx="1"/>
          </p:nvPr>
        </p:nvSpPr>
        <p:spPr>
          <a:xfrm>
            <a:off x="865350" y="1132925"/>
            <a:ext cx="3499800" cy="3746400"/>
          </a:xfrm>
          <a:prstGeom prst="rect">
            <a:avLst/>
          </a:prstGeom>
          <a:noFill/>
          <a:ln>
            <a:noFill/>
          </a:ln>
        </p:spPr>
        <p:txBody>
          <a:bodyPr spcFirstLastPara="1" wrap="square" lIns="91425" tIns="91425" rIns="91425" bIns="91425" anchor="t" anchorCtr="0">
            <a:normAutofit fontScale="85000" lnSpcReduction="10000"/>
          </a:bodyPr>
          <a:lstStyle/>
          <a:p>
            <a:pPr marL="457200" lvl="0" indent="-364490" algn="l" rtl="0">
              <a:lnSpc>
                <a:spcPct val="115000"/>
              </a:lnSpc>
              <a:spcBef>
                <a:spcPts val="1200"/>
              </a:spcBef>
              <a:spcAft>
                <a:spcPts val="0"/>
              </a:spcAft>
              <a:buClr>
                <a:schemeClr val="lt1"/>
              </a:buClr>
              <a:buSzPct val="100000"/>
              <a:buFont typeface="Calibri"/>
              <a:buChar char="●"/>
            </a:pPr>
            <a:r>
              <a:rPr lang="en" sz="2517" b="1">
                <a:solidFill>
                  <a:schemeClr val="lt1"/>
                </a:solidFill>
                <a:latin typeface="Calibri"/>
                <a:ea typeface="Calibri"/>
                <a:cs typeface="Calibri"/>
                <a:sym typeface="Calibri"/>
              </a:rPr>
              <a:t>“God is a ‘family’ of Three Persons who love each other so much as to form into one.” For all of time, God loved in relationship.</a:t>
            </a:r>
            <a:endParaRPr sz="2517" b="1">
              <a:solidFill>
                <a:schemeClr val="lt1"/>
              </a:solidFill>
              <a:latin typeface="Calibri"/>
              <a:ea typeface="Calibri"/>
              <a:cs typeface="Calibri"/>
              <a:sym typeface="Calibri"/>
            </a:endParaRPr>
          </a:p>
          <a:p>
            <a:pPr marL="457200" lvl="0" indent="-364490" algn="l" rtl="0">
              <a:lnSpc>
                <a:spcPct val="115000"/>
              </a:lnSpc>
              <a:spcBef>
                <a:spcPts val="1200"/>
              </a:spcBef>
              <a:spcAft>
                <a:spcPts val="0"/>
              </a:spcAft>
              <a:buClr>
                <a:schemeClr val="lt1"/>
              </a:buClr>
              <a:buSzPct val="100000"/>
              <a:buFont typeface="Calibri"/>
              <a:buChar char="●"/>
            </a:pPr>
            <a:r>
              <a:rPr lang="en" sz="2517" b="1">
                <a:solidFill>
                  <a:schemeClr val="lt1"/>
                </a:solidFill>
                <a:latin typeface="Calibri"/>
                <a:ea typeface="Calibri"/>
                <a:cs typeface="Calibri"/>
                <a:sym typeface="Calibri"/>
              </a:rPr>
              <a:t>The Church was founded in this love before the creation of the world. </a:t>
            </a:r>
            <a:endParaRPr sz="2517" b="1">
              <a:solidFill>
                <a:schemeClr val="lt1"/>
              </a:solidFill>
              <a:latin typeface="Calibri"/>
              <a:ea typeface="Calibri"/>
              <a:cs typeface="Calibri"/>
              <a:sym typeface="Calibri"/>
            </a:endParaRPr>
          </a:p>
          <a:p>
            <a:pPr marL="0" lvl="0" indent="0" algn="l" rtl="0">
              <a:lnSpc>
                <a:spcPct val="115000"/>
              </a:lnSpc>
              <a:spcBef>
                <a:spcPts val="0"/>
              </a:spcBef>
              <a:spcAft>
                <a:spcPts val="0"/>
              </a:spcAft>
              <a:buNone/>
            </a:pPr>
            <a:endParaRPr sz="2400" b="1">
              <a:solidFill>
                <a:schemeClr val="lt1"/>
              </a:solidFill>
              <a:latin typeface="Calibri"/>
              <a:ea typeface="Calibri"/>
              <a:cs typeface="Calibri"/>
              <a:sym typeface="Calibri"/>
            </a:endParaRPr>
          </a:p>
        </p:txBody>
      </p:sp>
      <p:pic>
        <p:nvPicPr>
          <p:cNvPr id="68" name="Google Shape;68;p3"/>
          <p:cNvPicPr preferRelativeResize="0"/>
          <p:nvPr/>
        </p:nvPicPr>
        <p:blipFill>
          <a:blip r:embed="rId4">
            <a:alphaModFix/>
          </a:blip>
          <a:stretch>
            <a:fillRect/>
          </a:stretch>
        </p:blipFill>
        <p:spPr>
          <a:xfrm>
            <a:off x="4976700" y="14158"/>
            <a:ext cx="4167300" cy="51151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839650" y="445025"/>
            <a:ext cx="7544100" cy="937200"/>
          </a:xfrm>
          <a:prstGeom prst="rect">
            <a:avLst/>
          </a:prstGeom>
          <a:no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620" b="1">
                <a:solidFill>
                  <a:srgbClr val="45818E"/>
                </a:solidFill>
                <a:latin typeface="Calibri"/>
                <a:ea typeface="Calibri"/>
                <a:cs typeface="Calibri"/>
                <a:sym typeface="Calibri"/>
              </a:rPr>
              <a:t>Pentecost: Birth of the Church</a:t>
            </a:r>
            <a:endParaRPr sz="4620" b="1">
              <a:solidFill>
                <a:srgbClr val="45818E"/>
              </a:solidFill>
              <a:latin typeface="Calibri"/>
              <a:ea typeface="Calibri"/>
              <a:cs typeface="Calibri"/>
              <a:sym typeface="Calibri"/>
            </a:endParaRPr>
          </a:p>
        </p:txBody>
      </p:sp>
      <p:sp>
        <p:nvSpPr>
          <p:cNvPr id="74" name="Google Shape;74;p2"/>
          <p:cNvSpPr txBox="1"/>
          <p:nvPr/>
        </p:nvSpPr>
        <p:spPr>
          <a:xfrm>
            <a:off x="3597375" y="1835350"/>
            <a:ext cx="4786500" cy="2787600"/>
          </a:xfrm>
          <a:prstGeom prst="rect">
            <a:avLst/>
          </a:prstGeom>
          <a:no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a:solidFill>
                  <a:srgbClr val="134F5C"/>
                </a:solidFill>
                <a:latin typeface="Calibri"/>
                <a:ea typeface="Calibri"/>
                <a:cs typeface="Calibri"/>
                <a:sym typeface="Calibri"/>
              </a:rPr>
              <a:t>“</a:t>
            </a:r>
            <a:r>
              <a:rPr lang="en" sz="2200" b="1">
                <a:solidFill>
                  <a:srgbClr val="134F5C"/>
                </a:solidFill>
                <a:latin typeface="Calibri"/>
                <a:ea typeface="Calibri"/>
                <a:cs typeface="Calibri"/>
                <a:sym typeface="Calibri"/>
              </a:rPr>
              <a:t>The Spirit of truth, which the world cannot accept, because it neither sees nor knows it. But you know it, because it remains with you, and will be in you…On that day you will realize that I am in my Father and </a:t>
            </a:r>
            <a:endParaRPr sz="2200" b="1">
              <a:solidFill>
                <a:srgbClr val="134F5C"/>
              </a:solidFill>
              <a:latin typeface="Calibri"/>
              <a:ea typeface="Calibri"/>
              <a:cs typeface="Calibri"/>
              <a:sym typeface="Calibri"/>
            </a:endParaRPr>
          </a:p>
          <a:p>
            <a:pPr marL="0" lvl="0" indent="0" algn="ctr" rtl="0">
              <a:spcBef>
                <a:spcPts val="0"/>
              </a:spcBef>
              <a:spcAft>
                <a:spcPts val="0"/>
              </a:spcAft>
              <a:buNone/>
            </a:pPr>
            <a:r>
              <a:rPr lang="en" sz="2200" b="1">
                <a:solidFill>
                  <a:srgbClr val="134F5C"/>
                </a:solidFill>
                <a:latin typeface="Calibri"/>
                <a:ea typeface="Calibri"/>
                <a:cs typeface="Calibri"/>
                <a:sym typeface="Calibri"/>
              </a:rPr>
              <a:t>you are in me and I in you</a:t>
            </a:r>
            <a:r>
              <a:rPr lang="en" sz="1000" b="1">
                <a:solidFill>
                  <a:srgbClr val="134F5C"/>
                </a:solidFill>
                <a:highlight>
                  <a:srgbClr val="FFFFFF"/>
                </a:highlight>
                <a:latin typeface="Roboto"/>
                <a:ea typeface="Roboto"/>
                <a:cs typeface="Roboto"/>
                <a:sym typeface="Roboto"/>
              </a:rPr>
              <a:t>.</a:t>
            </a:r>
            <a:r>
              <a:rPr lang="en" sz="2100" b="1">
                <a:solidFill>
                  <a:srgbClr val="134F5C"/>
                </a:solidFill>
                <a:latin typeface="Calibri"/>
                <a:ea typeface="Calibri"/>
                <a:cs typeface="Calibri"/>
                <a:sym typeface="Calibri"/>
              </a:rPr>
              <a:t>” </a:t>
            </a:r>
            <a:endParaRPr sz="2100" b="1">
              <a:solidFill>
                <a:srgbClr val="134F5C"/>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1800" b="1">
                <a:solidFill>
                  <a:srgbClr val="134F5C"/>
                </a:solidFill>
                <a:latin typeface="Calibri"/>
                <a:ea typeface="Calibri"/>
                <a:cs typeface="Calibri"/>
                <a:sym typeface="Calibri"/>
              </a:rPr>
              <a:t>-Jn 14:17-20</a:t>
            </a:r>
            <a:endParaRPr sz="1800" b="1">
              <a:solidFill>
                <a:srgbClr val="134F5C"/>
              </a:solidFill>
              <a:latin typeface="Calibri"/>
              <a:ea typeface="Calibri"/>
              <a:cs typeface="Calibri"/>
              <a:sym typeface="Calibri"/>
            </a:endParaRPr>
          </a:p>
          <a:p>
            <a:pPr marL="0" lvl="0" indent="0" algn="l" rtl="0">
              <a:spcBef>
                <a:spcPts val="0"/>
              </a:spcBef>
              <a:spcAft>
                <a:spcPts val="0"/>
              </a:spcAft>
              <a:buNone/>
            </a:pPr>
            <a:endParaRPr/>
          </a:p>
        </p:txBody>
      </p:sp>
      <p:pic>
        <p:nvPicPr>
          <p:cNvPr id="75" name="Google Shape;75;p2"/>
          <p:cNvPicPr preferRelativeResize="0"/>
          <p:nvPr/>
        </p:nvPicPr>
        <p:blipFill rotWithShape="1">
          <a:blip r:embed="rId3">
            <a:alphaModFix/>
          </a:blip>
          <a:srcRect r="3781"/>
          <a:stretch/>
        </p:blipFill>
        <p:spPr>
          <a:xfrm>
            <a:off x="839650" y="1835350"/>
            <a:ext cx="2256975" cy="2787600"/>
          </a:xfrm>
          <a:prstGeom prst="rect">
            <a:avLst/>
          </a:prstGeom>
          <a:noFill/>
          <a:ln w="76200" cap="flat" cmpd="sng">
            <a:solidFill>
              <a:srgbClr val="45818E"/>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g2786f6975e2_0_24"/>
          <p:cNvSpPr txBox="1">
            <a:spLocks noGrp="1"/>
          </p:cNvSpPr>
          <p:nvPr>
            <p:ph type="title"/>
          </p:nvPr>
        </p:nvSpPr>
        <p:spPr>
          <a:xfrm>
            <a:off x="839650" y="445025"/>
            <a:ext cx="7544100" cy="937200"/>
          </a:xfrm>
          <a:prstGeom prst="rect">
            <a:avLst/>
          </a:prstGeom>
          <a:no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4620" b="1">
                <a:solidFill>
                  <a:srgbClr val="45818E"/>
                </a:solidFill>
                <a:latin typeface="Calibri"/>
                <a:ea typeface="Calibri"/>
                <a:cs typeface="Calibri"/>
                <a:sym typeface="Calibri"/>
              </a:rPr>
              <a:t> Make Disciples of All Nations</a:t>
            </a:r>
            <a:endParaRPr sz="4620" b="1">
              <a:solidFill>
                <a:srgbClr val="45818E"/>
              </a:solidFill>
              <a:latin typeface="Calibri"/>
              <a:ea typeface="Calibri"/>
              <a:cs typeface="Calibri"/>
              <a:sym typeface="Calibri"/>
            </a:endParaRPr>
          </a:p>
        </p:txBody>
      </p:sp>
      <p:sp>
        <p:nvSpPr>
          <p:cNvPr id="81" name="Google Shape;81;g2786f6975e2_0_24"/>
          <p:cNvSpPr txBox="1"/>
          <p:nvPr/>
        </p:nvSpPr>
        <p:spPr>
          <a:xfrm>
            <a:off x="3597375" y="1835350"/>
            <a:ext cx="4786500" cy="2787600"/>
          </a:xfrm>
          <a:prstGeom prst="rect">
            <a:avLst/>
          </a:prstGeom>
          <a:no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700" b="1">
                <a:solidFill>
                  <a:srgbClr val="45818E"/>
                </a:solidFill>
                <a:latin typeface="Calibri"/>
                <a:ea typeface="Calibri"/>
                <a:cs typeface="Calibri"/>
                <a:sym typeface="Calibri"/>
              </a:rPr>
              <a:t>“</a:t>
            </a:r>
            <a:r>
              <a:rPr lang="en" sz="2700">
                <a:solidFill>
                  <a:srgbClr val="134F5C"/>
                </a:solidFill>
                <a:latin typeface="Calibri"/>
                <a:ea typeface="Calibri"/>
                <a:cs typeface="Calibri"/>
                <a:sym typeface="Calibri"/>
              </a:rPr>
              <a:t>Go, therefore and make disciples of all nations, baptizing them in the name of the Father, and of the Son, and of </a:t>
            </a:r>
            <a:endParaRPr sz="2700">
              <a:solidFill>
                <a:srgbClr val="134F5C"/>
              </a:solidFill>
              <a:latin typeface="Calibri"/>
              <a:ea typeface="Calibri"/>
              <a:cs typeface="Calibri"/>
              <a:sym typeface="Calibri"/>
            </a:endParaRPr>
          </a:p>
          <a:p>
            <a:pPr marL="0" lvl="0" indent="0" algn="ctr" rtl="0">
              <a:spcBef>
                <a:spcPts val="0"/>
              </a:spcBef>
              <a:spcAft>
                <a:spcPts val="0"/>
              </a:spcAft>
              <a:buNone/>
            </a:pPr>
            <a:r>
              <a:rPr lang="en" sz="2700">
                <a:solidFill>
                  <a:srgbClr val="134F5C"/>
                </a:solidFill>
                <a:latin typeface="Calibri"/>
                <a:ea typeface="Calibri"/>
                <a:cs typeface="Calibri"/>
                <a:sym typeface="Calibri"/>
              </a:rPr>
              <a:t>the holy Spirit”.</a:t>
            </a:r>
            <a:endParaRPr sz="2700">
              <a:solidFill>
                <a:srgbClr val="134F5C"/>
              </a:solidFill>
              <a:latin typeface="Calibri"/>
              <a:ea typeface="Calibri"/>
              <a:cs typeface="Calibri"/>
              <a:sym typeface="Calibri"/>
            </a:endParaRPr>
          </a:p>
          <a:p>
            <a:pPr marL="0" lvl="0" indent="0" algn="ctr" rtl="0">
              <a:spcBef>
                <a:spcPts val="0"/>
              </a:spcBef>
              <a:spcAft>
                <a:spcPts val="0"/>
              </a:spcAft>
              <a:buNone/>
            </a:pPr>
            <a:r>
              <a:rPr lang="en" sz="2700">
                <a:solidFill>
                  <a:srgbClr val="134F5C"/>
                </a:solidFill>
                <a:latin typeface="Calibri"/>
                <a:ea typeface="Calibri"/>
                <a:cs typeface="Calibri"/>
                <a:sym typeface="Calibri"/>
              </a:rPr>
              <a:t>-Mt 28:19</a:t>
            </a:r>
            <a:endParaRPr sz="2700">
              <a:solidFill>
                <a:srgbClr val="134F5C"/>
              </a:solidFill>
              <a:latin typeface="Calibri"/>
              <a:ea typeface="Calibri"/>
              <a:cs typeface="Calibri"/>
              <a:sym typeface="Calibri"/>
            </a:endParaRPr>
          </a:p>
          <a:p>
            <a:pPr marL="0" lvl="0" indent="0" algn="l" rtl="0">
              <a:spcBef>
                <a:spcPts val="0"/>
              </a:spcBef>
              <a:spcAft>
                <a:spcPts val="0"/>
              </a:spcAft>
              <a:buNone/>
            </a:pPr>
            <a:endParaRPr/>
          </a:p>
        </p:txBody>
      </p:sp>
      <p:pic>
        <p:nvPicPr>
          <p:cNvPr id="82" name="Google Shape;82;g2786f6975e2_0_24"/>
          <p:cNvPicPr preferRelativeResize="0"/>
          <p:nvPr/>
        </p:nvPicPr>
        <p:blipFill>
          <a:blip r:embed="rId3">
            <a:alphaModFix/>
          </a:blip>
          <a:stretch>
            <a:fillRect/>
          </a:stretch>
        </p:blipFill>
        <p:spPr>
          <a:xfrm>
            <a:off x="657348" y="1835349"/>
            <a:ext cx="2787627" cy="2787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8"/>
          <p:cNvSpPr txBox="1">
            <a:spLocks noGrp="1"/>
          </p:cNvSpPr>
          <p:nvPr>
            <p:ph type="subTitle" idx="1"/>
          </p:nvPr>
        </p:nvSpPr>
        <p:spPr>
          <a:xfrm>
            <a:off x="4084850" y="1723400"/>
            <a:ext cx="4305600" cy="3114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605"/>
              <a:buFont typeface="Arial"/>
              <a:buNone/>
            </a:pPr>
            <a:r>
              <a:rPr lang="en" sz="2400">
                <a:solidFill>
                  <a:srgbClr val="000000"/>
                </a:solidFill>
                <a:latin typeface="Calibri"/>
                <a:ea typeface="Calibri"/>
                <a:cs typeface="Calibri"/>
                <a:sym typeface="Calibri"/>
              </a:rPr>
              <a:t>The key attributes or characteristics of the Church that Jesus established which are mentioned in the Nicene Creed: “We believe in one, holy, catholic, and apostolic Church.</a:t>
            </a:r>
            <a:endParaRPr sz="2400">
              <a:solidFill>
                <a:srgbClr val="000000"/>
              </a:solidFill>
              <a:latin typeface="Calibri"/>
              <a:ea typeface="Calibri"/>
              <a:cs typeface="Calibri"/>
              <a:sym typeface="Calibri"/>
            </a:endParaRPr>
          </a:p>
        </p:txBody>
      </p:sp>
      <p:sp>
        <p:nvSpPr>
          <p:cNvPr id="88" name="Google Shape;88;p8"/>
          <p:cNvSpPr/>
          <p:nvPr/>
        </p:nvSpPr>
        <p:spPr>
          <a:xfrm>
            <a:off x="407250" y="188375"/>
            <a:ext cx="82620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8"/>
          <p:cNvSpPr txBox="1"/>
          <p:nvPr/>
        </p:nvSpPr>
        <p:spPr>
          <a:xfrm>
            <a:off x="486850" y="188375"/>
            <a:ext cx="7903500" cy="106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lt1"/>
                </a:solidFill>
                <a:latin typeface="Calibri"/>
                <a:ea typeface="Calibri"/>
                <a:cs typeface="Calibri"/>
                <a:sym typeface="Calibri"/>
              </a:rPr>
              <a:t> Four marks of the Church</a:t>
            </a:r>
            <a:endParaRPr sz="5300" b="0" i="0" u="none" strike="noStrike" cap="none">
              <a:solidFill>
                <a:schemeClr val="lt1"/>
              </a:solidFill>
              <a:latin typeface="Calibri"/>
              <a:ea typeface="Calibri"/>
              <a:cs typeface="Calibri"/>
              <a:sym typeface="Calibri"/>
            </a:endParaRPr>
          </a:p>
        </p:txBody>
      </p:sp>
      <p:sp>
        <p:nvSpPr>
          <p:cNvPr id="90" name="Google Shape;90;p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8"/>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92" name="Google Shape;92;p8"/>
          <p:cNvPicPr preferRelativeResize="0"/>
          <p:nvPr/>
        </p:nvPicPr>
        <p:blipFill>
          <a:blip r:embed="rId3">
            <a:alphaModFix/>
          </a:blip>
          <a:stretch>
            <a:fillRect/>
          </a:stretch>
        </p:blipFill>
        <p:spPr>
          <a:xfrm>
            <a:off x="1048500" y="1879225"/>
            <a:ext cx="2419350" cy="2419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2edb6aed13a_0_301"/>
          <p:cNvSpPr txBox="1">
            <a:spLocks noGrp="1"/>
          </p:cNvSpPr>
          <p:nvPr>
            <p:ph type="subTitle" idx="1"/>
          </p:nvPr>
        </p:nvSpPr>
        <p:spPr>
          <a:xfrm>
            <a:off x="4261600" y="1723400"/>
            <a:ext cx="4305600" cy="3114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605"/>
              <a:buFont typeface="Arial"/>
              <a:buNone/>
            </a:pPr>
            <a:r>
              <a:rPr lang="en" sz="2400">
                <a:solidFill>
                  <a:srgbClr val="000000"/>
                </a:solidFill>
                <a:latin typeface="Calibri"/>
                <a:ea typeface="Calibri"/>
                <a:cs typeface="Calibri"/>
                <a:sym typeface="Calibri"/>
              </a:rPr>
              <a:t>The Church is built on the foundation of the Apostles. It hands on the teaching of the Apostles in the Deposit of Faith, The Church is to be “taught, sanctified, and guided” by the Apostles and their successors until Christ’s return. </a:t>
            </a:r>
            <a:endParaRPr sz="2400">
              <a:solidFill>
                <a:srgbClr val="000000"/>
              </a:solidFill>
              <a:latin typeface="Calibri"/>
              <a:ea typeface="Calibri"/>
              <a:cs typeface="Calibri"/>
              <a:sym typeface="Calibri"/>
            </a:endParaRPr>
          </a:p>
        </p:txBody>
      </p:sp>
      <p:sp>
        <p:nvSpPr>
          <p:cNvPr id="98" name="Google Shape;98;g2edb6aed13a_0_301"/>
          <p:cNvSpPr/>
          <p:nvPr/>
        </p:nvSpPr>
        <p:spPr>
          <a:xfrm>
            <a:off x="407250" y="188375"/>
            <a:ext cx="82620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g2edb6aed13a_0_301"/>
          <p:cNvSpPr txBox="1"/>
          <p:nvPr/>
        </p:nvSpPr>
        <p:spPr>
          <a:xfrm>
            <a:off x="486850" y="188375"/>
            <a:ext cx="7903500" cy="1065000"/>
          </a:xfrm>
          <a:prstGeom prst="rect">
            <a:avLst/>
          </a:prstGeom>
          <a:solidFill>
            <a:srgbClr val="134F5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lt1"/>
                </a:solidFill>
                <a:latin typeface="Calibri"/>
                <a:ea typeface="Calibri"/>
                <a:cs typeface="Calibri"/>
                <a:sym typeface="Calibri"/>
              </a:rPr>
              <a:t>                  Apostolic</a:t>
            </a:r>
            <a:endParaRPr sz="5300" b="0" i="0" u="none" strike="noStrike" cap="none">
              <a:solidFill>
                <a:schemeClr val="lt1"/>
              </a:solidFill>
              <a:latin typeface="Calibri"/>
              <a:ea typeface="Calibri"/>
              <a:cs typeface="Calibri"/>
              <a:sym typeface="Calibri"/>
            </a:endParaRPr>
          </a:p>
        </p:txBody>
      </p:sp>
      <p:sp>
        <p:nvSpPr>
          <p:cNvPr id="100" name="Google Shape;100;g2edb6aed13a_0_301"/>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g2edb6aed13a_0_301"/>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02" name="Google Shape;102;g2edb6aed13a_0_301"/>
          <p:cNvPicPr preferRelativeResize="0"/>
          <p:nvPr/>
        </p:nvPicPr>
        <p:blipFill>
          <a:blip r:embed="rId3">
            <a:alphaModFix/>
          </a:blip>
          <a:stretch>
            <a:fillRect/>
          </a:stretch>
        </p:blipFill>
        <p:spPr>
          <a:xfrm>
            <a:off x="761700" y="2235911"/>
            <a:ext cx="3135400" cy="2088975"/>
          </a:xfrm>
          <a:prstGeom prst="rect">
            <a:avLst/>
          </a:prstGeom>
          <a:noFill/>
          <a:ln w="76200" cap="flat" cmpd="sng">
            <a:solidFill>
              <a:srgbClr val="134F5C"/>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343D"/>
        </a:solidFill>
        <a:effectLst/>
      </p:bgPr>
    </p:bg>
    <p:spTree>
      <p:nvGrpSpPr>
        <p:cNvPr id="1" name="Shape 106"/>
        <p:cNvGrpSpPr/>
        <p:nvPr/>
      </p:nvGrpSpPr>
      <p:grpSpPr>
        <a:xfrm>
          <a:off x="0" y="0"/>
          <a:ext cx="0" cy="0"/>
          <a:chOff x="0" y="0"/>
          <a:chExt cx="0" cy="0"/>
        </a:xfrm>
      </p:grpSpPr>
      <p:sp>
        <p:nvSpPr>
          <p:cNvPr id="107" name="Google Shape;107;g2edb6aed13a_0_1110"/>
          <p:cNvSpPr txBox="1"/>
          <p:nvPr/>
        </p:nvSpPr>
        <p:spPr>
          <a:xfrm>
            <a:off x="425850" y="1680000"/>
            <a:ext cx="4146300" cy="271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8" name="Google Shape;108;g2edb6aed13a_0_1110"/>
          <p:cNvSpPr txBox="1"/>
          <p:nvPr/>
        </p:nvSpPr>
        <p:spPr>
          <a:xfrm>
            <a:off x="4012875" y="306000"/>
            <a:ext cx="5029500" cy="810600"/>
          </a:xfrm>
          <a:prstGeom prst="rect">
            <a:avLst/>
          </a:prstGeom>
          <a:solidFill>
            <a:schemeClr val="lt1"/>
          </a:solidFill>
          <a:ln w="9525"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a:solidFill>
                  <a:srgbClr val="134F5C"/>
                </a:solidFill>
                <a:latin typeface="Calibri"/>
                <a:ea typeface="Calibri"/>
                <a:cs typeface="Calibri"/>
                <a:sym typeface="Calibri"/>
              </a:rPr>
              <a:t>Saint Peter</a:t>
            </a:r>
            <a:endParaRPr sz="4000" b="1">
              <a:solidFill>
                <a:srgbClr val="134F5C"/>
              </a:solidFill>
              <a:latin typeface="Calibri"/>
              <a:ea typeface="Calibri"/>
              <a:cs typeface="Calibri"/>
              <a:sym typeface="Calibri"/>
            </a:endParaRPr>
          </a:p>
        </p:txBody>
      </p:sp>
      <p:sp>
        <p:nvSpPr>
          <p:cNvPr id="109" name="Google Shape;109;g2edb6aed13a_0_1110"/>
          <p:cNvSpPr txBox="1"/>
          <p:nvPr/>
        </p:nvSpPr>
        <p:spPr>
          <a:xfrm>
            <a:off x="4730125" y="1680000"/>
            <a:ext cx="4312200" cy="3275700"/>
          </a:xfrm>
          <a:prstGeom prst="rect">
            <a:avLst/>
          </a:prstGeom>
          <a:noFill/>
          <a:ln>
            <a:noFill/>
          </a:ln>
        </p:spPr>
        <p:txBody>
          <a:bodyPr spcFirstLastPara="1" wrap="square" lIns="91425" tIns="91425" rIns="91425" bIns="91425" anchor="t" anchorCtr="0">
            <a:noAutofit/>
          </a:bodyPr>
          <a:lstStyle/>
          <a:p>
            <a:pPr marL="457200" lvl="0" indent="-406400" algn="l" rtl="0">
              <a:spcBef>
                <a:spcPts val="0"/>
              </a:spcBef>
              <a:spcAft>
                <a:spcPts val="0"/>
              </a:spcAft>
              <a:buClr>
                <a:schemeClr val="lt1"/>
              </a:buClr>
              <a:buSzPts val="2800"/>
              <a:buFont typeface="Calibri"/>
              <a:buChar char="●"/>
            </a:pPr>
            <a:r>
              <a:rPr lang="en" sz="2800">
                <a:solidFill>
                  <a:schemeClr val="lt1"/>
                </a:solidFill>
                <a:latin typeface="Calibri"/>
                <a:ea typeface="Calibri"/>
                <a:cs typeface="Calibri"/>
                <a:sym typeface="Calibri"/>
              </a:rPr>
              <a:t>The ‘Rock’</a:t>
            </a:r>
            <a:endParaRPr sz="2800">
              <a:solidFill>
                <a:schemeClr val="lt1"/>
              </a:solidFill>
              <a:latin typeface="Calibri"/>
              <a:ea typeface="Calibri"/>
              <a:cs typeface="Calibri"/>
              <a:sym typeface="Calibri"/>
            </a:endParaRPr>
          </a:p>
          <a:p>
            <a:pPr marL="457200" lvl="0" indent="-406400" algn="l" rtl="0">
              <a:spcBef>
                <a:spcPts val="0"/>
              </a:spcBef>
              <a:spcAft>
                <a:spcPts val="0"/>
              </a:spcAft>
              <a:buClr>
                <a:schemeClr val="lt1"/>
              </a:buClr>
              <a:buSzPts val="2800"/>
              <a:buFont typeface="Calibri"/>
              <a:buChar char="●"/>
            </a:pPr>
            <a:r>
              <a:rPr lang="en" sz="2800">
                <a:solidFill>
                  <a:schemeClr val="lt1"/>
                </a:solidFill>
                <a:latin typeface="Calibri"/>
                <a:ea typeface="Calibri"/>
                <a:cs typeface="Calibri"/>
                <a:sym typeface="Calibri"/>
              </a:rPr>
              <a:t>Leader of the Apostles and early church</a:t>
            </a:r>
            <a:endParaRPr sz="2800">
              <a:solidFill>
                <a:schemeClr val="lt1"/>
              </a:solidFill>
              <a:latin typeface="Calibri"/>
              <a:ea typeface="Calibri"/>
              <a:cs typeface="Calibri"/>
              <a:sym typeface="Calibri"/>
            </a:endParaRPr>
          </a:p>
          <a:p>
            <a:pPr marL="457200" lvl="0" indent="-406400" algn="l" rtl="0">
              <a:spcBef>
                <a:spcPts val="0"/>
              </a:spcBef>
              <a:spcAft>
                <a:spcPts val="0"/>
              </a:spcAft>
              <a:buClr>
                <a:schemeClr val="lt1"/>
              </a:buClr>
              <a:buSzPts val="2800"/>
              <a:buFont typeface="Calibri"/>
              <a:buChar char="●"/>
            </a:pPr>
            <a:r>
              <a:rPr lang="en" sz="2800">
                <a:solidFill>
                  <a:schemeClr val="lt1"/>
                </a:solidFill>
                <a:latin typeface="Calibri"/>
                <a:ea typeface="Calibri"/>
                <a:cs typeface="Calibri"/>
                <a:sym typeface="Calibri"/>
              </a:rPr>
              <a:t>Preached, wrote and instructed</a:t>
            </a:r>
            <a:endParaRPr sz="2800">
              <a:solidFill>
                <a:schemeClr val="lt1"/>
              </a:solidFill>
              <a:latin typeface="Calibri"/>
              <a:ea typeface="Calibri"/>
              <a:cs typeface="Calibri"/>
              <a:sym typeface="Calibri"/>
            </a:endParaRPr>
          </a:p>
          <a:p>
            <a:pPr marL="457200" lvl="0" indent="-406400" algn="l" rtl="0">
              <a:spcBef>
                <a:spcPts val="0"/>
              </a:spcBef>
              <a:spcAft>
                <a:spcPts val="0"/>
              </a:spcAft>
              <a:buClr>
                <a:schemeClr val="lt1"/>
              </a:buClr>
              <a:buSzPts val="2800"/>
              <a:buFont typeface="Calibri"/>
              <a:buChar char="●"/>
            </a:pPr>
            <a:r>
              <a:rPr lang="en" sz="2800">
                <a:solidFill>
                  <a:schemeClr val="lt1"/>
                </a:solidFill>
                <a:latin typeface="Calibri"/>
                <a:ea typeface="Calibri"/>
                <a:cs typeface="Calibri"/>
                <a:sym typeface="Calibri"/>
              </a:rPr>
              <a:t>Martyred in Rome</a:t>
            </a:r>
            <a:endParaRPr sz="2800">
              <a:solidFill>
                <a:schemeClr val="lt1"/>
              </a:solidFill>
              <a:latin typeface="Calibri"/>
              <a:ea typeface="Calibri"/>
              <a:cs typeface="Calibri"/>
              <a:sym typeface="Calibri"/>
            </a:endParaRPr>
          </a:p>
        </p:txBody>
      </p:sp>
      <p:pic>
        <p:nvPicPr>
          <p:cNvPr id="110" name="Google Shape;110;g2edb6aed13a_0_1110"/>
          <p:cNvPicPr preferRelativeResize="0"/>
          <p:nvPr/>
        </p:nvPicPr>
        <p:blipFill>
          <a:blip r:embed="rId3">
            <a:alphaModFix/>
          </a:blip>
          <a:stretch>
            <a:fillRect/>
          </a:stretch>
        </p:blipFill>
        <p:spPr>
          <a:xfrm>
            <a:off x="1" y="0"/>
            <a:ext cx="3909549"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343D"/>
        </a:solidFill>
        <a:effectLst/>
      </p:bgPr>
    </p:bg>
    <p:spTree>
      <p:nvGrpSpPr>
        <p:cNvPr id="1" name="Shape 114"/>
        <p:cNvGrpSpPr/>
        <p:nvPr/>
      </p:nvGrpSpPr>
      <p:grpSpPr>
        <a:xfrm>
          <a:off x="0" y="0"/>
          <a:ext cx="0" cy="0"/>
          <a:chOff x="0" y="0"/>
          <a:chExt cx="0" cy="0"/>
        </a:xfrm>
      </p:grpSpPr>
      <p:sp>
        <p:nvSpPr>
          <p:cNvPr id="115" name="Google Shape;115;g2edb6aed13a_0_1087"/>
          <p:cNvSpPr txBox="1"/>
          <p:nvPr/>
        </p:nvSpPr>
        <p:spPr>
          <a:xfrm>
            <a:off x="425850" y="1680000"/>
            <a:ext cx="4146300" cy="271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g2edb6aed13a_0_1087"/>
          <p:cNvSpPr txBox="1"/>
          <p:nvPr/>
        </p:nvSpPr>
        <p:spPr>
          <a:xfrm>
            <a:off x="4012875" y="306000"/>
            <a:ext cx="5029500" cy="810600"/>
          </a:xfrm>
          <a:prstGeom prst="rect">
            <a:avLst/>
          </a:prstGeom>
          <a:solidFill>
            <a:schemeClr val="lt1"/>
          </a:solidFill>
          <a:ln w="9525"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a:solidFill>
                  <a:srgbClr val="134F5C"/>
                </a:solidFill>
                <a:latin typeface="Calibri"/>
                <a:ea typeface="Calibri"/>
                <a:cs typeface="Calibri"/>
                <a:sym typeface="Calibri"/>
              </a:rPr>
              <a:t>Saint Paul</a:t>
            </a:r>
            <a:endParaRPr sz="4000" b="1">
              <a:solidFill>
                <a:srgbClr val="134F5C"/>
              </a:solidFill>
              <a:latin typeface="Calibri"/>
              <a:ea typeface="Calibri"/>
              <a:cs typeface="Calibri"/>
              <a:sym typeface="Calibri"/>
            </a:endParaRPr>
          </a:p>
        </p:txBody>
      </p:sp>
      <p:pic>
        <p:nvPicPr>
          <p:cNvPr id="117" name="Google Shape;117;g2edb6aed13a_0_1087"/>
          <p:cNvPicPr preferRelativeResize="0"/>
          <p:nvPr/>
        </p:nvPicPr>
        <p:blipFill>
          <a:blip r:embed="rId3">
            <a:alphaModFix/>
          </a:blip>
          <a:stretch>
            <a:fillRect/>
          </a:stretch>
        </p:blipFill>
        <p:spPr>
          <a:xfrm>
            <a:off x="0" y="0"/>
            <a:ext cx="3909558" cy="5143500"/>
          </a:xfrm>
          <a:prstGeom prst="rect">
            <a:avLst/>
          </a:prstGeom>
          <a:noFill/>
          <a:ln>
            <a:noFill/>
          </a:ln>
        </p:spPr>
      </p:pic>
      <p:sp>
        <p:nvSpPr>
          <p:cNvPr id="118" name="Google Shape;118;g2edb6aed13a_0_1087"/>
          <p:cNvSpPr txBox="1"/>
          <p:nvPr/>
        </p:nvSpPr>
        <p:spPr>
          <a:xfrm>
            <a:off x="4012875" y="1116600"/>
            <a:ext cx="5029500" cy="38391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3500">
              <a:solidFill>
                <a:schemeClr val="lt1"/>
              </a:solidFill>
              <a:latin typeface="Calibri"/>
              <a:ea typeface="Calibri"/>
              <a:cs typeface="Calibri"/>
              <a:sym typeface="Calibri"/>
            </a:endParaRPr>
          </a:p>
          <a:p>
            <a:pPr marL="914400" lvl="0" indent="-406400" algn="l" rtl="0">
              <a:spcBef>
                <a:spcPts val="0"/>
              </a:spcBef>
              <a:spcAft>
                <a:spcPts val="0"/>
              </a:spcAft>
              <a:buClr>
                <a:schemeClr val="lt1"/>
              </a:buClr>
              <a:buSzPts val="2800"/>
              <a:buFont typeface="Calibri"/>
              <a:buChar char="●"/>
            </a:pPr>
            <a:r>
              <a:rPr lang="en" sz="2800">
                <a:solidFill>
                  <a:schemeClr val="lt1"/>
                </a:solidFill>
                <a:latin typeface="Calibri"/>
                <a:ea typeface="Calibri"/>
                <a:cs typeface="Calibri"/>
                <a:sym typeface="Calibri"/>
              </a:rPr>
              <a:t>Convert</a:t>
            </a:r>
            <a:endParaRPr sz="2800">
              <a:solidFill>
                <a:schemeClr val="lt1"/>
              </a:solidFill>
              <a:latin typeface="Calibri"/>
              <a:ea typeface="Calibri"/>
              <a:cs typeface="Calibri"/>
              <a:sym typeface="Calibri"/>
            </a:endParaRPr>
          </a:p>
          <a:p>
            <a:pPr marL="914400" lvl="0" indent="-406400" algn="l" rtl="0">
              <a:spcBef>
                <a:spcPts val="0"/>
              </a:spcBef>
              <a:spcAft>
                <a:spcPts val="0"/>
              </a:spcAft>
              <a:buClr>
                <a:schemeClr val="lt1"/>
              </a:buClr>
              <a:buSzPts val="2800"/>
              <a:buFont typeface="Calibri"/>
              <a:buChar char="●"/>
            </a:pPr>
            <a:r>
              <a:rPr lang="en" sz="2800">
                <a:solidFill>
                  <a:schemeClr val="lt1"/>
                </a:solidFill>
                <a:latin typeface="Calibri"/>
                <a:ea typeface="Calibri"/>
                <a:cs typeface="Calibri"/>
                <a:sym typeface="Calibri"/>
              </a:rPr>
              <a:t>Preacher</a:t>
            </a:r>
            <a:endParaRPr sz="2800">
              <a:solidFill>
                <a:schemeClr val="lt1"/>
              </a:solidFill>
              <a:latin typeface="Calibri"/>
              <a:ea typeface="Calibri"/>
              <a:cs typeface="Calibri"/>
              <a:sym typeface="Calibri"/>
            </a:endParaRPr>
          </a:p>
          <a:p>
            <a:pPr marL="914400" lvl="0" indent="-406400" algn="l" rtl="0">
              <a:spcBef>
                <a:spcPts val="0"/>
              </a:spcBef>
              <a:spcAft>
                <a:spcPts val="0"/>
              </a:spcAft>
              <a:buClr>
                <a:schemeClr val="lt1"/>
              </a:buClr>
              <a:buSzPts val="2800"/>
              <a:buFont typeface="Calibri"/>
              <a:buChar char="●"/>
            </a:pPr>
            <a:r>
              <a:rPr lang="en" sz="2800">
                <a:solidFill>
                  <a:schemeClr val="lt1"/>
                </a:solidFill>
                <a:latin typeface="Calibri"/>
                <a:ea typeface="Calibri"/>
                <a:cs typeface="Calibri"/>
                <a:sym typeface="Calibri"/>
              </a:rPr>
              <a:t>Writer</a:t>
            </a:r>
            <a:endParaRPr sz="2800">
              <a:solidFill>
                <a:schemeClr val="lt1"/>
              </a:solidFill>
              <a:latin typeface="Calibri"/>
              <a:ea typeface="Calibri"/>
              <a:cs typeface="Calibri"/>
              <a:sym typeface="Calibri"/>
            </a:endParaRPr>
          </a:p>
          <a:p>
            <a:pPr marL="914400" lvl="0" indent="-406400" algn="l" rtl="0">
              <a:spcBef>
                <a:spcPts val="0"/>
              </a:spcBef>
              <a:spcAft>
                <a:spcPts val="0"/>
              </a:spcAft>
              <a:buClr>
                <a:schemeClr val="lt1"/>
              </a:buClr>
              <a:buSzPts val="2800"/>
              <a:buFont typeface="Calibri"/>
              <a:buChar char="●"/>
            </a:pPr>
            <a:r>
              <a:rPr lang="en" sz="2800">
                <a:solidFill>
                  <a:schemeClr val="lt1"/>
                </a:solidFill>
                <a:latin typeface="Calibri"/>
                <a:ea typeface="Calibri"/>
                <a:cs typeface="Calibri"/>
                <a:sym typeface="Calibri"/>
              </a:rPr>
              <a:t>Missionary</a:t>
            </a:r>
            <a:endParaRPr sz="2800">
              <a:solidFill>
                <a:schemeClr val="lt1"/>
              </a:solidFill>
              <a:latin typeface="Calibri"/>
              <a:ea typeface="Calibri"/>
              <a:cs typeface="Calibri"/>
              <a:sym typeface="Calibri"/>
            </a:endParaRPr>
          </a:p>
          <a:p>
            <a:pPr marL="914400" lvl="0" indent="-406400" algn="l" rtl="0">
              <a:spcBef>
                <a:spcPts val="0"/>
              </a:spcBef>
              <a:spcAft>
                <a:spcPts val="0"/>
              </a:spcAft>
              <a:buClr>
                <a:schemeClr val="lt1"/>
              </a:buClr>
              <a:buSzPts val="2800"/>
              <a:buFont typeface="Calibri"/>
              <a:buChar char="●"/>
            </a:pPr>
            <a:r>
              <a:rPr lang="en" sz="2800">
                <a:solidFill>
                  <a:schemeClr val="lt1"/>
                </a:solidFill>
                <a:latin typeface="Calibri"/>
                <a:ea typeface="Calibri"/>
                <a:cs typeface="Calibri"/>
                <a:sym typeface="Calibri"/>
              </a:rPr>
              <a:t>Theologian</a:t>
            </a:r>
            <a:endParaRPr sz="28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pic>
        <p:nvPicPr>
          <p:cNvPr id="123" name="Google Shape;123;g2786f6975e2_0_4"/>
          <p:cNvPicPr preferRelativeResize="0"/>
          <p:nvPr/>
        </p:nvPicPr>
        <p:blipFill>
          <a:blip r:embed="rId4">
            <a:alphaModFix/>
          </a:blip>
          <a:stretch>
            <a:fillRect/>
          </a:stretch>
        </p:blipFill>
        <p:spPr>
          <a:xfrm>
            <a:off x="3158500" y="0"/>
            <a:ext cx="2577608" cy="5143500"/>
          </a:xfrm>
          <a:prstGeom prst="rect">
            <a:avLst/>
          </a:prstGeom>
          <a:noFill/>
          <a:ln>
            <a:noFill/>
          </a:ln>
        </p:spPr>
      </p:pic>
      <p:sp>
        <p:nvSpPr>
          <p:cNvPr id="124" name="Google Shape;124;g2786f6975e2_0_4"/>
          <p:cNvSpPr txBox="1"/>
          <p:nvPr/>
        </p:nvSpPr>
        <p:spPr>
          <a:xfrm>
            <a:off x="425850" y="1466175"/>
            <a:ext cx="2306700" cy="29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a:solidFill>
                  <a:schemeClr val="lt1"/>
                </a:solidFill>
                <a:latin typeface="Calibri"/>
                <a:ea typeface="Calibri"/>
                <a:cs typeface="Calibri"/>
                <a:sym typeface="Calibri"/>
              </a:rPr>
              <a:t>BEFORE</a:t>
            </a:r>
            <a:endParaRPr sz="2400" b="1" u="sng">
              <a:solidFill>
                <a:schemeClr val="lt1"/>
              </a:solidFill>
              <a:latin typeface="Calibri"/>
              <a:ea typeface="Calibri"/>
              <a:cs typeface="Calibri"/>
              <a:sym typeface="Calibri"/>
            </a:endParaRPr>
          </a:p>
          <a:p>
            <a:pPr marL="0" lvl="0" indent="0" algn="l" rtl="0">
              <a:spcBef>
                <a:spcPts val="0"/>
              </a:spcBef>
              <a:spcAft>
                <a:spcPts val="0"/>
              </a:spcAft>
              <a:buNone/>
            </a:pPr>
            <a:endParaRPr sz="1800" b="1" u="sng">
              <a:solidFill>
                <a:schemeClr val="lt1"/>
              </a:solidFill>
              <a:latin typeface="Calibri"/>
              <a:ea typeface="Calibri"/>
              <a:cs typeface="Calibri"/>
              <a:sym typeface="Calibri"/>
            </a:endParaRPr>
          </a:p>
          <a:p>
            <a:pPr marL="0" lvl="0" indent="0" algn="l" rtl="0">
              <a:spcBef>
                <a:spcPts val="0"/>
              </a:spcBef>
              <a:spcAft>
                <a:spcPts val="0"/>
              </a:spcAft>
              <a:buNone/>
            </a:pPr>
            <a:r>
              <a:rPr lang="en" sz="1800">
                <a:solidFill>
                  <a:schemeClr val="lt1"/>
                </a:solidFill>
                <a:latin typeface="Calibri"/>
                <a:ea typeface="Calibri"/>
                <a:cs typeface="Calibri"/>
                <a:sym typeface="Calibri"/>
              </a:rPr>
              <a:t>A Pharisee and scholar</a:t>
            </a:r>
            <a:endParaRPr sz="1800">
              <a:solidFill>
                <a:schemeClr val="lt1"/>
              </a:solidFill>
              <a:latin typeface="Calibri"/>
              <a:ea typeface="Calibri"/>
              <a:cs typeface="Calibri"/>
              <a:sym typeface="Calibri"/>
            </a:endParaRPr>
          </a:p>
          <a:p>
            <a:pPr marL="0" lvl="0" indent="0" algn="l" rtl="0">
              <a:spcBef>
                <a:spcPts val="0"/>
              </a:spcBef>
              <a:spcAft>
                <a:spcPts val="0"/>
              </a:spcAft>
              <a:buNone/>
            </a:pPr>
            <a:r>
              <a:rPr lang="en"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a:p>
            <a:pPr marL="0" lvl="0" indent="0" algn="l" rtl="0">
              <a:spcBef>
                <a:spcPts val="0"/>
              </a:spcBef>
              <a:spcAft>
                <a:spcPts val="0"/>
              </a:spcAft>
              <a:buNone/>
            </a:pPr>
            <a:r>
              <a:rPr lang="en" sz="1800">
                <a:solidFill>
                  <a:schemeClr val="lt1"/>
                </a:solidFill>
                <a:latin typeface="Calibri"/>
                <a:ea typeface="Calibri"/>
                <a:cs typeface="Calibri"/>
                <a:sym typeface="Calibri"/>
              </a:rPr>
              <a:t>Persecuted members of the Church</a:t>
            </a:r>
            <a:endParaRPr sz="1800">
              <a:solidFill>
                <a:schemeClr val="lt1"/>
              </a:solidFill>
              <a:latin typeface="Calibri"/>
              <a:ea typeface="Calibri"/>
              <a:cs typeface="Calibri"/>
              <a:sym typeface="Calibri"/>
            </a:endParaRPr>
          </a:p>
          <a:p>
            <a:pPr marL="0" lvl="0" indent="0" algn="l" rtl="0">
              <a:spcBef>
                <a:spcPts val="0"/>
              </a:spcBef>
              <a:spcAft>
                <a:spcPts val="0"/>
              </a:spcAft>
              <a:buNone/>
            </a:pPr>
            <a:endParaRPr sz="1800">
              <a:solidFill>
                <a:schemeClr val="lt1"/>
              </a:solidFill>
              <a:latin typeface="Calibri"/>
              <a:ea typeface="Calibri"/>
              <a:cs typeface="Calibri"/>
              <a:sym typeface="Calibri"/>
            </a:endParaRPr>
          </a:p>
          <a:p>
            <a:pPr marL="0" lvl="0" indent="0" algn="l" rtl="0">
              <a:spcBef>
                <a:spcPts val="0"/>
              </a:spcBef>
              <a:spcAft>
                <a:spcPts val="0"/>
              </a:spcAft>
              <a:buNone/>
            </a:pPr>
            <a:r>
              <a:rPr lang="en" sz="1800">
                <a:solidFill>
                  <a:schemeClr val="lt1"/>
                </a:solidFill>
                <a:latin typeface="Calibri"/>
                <a:ea typeface="Calibri"/>
                <a:cs typeface="Calibri"/>
                <a:sym typeface="Calibri"/>
              </a:rPr>
              <a:t>Participated in the martyrdom of Stephen</a:t>
            </a:r>
            <a:endParaRPr sz="1800">
              <a:solidFill>
                <a:schemeClr val="lt1"/>
              </a:solidFill>
              <a:latin typeface="Calibri"/>
              <a:ea typeface="Calibri"/>
              <a:cs typeface="Calibri"/>
              <a:sym typeface="Calibri"/>
            </a:endParaRPr>
          </a:p>
        </p:txBody>
      </p:sp>
      <p:sp>
        <p:nvSpPr>
          <p:cNvPr id="125" name="Google Shape;125;g2786f6975e2_0_4"/>
          <p:cNvSpPr txBox="1"/>
          <p:nvPr/>
        </p:nvSpPr>
        <p:spPr>
          <a:xfrm>
            <a:off x="6286750" y="1466175"/>
            <a:ext cx="2306700" cy="29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a:solidFill>
                  <a:schemeClr val="lt1"/>
                </a:solidFill>
                <a:latin typeface="Calibri"/>
                <a:ea typeface="Calibri"/>
                <a:cs typeface="Calibri"/>
                <a:sym typeface="Calibri"/>
              </a:rPr>
              <a:t>AFTER</a:t>
            </a:r>
            <a:endParaRPr sz="2400" b="1" u="sng">
              <a:solidFill>
                <a:schemeClr val="lt1"/>
              </a:solidFill>
              <a:latin typeface="Calibri"/>
              <a:ea typeface="Calibri"/>
              <a:cs typeface="Calibri"/>
              <a:sym typeface="Calibri"/>
            </a:endParaRPr>
          </a:p>
          <a:p>
            <a:pPr marL="0" lvl="0" indent="0" algn="l" rtl="0">
              <a:spcBef>
                <a:spcPts val="0"/>
              </a:spcBef>
              <a:spcAft>
                <a:spcPts val="0"/>
              </a:spcAft>
              <a:buNone/>
            </a:pPr>
            <a:endParaRPr sz="1800">
              <a:solidFill>
                <a:schemeClr val="lt1"/>
              </a:solidFill>
              <a:latin typeface="Calibri"/>
              <a:ea typeface="Calibri"/>
              <a:cs typeface="Calibri"/>
              <a:sym typeface="Calibri"/>
            </a:endParaRPr>
          </a:p>
          <a:p>
            <a:pPr marL="0" lvl="0" indent="0" algn="l" rtl="0">
              <a:spcBef>
                <a:spcPts val="0"/>
              </a:spcBef>
              <a:spcAft>
                <a:spcPts val="0"/>
              </a:spcAft>
              <a:buNone/>
            </a:pPr>
            <a:r>
              <a:rPr lang="en" sz="1800">
                <a:solidFill>
                  <a:schemeClr val="lt1"/>
                </a:solidFill>
                <a:latin typeface="Calibri"/>
                <a:ea typeface="Calibri"/>
                <a:cs typeface="Calibri"/>
                <a:sym typeface="Calibri"/>
              </a:rPr>
              <a:t>Became the “Apostle to the Gentiles”</a:t>
            </a:r>
            <a:endParaRPr sz="1800">
              <a:solidFill>
                <a:schemeClr val="lt1"/>
              </a:solidFill>
              <a:latin typeface="Calibri"/>
              <a:ea typeface="Calibri"/>
              <a:cs typeface="Calibri"/>
              <a:sym typeface="Calibri"/>
            </a:endParaRPr>
          </a:p>
          <a:p>
            <a:pPr marL="0" lvl="0" indent="0" algn="l" rtl="0">
              <a:spcBef>
                <a:spcPts val="0"/>
              </a:spcBef>
              <a:spcAft>
                <a:spcPts val="0"/>
              </a:spcAft>
              <a:buNone/>
            </a:pPr>
            <a:endParaRPr sz="1800">
              <a:solidFill>
                <a:schemeClr val="lt1"/>
              </a:solidFill>
              <a:latin typeface="Calibri"/>
              <a:ea typeface="Calibri"/>
              <a:cs typeface="Calibri"/>
              <a:sym typeface="Calibri"/>
            </a:endParaRPr>
          </a:p>
          <a:p>
            <a:pPr marL="0" lvl="0" indent="0" algn="l" rtl="0">
              <a:spcBef>
                <a:spcPts val="0"/>
              </a:spcBef>
              <a:spcAft>
                <a:spcPts val="0"/>
              </a:spcAft>
              <a:buNone/>
            </a:pPr>
            <a:r>
              <a:rPr lang="en" sz="1800">
                <a:solidFill>
                  <a:schemeClr val="lt1"/>
                </a:solidFill>
                <a:latin typeface="Calibri"/>
                <a:ea typeface="Calibri"/>
                <a:cs typeface="Calibri"/>
                <a:sym typeface="Calibri"/>
              </a:rPr>
              <a:t>One of the Church’s greatest theologians</a:t>
            </a:r>
            <a:endParaRPr sz="1800">
              <a:solidFill>
                <a:schemeClr val="lt1"/>
              </a:solidFill>
              <a:latin typeface="Calibri"/>
              <a:ea typeface="Calibri"/>
              <a:cs typeface="Calibri"/>
              <a:sym typeface="Calibri"/>
            </a:endParaRPr>
          </a:p>
          <a:p>
            <a:pPr marL="0" lvl="0" indent="0" algn="l" rtl="0">
              <a:spcBef>
                <a:spcPts val="0"/>
              </a:spcBef>
              <a:spcAft>
                <a:spcPts val="0"/>
              </a:spcAft>
              <a:buNone/>
            </a:pPr>
            <a:endParaRPr sz="1800">
              <a:solidFill>
                <a:schemeClr val="lt1"/>
              </a:solidFill>
              <a:latin typeface="Calibri"/>
              <a:ea typeface="Calibri"/>
              <a:cs typeface="Calibri"/>
              <a:sym typeface="Calibri"/>
            </a:endParaRPr>
          </a:p>
          <a:p>
            <a:pPr marL="0" lvl="0" indent="0" algn="l" rtl="0">
              <a:spcBef>
                <a:spcPts val="0"/>
              </a:spcBef>
              <a:spcAft>
                <a:spcPts val="0"/>
              </a:spcAft>
              <a:buNone/>
            </a:pPr>
            <a:r>
              <a:rPr lang="en" sz="1800">
                <a:solidFill>
                  <a:schemeClr val="lt1"/>
                </a:solidFill>
                <a:latin typeface="Calibri"/>
                <a:ea typeface="Calibri"/>
                <a:cs typeface="Calibri"/>
                <a:sym typeface="Calibri"/>
              </a:rPr>
              <a:t>Wrote a large part of New Testament</a:t>
            </a:r>
            <a:endParaRPr sz="1800">
              <a:solidFill>
                <a:schemeClr val="lt1"/>
              </a:solidFill>
              <a:latin typeface="Calibri"/>
              <a:ea typeface="Calibri"/>
              <a:cs typeface="Calibri"/>
              <a:sym typeface="Calibri"/>
            </a:endParaRPr>
          </a:p>
        </p:txBody>
      </p:sp>
      <p:sp>
        <p:nvSpPr>
          <p:cNvPr id="126" name="Google Shape;126;g2786f6975e2_0_4"/>
          <p:cNvSpPr txBox="1"/>
          <p:nvPr/>
        </p:nvSpPr>
        <p:spPr>
          <a:xfrm>
            <a:off x="0" y="587850"/>
            <a:ext cx="3158400" cy="810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134F5C"/>
                </a:solidFill>
                <a:latin typeface="Calibri"/>
                <a:ea typeface="Calibri"/>
                <a:cs typeface="Calibri"/>
                <a:sym typeface="Calibri"/>
              </a:rPr>
              <a:t>From Saul</a:t>
            </a:r>
            <a:endParaRPr sz="2800" b="1">
              <a:solidFill>
                <a:srgbClr val="134F5C"/>
              </a:solidFill>
              <a:latin typeface="Calibri"/>
              <a:ea typeface="Calibri"/>
              <a:cs typeface="Calibri"/>
              <a:sym typeface="Calibri"/>
            </a:endParaRPr>
          </a:p>
        </p:txBody>
      </p:sp>
      <p:sp>
        <p:nvSpPr>
          <p:cNvPr id="127" name="Google Shape;127;g2786f6975e2_0_4"/>
          <p:cNvSpPr txBox="1"/>
          <p:nvPr/>
        </p:nvSpPr>
        <p:spPr>
          <a:xfrm>
            <a:off x="5736100" y="587850"/>
            <a:ext cx="3408000" cy="810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134F5C"/>
                </a:solidFill>
                <a:latin typeface="Calibri"/>
                <a:ea typeface="Calibri"/>
                <a:cs typeface="Calibri"/>
                <a:sym typeface="Calibri"/>
              </a:rPr>
              <a:t>to Saint Paul</a:t>
            </a:r>
            <a:endParaRPr sz="2800" b="1">
              <a:solidFill>
                <a:srgbClr val="134F5C"/>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4304</Words>
  <Application>Microsoft Office PowerPoint</Application>
  <PresentationFormat>On-screen Show (16:9)</PresentationFormat>
  <Paragraphs>272</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vt:lpstr>
      <vt:lpstr>Impact</vt:lpstr>
      <vt:lpstr>Roboto</vt:lpstr>
      <vt:lpstr>Arial</vt:lpstr>
      <vt:lpstr>Merriweather</vt:lpstr>
      <vt:lpstr>Simple Light</vt:lpstr>
      <vt:lpstr>PowerPoint Presentation</vt:lpstr>
      <vt:lpstr>Love is the Source</vt:lpstr>
      <vt:lpstr>Pentecost: Birth of the Church</vt:lpstr>
      <vt:lpstr> Make Disciples of All Nations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Eucharist in the Early Church</vt:lpstr>
      <vt:lpstr>The Apostolic Fathers</vt:lpstr>
      <vt:lpstr>      Three Elements of Christian  Martyrdom</vt:lpstr>
      <vt:lpstr>Tertullian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Harig</cp:lastModifiedBy>
  <cp:revision>5</cp:revision>
  <dcterms:modified xsi:type="dcterms:W3CDTF">2025-01-07T15:22:26Z</dcterms:modified>
</cp:coreProperties>
</file>