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71" r:id="rId7"/>
    <p:sldId id="262" r:id="rId8"/>
    <p:sldId id="263" r:id="rId9"/>
    <p:sldId id="264" r:id="rId10"/>
    <p:sldId id="265" r:id="rId11"/>
    <p:sldId id="266" r:id="rId12"/>
    <p:sldId id="272" r:id="rId13"/>
    <p:sldId id="268" r:id="rId14"/>
    <p:sldId id="269" r:id="rId15"/>
    <p:sldId id="270"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y Barth" initials="LB" lastIdx="12" clrIdx="0">
    <p:extLst>
      <p:ext uri="{19B8F6BF-5375-455C-9EA6-DF929625EA0E}">
        <p15:presenceInfo xmlns:p15="http://schemas.microsoft.com/office/powerpoint/2012/main" userId="Lily Ba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603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386" autoAdjust="0"/>
  </p:normalViewPr>
  <p:slideViewPr>
    <p:cSldViewPr snapToGrid="0">
      <p:cViewPr varScale="1">
        <p:scale>
          <a:sx n="48" d="100"/>
          <a:sy n="48" d="100"/>
        </p:scale>
        <p:origin x="1800" y="32"/>
      </p:cViewPr>
      <p:guideLst>
        <p:guide orient="horz" pos="1620"/>
        <p:guide pos="2880"/>
      </p:guideLst>
    </p:cSldViewPr>
  </p:slideViewPr>
  <p:notesTextViewPr>
    <p:cViewPr>
      <p:scale>
        <a:sx n="1" d="1"/>
        <a:sy n="1" d="1"/>
      </p:scale>
      <p:origin x="0" y="-38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ikidata.org/wiki/Q9312513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ikidata.org/wiki/Q93125137"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sa/3.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bXC_qB8xfY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esources.avemariapress.com/dynamicmedia/files/da623b431323ef47d276e16708124523/OT_Handout_5D.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eople/127226743@N02"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eople/127226743@N02"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en:Thomas_Benjamin_Kenningt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en:Giovanni_Bellini"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ewtn.com/catholicism/devotions/litany-of-humility-245" TargetMode="External"/><Relationship Id="rId4" Type="http://schemas.openxmlformats.org/officeDocument/2006/relationships/hyperlink" Target="https://commons.wikimedia.org/wiki/File:Giovanni_Bellini_-_Agony_in_the_Garden_(detail)_-_WGA1646.jp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vatican.va/content/john-paul-ii/en/encyclicals/documents/hf_jp-ii_enc_04031979_redemptor-homini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Photo Credit: </a:t>
            </a:r>
            <a:r>
              <a:rPr lang="en-US" b="0" dirty="0">
                <a:solidFill>
                  <a:schemeClr val="dk1"/>
                </a:solidFill>
              </a:rPr>
              <a:t>https://commons.wikimedia.org/wiki/File:Giorgione,_Adoration_of_the_Magi.jpg</a:t>
            </a:r>
            <a:endParaRPr lang="en" b="0"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cf00156827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cf00156827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t>Photo Credit</a:t>
            </a:r>
            <a:r>
              <a:rPr lang="en" dirty="0"/>
              <a:t>: </a:t>
            </a:r>
            <a:r>
              <a:rPr lang="en" dirty="0">
                <a:solidFill>
                  <a:schemeClr val="dk1"/>
                </a:solidFill>
                <a:uFill>
                  <a:noFill/>
                </a:uFill>
                <a:hlinkClick r:id="rId3">
                  <a:extLst>
                    <a:ext uri="{A12FA001-AC4F-418D-AE19-62706E023703}">
                      <ahyp:hlinkClr xmlns:ahyp="http://schemas.microsoft.com/office/drawing/2018/hyperlinkcolor" val="tx"/>
                    </a:ext>
                  </a:extLst>
                </a:hlinkClick>
              </a:rPr>
              <a:t>Jim Padgett</a:t>
            </a:r>
            <a:r>
              <a:rPr lang="en" dirty="0">
                <a:solidFill>
                  <a:schemeClr val="dk1"/>
                </a:solidFill>
              </a:rPr>
              <a:t>, Gospel of John.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https://commons.wikimedia.org</a:t>
            </a:r>
            <a:endParaRPr sz="1050" dirty="0">
              <a:solidFill>
                <a:schemeClr val="dk1"/>
              </a:solidFill>
              <a:highlight>
                <a:srgbClr val="F8F9FA"/>
              </a:highlight>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Teaching points:</a:t>
            </a:r>
            <a:endParaRPr b="1" dirty="0"/>
          </a:p>
          <a:p>
            <a:pPr marL="0" lvl="0" indent="0" algn="l" rtl="0">
              <a:spcBef>
                <a:spcPts val="0"/>
              </a:spcBef>
              <a:spcAft>
                <a:spcPts val="0"/>
              </a:spcAft>
              <a:buNone/>
            </a:pPr>
            <a:r>
              <a:rPr lang="en" dirty="0"/>
              <a:t>At his Baptism, Christ already lets himself be counted among sinners.</a:t>
            </a:r>
            <a:endParaRPr dirty="0"/>
          </a:p>
          <a:p>
            <a:pPr marL="0" lvl="0" indent="0" algn="l" rtl="0">
              <a:spcBef>
                <a:spcPts val="0"/>
              </a:spcBef>
              <a:spcAft>
                <a:spcPts val="0"/>
              </a:spcAft>
              <a:buNone/>
            </a:pPr>
            <a:r>
              <a:rPr lang="en" dirty="0"/>
              <a:t>He is the Lamb of God who will take away the sins of the world.. </a:t>
            </a:r>
            <a:endParaRPr dirty="0"/>
          </a:p>
          <a:p>
            <a:pPr marL="0" lvl="0" indent="0" algn="l" rtl="0">
              <a:spcBef>
                <a:spcPts val="0"/>
              </a:spcBef>
              <a:spcAft>
                <a:spcPts val="0"/>
              </a:spcAft>
              <a:buNone/>
            </a:pPr>
            <a:r>
              <a:rPr lang="en" dirty="0"/>
              <a:t>His Baptism in water anticipates the bloody baptism of his death. </a:t>
            </a:r>
            <a:endParaRPr dirty="0"/>
          </a:p>
          <a:p>
            <a:pPr marL="0" lvl="0" indent="0" algn="l" rtl="0">
              <a:spcBef>
                <a:spcPts val="0"/>
              </a:spcBef>
              <a:spcAft>
                <a:spcPts val="0"/>
              </a:spcAft>
              <a:buClr>
                <a:schemeClr val="dk1"/>
              </a:buClr>
              <a:buSzPts val="1100"/>
              <a:buFont typeface="Arial"/>
              <a:buNone/>
            </a:pPr>
            <a:r>
              <a:rPr lang="en" dirty="0"/>
              <a:t>Through our own Baptism, we are sacramentally united to Jesus and assimilated</a:t>
            </a:r>
            <a:endParaRPr dirty="0"/>
          </a:p>
          <a:p>
            <a:pPr marL="0" lvl="0" indent="0" algn="l" rtl="0">
              <a:spcBef>
                <a:spcPts val="0"/>
              </a:spcBef>
              <a:spcAft>
                <a:spcPts val="0"/>
              </a:spcAft>
              <a:buClr>
                <a:schemeClr val="dk1"/>
              </a:buClr>
              <a:buSzPts val="1100"/>
              <a:buFont typeface="Arial"/>
              <a:buNone/>
            </a:pPr>
            <a:r>
              <a:rPr lang="en" dirty="0"/>
              <a:t>into his Paschal Mystery.</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t>Jesus is the New Adam who remained faithful to God, whereas the first</a:t>
            </a:r>
            <a:endParaRPr dirty="0"/>
          </a:p>
          <a:p>
            <a:pPr marL="0" lvl="0" indent="0" algn="l" rtl="0">
              <a:spcBef>
                <a:spcPts val="0"/>
              </a:spcBef>
              <a:spcAft>
                <a:spcPts val="0"/>
              </a:spcAft>
              <a:buClr>
                <a:schemeClr val="dk1"/>
              </a:buClr>
              <a:buSzPts val="1100"/>
              <a:buFont typeface="Arial"/>
              <a:buNone/>
            </a:pPr>
            <a:r>
              <a:rPr lang="en" dirty="0"/>
              <a:t>Adam gave in to temptation. Likewise, Jesus's faithfulness is also unwavering,</a:t>
            </a:r>
            <a:endParaRPr dirty="0"/>
          </a:p>
          <a:p>
            <a:pPr marL="0" lvl="0" indent="0" algn="l" rtl="0">
              <a:spcBef>
                <a:spcPts val="0"/>
              </a:spcBef>
              <a:spcAft>
                <a:spcPts val="0"/>
              </a:spcAft>
              <a:buClr>
                <a:schemeClr val="dk1"/>
              </a:buClr>
              <a:buSzPts val="1100"/>
              <a:buFont typeface="Arial"/>
              <a:buNone/>
            </a:pPr>
            <a:r>
              <a:rPr lang="en" dirty="0"/>
              <a:t>unlike that of the Israelites, who often turned against God during</a:t>
            </a:r>
            <a:endParaRPr dirty="0"/>
          </a:p>
          <a:p>
            <a:pPr marL="0" lvl="0" indent="0" algn="l" rtl="0">
              <a:spcBef>
                <a:spcPts val="0"/>
              </a:spcBef>
              <a:spcAft>
                <a:spcPts val="0"/>
              </a:spcAft>
              <a:buClr>
                <a:schemeClr val="dk1"/>
              </a:buClr>
              <a:buSzPts val="1100"/>
              <a:buFont typeface="Arial"/>
              <a:buNone/>
            </a:pPr>
            <a:r>
              <a:rPr lang="en" dirty="0"/>
              <a:t>their forty years in the desert. Jesus's response to Satan’s temptations in</a:t>
            </a:r>
            <a:endParaRPr dirty="0"/>
          </a:p>
          <a:p>
            <a:pPr marL="0" lvl="0" indent="0" algn="l" rtl="0">
              <a:spcBef>
                <a:spcPts val="0"/>
              </a:spcBef>
              <a:spcAft>
                <a:spcPts val="0"/>
              </a:spcAft>
              <a:buClr>
                <a:schemeClr val="dk1"/>
              </a:buClr>
              <a:buSzPts val="1100"/>
              <a:buFont typeface="Arial"/>
              <a:buNone/>
            </a:pPr>
            <a:r>
              <a:rPr lang="en" dirty="0"/>
              <a:t>the desert prove that he is the Son of God who can vanquish Satan from</a:t>
            </a:r>
            <a:endParaRPr dirty="0"/>
          </a:p>
          <a:p>
            <a:pPr marL="0" lvl="0" indent="0" algn="l" rtl="0">
              <a:spcBef>
                <a:spcPts val="0"/>
              </a:spcBef>
              <a:spcAft>
                <a:spcPts val="0"/>
              </a:spcAft>
              <a:buClr>
                <a:schemeClr val="dk1"/>
              </a:buClr>
              <a:buSzPts val="1100"/>
              <a:buFont typeface="Arial"/>
              <a:buNone/>
            </a:pPr>
            <a:r>
              <a:rPr lang="en" dirty="0"/>
              <a:t>our lives.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t>The Transfiguration provides a foretaste of both Christ’s glorious body following</a:t>
            </a:r>
            <a:endParaRPr dirty="0"/>
          </a:p>
          <a:p>
            <a:pPr marL="0" lvl="0" indent="0" algn="l" rtl="0">
              <a:spcBef>
                <a:spcPts val="0"/>
              </a:spcBef>
              <a:spcAft>
                <a:spcPts val="0"/>
              </a:spcAft>
              <a:buClr>
                <a:schemeClr val="dk1"/>
              </a:buClr>
              <a:buSzPts val="1100"/>
              <a:buFont typeface="Arial"/>
              <a:buNone/>
            </a:pPr>
            <a:r>
              <a:rPr lang="en" dirty="0"/>
              <a:t>his Resurrection and how our own resurrection will change “our</a:t>
            </a:r>
            <a:endParaRPr dirty="0"/>
          </a:p>
          <a:p>
            <a:pPr marL="0" lvl="0" indent="0" algn="l" rtl="0">
              <a:spcBef>
                <a:spcPts val="0"/>
              </a:spcBef>
              <a:spcAft>
                <a:spcPts val="0"/>
              </a:spcAft>
              <a:buClr>
                <a:schemeClr val="dk1"/>
              </a:buClr>
              <a:buSzPts val="1100"/>
              <a:buFont typeface="Arial"/>
              <a:buNone/>
            </a:pPr>
            <a:r>
              <a:rPr lang="en" dirty="0"/>
              <a:t>lowly body to conform with his glorified body by the power that enables</a:t>
            </a:r>
            <a:endParaRPr dirty="0"/>
          </a:p>
          <a:p>
            <a:pPr marL="0" lvl="0" indent="0" algn="l" rtl="0">
              <a:spcBef>
                <a:spcPts val="0"/>
              </a:spcBef>
              <a:spcAft>
                <a:spcPts val="0"/>
              </a:spcAft>
              <a:buClr>
                <a:schemeClr val="dk1"/>
              </a:buClr>
              <a:buSzPts val="1100"/>
              <a:buFont typeface="Arial"/>
              <a:buNone/>
            </a:pPr>
            <a:r>
              <a:rPr lang="en" dirty="0"/>
              <a:t>him also to bring all things into subjection to himself” (Phil 3:21).</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t>Christ chose the time of the Passover to do what he had previously told</a:t>
            </a:r>
            <a:endParaRPr dirty="0"/>
          </a:p>
          <a:p>
            <a:pPr marL="0" lvl="0" indent="0" algn="l" rtl="0">
              <a:spcBef>
                <a:spcPts val="0"/>
              </a:spcBef>
              <a:spcAft>
                <a:spcPts val="0"/>
              </a:spcAft>
              <a:buClr>
                <a:schemeClr val="dk1"/>
              </a:buClr>
              <a:buSzPts val="1100"/>
              <a:buFont typeface="Arial"/>
              <a:buNone/>
            </a:pPr>
            <a:r>
              <a:rPr lang="en" dirty="0"/>
              <a:t>his disciples he would do: give them his Body and his Blood. Jesus gave</a:t>
            </a:r>
            <a:endParaRPr dirty="0"/>
          </a:p>
          <a:p>
            <a:pPr marL="0" lvl="0" indent="0" algn="l" rtl="0">
              <a:spcBef>
                <a:spcPts val="0"/>
              </a:spcBef>
              <a:spcAft>
                <a:spcPts val="0"/>
              </a:spcAft>
              <a:buClr>
                <a:schemeClr val="dk1"/>
              </a:buClr>
              <a:buSzPts val="1100"/>
              <a:buFont typeface="Arial"/>
              <a:buNone/>
            </a:pPr>
            <a:r>
              <a:rPr lang="en" dirty="0"/>
              <a:t>the Passover a new meaning, fulfilling the Jewish Passover and anticipating</a:t>
            </a:r>
            <a:endParaRPr dirty="0"/>
          </a:p>
          <a:p>
            <a:pPr marL="0" lvl="0" indent="0" algn="l" rtl="0">
              <a:spcBef>
                <a:spcPts val="0"/>
              </a:spcBef>
              <a:spcAft>
                <a:spcPts val="0"/>
              </a:spcAft>
              <a:buClr>
                <a:schemeClr val="dk1"/>
              </a:buClr>
              <a:buSzPts val="1100"/>
              <a:buFont typeface="Arial"/>
              <a:buNone/>
            </a:pPr>
            <a:r>
              <a:rPr lang="en" dirty="0"/>
              <a:t>the final Passover of the Church into the glory of the Kingdom of God.</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cf00156827_1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cf00156827_1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Jim Padgett</a:t>
            </a:r>
            <a:r>
              <a:rPr lang="en" dirty="0">
                <a:solidFill>
                  <a:schemeClr val="dk1"/>
                </a:solidFill>
              </a:rPr>
              <a:t>,</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https://commons.wikimedia.org/wiki/File:Gospel_of_John_Chapter_13-4_(Bible_Illustrations_by_Sweet_Media).jpg</a:t>
            </a:r>
            <a:endParaRPr sz="1050" dirty="0">
              <a:solidFill>
                <a:schemeClr val="dk1"/>
              </a:solidFill>
              <a:highlight>
                <a:srgbClr val="F8F9FA"/>
              </a:highlight>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 Brant Pitre </a:t>
            </a:r>
            <a:r>
              <a:rPr lang="en" dirty="0"/>
              <a:t>He Who Has Ears, Let Him Hear (Part 1) URL here: https://youtu.be/Im-OXXexbUM</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cf0015682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cf0015682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Teaching points: </a:t>
            </a:r>
            <a:r>
              <a:rPr lang="en" dirty="0">
                <a:solidFill>
                  <a:schemeClr val="dk1"/>
                </a:solidFill>
              </a:rPr>
              <a:t>Jesus used short stories resembling allegories to teach spiritual lessons about the Kingdom of God. Parables incorporated everyday people, things and events and often had a surprising ending.Through his parables, Jesus invites us to enter the Kingdom of God. This invitation is not without requirements. To gain the Kingdom of God requires more than just a token acceptance. We must give up everything in order to follow Jesus and gain the Kingdom.The coming of God’s Kingdom means the defeat of Satan. The Kingdom of God is finally and definitively established through Christ’s Passion,</a:t>
            </a:r>
            <a:endParaRPr dirty="0">
              <a:solidFill>
                <a:schemeClr val="dk1"/>
              </a:solidFill>
            </a:endParaRPr>
          </a:p>
          <a:p>
            <a:pPr marL="0" lvl="0" indent="0" algn="l" rtl="0">
              <a:spcBef>
                <a:spcPts val="0"/>
              </a:spcBef>
              <a:spcAft>
                <a:spcPts val="0"/>
              </a:spcAft>
              <a:buNone/>
            </a:pPr>
            <a:r>
              <a:rPr lang="en" dirty="0">
                <a:solidFill>
                  <a:schemeClr val="dk1"/>
                </a:solidFill>
              </a:rPr>
              <a:t>Death, and Resurrection.</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View </a:t>
            </a:r>
            <a:r>
              <a:rPr lang="en" b="1" dirty="0">
                <a:solidFill>
                  <a:schemeClr val="dk1"/>
                </a:solidFill>
              </a:rPr>
              <a:t>v</a:t>
            </a:r>
            <a:r>
              <a:rPr lang="en" dirty="0">
                <a:solidFill>
                  <a:schemeClr val="dk1"/>
                </a:solidFill>
              </a:rPr>
              <a:t>ideo, </a:t>
            </a:r>
            <a:r>
              <a:rPr lang="en" i="1" dirty="0">
                <a:solidFill>
                  <a:schemeClr val="dk1"/>
                </a:solidFill>
              </a:rPr>
              <a:t>Bishop Barron on the Parable of the Talents</a:t>
            </a:r>
            <a:r>
              <a:rPr lang="en" dirty="0">
                <a:solidFill>
                  <a:schemeClr val="dk1"/>
                </a:solidFill>
              </a:rPr>
              <a:t>. URL here: </a:t>
            </a:r>
            <a:r>
              <a:rPr lang="en" u="sng" dirty="0">
                <a:solidFill>
                  <a:schemeClr val="hlink"/>
                </a:solidFill>
                <a:hlinkClick r:id="rId3"/>
              </a:rPr>
              <a:t>https://youtu.be/bXC_qB8xfYQ</a:t>
            </a:r>
            <a:r>
              <a:rPr lang="en" dirty="0">
                <a:solidFill>
                  <a:schemeClr val="dk1"/>
                </a:solidFill>
              </a:rPr>
              <a:t>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extLst>
      <p:ext uri="{BB962C8B-B14F-4D97-AF65-F5344CB8AC3E}">
        <p14:creationId xmlns:p14="http://schemas.microsoft.com/office/powerpoint/2010/main" val="2850247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c3390527b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c3390527b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dirty="0"/>
              <a:t>Directions: </a:t>
            </a:r>
            <a:r>
              <a:rPr lang="en" sz="1300" dirty="0"/>
              <a:t>Begin by asking the question on the screen. After calling on  students to respond, have the answer fly in using the animation feature. </a:t>
            </a:r>
          </a:p>
          <a:p>
            <a:pPr marL="0" lvl="0" indent="0" algn="l" rtl="0">
              <a:spcBef>
                <a:spcPts val="0"/>
              </a:spcBef>
              <a:spcAft>
                <a:spcPts val="0"/>
              </a:spcAft>
              <a:buNone/>
            </a:pPr>
            <a:endParaRPr lang="en" sz="13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3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c3390527b3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c3390527b3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b="1" dirty="0">
                <a:solidFill>
                  <a:schemeClr val="dk1"/>
                </a:solidFill>
              </a:rPr>
              <a:t>Directions:</a:t>
            </a:r>
            <a:r>
              <a:rPr lang="en" sz="1300" dirty="0">
                <a:solidFill>
                  <a:schemeClr val="dk1"/>
                </a:solidFill>
              </a:rPr>
              <a:t> Have students write down the question and then write down their answer….Then have students share their answers with one person close by. Call on volunteers to share with the whole class. End by asking, ‘What does this parable teach about the Kingdom of God?’. </a:t>
            </a:r>
          </a:p>
          <a:p>
            <a:pPr marL="0" lvl="0" indent="0" algn="l" rtl="0">
              <a:spcBef>
                <a:spcPts val="0"/>
              </a:spcBef>
              <a:spcAft>
                <a:spcPts val="0"/>
              </a:spcAft>
              <a:buClr>
                <a:schemeClr val="dk1"/>
              </a:buClr>
              <a:buSzPts val="1100"/>
              <a:buFont typeface="Arial"/>
              <a:buNone/>
            </a:pPr>
            <a:endParaRPr lang="en" sz="13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3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c3390527b3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c3390527b3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quote. Add bonus points to the assessment if they can copy it down demonstrating that they memorized it.</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a:t>
            </a:r>
            <a:r>
              <a:rPr lang="en-US" sz="1100" i="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section106A-117 of the US Copyright Law.</a:t>
            </a:r>
            <a:endParaRPr lang="en-US" sz="110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2cf001568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2cf001568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 </a:t>
            </a:r>
            <a:r>
              <a:rPr lang="en" dirty="0"/>
              <a:t>AMP handout. </a:t>
            </a:r>
            <a:r>
              <a:rPr lang="en" b="1" dirty="0">
                <a:solidFill>
                  <a:schemeClr val="accent1"/>
                </a:solidFill>
              </a:rPr>
              <a:t>h</a:t>
            </a:r>
            <a:r>
              <a:rPr lang="en" b="1" u="sng" dirty="0">
                <a:solidFill>
                  <a:schemeClr val="hlink"/>
                </a:solidFill>
                <a:hlinkClick r:id="rId3"/>
              </a:rPr>
              <a:t>ttps://resources.avemariapress.com/dynamicmedia/files/da623b431323ef47d276e16708124523/OT_Handout_5D.pdf</a:t>
            </a:r>
            <a:r>
              <a:rPr lang="en" b="1" dirty="0"/>
              <a:t> </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 b="1" dirty="0"/>
              <a:t>Directions: </a:t>
            </a:r>
            <a:r>
              <a:rPr lang="en" dirty="0"/>
              <a:t>Have students copy the side information in their notebooks</a:t>
            </a:r>
            <a:r>
              <a:rPr lang="en" b="1" dirty="0"/>
              <a:t>. </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 b="1" dirty="0"/>
              <a:t>Teaching points:</a:t>
            </a:r>
            <a:endParaRPr b="1" dirty="0"/>
          </a:p>
          <a:p>
            <a:pPr marL="0" lvl="0" indent="0" algn="l" rtl="0">
              <a:spcBef>
                <a:spcPts val="0"/>
              </a:spcBef>
              <a:spcAft>
                <a:spcPts val="0"/>
              </a:spcAft>
              <a:buNone/>
            </a:pPr>
            <a:r>
              <a:rPr lang="en" dirty="0"/>
              <a:t>All of the Old Covenants were broken by the people and imperfect human mediators with whom God initiated the covenant. They became trapped in a cycle of sin and were in need of God to save us by becoming man and the Mediator of a new, unbreakable Covenant.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(1) Israel falls into sin and idolatry, and does “what was evil in the sight of the Lord” (Jgs 6:1); </a:t>
            </a:r>
            <a:endParaRPr dirty="0"/>
          </a:p>
          <a:p>
            <a:pPr marL="0" lvl="0" indent="0" algn="l" rtl="0">
              <a:spcBef>
                <a:spcPts val="0"/>
              </a:spcBef>
              <a:spcAft>
                <a:spcPts val="0"/>
              </a:spcAft>
              <a:buNone/>
            </a:pPr>
            <a:r>
              <a:rPr lang="en" dirty="0"/>
              <a:t>(2) God allows his people to fall into bondage as a consequence of their disobedience; </a:t>
            </a:r>
            <a:endParaRPr dirty="0"/>
          </a:p>
          <a:p>
            <a:pPr marL="0" lvl="0" indent="0" algn="l" rtl="0">
              <a:spcBef>
                <a:spcPts val="0"/>
              </a:spcBef>
              <a:spcAft>
                <a:spcPts val="0"/>
              </a:spcAft>
              <a:buNone/>
            </a:pPr>
            <a:r>
              <a:rPr lang="en" dirty="0"/>
              <a:t>(3) realizing the errors of their ways, Israel cries out to God for help; </a:t>
            </a:r>
            <a:endParaRPr dirty="0"/>
          </a:p>
          <a:p>
            <a:pPr marL="0" lvl="0" indent="0" algn="l" rtl="0">
              <a:spcBef>
                <a:spcPts val="0"/>
              </a:spcBef>
              <a:spcAft>
                <a:spcPts val="0"/>
              </a:spcAft>
              <a:buNone/>
            </a:pPr>
            <a:r>
              <a:rPr lang="en" dirty="0"/>
              <a:t>(4) God raises up a judge to rescue them; </a:t>
            </a:r>
            <a:endParaRPr dirty="0"/>
          </a:p>
          <a:p>
            <a:pPr marL="0" lvl="0" indent="0" algn="l" rtl="0">
              <a:spcBef>
                <a:spcPts val="0"/>
              </a:spcBef>
              <a:spcAft>
                <a:spcPts val="0"/>
              </a:spcAft>
              <a:buNone/>
            </a:pPr>
            <a:r>
              <a:rPr lang="en" dirty="0"/>
              <a:t>(5) Israel is delivered from their oppressors; </a:t>
            </a:r>
            <a:endParaRPr dirty="0"/>
          </a:p>
          <a:p>
            <a:pPr marL="0" lvl="0" indent="0" algn="l" rtl="0">
              <a:spcBef>
                <a:spcPts val="0"/>
              </a:spcBef>
              <a:spcAft>
                <a:spcPts val="0"/>
              </a:spcAft>
              <a:buNone/>
            </a:pPr>
            <a:r>
              <a:rPr lang="en" dirty="0"/>
              <a:t>(6) peace is restored in the land and Israel again serves the Lord; and </a:t>
            </a:r>
            <a:r>
              <a:rPr lang="en" b="1" dirty="0"/>
              <a:t>then the cycle repeats.</a:t>
            </a:r>
            <a:endParaRPr b="1"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The reason the New Covenant is different is because the Law is written in our hearts and we can have communion with God through a perfect Mediator. When God the Father sees us he first sees our mediator Jesus and the perfect sacrifice that Jesus made on our behalf. In spite of our many sins, we have forgiveness and redemption through Jesus. Therefore, the New Covenant is eternal and unbreakable.</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t>The New Covenant is a covenant of redemption. Jesus redeemed, or paid the ransom for, humans to release them from their sins. He did not merely lessen our obligation for our sins; he paid the debt in full. But the New Covenant was not completed when God entered the world on Christmas Day. It was not completed until the events of the Paschal Mystery: Christ’s Passion, Death, and Resurrection.</a:t>
            </a:r>
            <a:endParaRPr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cf0015682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cf0015682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a:t>
            </a:r>
            <a:r>
              <a:rPr lang="en" dirty="0"/>
              <a:t> AMP textbook, p.110. </a:t>
            </a:r>
            <a:endParaRPr b="1" dirty="0"/>
          </a:p>
          <a:p>
            <a:pPr marL="0" lvl="0" indent="0" algn="l" rtl="0">
              <a:spcBef>
                <a:spcPts val="0"/>
              </a:spcBef>
              <a:spcAft>
                <a:spcPts val="0"/>
              </a:spcAft>
              <a:buNone/>
            </a:pPr>
            <a:endParaRPr dirty="0"/>
          </a:p>
          <a:p>
            <a:pPr marL="0" lvl="0" indent="0" algn="l" rtl="0">
              <a:spcBef>
                <a:spcPts val="0"/>
              </a:spcBef>
              <a:spcAft>
                <a:spcPts val="0"/>
              </a:spcAft>
              <a:buNone/>
            </a:pPr>
            <a:r>
              <a:rPr lang="en" b="1" dirty="0"/>
              <a:t>Directions: </a:t>
            </a:r>
            <a:r>
              <a:rPr lang="en" dirty="0">
                <a:solidFill>
                  <a:schemeClr val="dk1"/>
                </a:solidFill>
              </a:rPr>
              <a:t>Have students copy the side information in their notebooks.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 </a:t>
            </a: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definitive moment where God fulfilled his promise of sending a Savior and where he intervened in human history to stop the cycle of sin and our separation from him began on the day we call ‘the Annunciation’.</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day we celebrate the Annunciation is March 25 exactly nine months before December 25. </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Ask students what the connection is between the Annunciation and Christmas.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 Annunciation is not just a visit by the Angel Gabriel and an announcement. </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By Mary’s ‘yes’ to God’s plan of salvation, she permitted the Holy Spirit to overshadow her and she became pregnant with Jesus. </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This is why the Annunciation is also the Incarnation.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Jesus’ life, like our life, began in his mother’s womb at conception.</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There’s an old saying, “All of creation held its breath waiting for Mary’s ‘yes’. </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This means that the entrance of God into our world in the flesh, in the person of the unborn Jesus, marked the beginning of salvation and redemption offered to all. </a:t>
            </a:r>
          </a:p>
          <a:p>
            <a:pPr marL="615950" marR="0" lvl="1"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615950" lvl="1" indent="0" algn="l" rtl="0">
              <a:spcBef>
                <a:spcPts val="0"/>
              </a:spcBef>
              <a:spcAft>
                <a:spcPts val="0"/>
              </a:spcAft>
              <a:buClr>
                <a:schemeClr val="dk1"/>
              </a:buClr>
              <a:buSzPts val="1100"/>
              <a:buNone/>
            </a:pPr>
            <a:endParaRPr lang="en"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c3390527b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c3390527b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Dimitris Kamaras</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 2.0</a:t>
            </a:r>
            <a:r>
              <a:rPr lang="en" dirty="0">
                <a:solidFill>
                  <a:schemeClr val="dk1"/>
                </a:solidFill>
              </a:rPr>
              <a:t>.</a:t>
            </a:r>
            <a:r>
              <a:rPr lang="en" dirty="0"/>
              <a:t> https://commons.wikimedia.org/wiki/File:Immaculate_Conception_with_Saints_aka_The_Incarnation_of_Jesus_(Incarnazione_di_Cristo),_Galleria_degli_Uffizi,_Florence_-detail-_(26509662612).jpg</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By becoming flesh, Christ became our model of holiness. He teaches us that to love means to offer ourselves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for others as he did. By sharing in our human nature, Christ invites us to “share in the divine nature, after escaping from the corruption that is in the world because of evil desire” (2 Pt 1:4).</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cf0015682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cf0015682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AMP Textbook p.112.</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Directions:</a:t>
            </a:r>
            <a:r>
              <a:rPr lang="en" dirty="0">
                <a:solidFill>
                  <a:schemeClr val="dk1"/>
                </a:solidFill>
              </a:rPr>
              <a:t> Have students copy information down in their notes.</a:t>
            </a:r>
            <a:r>
              <a:rPr lang="en" b="1" dirty="0">
                <a:solidFill>
                  <a:schemeClr val="dk1"/>
                </a:solidFill>
              </a:rPr>
              <a:t> </a:t>
            </a:r>
            <a:r>
              <a:rPr lang="en" dirty="0">
                <a:solidFill>
                  <a:schemeClr val="dk1"/>
                </a:solidFill>
              </a:rPr>
              <a:t>Teaching point:</a:t>
            </a:r>
            <a:endParaRPr dirty="0">
              <a:solidFill>
                <a:schemeClr val="dk1"/>
              </a:solidFill>
            </a:endParaRPr>
          </a:p>
          <a:p>
            <a:pPr marL="0" lvl="0" indent="0" algn="l" rtl="0">
              <a:spcBef>
                <a:spcPts val="0"/>
              </a:spcBef>
              <a:spcAft>
                <a:spcPts val="0"/>
              </a:spcAft>
              <a:buNone/>
            </a:pPr>
            <a:endParaRPr dirty="0">
              <a:solidFill>
                <a:schemeClr val="dk1"/>
              </a:solidFill>
            </a:endParaRPr>
          </a:p>
          <a:p>
            <a:pPr marL="457200" lvl="0" indent="-298450" algn="l" rtl="0">
              <a:spcBef>
                <a:spcPts val="0"/>
              </a:spcBef>
              <a:spcAft>
                <a:spcPts val="0"/>
              </a:spcAft>
              <a:buSzPts val="1100"/>
              <a:buChar char="●"/>
            </a:pPr>
            <a:r>
              <a:rPr lang="en" dirty="0"/>
              <a:t>In CCC 458, it says, “The Word became flesh so that thus we might know God's love: "In this the love of God was made manifest among us, that God sent his only Son into the world, so that we might live through him. For God so loved the world that he gave his only Son, that whoever believes in him should not perish but have eternal life” (Jn 3:16). </a:t>
            </a:r>
            <a:endParaRPr dirty="0"/>
          </a:p>
          <a:p>
            <a:pPr marL="457200" lvl="0" indent="-298450" algn="l" rtl="0">
              <a:spcBef>
                <a:spcPts val="0"/>
              </a:spcBef>
              <a:spcAft>
                <a:spcPts val="0"/>
              </a:spcAft>
              <a:buSzPts val="1100"/>
              <a:buChar char="●"/>
            </a:pPr>
            <a:r>
              <a:rPr lang="en" dirty="0"/>
              <a:t>In the Incarnation we see that Jesus who existed as the Word of God in pure spirit form took on a human nature and he therefore was is both human and divine.</a:t>
            </a:r>
            <a:endParaRPr dirty="0"/>
          </a:p>
          <a:p>
            <a:pPr marL="457200" lvl="0" indent="-298450" algn="l" rtl="0">
              <a:spcBef>
                <a:spcPts val="0"/>
              </a:spcBef>
              <a:spcAft>
                <a:spcPts val="0"/>
              </a:spcAft>
              <a:buSzPts val="1100"/>
              <a:buChar char="●"/>
            </a:pPr>
            <a:r>
              <a:rPr lang="en" dirty="0"/>
              <a:t>Jesus of Nazareth was truly a man. He lived over two thousand years ago</a:t>
            </a:r>
            <a:endParaRPr dirty="0"/>
          </a:p>
          <a:p>
            <a:pPr marL="457200" lvl="0" indent="0" algn="l" rtl="0">
              <a:spcBef>
                <a:spcPts val="0"/>
              </a:spcBef>
              <a:spcAft>
                <a:spcPts val="0"/>
              </a:spcAft>
              <a:buNone/>
            </a:pPr>
            <a:r>
              <a:rPr lang="en" dirty="0">
                <a:solidFill>
                  <a:schemeClr val="dk1"/>
                </a:solidFill>
              </a:rPr>
              <a:t>in the Middle East and grew up in a village called Nazareth. Both those</a:t>
            </a:r>
            <a:endParaRPr dirty="0">
              <a:solidFill>
                <a:schemeClr val="dk1"/>
              </a:solidFill>
            </a:endParaRPr>
          </a:p>
          <a:p>
            <a:pPr marL="457200" lvl="0" indent="0" algn="l" rtl="0">
              <a:spcBef>
                <a:spcPts val="0"/>
              </a:spcBef>
              <a:spcAft>
                <a:spcPts val="0"/>
              </a:spcAft>
              <a:buNone/>
            </a:pPr>
            <a:r>
              <a:rPr lang="en" dirty="0">
                <a:solidFill>
                  <a:schemeClr val="dk1"/>
                </a:solidFill>
              </a:rPr>
              <a:t>who followed him and were his disciples and those who were his opponents</a:t>
            </a:r>
            <a:endParaRPr dirty="0">
              <a:solidFill>
                <a:schemeClr val="dk1"/>
              </a:solidFill>
            </a:endParaRPr>
          </a:p>
          <a:p>
            <a:pPr marL="457200" lvl="0" indent="0" algn="l" rtl="0">
              <a:spcBef>
                <a:spcPts val="0"/>
              </a:spcBef>
              <a:spcAft>
                <a:spcPts val="0"/>
              </a:spcAft>
              <a:buNone/>
            </a:pPr>
            <a:r>
              <a:rPr lang="en" dirty="0">
                <a:solidFill>
                  <a:schemeClr val="dk1"/>
                </a:solidFill>
              </a:rPr>
              <a:t>and enemies testified to his historical existence. Each group left</a:t>
            </a:r>
            <a:endParaRPr dirty="0">
              <a:solidFill>
                <a:schemeClr val="dk1"/>
              </a:solidFill>
            </a:endParaRPr>
          </a:p>
          <a:p>
            <a:pPr marL="457200" lvl="0" indent="0" algn="l" rtl="0">
              <a:spcBef>
                <a:spcPts val="0"/>
              </a:spcBef>
              <a:spcAft>
                <a:spcPts val="0"/>
              </a:spcAft>
              <a:buNone/>
            </a:pPr>
            <a:r>
              <a:rPr lang="en" dirty="0">
                <a:solidFill>
                  <a:schemeClr val="dk1"/>
                </a:solidFill>
              </a:rPr>
              <a:t>written records of his life.</a:t>
            </a:r>
            <a:endParaRPr dirty="0">
              <a:solidFill>
                <a:schemeClr val="dk1"/>
              </a:solidFill>
            </a:endParaRPr>
          </a:p>
          <a:p>
            <a:pPr marL="457200" lvl="0" indent="-298450" algn="l" rtl="0">
              <a:spcBef>
                <a:spcPts val="0"/>
              </a:spcBef>
              <a:spcAft>
                <a:spcPts val="0"/>
              </a:spcAft>
              <a:buClr>
                <a:schemeClr val="dk1"/>
              </a:buClr>
              <a:buSzPts val="1100"/>
              <a:buChar char="●"/>
            </a:pPr>
            <a:r>
              <a:rPr lang="en" b="1" dirty="0">
                <a:solidFill>
                  <a:schemeClr val="dk1"/>
                </a:solidFill>
              </a:rPr>
              <a:t>Jesus Christ is truly God.</a:t>
            </a:r>
            <a:r>
              <a:rPr lang="en" dirty="0">
                <a:solidFill>
                  <a:schemeClr val="dk1"/>
                </a:solidFill>
              </a:rPr>
              <a:t> The best evidence that Jesus is God is that he</a:t>
            </a:r>
            <a:endParaRPr dirty="0">
              <a:solidFill>
                <a:schemeClr val="dk1"/>
              </a:solidFill>
            </a:endParaRPr>
          </a:p>
          <a:p>
            <a:pPr marL="457200" lvl="0" indent="0" algn="l" rtl="0">
              <a:spcBef>
                <a:spcPts val="0"/>
              </a:spcBef>
              <a:spcAft>
                <a:spcPts val="0"/>
              </a:spcAft>
              <a:buNone/>
            </a:pPr>
            <a:r>
              <a:rPr lang="en" dirty="0">
                <a:solidFill>
                  <a:schemeClr val="dk1"/>
                </a:solidFill>
              </a:rPr>
              <a:t>rose from the dead. Again, both his disciples and his enemies who discovered</a:t>
            </a:r>
            <a:endParaRPr dirty="0">
              <a:solidFill>
                <a:schemeClr val="dk1"/>
              </a:solidFill>
            </a:endParaRPr>
          </a:p>
          <a:p>
            <a:pPr marL="457200" lvl="0" indent="0" algn="l" rtl="0">
              <a:spcBef>
                <a:spcPts val="0"/>
              </a:spcBef>
              <a:spcAft>
                <a:spcPts val="0"/>
              </a:spcAft>
              <a:buNone/>
            </a:pPr>
            <a:r>
              <a:rPr lang="en" dirty="0">
                <a:solidFill>
                  <a:schemeClr val="dk1"/>
                </a:solidFill>
              </a:rPr>
              <a:t>that his tomb was empty after his Death testified to this event.</a:t>
            </a:r>
          </a:p>
          <a:p>
            <a:pPr marL="457200" lvl="0" indent="0" algn="l" rtl="0">
              <a:spcBef>
                <a:spcPts val="0"/>
              </a:spcBef>
              <a:spcAft>
                <a:spcPts val="0"/>
              </a:spcAft>
              <a:buNone/>
            </a:pPr>
            <a:endParaRPr lang="en" dirty="0">
              <a:solidFill>
                <a:schemeClr val="dk1"/>
              </a:solidFill>
            </a:endParaRPr>
          </a:p>
          <a:p>
            <a:pPr marL="457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45720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c3390527b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2c3390527b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Dimitris Kamaras</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 2.0</a:t>
            </a:r>
            <a:r>
              <a:rPr lang="en" dirty="0">
                <a:solidFill>
                  <a:schemeClr val="dk1"/>
                </a:solidFill>
              </a:rPr>
              <a:t>.</a:t>
            </a:r>
            <a:r>
              <a:rPr lang="en" dirty="0"/>
              <a:t> https://commons.wikimedia.org/wiki/File:Immaculate_Conception_with_Saints_aka_The_Incarnation_of_Jesus_(Incarnazione_di_Cristo),_Galleria_degli_Uffizi,_Florence_-detail-_(26509662612).jpg</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By becoming flesh, Christ became our model of holiness. He teaches us that to love means to offer ourselves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for others as he did. By sharing in our human nature, Christ invites us to “share in the divine nature, after escaping from the corruption that is in the world because of evil desire” (2 Pt 1:4).</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extLst>
      <p:ext uri="{BB962C8B-B14F-4D97-AF65-F5344CB8AC3E}">
        <p14:creationId xmlns:p14="http://schemas.microsoft.com/office/powerpoint/2010/main" val="3834525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f0015682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cf0015682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Thomas Benjamin Kennington</a:t>
            </a:r>
            <a:r>
              <a:rPr lang="en" dirty="0">
                <a:solidFill>
                  <a:schemeClr val="dk1"/>
                </a:solidFill>
              </a:rPr>
              <a:t>,Public domain. https://commons.wikimedia.org/wiki/File:Thomas_Kennington_-_Homeless_(1890).jpg</a:t>
            </a:r>
            <a:endParaRPr sz="1050" dirty="0">
              <a:solidFill>
                <a:schemeClr val="dk1"/>
              </a:solidFill>
              <a:highlight>
                <a:srgbClr val="F8F9FA"/>
              </a:highlight>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Ask Question:</a:t>
            </a:r>
            <a:r>
              <a:rPr lang="en" b="1" dirty="0">
                <a:solidFill>
                  <a:schemeClr val="dk1"/>
                </a:solidFill>
              </a:rPr>
              <a:t> </a:t>
            </a:r>
            <a:r>
              <a:rPr lang="en" dirty="0">
                <a:solidFill>
                  <a:schemeClr val="dk1"/>
                </a:solidFill>
              </a:rPr>
              <a:t>In what way was Jesus’ compassion expressed in a hands on way? Read: Mt 8:1-4 for an example…”</a:t>
            </a:r>
            <a:r>
              <a:rPr lang="en" dirty="0"/>
              <a:t>When Jesus came down from the mountainside, large crowds followed him. A man with leprosy came and knelt before him and said, “Lord, if you are willing, you can make me clean.”  Jesus reached out his hand and touched the man. “I am willing,” he said. “Be clean!” Immediately he was cleansed of his leprosy.  Then Jesus said to him, “See that you don’t tell anyone. But go, show yourself to the priest and offer the gift Moses commanded, as a testimony to them.”</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For the sick, refugees, toward those facing tragedy, the poor, or those in our own families, our compassion is to be concrete and “hands on.” This we learned from the Son of God when he was in the flesh during his time on earth.</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cf00156827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cf00156827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solidFill>
                  <a:schemeClr val="dk1"/>
                </a:solidFill>
              </a:rPr>
              <a:t> </a:t>
            </a:r>
            <a:r>
              <a:rPr lang="en" sz="1050" dirty="0">
                <a:solidFill>
                  <a:schemeClr val="dk1"/>
                </a:solidFill>
                <a:highlight>
                  <a:srgbClr val="F8F9FA"/>
                </a:highlight>
                <a:uFill>
                  <a:noFill/>
                </a:uFill>
                <a:hlinkClick r:id="rId3">
                  <a:extLst>
                    <a:ext uri="{A12FA001-AC4F-418D-AE19-62706E023703}">
                      <ahyp:hlinkClr xmlns:ahyp="http://schemas.microsoft.com/office/drawing/2018/hyperlinkcolor" val="tx"/>
                    </a:ext>
                  </a:extLst>
                </a:hlinkClick>
              </a:rPr>
              <a:t>Giovanni Bellini</a:t>
            </a:r>
            <a:r>
              <a:rPr lang="en" sz="1050" dirty="0">
                <a:solidFill>
                  <a:schemeClr val="dk1"/>
                </a:solidFill>
                <a:highlight>
                  <a:srgbClr val="F8F9FA"/>
                </a:highlight>
              </a:rPr>
              <a:t>,Public domain. </a:t>
            </a:r>
            <a:r>
              <a:rPr lang="en" sz="1050" dirty="0">
                <a:solidFill>
                  <a:schemeClr val="dk1"/>
                </a:solidFill>
                <a:highlight>
                  <a:srgbClr val="F8F9FA"/>
                </a:highlight>
                <a:uFill>
                  <a:noFill/>
                </a:uFill>
                <a:hlinkClick r:id="rId4">
                  <a:extLst>
                    <a:ext uri="{A12FA001-AC4F-418D-AE19-62706E023703}">
                      <ahyp:hlinkClr xmlns:ahyp="http://schemas.microsoft.com/office/drawing/2018/hyperlinkcolor" val="tx"/>
                    </a:ext>
                  </a:extLst>
                </a:hlinkClick>
              </a:rPr>
              <a:t>https://commons.wikimedia.org/wiki/File:Giovanni_Bellini_-_Agony_in_the_Garden_(detail)_-_WGA1646.jpg</a:t>
            </a:r>
            <a:r>
              <a:rPr lang="en" sz="1050" dirty="0">
                <a:solidFill>
                  <a:schemeClr val="dk1"/>
                </a:solidFill>
                <a:highlight>
                  <a:srgbClr val="F8F9FA"/>
                </a:highlight>
              </a:rPr>
              <a:t> </a:t>
            </a:r>
            <a:endParaRPr sz="1050" dirty="0">
              <a:solidFill>
                <a:schemeClr val="dk1"/>
              </a:solidFill>
              <a:highlight>
                <a:srgbClr val="F8F9FA"/>
              </a:highlight>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Share quote by Saint Josemaria Escriva, </a:t>
            </a:r>
            <a:endParaRPr b="1" dirty="0">
              <a:solidFill>
                <a:schemeClr val="dk1"/>
              </a:solidFill>
            </a:endParaRPr>
          </a:p>
          <a:p>
            <a:pPr marL="0" lvl="0" indent="0" algn="l" rtl="0">
              <a:spcBef>
                <a:spcPts val="0"/>
              </a:spcBef>
              <a:spcAft>
                <a:spcPts val="0"/>
              </a:spcAft>
              <a:buNone/>
            </a:pPr>
            <a:r>
              <a:rPr lang="en" dirty="0">
                <a:solidFill>
                  <a:schemeClr val="dk1"/>
                </a:solidFill>
              </a:rPr>
              <a:t>“God does not impose a blind obedience on us. He wants us to obey</a:t>
            </a:r>
            <a:endParaRPr dirty="0">
              <a:solidFill>
                <a:schemeClr val="dk1"/>
              </a:solidFill>
            </a:endParaRPr>
          </a:p>
          <a:p>
            <a:pPr marL="0" lvl="0" indent="0" algn="l" rtl="0">
              <a:spcBef>
                <a:spcPts val="0"/>
              </a:spcBef>
              <a:spcAft>
                <a:spcPts val="0"/>
              </a:spcAft>
              <a:buNone/>
            </a:pPr>
            <a:r>
              <a:rPr lang="en" dirty="0">
                <a:solidFill>
                  <a:schemeClr val="dk1"/>
                </a:solidFill>
              </a:rPr>
              <a:t>intelligently, and we have to feel responsible for helping others with the intelligence</a:t>
            </a:r>
            <a:endParaRPr dirty="0">
              <a:solidFill>
                <a:schemeClr val="dk1"/>
              </a:solidFill>
            </a:endParaRPr>
          </a:p>
          <a:p>
            <a:pPr marL="0" lvl="0" indent="0" algn="l" rtl="0">
              <a:spcBef>
                <a:spcPts val="0"/>
              </a:spcBef>
              <a:spcAft>
                <a:spcPts val="0"/>
              </a:spcAft>
              <a:buNone/>
            </a:pPr>
            <a:r>
              <a:rPr lang="en" dirty="0">
                <a:solidFill>
                  <a:schemeClr val="dk1"/>
                </a:solidFill>
              </a:rPr>
              <a:t>we do have. But let’s be sincere with ourselves; let’s examine, in every</a:t>
            </a:r>
            <a:endParaRPr dirty="0">
              <a:solidFill>
                <a:schemeClr val="dk1"/>
              </a:solidFill>
            </a:endParaRPr>
          </a:p>
          <a:p>
            <a:pPr marL="0" lvl="0" indent="0" algn="l" rtl="0">
              <a:spcBef>
                <a:spcPts val="0"/>
              </a:spcBef>
              <a:spcAft>
                <a:spcPts val="0"/>
              </a:spcAft>
              <a:buNone/>
            </a:pPr>
            <a:r>
              <a:rPr lang="en" dirty="0">
                <a:solidFill>
                  <a:schemeClr val="dk1"/>
                </a:solidFill>
              </a:rPr>
              <a:t>case, whether it is love for the truth which moves us or selfishness and attachment</a:t>
            </a:r>
            <a:endParaRPr dirty="0">
              <a:solidFill>
                <a:schemeClr val="dk1"/>
              </a:solidFill>
            </a:endParaRPr>
          </a:p>
          <a:p>
            <a:pPr marL="0" lvl="0" indent="0" algn="l" rtl="0">
              <a:spcBef>
                <a:spcPts val="0"/>
              </a:spcBef>
              <a:spcAft>
                <a:spcPts val="0"/>
              </a:spcAft>
              <a:buNone/>
            </a:pPr>
            <a:r>
              <a:rPr lang="en" dirty="0">
                <a:solidFill>
                  <a:schemeClr val="dk1"/>
                </a:solidFill>
              </a:rPr>
              <a:t>to our own judgment. When our ideas separate us from other people,</a:t>
            </a:r>
            <a:endParaRPr dirty="0">
              <a:solidFill>
                <a:schemeClr val="dk1"/>
              </a:solidFill>
            </a:endParaRPr>
          </a:p>
          <a:p>
            <a:pPr marL="0" lvl="0" indent="0" algn="l" rtl="0">
              <a:spcBef>
                <a:spcPts val="0"/>
              </a:spcBef>
              <a:spcAft>
                <a:spcPts val="0"/>
              </a:spcAft>
              <a:buNone/>
            </a:pPr>
            <a:r>
              <a:rPr lang="en" dirty="0">
                <a:solidFill>
                  <a:schemeClr val="dk1"/>
                </a:solidFill>
              </a:rPr>
              <a:t>when they weaken our communion, our unity with others, it is a sure sign that</a:t>
            </a:r>
            <a:endParaRPr dirty="0">
              <a:solidFill>
                <a:schemeClr val="dk1"/>
              </a:solidFill>
            </a:endParaRPr>
          </a:p>
          <a:p>
            <a:pPr marL="0" lvl="0" indent="0" algn="l" rtl="0">
              <a:spcBef>
                <a:spcPts val="0"/>
              </a:spcBef>
              <a:spcAft>
                <a:spcPts val="0"/>
              </a:spcAft>
              <a:buNone/>
            </a:pPr>
            <a:r>
              <a:rPr lang="en" dirty="0">
                <a:solidFill>
                  <a:schemeClr val="dk1"/>
                </a:solidFill>
              </a:rPr>
              <a:t>we are not doing what God wants.”</a:t>
            </a:r>
            <a:endParaRPr dirty="0">
              <a:solidFill>
                <a:schemeClr val="dk1"/>
              </a:solidFill>
            </a:endParaRPr>
          </a:p>
          <a:p>
            <a:pPr marL="0" lvl="0" indent="0" algn="l" rtl="0">
              <a:spcBef>
                <a:spcPts val="0"/>
              </a:spcBef>
              <a:spcAft>
                <a:spcPts val="0"/>
              </a:spcAft>
              <a:buNone/>
            </a:pPr>
            <a:r>
              <a:rPr lang="en" b="1" dirty="0">
                <a:solidFill>
                  <a:schemeClr val="dk1"/>
                </a:solidFill>
              </a:rPr>
              <a:t>Online Resources:</a:t>
            </a:r>
            <a:r>
              <a:rPr lang="en" dirty="0">
                <a:solidFill>
                  <a:schemeClr val="dk1"/>
                </a:solidFill>
              </a:rPr>
              <a:t>  Pray aloud, ‘The Litany of Humility’ with your students. URL here: </a:t>
            </a:r>
            <a:r>
              <a:rPr lang="en" u="sng" dirty="0">
                <a:solidFill>
                  <a:schemeClr val="hlink"/>
                </a:solidFill>
                <a:hlinkClick r:id="rId5"/>
              </a:rPr>
              <a:t>https://www.ewtn.com/catholicism/devotions/litany-of-humility-245</a:t>
            </a:r>
            <a:r>
              <a:rPr lang="en" dirty="0">
                <a:solidFill>
                  <a:schemeClr val="dk1"/>
                </a:solidFill>
              </a:rPr>
              <a:t> </a:t>
            </a:r>
          </a:p>
          <a:p>
            <a:pPr marL="0" lvl="0" indent="0" algn="l" rtl="0">
              <a:spcBef>
                <a:spcPts val="0"/>
              </a:spcBef>
              <a:spcAft>
                <a:spcPts val="0"/>
              </a:spcAft>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b="1"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c309aeeaf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309aeeaf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Photo Credit:</a:t>
            </a:r>
            <a:r>
              <a:rPr lang="en" dirty="0"/>
              <a:t> AMP textbook p.127</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turn to pages 126-129 in their textbooks.</a:t>
            </a:r>
            <a:r>
              <a:rPr lang="en" b="1" dirty="0">
                <a:solidFill>
                  <a:schemeClr val="dk1"/>
                </a:solidFill>
              </a:rPr>
              <a:t> </a:t>
            </a:r>
            <a:r>
              <a:rPr lang="en" dirty="0">
                <a:solidFill>
                  <a:schemeClr val="dk1"/>
                </a:solidFill>
              </a:rPr>
              <a:t>As they view those pages, share paragraph 25 of Rosarium Virginis Mariae.</a:t>
            </a:r>
            <a:r>
              <a:rPr lang="en" dirty="0"/>
              <a:t> In it are these words of Saint John Paul II: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my testimony of 1978 mentioned above, where I described the Rosary as my favourite prayer, I used an idea to which I would like to return. I said then that “the simple prayer of the Rosary marks the rhythm of human life”.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Anyone who contemplates Christ through the various stages of his life cannot fail to perceive in him the truth about man. This is the great affirmation of the Second Vatican Council which I have so often discussed in my own teaching since the Encyclical Letter </a:t>
            </a:r>
            <a:r>
              <a:rPr lang="en" dirty="0">
                <a:solidFill>
                  <a:schemeClr val="dk1"/>
                </a:solidFill>
                <a:uFill>
                  <a:noFill/>
                </a:uFill>
                <a:hlinkClick r:id="rId3">
                  <a:extLst>
                    <a:ext uri="{A12FA001-AC4F-418D-AE19-62706E023703}">
                      <ahyp:hlinkClr xmlns:ahyp="http://schemas.microsoft.com/office/drawing/2018/hyperlinkcolor" val="tx"/>
                    </a:ext>
                  </a:extLst>
                </a:hlinkClick>
              </a:rPr>
              <a:t>Redemptor</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Hominis</a:t>
            </a:r>
            <a:r>
              <a:rPr lang="en" dirty="0"/>
              <a:t>: “it is only in the mystery of the Word made flesh that the mystery of man is seen in its true light”.</a:t>
            </a:r>
            <a:r>
              <a:rPr lang="en" baseline="30000" dirty="0"/>
              <a:t> </a:t>
            </a:r>
            <a:endParaRPr baseline="30000" dirty="0"/>
          </a:p>
          <a:p>
            <a:pPr marL="0" lvl="0" indent="0" algn="l" rtl="0">
              <a:spcBef>
                <a:spcPts val="0"/>
              </a:spcBef>
              <a:spcAft>
                <a:spcPts val="0"/>
              </a:spcAft>
              <a:buNone/>
            </a:pPr>
            <a:endParaRPr dirty="0"/>
          </a:p>
          <a:p>
            <a:pPr marL="0" lvl="0" indent="0" algn="l" rtl="0">
              <a:spcBef>
                <a:spcPts val="0"/>
              </a:spcBef>
              <a:spcAft>
                <a:spcPts val="0"/>
              </a:spcAft>
              <a:buNone/>
            </a:pPr>
            <a:r>
              <a:rPr lang="en" dirty="0"/>
              <a:t>The Rosary helps to open up the way to this light. Following in the path of Christ, in whom man's path is “recapitulated”, revealed and redeemed, believers come face to face with the image of the true man. Contemplating Christ's birth, they learn of the sanctity of life; seeing the household of Nazareth, they learn the original truth of the family according to God's plan; listening to the Master in the mysteries of his public ministry, they find the light which leads them to enter the Kingdom of God; and following him on the way to Calvary, they learn the meaning of salvific suffering. Finally, contemplating Christ and his Blessed Mother in glory, they see the goal towards which each of us is called, if we allow ourselves to be healed and transformed by the Holy Spirit. It could be said that each mystery of the Rosary, carefully meditated, sheds light on the mystery of man.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At the same time, it becomes natural to bring to this encounter with the sacred humanity of the Redeemer all the problems, anxieties, labours and endeavours which go to make up our lives. “Cast your burden on the Lord and he will sustain you” (Ps 55:23). To pray the Rosary is to hand over our burdens to the merciful hearts of Christ and his Mother. Twenty-five years later, thinking back over the difficulties which have also been part of my exercise of the Petrine ministry, I feel the need to say once more, as a warm invitation to everyone to experience it personally: the Rosary does indeed “mark the rhythm of human life”, bringing it into harmony with the “rhythm” of God's own life, in the joyful communion of the Holy Trinity, our life's destiny and deepest longing.”</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 </a:t>
            </a:r>
            <a:endParaRPr dirty="0"/>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1026" name="Picture 2">
            <a:extLst>
              <a:ext uri="{FF2B5EF4-FFF2-40B4-BE49-F238E27FC236}">
                <a16:creationId xmlns:a16="http://schemas.microsoft.com/office/drawing/2014/main" id="{DCE312BA-774F-4D68-8A63-2A9FA811852C}"/>
              </a:ext>
            </a:extLst>
          </p:cNvPr>
          <p:cNvPicPr>
            <a:picLocks noChangeAspect="1" noChangeArrowheads="1"/>
          </p:cNvPicPr>
          <p:nvPr/>
        </p:nvPicPr>
        <p:blipFill rotWithShape="1">
          <a:blip r:embed="rId3">
            <a:alphaModFix amt="55000"/>
            <a:extLst>
              <a:ext uri="{28A0092B-C50C-407E-A947-70E740481C1C}">
                <a14:useLocalDpi xmlns:a14="http://schemas.microsoft.com/office/drawing/2010/main" val="0"/>
              </a:ext>
            </a:extLst>
          </a:blip>
          <a:srcRect l="8605" r="1995"/>
          <a:stretch/>
        </p:blipFill>
        <p:spPr bwMode="auto">
          <a:xfrm>
            <a:off x="0" y="0"/>
            <a:ext cx="9144000" cy="4730563"/>
          </a:xfrm>
          <a:prstGeom prst="rect">
            <a:avLst/>
          </a:prstGeom>
          <a:noFill/>
          <a:effectLst>
            <a:outerShdw blurRad="50800" dist="50800" dir="5400000" algn="ctr" rotWithShape="0">
              <a:srgbClr val="000000"/>
            </a:outerShdw>
            <a:reflection endPos="650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0A1D60-5CF1-4F52-888B-25BEB1B6F425}"/>
              </a:ext>
            </a:extLst>
          </p:cNvPr>
          <p:cNvSpPr txBox="1"/>
          <p:nvPr/>
        </p:nvSpPr>
        <p:spPr>
          <a:xfrm>
            <a:off x="-40950" y="4620280"/>
            <a:ext cx="9225900" cy="523220"/>
          </a:xfrm>
          <a:prstGeom prst="rect">
            <a:avLst/>
          </a:prstGeom>
          <a:solidFill>
            <a:srgbClr val="920000"/>
          </a:solidFill>
        </p:spPr>
        <p:txBody>
          <a:bodyPr wrap="square" rtlCol="0">
            <a:spAutoFit/>
          </a:bodyPr>
          <a:lstStyle/>
          <a:p>
            <a:pPr algn="ctr"/>
            <a:r>
              <a:rPr lang="en-US" sz="2800" i="1" dirty="0">
                <a:solidFill>
                  <a:schemeClr val="bg1"/>
                </a:solidFill>
                <a:latin typeface="Corbel" panose="020B0503020204020204" pitchFamily="34" charset="0"/>
              </a:rPr>
              <a:t>God Saves: We Are Redeemed through the Paschal Mystery</a:t>
            </a:r>
          </a:p>
        </p:txBody>
      </p:sp>
      <p:sp>
        <p:nvSpPr>
          <p:cNvPr id="5" name="Oval 4">
            <a:extLst>
              <a:ext uri="{FF2B5EF4-FFF2-40B4-BE49-F238E27FC236}">
                <a16:creationId xmlns:a16="http://schemas.microsoft.com/office/drawing/2014/main" id="{1BE7EC69-7619-48B4-BC31-5011A14F0AA4}"/>
              </a:ext>
            </a:extLst>
          </p:cNvPr>
          <p:cNvSpPr/>
          <p:nvPr/>
        </p:nvSpPr>
        <p:spPr>
          <a:xfrm>
            <a:off x="4135211" y="1037919"/>
            <a:ext cx="873578" cy="898072"/>
          </a:xfrm>
          <a:prstGeom prst="ellipse">
            <a:avLst/>
          </a:prstGeom>
          <a:solidFill>
            <a:srgbClr val="9200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3</a:t>
            </a:r>
          </a:p>
        </p:txBody>
      </p:sp>
      <p:sp>
        <p:nvSpPr>
          <p:cNvPr id="6" name="TextBox 5">
            <a:extLst>
              <a:ext uri="{FF2B5EF4-FFF2-40B4-BE49-F238E27FC236}">
                <a16:creationId xmlns:a16="http://schemas.microsoft.com/office/drawing/2014/main" id="{039C5B8E-AFC1-49D6-9A07-76CF0CEC5E51}"/>
              </a:ext>
            </a:extLst>
          </p:cNvPr>
          <p:cNvSpPr txBox="1"/>
          <p:nvPr/>
        </p:nvSpPr>
        <p:spPr>
          <a:xfrm>
            <a:off x="1212695" y="2365281"/>
            <a:ext cx="67186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orbel"/>
              </a:rPr>
              <a:t>The New Covenant:</a:t>
            </a:r>
          </a:p>
          <a:p>
            <a:pPr algn="ctr"/>
            <a:r>
              <a:rPr lang="en-US" sz="3600" b="1" dirty="0">
                <a:solidFill>
                  <a:schemeClr val="bg1"/>
                </a:solidFill>
                <a:latin typeface="Corbel"/>
              </a:rPr>
              <a:t>Why Did God Become Man?</a:t>
            </a:r>
            <a:endParaRPr lang="en-US" sz="36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418800" y="561825"/>
            <a:ext cx="8289300" cy="828985"/>
          </a:xfrm>
          <a:prstGeom prst="rect">
            <a:avLst/>
          </a:prstGeom>
          <a:solidFill>
            <a:srgbClr val="5B0F00"/>
          </a:solidFill>
          <a:ln w="38100" cap="flat" cmpd="sng">
            <a:solidFill>
              <a:srgbClr val="5B0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3720" dirty="0">
                <a:solidFill>
                  <a:schemeClr val="lt1"/>
                </a:solidFill>
                <a:latin typeface="Calibri"/>
                <a:ea typeface="Calibri"/>
                <a:cs typeface="Calibri"/>
                <a:sym typeface="Calibri"/>
              </a:rPr>
              <a:t>Redemption Stages &amp; Destruction of Evil</a:t>
            </a:r>
            <a:endParaRPr sz="3720" dirty="0">
              <a:solidFill>
                <a:schemeClr val="lt1"/>
              </a:solidFill>
              <a:latin typeface="Calibri"/>
              <a:ea typeface="Calibri"/>
              <a:cs typeface="Calibri"/>
              <a:sym typeface="Calibri"/>
            </a:endParaRPr>
          </a:p>
        </p:txBody>
      </p:sp>
      <p:sp>
        <p:nvSpPr>
          <p:cNvPr id="126" name="Google Shape;126;p22"/>
          <p:cNvSpPr txBox="1">
            <a:spLocks noGrp="1"/>
          </p:cNvSpPr>
          <p:nvPr>
            <p:ph type="body" idx="1"/>
          </p:nvPr>
        </p:nvSpPr>
        <p:spPr>
          <a:xfrm>
            <a:off x="321525" y="3620425"/>
            <a:ext cx="1998000" cy="1011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852"/>
              <a:buNone/>
            </a:pPr>
            <a:r>
              <a:rPr lang="en" sz="1395">
                <a:solidFill>
                  <a:schemeClr val="dk1"/>
                </a:solidFill>
                <a:latin typeface="Calibri"/>
                <a:ea typeface="Calibri"/>
                <a:cs typeface="Calibri"/>
                <a:sym typeface="Calibri"/>
              </a:rPr>
              <a:t>At his Baptism, Christ already lets himself be counted among sinners.</a:t>
            </a:r>
            <a:endParaRPr sz="1395">
              <a:solidFill>
                <a:schemeClr val="dk1"/>
              </a:solidFill>
              <a:latin typeface="Calibri"/>
              <a:ea typeface="Calibri"/>
              <a:cs typeface="Calibri"/>
              <a:sym typeface="Calibri"/>
            </a:endParaRPr>
          </a:p>
        </p:txBody>
      </p:sp>
      <p:sp>
        <p:nvSpPr>
          <p:cNvPr id="127" name="Google Shape;127;p22"/>
          <p:cNvSpPr txBox="1"/>
          <p:nvPr/>
        </p:nvSpPr>
        <p:spPr>
          <a:xfrm>
            <a:off x="2508450" y="3570475"/>
            <a:ext cx="1897500" cy="111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libri"/>
                <a:ea typeface="Calibri"/>
                <a:cs typeface="Calibri"/>
                <a:sym typeface="Calibri"/>
              </a:rPr>
              <a:t>Jesus is the New Adam faithful to God, whereas the first Adam gave in to temptation.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128" name="Google Shape;128;p22"/>
          <p:cNvSpPr txBox="1"/>
          <p:nvPr/>
        </p:nvSpPr>
        <p:spPr>
          <a:xfrm>
            <a:off x="4812350" y="3620425"/>
            <a:ext cx="16860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The Transfiguration provides a foretaste of Christ’s glorious body following his Resurrection.</a:t>
            </a:r>
            <a:endParaRPr>
              <a:solidFill>
                <a:schemeClr val="dk1"/>
              </a:solidFill>
              <a:latin typeface="Calibri"/>
              <a:ea typeface="Calibri"/>
              <a:cs typeface="Calibri"/>
              <a:sym typeface="Calibri"/>
            </a:endParaRPr>
          </a:p>
        </p:txBody>
      </p:sp>
      <p:sp>
        <p:nvSpPr>
          <p:cNvPr id="129" name="Google Shape;129;p22"/>
          <p:cNvSpPr txBox="1"/>
          <p:nvPr/>
        </p:nvSpPr>
        <p:spPr>
          <a:xfrm>
            <a:off x="6904750" y="3652675"/>
            <a:ext cx="1803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By giving them his Body and his Blood. Jesus gave the Passover a new meaning, fulfilling the Jewish Passover.</a:t>
            </a:r>
            <a:endParaRPr>
              <a:latin typeface="Calibri"/>
              <a:ea typeface="Calibri"/>
              <a:cs typeface="Calibri"/>
              <a:sym typeface="Calibri"/>
            </a:endParaRPr>
          </a:p>
        </p:txBody>
      </p:sp>
      <p:pic>
        <p:nvPicPr>
          <p:cNvPr id="130" name="Google Shape;130;p22"/>
          <p:cNvPicPr preferRelativeResize="0"/>
          <p:nvPr/>
        </p:nvPicPr>
        <p:blipFill>
          <a:blip r:embed="rId4">
            <a:alphaModFix/>
          </a:blip>
          <a:stretch>
            <a:fillRect/>
          </a:stretch>
        </p:blipFill>
        <p:spPr>
          <a:xfrm>
            <a:off x="418850" y="2146275"/>
            <a:ext cx="1803350" cy="1324325"/>
          </a:xfrm>
          <a:prstGeom prst="rect">
            <a:avLst/>
          </a:prstGeom>
          <a:noFill/>
          <a:ln w="38100" cap="flat" cmpd="sng">
            <a:solidFill>
              <a:srgbClr val="5B0F00"/>
            </a:solidFill>
            <a:prstDash val="solid"/>
            <a:round/>
            <a:headEnd type="none" w="sm" len="sm"/>
            <a:tailEnd type="none" w="sm" len="sm"/>
          </a:ln>
        </p:spPr>
      </p:pic>
      <p:pic>
        <p:nvPicPr>
          <p:cNvPr id="131" name="Google Shape;131;p22"/>
          <p:cNvPicPr preferRelativeResize="0"/>
          <p:nvPr/>
        </p:nvPicPr>
        <p:blipFill>
          <a:blip r:embed="rId5">
            <a:alphaModFix/>
          </a:blip>
          <a:stretch>
            <a:fillRect/>
          </a:stretch>
        </p:blipFill>
        <p:spPr>
          <a:xfrm>
            <a:off x="4786338" y="2157209"/>
            <a:ext cx="1803350" cy="1307429"/>
          </a:xfrm>
          <a:prstGeom prst="rect">
            <a:avLst/>
          </a:prstGeom>
          <a:noFill/>
          <a:ln w="38100" cap="flat" cmpd="sng">
            <a:solidFill>
              <a:srgbClr val="5B0F00"/>
            </a:solidFill>
            <a:prstDash val="solid"/>
            <a:round/>
            <a:headEnd type="none" w="sm" len="sm"/>
            <a:tailEnd type="none" w="sm" len="sm"/>
          </a:ln>
        </p:spPr>
      </p:pic>
      <p:pic>
        <p:nvPicPr>
          <p:cNvPr id="132" name="Google Shape;132;p22"/>
          <p:cNvPicPr preferRelativeResize="0"/>
          <p:nvPr/>
        </p:nvPicPr>
        <p:blipFill>
          <a:blip r:embed="rId6">
            <a:alphaModFix/>
          </a:blip>
          <a:stretch>
            <a:fillRect/>
          </a:stretch>
        </p:blipFill>
        <p:spPr>
          <a:xfrm>
            <a:off x="2602600" y="2146282"/>
            <a:ext cx="1803350" cy="1324317"/>
          </a:xfrm>
          <a:prstGeom prst="rect">
            <a:avLst/>
          </a:prstGeom>
          <a:noFill/>
          <a:ln w="38100" cap="flat" cmpd="sng">
            <a:solidFill>
              <a:srgbClr val="5B0F00"/>
            </a:solidFill>
            <a:prstDash val="solid"/>
            <a:round/>
            <a:headEnd type="none" w="sm" len="sm"/>
            <a:tailEnd type="none" w="sm" len="sm"/>
          </a:ln>
        </p:spPr>
      </p:pic>
      <p:pic>
        <p:nvPicPr>
          <p:cNvPr id="133" name="Google Shape;133;p22"/>
          <p:cNvPicPr preferRelativeResize="0"/>
          <p:nvPr/>
        </p:nvPicPr>
        <p:blipFill>
          <a:blip r:embed="rId7">
            <a:alphaModFix/>
          </a:blip>
          <a:stretch>
            <a:fillRect/>
          </a:stretch>
        </p:blipFill>
        <p:spPr>
          <a:xfrm>
            <a:off x="6904750" y="2148752"/>
            <a:ext cx="1803350" cy="1324335"/>
          </a:xfrm>
          <a:prstGeom prst="rect">
            <a:avLst/>
          </a:prstGeom>
          <a:noFill/>
          <a:ln w="38100" cap="flat" cmpd="sng">
            <a:solidFill>
              <a:srgbClr val="5B0F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3"/>
          <p:cNvSpPr txBox="1">
            <a:spLocks noGrp="1"/>
          </p:cNvSpPr>
          <p:nvPr>
            <p:ph type="subTitle" idx="1"/>
          </p:nvPr>
        </p:nvSpPr>
        <p:spPr>
          <a:xfrm>
            <a:off x="4140575" y="1757975"/>
            <a:ext cx="4439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Protestants who interpret each word or phrase in the</a:t>
            </a:r>
            <a:endParaRPr sz="29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Bible from a literalist point of view.</a:t>
            </a:r>
            <a:endParaRPr sz="29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a:solidFill>
                <a:srgbClr val="434343"/>
              </a:solidFill>
              <a:latin typeface="Calibri"/>
              <a:ea typeface="Calibri"/>
              <a:cs typeface="Calibri"/>
              <a:sym typeface="Calibri"/>
            </a:endParaRPr>
          </a:p>
        </p:txBody>
      </p:sp>
      <p:sp>
        <p:nvSpPr>
          <p:cNvPr id="139" name="Google Shape;139;p23"/>
          <p:cNvSpPr/>
          <p:nvPr/>
        </p:nvSpPr>
        <p:spPr>
          <a:xfrm>
            <a:off x="311700" y="188375"/>
            <a:ext cx="8383200" cy="1116000"/>
          </a:xfrm>
          <a:prstGeom prst="roundRect">
            <a:avLst>
              <a:gd name="adj" fmla="val 16667"/>
            </a:avLst>
          </a:prstGeom>
          <a:gradFill>
            <a:gsLst>
              <a:gs pos="0">
                <a:srgbClr val="DB0000"/>
              </a:gs>
              <a:gs pos="100000">
                <a:srgbClr val="54030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40;p23"/>
          <p:cNvSpPr txBox="1"/>
          <p:nvPr/>
        </p:nvSpPr>
        <p:spPr>
          <a:xfrm>
            <a:off x="1659300" y="221433"/>
            <a:ext cx="71730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dirty="0">
                <a:solidFill>
                  <a:schemeClr val="lt1"/>
                </a:solidFill>
                <a:latin typeface="Calibri"/>
                <a:ea typeface="Calibri"/>
                <a:cs typeface="Calibri"/>
                <a:sym typeface="Calibri"/>
              </a:rPr>
              <a:t>           Parables</a:t>
            </a:r>
            <a:endParaRPr sz="5300" dirty="0">
              <a:solidFill>
                <a:schemeClr val="lt1"/>
              </a:solidFill>
              <a:latin typeface="Calibri"/>
              <a:ea typeface="Calibri"/>
              <a:cs typeface="Calibri"/>
              <a:sym typeface="Calibri"/>
            </a:endParaRPr>
          </a:p>
        </p:txBody>
      </p:sp>
      <p:sp>
        <p:nvSpPr>
          <p:cNvPr id="143" name="Google Shape;143;p23"/>
          <p:cNvSpPr txBox="1"/>
          <p:nvPr/>
        </p:nvSpPr>
        <p:spPr>
          <a:xfrm>
            <a:off x="4712100" y="1609425"/>
            <a:ext cx="3678300" cy="329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600" i="1" dirty="0">
                <a:latin typeface="Calibri"/>
                <a:ea typeface="Calibri"/>
                <a:cs typeface="Calibri"/>
                <a:sym typeface="Calibri"/>
              </a:rPr>
              <a:t>Short stories resembling allegories that Jesus used to teach spiritual lessons.</a:t>
            </a:r>
            <a:endParaRPr sz="2600" i="1" dirty="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2600" i="1" dirty="0">
                <a:latin typeface="Calibri"/>
                <a:ea typeface="Calibri"/>
                <a:cs typeface="Calibri"/>
                <a:sym typeface="Calibri"/>
              </a:rPr>
              <a:t>Parables incorporated everyday people and events and often had a surprising ending.</a:t>
            </a:r>
            <a:endParaRPr sz="2600" i="1" dirty="0">
              <a:latin typeface="Calibri"/>
              <a:ea typeface="Calibri"/>
              <a:cs typeface="Calibri"/>
              <a:sym typeface="Calibri"/>
            </a:endParaRPr>
          </a:p>
          <a:p>
            <a:pPr marL="0" lvl="0" indent="0" algn="l" rtl="0">
              <a:spcBef>
                <a:spcPts val="0"/>
              </a:spcBef>
              <a:spcAft>
                <a:spcPts val="0"/>
              </a:spcAft>
              <a:buNone/>
            </a:pPr>
            <a:endParaRPr sz="2500" dirty="0">
              <a:latin typeface="Calibri"/>
              <a:ea typeface="Calibri"/>
              <a:cs typeface="Calibri"/>
              <a:sym typeface="Calibri"/>
            </a:endParaRPr>
          </a:p>
        </p:txBody>
      </p:sp>
      <p:pic>
        <p:nvPicPr>
          <p:cNvPr id="144" name="Google Shape;144;p23"/>
          <p:cNvPicPr preferRelativeResize="0"/>
          <p:nvPr/>
        </p:nvPicPr>
        <p:blipFill>
          <a:blip r:embed="rId3">
            <a:alphaModFix/>
          </a:blip>
          <a:stretch>
            <a:fillRect/>
          </a:stretch>
        </p:blipFill>
        <p:spPr>
          <a:xfrm>
            <a:off x="1106150" y="2108952"/>
            <a:ext cx="2937350" cy="2184650"/>
          </a:xfrm>
          <a:prstGeom prst="rect">
            <a:avLst/>
          </a:prstGeom>
          <a:noFill/>
          <a:ln w="38100" cap="flat" cmpd="sng">
            <a:solidFill>
              <a:srgbClr val="5B0F00"/>
            </a:solidFill>
            <a:prstDash val="solid"/>
            <a:round/>
            <a:headEnd type="none" w="sm" len="sm"/>
            <a:tailEnd type="none" w="sm" len="sm"/>
          </a:ln>
        </p:spPr>
      </p:pic>
      <p:sp>
        <p:nvSpPr>
          <p:cNvPr id="9" name="Google Shape;95;p18">
            <a:extLst>
              <a:ext uri="{FF2B5EF4-FFF2-40B4-BE49-F238E27FC236}">
                <a16:creationId xmlns:a16="http://schemas.microsoft.com/office/drawing/2014/main" id="{8871B7CD-E4B3-4CFC-844B-2057036FFE41}"/>
              </a:ext>
            </a:extLst>
          </p:cNvPr>
          <p:cNvSpPr/>
          <p:nvPr/>
        </p:nvSpPr>
        <p:spPr>
          <a:xfrm>
            <a:off x="7567435" y="493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10" name="Google Shape;96;p18">
            <a:extLst>
              <a:ext uri="{FF2B5EF4-FFF2-40B4-BE49-F238E27FC236}">
                <a16:creationId xmlns:a16="http://schemas.microsoft.com/office/drawing/2014/main" id="{CCC7003B-9742-48F1-8138-C8D0A22BDE38}"/>
              </a:ext>
            </a:extLst>
          </p:cNvPr>
          <p:cNvSpPr txBox="1"/>
          <p:nvPr/>
        </p:nvSpPr>
        <p:spPr>
          <a:xfrm>
            <a:off x="6890349" y="27426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24"/>
          <p:cNvSpPr/>
          <p:nvPr/>
        </p:nvSpPr>
        <p:spPr>
          <a:xfrm rot="19452634">
            <a:off x="296824" y="2657568"/>
            <a:ext cx="2023927" cy="885075"/>
          </a:xfrm>
          <a:prstGeom prst="rect">
            <a:avLst/>
          </a:prstGeom>
        </p:spPr>
        <p:txBody>
          <a:bodyPr>
            <a:prstTxWarp prst="textPlain">
              <a:avLst/>
            </a:prstTxWarp>
          </a:bodyPr>
          <a:lstStyle/>
          <a:p>
            <a:pPr lvl="0" algn="ctr"/>
            <a:r>
              <a:rPr b="0" i="0" dirty="0">
                <a:ln w="9525" cap="flat" cmpd="sng">
                  <a:solidFill>
                    <a:schemeClr val="lt1"/>
                  </a:solidFill>
                  <a:prstDash val="solid"/>
                  <a:round/>
                  <a:headEnd type="none" w="sm" len="sm"/>
                  <a:tailEnd type="none" w="sm" len="sm"/>
                </a:ln>
                <a:solidFill>
                  <a:srgbClr val="0645AD"/>
                </a:solidFill>
                <a:latin typeface="Arial"/>
              </a:rPr>
              <a:t>Fishing</a:t>
            </a:r>
          </a:p>
        </p:txBody>
      </p:sp>
      <p:sp>
        <p:nvSpPr>
          <p:cNvPr id="151" name="Google Shape;151;p24"/>
          <p:cNvSpPr/>
          <p:nvPr/>
        </p:nvSpPr>
        <p:spPr>
          <a:xfrm>
            <a:off x="289337" y="1479639"/>
            <a:ext cx="2503702" cy="783801"/>
          </a:xfrm>
          <a:prstGeom prst="rect">
            <a:avLst/>
          </a:prstGeom>
        </p:spPr>
        <p:txBody>
          <a:bodyPr>
            <a:prstTxWarp prst="textPlain">
              <a:avLst/>
            </a:prstTxWarp>
          </a:bodyPr>
          <a:lstStyle/>
          <a:p>
            <a:pPr lvl="0" algn="ctr"/>
            <a:r>
              <a:rPr b="1" i="0" dirty="0">
                <a:ln w="9525" cap="flat" cmpd="sng">
                  <a:solidFill>
                    <a:schemeClr val="lt1"/>
                  </a:solidFill>
                  <a:prstDash val="solid"/>
                  <a:round/>
                  <a:headEnd type="none" w="sm" len="sm"/>
                  <a:tailEnd type="none" w="sm" len="sm"/>
                </a:ln>
                <a:solidFill>
                  <a:srgbClr val="5B0F00"/>
                </a:solidFill>
                <a:latin typeface="Arial"/>
              </a:rPr>
              <a:t>Farming</a:t>
            </a:r>
          </a:p>
        </p:txBody>
      </p:sp>
      <p:sp>
        <p:nvSpPr>
          <p:cNvPr id="152" name="Google Shape;152;p24"/>
          <p:cNvSpPr/>
          <p:nvPr/>
        </p:nvSpPr>
        <p:spPr>
          <a:xfrm>
            <a:off x="159293" y="4081187"/>
            <a:ext cx="2503714" cy="609250"/>
          </a:xfrm>
          <a:prstGeom prst="rect">
            <a:avLst/>
          </a:prstGeom>
        </p:spPr>
        <p:txBody>
          <a:bodyPr>
            <a:prstTxWarp prst="textPlain">
              <a:avLst/>
            </a:prstTxWarp>
          </a:bodyPr>
          <a:lstStyle/>
          <a:p>
            <a:pPr lvl="0" algn="ctr"/>
            <a:r>
              <a:rPr b="1" i="0" dirty="0">
                <a:ln w="9525" cap="flat" cmpd="sng">
                  <a:solidFill>
                    <a:schemeClr val="lt1"/>
                  </a:solidFill>
                  <a:prstDash val="solid"/>
                  <a:round/>
                  <a:headEnd type="none" w="sm" len="sm"/>
                  <a:tailEnd type="none" w="sm" len="sm"/>
                </a:ln>
                <a:solidFill>
                  <a:srgbClr val="741B47"/>
                </a:solidFill>
                <a:latin typeface="Arial"/>
              </a:rPr>
              <a:t>Weddings</a:t>
            </a:r>
          </a:p>
        </p:txBody>
      </p:sp>
      <p:sp>
        <p:nvSpPr>
          <p:cNvPr id="154" name="Google Shape;154;p24"/>
          <p:cNvSpPr/>
          <p:nvPr/>
        </p:nvSpPr>
        <p:spPr>
          <a:xfrm>
            <a:off x="0" y="0"/>
            <a:ext cx="9144000" cy="1304400"/>
          </a:xfrm>
          <a:prstGeom prst="roundRect">
            <a:avLst>
              <a:gd name="adj" fmla="val 16667"/>
            </a:avLst>
          </a:prstGeom>
          <a:gradFill>
            <a:gsLst>
              <a:gs pos="0">
                <a:srgbClr val="DB0000"/>
              </a:gs>
              <a:gs pos="100000">
                <a:srgbClr val="54030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chemeClr val="lt1"/>
                </a:solidFill>
                <a:latin typeface="Calibri"/>
                <a:ea typeface="Calibri"/>
                <a:cs typeface="Calibri"/>
                <a:sym typeface="Calibri"/>
              </a:rPr>
              <a:t>The Kingdom of God is Like…</a:t>
            </a:r>
            <a:endParaRPr sz="4800">
              <a:solidFill>
                <a:schemeClr val="lt1"/>
              </a:solidFill>
              <a:latin typeface="Calibri"/>
              <a:ea typeface="Calibri"/>
              <a:cs typeface="Calibri"/>
              <a:sym typeface="Calibri"/>
            </a:endParaRPr>
          </a:p>
        </p:txBody>
      </p:sp>
      <p:sp>
        <p:nvSpPr>
          <p:cNvPr id="155" name="Google Shape;155;p24"/>
          <p:cNvSpPr/>
          <p:nvPr/>
        </p:nvSpPr>
        <p:spPr>
          <a:xfrm>
            <a:off x="2757789" y="4414664"/>
            <a:ext cx="5275671" cy="609425"/>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CC0000"/>
                </a:solidFill>
                <a:latin typeface="Arial"/>
              </a:rPr>
              <a:t>Fathers and Sons</a:t>
            </a:r>
          </a:p>
        </p:txBody>
      </p:sp>
      <p:sp>
        <p:nvSpPr>
          <p:cNvPr id="156" name="Google Shape;156;p24"/>
          <p:cNvSpPr/>
          <p:nvPr/>
        </p:nvSpPr>
        <p:spPr>
          <a:xfrm>
            <a:off x="5670072" y="3651008"/>
            <a:ext cx="2581038" cy="609425"/>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chemeClr val="dk1"/>
                </a:solidFill>
                <a:latin typeface="Arial"/>
              </a:rPr>
              <a:t>Land and Landowners</a:t>
            </a:r>
          </a:p>
        </p:txBody>
      </p:sp>
      <p:sp>
        <p:nvSpPr>
          <p:cNvPr id="4" name="Oval 3">
            <a:extLst>
              <a:ext uri="{FF2B5EF4-FFF2-40B4-BE49-F238E27FC236}">
                <a16:creationId xmlns:a16="http://schemas.microsoft.com/office/drawing/2014/main" id="{05BC6A8B-BD03-4819-A352-B441C3754B9C}"/>
              </a:ext>
            </a:extLst>
          </p:cNvPr>
          <p:cNvSpPr/>
          <p:nvPr/>
        </p:nvSpPr>
        <p:spPr>
          <a:xfrm>
            <a:off x="3045939" y="1548174"/>
            <a:ext cx="2809313" cy="2657136"/>
          </a:xfrm>
          <a:prstGeom prst="ellipse">
            <a:avLst/>
          </a:prstGeom>
          <a:noFill/>
          <a:ln>
            <a:solidFill>
              <a:srgbClr val="760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4079453-1FC6-4B04-BB64-DCC093419093}"/>
              </a:ext>
            </a:extLst>
          </p:cNvPr>
          <p:cNvSpPr txBox="1"/>
          <p:nvPr/>
        </p:nvSpPr>
        <p:spPr>
          <a:xfrm>
            <a:off x="2205123" y="1941738"/>
            <a:ext cx="4575842" cy="1995033"/>
          </a:xfrm>
          <a:prstGeom prst="rect">
            <a:avLst/>
          </a:prstGeom>
          <a:noFill/>
        </p:spPr>
        <p:txBody>
          <a:bodyPr wrap="square">
            <a:spAutoFit/>
          </a:bodyPr>
          <a:lstStyle/>
          <a:p>
            <a:pPr marL="0" lvl="0" indent="0" algn="ctr" rtl="0">
              <a:lnSpc>
                <a:spcPct val="80000"/>
              </a:lnSpc>
              <a:spcBef>
                <a:spcPts val="0"/>
              </a:spcBef>
              <a:spcAft>
                <a:spcPts val="0"/>
              </a:spcAft>
              <a:buClr>
                <a:schemeClr val="dk1"/>
              </a:buClr>
              <a:buSzPts val="605"/>
              <a:buFont typeface="Arial"/>
              <a:buNone/>
            </a:pPr>
            <a:r>
              <a:rPr lang="en-US" sz="2200" b="1" dirty="0">
                <a:solidFill>
                  <a:srgbClr val="5B0F00"/>
                </a:solidFill>
                <a:latin typeface="Calibri"/>
                <a:ea typeface="Calibri"/>
                <a:cs typeface="Calibri"/>
                <a:sym typeface="Calibri"/>
              </a:rPr>
              <a:t>Jesus told many</a:t>
            </a:r>
          </a:p>
          <a:p>
            <a:pPr marL="0" lvl="0" indent="0" algn="ctr" rtl="0">
              <a:lnSpc>
                <a:spcPct val="80000"/>
              </a:lnSpc>
              <a:spcBef>
                <a:spcPts val="0"/>
              </a:spcBef>
              <a:spcAft>
                <a:spcPts val="0"/>
              </a:spcAft>
              <a:buClr>
                <a:schemeClr val="dk1"/>
              </a:buClr>
              <a:buSzPts val="605"/>
              <a:buFont typeface="Arial"/>
              <a:buNone/>
            </a:pPr>
            <a:r>
              <a:rPr lang="en-US" sz="2200" b="1" dirty="0">
                <a:solidFill>
                  <a:srgbClr val="5B0F00"/>
                </a:solidFill>
                <a:latin typeface="Calibri"/>
                <a:ea typeface="Calibri"/>
                <a:cs typeface="Calibri"/>
                <a:sym typeface="Calibri"/>
              </a:rPr>
              <a:t>parables using</a:t>
            </a:r>
          </a:p>
          <a:p>
            <a:pPr marL="0" lvl="0" indent="0" algn="ctr" rtl="0">
              <a:lnSpc>
                <a:spcPct val="80000"/>
              </a:lnSpc>
              <a:spcBef>
                <a:spcPts val="0"/>
              </a:spcBef>
              <a:spcAft>
                <a:spcPts val="0"/>
              </a:spcAft>
              <a:buClr>
                <a:schemeClr val="dk1"/>
              </a:buClr>
              <a:buSzPts val="605"/>
              <a:buFont typeface="Arial"/>
              <a:buNone/>
            </a:pPr>
            <a:r>
              <a:rPr lang="en-US" sz="2200" b="1" dirty="0">
                <a:solidFill>
                  <a:srgbClr val="5B0F00"/>
                </a:solidFill>
                <a:latin typeface="Calibri"/>
                <a:ea typeface="Calibri"/>
                <a:cs typeface="Calibri"/>
                <a:sym typeface="Calibri"/>
              </a:rPr>
              <a:t>everyday</a:t>
            </a:r>
          </a:p>
          <a:p>
            <a:pPr marL="0" lvl="0" indent="0" algn="ctr" rtl="0">
              <a:lnSpc>
                <a:spcPct val="80000"/>
              </a:lnSpc>
              <a:spcBef>
                <a:spcPts val="0"/>
              </a:spcBef>
              <a:spcAft>
                <a:spcPts val="0"/>
              </a:spcAft>
              <a:buClr>
                <a:schemeClr val="dk1"/>
              </a:buClr>
              <a:buSzPts val="605"/>
              <a:buFont typeface="Arial"/>
              <a:buNone/>
            </a:pPr>
            <a:r>
              <a:rPr lang="en-US" sz="2200" b="1" dirty="0">
                <a:solidFill>
                  <a:srgbClr val="5B0F00"/>
                </a:solidFill>
                <a:latin typeface="Calibri"/>
                <a:ea typeface="Calibri"/>
                <a:cs typeface="Calibri"/>
                <a:sym typeface="Calibri"/>
              </a:rPr>
              <a:t>agrarian life</a:t>
            </a:r>
          </a:p>
          <a:p>
            <a:pPr marL="0" lvl="0" indent="0" algn="ctr" rtl="0">
              <a:lnSpc>
                <a:spcPct val="80000"/>
              </a:lnSpc>
              <a:spcBef>
                <a:spcPts val="0"/>
              </a:spcBef>
              <a:spcAft>
                <a:spcPts val="0"/>
              </a:spcAft>
              <a:buClr>
                <a:schemeClr val="dk1"/>
              </a:buClr>
              <a:buSzPts val="605"/>
              <a:buFont typeface="Arial"/>
              <a:buNone/>
            </a:pPr>
            <a:r>
              <a:rPr lang="en-US" sz="2200" b="1" dirty="0">
                <a:solidFill>
                  <a:srgbClr val="5B0F00"/>
                </a:solidFill>
                <a:latin typeface="Calibri"/>
                <a:ea typeface="Calibri"/>
                <a:cs typeface="Calibri"/>
                <a:sym typeface="Calibri"/>
              </a:rPr>
              <a:t>to reveal what</a:t>
            </a:r>
          </a:p>
          <a:p>
            <a:pPr marL="0" lvl="0" indent="0" algn="ctr" rtl="0">
              <a:lnSpc>
                <a:spcPct val="80000"/>
              </a:lnSpc>
              <a:spcBef>
                <a:spcPts val="0"/>
              </a:spcBef>
              <a:spcAft>
                <a:spcPts val="0"/>
              </a:spcAft>
              <a:buClr>
                <a:schemeClr val="dk1"/>
              </a:buClr>
              <a:buSzPts val="605"/>
              <a:buFont typeface="Arial"/>
              <a:buNone/>
            </a:pPr>
            <a:r>
              <a:rPr lang="en-US" sz="2200" b="1" dirty="0">
                <a:solidFill>
                  <a:srgbClr val="5B0F00"/>
                </a:solidFill>
                <a:latin typeface="Calibri"/>
                <a:ea typeface="Calibri"/>
                <a:cs typeface="Calibri"/>
                <a:sym typeface="Calibri"/>
              </a:rPr>
              <a:t>the Kingdom</a:t>
            </a:r>
          </a:p>
          <a:p>
            <a:pPr marL="0" lvl="0" indent="0" algn="ctr" rtl="0">
              <a:lnSpc>
                <a:spcPct val="80000"/>
              </a:lnSpc>
              <a:spcBef>
                <a:spcPts val="0"/>
              </a:spcBef>
              <a:spcAft>
                <a:spcPts val="0"/>
              </a:spcAft>
              <a:buClr>
                <a:schemeClr val="dk1"/>
              </a:buClr>
              <a:buSzPts val="605"/>
              <a:buFont typeface="Arial"/>
              <a:buNone/>
            </a:pPr>
            <a:r>
              <a:rPr lang="en-US" sz="2200" b="1" dirty="0">
                <a:solidFill>
                  <a:srgbClr val="5B0F00"/>
                </a:solidFill>
                <a:latin typeface="Calibri"/>
                <a:ea typeface="Calibri"/>
                <a:cs typeface="Calibri"/>
                <a:sym typeface="Calibri"/>
              </a:rPr>
              <a:t>of God was like.</a:t>
            </a:r>
          </a:p>
        </p:txBody>
      </p:sp>
      <p:pic>
        <p:nvPicPr>
          <p:cNvPr id="7" name="Graphic 6" descr="Fish with solid fill">
            <a:extLst>
              <a:ext uri="{FF2B5EF4-FFF2-40B4-BE49-F238E27FC236}">
                <a16:creationId xmlns:a16="http://schemas.microsoft.com/office/drawing/2014/main" id="{6C760A93-A56F-4E0C-ABDE-184668C1AD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532705">
            <a:off x="1319342" y="3159239"/>
            <a:ext cx="914400" cy="914400"/>
          </a:xfrm>
          <a:prstGeom prst="rect">
            <a:avLst/>
          </a:prstGeom>
        </p:spPr>
      </p:pic>
      <p:pic>
        <p:nvPicPr>
          <p:cNvPr id="9" name="Graphic 8" descr="Cow with solid fill">
            <a:extLst>
              <a:ext uri="{FF2B5EF4-FFF2-40B4-BE49-F238E27FC236}">
                <a16:creationId xmlns:a16="http://schemas.microsoft.com/office/drawing/2014/main" id="{77438269-201A-4E61-9BF0-692C2F6418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4513" y="2025247"/>
            <a:ext cx="764711" cy="764711"/>
          </a:xfrm>
          <a:prstGeom prst="rect">
            <a:avLst/>
          </a:prstGeom>
        </p:spPr>
      </p:pic>
      <p:pic>
        <p:nvPicPr>
          <p:cNvPr id="11" name="Graphic 10" descr="Baby with solid fill">
            <a:extLst>
              <a:ext uri="{FF2B5EF4-FFF2-40B4-BE49-F238E27FC236}">
                <a16:creationId xmlns:a16="http://schemas.microsoft.com/office/drawing/2014/main" id="{D2EFE16C-F4F1-4AD2-9770-508679E528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68710" y="4347899"/>
            <a:ext cx="644132" cy="644132"/>
          </a:xfrm>
          <a:prstGeom prst="rect">
            <a:avLst/>
          </a:prstGeom>
        </p:spPr>
      </p:pic>
      <p:pic>
        <p:nvPicPr>
          <p:cNvPr id="13" name="Graphic 12" descr="Man with solid fill">
            <a:extLst>
              <a:ext uri="{FF2B5EF4-FFF2-40B4-BE49-F238E27FC236}">
                <a16:creationId xmlns:a16="http://schemas.microsoft.com/office/drawing/2014/main" id="{72998279-371A-4966-B1E3-2693A7FD60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21610" y="4044751"/>
            <a:ext cx="914400" cy="914400"/>
          </a:xfrm>
          <a:prstGeom prst="rect">
            <a:avLst/>
          </a:prstGeom>
        </p:spPr>
      </p:pic>
      <p:sp>
        <p:nvSpPr>
          <p:cNvPr id="14" name="Rectangle 13">
            <a:extLst>
              <a:ext uri="{FF2B5EF4-FFF2-40B4-BE49-F238E27FC236}">
                <a16:creationId xmlns:a16="http://schemas.microsoft.com/office/drawing/2014/main" id="{0005AE29-0E44-4157-94E7-39407865EC52}"/>
              </a:ext>
            </a:extLst>
          </p:cNvPr>
          <p:cNvSpPr/>
          <p:nvPr/>
        </p:nvSpPr>
        <p:spPr>
          <a:xfrm rot="1815107">
            <a:off x="5820514" y="1650182"/>
            <a:ext cx="4924425" cy="954107"/>
          </a:xfrm>
          <a:prstGeom prst="rect">
            <a:avLst/>
          </a:prstGeom>
          <a:noFill/>
        </p:spPr>
        <p:txBody>
          <a:bodyPr vert="horz" wrap="square" lIns="91440" tIns="45720" rIns="91440" bIns="45720" anchor="ctr" anchorCtr="0">
            <a:spAutoFit/>
            <a:scene3d>
              <a:camera prst="orthographicFront">
                <a:rot lat="279182" lon="20446634" rev="21034625"/>
              </a:camera>
              <a:lightRig rig="threePt" dir="t"/>
            </a:scene3d>
          </a:bodyPr>
          <a:lstStyle/>
          <a:p>
            <a:pPr algn="ctr"/>
            <a:r>
              <a:rPr lang="en-US" sz="2800" b="1" cap="none" spc="0" dirty="0">
                <a:ln w="9525">
                  <a:solidFill>
                    <a:schemeClr val="bg1"/>
                  </a:solidFill>
                  <a:prstDash val="solid"/>
                </a:ln>
                <a:solidFill>
                  <a:srgbClr val="00B050"/>
                </a:solidFill>
                <a:effectLst>
                  <a:outerShdw blurRad="12700" dist="38100" dir="2700000" algn="tl" rotWithShape="0">
                    <a:srgbClr val="00B050"/>
                  </a:outerShdw>
                </a:effectLst>
              </a:rPr>
              <a:t>Shepherds</a:t>
            </a:r>
            <a:endParaRPr lang="en-US" sz="2800" b="1" dirty="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endParaRPr>
          </a:p>
          <a:p>
            <a:pPr algn="ctr"/>
            <a:r>
              <a:rPr lang="en-US" sz="2800" b="1" cap="none" spc="0" dirty="0">
                <a:ln w="9525">
                  <a:solidFill>
                    <a:schemeClr val="bg1"/>
                  </a:solidFill>
                  <a:prstDash val="solid"/>
                </a:ln>
                <a:solidFill>
                  <a:srgbClr val="00B050"/>
                </a:solidFill>
                <a:effectLst>
                  <a:outerShdw blurRad="12700" dist="38100" dir="2700000" algn="tl" rotWithShape="0">
                    <a:srgbClr val="00B050"/>
                  </a:outerShdw>
                </a:effectLst>
              </a:rPr>
              <a:t>and Sheep</a:t>
            </a:r>
          </a:p>
        </p:txBody>
      </p:sp>
      <p:sp>
        <p:nvSpPr>
          <p:cNvPr id="18" name="Rectangle 17">
            <a:extLst>
              <a:ext uri="{FF2B5EF4-FFF2-40B4-BE49-F238E27FC236}">
                <a16:creationId xmlns:a16="http://schemas.microsoft.com/office/drawing/2014/main" id="{B227CD6C-26FC-468C-B5CF-8276AF3EFF0F}"/>
              </a:ext>
            </a:extLst>
          </p:cNvPr>
          <p:cNvSpPr/>
          <p:nvPr/>
        </p:nvSpPr>
        <p:spPr>
          <a:xfrm>
            <a:off x="5556296" y="1771680"/>
            <a:ext cx="2416046" cy="1846659"/>
          </a:xfrm>
          <a:prstGeom prst="rect">
            <a:avLst/>
          </a:prstGeom>
          <a:noFill/>
        </p:spPr>
        <p:txBody>
          <a:bodyPr wrap="square" lIns="91440" tIns="45720" rIns="91440" bIns="45720">
            <a:spAutoFit/>
          </a:bodyPr>
          <a:lstStyle/>
          <a:p>
            <a:pPr algn="ctr"/>
            <a:r>
              <a:rPr lang="en-US" sz="3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Seeds,</a:t>
            </a:r>
          </a:p>
          <a:p>
            <a:pPr algn="ctr"/>
            <a:r>
              <a:rPr lang="en-US" sz="3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Bread,</a:t>
            </a:r>
          </a:p>
          <a:p>
            <a:pPr algn="ctr"/>
            <a:r>
              <a:rPr lang="en-US" sz="3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Wine</a:t>
            </a:r>
          </a:p>
        </p:txBody>
      </p:sp>
    </p:spTree>
    <p:extLst>
      <p:ext uri="{BB962C8B-B14F-4D97-AF65-F5344CB8AC3E}">
        <p14:creationId xmlns:p14="http://schemas.microsoft.com/office/powerpoint/2010/main" val="1234609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txBox="1">
            <a:spLocks noGrp="1"/>
          </p:cNvSpPr>
          <p:nvPr>
            <p:ph type="body" idx="1"/>
          </p:nvPr>
        </p:nvSpPr>
        <p:spPr>
          <a:xfrm>
            <a:off x="4350225" y="345450"/>
            <a:ext cx="4081500" cy="4273500"/>
          </a:xfrm>
          <a:prstGeom prst="rect">
            <a:avLst/>
          </a:prstGeom>
          <a:solidFill>
            <a:srgbClr val="760303"/>
          </a:solidFill>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n" sz="2525" dirty="0">
                <a:solidFill>
                  <a:schemeClr val="bg1"/>
                </a:solidFill>
                <a:latin typeface="Calibri"/>
                <a:ea typeface="Calibri"/>
                <a:cs typeface="Calibri"/>
                <a:sym typeface="Calibri"/>
              </a:rPr>
              <a:t>It began with the Church…</a:t>
            </a:r>
            <a:endParaRPr sz="2525" dirty="0">
              <a:solidFill>
                <a:schemeClr val="bg1"/>
              </a:solidFill>
              <a:latin typeface="Calibri"/>
              <a:ea typeface="Calibri"/>
              <a:cs typeface="Calibri"/>
              <a:sym typeface="Calibri"/>
            </a:endParaRPr>
          </a:p>
          <a:p>
            <a:pPr marL="0" lvl="0" indent="0" algn="ctr" rtl="0">
              <a:spcBef>
                <a:spcPts val="1200"/>
              </a:spcBef>
              <a:spcAft>
                <a:spcPts val="0"/>
              </a:spcAft>
              <a:buNone/>
            </a:pPr>
            <a:r>
              <a:rPr lang="en" sz="2525" i="1" dirty="0">
                <a:solidFill>
                  <a:schemeClr val="bg1"/>
                </a:solidFill>
                <a:latin typeface="Calibri"/>
                <a:ea typeface="Calibri"/>
                <a:cs typeface="Calibri"/>
                <a:sym typeface="Calibri"/>
              </a:rPr>
              <a:t>“To fulfill the Father’s will, Christ ushered in the Kingdom of heaven on earth.” CCC 763</a:t>
            </a:r>
          </a:p>
          <a:p>
            <a:pPr marL="0" lvl="0" indent="0" algn="ctr" rtl="0">
              <a:spcBef>
                <a:spcPts val="1200"/>
              </a:spcBef>
              <a:spcAft>
                <a:spcPts val="0"/>
              </a:spcAft>
              <a:buNone/>
            </a:pPr>
            <a:r>
              <a:rPr lang="en" sz="2525" dirty="0">
                <a:solidFill>
                  <a:schemeClr val="bg1"/>
                </a:solidFill>
                <a:latin typeface="Calibri"/>
                <a:ea typeface="Calibri"/>
                <a:cs typeface="Calibri"/>
                <a:sym typeface="Calibri"/>
              </a:rPr>
              <a:t>The seed and beginning of the Kingdom is the Church.</a:t>
            </a:r>
            <a:endParaRPr sz="2525" dirty="0">
              <a:solidFill>
                <a:schemeClr val="bg1"/>
              </a:solidFill>
              <a:latin typeface="Calibri"/>
              <a:ea typeface="Calibri"/>
              <a:cs typeface="Calibri"/>
              <a:sym typeface="Calibri"/>
            </a:endParaRPr>
          </a:p>
          <a:p>
            <a:pPr marL="0" lvl="0" indent="0" algn="ctr" rtl="0">
              <a:spcBef>
                <a:spcPts val="1200"/>
              </a:spcBef>
              <a:spcAft>
                <a:spcPts val="0"/>
              </a:spcAft>
              <a:buNone/>
            </a:pPr>
            <a:r>
              <a:rPr lang="en-US" sz="2525" dirty="0">
                <a:solidFill>
                  <a:schemeClr val="bg1"/>
                </a:solidFill>
                <a:latin typeface="Calibri"/>
                <a:ea typeface="Calibri"/>
                <a:cs typeface="Calibri"/>
                <a:sym typeface="Calibri"/>
              </a:rPr>
              <a:t>It will be complete at the end of time…</a:t>
            </a:r>
          </a:p>
          <a:p>
            <a:pPr marL="0" lvl="0" indent="0" algn="ctr" rtl="0">
              <a:spcBef>
                <a:spcPts val="1200"/>
              </a:spcBef>
              <a:spcAft>
                <a:spcPts val="0"/>
              </a:spcAft>
              <a:buNone/>
            </a:pPr>
            <a:r>
              <a:rPr lang="en" sz="2525" dirty="0">
                <a:solidFill>
                  <a:schemeClr val="bg1"/>
                </a:solidFill>
                <a:latin typeface="Calibri"/>
                <a:ea typeface="Calibri"/>
                <a:cs typeface="Calibri"/>
                <a:sym typeface="Calibri"/>
              </a:rPr>
              <a:t>The Kingdom of God will come in glory when Christ hands it over to his Father at the end of time. Until then, we have much work to do.</a:t>
            </a:r>
            <a:endParaRPr sz="2525" dirty="0">
              <a:solidFill>
                <a:schemeClr val="bg1"/>
              </a:solidFill>
              <a:latin typeface="Calibri"/>
              <a:ea typeface="Calibri"/>
              <a:cs typeface="Calibri"/>
              <a:sym typeface="Calibri"/>
            </a:endParaRPr>
          </a:p>
          <a:p>
            <a:pPr marL="0" lvl="0" indent="0" algn="l" rtl="0">
              <a:spcBef>
                <a:spcPts val="1200"/>
              </a:spcBef>
              <a:spcAft>
                <a:spcPts val="0"/>
              </a:spcAft>
              <a:buClr>
                <a:schemeClr val="dk1"/>
              </a:buClr>
              <a:buSzPct val="57894"/>
              <a:buFont typeface="Arial"/>
              <a:buNone/>
            </a:pPr>
            <a:endParaRPr sz="1900" dirty="0">
              <a:solidFill>
                <a:schemeClr val="bg1"/>
              </a:solidFill>
              <a:latin typeface="Calibri"/>
              <a:ea typeface="Calibri"/>
              <a:cs typeface="Calibri"/>
              <a:sym typeface="Calibri"/>
            </a:endParaRPr>
          </a:p>
          <a:p>
            <a:pPr marL="457200" lvl="0" indent="0" algn="l" rtl="0">
              <a:spcBef>
                <a:spcPts val="1200"/>
              </a:spcBef>
              <a:spcAft>
                <a:spcPts val="1200"/>
              </a:spcAft>
              <a:buNone/>
            </a:pPr>
            <a:endParaRPr dirty="0">
              <a:latin typeface="Calibri"/>
              <a:ea typeface="Calibri"/>
              <a:cs typeface="Calibri"/>
              <a:sym typeface="Calibri"/>
            </a:endParaRPr>
          </a:p>
        </p:txBody>
      </p:sp>
      <p:sp>
        <p:nvSpPr>
          <p:cNvPr id="165" name="Google Shape;165;p25"/>
          <p:cNvSpPr txBox="1"/>
          <p:nvPr/>
        </p:nvSpPr>
        <p:spPr>
          <a:xfrm>
            <a:off x="1385704" y="289754"/>
            <a:ext cx="2041800" cy="14331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200"/>
              </a:spcAft>
              <a:buClr>
                <a:schemeClr val="dk1"/>
              </a:buClr>
              <a:buSzPts val="1100"/>
              <a:buFont typeface="Arial"/>
              <a:buNone/>
            </a:pPr>
            <a:r>
              <a:rPr lang="en" sz="1900" b="1" dirty="0">
                <a:solidFill>
                  <a:srgbClr val="990000"/>
                </a:solidFill>
                <a:latin typeface="Calibri"/>
                <a:ea typeface="Calibri"/>
                <a:cs typeface="Calibri"/>
                <a:sym typeface="Calibri"/>
              </a:rPr>
              <a:t>“How can the Kingdom of God be now but not yet?”</a:t>
            </a:r>
            <a:endParaRPr sz="900" b="1" dirty="0">
              <a:solidFill>
                <a:srgbClr val="990000"/>
              </a:solidFill>
            </a:endParaRPr>
          </a:p>
        </p:txBody>
      </p:sp>
      <p:pic>
        <p:nvPicPr>
          <p:cNvPr id="3" name="Picture 2" descr="Businessman shrugging">
            <a:extLst>
              <a:ext uri="{FF2B5EF4-FFF2-40B4-BE49-F238E27FC236}">
                <a16:creationId xmlns:a16="http://schemas.microsoft.com/office/drawing/2014/main" id="{9DFA1962-34D2-4ECE-B5B7-8ED165C8A0AA}"/>
              </a:ext>
            </a:extLst>
          </p:cNvPr>
          <p:cNvPicPr>
            <a:picLocks noChangeAspect="1"/>
          </p:cNvPicPr>
          <p:nvPr/>
        </p:nvPicPr>
        <p:blipFill>
          <a:blip r:embed="rId3"/>
          <a:stretch>
            <a:fillRect/>
          </a:stretch>
        </p:blipFill>
        <p:spPr>
          <a:xfrm>
            <a:off x="322730" y="1688540"/>
            <a:ext cx="1498222" cy="3352822"/>
          </a:xfrm>
          <a:prstGeom prst="rect">
            <a:avLst/>
          </a:prstGeom>
        </p:spPr>
      </p:pic>
      <p:sp>
        <p:nvSpPr>
          <p:cNvPr id="4" name="Speech Bubble: Oval 3">
            <a:extLst>
              <a:ext uri="{FF2B5EF4-FFF2-40B4-BE49-F238E27FC236}">
                <a16:creationId xmlns:a16="http://schemas.microsoft.com/office/drawing/2014/main" id="{B21ABB15-B671-459D-9A07-E50CCED89661}"/>
              </a:ext>
            </a:extLst>
          </p:cNvPr>
          <p:cNvSpPr/>
          <p:nvPr/>
        </p:nvSpPr>
        <p:spPr>
          <a:xfrm>
            <a:off x="712275" y="234059"/>
            <a:ext cx="3388658" cy="1544491"/>
          </a:xfrm>
          <a:prstGeom prst="wedgeEllipseCallout">
            <a:avLst/>
          </a:prstGeom>
          <a:noFill/>
          <a:ln>
            <a:solidFill>
              <a:srgbClr val="7603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body" idx="1"/>
          </p:nvPr>
        </p:nvSpPr>
        <p:spPr>
          <a:xfrm>
            <a:off x="909645" y="1713870"/>
            <a:ext cx="3881700" cy="31659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9600" i="1" dirty="0">
                <a:solidFill>
                  <a:srgbClr val="5B0F00"/>
                </a:solidFill>
                <a:latin typeface="Calibri"/>
                <a:ea typeface="Calibri"/>
                <a:cs typeface="Calibri"/>
                <a:sym typeface="Calibri"/>
              </a:rPr>
              <a:t>Read Luke 15,</a:t>
            </a:r>
          </a:p>
          <a:p>
            <a:pPr marL="0" lvl="0" indent="0" algn="ctr" rtl="0">
              <a:spcBef>
                <a:spcPts val="0"/>
              </a:spcBef>
              <a:spcAft>
                <a:spcPts val="0"/>
              </a:spcAft>
              <a:buNone/>
            </a:pPr>
            <a:r>
              <a:rPr lang="en" sz="9600" i="1" dirty="0">
                <a:solidFill>
                  <a:srgbClr val="5B0F00"/>
                </a:solidFill>
                <a:latin typeface="Calibri"/>
                <a:ea typeface="Calibri"/>
                <a:cs typeface="Calibri"/>
                <a:sym typeface="Calibri"/>
              </a:rPr>
              <a:t>The Parable of the Lost Son.</a:t>
            </a:r>
          </a:p>
          <a:p>
            <a:pPr marL="0" lvl="0" indent="0" algn="ctr" rtl="0">
              <a:spcBef>
                <a:spcPts val="0"/>
              </a:spcBef>
              <a:spcAft>
                <a:spcPts val="0"/>
              </a:spcAft>
              <a:buNone/>
            </a:pPr>
            <a:endParaRPr lang="en" sz="9600" i="1" dirty="0">
              <a:solidFill>
                <a:srgbClr val="5B0F00"/>
              </a:solidFill>
              <a:latin typeface="Calibri"/>
              <a:ea typeface="Calibri"/>
              <a:cs typeface="Calibri"/>
              <a:sym typeface="Calibri"/>
            </a:endParaRPr>
          </a:p>
          <a:p>
            <a:pPr marL="0" lvl="0" indent="0" algn="ctr" rtl="0">
              <a:spcBef>
                <a:spcPts val="0"/>
              </a:spcBef>
              <a:spcAft>
                <a:spcPts val="0"/>
              </a:spcAft>
              <a:buNone/>
            </a:pPr>
            <a:r>
              <a:rPr lang="en" sz="9600" b="1" dirty="0">
                <a:solidFill>
                  <a:srgbClr val="5B0F00"/>
                </a:solidFill>
                <a:latin typeface="Calibri"/>
                <a:ea typeface="Calibri"/>
                <a:cs typeface="Calibri"/>
                <a:sym typeface="Calibri"/>
              </a:rPr>
              <a:t>Who in the story do you identify with the most? The father, the prodigal son or the brother?</a:t>
            </a:r>
            <a:endParaRPr sz="9600" b="1" dirty="0">
              <a:solidFill>
                <a:srgbClr val="5B0F00"/>
              </a:solidFill>
              <a:latin typeface="Calibri"/>
              <a:ea typeface="Calibri"/>
              <a:cs typeface="Calibri"/>
              <a:sym typeface="Calibri"/>
            </a:endParaRPr>
          </a:p>
          <a:p>
            <a:pPr marL="0" lvl="0" indent="0" algn="ctr" rtl="0">
              <a:spcBef>
                <a:spcPts val="1200"/>
              </a:spcBef>
              <a:spcAft>
                <a:spcPts val="1200"/>
              </a:spcAft>
              <a:buNone/>
            </a:pPr>
            <a:r>
              <a:rPr lang="en" sz="9600" dirty="0">
                <a:solidFill>
                  <a:schemeClr val="lt1"/>
                </a:solidFill>
                <a:latin typeface="Calibri"/>
                <a:ea typeface="Calibri"/>
                <a:cs typeface="Calibri"/>
                <a:sym typeface="Calibri"/>
              </a:rPr>
              <a:t>When at the Last Supper Jesus said about </a:t>
            </a:r>
            <a:r>
              <a:rPr lang="en" sz="3400" dirty="0">
                <a:solidFill>
                  <a:schemeClr val="lt1"/>
                </a:solidFill>
                <a:latin typeface="Calibri"/>
                <a:ea typeface="Calibri"/>
                <a:cs typeface="Calibri"/>
                <a:sym typeface="Calibri"/>
              </a:rPr>
              <a:t>the Eucharist, “This is my Body” why do you think most Protestants do not interpret that as literal and Catholics do?</a:t>
            </a:r>
            <a:endParaRPr sz="3400" dirty="0">
              <a:solidFill>
                <a:schemeClr val="lt1"/>
              </a:solidFill>
              <a:latin typeface="Calibri"/>
              <a:ea typeface="Calibri"/>
              <a:cs typeface="Calibri"/>
              <a:sym typeface="Calibri"/>
            </a:endParaRPr>
          </a:p>
        </p:txBody>
      </p:sp>
      <p:pic>
        <p:nvPicPr>
          <p:cNvPr id="171" name="Google Shape;171;p26"/>
          <p:cNvPicPr preferRelativeResize="0"/>
          <p:nvPr/>
        </p:nvPicPr>
        <p:blipFill>
          <a:blip r:embed="rId3">
            <a:alphaModFix/>
          </a:blip>
          <a:stretch>
            <a:fillRect/>
          </a:stretch>
        </p:blipFill>
        <p:spPr>
          <a:xfrm>
            <a:off x="5322001" y="1591391"/>
            <a:ext cx="3034375" cy="2586275"/>
          </a:xfrm>
          <a:prstGeom prst="rect">
            <a:avLst/>
          </a:prstGeom>
          <a:noFill/>
          <a:ln>
            <a:noFill/>
          </a:ln>
        </p:spPr>
      </p:pic>
      <p:sp>
        <p:nvSpPr>
          <p:cNvPr id="6" name="Rectangle: Rounded Corners 5">
            <a:extLst>
              <a:ext uri="{FF2B5EF4-FFF2-40B4-BE49-F238E27FC236}">
                <a16:creationId xmlns:a16="http://schemas.microsoft.com/office/drawing/2014/main" id="{C626C16F-C920-4F6F-A8FC-0A9DBDD8092C}"/>
              </a:ext>
            </a:extLst>
          </p:cNvPr>
          <p:cNvSpPr/>
          <p:nvPr/>
        </p:nvSpPr>
        <p:spPr>
          <a:xfrm>
            <a:off x="508755" y="180558"/>
            <a:ext cx="8014599" cy="1189945"/>
          </a:xfrm>
          <a:prstGeom prst="roundRect">
            <a:avLst/>
          </a:prstGeom>
          <a:solidFill>
            <a:srgbClr val="760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9;p35">
            <a:extLst>
              <a:ext uri="{FF2B5EF4-FFF2-40B4-BE49-F238E27FC236}">
                <a16:creationId xmlns:a16="http://schemas.microsoft.com/office/drawing/2014/main" id="{CE771B20-CD58-489E-B5DA-C5774420042C}"/>
              </a:ext>
            </a:extLst>
          </p:cNvPr>
          <p:cNvSpPr txBox="1"/>
          <p:nvPr/>
        </p:nvSpPr>
        <p:spPr>
          <a:xfrm>
            <a:off x="1661250" y="263730"/>
            <a:ext cx="58215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dirty="0">
                <a:solidFill>
                  <a:schemeClr val="lt1"/>
                </a:solidFill>
                <a:latin typeface="Calibri"/>
                <a:ea typeface="Calibri"/>
                <a:cs typeface="Calibri"/>
                <a:sym typeface="Calibri"/>
              </a:rPr>
              <a:t>Turn and Talk</a:t>
            </a: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subTitle" idx="1"/>
          </p:nvPr>
        </p:nvSpPr>
        <p:spPr>
          <a:xfrm>
            <a:off x="3491625" y="1847538"/>
            <a:ext cx="5126100" cy="2886600"/>
          </a:xfrm>
          <a:prstGeom prst="rect">
            <a:avLst/>
          </a:prstGeom>
        </p:spPr>
        <p:txBody>
          <a:bodyPr spcFirstLastPara="1" wrap="square" lIns="91425" tIns="91425" rIns="91425" bIns="91425" anchor="t" anchorCtr="0">
            <a:noAutofit/>
          </a:bodyPr>
          <a:lstStyle/>
          <a:p>
            <a:pPr marL="0" lvl="0" indent="0" rtl="0">
              <a:spcBef>
                <a:spcPts val="0"/>
              </a:spcBef>
              <a:spcAft>
                <a:spcPts val="0"/>
              </a:spcAft>
              <a:buSzPts val="605"/>
              <a:buNone/>
            </a:pPr>
            <a:r>
              <a:rPr lang="en" i="1" dirty="0">
                <a:solidFill>
                  <a:srgbClr val="5B0F00"/>
                </a:solidFill>
                <a:latin typeface="Calibri"/>
                <a:ea typeface="Calibri"/>
                <a:cs typeface="Calibri"/>
                <a:sym typeface="Calibri"/>
              </a:rPr>
              <a:t>“For God so loved the world that he gave his only Son, so that everyone who believes in him might not perish but might have eternal life.” </a:t>
            </a:r>
          </a:p>
          <a:p>
            <a:pPr marL="0" lvl="0" indent="0" rtl="0">
              <a:spcBef>
                <a:spcPts val="0"/>
              </a:spcBef>
              <a:spcAft>
                <a:spcPts val="0"/>
              </a:spcAft>
              <a:buSzPts val="605"/>
              <a:buNone/>
            </a:pPr>
            <a:r>
              <a:rPr lang="en" sz="2000" b="1" dirty="0">
                <a:solidFill>
                  <a:srgbClr val="5B0F00"/>
                </a:solidFill>
                <a:latin typeface="Calibri"/>
                <a:ea typeface="Calibri"/>
                <a:cs typeface="Calibri"/>
                <a:sym typeface="Calibri"/>
              </a:rPr>
              <a:t>-John 3:16</a:t>
            </a:r>
            <a:endParaRPr sz="340" b="1" dirty="0">
              <a:solidFill>
                <a:schemeClr val="lt1"/>
              </a:solidFill>
              <a:latin typeface="Calibri"/>
              <a:ea typeface="Calibri"/>
              <a:cs typeface="Calibri"/>
              <a:sym typeface="Calibri"/>
            </a:endParaRPr>
          </a:p>
        </p:txBody>
      </p:sp>
      <p:sp>
        <p:nvSpPr>
          <p:cNvPr id="179" name="Google Shape;179;p27"/>
          <p:cNvSpPr/>
          <p:nvPr/>
        </p:nvSpPr>
        <p:spPr>
          <a:xfrm>
            <a:off x="380400" y="180691"/>
            <a:ext cx="8383200" cy="1116000"/>
          </a:xfrm>
          <a:prstGeom prst="roundRect">
            <a:avLst>
              <a:gd name="adj" fmla="val 16667"/>
            </a:avLst>
          </a:prstGeom>
          <a:gradFill>
            <a:gsLst>
              <a:gs pos="0">
                <a:srgbClr val="F5D0D0"/>
              </a:gs>
              <a:gs pos="100000">
                <a:srgbClr val="D96868"/>
              </a:gs>
            </a:gsLst>
            <a:lin ang="5400012" scaled="0"/>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solidFill>
                  <a:srgbClr val="760303"/>
                </a:solidFill>
                <a:latin typeface="Calibri" panose="020F0502020204030204" pitchFamily="34" charset="0"/>
                <a:cs typeface="Calibri" panose="020F0502020204030204" pitchFamily="34" charset="0"/>
              </a:rPr>
              <a:t>Memorize It</a:t>
            </a:r>
            <a:endParaRPr sz="5400" dirty="0">
              <a:solidFill>
                <a:srgbClr val="760303"/>
              </a:solidFill>
              <a:latin typeface="Calibri" panose="020F0502020204030204" pitchFamily="34" charset="0"/>
              <a:cs typeface="Calibri" panose="020F0502020204030204" pitchFamily="34" charset="0"/>
            </a:endParaRPr>
          </a:p>
        </p:txBody>
      </p:sp>
      <p:pic>
        <p:nvPicPr>
          <p:cNvPr id="183" name="Google Shape;183;p27"/>
          <p:cNvPicPr preferRelativeResize="0"/>
          <p:nvPr/>
        </p:nvPicPr>
        <p:blipFill>
          <a:blip r:embed="rId3">
            <a:alphaModFix/>
          </a:blip>
          <a:stretch>
            <a:fillRect/>
          </a:stretch>
        </p:blipFill>
        <p:spPr>
          <a:xfrm flipH="1">
            <a:off x="1021551" y="1747036"/>
            <a:ext cx="2470075" cy="3087626"/>
          </a:xfrm>
          <a:prstGeom prst="rect">
            <a:avLst/>
          </a:prstGeom>
          <a:noFill/>
          <a:ln>
            <a:noFill/>
          </a:ln>
        </p:spPr>
      </p:pic>
      <p:sp>
        <p:nvSpPr>
          <p:cNvPr id="8" name="Google Shape;95;p18">
            <a:extLst>
              <a:ext uri="{FF2B5EF4-FFF2-40B4-BE49-F238E27FC236}">
                <a16:creationId xmlns:a16="http://schemas.microsoft.com/office/drawing/2014/main" id="{78EE1FD3-3A64-4D5D-A7E7-76FBB9371578}"/>
              </a:ext>
            </a:extLst>
          </p:cNvPr>
          <p:cNvSpPr/>
          <p:nvPr/>
        </p:nvSpPr>
        <p:spPr>
          <a:xfrm>
            <a:off x="7406069" y="117911"/>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B1591E4A-3BBF-4CF9-9209-0EDBE280D62D}"/>
              </a:ext>
            </a:extLst>
          </p:cNvPr>
          <p:cNvSpPr txBox="1"/>
          <p:nvPr/>
        </p:nvSpPr>
        <p:spPr>
          <a:xfrm>
            <a:off x="6728983" y="369374"/>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Verse!</a:t>
            </a:r>
            <a:endParaRPr sz="1800" dirty="0">
              <a:solidFill>
                <a:schemeClr val="dk1"/>
              </a:solidFill>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529550" y="729206"/>
            <a:ext cx="5229900" cy="11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5380" b="1" dirty="0">
                <a:solidFill>
                  <a:srgbClr val="5B0F00"/>
                </a:solidFill>
                <a:latin typeface="Calibri"/>
                <a:ea typeface="Calibri"/>
                <a:cs typeface="Calibri"/>
                <a:sym typeface="Calibri"/>
              </a:rPr>
              <a:t>Old Testament Cycle of Sin</a:t>
            </a:r>
            <a:endParaRPr sz="5380" b="1" dirty="0">
              <a:solidFill>
                <a:srgbClr val="5B0F00"/>
              </a:solidFill>
              <a:latin typeface="Calibri"/>
              <a:ea typeface="Calibri"/>
              <a:cs typeface="Calibri"/>
              <a:sym typeface="Calibri"/>
            </a:endParaRPr>
          </a:p>
        </p:txBody>
      </p:sp>
      <p:sp>
        <p:nvSpPr>
          <p:cNvPr id="60" name="Google Shape;60;p14"/>
          <p:cNvSpPr txBox="1">
            <a:spLocks noGrp="1"/>
          </p:cNvSpPr>
          <p:nvPr>
            <p:ph type="subTitle" idx="1"/>
          </p:nvPr>
        </p:nvSpPr>
        <p:spPr>
          <a:xfrm>
            <a:off x="385150" y="2150150"/>
            <a:ext cx="3956400" cy="16116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 dirty="0">
                <a:solidFill>
                  <a:srgbClr val="5B0F00"/>
                </a:solidFill>
                <a:latin typeface="Calibri"/>
                <a:ea typeface="Calibri"/>
                <a:cs typeface="Calibri"/>
                <a:sym typeface="Calibri"/>
              </a:rPr>
              <a:t>Jesus became man to save us from sin by becoming the Perfect Mediator of an unbreakable Covenant.</a:t>
            </a:r>
            <a:endParaRPr dirty="0">
              <a:solidFill>
                <a:srgbClr val="5B0F00"/>
              </a:solidFill>
              <a:latin typeface="Calibri"/>
              <a:ea typeface="Calibri"/>
              <a:cs typeface="Calibri"/>
              <a:sym typeface="Calibri"/>
            </a:endParaRPr>
          </a:p>
        </p:txBody>
      </p:sp>
      <p:pic>
        <p:nvPicPr>
          <p:cNvPr id="61" name="Google Shape;61;p14"/>
          <p:cNvPicPr preferRelativeResize="0"/>
          <p:nvPr/>
        </p:nvPicPr>
        <p:blipFill>
          <a:blip r:embed="rId4">
            <a:alphaModFix/>
          </a:blip>
          <a:stretch>
            <a:fillRect/>
          </a:stretch>
        </p:blipFill>
        <p:spPr>
          <a:xfrm>
            <a:off x="4572000" y="848706"/>
            <a:ext cx="4042450" cy="39467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a:off x="159750" y="504023"/>
            <a:ext cx="4260300" cy="116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5380" b="1" dirty="0">
                <a:solidFill>
                  <a:srgbClr val="5B0F00"/>
                </a:solidFill>
                <a:latin typeface="Calibri"/>
                <a:ea typeface="Calibri"/>
                <a:cs typeface="Calibri"/>
                <a:sym typeface="Calibri"/>
              </a:rPr>
              <a:t>Annunciation</a:t>
            </a:r>
            <a:endParaRPr sz="5380" b="1" dirty="0">
              <a:solidFill>
                <a:srgbClr val="5B0F00"/>
              </a:solidFill>
              <a:latin typeface="Calibri"/>
              <a:ea typeface="Calibri"/>
              <a:cs typeface="Calibri"/>
              <a:sym typeface="Calibri"/>
            </a:endParaRPr>
          </a:p>
        </p:txBody>
      </p:sp>
      <p:sp>
        <p:nvSpPr>
          <p:cNvPr id="67" name="Google Shape;67;p15"/>
          <p:cNvSpPr txBox="1">
            <a:spLocks noGrp="1"/>
          </p:cNvSpPr>
          <p:nvPr>
            <p:ph type="subTitle" idx="1"/>
          </p:nvPr>
        </p:nvSpPr>
        <p:spPr>
          <a:xfrm>
            <a:off x="311700" y="1765950"/>
            <a:ext cx="3956400" cy="1611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852"/>
              <a:buNone/>
            </a:pPr>
            <a:r>
              <a:rPr lang="en" sz="3270" dirty="0">
                <a:solidFill>
                  <a:srgbClr val="660000"/>
                </a:solidFill>
                <a:latin typeface="Calibri"/>
                <a:ea typeface="Calibri"/>
                <a:cs typeface="Calibri"/>
                <a:sym typeface="Calibri"/>
              </a:rPr>
              <a:t>And the angel said unto her: Hail, full of grace, the Lord is with thee: blessed art thou among women.</a:t>
            </a:r>
            <a:r>
              <a:rPr lang="en" sz="3270" b="1" i="1" dirty="0">
                <a:solidFill>
                  <a:srgbClr val="660000"/>
                </a:solidFill>
                <a:latin typeface="Calibri"/>
                <a:ea typeface="Calibri"/>
                <a:cs typeface="Calibri"/>
                <a:sym typeface="Calibri"/>
              </a:rPr>
              <a:t> </a:t>
            </a:r>
          </a:p>
          <a:p>
            <a:pPr marL="0" lvl="0" indent="0" algn="ctr" rtl="0">
              <a:lnSpc>
                <a:spcPct val="80000"/>
              </a:lnSpc>
              <a:spcBef>
                <a:spcPts val="0"/>
              </a:spcBef>
              <a:spcAft>
                <a:spcPts val="0"/>
              </a:spcAft>
              <a:buSzPts val="852"/>
              <a:buNone/>
            </a:pPr>
            <a:r>
              <a:rPr lang="en" sz="3270" b="1" dirty="0">
                <a:solidFill>
                  <a:srgbClr val="660000"/>
                </a:solidFill>
                <a:latin typeface="Calibri"/>
                <a:ea typeface="Calibri"/>
                <a:cs typeface="Calibri"/>
                <a:sym typeface="Calibri"/>
              </a:rPr>
              <a:t>Luke 1:28</a:t>
            </a:r>
            <a:endParaRPr sz="3270" b="1" dirty="0">
              <a:solidFill>
                <a:srgbClr val="660000"/>
              </a:solidFill>
              <a:latin typeface="Calibri"/>
              <a:ea typeface="Calibri"/>
              <a:cs typeface="Calibri"/>
              <a:sym typeface="Calibri"/>
            </a:endParaRPr>
          </a:p>
        </p:txBody>
      </p:sp>
      <p:pic>
        <p:nvPicPr>
          <p:cNvPr id="68" name="Google Shape;68;p15"/>
          <p:cNvPicPr preferRelativeResize="0"/>
          <p:nvPr/>
        </p:nvPicPr>
        <p:blipFill>
          <a:blip r:embed="rId4">
            <a:alphaModFix/>
          </a:blip>
          <a:stretch>
            <a:fillRect/>
          </a:stretch>
        </p:blipFill>
        <p:spPr>
          <a:xfrm>
            <a:off x="4572000" y="1009013"/>
            <a:ext cx="4145225" cy="3528875"/>
          </a:xfrm>
          <a:prstGeom prst="rect">
            <a:avLst/>
          </a:prstGeom>
          <a:noFill/>
          <a:ln w="76200" cap="flat" cmpd="sng">
            <a:solidFill>
              <a:srgbClr val="5B0F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4140575" y="1757975"/>
            <a:ext cx="4439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Protestants who interpret each word or phrase in the</a:t>
            </a:r>
            <a:endParaRPr sz="290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a:solidFill>
                  <a:schemeClr val="lt1"/>
                </a:solidFill>
                <a:latin typeface="Calibri"/>
                <a:ea typeface="Calibri"/>
                <a:cs typeface="Calibri"/>
                <a:sym typeface="Calibri"/>
              </a:rPr>
              <a:t>Bible from a literalist point of view.</a:t>
            </a:r>
            <a:endParaRPr sz="290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a:solidFill>
                <a:srgbClr val="434343"/>
              </a:solidFill>
              <a:latin typeface="Calibri"/>
              <a:ea typeface="Calibri"/>
              <a:cs typeface="Calibri"/>
              <a:sym typeface="Calibri"/>
            </a:endParaRPr>
          </a:p>
        </p:txBody>
      </p:sp>
      <p:sp>
        <p:nvSpPr>
          <p:cNvPr id="74" name="Google Shape;74;p16"/>
          <p:cNvSpPr/>
          <p:nvPr/>
        </p:nvSpPr>
        <p:spPr>
          <a:xfrm>
            <a:off x="311700" y="188375"/>
            <a:ext cx="8383200" cy="1116000"/>
          </a:xfrm>
          <a:prstGeom prst="roundRect">
            <a:avLst>
              <a:gd name="adj" fmla="val 16667"/>
            </a:avLst>
          </a:prstGeom>
          <a:gradFill>
            <a:gsLst>
              <a:gs pos="0">
                <a:srgbClr val="DB0000"/>
              </a:gs>
              <a:gs pos="100000">
                <a:srgbClr val="54030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 name="Google Shape;75;p16"/>
          <p:cNvSpPr txBox="1"/>
          <p:nvPr/>
        </p:nvSpPr>
        <p:spPr>
          <a:xfrm>
            <a:off x="1217350" y="188375"/>
            <a:ext cx="7173000" cy="9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dirty="0">
                <a:solidFill>
                  <a:schemeClr val="lt1"/>
                </a:solidFill>
                <a:latin typeface="Calibri"/>
                <a:ea typeface="Calibri"/>
                <a:cs typeface="Calibri"/>
                <a:sym typeface="Calibri"/>
              </a:rPr>
              <a:t>           Incarnation</a:t>
            </a:r>
            <a:endParaRPr sz="5300" dirty="0">
              <a:solidFill>
                <a:schemeClr val="lt1"/>
              </a:solidFill>
              <a:latin typeface="Calibri"/>
              <a:ea typeface="Calibri"/>
              <a:cs typeface="Calibri"/>
              <a:sym typeface="Calibri"/>
            </a:endParaRPr>
          </a:p>
        </p:txBody>
      </p:sp>
      <p:sp>
        <p:nvSpPr>
          <p:cNvPr id="78" name="Google Shape;78;p16"/>
          <p:cNvSpPr txBox="1"/>
          <p:nvPr/>
        </p:nvSpPr>
        <p:spPr>
          <a:xfrm>
            <a:off x="3987900" y="1609425"/>
            <a:ext cx="3897300" cy="288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600" i="1" dirty="0">
                <a:solidFill>
                  <a:schemeClr val="dk1"/>
                </a:solidFill>
                <a:latin typeface="Calibri"/>
                <a:ea typeface="Calibri"/>
                <a:cs typeface="Calibri"/>
                <a:sym typeface="Calibri"/>
              </a:rPr>
              <a:t>God became a human being through the person of Jesus. It is called 'the incarnation' because God became human 'in the flesh' in the person of Jesus.</a:t>
            </a:r>
            <a:endParaRPr sz="3000" i="1" dirty="0">
              <a:solidFill>
                <a:schemeClr val="dk1"/>
              </a:solidFill>
              <a:latin typeface="Calibri"/>
              <a:ea typeface="Calibri"/>
              <a:cs typeface="Calibri"/>
              <a:sym typeface="Calibri"/>
            </a:endParaRPr>
          </a:p>
        </p:txBody>
      </p:sp>
      <p:pic>
        <p:nvPicPr>
          <p:cNvPr id="79" name="Google Shape;79;p16"/>
          <p:cNvPicPr preferRelativeResize="0"/>
          <p:nvPr/>
        </p:nvPicPr>
        <p:blipFill>
          <a:blip r:embed="rId3">
            <a:alphaModFix/>
          </a:blip>
          <a:stretch>
            <a:fillRect/>
          </a:stretch>
        </p:blipFill>
        <p:spPr>
          <a:xfrm>
            <a:off x="1217351" y="1677125"/>
            <a:ext cx="2064200" cy="2751200"/>
          </a:xfrm>
          <a:prstGeom prst="rect">
            <a:avLst/>
          </a:prstGeom>
          <a:noFill/>
          <a:ln w="76200" cap="flat" cmpd="sng">
            <a:solidFill>
              <a:srgbClr val="5B0F00"/>
            </a:solidFill>
            <a:prstDash val="solid"/>
            <a:round/>
            <a:headEnd type="none" w="sm" len="sm"/>
            <a:tailEnd type="none" w="sm" len="sm"/>
          </a:ln>
        </p:spPr>
      </p:pic>
      <p:sp>
        <p:nvSpPr>
          <p:cNvPr id="9" name="Google Shape;95;p18">
            <a:extLst>
              <a:ext uri="{FF2B5EF4-FFF2-40B4-BE49-F238E27FC236}">
                <a16:creationId xmlns:a16="http://schemas.microsoft.com/office/drawing/2014/main" id="{73C0CA08-1029-4291-888D-BCF169F1BEB4}"/>
              </a:ext>
            </a:extLst>
          </p:cNvPr>
          <p:cNvSpPr/>
          <p:nvPr/>
        </p:nvSpPr>
        <p:spPr>
          <a:xfrm>
            <a:off x="7439681" y="266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dirty="0">
              <a:solidFill>
                <a:schemeClr val="dk1"/>
              </a:solidFill>
              <a:latin typeface="Corbel"/>
              <a:ea typeface="Corbel"/>
              <a:cs typeface="Corbel"/>
              <a:sym typeface="Corbel"/>
            </a:endParaRPr>
          </a:p>
        </p:txBody>
      </p:sp>
      <p:sp>
        <p:nvSpPr>
          <p:cNvPr id="10" name="Google Shape;96;p18">
            <a:extLst>
              <a:ext uri="{FF2B5EF4-FFF2-40B4-BE49-F238E27FC236}">
                <a16:creationId xmlns:a16="http://schemas.microsoft.com/office/drawing/2014/main" id="{1544BB65-64C5-40D6-A52C-809DCECF615D}"/>
              </a:ext>
            </a:extLst>
          </p:cNvPr>
          <p:cNvSpPr txBox="1"/>
          <p:nvPr/>
        </p:nvSpPr>
        <p:spPr>
          <a:xfrm>
            <a:off x="6762595" y="35206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Google Shape;84;p17"/>
          <p:cNvPicPr preferRelativeResize="0"/>
          <p:nvPr/>
        </p:nvPicPr>
        <p:blipFill>
          <a:blip r:embed="rId4">
            <a:alphaModFix/>
          </a:blip>
          <a:stretch>
            <a:fillRect/>
          </a:stretch>
        </p:blipFill>
        <p:spPr>
          <a:xfrm>
            <a:off x="680275" y="1197450"/>
            <a:ext cx="2462950" cy="3007625"/>
          </a:xfrm>
          <a:prstGeom prst="rect">
            <a:avLst/>
          </a:prstGeom>
          <a:noFill/>
          <a:ln w="76200" cap="flat" cmpd="sng">
            <a:solidFill>
              <a:schemeClr val="lt1"/>
            </a:solidFill>
            <a:prstDash val="solid"/>
            <a:round/>
            <a:headEnd type="none" w="sm" len="sm"/>
            <a:tailEnd type="none" w="sm" len="sm"/>
          </a:ln>
        </p:spPr>
      </p:pic>
      <p:sp>
        <p:nvSpPr>
          <p:cNvPr id="85" name="Google Shape;85;p17"/>
          <p:cNvSpPr txBox="1"/>
          <p:nvPr/>
        </p:nvSpPr>
        <p:spPr>
          <a:xfrm>
            <a:off x="3550675" y="1408263"/>
            <a:ext cx="5027400" cy="258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300" b="1" dirty="0">
                <a:solidFill>
                  <a:schemeClr val="lt1"/>
                </a:solidFill>
                <a:latin typeface="Calibri"/>
                <a:ea typeface="Calibri"/>
                <a:cs typeface="Calibri"/>
                <a:sym typeface="Calibri"/>
              </a:rPr>
              <a:t>THE WORD BECAME FLESH</a:t>
            </a:r>
            <a:endParaRPr sz="5300" b="1" dirty="0">
              <a:solidFill>
                <a:schemeClr val="lt1"/>
              </a:solidFill>
              <a:latin typeface="Calibri"/>
              <a:ea typeface="Calibri"/>
              <a:cs typeface="Calibri"/>
              <a:sym typeface="Calibri"/>
            </a:endParaRPr>
          </a:p>
          <a:p>
            <a:pPr marL="0" lvl="0" indent="0" algn="ctr" rtl="0">
              <a:spcBef>
                <a:spcPts val="0"/>
              </a:spcBef>
              <a:spcAft>
                <a:spcPts val="0"/>
              </a:spcAft>
              <a:buNone/>
            </a:pPr>
            <a:r>
              <a:rPr lang="en" sz="2500" dirty="0">
                <a:solidFill>
                  <a:schemeClr val="lt1"/>
                </a:solidFill>
                <a:latin typeface="Calibri"/>
                <a:ea typeface="Calibri"/>
                <a:cs typeface="Calibri"/>
                <a:sym typeface="Calibri"/>
              </a:rPr>
              <a:t>…so that we may know God’s </a:t>
            </a:r>
            <a:endParaRPr sz="2500" dirty="0">
              <a:solidFill>
                <a:schemeClr val="lt1"/>
              </a:solidFill>
              <a:latin typeface="Calibri"/>
              <a:ea typeface="Calibri"/>
              <a:cs typeface="Calibri"/>
              <a:sym typeface="Calibri"/>
            </a:endParaRPr>
          </a:p>
          <a:p>
            <a:pPr marL="0" lvl="0" indent="0" algn="ctr" rtl="0">
              <a:spcBef>
                <a:spcPts val="0"/>
              </a:spcBef>
              <a:spcAft>
                <a:spcPts val="0"/>
              </a:spcAft>
              <a:buNone/>
            </a:pPr>
            <a:r>
              <a:rPr lang="en" sz="2500" dirty="0">
                <a:solidFill>
                  <a:schemeClr val="lt1"/>
                </a:solidFill>
                <a:latin typeface="Calibri"/>
                <a:ea typeface="Calibri"/>
                <a:cs typeface="Calibri"/>
                <a:sym typeface="Calibri"/>
              </a:rPr>
              <a:t>love for us!</a:t>
            </a:r>
            <a:endParaRPr sz="2500" dirty="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subTitle" idx="1"/>
          </p:nvPr>
        </p:nvSpPr>
        <p:spPr>
          <a:xfrm>
            <a:off x="4140575" y="1757975"/>
            <a:ext cx="4439100" cy="288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900" dirty="0">
                <a:solidFill>
                  <a:schemeClr val="lt1"/>
                </a:solidFill>
                <a:latin typeface="Calibri"/>
                <a:ea typeface="Calibri"/>
                <a:cs typeface="Calibri"/>
                <a:sym typeface="Calibri"/>
              </a:rPr>
              <a:t>Protestants who interpret each word or phrase in the</a:t>
            </a:r>
            <a:endParaRPr sz="2900" dirty="0">
              <a:solidFill>
                <a:schemeClr val="lt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900" dirty="0">
                <a:solidFill>
                  <a:schemeClr val="lt1"/>
                </a:solidFill>
                <a:latin typeface="Calibri"/>
                <a:ea typeface="Calibri"/>
                <a:cs typeface="Calibri"/>
                <a:sym typeface="Calibri"/>
              </a:rPr>
              <a:t>Bible from a literalist point of view.</a:t>
            </a:r>
            <a:endParaRPr sz="2900" dirty="0">
              <a:solidFill>
                <a:schemeClr val="lt1"/>
              </a:solidFill>
              <a:latin typeface="Calibri"/>
              <a:ea typeface="Calibri"/>
              <a:cs typeface="Calibri"/>
              <a:sym typeface="Calibri"/>
            </a:endParaRPr>
          </a:p>
          <a:p>
            <a:pPr marL="0" lvl="0" indent="0" algn="l" rtl="0">
              <a:spcBef>
                <a:spcPts val="0"/>
              </a:spcBef>
              <a:spcAft>
                <a:spcPts val="0"/>
              </a:spcAft>
              <a:buClr>
                <a:srgbClr val="000000"/>
              </a:buClr>
              <a:buSzPts val="605"/>
              <a:buFont typeface="Arial"/>
              <a:buNone/>
            </a:pPr>
            <a:endParaRPr sz="2440" dirty="0">
              <a:solidFill>
                <a:srgbClr val="434343"/>
              </a:solidFill>
              <a:latin typeface="Calibri"/>
              <a:ea typeface="Calibri"/>
              <a:cs typeface="Calibri"/>
              <a:sym typeface="Calibri"/>
            </a:endParaRPr>
          </a:p>
        </p:txBody>
      </p:sp>
      <p:sp>
        <p:nvSpPr>
          <p:cNvPr id="74" name="Google Shape;74;p16"/>
          <p:cNvSpPr/>
          <p:nvPr/>
        </p:nvSpPr>
        <p:spPr>
          <a:xfrm>
            <a:off x="543893" y="198913"/>
            <a:ext cx="8056213" cy="864900"/>
          </a:xfrm>
          <a:prstGeom prst="roundRect">
            <a:avLst>
              <a:gd name="adj" fmla="val 16667"/>
            </a:avLst>
          </a:prstGeom>
          <a:gradFill>
            <a:gsLst>
              <a:gs pos="50000">
                <a:srgbClr val="980202"/>
              </a:gs>
              <a:gs pos="0">
                <a:srgbClr val="DB0000"/>
              </a:gs>
              <a:gs pos="100000">
                <a:srgbClr val="54030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91;p18">
            <a:extLst>
              <a:ext uri="{FF2B5EF4-FFF2-40B4-BE49-F238E27FC236}">
                <a16:creationId xmlns:a16="http://schemas.microsoft.com/office/drawing/2014/main" id="{CA930E7D-BD7A-4F33-9458-5215CE8B544E}"/>
              </a:ext>
            </a:extLst>
          </p:cNvPr>
          <p:cNvSpPr/>
          <p:nvPr/>
        </p:nvSpPr>
        <p:spPr>
          <a:xfrm>
            <a:off x="424466" y="1462826"/>
            <a:ext cx="2218500" cy="1251600"/>
          </a:xfrm>
          <a:prstGeom prst="ellipse">
            <a:avLst/>
          </a:prstGeom>
          <a:solidFill>
            <a:srgbClr val="FFF2CC"/>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dirty="0">
                <a:solidFill>
                  <a:schemeClr val="dk1"/>
                </a:solidFill>
                <a:latin typeface="Calibri"/>
                <a:ea typeface="Calibri"/>
                <a:cs typeface="Calibri"/>
                <a:sym typeface="Calibri"/>
              </a:rPr>
              <a:t>Jesus lived in a poor town</a:t>
            </a:r>
            <a:endParaRPr dirty="0">
              <a:solidFill>
                <a:schemeClr val="dk1"/>
              </a:solidFill>
              <a:latin typeface="Calibri"/>
              <a:ea typeface="Calibri"/>
              <a:cs typeface="Calibri"/>
              <a:sym typeface="Calibri"/>
            </a:endParaRPr>
          </a:p>
        </p:txBody>
      </p:sp>
      <p:sp>
        <p:nvSpPr>
          <p:cNvPr id="12" name="Google Shape;93;p18">
            <a:extLst>
              <a:ext uri="{FF2B5EF4-FFF2-40B4-BE49-F238E27FC236}">
                <a16:creationId xmlns:a16="http://schemas.microsoft.com/office/drawing/2014/main" id="{70F524E5-3AAC-4A87-8E8A-C77762393B19}"/>
              </a:ext>
            </a:extLst>
          </p:cNvPr>
          <p:cNvSpPr/>
          <p:nvPr/>
        </p:nvSpPr>
        <p:spPr>
          <a:xfrm>
            <a:off x="2932734" y="1462826"/>
            <a:ext cx="1539600" cy="1723200"/>
          </a:xfrm>
          <a:prstGeom prst="ellipse">
            <a:avLst/>
          </a:prstGeom>
          <a:solidFill>
            <a:srgbClr val="EAD1DC"/>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 name="Google Shape;98;p18">
            <a:extLst>
              <a:ext uri="{FF2B5EF4-FFF2-40B4-BE49-F238E27FC236}">
                <a16:creationId xmlns:a16="http://schemas.microsoft.com/office/drawing/2014/main" id="{5631C090-C582-498E-A74C-D57D5B422B04}"/>
              </a:ext>
            </a:extLst>
          </p:cNvPr>
          <p:cNvSpPr txBox="1"/>
          <p:nvPr/>
        </p:nvSpPr>
        <p:spPr>
          <a:xfrm>
            <a:off x="2817234" y="1840900"/>
            <a:ext cx="1770600" cy="86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1"/>
                </a:solidFill>
                <a:latin typeface="Calibri"/>
                <a:ea typeface="Calibri"/>
                <a:cs typeface="Calibri"/>
                <a:sym typeface="Calibri"/>
              </a:rPr>
              <a:t>Jesus had a </a:t>
            </a:r>
            <a:endParaRPr sz="18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dirty="0">
                <a:solidFill>
                  <a:schemeClr val="dk1"/>
                </a:solidFill>
                <a:latin typeface="Calibri"/>
                <a:ea typeface="Calibri"/>
                <a:cs typeface="Calibri"/>
                <a:sym typeface="Calibri"/>
              </a:rPr>
              <a:t>large extended</a:t>
            </a:r>
            <a:endParaRPr sz="18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dirty="0">
                <a:solidFill>
                  <a:schemeClr val="dk1"/>
                </a:solidFill>
                <a:latin typeface="Calibri"/>
                <a:ea typeface="Calibri"/>
                <a:cs typeface="Calibri"/>
                <a:sym typeface="Calibri"/>
              </a:rPr>
              <a:t>family</a:t>
            </a:r>
            <a:endParaRPr sz="1800" dirty="0">
              <a:solidFill>
                <a:schemeClr val="dk1"/>
              </a:solidFill>
              <a:latin typeface="Calibri"/>
              <a:ea typeface="Calibri"/>
              <a:cs typeface="Calibri"/>
              <a:sym typeface="Calibri"/>
            </a:endParaRPr>
          </a:p>
          <a:p>
            <a:pPr marL="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4" name="Google Shape;94;p18">
            <a:extLst>
              <a:ext uri="{FF2B5EF4-FFF2-40B4-BE49-F238E27FC236}">
                <a16:creationId xmlns:a16="http://schemas.microsoft.com/office/drawing/2014/main" id="{591EC860-8893-44AC-88BE-801F02F0CA42}"/>
              </a:ext>
            </a:extLst>
          </p:cNvPr>
          <p:cNvSpPr/>
          <p:nvPr/>
        </p:nvSpPr>
        <p:spPr>
          <a:xfrm>
            <a:off x="4804093" y="2172934"/>
            <a:ext cx="1624200" cy="1379100"/>
          </a:xfrm>
          <a:prstGeom prst="ellipse">
            <a:avLst/>
          </a:prstGeom>
          <a:solidFill>
            <a:srgbClr val="C9DAF8"/>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Calibri"/>
                <a:ea typeface="Calibri"/>
                <a:cs typeface="Calibri"/>
                <a:sym typeface="Calibri"/>
              </a:rPr>
              <a:t>Jesus</a:t>
            </a:r>
          </a:p>
          <a:p>
            <a:pPr marL="0" lvl="0" indent="0" algn="ctr" rtl="0">
              <a:spcBef>
                <a:spcPts val="0"/>
              </a:spcBef>
              <a:spcAft>
                <a:spcPts val="0"/>
              </a:spcAft>
              <a:buNone/>
            </a:pPr>
            <a:r>
              <a:rPr lang="en" sz="1800" dirty="0">
                <a:latin typeface="Calibri"/>
                <a:ea typeface="Calibri"/>
                <a:cs typeface="Calibri"/>
                <a:sym typeface="Calibri"/>
              </a:rPr>
              <a:t>was a carpenter</a:t>
            </a:r>
            <a:endParaRPr sz="1800" dirty="0">
              <a:latin typeface="Calibri"/>
              <a:ea typeface="Calibri"/>
              <a:cs typeface="Calibri"/>
              <a:sym typeface="Calibri"/>
            </a:endParaRPr>
          </a:p>
        </p:txBody>
      </p:sp>
      <p:sp>
        <p:nvSpPr>
          <p:cNvPr id="15" name="Google Shape;97;p18">
            <a:extLst>
              <a:ext uri="{FF2B5EF4-FFF2-40B4-BE49-F238E27FC236}">
                <a16:creationId xmlns:a16="http://schemas.microsoft.com/office/drawing/2014/main" id="{2D0E85D1-7624-4C7F-AAF6-4FBB0A728B5F}"/>
              </a:ext>
            </a:extLst>
          </p:cNvPr>
          <p:cNvSpPr/>
          <p:nvPr/>
        </p:nvSpPr>
        <p:spPr>
          <a:xfrm>
            <a:off x="6508398" y="1311334"/>
            <a:ext cx="1834500" cy="1723200"/>
          </a:xfrm>
          <a:prstGeom prst="ellipse">
            <a:avLst/>
          </a:prstGeom>
          <a:solidFill>
            <a:srgbClr val="D9EAD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Calibri"/>
                <a:ea typeface="Calibri"/>
                <a:cs typeface="Calibri"/>
                <a:sym typeface="Calibri"/>
              </a:rPr>
              <a:t>Jesus was literate</a:t>
            </a:r>
            <a:endParaRPr sz="1800" dirty="0">
              <a:latin typeface="Calibri"/>
              <a:ea typeface="Calibri"/>
              <a:cs typeface="Calibri"/>
              <a:sym typeface="Calibri"/>
            </a:endParaRPr>
          </a:p>
        </p:txBody>
      </p:sp>
      <p:sp>
        <p:nvSpPr>
          <p:cNvPr id="17" name="Google Shape;92;p18">
            <a:extLst>
              <a:ext uri="{FF2B5EF4-FFF2-40B4-BE49-F238E27FC236}">
                <a16:creationId xmlns:a16="http://schemas.microsoft.com/office/drawing/2014/main" id="{F127707A-EB30-4618-84F0-A9B28DCEB0E8}"/>
              </a:ext>
            </a:extLst>
          </p:cNvPr>
          <p:cNvSpPr/>
          <p:nvPr/>
        </p:nvSpPr>
        <p:spPr>
          <a:xfrm>
            <a:off x="992550" y="2819975"/>
            <a:ext cx="2033700" cy="1973100"/>
          </a:xfrm>
          <a:prstGeom prst="ellipse">
            <a:avLst/>
          </a:prstGeom>
          <a:solidFill>
            <a:srgbClr val="D9D2E9"/>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en" sz="1800" dirty="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dirty="0">
                <a:latin typeface="Calibri"/>
                <a:ea typeface="Calibri"/>
                <a:cs typeface="Calibri"/>
                <a:sym typeface="Calibri"/>
              </a:rPr>
              <a:t>Jesus spoke Aramaic, Hebrew,</a:t>
            </a:r>
            <a:endParaRPr sz="1800" dirty="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dirty="0">
                <a:latin typeface="Calibri"/>
                <a:ea typeface="Calibri"/>
                <a:cs typeface="Calibri"/>
                <a:sym typeface="Calibri"/>
              </a:rPr>
              <a:t>and some Koine Greek</a:t>
            </a:r>
            <a:endParaRPr sz="1800" dirty="0">
              <a:latin typeface="Calibri"/>
              <a:ea typeface="Calibri"/>
              <a:cs typeface="Calibri"/>
              <a:sym typeface="Calibri"/>
            </a:endParaRPr>
          </a:p>
          <a:p>
            <a:pPr marL="0" lvl="0" indent="0" algn="ctr" rtl="0">
              <a:spcBef>
                <a:spcPts val="0"/>
              </a:spcBef>
              <a:spcAft>
                <a:spcPts val="0"/>
              </a:spcAft>
              <a:buNone/>
            </a:pPr>
            <a:endParaRPr sz="1800" dirty="0">
              <a:latin typeface="Calibri"/>
              <a:ea typeface="Calibri"/>
              <a:cs typeface="Calibri"/>
              <a:sym typeface="Calibri"/>
            </a:endParaRPr>
          </a:p>
        </p:txBody>
      </p:sp>
      <p:sp>
        <p:nvSpPr>
          <p:cNvPr id="18" name="Google Shape;95;p18">
            <a:extLst>
              <a:ext uri="{FF2B5EF4-FFF2-40B4-BE49-F238E27FC236}">
                <a16:creationId xmlns:a16="http://schemas.microsoft.com/office/drawing/2014/main" id="{3503E9BE-5EB8-49BF-82CF-801E1A753B7B}"/>
              </a:ext>
            </a:extLst>
          </p:cNvPr>
          <p:cNvSpPr/>
          <p:nvPr/>
        </p:nvSpPr>
        <p:spPr>
          <a:xfrm>
            <a:off x="3293296" y="3489381"/>
            <a:ext cx="2267293" cy="1379100"/>
          </a:xfrm>
          <a:prstGeom prst="ellipse">
            <a:avLst/>
          </a:prstGeom>
          <a:solidFill>
            <a:srgbClr val="D0E0E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dirty="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dirty="0">
                <a:latin typeface="Calibri"/>
                <a:ea typeface="Calibri"/>
                <a:cs typeface="Calibri"/>
                <a:sym typeface="Calibri"/>
              </a:rPr>
              <a:t>Jesus was a Middle Eastern</a:t>
            </a:r>
            <a:endParaRPr sz="1800" dirty="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dirty="0">
                <a:latin typeface="Calibri"/>
                <a:ea typeface="Calibri"/>
                <a:cs typeface="Calibri"/>
                <a:sym typeface="Calibri"/>
              </a:rPr>
              <a:t>man.</a:t>
            </a:r>
          </a:p>
          <a:p>
            <a:pPr marL="0" lvl="0" indent="0" algn="ctr" rtl="0">
              <a:spcBef>
                <a:spcPts val="0"/>
              </a:spcBef>
              <a:spcAft>
                <a:spcPts val="0"/>
              </a:spcAft>
              <a:buClr>
                <a:schemeClr val="dk1"/>
              </a:buClr>
              <a:buSzPts val="1100"/>
              <a:buFont typeface="Arial"/>
              <a:buNone/>
            </a:pPr>
            <a:endParaRPr sz="1800" dirty="0">
              <a:latin typeface="Calibri"/>
              <a:ea typeface="Calibri"/>
              <a:cs typeface="Calibri"/>
              <a:sym typeface="Calibri"/>
            </a:endParaRPr>
          </a:p>
        </p:txBody>
      </p:sp>
      <p:sp>
        <p:nvSpPr>
          <p:cNvPr id="19" name="Google Shape;96;p18">
            <a:extLst>
              <a:ext uri="{FF2B5EF4-FFF2-40B4-BE49-F238E27FC236}">
                <a16:creationId xmlns:a16="http://schemas.microsoft.com/office/drawing/2014/main" id="{3874BEE8-E0EE-4388-958C-32AC3AE7D157}"/>
              </a:ext>
            </a:extLst>
          </p:cNvPr>
          <p:cNvSpPr/>
          <p:nvPr/>
        </p:nvSpPr>
        <p:spPr>
          <a:xfrm>
            <a:off x="6117752" y="3413975"/>
            <a:ext cx="2098800" cy="13791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Calibri"/>
                <a:ea typeface="Calibri"/>
                <a:cs typeface="Calibri"/>
                <a:sym typeface="Calibri"/>
              </a:rPr>
              <a:t>Jesus was an outdoorsman</a:t>
            </a:r>
            <a:endParaRPr sz="1800" dirty="0">
              <a:latin typeface="Calibri"/>
              <a:ea typeface="Calibri"/>
              <a:cs typeface="Calibri"/>
              <a:sym typeface="Calibri"/>
            </a:endParaRPr>
          </a:p>
        </p:txBody>
      </p:sp>
      <p:sp>
        <p:nvSpPr>
          <p:cNvPr id="20" name="Google Shape;75;p16">
            <a:extLst>
              <a:ext uri="{FF2B5EF4-FFF2-40B4-BE49-F238E27FC236}">
                <a16:creationId xmlns:a16="http://schemas.microsoft.com/office/drawing/2014/main" id="{2BB8F77D-7FD3-4310-A891-F4C09E46A328}"/>
              </a:ext>
            </a:extLst>
          </p:cNvPr>
          <p:cNvSpPr txBox="1"/>
          <p:nvPr/>
        </p:nvSpPr>
        <p:spPr>
          <a:xfrm>
            <a:off x="985499" y="106036"/>
            <a:ext cx="7173000" cy="96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300" dirty="0">
                <a:solidFill>
                  <a:schemeClr val="lt1"/>
                </a:solidFill>
                <a:latin typeface="Calibri"/>
                <a:ea typeface="Calibri"/>
                <a:cs typeface="Calibri"/>
                <a:sym typeface="Calibri"/>
              </a:rPr>
              <a:t> </a:t>
            </a:r>
            <a:r>
              <a:rPr lang="en" sz="4400" dirty="0">
                <a:solidFill>
                  <a:schemeClr val="lt1"/>
                </a:solidFill>
                <a:latin typeface="Calibri"/>
                <a:ea typeface="Calibri"/>
                <a:cs typeface="Calibri"/>
                <a:sym typeface="Calibri"/>
              </a:rPr>
              <a:t>Jesus Lived a Human Life</a:t>
            </a:r>
            <a:endParaRPr sz="53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55664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Google Shape;103;p19"/>
          <p:cNvSpPr txBox="1">
            <a:spLocks noGrp="1"/>
          </p:cNvSpPr>
          <p:nvPr>
            <p:ph type="ctrTitle"/>
          </p:nvPr>
        </p:nvSpPr>
        <p:spPr>
          <a:xfrm>
            <a:off x="311700" y="0"/>
            <a:ext cx="8520600" cy="1140900"/>
          </a:xfrm>
          <a:prstGeom prst="rect">
            <a:avLst/>
          </a:prstGeom>
          <a:gradFill>
            <a:gsLst>
              <a:gs pos="66000">
                <a:srgbClr val="E38C8C"/>
              </a:gs>
              <a:gs pos="0">
                <a:srgbClr val="F5D0D0"/>
              </a:gs>
              <a:gs pos="100000">
                <a:srgbClr val="D96868"/>
              </a:gs>
            </a:gsLst>
            <a:path path="circle">
              <a:fillToRect l="50000" t="50000" r="50000" b="50000"/>
            </a:path>
          </a:gra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5380" dirty="0">
                <a:solidFill>
                  <a:srgbClr val="5B0F00"/>
                </a:solidFill>
                <a:latin typeface="Calibri"/>
                <a:ea typeface="Calibri"/>
                <a:cs typeface="Calibri"/>
                <a:sym typeface="Calibri"/>
              </a:rPr>
              <a:t>Jesus Taught Compassion</a:t>
            </a:r>
            <a:endParaRPr sz="5380" dirty="0">
              <a:solidFill>
                <a:srgbClr val="5B0F00"/>
              </a:solidFill>
              <a:latin typeface="Calibri"/>
              <a:ea typeface="Calibri"/>
              <a:cs typeface="Calibri"/>
              <a:sym typeface="Calibri"/>
            </a:endParaRPr>
          </a:p>
        </p:txBody>
      </p:sp>
      <p:sp>
        <p:nvSpPr>
          <p:cNvPr id="104" name="Google Shape;104;p19"/>
          <p:cNvSpPr txBox="1">
            <a:spLocks noGrp="1"/>
          </p:cNvSpPr>
          <p:nvPr>
            <p:ph type="subTitle" idx="1"/>
          </p:nvPr>
        </p:nvSpPr>
        <p:spPr>
          <a:xfrm>
            <a:off x="4572000" y="3761676"/>
            <a:ext cx="3591300" cy="2157000"/>
          </a:xfrm>
          <a:prstGeom prst="rect">
            <a:avLst/>
          </a:prstGeom>
        </p:spPr>
        <p:txBody>
          <a:bodyPr spcFirstLastPara="1" wrap="square" lIns="91425" tIns="91425" rIns="91425" bIns="91425" anchor="t" anchorCtr="0">
            <a:normAutofit/>
          </a:bodyPr>
          <a:lstStyle/>
          <a:p>
            <a:pPr marL="0" lvl="0" indent="0" rtl="0">
              <a:spcBef>
                <a:spcPts val="0"/>
              </a:spcBef>
              <a:spcAft>
                <a:spcPts val="0"/>
              </a:spcAft>
              <a:buClr>
                <a:schemeClr val="dk1"/>
              </a:buClr>
              <a:buSzPts val="688"/>
              <a:buFont typeface="Arial"/>
              <a:buNone/>
            </a:pPr>
            <a:r>
              <a:rPr lang="en" sz="1800" i="1" dirty="0">
                <a:solidFill>
                  <a:schemeClr val="dk1"/>
                </a:solidFill>
                <a:latin typeface="Calibri"/>
                <a:ea typeface="Calibri"/>
                <a:cs typeface="Calibri"/>
                <a:sym typeface="Calibri"/>
              </a:rPr>
              <a:t>“None should have to feel there is no room for them on this earth.”</a:t>
            </a:r>
          </a:p>
          <a:p>
            <a:pPr marL="0" lvl="0" indent="0" rtl="0">
              <a:spcBef>
                <a:spcPts val="0"/>
              </a:spcBef>
              <a:spcAft>
                <a:spcPts val="0"/>
              </a:spcAft>
              <a:buClr>
                <a:schemeClr val="dk1"/>
              </a:buClr>
              <a:buSzPts val="688"/>
              <a:buFont typeface="Arial"/>
              <a:buNone/>
            </a:pPr>
            <a:r>
              <a:rPr lang="en" sz="1800" i="1" dirty="0">
                <a:solidFill>
                  <a:schemeClr val="dk1"/>
                </a:solidFill>
                <a:latin typeface="Calibri"/>
                <a:ea typeface="Calibri"/>
                <a:cs typeface="Calibri"/>
                <a:sym typeface="Calibri"/>
              </a:rPr>
              <a:t>- Pope Francis</a:t>
            </a:r>
            <a:endParaRPr sz="1800" i="1" dirty="0">
              <a:solidFill>
                <a:schemeClr val="dk1"/>
              </a:solidFill>
              <a:latin typeface="Calibri"/>
              <a:ea typeface="Calibri"/>
              <a:cs typeface="Calibri"/>
              <a:sym typeface="Calibri"/>
            </a:endParaRPr>
          </a:p>
          <a:p>
            <a:pPr marL="0" lvl="0" indent="0" algn="ctr" rtl="0">
              <a:spcBef>
                <a:spcPts val="0"/>
              </a:spcBef>
              <a:spcAft>
                <a:spcPts val="0"/>
              </a:spcAft>
              <a:buNone/>
            </a:pPr>
            <a:endParaRPr dirty="0"/>
          </a:p>
        </p:txBody>
      </p:sp>
      <p:pic>
        <p:nvPicPr>
          <p:cNvPr id="105" name="Google Shape;105;p19"/>
          <p:cNvPicPr preferRelativeResize="0"/>
          <p:nvPr/>
        </p:nvPicPr>
        <p:blipFill>
          <a:blip r:embed="rId4">
            <a:alphaModFix/>
          </a:blip>
          <a:stretch>
            <a:fillRect/>
          </a:stretch>
        </p:blipFill>
        <p:spPr>
          <a:xfrm>
            <a:off x="1053649" y="1498026"/>
            <a:ext cx="3012975" cy="3342150"/>
          </a:xfrm>
          <a:prstGeom prst="rect">
            <a:avLst/>
          </a:prstGeom>
          <a:noFill/>
          <a:ln w="38100" cap="flat" cmpd="sng">
            <a:solidFill>
              <a:srgbClr val="5B0F00"/>
            </a:solidFill>
            <a:prstDash val="solid"/>
            <a:round/>
            <a:headEnd type="none" w="sm" len="sm"/>
            <a:tailEnd type="none" w="sm" len="sm"/>
          </a:ln>
        </p:spPr>
      </p:pic>
      <p:sp>
        <p:nvSpPr>
          <p:cNvPr id="106" name="Google Shape;106;p19"/>
          <p:cNvSpPr txBox="1"/>
          <p:nvPr/>
        </p:nvSpPr>
        <p:spPr>
          <a:xfrm>
            <a:off x="4572000" y="1994475"/>
            <a:ext cx="3799500" cy="1576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 sz="2400" dirty="0">
                <a:solidFill>
                  <a:schemeClr val="dk1"/>
                </a:solidFill>
                <a:latin typeface="Calibri"/>
                <a:ea typeface="Calibri"/>
                <a:cs typeface="Calibri"/>
                <a:sym typeface="Calibri"/>
              </a:rPr>
              <a:t>Jesus Healed the Sick</a:t>
            </a:r>
            <a:endParaRPr sz="24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2400" dirty="0">
                <a:solidFill>
                  <a:schemeClr val="dk1"/>
                </a:solidFill>
                <a:latin typeface="Calibri"/>
                <a:ea typeface="Calibri"/>
                <a:cs typeface="Calibri"/>
                <a:sym typeface="Calibri"/>
              </a:rPr>
              <a:t>Jesus Fed the Hungry</a:t>
            </a:r>
            <a:endParaRPr sz="24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2400" dirty="0">
                <a:solidFill>
                  <a:schemeClr val="dk1"/>
                </a:solidFill>
                <a:latin typeface="Calibri"/>
                <a:ea typeface="Calibri"/>
                <a:cs typeface="Calibri"/>
                <a:sym typeface="Calibri"/>
              </a:rPr>
              <a:t>Raised the Dead</a:t>
            </a:r>
            <a:endParaRPr sz="24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2400" dirty="0">
                <a:solidFill>
                  <a:schemeClr val="dk1"/>
                </a:solidFill>
                <a:latin typeface="Calibri"/>
                <a:ea typeface="Calibri"/>
                <a:cs typeface="Calibri"/>
                <a:sym typeface="Calibri"/>
              </a:rPr>
              <a:t>Jesus Taught the Crowds</a:t>
            </a:r>
            <a:endParaRPr sz="2400" dirty="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0"/>
          <p:cNvSpPr txBox="1">
            <a:spLocks noGrp="1"/>
          </p:cNvSpPr>
          <p:nvPr>
            <p:ph type="ctrTitle"/>
          </p:nvPr>
        </p:nvSpPr>
        <p:spPr>
          <a:xfrm>
            <a:off x="311700" y="0"/>
            <a:ext cx="8520600" cy="1140900"/>
          </a:xfrm>
          <a:prstGeom prst="rect">
            <a:avLst/>
          </a:prstGeom>
          <a:gradFill>
            <a:gsLst>
              <a:gs pos="0">
                <a:srgbClr val="F5D0D0"/>
              </a:gs>
              <a:gs pos="100000">
                <a:srgbClr val="D96868"/>
              </a:gs>
            </a:gsLst>
            <a:path path="circle">
              <a:fillToRect l="50000" t="50000" r="50000" b="50000"/>
            </a:path>
            <a:tileRect/>
          </a:gradFill>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5380">
                <a:solidFill>
                  <a:srgbClr val="5B0F00"/>
                </a:solidFill>
                <a:latin typeface="Calibri"/>
                <a:ea typeface="Calibri"/>
                <a:cs typeface="Calibri"/>
                <a:sym typeface="Calibri"/>
              </a:rPr>
              <a:t>Jesus Taught Obedience</a:t>
            </a:r>
            <a:endParaRPr sz="5380">
              <a:solidFill>
                <a:srgbClr val="5B0F00"/>
              </a:solidFill>
              <a:latin typeface="Calibri"/>
              <a:ea typeface="Calibri"/>
              <a:cs typeface="Calibri"/>
              <a:sym typeface="Calibri"/>
            </a:endParaRPr>
          </a:p>
        </p:txBody>
      </p:sp>
      <p:sp>
        <p:nvSpPr>
          <p:cNvPr id="112" name="Google Shape;112;p20"/>
          <p:cNvSpPr txBox="1">
            <a:spLocks noGrp="1"/>
          </p:cNvSpPr>
          <p:nvPr>
            <p:ph type="subTitle" idx="1"/>
          </p:nvPr>
        </p:nvSpPr>
        <p:spPr>
          <a:xfrm>
            <a:off x="4352446" y="3972300"/>
            <a:ext cx="4057800" cy="1171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ct val="25287"/>
              <a:buFont typeface="Arial"/>
              <a:buNone/>
            </a:pPr>
            <a:r>
              <a:rPr lang="en" sz="1800" i="1" dirty="0">
                <a:solidFill>
                  <a:schemeClr val="dk1"/>
                </a:solidFill>
                <a:latin typeface="Calibri"/>
                <a:ea typeface="Calibri"/>
                <a:cs typeface="Calibri"/>
                <a:sym typeface="Calibri"/>
              </a:rPr>
              <a:t>“Not my will but yours be done.”</a:t>
            </a:r>
          </a:p>
          <a:p>
            <a:pPr marL="0" lvl="0" indent="0" algn="ctr" rtl="0">
              <a:spcBef>
                <a:spcPts val="0"/>
              </a:spcBef>
              <a:spcAft>
                <a:spcPts val="0"/>
              </a:spcAft>
              <a:buClr>
                <a:schemeClr val="dk1"/>
              </a:buClr>
              <a:buSzPct val="25287"/>
              <a:buFont typeface="Arial"/>
              <a:buNone/>
            </a:pPr>
            <a:r>
              <a:rPr lang="en" sz="1800" b="1" dirty="0">
                <a:solidFill>
                  <a:schemeClr val="dk1"/>
                </a:solidFill>
                <a:latin typeface="Calibri"/>
                <a:ea typeface="Calibri"/>
                <a:cs typeface="Calibri"/>
                <a:sym typeface="Calibri"/>
              </a:rPr>
              <a:t>Luke 22:42</a:t>
            </a: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dirty="0"/>
          </a:p>
        </p:txBody>
      </p:sp>
      <p:pic>
        <p:nvPicPr>
          <p:cNvPr id="113" name="Google Shape;113;p20"/>
          <p:cNvPicPr preferRelativeResize="0"/>
          <p:nvPr/>
        </p:nvPicPr>
        <p:blipFill>
          <a:blip r:embed="rId4">
            <a:alphaModFix/>
          </a:blip>
          <a:stretch>
            <a:fillRect/>
          </a:stretch>
        </p:blipFill>
        <p:spPr>
          <a:xfrm>
            <a:off x="1061875" y="1609425"/>
            <a:ext cx="2875250" cy="2920175"/>
          </a:xfrm>
          <a:prstGeom prst="rect">
            <a:avLst/>
          </a:prstGeom>
          <a:noFill/>
          <a:ln w="38100" cap="flat" cmpd="sng">
            <a:solidFill>
              <a:srgbClr val="5B0F00"/>
            </a:solidFill>
            <a:prstDash val="solid"/>
            <a:round/>
            <a:headEnd type="none" w="sm" len="sm"/>
            <a:tailEnd type="none" w="sm" len="sm"/>
          </a:ln>
        </p:spPr>
      </p:pic>
      <p:sp>
        <p:nvSpPr>
          <p:cNvPr id="114" name="Google Shape;114;p20"/>
          <p:cNvSpPr txBox="1"/>
          <p:nvPr/>
        </p:nvSpPr>
        <p:spPr>
          <a:xfrm>
            <a:off x="4251196" y="1700700"/>
            <a:ext cx="4260300" cy="1742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 sz="2400" dirty="0">
                <a:solidFill>
                  <a:schemeClr val="dk1"/>
                </a:solidFill>
                <a:latin typeface="Calibri"/>
                <a:ea typeface="Calibri"/>
                <a:cs typeface="Calibri"/>
                <a:sym typeface="Calibri"/>
              </a:rPr>
              <a:t>Jesus obeyed his mother</a:t>
            </a:r>
            <a:endParaRPr sz="24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2400" dirty="0">
                <a:solidFill>
                  <a:schemeClr val="dk1"/>
                </a:solidFill>
                <a:latin typeface="Calibri"/>
                <a:ea typeface="Calibri"/>
                <a:cs typeface="Calibri"/>
                <a:sym typeface="Calibri"/>
              </a:rPr>
              <a:t>Jesus learned from Joseph</a:t>
            </a:r>
            <a:endParaRPr sz="24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2400" dirty="0">
                <a:solidFill>
                  <a:schemeClr val="dk1"/>
                </a:solidFill>
                <a:latin typeface="Calibri"/>
                <a:ea typeface="Calibri"/>
                <a:cs typeface="Calibri"/>
                <a:sym typeface="Calibri"/>
              </a:rPr>
              <a:t>Jesus said he came to do the will of his Father in heaven</a:t>
            </a:r>
            <a:endParaRPr sz="24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 sz="2400" dirty="0">
                <a:solidFill>
                  <a:schemeClr val="dk1"/>
                </a:solidFill>
                <a:latin typeface="Calibri"/>
                <a:ea typeface="Calibri"/>
                <a:cs typeface="Calibri"/>
                <a:sym typeface="Calibri"/>
              </a:rPr>
              <a:t>Jesus accepted the Cross</a:t>
            </a:r>
            <a:endParaRPr sz="2400"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0" y="445025"/>
            <a:ext cx="9144000" cy="572700"/>
          </a:xfrm>
          <a:prstGeom prst="rect">
            <a:avLst/>
          </a:prstGeom>
          <a:solidFill>
            <a:srgbClr val="5B0F00"/>
          </a:solidFill>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dirty="0">
                <a:solidFill>
                  <a:schemeClr val="lt2"/>
                </a:solidFill>
                <a:latin typeface="Calibri"/>
                <a:ea typeface="Calibri"/>
                <a:cs typeface="Calibri"/>
                <a:sym typeface="Calibri"/>
              </a:rPr>
              <a:t>    The Luminous Mysteries Illumines the Life of Jesus</a:t>
            </a:r>
            <a:endParaRPr sz="3020" b="1" dirty="0">
              <a:solidFill>
                <a:schemeClr val="lt2"/>
              </a:solidFill>
              <a:latin typeface="Calibri"/>
              <a:ea typeface="Calibri"/>
              <a:cs typeface="Calibri"/>
              <a:sym typeface="Calibri"/>
            </a:endParaRPr>
          </a:p>
        </p:txBody>
      </p:sp>
      <p:sp>
        <p:nvSpPr>
          <p:cNvPr id="120" name="Google Shape;120;p21"/>
          <p:cNvSpPr txBox="1">
            <a:spLocks noGrp="1"/>
          </p:cNvSpPr>
          <p:nvPr>
            <p:ph type="body" idx="1"/>
          </p:nvPr>
        </p:nvSpPr>
        <p:spPr>
          <a:xfrm>
            <a:off x="311700" y="1152475"/>
            <a:ext cx="3669600" cy="34164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1200"/>
              </a:spcAft>
              <a:buSzPts val="440"/>
              <a:buNone/>
            </a:pPr>
            <a:r>
              <a:rPr lang="en" sz="2300" dirty="0">
                <a:solidFill>
                  <a:schemeClr val="dk1"/>
                </a:solidFill>
                <a:latin typeface="Calibri"/>
                <a:ea typeface="Calibri"/>
                <a:cs typeface="Calibri"/>
                <a:sym typeface="Calibri"/>
              </a:rPr>
              <a:t>His baptism in the Jordan River, his miracles and exorcisms, his preaching of God’s Kingdom in parables, his wondrous Transfiguration, and his institution of the Eucharist at the Last Supper</a:t>
            </a:r>
            <a:endParaRPr sz="2300" dirty="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TotalTime>
  <Words>4221</Words>
  <Application>Microsoft Office PowerPoint</Application>
  <PresentationFormat>On-screen Show (16:9)</PresentationFormat>
  <Paragraphs>262</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Corbel</vt:lpstr>
      <vt:lpstr>Simple Light</vt:lpstr>
      <vt:lpstr>PowerPoint Presentation</vt:lpstr>
      <vt:lpstr>Old Testament Cycle of Sin</vt:lpstr>
      <vt:lpstr>Annunciation</vt:lpstr>
      <vt:lpstr>PowerPoint Presentation</vt:lpstr>
      <vt:lpstr>PowerPoint Presentation</vt:lpstr>
      <vt:lpstr>PowerPoint Presentation</vt:lpstr>
      <vt:lpstr>Jesus Taught Compassion</vt:lpstr>
      <vt:lpstr>Jesus Taught Obedience</vt:lpstr>
      <vt:lpstr>    The Luminous Mysteries Illumines the Life of Jesus</vt:lpstr>
      <vt:lpstr>Redemption Stages &amp; Destruction of Evil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Robert Harig</cp:lastModifiedBy>
  <cp:revision>14</cp:revision>
  <dcterms:modified xsi:type="dcterms:W3CDTF">2024-12-02T21:32:29Z</dcterms:modified>
</cp:coreProperties>
</file>