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Perpetua" panose="02020502060401020303"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B7E3DB-77F4-5104-8159-319EFAF73C88}" name="Margaret" initials="M" userId="Margaret" providerId="None"/>
  <p188:author id="{45ADF9FE-DDE5-DF0C-67AD-C6B8F9621C2C}" name="Margaret Schlich" initials="MS" userId="S::mschlic1@nd.edu::b01f18ee-a290-41fc-8b25-9175f27c6e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9752"/>
    <a:srgbClr val="B58522"/>
    <a:srgbClr val="8D0053"/>
    <a:srgbClr val="C9A887"/>
    <a:srgbClr val="BC9862"/>
    <a:srgbClr val="FFE938"/>
    <a:srgbClr val="6C0040"/>
    <a:srgbClr val="C6A582"/>
    <a:srgbClr val="C4BC74"/>
    <a:srgbClr val="384D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899" autoAdjust="0"/>
  </p:normalViewPr>
  <p:slideViewPr>
    <p:cSldViewPr snapToGrid="0">
      <p:cViewPr>
        <p:scale>
          <a:sx n="100" d="100"/>
          <a:sy n="100" d="100"/>
        </p:scale>
        <p:origin x="1116" y="4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title=User:LRW2020&amp;action=edit&amp;redlink=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youtu.be/g5BQWubuC8g?list=TLPQMTYwMjIwMjRaQUXa8gQouA" TargetMode="External"/><Relationship Id="rId5" Type="http://schemas.openxmlformats.org/officeDocument/2006/relationships/hyperlink" Target="https://catholic-resources.org/John/Themes-IAM.htm" TargetMode="External"/><Relationship Id="rId4" Type="http://schemas.openxmlformats.org/officeDocument/2006/relationships/hyperlink" Target="http://creativecommons.org/publicdomain/zero/1.0/deed.e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title=User:Willuconquer&amp;action=edit&amp;redlink=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n:Jan_van_Eyc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ommons.wikimedia.org/wiki/File:Ghent_Altarpiece_D_-_Lamb.jp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en:Leonardo_da_Vinci"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ommons.wikimedia.org/wiki/File:The_Last_Supper_-_Leonardo_Da_Vinci_-_High_Resolution_32x16.jp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en:Eug%C3%A8ne_Burnand"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atholic-resources.org/Bible/Resurrection.ht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Christ_on_the_Cross_with_the_Virgin_Mary_and_John_P1920.jp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atholic365.com/article/30167/the-woman-of-distinction-introducing-mary-in-four-biblical-steps.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User:Nheyob"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catholic365.com/article/32633/jesus-and-the-passover-lamb-a-biblical-narrative.html" TargetMode="External"/><Relationship Id="rId4" Type="http://schemas.openxmlformats.org/officeDocument/2006/relationships/hyperlink" Target="https://creativecommons.org/licenses/by-sa/3.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James_Tisso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ommons.wikimedia.org/wiki/File:Brooklyn_Museum_-_Jesus_Goes_Up_Alone_onto_a_Mountain_to_Pray_(J%C3%A9sus_monte_seul_sur_une_montagne_pour_prier)_-_James_Tissot_-_overall.jp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User:Nheyob"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Lorenzo_Monaco"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ommons.wikimedia.org/wiki/File:The_Last_Supper_by_Lorenzo_Monaco.jpg" TargetMode="External"/><Relationship Id="rId4" Type="http://schemas.openxmlformats.org/officeDocument/2006/relationships/hyperlink" Target="https://creativecommons.org/licenses/by-sa/4.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tholic-resources.org/John/Synoptic-Differences.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ikidata.org/wiki/Q93125137"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tholic-resources.org/John/Themes-Signs.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9ae24680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9ae24680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dirty="0"/>
              <a:t>*Photo Credit: </a:t>
            </a:r>
            <a:r>
              <a:rPr lang="en-US" b="0" dirty="0" err="1"/>
              <a:t>Rodhullandemu</a:t>
            </a:r>
            <a:r>
              <a:rPr lang="en-US" b="0" dirty="0"/>
              <a:t>,</a:t>
            </a:r>
            <a:r>
              <a:rPr lang="en-US" b="1" dirty="0"/>
              <a:t> </a:t>
            </a:r>
            <a:r>
              <a:rPr lang="en-US" b="0" dirty="0"/>
              <a:t>Creative Commons Attribution-Share Alike 4.0 International license, https://commons.wikimedia.org/wiki/File:Mosaic_at_St_John_the_Evangelist_Church,_New_Ferry.jpg</a:t>
            </a:r>
          </a:p>
          <a:p>
            <a:pPr marL="0" indent="0">
              <a:buNone/>
            </a:pPr>
            <a:endParaRPr lang="en-US" b="1" dirty="0"/>
          </a:p>
          <a:p>
            <a:pPr marL="0" indent="0">
              <a:buNone/>
            </a:pPr>
            <a:r>
              <a:rPr lang="en-US" b="1" dirty="0"/>
              <a:t>Suggestions</a:t>
            </a:r>
            <a:r>
              <a:rPr lang="en-US" b="1" baseline="0" dirty="0"/>
              <a:t> for students’ note taking</a:t>
            </a:r>
            <a:r>
              <a:rPr lang="en-US" b="0" baseline="0" dirty="0"/>
              <a:t>:  </a:t>
            </a:r>
          </a:p>
          <a:p>
            <a:pPr marL="182880" indent="-182880" algn="l"/>
            <a:r>
              <a:rPr lang="en-US" sz="1100" b="0" i="1" baseline="0" dirty="0"/>
              <a:t>Require students to use a three-ring binder (1/2-1 inches) full of loose-leaf paper (college or wide ruled). </a:t>
            </a:r>
          </a:p>
          <a:p>
            <a:pPr marL="182880" indent="-182880" algn="l"/>
            <a:r>
              <a:rPr lang="en-US" sz="1100" b="0" i="1" baseline="0" dirty="0"/>
              <a:t>Notes must be taken in pen only and handwritten.</a:t>
            </a:r>
          </a:p>
          <a:p>
            <a:pPr marL="182880" indent="-182880" algn="l"/>
            <a:r>
              <a:rPr lang="en-US" sz="1100" b="0" i="1" baseline="0" dirty="0"/>
              <a:t>Notebooks should contain information and notes for religion class only.  </a:t>
            </a:r>
          </a:p>
          <a:p>
            <a:pPr marL="182880" indent="-182880" algn="l"/>
            <a:r>
              <a:rPr lang="en-US" sz="1100" b="0" i="1" baseline="0" dirty="0"/>
              <a:t>Notebooks must have a table of contents with topic of notes, dates, and page numbers. </a:t>
            </a:r>
          </a:p>
          <a:p>
            <a:pPr marL="182880" indent="-182880" algn="l"/>
            <a:r>
              <a:rPr lang="en-US" sz="1100" b="0" i="1" baseline="0" dirty="0"/>
              <a:t>All notes must have a topic and page number.  </a:t>
            </a:r>
          </a:p>
          <a:p>
            <a:pPr marL="182880" indent="-182880" algn="l"/>
            <a:r>
              <a:rPr lang="en-US" sz="1100" b="0" i="1" baseline="0" dirty="0"/>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lang="en-US" sz="1100" b="0" i="1"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fe3ad66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fe3ad66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 </a:t>
            </a:r>
            <a:r>
              <a:rPr lang="en" dirty="0"/>
              <a:t> </a:t>
            </a:r>
            <a:r>
              <a:rPr lang="en" sz="800" dirty="0">
                <a:solidFill>
                  <a:srgbClr val="BA0000"/>
                </a:solidFill>
                <a:highlight>
                  <a:srgbClr val="F8F9FA"/>
                </a:highlight>
                <a:uFill>
                  <a:noFill/>
                </a:uFill>
                <a:hlinkClick r:id="rId3">
                  <a:extLst>
                    <a:ext uri="{A12FA001-AC4F-418D-AE19-62706E023703}">
                      <ahyp:hlinkClr xmlns:ahyp="http://schemas.microsoft.com/office/drawing/2018/hyperlinkcolor" val="tx"/>
                    </a:ext>
                  </a:extLst>
                </a:hlinkClick>
              </a:rPr>
              <a:t>LRW2020</a:t>
            </a:r>
            <a:r>
              <a:rPr lang="en" sz="800" dirty="0">
                <a:solidFill>
                  <a:srgbClr val="BA0000"/>
                </a:solidFill>
                <a:highlight>
                  <a:srgbClr val="F8F9FA"/>
                </a:highlight>
              </a:rPr>
              <a:t>, </a:t>
            </a:r>
            <a:r>
              <a:rPr lang="en" sz="8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Zero, Public Domain Dedication</a:t>
            </a:r>
            <a:r>
              <a:rPr lang="en" sz="800" u="sng" dirty="0">
                <a:solidFill>
                  <a:srgbClr val="FAA700"/>
                </a:solidFill>
                <a:highlight>
                  <a:srgbClr val="F8F9FA"/>
                </a:highlight>
              </a:rPr>
              <a:t>. https://commons.wikimedia.org/wiki/File:Wood_and_Flame.png</a:t>
            </a:r>
            <a:endParaRPr sz="800" u="sng" dirty="0">
              <a:solidFill>
                <a:srgbClr val="FAA700"/>
              </a:solidFill>
              <a:highlight>
                <a:srgbClr val="F8F9FA"/>
              </a:highlight>
            </a:endParaRPr>
          </a:p>
          <a:p>
            <a:pPr marL="0" lvl="0" indent="0" algn="l" rtl="0">
              <a:spcBef>
                <a:spcPts val="70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Other Online Resource(s) for this Slide:  </a:t>
            </a:r>
            <a:r>
              <a:rPr lang="en" dirty="0">
                <a:solidFill>
                  <a:schemeClr val="dk1"/>
                </a:solidFill>
              </a:rPr>
              <a:t>For a more detailed treatment of this topic, see the webpage  </a:t>
            </a:r>
            <a:r>
              <a:rPr lang="en-US" dirty="0">
                <a:solidFill>
                  <a:schemeClr val="dk1"/>
                </a:solidFill>
              </a:rPr>
              <a:t>“’I AM’ Sayings in the Fourth Gospel” by </a:t>
            </a:r>
            <a:r>
              <a:rPr lang="en" dirty="0">
                <a:solidFill>
                  <a:schemeClr val="dk1"/>
                </a:solidFill>
              </a:rPr>
              <a:t>Fr. Felix Just, SJ. URL here: </a:t>
            </a:r>
            <a:r>
              <a:rPr lang="en" u="sng" dirty="0">
                <a:solidFill>
                  <a:schemeClr val="hlink"/>
                </a:solidFill>
                <a:hlinkClick r:id="rId5"/>
              </a:rPr>
              <a:t>https://catholic-resources.org/John/Themes-IAM.htm</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b="0" dirty="0">
                <a:solidFill>
                  <a:schemeClr val="dk1"/>
                </a:solidFill>
              </a:rPr>
              <a:t>View the video</a:t>
            </a:r>
            <a:r>
              <a:rPr lang="en" b="0" i="1" dirty="0">
                <a:solidFill>
                  <a:schemeClr val="dk1"/>
                </a:solidFill>
              </a:rPr>
              <a:t> “</a:t>
            </a:r>
            <a:r>
              <a:rPr lang="en" i="0" dirty="0">
                <a:solidFill>
                  <a:schemeClr val="dk1"/>
                </a:solidFill>
              </a:rPr>
              <a:t>Prince of Egypt Burning Bush Scene.”</a:t>
            </a:r>
            <a:r>
              <a:rPr lang="en" dirty="0">
                <a:solidFill>
                  <a:schemeClr val="dk1"/>
                </a:solidFill>
              </a:rPr>
              <a:t> URL here: </a:t>
            </a:r>
            <a:r>
              <a:rPr lang="en" u="sng" dirty="0">
                <a:solidFill>
                  <a:schemeClr val="hlink"/>
                </a:solidFill>
                <a:hlinkClick r:id="rId6"/>
              </a:rPr>
              <a:t>https://youtu.be/g5BQWubuC8g?list=TLPQMTYwMjIwMjRaQUXa8gQouA</a:t>
            </a:r>
            <a:r>
              <a:rPr lang="en" dirty="0">
                <a:solidFill>
                  <a:schemeClr val="dk1"/>
                </a:solidFill>
              </a:rPr>
              <a:t> </a:t>
            </a: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946f1b9023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946f1b9023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write it down, demonstrating that they memorized it.</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46f1b9023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946f1b9023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 </a:t>
            </a:r>
            <a:r>
              <a:rPr lang="en" dirty="0"/>
              <a:t> </a:t>
            </a:r>
            <a:r>
              <a:rPr lang="en" sz="8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Willuconquer</a:t>
            </a:r>
            <a:r>
              <a:rPr lang="en" sz="800" u="sng" dirty="0">
                <a:solidFill>
                  <a:srgbClr val="FAA700"/>
                </a:solidFill>
                <a:highlight>
                  <a:srgbClr val="F8F9FA"/>
                </a:highlight>
              </a:rPr>
              <a:t>, ,</a:t>
            </a:r>
            <a:r>
              <a:rPr lang="en" sz="800" dirty="0">
                <a:solidFill>
                  <a:srgbClr val="0645AD"/>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4.0</a:t>
            </a:r>
            <a:r>
              <a:rPr lang="en" sz="800" dirty="0">
                <a:solidFill>
                  <a:srgbClr val="0645AD"/>
                </a:solidFill>
                <a:highlight>
                  <a:srgbClr val="F8F9FA"/>
                </a:highlight>
              </a:rPr>
              <a:t>, https://commons.wikimedia.org/wiki/File:Adoration_du_Saint_Sacrement_%C3%A0_l%27Eglise_du_Sacr%C3%A9-Coeur_de_Monaco.jpg</a:t>
            </a:r>
            <a:endParaRPr sz="800" dirty="0">
              <a:solidFill>
                <a:srgbClr val="0645AD"/>
              </a:solidFill>
              <a:highlight>
                <a:srgbClr val="F8F9FA"/>
              </a:highlight>
            </a:endParaRPr>
          </a:p>
          <a:p>
            <a:pPr marL="0" lvl="0" indent="0" algn="l" rtl="0">
              <a:spcBef>
                <a:spcPts val="700"/>
              </a:spcBef>
              <a:spcAft>
                <a:spcPts val="0"/>
              </a:spcAft>
              <a:buNone/>
            </a:pPr>
            <a:endParaRPr lang="en" b="1" dirty="0"/>
          </a:p>
          <a:p>
            <a:pPr marL="0" lvl="0" indent="0" algn="l" rtl="0">
              <a:spcBef>
                <a:spcPts val="700"/>
              </a:spcBef>
              <a:spcAft>
                <a:spcPts val="0"/>
              </a:spcAft>
              <a:buNone/>
            </a:pPr>
            <a:r>
              <a:rPr lang="en" b="1" dirty="0"/>
              <a:t>Directions:</a:t>
            </a:r>
            <a:r>
              <a:rPr lang="en" dirty="0"/>
              <a:t> 1. As students take notes, read aloud the the key points here: </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Discourse: A lengthy lesson taught with authority.</a:t>
            </a:r>
            <a:endParaRPr dirty="0"/>
          </a:p>
          <a:p>
            <a:pPr marL="457200" lvl="0" indent="-298450" algn="l" rtl="0">
              <a:spcBef>
                <a:spcPts val="0"/>
              </a:spcBef>
              <a:spcAft>
                <a:spcPts val="0"/>
              </a:spcAft>
              <a:buSzPts val="1100"/>
              <a:buChar char="●"/>
            </a:pPr>
            <a:r>
              <a:rPr lang="en" dirty="0"/>
              <a:t>Happens after the multiplication of the loaves miracle, in the Capernaum synagogue</a:t>
            </a:r>
            <a:endParaRPr dirty="0"/>
          </a:p>
          <a:p>
            <a:pPr marL="457200" lvl="0" indent="-298450" algn="l" rtl="0">
              <a:spcBef>
                <a:spcPts val="0"/>
              </a:spcBef>
              <a:spcAft>
                <a:spcPts val="0"/>
              </a:spcAft>
              <a:buSzPts val="1100"/>
              <a:buChar char="●"/>
            </a:pPr>
            <a:r>
              <a:rPr lang="en" dirty="0"/>
              <a:t>The crowd that followed Jesus wanted him to repeat that miracle to eat again</a:t>
            </a:r>
            <a:endParaRPr dirty="0"/>
          </a:p>
          <a:p>
            <a:pPr marL="457200" lvl="0" indent="-298450" algn="l" rtl="0">
              <a:spcBef>
                <a:spcPts val="0"/>
              </a:spcBef>
              <a:spcAft>
                <a:spcPts val="0"/>
              </a:spcAft>
              <a:buSzPts val="1100"/>
              <a:buChar char="●"/>
            </a:pPr>
            <a:r>
              <a:rPr lang="en" dirty="0"/>
              <a:t>Jesus gives the clearest and most thorough teaching on the Real Presence: “My flesh is true food, and my blood is true drink.”</a:t>
            </a:r>
            <a:endParaRPr dirty="0"/>
          </a:p>
          <a:p>
            <a:pPr marL="457200" lvl="0" indent="-298450" algn="l" rtl="0">
              <a:spcBef>
                <a:spcPts val="0"/>
              </a:spcBef>
              <a:spcAft>
                <a:spcPts val="0"/>
              </a:spcAft>
              <a:buSzPts val="1100"/>
              <a:buChar char="●"/>
            </a:pPr>
            <a:r>
              <a:rPr lang="en" dirty="0"/>
              <a:t>When the crowd rejects that teaching, Jesus lets them go. </a:t>
            </a:r>
            <a:endParaRPr dirty="0"/>
          </a:p>
          <a:p>
            <a:pPr marL="457200" lvl="0" indent="-298450" algn="l" rtl="0">
              <a:spcBef>
                <a:spcPts val="0"/>
              </a:spcBef>
              <a:spcAft>
                <a:spcPts val="0"/>
              </a:spcAft>
              <a:buSzPts val="1100"/>
              <a:buChar char="●"/>
            </a:pPr>
            <a:r>
              <a:rPr lang="en" dirty="0"/>
              <a:t>When he said they had to eat his flesh and drink his blood, he wasn’t being symbolic and they knew it.</a:t>
            </a:r>
          </a:p>
          <a:p>
            <a:pPr marL="158750" lvl="0" indent="0" algn="l" rtl="0">
              <a:spcBef>
                <a:spcPts val="0"/>
              </a:spcBef>
              <a:spcAft>
                <a:spcPts val="0"/>
              </a:spcAft>
              <a:buSzPts val="1100"/>
              <a:buNone/>
            </a:pPr>
            <a:endParaRPr dirty="0"/>
          </a:p>
          <a:p>
            <a:pPr marL="0" lvl="0" indent="0" algn="l" rtl="0">
              <a:spcBef>
                <a:spcPts val="0"/>
              </a:spcBef>
              <a:spcAft>
                <a:spcPts val="0"/>
              </a:spcAft>
              <a:buNone/>
            </a:pPr>
            <a:r>
              <a:rPr lang="en" dirty="0"/>
              <a:t>2. </a:t>
            </a:r>
            <a:r>
              <a:rPr lang="en" dirty="0">
                <a:solidFill>
                  <a:schemeClr val="dk1"/>
                </a:solidFill>
              </a:rPr>
              <a:t>Have students locate the Bread of Life Discourse in the 6th chapter of John in their Bibles. Have students take turns reading it aloud.</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3. To reinforce understanding, view the </a:t>
            </a:r>
            <a:r>
              <a:rPr lang="en" dirty="0"/>
              <a:t>Brant Pitre Video “</a:t>
            </a:r>
            <a:r>
              <a:rPr lang="en" i="0" dirty="0"/>
              <a:t>The Bread of Life Discourse Explained.” </a:t>
            </a:r>
            <a:r>
              <a:rPr lang="en" dirty="0"/>
              <a:t>URL here: https://youtu.be/bpvq5jy2_Vs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946f1b9023_0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946f1b9023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 </a:t>
            </a:r>
            <a:r>
              <a:rPr lang="en" dirty="0"/>
              <a:t> </a:t>
            </a:r>
            <a:r>
              <a:rPr lang="en" sz="8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Jan van Eyck</a:t>
            </a:r>
            <a:r>
              <a:rPr lang="en" sz="800" u="sng" dirty="0">
                <a:solidFill>
                  <a:srgbClr val="FAA700"/>
                </a:solidFill>
                <a:highlight>
                  <a:srgbClr val="F8F9FA"/>
                </a:highlight>
              </a:rPr>
              <a:t>, </a:t>
            </a:r>
            <a:r>
              <a:rPr lang="en" sz="800" dirty="0">
                <a:solidFill>
                  <a:srgbClr val="202122"/>
                </a:solidFill>
                <a:highlight>
                  <a:srgbClr val="F8F9FA"/>
                </a:highlight>
              </a:rPr>
              <a:t>Public domain, </a:t>
            </a:r>
            <a:r>
              <a:rPr lang="en" sz="800" u="sng" dirty="0">
                <a:solidFill>
                  <a:schemeClr val="hlink"/>
                </a:solidFill>
                <a:highlight>
                  <a:srgbClr val="F8F9FA"/>
                </a:highlight>
                <a:hlinkClick r:id="rId4"/>
              </a:rPr>
              <a:t>https://commons.wikimedia.org/wiki/File:Ghent_Altarpiece_D_-_Lamb.jpg</a:t>
            </a:r>
            <a:r>
              <a:rPr lang="en" sz="800" dirty="0">
                <a:solidFill>
                  <a:srgbClr val="202122"/>
                </a:solidFill>
                <a:highlight>
                  <a:srgbClr val="F8F9FA"/>
                </a:highlight>
              </a:rPr>
              <a:t> </a:t>
            </a:r>
            <a:endParaRPr sz="800" dirty="0">
              <a:solidFill>
                <a:srgbClr val="202122"/>
              </a:solidFill>
              <a:highlight>
                <a:srgbClr val="F8F9FA"/>
              </a:highlight>
            </a:endParaRPr>
          </a:p>
          <a:p>
            <a:pPr marL="0" lvl="0" indent="0" algn="l" rtl="0">
              <a:lnSpc>
                <a:spcPct val="115000"/>
              </a:lnSpc>
              <a:spcBef>
                <a:spcPts val="700"/>
              </a:spcBef>
              <a:spcAft>
                <a:spcPts val="0"/>
              </a:spcAft>
              <a:buNone/>
            </a:pPr>
            <a:endParaRPr lang="en" b="1" dirty="0">
              <a:solidFill>
                <a:schemeClr val="dk1"/>
              </a:solidFill>
            </a:endParaRPr>
          </a:p>
          <a:p>
            <a:pPr marL="0" lvl="0" indent="0" algn="l" rtl="0">
              <a:lnSpc>
                <a:spcPct val="115000"/>
              </a:lnSpc>
              <a:spcBef>
                <a:spcPts val="700"/>
              </a:spcBef>
              <a:spcAft>
                <a:spcPts val="0"/>
              </a:spcAft>
              <a:buNone/>
            </a:pPr>
            <a:r>
              <a:rPr lang="en" b="1" dirty="0">
                <a:solidFill>
                  <a:schemeClr val="dk1"/>
                </a:solidFill>
              </a:rPr>
              <a:t>Directions: </a:t>
            </a:r>
            <a:r>
              <a:rPr lang="en" dirty="0">
                <a:solidFill>
                  <a:schemeClr val="dk1"/>
                </a:solidFill>
              </a:rPr>
              <a:t>Have</a:t>
            </a:r>
            <a:r>
              <a:rPr lang="en" sz="1200" dirty="0">
                <a:solidFill>
                  <a:schemeClr val="dk1"/>
                </a:solidFill>
              </a:rPr>
              <a:t> students copy down key vocabulary in their notes. View the video below to reinforce understanding.</a:t>
            </a:r>
            <a:endParaRPr sz="1200" dirty="0">
              <a:solidFill>
                <a:schemeClr val="dk1"/>
              </a:solidFill>
            </a:endParaRPr>
          </a:p>
          <a:p>
            <a:pPr marL="0" lvl="0" indent="0" algn="l" rtl="0">
              <a:spcBef>
                <a:spcPts val="0"/>
              </a:spcBef>
              <a:spcAft>
                <a:spcPts val="0"/>
              </a:spcAft>
              <a:buNone/>
            </a:pPr>
            <a:endParaRPr lang="en" b="1"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b="1" baseline="0" dirty="0">
                <a:solidFill>
                  <a:schemeClr val="dk1"/>
                </a:solidFill>
              </a:rPr>
              <a:t> </a:t>
            </a:r>
            <a:r>
              <a:rPr lang="en" b="0" baseline="0" dirty="0">
                <a:solidFill>
                  <a:schemeClr val="dk1"/>
                </a:solidFill>
              </a:rPr>
              <a:t>View the v</a:t>
            </a:r>
            <a:r>
              <a:rPr lang="en" b="0" dirty="0">
                <a:solidFill>
                  <a:schemeClr val="dk1"/>
                </a:solidFill>
              </a:rPr>
              <a:t>ideo “Bishop Barron on the Sacrament of the Eucharist as Real Presence.”</a:t>
            </a:r>
            <a:r>
              <a:rPr lang="en" dirty="0">
                <a:solidFill>
                  <a:schemeClr val="dk1"/>
                </a:solidFill>
              </a:rPr>
              <a:t> URL here: </a:t>
            </a:r>
            <a:r>
              <a:rPr lang="en" sz="1200" dirty="0">
                <a:solidFill>
                  <a:schemeClr val="dk1"/>
                </a:solidFill>
              </a:rPr>
              <a:t>https://youtu.be/sgy_TFeIyiM</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946f1b9023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946f1b9023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 Then have students share their answers with one person close by.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475335d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9475335d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800" b="1" dirty="0">
                <a:solidFill>
                  <a:schemeClr val="dk1"/>
                </a:solidFill>
              </a:rPr>
              <a:t>*Photo Credit: </a:t>
            </a:r>
            <a:r>
              <a:rPr lang="en" dirty="0"/>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Leonardo da Vinci</a:t>
            </a:r>
            <a:r>
              <a:rPr lang="en" sz="800" dirty="0">
                <a:solidFill>
                  <a:srgbClr val="0645AD"/>
                </a:solidFill>
                <a:highlight>
                  <a:srgbClr val="F8F9FA"/>
                </a:highlight>
              </a:rPr>
              <a:t>, </a:t>
            </a:r>
            <a:r>
              <a:rPr lang="en" sz="800" dirty="0">
                <a:solidFill>
                  <a:srgbClr val="202122"/>
                </a:solidFill>
                <a:highlight>
                  <a:srgbClr val="F8F9FA"/>
                </a:highlight>
              </a:rPr>
              <a:t>Public domain, </a:t>
            </a:r>
            <a:r>
              <a:rPr lang="en" sz="800" u="sng" dirty="0">
                <a:solidFill>
                  <a:schemeClr val="hlink"/>
                </a:solidFill>
                <a:highlight>
                  <a:srgbClr val="F8F9FA"/>
                </a:highlight>
                <a:hlinkClick r:id="rId4"/>
              </a:rPr>
              <a:t>https://commons.wikimedia.org/wiki/File:The_Last_Supper_-_Leonardo_Da_Vinci_-_High_Resolution_32x16.jpg</a:t>
            </a:r>
            <a:endParaRPr sz="800" dirty="0">
              <a:solidFill>
                <a:srgbClr val="202122"/>
              </a:solidFill>
              <a:highlight>
                <a:srgbClr val="F8F9FA"/>
              </a:highlight>
            </a:endParaRPr>
          </a:p>
          <a:p>
            <a:pPr marL="0" lvl="0" indent="0" algn="l" rtl="0">
              <a:lnSpc>
                <a:spcPct val="115000"/>
              </a:lnSpc>
              <a:spcBef>
                <a:spcPts val="700"/>
              </a:spcBef>
              <a:spcAft>
                <a:spcPts val="0"/>
              </a:spcAft>
              <a:buClr>
                <a:schemeClr val="dk1"/>
              </a:buClr>
              <a:buSzPts val="1100"/>
              <a:buFont typeface="Arial"/>
              <a:buNone/>
            </a:pPr>
            <a:endParaRPr lang="en" b="1" dirty="0">
              <a:solidFill>
                <a:schemeClr val="dk1"/>
              </a:solidFill>
            </a:endParaRPr>
          </a:p>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create a Venn diagram comparing and contrasting the coverage of the Last Supper from the information on the slide.</a:t>
            </a:r>
            <a:endParaRPr dirty="0">
              <a:solidFill>
                <a:schemeClr val="dk1"/>
              </a:solidFill>
            </a:endParaRPr>
          </a:p>
          <a:p>
            <a:pPr marL="0" lvl="0" indent="0" algn="l" rtl="0">
              <a:lnSpc>
                <a:spcPct val="115000"/>
              </a:lnSpc>
              <a:spcBef>
                <a:spcPts val="700"/>
              </a:spcBef>
              <a:spcAft>
                <a:spcPts val="0"/>
              </a:spcAft>
              <a:buClr>
                <a:schemeClr val="dk1"/>
              </a:buClr>
              <a:buSzPts val="1100"/>
              <a:buFont typeface="Arial"/>
              <a:buNone/>
            </a:pPr>
            <a:endParaRPr lang="en" b="1" dirty="0">
              <a:solidFill>
                <a:schemeClr val="dk1"/>
              </a:solidFill>
            </a:endParaRPr>
          </a:p>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For a more detailed treatment of the Eucharist and Last Supper in the Gospels, see the webpage “</a:t>
            </a:r>
            <a:r>
              <a:rPr lang="en-US" dirty="0">
                <a:solidFill>
                  <a:schemeClr val="dk1"/>
                </a:solidFill>
              </a:rPr>
              <a:t>The Feeding of the Multitudes, the Last Supper, the Lord's Supper, and the Eucharist” by </a:t>
            </a:r>
            <a:r>
              <a:rPr lang="en" dirty="0">
                <a:solidFill>
                  <a:schemeClr val="dk1"/>
                </a:solidFill>
              </a:rPr>
              <a:t>Fr. Felix Just, SJ. URL here: https://catholic-resources.org/Bible/Eucharist.htm</a:t>
            </a:r>
            <a:endParaRPr dirty="0">
              <a:solidFill>
                <a:schemeClr val="dk1"/>
              </a:solidFill>
            </a:endParaRPr>
          </a:p>
          <a:p>
            <a:pPr marL="0" lvl="0" indent="0" algn="l" rtl="0">
              <a:lnSpc>
                <a:spcPct val="115000"/>
              </a:lnSpc>
              <a:spcBef>
                <a:spcPts val="700"/>
              </a:spcBef>
              <a:spcAft>
                <a:spcPts val="0"/>
              </a:spcAft>
              <a:buClr>
                <a:schemeClr val="dk1"/>
              </a:buClr>
              <a:buSzPts val="1100"/>
              <a:buFont typeface="Arial"/>
              <a:buNone/>
            </a:pPr>
            <a:endParaRPr sz="1300" dirty="0">
              <a:solidFill>
                <a:srgbClr val="202122"/>
              </a:solidFill>
              <a:highlight>
                <a:srgbClr val="F8F9FA"/>
              </a:highlight>
            </a:endParaRPr>
          </a:p>
          <a:p>
            <a:pPr marL="0" lvl="0" indent="0" algn="l" rtl="0">
              <a:spcBef>
                <a:spcPts val="7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4fe3ad660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4fe3ad660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800" b="1" dirty="0">
                <a:solidFill>
                  <a:schemeClr val="dk1"/>
                </a:solidFill>
              </a:rPr>
              <a:t>*Photo Credit: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Eugène Burnand</a:t>
            </a:r>
            <a:r>
              <a:rPr lang="en" sz="800" dirty="0">
                <a:solidFill>
                  <a:srgbClr val="0645AD"/>
                </a:solidFill>
                <a:highlight>
                  <a:srgbClr val="F8F9FA"/>
                </a:highlight>
              </a:rPr>
              <a:t>, </a:t>
            </a:r>
            <a:r>
              <a:rPr lang="en" sz="800" dirty="0">
                <a:solidFill>
                  <a:srgbClr val="202122"/>
                </a:solidFill>
                <a:highlight>
                  <a:srgbClr val="F8F9FA"/>
                </a:highlight>
              </a:rPr>
              <a:t>Public domain, </a:t>
            </a:r>
            <a:r>
              <a:rPr lang="en-US" sz="800" dirty="0">
                <a:solidFill>
                  <a:srgbClr val="202122"/>
                </a:solidFill>
                <a:highlight>
                  <a:srgbClr val="F8F9FA"/>
                </a:highlight>
              </a:rPr>
              <a:t>https://commons.wikimedia.org/wiki/File:BurnandJeanPierre.jpg</a:t>
            </a:r>
            <a:endParaRPr lang="en" sz="800" dirty="0">
              <a:solidFill>
                <a:srgbClr val="202122"/>
              </a:solidFill>
              <a:highlight>
                <a:srgbClr val="F8F9FA"/>
              </a:highlight>
            </a:endParaRPr>
          </a:p>
          <a:p>
            <a:pPr marL="0" lvl="0" indent="0" algn="l" rtl="0">
              <a:lnSpc>
                <a:spcPct val="115000"/>
              </a:lnSpc>
              <a:spcBef>
                <a:spcPts val="700"/>
              </a:spcBef>
              <a:spcAft>
                <a:spcPts val="0"/>
              </a:spcAft>
              <a:buNone/>
            </a:pPr>
            <a:endParaRPr sz="800" dirty="0">
              <a:solidFill>
                <a:srgbClr val="202122"/>
              </a:solidFill>
              <a:highlight>
                <a:srgbClr val="F8F9FA"/>
              </a:highlight>
            </a:endParaRPr>
          </a:p>
          <a:p>
            <a:pPr marL="0" lvl="0" indent="0" algn="l" rtl="0">
              <a:lnSpc>
                <a:spcPct val="115000"/>
              </a:lnSpc>
              <a:spcBef>
                <a:spcPts val="700"/>
              </a:spcBef>
              <a:spcAft>
                <a:spcPts val="0"/>
              </a:spcAft>
              <a:buNone/>
            </a:pPr>
            <a:r>
              <a:rPr lang="en" b="1" dirty="0">
                <a:solidFill>
                  <a:srgbClr val="202122"/>
                </a:solidFill>
                <a:highlight>
                  <a:srgbClr val="F8F9FA"/>
                </a:highlight>
              </a:rPr>
              <a:t>Directions: </a:t>
            </a:r>
            <a:r>
              <a:rPr lang="en" dirty="0">
                <a:solidFill>
                  <a:srgbClr val="202122"/>
                </a:solidFill>
                <a:highlight>
                  <a:srgbClr val="F8F9FA"/>
                </a:highlight>
              </a:rPr>
              <a:t>Based on the image, ask the question, “Which is Peter and which is John?” Point out that John was the youngest apostle, and he outran Peter according to his own account in his Gospel: </a:t>
            </a:r>
            <a:r>
              <a:rPr lang="en" dirty="0"/>
              <a:t>”</a:t>
            </a:r>
            <a:r>
              <a:rPr lang="en-US" dirty="0"/>
              <a:t>They both ran, but the other disciple ran faster than Peter and arrived at the tomb first</a:t>
            </a:r>
            <a:r>
              <a:rPr lang="en" dirty="0"/>
              <a:t>”(Jn 20:4). </a:t>
            </a:r>
          </a:p>
          <a:p>
            <a:pPr marL="0" lvl="0" indent="0" algn="l" rtl="0">
              <a:lnSpc>
                <a:spcPct val="115000"/>
              </a:lnSpc>
              <a:spcBef>
                <a:spcPts val="700"/>
              </a:spcBef>
              <a:spcAft>
                <a:spcPts val="0"/>
              </a:spcAft>
              <a:buNone/>
            </a:pPr>
            <a:endParaRPr dirty="0"/>
          </a:p>
          <a:p>
            <a:pPr marL="0" lvl="0" indent="0" algn="l" rtl="0">
              <a:lnSpc>
                <a:spcPct val="115000"/>
              </a:lnSpc>
              <a:spcBef>
                <a:spcPts val="700"/>
              </a:spcBef>
              <a:spcAft>
                <a:spcPts val="0"/>
              </a:spcAft>
              <a:buNone/>
            </a:pPr>
            <a:r>
              <a:rPr lang="en" dirty="0">
                <a:solidFill>
                  <a:srgbClr val="202122"/>
                </a:solidFill>
                <a:highlight>
                  <a:srgbClr val="F8F9FA"/>
                </a:highlight>
              </a:rPr>
              <a:t>Have students copy down at least two details as you read the list of Resurrection narrative details that we find only in John’s Gospel. After that, view the webpage and see the compare and contrast chart between the 4 Gospels. </a:t>
            </a:r>
          </a:p>
          <a:p>
            <a:pPr marL="0" lvl="0" indent="0" algn="l" rtl="0">
              <a:lnSpc>
                <a:spcPct val="115000"/>
              </a:lnSpc>
              <a:spcBef>
                <a:spcPts val="700"/>
              </a:spcBef>
              <a:spcAft>
                <a:spcPts val="0"/>
              </a:spcAft>
              <a:buNone/>
            </a:pPr>
            <a:endParaRPr dirty="0">
              <a:solidFill>
                <a:srgbClr val="202122"/>
              </a:solidFill>
              <a:highlight>
                <a:srgbClr val="F8F9FA"/>
              </a:highlight>
            </a:endParaRPr>
          </a:p>
          <a:p>
            <a:pPr marL="457200" lvl="0" indent="-298450" algn="l" rtl="0">
              <a:spcBef>
                <a:spcPts val="700"/>
              </a:spcBef>
              <a:spcAft>
                <a:spcPts val="0"/>
              </a:spcAft>
              <a:buSzPts val="1100"/>
              <a:buChar char="●"/>
            </a:pPr>
            <a:r>
              <a:rPr lang="en" dirty="0"/>
              <a:t>Mary Magdalene (alone) is the first to see the Resurrected Jesus.</a:t>
            </a:r>
            <a:endParaRPr dirty="0"/>
          </a:p>
          <a:p>
            <a:pPr marL="457200" lvl="0" indent="-298450" algn="l" rtl="0">
              <a:spcBef>
                <a:spcPts val="0"/>
              </a:spcBef>
              <a:spcAft>
                <a:spcPts val="0"/>
              </a:spcAft>
              <a:buSzPts val="1100"/>
              <a:buChar char="●"/>
            </a:pPr>
            <a:r>
              <a:rPr lang="en" dirty="0"/>
              <a:t>Both Peter and John run to the Tomb</a:t>
            </a:r>
            <a:endParaRPr dirty="0"/>
          </a:p>
          <a:p>
            <a:pPr marL="457200" lvl="0" indent="-298450" algn="l" rtl="0">
              <a:spcBef>
                <a:spcPts val="0"/>
              </a:spcBef>
              <a:spcAft>
                <a:spcPts val="0"/>
              </a:spcAft>
              <a:buSzPts val="1100"/>
              <a:buChar char="●"/>
            </a:pPr>
            <a:r>
              <a:rPr lang="en" dirty="0"/>
              <a:t>Jesus appears to disciples in Upper Room</a:t>
            </a:r>
            <a:endParaRPr dirty="0"/>
          </a:p>
          <a:p>
            <a:pPr marL="457200" lvl="0" indent="-298450" algn="l" rtl="0">
              <a:spcBef>
                <a:spcPts val="0"/>
              </a:spcBef>
              <a:spcAft>
                <a:spcPts val="0"/>
              </a:spcAft>
              <a:buSzPts val="1100"/>
              <a:buChar char="●"/>
            </a:pPr>
            <a:r>
              <a:rPr lang="en" dirty="0"/>
              <a:t>Institution of Reconciliation: “</a:t>
            </a:r>
            <a:r>
              <a:rPr lang="en-US" dirty="0"/>
              <a:t>Whose sins you forgive are forgiven them, and whose sins you retain are retained</a:t>
            </a:r>
            <a:r>
              <a:rPr lang="en" dirty="0"/>
              <a:t>” (Jn 20:23).</a:t>
            </a:r>
            <a:endParaRPr dirty="0"/>
          </a:p>
          <a:p>
            <a:pPr marL="457200" lvl="0" indent="-298450" algn="l" rtl="0">
              <a:spcBef>
                <a:spcPts val="0"/>
              </a:spcBef>
              <a:spcAft>
                <a:spcPts val="0"/>
              </a:spcAft>
              <a:buSzPts val="1100"/>
              <a:buChar char="●"/>
            </a:pPr>
            <a:r>
              <a:rPr lang="en" dirty="0"/>
              <a:t>Doubting Thomas</a:t>
            </a:r>
            <a:endParaRPr dirty="0"/>
          </a:p>
          <a:p>
            <a:pPr marL="457200" lvl="0" indent="-298450" algn="l" rtl="0">
              <a:spcBef>
                <a:spcPts val="0"/>
              </a:spcBef>
              <a:spcAft>
                <a:spcPts val="0"/>
              </a:spcAft>
              <a:buSzPts val="1100"/>
              <a:buChar char="●"/>
            </a:pPr>
            <a:r>
              <a:rPr lang="en" dirty="0"/>
              <a:t>Reinstates Peter: “</a:t>
            </a:r>
            <a:r>
              <a:rPr lang="en-US" dirty="0"/>
              <a:t>Simon, son of John, do you love me?”</a:t>
            </a:r>
            <a:r>
              <a:rPr lang="en" dirty="0"/>
              <a:t> (Jn 21:17).</a:t>
            </a:r>
            <a:endParaRPr sz="2200" dirty="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endParaRPr lang="en" b="1" dirty="0">
              <a:solidFill>
                <a:schemeClr val="dk1"/>
              </a:solidFill>
            </a:endParaRPr>
          </a:p>
          <a:p>
            <a:pPr marL="0" lvl="0" indent="0" algn="l" rtl="0">
              <a:lnSpc>
                <a:spcPct val="115000"/>
              </a:lnSpc>
              <a:spcBef>
                <a:spcPts val="700"/>
              </a:spcBef>
              <a:spcAft>
                <a:spcPts val="0"/>
              </a:spcAft>
              <a:buNone/>
            </a:pPr>
            <a:r>
              <a:rPr lang="en" b="1" dirty="0">
                <a:solidFill>
                  <a:schemeClr val="dk1"/>
                </a:solidFill>
              </a:rPr>
              <a:t>Online Resources:</a:t>
            </a:r>
            <a:r>
              <a:rPr lang="en" b="1" baseline="0" dirty="0">
                <a:solidFill>
                  <a:schemeClr val="dk1"/>
                </a:solidFill>
              </a:rPr>
              <a:t> </a:t>
            </a:r>
            <a:r>
              <a:rPr lang="en" dirty="0">
                <a:solidFill>
                  <a:schemeClr val="dk1"/>
                </a:solidFill>
              </a:rPr>
              <a:t>For a more detailed treatment of this topic, see the webpage “</a:t>
            </a:r>
            <a:r>
              <a:rPr lang="en-US" dirty="0">
                <a:solidFill>
                  <a:schemeClr val="dk1"/>
                </a:solidFill>
              </a:rPr>
              <a:t>The Resurrection of Jesus in the New Testament” by</a:t>
            </a:r>
            <a:r>
              <a:rPr lang="en" dirty="0">
                <a:solidFill>
                  <a:schemeClr val="dk1"/>
                </a:solidFill>
              </a:rPr>
              <a:t> Fr. Felix Just, SJ. URL here: </a:t>
            </a:r>
            <a:r>
              <a:rPr lang="en-US" u="sng" dirty="0">
                <a:solidFill>
                  <a:schemeClr val="hlink"/>
                </a:solidFill>
                <a:hlinkClick r:id="rId4"/>
              </a:rPr>
              <a:t>https://catholic-resources.org/Bible/Resurrection.htm</a:t>
            </a:r>
            <a:endParaRPr lang="en-US" dirty="0">
              <a:solidFill>
                <a:schemeClr val="dk1"/>
              </a:solidFill>
            </a:endParaRPr>
          </a:p>
          <a:p>
            <a:pPr marL="0" lvl="0" indent="0" algn="l" rtl="0">
              <a:lnSpc>
                <a:spcPct val="115000"/>
              </a:lnSpc>
              <a:spcBef>
                <a:spcPts val="700"/>
              </a:spcBef>
              <a:spcAft>
                <a:spcPts val="700"/>
              </a:spcAft>
              <a:buNone/>
            </a:pPr>
            <a:endParaRPr lang="en-US"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e1faa24a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5e1faa24a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solidFill>
                  <a:schemeClr val="dk1"/>
                </a:solidFill>
              </a:rPr>
              <a:t>*Photo Credit: </a:t>
            </a:r>
            <a:r>
              <a:rPr lang="en" sz="800" dirty="0"/>
              <a:t> Anonymous, Public domain, </a:t>
            </a:r>
            <a:r>
              <a:rPr lang="en" sz="800" u="sng" dirty="0">
                <a:solidFill>
                  <a:schemeClr val="hlink"/>
                </a:solidFill>
                <a:hlinkClick r:id="rId3"/>
              </a:rPr>
              <a:t>https://commons.wikimedia.org/wiki/File:Christ_on_the_Cross_with_the_Virgin_Mary_and_John_P1920.jpg</a:t>
            </a:r>
            <a:endParaRPr sz="800"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Directions: </a:t>
            </a:r>
            <a:r>
              <a:rPr lang="en" b="0" dirty="0">
                <a:solidFill>
                  <a:schemeClr val="dk1"/>
                </a:solidFill>
              </a:rPr>
              <a:t>Begin with the question “B</a:t>
            </a:r>
            <a:r>
              <a:rPr lang="en" dirty="0"/>
              <a:t>oth at the Wedding at Cana in John ch.2 and at the Crucifixion in John ch.19, Jesus called his mother Mary ‘Woman.’ Why?” (The answer is found in the bullets below). </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God told the Devil in Genesis 3:15: “I will put enmity between you and the woman, and between your offspring and hers.” We know that woman is Mary because her offspring (Jesus) crushes the head of the Serpent.</a:t>
            </a:r>
            <a:endParaRPr dirty="0"/>
          </a:p>
          <a:p>
            <a:pPr marL="457200" lvl="0" indent="-298450" algn="l" rtl="0">
              <a:spcBef>
                <a:spcPts val="0"/>
              </a:spcBef>
              <a:spcAft>
                <a:spcPts val="0"/>
              </a:spcAft>
              <a:buSzPts val="1100"/>
              <a:buChar char="●"/>
            </a:pPr>
            <a:r>
              <a:rPr lang="en" dirty="0"/>
              <a:t>Here, the Hebrew word </a:t>
            </a:r>
            <a:r>
              <a:rPr lang="en" i="1" dirty="0"/>
              <a:t>ha-ishah</a:t>
            </a:r>
            <a:r>
              <a:rPr lang="en" i="0" dirty="0"/>
              <a:t>,</a:t>
            </a:r>
            <a:r>
              <a:rPr lang="en" i="1" dirty="0"/>
              <a:t> </a:t>
            </a:r>
            <a:r>
              <a:rPr lang="en" dirty="0"/>
              <a:t>which we translate as “woman,” actually means “woman of distinction.” Mary is the Woman of Distinction because she is full of grace.</a:t>
            </a:r>
            <a:endParaRPr dirty="0"/>
          </a:p>
          <a:p>
            <a:pPr marL="457200" lvl="0" indent="-298450" algn="l" rtl="0">
              <a:spcBef>
                <a:spcPts val="0"/>
              </a:spcBef>
              <a:spcAft>
                <a:spcPts val="0"/>
              </a:spcAft>
              <a:buSzPts val="1100"/>
              <a:buChar char="●"/>
            </a:pPr>
            <a:r>
              <a:rPr lang="en" dirty="0"/>
              <a:t>Later, the same writer of the Gospel of John speaks of a cosmic woman standing on the moon, clothed with the sun and a crown of twelve stars, in the Book of Revelation (see Revelation 12:1).</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You may want to follow up on this topic by assigning students to read and outline the article below.  </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For a more detailed treatment of this topic, see the Catholic365 article </a:t>
            </a:r>
            <a:r>
              <a:rPr lang="en" i="0" dirty="0">
                <a:solidFill>
                  <a:schemeClr val="dk1"/>
                </a:solidFill>
              </a:rPr>
              <a:t>“Teaching Mary the Woman to a Doubting Thomas.” </a:t>
            </a:r>
            <a:r>
              <a:rPr lang="en" dirty="0">
                <a:solidFill>
                  <a:schemeClr val="dk1"/>
                </a:solidFill>
              </a:rPr>
              <a:t>URL here: </a:t>
            </a:r>
            <a:r>
              <a:rPr lang="en" u="sng" dirty="0">
                <a:solidFill>
                  <a:schemeClr val="hlink"/>
                </a:solidFill>
                <a:hlinkClick r:id="rId4"/>
              </a:rPr>
              <a:t>https://www.catholic365.com/article/30167/the-woman-of-distinction-introducing-mary-in-four-biblical-steps.html</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5e50f915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5e50f915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 </a:t>
            </a:r>
            <a:r>
              <a:rPr lang="en" dirty="0"/>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Nheyob</a:t>
            </a:r>
            <a:r>
              <a:rPr lang="en" sz="800" dirty="0">
                <a:solidFill>
                  <a:srgbClr val="0645AD"/>
                </a:solidFill>
                <a:highlight>
                  <a:srgbClr val="F8F9FA"/>
                </a:highlight>
              </a:rPr>
              <a:t>, </a:t>
            </a:r>
            <a:r>
              <a:rPr lang="en" sz="8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Attribution-Share Alike 3.0</a:t>
            </a:r>
            <a:r>
              <a:rPr lang="en" sz="800" u="sng" dirty="0">
                <a:solidFill>
                  <a:srgbClr val="FAA700"/>
                </a:solidFill>
                <a:highlight>
                  <a:srgbClr val="F8F9FA"/>
                </a:highlight>
              </a:rPr>
              <a:t>, , https://commons.wikimedia.org/wiki/File:Saint_Aloysius_Catholic_Church_(Shandon,_Ohio)_-_interior,_stained_glass,_Lamb_of_God_%26_Seven_Seals_detail.jpg</a:t>
            </a:r>
            <a:endParaRPr sz="800" u="sng" dirty="0">
              <a:solidFill>
                <a:srgbClr val="FAA700"/>
              </a:solidFill>
              <a:highlight>
                <a:srgbClr val="F8F9FA"/>
              </a:highlight>
            </a:endParaRPr>
          </a:p>
          <a:p>
            <a:pPr marL="0" lvl="0" indent="0" algn="l" rtl="0">
              <a:spcBef>
                <a:spcPts val="700"/>
              </a:spcBef>
              <a:spcAft>
                <a:spcPts val="0"/>
              </a:spcAft>
              <a:buNone/>
            </a:pPr>
            <a:endParaRPr lang="en" b="1" dirty="0">
              <a:solidFill>
                <a:schemeClr val="dk1"/>
              </a:solidFill>
            </a:endParaRPr>
          </a:p>
          <a:p>
            <a:pPr marL="0" lvl="0" indent="0" algn="l" rtl="0">
              <a:spcBef>
                <a:spcPts val="700"/>
              </a:spcBef>
              <a:spcAft>
                <a:spcPts val="0"/>
              </a:spcAft>
              <a:buNone/>
            </a:pPr>
            <a:r>
              <a:rPr lang="en" b="1" dirty="0">
                <a:solidFill>
                  <a:schemeClr val="dk1"/>
                </a:solidFill>
              </a:rPr>
              <a:t>Directions: </a:t>
            </a:r>
            <a:r>
              <a:rPr lang="en" dirty="0">
                <a:solidFill>
                  <a:schemeClr val="dk1"/>
                </a:solidFill>
              </a:rPr>
              <a:t>Ask students “What does it mean to say that Jesus is the Lamb of God?” (share answers below). </a:t>
            </a:r>
            <a:endParaRPr dirty="0">
              <a:solidFill>
                <a:schemeClr val="dk1"/>
              </a:solidFill>
            </a:endParaRPr>
          </a:p>
          <a:p>
            <a:pPr marL="0" lvl="0" indent="0" algn="l" rtl="0">
              <a:spcBef>
                <a:spcPts val="0"/>
              </a:spcBef>
              <a:spcAft>
                <a:spcPts val="0"/>
              </a:spcAft>
              <a:buNone/>
            </a:pPr>
            <a:endParaRPr dirty="0">
              <a:solidFill>
                <a:schemeClr val="dk1"/>
              </a:solidFill>
            </a:endParaRPr>
          </a:p>
          <a:p>
            <a:pPr marL="457200" lvl="0" indent="-298450" algn="l" rtl="0">
              <a:spcBef>
                <a:spcPts val="0"/>
              </a:spcBef>
              <a:spcAft>
                <a:spcPts val="0"/>
              </a:spcAft>
              <a:buSzPts val="1100"/>
              <a:buChar char="●"/>
            </a:pPr>
            <a:r>
              <a:rPr lang="en" dirty="0"/>
              <a:t>John the Baptist identified Jesus as that lamb. He said, “Behold, the Lamb of God” (Jn 1:29).</a:t>
            </a:r>
            <a:endParaRPr dirty="0"/>
          </a:p>
          <a:p>
            <a:pPr marL="457200" lvl="0" indent="-298450" algn="l" rtl="0">
              <a:spcBef>
                <a:spcPts val="0"/>
              </a:spcBef>
              <a:spcAft>
                <a:spcPts val="0"/>
              </a:spcAft>
              <a:buSzPts val="1100"/>
              <a:buChar char="●"/>
            </a:pPr>
            <a:r>
              <a:rPr lang="en" dirty="0"/>
              <a:t>Later, during Jesus’s trials and Crucifixion, John keeps reminding the reader that Jesus is the New Passover Lamb whose bones are not broken (see John 19:36).</a:t>
            </a:r>
            <a:endParaRPr dirty="0"/>
          </a:p>
          <a:p>
            <a:pPr marL="457200" lvl="0" indent="-298450" algn="l" rtl="0">
              <a:spcBef>
                <a:spcPts val="0"/>
              </a:spcBef>
              <a:spcAft>
                <a:spcPts val="0"/>
              </a:spcAft>
              <a:buSzPts val="1100"/>
              <a:buChar char="●"/>
            </a:pPr>
            <a:r>
              <a:rPr lang="en" dirty="0"/>
              <a:t>In the Book of Revelation, John features the Lamb of God being adored and worshipped in heaven: “</a:t>
            </a:r>
            <a:r>
              <a:rPr lang="en-US" dirty="0"/>
              <a:t>Then I saw standing in the midst of the throne and the four living creatures and the elders a Lamb that seemed to have been slain</a:t>
            </a:r>
            <a:r>
              <a:rPr lang="en" dirty="0"/>
              <a:t>” (Rv 5:6).</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Print out the biblical narrative from the online resource below and have students read it aloud.</a:t>
            </a:r>
            <a:endParaRPr b="1" dirty="0">
              <a:solidFill>
                <a:schemeClr val="dk1"/>
              </a:solidFill>
            </a:endParaRPr>
          </a:p>
          <a:p>
            <a:pPr marL="0" lvl="0" indent="0" algn="l" rtl="0">
              <a:spcBef>
                <a:spcPts val="0"/>
              </a:spcBef>
              <a:spcAft>
                <a:spcPts val="0"/>
              </a:spcAft>
              <a:buNone/>
            </a:pPr>
            <a:endParaRPr lang="en"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For a more detailed treatment of this topic, see the Catholic 365 webpage “</a:t>
            </a:r>
            <a:r>
              <a:rPr lang="en-US" dirty="0">
                <a:solidFill>
                  <a:schemeClr val="dk1"/>
                </a:solidFill>
              </a:rPr>
              <a:t>Jesus and the Passover Lamb: A Biblical Narrative”</a:t>
            </a:r>
            <a:r>
              <a:rPr lang="en" dirty="0">
                <a:solidFill>
                  <a:schemeClr val="dk1"/>
                </a:solidFill>
              </a:rPr>
              <a:t> by Gary Sullivan. URL here: </a:t>
            </a:r>
            <a:r>
              <a:rPr lang="en" u="sng" dirty="0">
                <a:solidFill>
                  <a:schemeClr val="hlink"/>
                </a:solidFill>
                <a:hlinkClick r:id="rId5"/>
              </a:rPr>
              <a:t>https://www.catholic365.com/article/32633/jesus-and-the-passover-lamb-a-biblical-narrative.html</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946f1b9023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946f1b9023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 </a:t>
            </a:r>
            <a:r>
              <a:rPr lang="en" dirty="0">
                <a:solidFill>
                  <a:schemeClr val="dk1"/>
                </a:solidFill>
              </a:rPr>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James Tissot</a:t>
            </a:r>
            <a:r>
              <a:rPr lang="en" sz="800" dirty="0">
                <a:solidFill>
                  <a:srgbClr val="0645AD"/>
                </a:solidFill>
                <a:highlight>
                  <a:srgbClr val="F8F9FA"/>
                </a:highlight>
              </a:rPr>
              <a:t>, </a:t>
            </a:r>
            <a:r>
              <a:rPr lang="en" sz="800" dirty="0">
                <a:solidFill>
                  <a:srgbClr val="202122"/>
                </a:solidFill>
                <a:highlight>
                  <a:srgbClr val="F8F9FA"/>
                </a:highlight>
              </a:rPr>
              <a:t>Public domain,  </a:t>
            </a:r>
            <a:r>
              <a:rPr lang="en" sz="800" u="sng" dirty="0">
                <a:solidFill>
                  <a:schemeClr val="hlink"/>
                </a:solidFill>
                <a:highlight>
                  <a:srgbClr val="F8F9FA"/>
                </a:highlight>
                <a:hlinkClick r:id="rId4"/>
              </a:rPr>
              <a:t>https://commons.wikimedia.org/wiki/File:Brooklyn_Museum_-_Jesus_Goes_Up_Alone_onto_a_Mountain_to_Pray_(J%C3%A9sus_monte_seul_sur_une_montagne_pour_prier)_-_James_Tissot_-_overall.jpg</a:t>
            </a:r>
            <a:endParaRPr sz="800" dirty="0">
              <a:solidFill>
                <a:srgbClr val="202122"/>
              </a:solidFill>
              <a:highlight>
                <a:srgbClr val="F8F9FA"/>
              </a:highlight>
            </a:endParaRPr>
          </a:p>
          <a:p>
            <a:pPr marL="0" lvl="0" indent="0" algn="l" rtl="0">
              <a:lnSpc>
                <a:spcPct val="115000"/>
              </a:lnSpc>
              <a:spcBef>
                <a:spcPts val="700"/>
              </a:spcBef>
              <a:spcAft>
                <a:spcPts val="0"/>
              </a:spcAft>
              <a:buClr>
                <a:schemeClr val="dk1"/>
              </a:buClr>
              <a:buSzPts val="1100"/>
              <a:buFont typeface="Arial"/>
              <a:buNone/>
            </a:pPr>
            <a:endParaRPr lang="en" b="1" dirty="0">
              <a:solidFill>
                <a:schemeClr val="dk1"/>
              </a:solidFill>
            </a:endParaRPr>
          </a:p>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a:t>
            </a:r>
            <a:r>
              <a:rPr lang="en" sz="1200" dirty="0">
                <a:solidFill>
                  <a:schemeClr val="dk1"/>
                </a:solidFill>
              </a:rPr>
              <a:t> students copy down key vocabulary in their notes.  </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946f1b9023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946f1b9023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 </a:t>
            </a:r>
            <a:r>
              <a:rPr lang="en" dirty="0"/>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Nheyob</a:t>
            </a:r>
            <a:r>
              <a:rPr lang="en" sz="800" dirty="0">
                <a:solidFill>
                  <a:srgbClr val="0645AD"/>
                </a:solidFill>
                <a:highlight>
                  <a:srgbClr val="F8F9FA"/>
                </a:highlight>
              </a:rPr>
              <a:t>, </a:t>
            </a:r>
            <a:r>
              <a:rPr lang="en" sz="800" dirty="0">
                <a:solidFill>
                  <a:srgbClr val="0645AD"/>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4.0</a:t>
            </a:r>
            <a:r>
              <a:rPr lang="en" sz="800" dirty="0">
                <a:solidFill>
                  <a:srgbClr val="0645AD"/>
                </a:solidFill>
                <a:highlight>
                  <a:srgbClr val="F8F9FA"/>
                </a:highlight>
              </a:rPr>
              <a:t>, https://commons.wikimedia.org/wiki/File:Saint_John_the_Evangelist_Church_(Covington,_Kentucky)_-_apse,_Gospel_of_John.jpg</a:t>
            </a:r>
            <a:endParaRPr sz="800" dirty="0">
              <a:solidFill>
                <a:srgbClr val="0645AD"/>
              </a:solidFill>
              <a:highlight>
                <a:srgbClr val="F8F9FA"/>
              </a:highlight>
            </a:endParaRPr>
          </a:p>
          <a:p>
            <a:pPr marL="0" lvl="0" indent="0" algn="l" rtl="0">
              <a:lnSpc>
                <a:spcPct val="115000"/>
              </a:lnSpc>
              <a:spcBef>
                <a:spcPts val="700"/>
              </a:spcBef>
              <a:spcAft>
                <a:spcPts val="0"/>
              </a:spcAft>
              <a:buClr>
                <a:schemeClr val="dk1"/>
              </a:buClr>
              <a:buSzPts val="1100"/>
              <a:buFont typeface="Arial"/>
              <a:buNone/>
            </a:pPr>
            <a:endParaRPr lang="en" b="1" dirty="0">
              <a:solidFill>
                <a:schemeClr val="dk1"/>
              </a:solidFill>
            </a:endParaRPr>
          </a:p>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a:t>
            </a:r>
            <a:r>
              <a:rPr lang="en" sz="1200" dirty="0">
                <a:solidFill>
                  <a:schemeClr val="dk1"/>
                </a:solidFill>
              </a:rPr>
              <a:t> students copy down key vocabulary in their notes.  </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4fe3ad660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4fe3ad66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800" b="1" dirty="0">
                <a:solidFill>
                  <a:schemeClr val="dk1"/>
                </a:solidFill>
              </a:rPr>
              <a:t>*Photo Credit: </a:t>
            </a:r>
            <a:r>
              <a:rPr lang="en" dirty="0"/>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Lorenzo Monaco</a:t>
            </a:r>
            <a:r>
              <a:rPr lang="en" sz="800" dirty="0">
                <a:solidFill>
                  <a:srgbClr val="0645AD"/>
                </a:solidFill>
                <a:highlight>
                  <a:srgbClr val="F8F9FA"/>
                </a:highlight>
              </a:rPr>
              <a:t>, </a:t>
            </a:r>
            <a:r>
              <a:rPr lang="en" sz="8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Attribution-Share Alike 4.0</a:t>
            </a:r>
            <a:r>
              <a:rPr lang="en" sz="800" u="sng" dirty="0">
                <a:solidFill>
                  <a:srgbClr val="FAA700"/>
                </a:solidFill>
                <a:highlight>
                  <a:srgbClr val="F8F9FA"/>
                </a:highlight>
              </a:rPr>
              <a:t>, </a:t>
            </a:r>
            <a:r>
              <a:rPr lang="en" sz="800" u="sng" dirty="0">
                <a:solidFill>
                  <a:schemeClr val="hlink"/>
                </a:solidFill>
                <a:highlight>
                  <a:srgbClr val="F8F9FA"/>
                </a:highlight>
                <a:hlinkClick r:id="rId5"/>
              </a:rPr>
              <a:t>https://commons.wikimedia.org/wiki/File:The_Last_Supper_by_Lorenzo_Monaco.jpg</a:t>
            </a:r>
            <a:endParaRPr sz="800" u="sng" dirty="0">
              <a:solidFill>
                <a:srgbClr val="FAA700"/>
              </a:solidFill>
              <a:highlight>
                <a:srgbClr val="F8F9FA"/>
              </a:highlight>
            </a:endParaRPr>
          </a:p>
          <a:p>
            <a:pPr marL="0" lvl="0" indent="0" algn="l" rtl="0">
              <a:spcBef>
                <a:spcPts val="700"/>
              </a:spcBef>
              <a:spcAft>
                <a:spcPts val="0"/>
              </a:spcAft>
              <a:buNone/>
            </a:pPr>
            <a:endParaRPr lang="en" b="1" dirty="0"/>
          </a:p>
          <a:p>
            <a:pPr marL="0" lvl="0" indent="0" algn="l" rtl="0">
              <a:spcBef>
                <a:spcPts val="700"/>
              </a:spcBef>
              <a:spcAft>
                <a:spcPts val="0"/>
              </a:spcAft>
              <a:buNone/>
            </a:pPr>
            <a:r>
              <a:rPr lang="en" b="1" dirty="0"/>
              <a:t>Directions:</a:t>
            </a:r>
            <a:r>
              <a:rPr lang="en" dirty="0"/>
              <a:t> Have students copy three bullet points of information to answer the question, “Why was John called the beloved disciple?” as you read the information below.</a:t>
            </a:r>
            <a:endParaRPr dirty="0"/>
          </a:p>
          <a:p>
            <a:pPr marL="0" lvl="0" indent="0" algn="l" rtl="0">
              <a:spcBef>
                <a:spcPts val="0"/>
              </a:spcBef>
              <a:spcAft>
                <a:spcPts val="0"/>
              </a:spcAft>
              <a:buNone/>
            </a:pPr>
            <a:endParaRPr dirty="0"/>
          </a:p>
          <a:p>
            <a:pPr marL="457200" lvl="0" indent="-298450" algn="l" rtl="0">
              <a:lnSpc>
                <a:spcPct val="115000"/>
              </a:lnSpc>
              <a:spcBef>
                <a:spcPts val="0"/>
              </a:spcBef>
              <a:spcAft>
                <a:spcPts val="0"/>
              </a:spcAft>
              <a:buClr>
                <a:schemeClr val="dk1"/>
              </a:buClr>
              <a:buSzPts val="1100"/>
              <a:buChar char="●"/>
            </a:pPr>
            <a:r>
              <a:rPr lang="en" dirty="0">
                <a:solidFill>
                  <a:schemeClr val="dk1"/>
                </a:solidFill>
              </a:rPr>
              <a:t>John called himself “the beloved disciple”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He wrote the Gospel of John, letters of John, and the Book of Revelation</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He was the youngest apostle—painted with no beard—and died a natural death</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He witnessed the Crucifixion and empty tomb</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He took Mary into his home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He is usually pictured resting his head close to the heart of Jesus in the Last Supper paintings</a:t>
            </a: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946f1b9023_0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946f1b9023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Directions:</a:t>
            </a:r>
            <a:r>
              <a:rPr lang="en"/>
              <a:t> Have students copy one of the quotes that they think is most important from John’s Gospel in their notes and ask them to share why they chose that quote.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4fe3ad660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4fe3ad660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chemeClr val="dk1"/>
                </a:solidFill>
              </a:rPr>
              <a:t>Directions: </a:t>
            </a:r>
            <a:r>
              <a:rPr lang="en" dirty="0">
                <a:solidFill>
                  <a:schemeClr val="dk1"/>
                </a:solidFill>
              </a:rPr>
              <a:t>Have students copy the chart in their notes.</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b="1" dirty="0">
                <a:solidFill>
                  <a:schemeClr val="dk1"/>
                </a:solidFill>
              </a:rPr>
              <a:t>Online Resources: </a:t>
            </a:r>
            <a:r>
              <a:rPr lang="en" dirty="0">
                <a:solidFill>
                  <a:schemeClr val="dk1"/>
                </a:solidFill>
              </a:rPr>
              <a:t>For a more detailed treatment of this topic, have students see the webpage “</a:t>
            </a:r>
            <a:r>
              <a:rPr lang="en-US" dirty="0">
                <a:solidFill>
                  <a:schemeClr val="dk1"/>
                </a:solidFill>
              </a:rPr>
              <a:t>Contrasts between John and the Synoptics” by </a:t>
            </a:r>
            <a:r>
              <a:rPr lang="en" dirty="0">
                <a:solidFill>
                  <a:schemeClr val="dk1"/>
                </a:solidFill>
              </a:rPr>
              <a:t>Fr. Felix Just, SJ. URL here: </a:t>
            </a:r>
            <a:r>
              <a:rPr lang="en" u="sng" dirty="0">
                <a:solidFill>
                  <a:schemeClr val="hlink"/>
                </a:solidFill>
                <a:hlinkClick r:id="rId3"/>
              </a:rPr>
              <a:t>https://catholic-resources.org/John/Synoptic-Differences.htm</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fe3ad660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4fe3ad660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 </a:t>
            </a:r>
            <a:r>
              <a:rPr lang="en" dirty="0"/>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Jim Padgett</a:t>
            </a:r>
            <a:r>
              <a:rPr lang="en" sz="800" dirty="0">
                <a:solidFill>
                  <a:srgbClr val="0645AD"/>
                </a:solidFill>
                <a:highlight>
                  <a:srgbClr val="F8F9FA"/>
                </a:highlight>
              </a:rPr>
              <a:t>, Biblical Illustrations/Gospel of John, </a:t>
            </a:r>
            <a:r>
              <a:rPr lang="en" sz="8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Attribution-Share Alike 3.0</a:t>
            </a:r>
            <a:endParaRPr lang="en" sz="800" u="sng" dirty="0">
              <a:solidFill>
                <a:srgbClr val="FAA700"/>
              </a:solidFill>
              <a:highlight>
                <a:srgbClr val="F8F9FA"/>
              </a:highlight>
            </a:endParaRPr>
          </a:p>
          <a:p>
            <a:pPr marL="228600" lvl="0" indent="-228600" algn="l" rtl="0">
              <a:lnSpc>
                <a:spcPct val="115000"/>
              </a:lnSpc>
              <a:spcBef>
                <a:spcPts val="700"/>
              </a:spcBef>
              <a:spcAft>
                <a:spcPts val="0"/>
              </a:spcAft>
              <a:buClr>
                <a:schemeClr val="dk1"/>
              </a:buClr>
              <a:buSzPts val="1100"/>
              <a:buFont typeface="Arial"/>
              <a:buAutoNum type="arabicPeriod"/>
            </a:pPr>
            <a:r>
              <a:rPr lang="en-US" sz="800" u="none" dirty="0">
                <a:solidFill>
                  <a:srgbClr val="FAA700"/>
                </a:solidFill>
                <a:highlight>
                  <a:srgbClr val="F8F9FA"/>
                </a:highlight>
              </a:rPr>
              <a:t>https://commons.wikimedia.org/wiki/File:Gospel_of_John_Chapter_3-2_(Bible_Illustrations_by_Sweet_Media).jpg</a:t>
            </a:r>
          </a:p>
          <a:p>
            <a:pPr marL="228600" lvl="0" indent="-228600" algn="l" rtl="0">
              <a:lnSpc>
                <a:spcPct val="115000"/>
              </a:lnSpc>
              <a:spcBef>
                <a:spcPts val="700"/>
              </a:spcBef>
              <a:spcAft>
                <a:spcPts val="0"/>
              </a:spcAft>
              <a:buClr>
                <a:schemeClr val="dk1"/>
              </a:buClr>
              <a:buSzPts val="1100"/>
              <a:buFont typeface="Arial"/>
              <a:buAutoNum type="arabicPeriod"/>
            </a:pPr>
            <a:r>
              <a:rPr lang="en-US" sz="800" u="none" dirty="0">
                <a:solidFill>
                  <a:srgbClr val="FAA700"/>
                </a:solidFill>
                <a:highlight>
                  <a:srgbClr val="F8F9FA"/>
                </a:highlight>
              </a:rPr>
              <a:t>https://commons.wikimedia.org/wiki/File:Gospel_of_John_Chapter_4-2_(Bible_Illustrations_by_Sweet_Media).jpg</a:t>
            </a:r>
          </a:p>
          <a:p>
            <a:pPr marL="228600" lvl="0" indent="-228600" algn="l" rtl="0">
              <a:lnSpc>
                <a:spcPct val="115000"/>
              </a:lnSpc>
              <a:spcBef>
                <a:spcPts val="700"/>
              </a:spcBef>
              <a:spcAft>
                <a:spcPts val="0"/>
              </a:spcAft>
              <a:buClr>
                <a:schemeClr val="dk1"/>
              </a:buClr>
              <a:buSzPts val="1100"/>
              <a:buFont typeface="Arial"/>
              <a:buAutoNum type="arabicPeriod"/>
            </a:pPr>
            <a:r>
              <a:rPr lang="en-US" sz="800" u="none" dirty="0">
                <a:solidFill>
                  <a:srgbClr val="FAA700"/>
                </a:solidFill>
                <a:highlight>
                  <a:srgbClr val="F8F9FA"/>
                </a:highlight>
              </a:rPr>
              <a:t>https://commons.wikimedia.org/wiki/File:Gospel_of_John_Chapter_11-11_(Bible_Illustrations_by_Sweet_Media).jpg</a:t>
            </a:r>
          </a:p>
          <a:p>
            <a:pPr marL="228600" lvl="0" indent="-228600" algn="l" rtl="0">
              <a:lnSpc>
                <a:spcPct val="115000"/>
              </a:lnSpc>
              <a:spcBef>
                <a:spcPts val="700"/>
              </a:spcBef>
              <a:spcAft>
                <a:spcPts val="0"/>
              </a:spcAft>
              <a:buClr>
                <a:schemeClr val="dk1"/>
              </a:buClr>
              <a:buSzPts val="1100"/>
              <a:buFont typeface="Arial"/>
              <a:buAutoNum type="arabicPeriod"/>
            </a:pPr>
            <a:r>
              <a:rPr lang="en-US" sz="800" u="none" dirty="0">
                <a:solidFill>
                  <a:srgbClr val="FAA700"/>
                </a:solidFill>
                <a:highlight>
                  <a:srgbClr val="F8F9FA"/>
                </a:highlight>
              </a:rPr>
              <a:t>https://commons.wikimedia.org/wiki/File:Gospel_of_John_Chapter_9-2_(Bible_Illustrations_by_Sweet_Media).jpg</a:t>
            </a:r>
            <a:endParaRPr sz="800" u="none" dirty="0">
              <a:solidFill>
                <a:srgbClr val="FAA700"/>
              </a:solidFill>
              <a:highlight>
                <a:srgbClr val="F8F9FA"/>
              </a:highlight>
            </a:endParaRPr>
          </a:p>
          <a:p>
            <a:pPr marL="0" lvl="0" indent="0" algn="l" rtl="0">
              <a:spcBef>
                <a:spcPts val="700"/>
              </a:spcBef>
              <a:spcAft>
                <a:spcPts val="0"/>
              </a:spcAft>
              <a:buNone/>
            </a:pPr>
            <a:endParaRPr lang="en-US" dirty="0"/>
          </a:p>
          <a:p>
            <a:pPr marL="0" lvl="0" indent="0" algn="l" rtl="0">
              <a:spcBef>
                <a:spcPts val="700"/>
              </a:spcBef>
              <a:spcAft>
                <a:spcPts val="0"/>
              </a:spcAft>
              <a:buNone/>
            </a:pPr>
            <a:r>
              <a:rPr lang="en-US" b="1" dirty="0"/>
              <a:t>Directions: </a:t>
            </a:r>
            <a:r>
              <a:rPr lang="en-US" dirty="0"/>
              <a:t>Ask students to list these names in</a:t>
            </a:r>
            <a:r>
              <a:rPr lang="en-US" baseline="0" dirty="0"/>
              <a:t> their notes and then, using a Bible, locate in which chapter of John each person is mentioned.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1fd7bb1c1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1fd7bb1c1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one of these seven signs in their notes based on which one they think is most significant. Have students share with the person next to them which sign they chose and why.</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For a more detailed treatment of this topic, see the webpage </a:t>
            </a:r>
            <a:r>
              <a:rPr lang="en-US" dirty="0">
                <a:solidFill>
                  <a:schemeClr val="dk1"/>
                </a:solidFill>
              </a:rPr>
              <a:t>“’Signs’ in the Fourth Gospel” by</a:t>
            </a:r>
            <a:r>
              <a:rPr lang="en" dirty="0">
                <a:solidFill>
                  <a:schemeClr val="dk1"/>
                </a:solidFill>
              </a:rPr>
              <a:t> Fr. Felix Just, SJ. URL here: </a:t>
            </a:r>
            <a:r>
              <a:rPr lang="en" u="sng" dirty="0">
                <a:solidFill>
                  <a:schemeClr val="hlink"/>
                </a:solidFill>
                <a:hlinkClick r:id="rId3"/>
              </a:rPr>
              <a:t>https://catholic-resources.org/John/Themes-Signs.htm</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91fd7bb1c1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91fd7bb1c1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down the information in their notes. View video below to reinforce understanding.</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 </a:t>
            </a:r>
            <a:r>
              <a:rPr lang="en" b="0" dirty="0">
                <a:solidFill>
                  <a:schemeClr val="dk1"/>
                </a:solidFill>
              </a:rPr>
              <a:t>View the </a:t>
            </a:r>
            <a:r>
              <a:rPr lang="en" dirty="0">
                <a:solidFill>
                  <a:schemeClr val="dk1"/>
                </a:solidFill>
              </a:rPr>
              <a:t>Catholic Answers Video “</a:t>
            </a:r>
            <a:r>
              <a:rPr lang="en" i="0" dirty="0">
                <a:solidFill>
                  <a:schemeClr val="dk1"/>
                </a:solidFill>
              </a:rPr>
              <a:t>What Does the ‘Word of God’ mean in the Bible?” </a:t>
            </a:r>
            <a:r>
              <a:rPr lang="en" dirty="0">
                <a:solidFill>
                  <a:schemeClr val="dk1"/>
                </a:solidFill>
              </a:rPr>
              <a:t>URL here: https://www.catholic.com/magazine/print-edition/what-word-of-god-means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0053"/>
        </a:solidFill>
        <a:effectLst/>
      </p:bgPr>
    </p:bg>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5D3769A5-98E2-343E-CECD-C8970CF96A13}"/>
              </a:ext>
            </a:extLst>
          </p:cNvPr>
          <p:cNvPicPr>
            <a:picLocks noChangeAspect="1"/>
          </p:cNvPicPr>
          <p:nvPr/>
        </p:nvPicPr>
        <p:blipFill rotWithShape="1">
          <a:blip r:embed="rId3">
            <a:alphaModFix amt="46000"/>
          </a:blip>
          <a:srcRect l="-324" t="11856" r="515" b="8043"/>
          <a:stretch/>
        </p:blipFill>
        <p:spPr>
          <a:xfrm>
            <a:off x="-29430" y="69190"/>
            <a:ext cx="9080001" cy="4969385"/>
          </a:xfrm>
          <a:prstGeom prst="rect">
            <a:avLst/>
          </a:prstGeom>
        </p:spPr>
      </p:pic>
      <p:sp>
        <p:nvSpPr>
          <p:cNvPr id="2" name="TextBox 1">
            <a:extLst>
              <a:ext uri="{FF2B5EF4-FFF2-40B4-BE49-F238E27FC236}">
                <a16:creationId xmlns:a16="http://schemas.microsoft.com/office/drawing/2014/main" id="{B484A9FB-4E0F-5275-808D-3C64B9E499AD}"/>
              </a:ext>
            </a:extLst>
          </p:cNvPr>
          <p:cNvSpPr txBox="1"/>
          <p:nvPr/>
        </p:nvSpPr>
        <p:spPr>
          <a:xfrm>
            <a:off x="656490" y="2327759"/>
            <a:ext cx="7831020" cy="1754326"/>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Christology in the Gospel of John</a:t>
            </a:r>
          </a:p>
        </p:txBody>
      </p:sp>
      <p:sp>
        <p:nvSpPr>
          <p:cNvPr id="3" name="Oval 2">
            <a:extLst>
              <a:ext uri="{FF2B5EF4-FFF2-40B4-BE49-F238E27FC236}">
                <a16:creationId xmlns:a16="http://schemas.microsoft.com/office/drawing/2014/main" id="{3F5CCD08-1D2E-47E4-4ED4-EF9B4154AEBC}"/>
              </a:ext>
            </a:extLst>
          </p:cNvPr>
          <p:cNvSpPr/>
          <p:nvPr/>
        </p:nvSpPr>
        <p:spPr>
          <a:xfrm>
            <a:off x="4142143" y="1179705"/>
            <a:ext cx="859703" cy="830997"/>
          </a:xfrm>
          <a:prstGeom prst="ellipse">
            <a:avLst/>
          </a:prstGeom>
          <a:solidFill>
            <a:srgbClr val="8D005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60D8CD-FBDA-BF43-6B0E-5B569E4E9C4C}"/>
              </a:ext>
            </a:extLst>
          </p:cNvPr>
          <p:cNvSpPr txBox="1"/>
          <p:nvPr/>
        </p:nvSpPr>
        <p:spPr>
          <a:xfrm>
            <a:off x="4202541" y="1174011"/>
            <a:ext cx="738909" cy="830997"/>
          </a:xfrm>
          <a:prstGeom prst="rect">
            <a:avLst/>
          </a:prstGeom>
          <a:noFill/>
        </p:spPr>
        <p:txBody>
          <a:bodyPr wrap="square" rtlCol="0">
            <a:spAutoFit/>
          </a:bodyPr>
          <a:lstStyle/>
          <a:p>
            <a:pPr algn="ctr"/>
            <a:r>
              <a:rPr lang="en-US" sz="4800" dirty="0">
                <a:solidFill>
                  <a:schemeClr val="bg1"/>
                </a:solidFill>
              </a:rPr>
              <a:t>6</a:t>
            </a:r>
          </a:p>
        </p:txBody>
      </p:sp>
      <p:sp>
        <p:nvSpPr>
          <p:cNvPr id="5" name="Rectangle 4">
            <a:extLst>
              <a:ext uri="{FF2B5EF4-FFF2-40B4-BE49-F238E27FC236}">
                <a16:creationId xmlns:a16="http://schemas.microsoft.com/office/drawing/2014/main" id="{86388CED-8E5E-D19F-CFF0-C3DC9E5E4021}"/>
              </a:ext>
            </a:extLst>
          </p:cNvPr>
          <p:cNvSpPr/>
          <p:nvPr/>
        </p:nvSpPr>
        <p:spPr>
          <a:xfrm>
            <a:off x="34434" y="4404836"/>
            <a:ext cx="9080001" cy="698970"/>
          </a:xfrm>
          <a:prstGeom prst="rect">
            <a:avLst/>
          </a:prstGeom>
          <a:solidFill>
            <a:srgbClr val="8D0053"/>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799F56-D30D-3D90-89ED-53B0DE004082}"/>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Reveals: An Introduction to the Bible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38"/>
        </a:solidFill>
        <a:effectLst/>
      </p:bgPr>
    </p:bg>
    <p:spTree>
      <p:nvGrpSpPr>
        <p:cNvPr id="1" name="Shape 157"/>
        <p:cNvGrpSpPr/>
        <p:nvPr/>
      </p:nvGrpSpPr>
      <p:grpSpPr>
        <a:xfrm>
          <a:off x="0" y="0"/>
          <a:ext cx="0" cy="0"/>
          <a:chOff x="0" y="0"/>
          <a:chExt cx="0" cy="0"/>
        </a:xfrm>
      </p:grpSpPr>
      <p:pic>
        <p:nvPicPr>
          <p:cNvPr id="158" name="Google Shape;158;p22"/>
          <p:cNvPicPr preferRelativeResize="0"/>
          <p:nvPr/>
        </p:nvPicPr>
        <p:blipFill>
          <a:blip r:embed="rId3">
            <a:alphaModFix/>
          </a:blip>
          <a:stretch>
            <a:fillRect/>
          </a:stretch>
        </p:blipFill>
        <p:spPr>
          <a:xfrm>
            <a:off x="0" y="-1"/>
            <a:ext cx="3544150" cy="5143501"/>
          </a:xfrm>
          <a:prstGeom prst="rect">
            <a:avLst/>
          </a:prstGeom>
          <a:noFill/>
          <a:ln>
            <a:noFill/>
          </a:ln>
        </p:spPr>
      </p:pic>
      <p:sp>
        <p:nvSpPr>
          <p:cNvPr id="159" name="Google Shape;159;p22"/>
          <p:cNvSpPr txBox="1"/>
          <p:nvPr/>
        </p:nvSpPr>
        <p:spPr>
          <a:xfrm>
            <a:off x="3807129" y="1"/>
            <a:ext cx="5071056" cy="1228634"/>
          </a:xfrm>
          <a:prstGeom prst="rect">
            <a:avLst/>
          </a:prstGeom>
          <a:solidFill>
            <a:srgbClr val="FFE9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741B47"/>
                </a:solidFill>
                <a:latin typeface="Calibri"/>
                <a:ea typeface="Calibri"/>
                <a:cs typeface="Calibri"/>
                <a:sym typeface="Calibri"/>
              </a:rPr>
              <a:t>The “I AM” in Exodus was now revealed in Jesus invoking the Name and declaring that I AM.</a:t>
            </a:r>
            <a:endParaRPr sz="2400" b="1" dirty="0">
              <a:solidFill>
                <a:srgbClr val="741B47"/>
              </a:solidFill>
              <a:latin typeface="Calibri"/>
              <a:ea typeface="Calibri"/>
              <a:cs typeface="Calibri"/>
              <a:sym typeface="Calibri"/>
            </a:endParaRPr>
          </a:p>
        </p:txBody>
      </p:sp>
      <p:sp>
        <p:nvSpPr>
          <p:cNvPr id="160" name="Google Shape;160;p22"/>
          <p:cNvSpPr/>
          <p:nvPr/>
        </p:nvSpPr>
        <p:spPr>
          <a:xfrm>
            <a:off x="262979" y="401958"/>
            <a:ext cx="3018192" cy="45720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dk1"/>
                </a:solidFill>
                <a:latin typeface="Calibri" panose="020F0502020204030204" pitchFamily="34" charset="0"/>
                <a:cs typeface="Calibri" panose="020F0502020204030204" pitchFamily="34" charset="0"/>
              </a:rPr>
              <a:t>I AM WHO AM</a:t>
            </a:r>
          </a:p>
        </p:txBody>
      </p:sp>
      <p:sp>
        <p:nvSpPr>
          <p:cNvPr id="161" name="Google Shape;161;p22"/>
          <p:cNvSpPr txBox="1"/>
          <p:nvPr/>
        </p:nvSpPr>
        <p:spPr>
          <a:xfrm>
            <a:off x="2236424" y="859158"/>
            <a:ext cx="1307726" cy="4571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Calibri" panose="020F0502020204030204" pitchFamily="34" charset="0"/>
                <a:cs typeface="Calibri" panose="020F0502020204030204" pitchFamily="34" charset="0"/>
              </a:rPr>
              <a:t>Exodus 3:14</a:t>
            </a:r>
            <a:endParaRPr b="1" dirty="0">
              <a:latin typeface="Calibri" panose="020F0502020204030204" pitchFamily="34" charset="0"/>
              <a:cs typeface="Calibri" panose="020F0502020204030204" pitchFamily="34" charset="0"/>
            </a:endParaRPr>
          </a:p>
        </p:txBody>
      </p:sp>
      <p:sp>
        <p:nvSpPr>
          <p:cNvPr id="162" name="Google Shape;162;p22"/>
          <p:cNvSpPr txBox="1"/>
          <p:nvPr/>
        </p:nvSpPr>
        <p:spPr>
          <a:xfrm>
            <a:off x="3807129" y="1228634"/>
            <a:ext cx="5071056" cy="3664087"/>
          </a:xfrm>
          <a:prstGeom prst="rect">
            <a:avLst/>
          </a:prstGeom>
          <a:solidFill>
            <a:srgbClr val="8D0053"/>
          </a:solidFill>
          <a:ln>
            <a:noFill/>
          </a:ln>
        </p:spPr>
        <p:txBody>
          <a:bodyPr spcFirstLastPara="1" wrap="square" lIns="91425" tIns="91425" rIns="91425" bIns="91425" numCol="2" anchor="t" anchorCtr="0">
            <a:noAutofit/>
          </a:bodyPr>
          <a:lstStyle/>
          <a:p>
            <a:pPr lvl="0" indent="0" algn="ctr" rtl="0">
              <a:spcBef>
                <a:spcPts val="1800"/>
              </a:spcBef>
              <a:spcAft>
                <a:spcPts val="3600"/>
              </a:spcAft>
              <a:buNone/>
            </a:pPr>
            <a:r>
              <a:rPr lang="en" sz="4000" b="1" dirty="0">
                <a:solidFill>
                  <a:schemeClr val="bg1"/>
                </a:solidFill>
                <a:latin typeface="Calibri"/>
                <a:ea typeface="Calibri"/>
                <a:cs typeface="Calibri"/>
                <a:sym typeface="Calibri"/>
              </a:rPr>
              <a:t>“</a:t>
            </a:r>
            <a:r>
              <a:rPr lang="en" sz="4000" b="1" dirty="0">
                <a:solidFill>
                  <a:srgbClr val="FFE938"/>
                </a:solidFill>
                <a:latin typeface="Calibri"/>
                <a:ea typeface="Calibri"/>
                <a:cs typeface="Calibri"/>
                <a:sym typeface="Calibri"/>
              </a:rPr>
              <a:t>I AM</a:t>
            </a:r>
            <a:r>
              <a:rPr lang="en" sz="4000" b="1" dirty="0">
                <a:solidFill>
                  <a:schemeClr val="bg1"/>
                </a:solidFill>
                <a:latin typeface="Calibri"/>
                <a:ea typeface="Calibri"/>
                <a:cs typeface="Calibri"/>
                <a:sym typeface="Calibri"/>
              </a:rPr>
              <a:t> . . .</a:t>
            </a:r>
            <a:endParaRPr sz="4000" b="1" dirty="0">
              <a:solidFill>
                <a:schemeClr val="bg1"/>
              </a:solidFill>
              <a:latin typeface="Calibri"/>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r>
              <a:rPr lang="en" sz="2000" b="1" dirty="0">
                <a:solidFill>
                  <a:schemeClr val="bg1"/>
                </a:solidFill>
                <a:latin typeface="Perpetua" panose="02020502060401020303" pitchFamily="18" charset="0"/>
                <a:ea typeface="Calibri"/>
                <a:cs typeface="Calibri"/>
                <a:sym typeface="Calibri"/>
              </a:rPr>
              <a:t>The Good Shepherd</a:t>
            </a:r>
            <a:endParaRPr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r>
              <a:rPr lang="en" sz="2000" b="1" dirty="0">
                <a:solidFill>
                  <a:schemeClr val="bg1"/>
                </a:solidFill>
                <a:latin typeface="Perpetua" panose="02020502060401020303" pitchFamily="18" charset="0"/>
                <a:ea typeface="Calibri"/>
                <a:cs typeface="Calibri"/>
                <a:sym typeface="Calibri"/>
              </a:rPr>
              <a:t>The Door to the Father</a:t>
            </a:r>
            <a:endParaRPr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r>
              <a:rPr lang="en" sz="2000" b="1" dirty="0">
                <a:solidFill>
                  <a:schemeClr val="bg1"/>
                </a:solidFill>
                <a:latin typeface="Perpetua" panose="02020502060401020303" pitchFamily="18" charset="0"/>
                <a:ea typeface="Calibri"/>
                <a:cs typeface="Calibri"/>
                <a:sym typeface="Calibri"/>
              </a:rPr>
              <a:t>The Life</a:t>
            </a:r>
            <a:endParaRPr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r>
              <a:rPr lang="en" sz="2000" b="1" dirty="0">
                <a:solidFill>
                  <a:schemeClr val="bg1"/>
                </a:solidFill>
                <a:latin typeface="Perpetua" panose="02020502060401020303" pitchFamily="18" charset="0"/>
                <a:ea typeface="Calibri"/>
                <a:cs typeface="Calibri"/>
                <a:sym typeface="Calibri"/>
              </a:rPr>
              <a:t>The Vine</a:t>
            </a:r>
          </a:p>
          <a:p>
            <a:pPr marL="914400" lvl="0" indent="-274320" rtl="0">
              <a:spcBef>
                <a:spcPts val="0"/>
              </a:spcBef>
              <a:buClr>
                <a:srgbClr val="FFE938"/>
              </a:buClr>
              <a:buSzPct val="140000"/>
              <a:buFont typeface="Calibri"/>
              <a:buAutoNum type="arabicPeriod"/>
            </a:pPr>
            <a:endParaRPr lang="en"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buClr>
                <a:srgbClr val="FFE938"/>
              </a:buClr>
              <a:buSzPct val="140000"/>
              <a:buFont typeface="Calibri"/>
              <a:buAutoNum type="arabicPeriod"/>
            </a:pPr>
            <a:endParaRPr lang="en"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buClr>
                <a:srgbClr val="FFE938"/>
              </a:buClr>
              <a:buSzPct val="140000"/>
              <a:buFont typeface="Calibri"/>
              <a:buAutoNum type="arabicPeriod"/>
            </a:pPr>
            <a:endParaRPr lang="en"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endParaRPr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r>
              <a:rPr lang="en" sz="2000" b="1" dirty="0">
                <a:solidFill>
                  <a:schemeClr val="bg1"/>
                </a:solidFill>
                <a:latin typeface="Perpetua" panose="02020502060401020303" pitchFamily="18" charset="0"/>
                <a:ea typeface="Calibri"/>
                <a:cs typeface="Calibri"/>
                <a:sym typeface="Calibri"/>
              </a:rPr>
              <a:t>The Light</a:t>
            </a:r>
            <a:endParaRPr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r>
              <a:rPr lang="en" sz="2000" b="1" dirty="0">
                <a:solidFill>
                  <a:schemeClr val="bg1"/>
                </a:solidFill>
                <a:latin typeface="Perpetua" panose="02020502060401020303" pitchFamily="18" charset="0"/>
                <a:ea typeface="Calibri"/>
                <a:cs typeface="Calibri"/>
                <a:sym typeface="Calibri"/>
              </a:rPr>
              <a:t>The Bread of Life</a:t>
            </a:r>
            <a:endParaRPr sz="2000" b="1" dirty="0">
              <a:solidFill>
                <a:schemeClr val="bg1"/>
              </a:solidFill>
              <a:latin typeface="Perpetua" panose="02020502060401020303" pitchFamily="18" charset="0"/>
              <a:ea typeface="Calibri"/>
              <a:cs typeface="Calibri"/>
              <a:sym typeface="Calibri"/>
            </a:endParaRPr>
          </a:p>
          <a:p>
            <a:pPr marL="914400" lvl="0" indent="-274320" rtl="0">
              <a:spcBef>
                <a:spcPts val="0"/>
              </a:spcBef>
              <a:spcAft>
                <a:spcPts val="600"/>
              </a:spcAft>
              <a:buClr>
                <a:srgbClr val="FFE938"/>
              </a:buClr>
              <a:buSzPct val="140000"/>
              <a:buFont typeface="Calibri"/>
              <a:buAutoNum type="arabicPeriod"/>
            </a:pPr>
            <a:r>
              <a:rPr lang="en" sz="2000" b="1" dirty="0">
                <a:solidFill>
                  <a:schemeClr val="bg1"/>
                </a:solidFill>
                <a:latin typeface="Perpetua" panose="02020502060401020303" pitchFamily="18" charset="0"/>
                <a:ea typeface="Calibri"/>
                <a:cs typeface="Calibri"/>
                <a:sym typeface="Calibri"/>
              </a:rPr>
              <a:t>The Truth” </a:t>
            </a:r>
            <a:endParaRPr sz="2000" b="1" dirty="0">
              <a:solidFill>
                <a:schemeClr val="bg1"/>
              </a:solidFill>
              <a:latin typeface="Perpetua" panose="02020502060401020303" pitchFamily="18" charset="0"/>
              <a:ea typeface="Calibri"/>
              <a:cs typeface="Calibri"/>
              <a:sym typeface="Calibri"/>
            </a:endParaRPr>
          </a:p>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subTitle" idx="1"/>
          </p:nvPr>
        </p:nvSpPr>
        <p:spPr>
          <a:xfrm>
            <a:off x="3491626" y="1820242"/>
            <a:ext cx="4737300" cy="25333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605"/>
              <a:buNone/>
            </a:pPr>
            <a:r>
              <a:rPr lang="en" sz="3200" dirty="0">
                <a:solidFill>
                  <a:schemeClr val="dk1"/>
                </a:solidFill>
                <a:latin typeface="Perpetua" panose="02020502060401020303" pitchFamily="18" charset="0"/>
                <a:ea typeface="Impact"/>
                <a:cs typeface="Impact"/>
                <a:sym typeface="Impact"/>
              </a:rPr>
              <a:t>“Amen, amen, I say to you, before Abraham came to be, </a:t>
            </a:r>
            <a:endParaRPr sz="3200" dirty="0">
              <a:solidFill>
                <a:schemeClr val="dk1"/>
              </a:solidFill>
              <a:latin typeface="Perpetua" panose="02020502060401020303" pitchFamily="18" charset="0"/>
              <a:ea typeface="Impact"/>
              <a:cs typeface="Impact"/>
              <a:sym typeface="Impact"/>
            </a:endParaRPr>
          </a:p>
          <a:p>
            <a:pPr marL="0" lvl="0" indent="0" algn="ctr" rtl="0">
              <a:spcBef>
                <a:spcPts val="0"/>
              </a:spcBef>
              <a:spcAft>
                <a:spcPts val="0"/>
              </a:spcAft>
              <a:buSzPts val="605"/>
              <a:buNone/>
            </a:pPr>
            <a:r>
              <a:rPr lang="en" sz="3200" dirty="0">
                <a:solidFill>
                  <a:schemeClr val="dk1"/>
                </a:solidFill>
                <a:latin typeface="Perpetua" panose="02020502060401020303" pitchFamily="18" charset="0"/>
                <a:ea typeface="Impact"/>
                <a:cs typeface="Impact"/>
                <a:sym typeface="Impact"/>
              </a:rPr>
              <a:t>I AM.”</a:t>
            </a:r>
          </a:p>
          <a:p>
            <a:pPr marL="0" lvl="0" indent="0" algn="ctr" rtl="0">
              <a:spcBef>
                <a:spcPts val="0"/>
              </a:spcBef>
              <a:spcAft>
                <a:spcPts val="0"/>
              </a:spcAft>
              <a:buSzPts val="605"/>
              <a:buNone/>
            </a:pPr>
            <a:endParaRPr lang="en" sz="3200" dirty="0">
              <a:solidFill>
                <a:schemeClr val="dk1"/>
              </a:solidFill>
              <a:latin typeface="Perpetua" panose="02020502060401020303" pitchFamily="18" charset="0"/>
              <a:ea typeface="Impact"/>
              <a:cs typeface="Impact"/>
              <a:sym typeface="Impact"/>
            </a:endParaRPr>
          </a:p>
          <a:p>
            <a:pPr marL="0" lvl="0" indent="0" algn="r" rtl="0">
              <a:spcBef>
                <a:spcPts val="0"/>
              </a:spcBef>
              <a:spcAft>
                <a:spcPts val="0"/>
              </a:spcAft>
              <a:buSzPts val="605"/>
              <a:buNone/>
            </a:pPr>
            <a:r>
              <a:rPr lang="en" sz="3200" b="1" dirty="0">
                <a:solidFill>
                  <a:schemeClr val="dk1"/>
                </a:solidFill>
                <a:latin typeface="Perpetua" panose="02020502060401020303" pitchFamily="18" charset="0"/>
                <a:ea typeface="Impact"/>
                <a:cs typeface="Impact"/>
                <a:sym typeface="Impact"/>
              </a:rPr>
              <a:t>Jn 8:58</a:t>
            </a:r>
            <a:endParaRPr sz="3200" b="1" dirty="0">
              <a:solidFill>
                <a:schemeClr val="dk1"/>
              </a:solidFill>
              <a:latin typeface="Perpetua" panose="02020502060401020303" pitchFamily="18" charset="0"/>
              <a:ea typeface="Impact"/>
              <a:cs typeface="Impact"/>
              <a:sym typeface="Impact"/>
            </a:endParaRPr>
          </a:p>
        </p:txBody>
      </p:sp>
      <p:sp>
        <p:nvSpPr>
          <p:cNvPr id="168" name="Google Shape;168;p23"/>
          <p:cNvSpPr/>
          <p:nvPr/>
        </p:nvSpPr>
        <p:spPr>
          <a:xfrm>
            <a:off x="380400" y="196380"/>
            <a:ext cx="8383200" cy="1116000"/>
          </a:xfrm>
          <a:prstGeom prst="roundRect">
            <a:avLst>
              <a:gd name="adj" fmla="val 16667"/>
            </a:avLst>
          </a:prstGeom>
          <a:solidFill>
            <a:srgbClr val="8D005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23"/>
          <p:cNvSpPr txBox="1"/>
          <p:nvPr/>
        </p:nvSpPr>
        <p:spPr>
          <a:xfrm>
            <a:off x="532650" y="269621"/>
            <a:ext cx="8078700" cy="126401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Memorize It</a:t>
            </a:r>
            <a:endParaRPr sz="5300"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170" name="Google Shape;170;p2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2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Key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Verse</a:t>
            </a:r>
            <a:endParaRPr>
              <a:latin typeface="Calibri"/>
              <a:ea typeface="Calibri"/>
              <a:cs typeface="Calibri"/>
              <a:sym typeface="Calibri"/>
            </a:endParaRPr>
          </a:p>
        </p:txBody>
      </p:sp>
      <p:pic>
        <p:nvPicPr>
          <p:cNvPr id="172" name="Google Shape;172;p23"/>
          <p:cNvPicPr preferRelativeResize="0"/>
          <p:nvPr/>
        </p:nvPicPr>
        <p:blipFill>
          <a:blip r:embed="rId3">
            <a:alphaModFix/>
          </a:blip>
          <a:stretch>
            <a:fillRect/>
          </a:stretch>
        </p:blipFill>
        <p:spPr>
          <a:xfrm flipH="1">
            <a:off x="1021551" y="1747036"/>
            <a:ext cx="2470075" cy="3087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76"/>
        <p:cNvGrpSpPr/>
        <p:nvPr/>
      </p:nvGrpSpPr>
      <p:grpSpPr>
        <a:xfrm>
          <a:off x="0" y="0"/>
          <a:ext cx="0" cy="0"/>
          <a:chOff x="0" y="0"/>
          <a:chExt cx="0" cy="0"/>
        </a:xfrm>
      </p:grpSpPr>
      <p:sp>
        <p:nvSpPr>
          <p:cNvPr id="177" name="Google Shape;177;p24"/>
          <p:cNvSpPr txBox="1">
            <a:spLocks noGrp="1"/>
          </p:cNvSpPr>
          <p:nvPr>
            <p:ph type="title"/>
          </p:nvPr>
        </p:nvSpPr>
        <p:spPr>
          <a:xfrm>
            <a:off x="714103" y="318800"/>
            <a:ext cx="7720218" cy="686100"/>
          </a:xfrm>
          <a:prstGeom prst="round2DiagRect">
            <a:avLst>
              <a:gd name="adj1" fmla="val 50000"/>
              <a:gd name="adj2" fmla="val 0"/>
            </a:avLst>
          </a:prstGeom>
          <a:solidFill>
            <a:schemeClr val="tx1"/>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020" b="1" dirty="0">
                <a:solidFill>
                  <a:schemeClr val="bg1"/>
                </a:solidFill>
                <a:latin typeface="Calibri"/>
                <a:ea typeface="Calibri"/>
                <a:cs typeface="Calibri"/>
                <a:sym typeface="Calibri"/>
              </a:rPr>
              <a:t>The Bread of Life Discourse (Jn 6:22–71)</a:t>
            </a:r>
            <a:endParaRPr sz="3020" b="1" dirty="0">
              <a:solidFill>
                <a:schemeClr val="bg1"/>
              </a:solidFill>
              <a:latin typeface="Calibri"/>
              <a:ea typeface="Calibri"/>
              <a:cs typeface="Calibri"/>
              <a:sym typeface="Calibri"/>
            </a:endParaRPr>
          </a:p>
        </p:txBody>
      </p:sp>
      <p:sp>
        <p:nvSpPr>
          <p:cNvPr id="178" name="Google Shape;178;p24"/>
          <p:cNvSpPr txBox="1">
            <a:spLocks noGrp="1"/>
          </p:cNvSpPr>
          <p:nvPr>
            <p:ph type="body" idx="1"/>
          </p:nvPr>
        </p:nvSpPr>
        <p:spPr>
          <a:xfrm>
            <a:off x="709679" y="1224375"/>
            <a:ext cx="5467646" cy="3600325"/>
          </a:xfrm>
          <a:prstGeom prst="rect">
            <a:avLst/>
          </a:prstGeom>
        </p:spPr>
        <p:txBody>
          <a:bodyPr spcFirstLastPara="1" wrap="square" lIns="182880" tIns="91425" rIns="182880" bIns="91425" anchor="t" anchorCtr="1">
            <a:noAutofit/>
          </a:bodyPr>
          <a:lstStyle/>
          <a:p>
            <a:pPr marL="0" lvl="0" indent="0" rtl="0">
              <a:spcAft>
                <a:spcPts val="0"/>
              </a:spcAft>
              <a:buNone/>
            </a:pPr>
            <a:r>
              <a:rPr lang="en" sz="3200" b="1" dirty="0">
                <a:solidFill>
                  <a:srgbClr val="741B47"/>
                </a:solidFill>
                <a:latin typeface="Perpetua" panose="02020502060401020303" pitchFamily="18" charset="0"/>
                <a:ea typeface="Calibri"/>
                <a:cs typeface="Calibri"/>
                <a:sym typeface="Calibri"/>
              </a:rPr>
              <a:t>This is where Jesus gives the clearest and most thorough teaching on the Real Presence: “My flesh is true food, and my blood is true drink.”</a:t>
            </a:r>
            <a:endParaRPr sz="3200" b="1" dirty="0">
              <a:solidFill>
                <a:srgbClr val="741B47"/>
              </a:solidFill>
              <a:latin typeface="Perpetua" panose="02020502060401020303" pitchFamily="18" charset="0"/>
              <a:ea typeface="Calibri"/>
              <a:cs typeface="Calibri"/>
              <a:sym typeface="Calibri"/>
            </a:endParaRPr>
          </a:p>
        </p:txBody>
      </p:sp>
      <p:pic>
        <p:nvPicPr>
          <p:cNvPr id="179" name="Google Shape;179;p24"/>
          <p:cNvPicPr preferRelativeResize="0"/>
          <p:nvPr/>
        </p:nvPicPr>
        <p:blipFill rotWithShape="1">
          <a:blip r:embed="rId4">
            <a:alphaModFix/>
          </a:blip>
          <a:srcRect l="31236" r="32087" b="9024"/>
          <a:stretch/>
        </p:blipFill>
        <p:spPr>
          <a:xfrm>
            <a:off x="6360800" y="1224375"/>
            <a:ext cx="2015901" cy="2826025"/>
          </a:xfrm>
          <a:prstGeom prst="rect">
            <a:avLst/>
          </a:prstGeom>
          <a:noFill/>
          <a:ln w="57150" cap="flat" cmpd="sng">
            <a:solidFill>
              <a:srgbClr val="8D0053"/>
            </a:solidFill>
            <a:prstDash val="solid"/>
            <a:round/>
            <a:headEnd type="none" w="sm" len="sm"/>
            <a:tailEnd type="none" w="sm" len="sm"/>
          </a:ln>
        </p:spPr>
      </p:pic>
      <p:sp>
        <p:nvSpPr>
          <p:cNvPr id="180" name="Google Shape;180;p24"/>
          <p:cNvSpPr txBox="1"/>
          <p:nvPr/>
        </p:nvSpPr>
        <p:spPr>
          <a:xfrm>
            <a:off x="6303178" y="4107456"/>
            <a:ext cx="2131143" cy="751951"/>
          </a:xfrm>
          <a:prstGeom prst="roundRect">
            <a:avLst>
              <a:gd name="adj" fmla="val 8069"/>
            </a:avLst>
          </a:prstGeom>
          <a:solidFill>
            <a:srgbClr val="8D0053"/>
          </a:solidFill>
          <a:ln>
            <a:noFill/>
          </a:ln>
        </p:spPr>
        <p:txBody>
          <a:bodyPr spcFirstLastPara="1" wrap="square" lIns="182880" tIns="91425" rIns="182880" bIns="91425" anchor="t" anchorCtr="0">
            <a:noAutofit/>
          </a:bodyPr>
          <a:lstStyle/>
          <a:p>
            <a:pPr marL="0" lvl="0" indent="0" algn="ctr" rtl="0">
              <a:spcBef>
                <a:spcPts val="0"/>
              </a:spcBef>
              <a:spcAft>
                <a:spcPts val="0"/>
              </a:spcAft>
              <a:buNone/>
            </a:pPr>
            <a:r>
              <a:rPr lang="en" sz="2000" dirty="0">
                <a:solidFill>
                  <a:schemeClr val="bg1"/>
                </a:solidFill>
                <a:latin typeface="Calibri" panose="020F0502020204030204" pitchFamily="34" charset="0"/>
                <a:ea typeface="Impact"/>
                <a:cs typeface="Calibri" panose="020F0502020204030204" pitchFamily="34" charset="0"/>
                <a:sym typeface="Impact"/>
              </a:rPr>
              <a:t>“I Am the Bread of Life”</a:t>
            </a:r>
            <a:endParaRPr sz="2000" dirty="0">
              <a:solidFill>
                <a:schemeClr val="bg1"/>
              </a:solidFill>
              <a:latin typeface="Calibri" panose="020F0502020204030204" pitchFamily="34" charset="0"/>
              <a:ea typeface="Impact"/>
              <a:cs typeface="Calibri" panose="020F0502020204030204" pitchFamily="34" charset="0"/>
              <a:sym typeface="Impac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4"/>
        <p:cNvGrpSpPr/>
        <p:nvPr/>
      </p:nvGrpSpPr>
      <p:grpSpPr>
        <a:xfrm>
          <a:off x="0" y="0"/>
          <a:ext cx="0" cy="0"/>
          <a:chOff x="0" y="0"/>
          <a:chExt cx="0" cy="0"/>
        </a:xfrm>
      </p:grpSpPr>
      <p:sp>
        <p:nvSpPr>
          <p:cNvPr id="185" name="Google Shape;185;p25"/>
          <p:cNvSpPr txBox="1">
            <a:spLocks noGrp="1"/>
          </p:cNvSpPr>
          <p:nvPr>
            <p:ph type="subTitle" idx="1"/>
          </p:nvPr>
        </p:nvSpPr>
        <p:spPr>
          <a:xfrm>
            <a:off x="3422469" y="1558789"/>
            <a:ext cx="5341131" cy="3105296"/>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rgbClr val="000000"/>
              </a:buClr>
              <a:buSzPts val="605"/>
              <a:buFont typeface="Arial"/>
              <a:buNone/>
            </a:pPr>
            <a:r>
              <a:rPr lang="en-US" sz="2600" dirty="0">
                <a:solidFill>
                  <a:schemeClr val="tx1"/>
                </a:solidFill>
                <a:latin typeface="Calibri"/>
                <a:ea typeface="Calibri"/>
                <a:cs typeface="Calibri"/>
                <a:sym typeface="Calibri"/>
              </a:rPr>
              <a:t>The doctrine that Jesus Christ is truly present in his Body and Blood under the form of bread and wine in the Eucharist. The Bible is clear in declaring this teaching (e.g., 1 Corinthians 10:16–17; 11:23–29; and most definitively in John 6:32–71).</a:t>
            </a:r>
            <a:endParaRPr sz="2600" dirty="0">
              <a:solidFill>
                <a:schemeClr val="tx1"/>
              </a:solidFill>
              <a:latin typeface="Calibri"/>
              <a:ea typeface="Calibri"/>
              <a:cs typeface="Calibri"/>
              <a:sym typeface="Calibri"/>
            </a:endParaRPr>
          </a:p>
        </p:txBody>
      </p:sp>
      <p:sp>
        <p:nvSpPr>
          <p:cNvPr id="186" name="Google Shape;186;p25"/>
          <p:cNvSpPr/>
          <p:nvPr/>
        </p:nvSpPr>
        <p:spPr>
          <a:xfrm>
            <a:off x="380400" y="188375"/>
            <a:ext cx="8383200" cy="1065000"/>
          </a:xfrm>
          <a:prstGeom prst="roundRect">
            <a:avLst>
              <a:gd name="adj" fmla="val 16667"/>
            </a:avLst>
          </a:prstGeom>
          <a:solidFill>
            <a:srgbClr val="8D0053"/>
          </a:solidFill>
          <a:ln w="9525" cap="flat" cmpd="sng">
            <a:solidFill>
              <a:srgbClr val="8D00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5"/>
          <p:cNvSpPr txBox="1"/>
          <p:nvPr/>
        </p:nvSpPr>
        <p:spPr>
          <a:xfrm>
            <a:off x="1488450" y="239100"/>
            <a:ext cx="6167100" cy="9635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Real Presence</a:t>
            </a:r>
            <a:endParaRPr sz="5300"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188" name="Google Shape;188;p25"/>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5"/>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90" name="Google Shape;190;p25"/>
          <p:cNvPicPr preferRelativeResize="0"/>
          <p:nvPr/>
        </p:nvPicPr>
        <p:blipFill>
          <a:blip r:embed="rId3">
            <a:alphaModFix/>
          </a:blip>
          <a:stretch>
            <a:fillRect/>
          </a:stretch>
        </p:blipFill>
        <p:spPr>
          <a:xfrm>
            <a:off x="483106" y="1637525"/>
            <a:ext cx="2714550" cy="2947825"/>
          </a:xfrm>
          <a:prstGeom prst="rect">
            <a:avLst/>
          </a:prstGeom>
          <a:noFill/>
          <a:ln w="76200" cap="flat" cmpd="sng">
            <a:solidFill>
              <a:srgbClr val="8D0053"/>
            </a:solidFill>
            <a:prstDash val="solid"/>
            <a:miter lim="800000"/>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body" idx="1"/>
          </p:nvPr>
        </p:nvSpPr>
        <p:spPr>
          <a:xfrm>
            <a:off x="620646" y="1706685"/>
            <a:ext cx="4555200" cy="2586275"/>
          </a:xfrm>
          <a:prstGeom prst="rect">
            <a:avLst/>
          </a:prstGeom>
        </p:spPr>
        <p:txBody>
          <a:bodyPr spcFirstLastPara="1" wrap="square" lIns="91425" tIns="91425" rIns="91425" bIns="91425" anchor="t" anchorCtr="0">
            <a:noAutofit/>
          </a:bodyPr>
          <a:lstStyle/>
          <a:p>
            <a:pPr marL="0" lvl="0" indent="0" algn="ctr" rtl="0">
              <a:buNone/>
            </a:pPr>
            <a:r>
              <a:rPr lang="en" sz="2800" dirty="0">
                <a:solidFill>
                  <a:schemeClr val="tx1"/>
                </a:solidFill>
                <a:latin typeface="Calibri"/>
                <a:ea typeface="Calibri"/>
                <a:cs typeface="Calibri"/>
                <a:sym typeface="Calibri"/>
              </a:rPr>
              <a:t>Why do you think some people had difficulty in accepting or believing Jesus when he taught about the Real Presence?</a:t>
            </a:r>
            <a:endParaRPr sz="2800" dirty="0">
              <a:solidFill>
                <a:schemeClr val="tx1"/>
              </a:solidFill>
              <a:latin typeface="Calibri"/>
              <a:ea typeface="Calibri"/>
              <a:cs typeface="Calibri"/>
              <a:sym typeface="Calibri"/>
            </a:endParaRPr>
          </a:p>
        </p:txBody>
      </p:sp>
      <p:pic>
        <p:nvPicPr>
          <p:cNvPr id="196" name="Google Shape;196;p26"/>
          <p:cNvPicPr preferRelativeResize="0"/>
          <p:nvPr/>
        </p:nvPicPr>
        <p:blipFill>
          <a:blip r:embed="rId3">
            <a:alphaModFix/>
          </a:blip>
          <a:stretch>
            <a:fillRect/>
          </a:stretch>
        </p:blipFill>
        <p:spPr>
          <a:xfrm>
            <a:off x="5389588" y="1706685"/>
            <a:ext cx="3034375" cy="2586275"/>
          </a:xfrm>
          <a:prstGeom prst="rect">
            <a:avLst/>
          </a:prstGeom>
          <a:noFill/>
          <a:ln>
            <a:noFill/>
          </a:ln>
        </p:spPr>
      </p:pic>
      <p:sp>
        <p:nvSpPr>
          <p:cNvPr id="197" name="Google Shape;197;p26"/>
          <p:cNvSpPr/>
          <p:nvPr/>
        </p:nvSpPr>
        <p:spPr>
          <a:xfrm rot="10800000">
            <a:off x="458400" y="243100"/>
            <a:ext cx="8227200" cy="909300"/>
          </a:xfrm>
          <a:prstGeom prst="bevel">
            <a:avLst>
              <a:gd name="adj" fmla="val 12500"/>
            </a:avLst>
          </a:prstGeom>
          <a:solidFill>
            <a:srgbClr val="8D005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 name="Google Shape;198;p26"/>
          <p:cNvSpPr txBox="1"/>
          <p:nvPr/>
        </p:nvSpPr>
        <p:spPr>
          <a:xfrm>
            <a:off x="1661250" y="243024"/>
            <a:ext cx="5821500" cy="7873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120" b="1" dirty="0">
                <a:solidFill>
                  <a:schemeClr val="lt1"/>
                </a:solidFill>
                <a:effectLst>
                  <a:outerShdw blurRad="50800" dist="38100" dir="5400000" algn="t" rotWithShape="0">
                    <a:prstClr val="black">
                      <a:alpha val="40000"/>
                    </a:prstClr>
                  </a:outerShdw>
                </a:effectLst>
                <a:latin typeface="Calibri"/>
                <a:ea typeface="Calibri"/>
                <a:cs typeface="Calibri"/>
                <a:sym typeface="Calibri"/>
              </a:rPr>
              <a:t>Turn and Talk</a:t>
            </a:r>
            <a:endParaRPr dirty="0">
              <a:solidFill>
                <a:schemeClr val="lt1"/>
              </a:solidFill>
              <a:effectLst>
                <a:outerShdw blurRad="50800" dist="38100" dir="5400000" algn="t" rotWithShape="0">
                  <a:prstClr val="black">
                    <a:alpha val="40000"/>
                  </a:prst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0053"/>
        </a:solidFill>
        <a:effectLst/>
      </p:bgPr>
    </p:bg>
    <p:spTree>
      <p:nvGrpSpPr>
        <p:cNvPr id="1" name="Shape 202"/>
        <p:cNvGrpSpPr/>
        <p:nvPr/>
      </p:nvGrpSpPr>
      <p:grpSpPr>
        <a:xfrm>
          <a:off x="0" y="0"/>
          <a:ext cx="0" cy="0"/>
          <a:chOff x="0" y="0"/>
          <a:chExt cx="0" cy="0"/>
        </a:xfrm>
      </p:grpSpPr>
      <p:sp>
        <p:nvSpPr>
          <p:cNvPr id="206" name="Google Shape;206;p27"/>
          <p:cNvSpPr txBox="1"/>
          <p:nvPr/>
        </p:nvSpPr>
        <p:spPr>
          <a:xfrm>
            <a:off x="3109325" y="3339562"/>
            <a:ext cx="5783100" cy="1740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Five chapters long—Farewell discourse</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Happens before Passover / Jesus seen as Passover Lamb</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“Love one another” . . . Washing of the feet</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Promises to send the Paraclete (Holy Spirit)</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Ends with High Priestly Prayer / Prayer for unity, “That they may all be one.”</a:t>
            </a:r>
            <a:endParaRPr sz="1700" dirty="0">
              <a:solidFill>
                <a:schemeClr val="bg1"/>
              </a:solidFill>
              <a:latin typeface="Calibri"/>
              <a:ea typeface="Calibri"/>
              <a:cs typeface="Calibri"/>
              <a:sym typeface="Calibri"/>
            </a:endParaRPr>
          </a:p>
        </p:txBody>
      </p:sp>
      <p:sp>
        <p:nvSpPr>
          <p:cNvPr id="207" name="Google Shape;207;p27"/>
          <p:cNvSpPr txBox="1"/>
          <p:nvPr/>
        </p:nvSpPr>
        <p:spPr>
          <a:xfrm>
            <a:off x="3109325" y="217337"/>
            <a:ext cx="5501700" cy="1509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Less than one chapter</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Occurred on Passover</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Includes Institution Narrative</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Words of Consecration</a:t>
            </a:r>
            <a:endParaRPr sz="1700" dirty="0">
              <a:solidFill>
                <a:schemeClr val="bg1"/>
              </a:solidFill>
              <a:latin typeface="Calibri"/>
              <a:ea typeface="Calibri"/>
              <a:cs typeface="Calibri"/>
              <a:sym typeface="Calibri"/>
            </a:endParaRPr>
          </a:p>
          <a:p>
            <a:pPr marL="457200" lvl="0" indent="-330200" algn="l" rtl="0">
              <a:spcBef>
                <a:spcPts val="0"/>
              </a:spcBef>
              <a:spcAft>
                <a:spcPts val="0"/>
              </a:spcAft>
              <a:buClr>
                <a:schemeClr val="bg1"/>
              </a:buClr>
              <a:buSzPts val="1600"/>
              <a:buFont typeface="Calibri"/>
              <a:buChar char="●"/>
            </a:pPr>
            <a:r>
              <a:rPr lang="en" sz="1700" dirty="0">
                <a:solidFill>
                  <a:schemeClr val="bg1"/>
                </a:solidFill>
                <a:latin typeface="Calibri"/>
                <a:ea typeface="Calibri"/>
                <a:cs typeface="Calibri"/>
                <a:sym typeface="Calibri"/>
              </a:rPr>
              <a:t>Prediction of Betrayal</a:t>
            </a:r>
            <a:endParaRPr sz="1700" dirty="0">
              <a:solidFill>
                <a:schemeClr val="bg1"/>
              </a:solidFill>
              <a:latin typeface="Calibri"/>
              <a:ea typeface="Calibri"/>
              <a:cs typeface="Calibri"/>
              <a:sym typeface="Calibri"/>
            </a:endParaRPr>
          </a:p>
        </p:txBody>
      </p:sp>
      <p:pic>
        <p:nvPicPr>
          <p:cNvPr id="208" name="Google Shape;208;p27"/>
          <p:cNvPicPr preferRelativeResize="0"/>
          <p:nvPr/>
        </p:nvPicPr>
        <p:blipFill rotWithShape="1">
          <a:blip r:embed="rId3">
            <a:alphaModFix/>
          </a:blip>
          <a:srcRect t="42176" b="27599"/>
          <a:stretch/>
        </p:blipFill>
        <p:spPr>
          <a:xfrm>
            <a:off x="0" y="1893700"/>
            <a:ext cx="9144000" cy="1381825"/>
          </a:xfrm>
          <a:prstGeom prst="rect">
            <a:avLst/>
          </a:prstGeom>
          <a:noFill/>
          <a:ln>
            <a:noFill/>
          </a:ln>
        </p:spPr>
      </p:pic>
      <p:sp>
        <p:nvSpPr>
          <p:cNvPr id="209" name="Google Shape;209;p27"/>
          <p:cNvSpPr/>
          <p:nvPr/>
        </p:nvSpPr>
        <p:spPr>
          <a:xfrm>
            <a:off x="0" y="1790987"/>
            <a:ext cx="9144100" cy="102888"/>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7"/>
          <p:cNvSpPr/>
          <p:nvPr/>
        </p:nvSpPr>
        <p:spPr>
          <a:xfrm>
            <a:off x="0" y="3172637"/>
            <a:ext cx="9144100" cy="102888"/>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Google Shape;166;p13">
            <a:extLst>
              <a:ext uri="{FF2B5EF4-FFF2-40B4-BE49-F238E27FC236}">
                <a16:creationId xmlns:a16="http://schemas.microsoft.com/office/drawing/2014/main" id="{A48DFECD-7367-4A3D-B4A2-0FC22549C639}"/>
              </a:ext>
            </a:extLst>
          </p:cNvPr>
          <p:cNvSpPr txBox="1"/>
          <p:nvPr/>
        </p:nvSpPr>
        <p:spPr>
          <a:xfrm>
            <a:off x="307075" y="357681"/>
            <a:ext cx="2200800" cy="921300"/>
          </a:xfrm>
          <a:prstGeom prst="rect">
            <a:avLst/>
          </a:prstGeom>
          <a:solidFill>
            <a:schemeClr val="tx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chemeClr val="bg1"/>
                </a:solidFill>
                <a:latin typeface="Calibri" panose="020F0502020204030204" pitchFamily="34" charset="0"/>
                <a:ea typeface="Impact"/>
                <a:cs typeface="Calibri" panose="020F0502020204030204" pitchFamily="34" charset="0"/>
                <a:sym typeface="Impact"/>
              </a:rPr>
              <a:t>Last Supper in Synoptics</a:t>
            </a:r>
            <a:endParaRPr sz="1400" b="0" i="0" u="none" strike="noStrike" cap="none" dirty="0">
              <a:solidFill>
                <a:schemeClr val="bg1"/>
              </a:solidFill>
              <a:latin typeface="Calibri" panose="020F0502020204030204" pitchFamily="34" charset="0"/>
              <a:ea typeface="Impact"/>
              <a:cs typeface="Calibri" panose="020F0502020204030204" pitchFamily="34" charset="0"/>
              <a:sym typeface="Impact"/>
            </a:endParaRPr>
          </a:p>
        </p:txBody>
      </p:sp>
      <p:sp>
        <p:nvSpPr>
          <p:cNvPr id="11" name="Google Shape;167;p13">
            <a:extLst>
              <a:ext uri="{FF2B5EF4-FFF2-40B4-BE49-F238E27FC236}">
                <a16:creationId xmlns:a16="http://schemas.microsoft.com/office/drawing/2014/main" id="{2293D607-CCE4-4610-966F-64CCA786C43D}"/>
              </a:ext>
            </a:extLst>
          </p:cNvPr>
          <p:cNvSpPr txBox="1"/>
          <p:nvPr/>
        </p:nvSpPr>
        <p:spPr>
          <a:xfrm>
            <a:off x="382375" y="3659375"/>
            <a:ext cx="2050200" cy="923400"/>
          </a:xfrm>
          <a:prstGeom prst="rect">
            <a:avLst/>
          </a:prstGeom>
          <a:solidFill>
            <a:schemeClr val="tx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chemeClr val="bg1"/>
                </a:solidFill>
                <a:latin typeface="Calibri" panose="020F0502020204030204" pitchFamily="34" charset="0"/>
                <a:ea typeface="Impact"/>
                <a:cs typeface="Calibri" panose="020F0502020204030204" pitchFamily="34" charset="0"/>
                <a:sym typeface="Impact"/>
              </a:rPr>
              <a:t>Last Supper in </a:t>
            </a:r>
            <a:endParaRPr sz="2400" b="0" i="0" u="none" strike="noStrike" cap="none" dirty="0">
              <a:solidFill>
                <a:schemeClr val="bg1"/>
              </a:solidFill>
              <a:latin typeface="Calibri" panose="020F0502020204030204" pitchFamily="34" charset="0"/>
              <a:ea typeface="Impact"/>
              <a:cs typeface="Calibri" panose="020F0502020204030204" pitchFamily="34" charset="0"/>
              <a:sym typeface="Impact"/>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chemeClr val="bg1"/>
                </a:solidFill>
                <a:latin typeface="Calibri" panose="020F0502020204030204" pitchFamily="34" charset="0"/>
                <a:ea typeface="Impact"/>
                <a:cs typeface="Calibri" panose="020F0502020204030204" pitchFamily="34" charset="0"/>
                <a:sym typeface="Impact"/>
              </a:rPr>
              <a:t>John</a:t>
            </a:r>
            <a:endParaRPr sz="1400" b="0" i="0" u="none" strike="noStrike" cap="none" dirty="0">
              <a:solidFill>
                <a:schemeClr val="bg1"/>
              </a:solidFill>
              <a:latin typeface="Calibri" panose="020F0502020204030204" pitchFamily="34" charset="0"/>
              <a:ea typeface="Impact"/>
              <a:cs typeface="Calibri" panose="020F0502020204030204" pitchFamily="34" charset="0"/>
              <a:sym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0053"/>
        </a:solidFill>
        <a:effectLst/>
      </p:bgPr>
    </p:bg>
    <p:spTree>
      <p:nvGrpSpPr>
        <p:cNvPr id="1" name="Shape 214"/>
        <p:cNvGrpSpPr/>
        <p:nvPr/>
      </p:nvGrpSpPr>
      <p:grpSpPr>
        <a:xfrm>
          <a:off x="0" y="0"/>
          <a:ext cx="0" cy="0"/>
          <a:chOff x="0" y="0"/>
          <a:chExt cx="0" cy="0"/>
        </a:xfrm>
      </p:grpSpPr>
      <p:pic>
        <p:nvPicPr>
          <p:cNvPr id="215" name="Google Shape;215;p28"/>
          <p:cNvPicPr preferRelativeResize="0"/>
          <p:nvPr/>
        </p:nvPicPr>
        <p:blipFill>
          <a:blip r:embed="rId3">
            <a:alphaModFix/>
          </a:blip>
          <a:stretch>
            <a:fillRect/>
          </a:stretch>
        </p:blipFill>
        <p:spPr>
          <a:xfrm>
            <a:off x="318963" y="0"/>
            <a:ext cx="8506067" cy="5143500"/>
          </a:xfrm>
          <a:prstGeom prst="rect">
            <a:avLst/>
          </a:prstGeom>
          <a:noFill/>
          <a:ln>
            <a:noFill/>
          </a:ln>
        </p:spPr>
      </p:pic>
      <p:sp>
        <p:nvSpPr>
          <p:cNvPr id="216" name="Google Shape;216;p28"/>
          <p:cNvSpPr txBox="1"/>
          <p:nvPr/>
        </p:nvSpPr>
        <p:spPr>
          <a:xfrm>
            <a:off x="1067396" y="4260900"/>
            <a:ext cx="7009200" cy="8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Resurrection in John’s Gospel</a:t>
            </a:r>
            <a:endParaRPr sz="4000"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A887"/>
        </a:solidFill>
        <a:effectLst/>
      </p:bgPr>
    </p:bg>
    <p:spTree>
      <p:nvGrpSpPr>
        <p:cNvPr id="1" name="Shape 220"/>
        <p:cNvGrpSpPr/>
        <p:nvPr/>
      </p:nvGrpSpPr>
      <p:grpSpPr>
        <a:xfrm>
          <a:off x="0" y="0"/>
          <a:ext cx="0" cy="0"/>
          <a:chOff x="0" y="0"/>
          <a:chExt cx="0" cy="0"/>
        </a:xfrm>
      </p:grpSpPr>
      <p:sp>
        <p:nvSpPr>
          <p:cNvPr id="221" name="Google Shape;221;p29"/>
          <p:cNvSpPr/>
          <p:nvPr/>
        </p:nvSpPr>
        <p:spPr>
          <a:xfrm>
            <a:off x="4809482" y="96105"/>
            <a:ext cx="4334518" cy="1115641"/>
          </a:xfrm>
          <a:prstGeom prst="rect">
            <a:avLst/>
          </a:prstGeom>
          <a:solidFill>
            <a:srgbClr val="8D0053"/>
          </a:solidFill>
          <a:ln w="9525" cap="flat" cmpd="sng">
            <a:solidFill>
              <a:srgbClr val="8D00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2" name="Google Shape;222;p29"/>
          <p:cNvSpPr txBox="1"/>
          <p:nvPr/>
        </p:nvSpPr>
        <p:spPr>
          <a:xfrm>
            <a:off x="4877029" y="55548"/>
            <a:ext cx="4060974" cy="111564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1"/>
                </a:solidFill>
                <a:effectLst>
                  <a:outerShdw blurRad="50800" dist="38100" dir="5400000" algn="t" rotWithShape="0">
                    <a:prstClr val="black">
                      <a:alpha val="40000"/>
                    </a:prstClr>
                  </a:outerShdw>
                </a:effectLst>
                <a:latin typeface="Calibri" panose="020F0502020204030204" pitchFamily="34" charset="0"/>
                <a:ea typeface="Impact"/>
                <a:cs typeface="Calibri" panose="020F0502020204030204" pitchFamily="34" charset="0"/>
                <a:sym typeface="Impact"/>
              </a:rPr>
              <a:t>Mary, “The Woman” in John’s Writings</a:t>
            </a:r>
            <a:endParaRPr sz="3200" dirty="0">
              <a:solidFill>
                <a:schemeClr val="bg1"/>
              </a:solidFill>
              <a:effectLst>
                <a:outerShdw blurRad="50800" dist="38100" dir="5400000" algn="t" rotWithShape="0">
                  <a:prstClr val="black">
                    <a:alpha val="40000"/>
                  </a:prstClr>
                </a:outerShdw>
              </a:effectLst>
              <a:latin typeface="Calibri" panose="020F0502020204030204" pitchFamily="34" charset="0"/>
              <a:ea typeface="Impact"/>
              <a:cs typeface="Calibri" panose="020F0502020204030204" pitchFamily="34" charset="0"/>
              <a:sym typeface="Impact"/>
            </a:endParaRPr>
          </a:p>
        </p:txBody>
      </p:sp>
      <p:sp>
        <p:nvSpPr>
          <p:cNvPr id="224" name="Google Shape;224;p29"/>
          <p:cNvSpPr txBox="1"/>
          <p:nvPr/>
        </p:nvSpPr>
        <p:spPr>
          <a:xfrm>
            <a:off x="5181599" y="1425947"/>
            <a:ext cx="3590926" cy="3354430"/>
          </a:xfrm>
          <a:prstGeom prst="rect">
            <a:avLst/>
          </a:prstGeom>
          <a:solidFill>
            <a:schemeClr val="lt1"/>
          </a:solidFill>
          <a:ln w="28575" cap="flat" cmpd="sng">
            <a:solidFill>
              <a:srgbClr val="8D0053"/>
            </a:solidFill>
            <a:prstDash val="solid"/>
            <a:miter lim="800000"/>
            <a:headEnd type="none" w="sm" len="sm"/>
            <a:tailEnd type="none" w="sm" len="sm"/>
          </a:ln>
        </p:spPr>
        <p:txBody>
          <a:bodyPr spcFirstLastPara="1" wrap="square" lIns="182880" tIns="274320" rIns="182880" bIns="91425" anchor="t" anchorCtr="0">
            <a:noAutofit/>
          </a:bodyPr>
          <a:lstStyle/>
          <a:p>
            <a:pPr lvl="0" indent="0" rtl="0">
              <a:spcAft>
                <a:spcPts val="0"/>
              </a:spcAft>
              <a:buNone/>
            </a:pPr>
            <a:r>
              <a:rPr lang="en" sz="2800" dirty="0">
                <a:solidFill>
                  <a:srgbClr val="8D0053"/>
                </a:solidFill>
                <a:latin typeface="Perpetua" panose="02020502060401020303" pitchFamily="18" charset="0"/>
                <a:cs typeface="Calibri" panose="020F0502020204030204" pitchFamily="34" charset="0"/>
              </a:rPr>
              <a:t>When Jesus saw his mother and the disciple there whom he loved, he said to his mother, “Woman, behold, your son.”</a:t>
            </a:r>
          </a:p>
          <a:p>
            <a:pPr marL="0" lvl="0" indent="0" algn="r" rtl="0">
              <a:spcAft>
                <a:spcPts val="0"/>
              </a:spcAft>
              <a:buNone/>
            </a:pPr>
            <a:r>
              <a:rPr lang="en" sz="2800" b="1" dirty="0">
                <a:solidFill>
                  <a:srgbClr val="8D0053"/>
                </a:solidFill>
                <a:latin typeface="Perpetua" panose="02020502060401020303" pitchFamily="18" charset="0"/>
                <a:cs typeface="Calibri" panose="020F0502020204030204" pitchFamily="34" charset="0"/>
              </a:rPr>
              <a:t>Jn 19:26</a:t>
            </a:r>
            <a:endParaRPr sz="2800" b="1" dirty="0">
              <a:solidFill>
                <a:srgbClr val="8D0053"/>
              </a:solidFill>
              <a:latin typeface="Perpetua" panose="02020502060401020303" pitchFamily="18" charset="0"/>
              <a:cs typeface="Calibri" panose="020F0502020204030204" pitchFamily="34" charset="0"/>
            </a:endParaRPr>
          </a:p>
        </p:txBody>
      </p:sp>
      <p:pic>
        <p:nvPicPr>
          <p:cNvPr id="3" name="Picture 2">
            <a:extLst>
              <a:ext uri="{FF2B5EF4-FFF2-40B4-BE49-F238E27FC236}">
                <a16:creationId xmlns:a16="http://schemas.microsoft.com/office/drawing/2014/main" id="{A83B8321-789C-4431-A657-FD63E4B81021}"/>
              </a:ext>
            </a:extLst>
          </p:cNvPr>
          <p:cNvPicPr>
            <a:picLocks noChangeAspect="1"/>
          </p:cNvPicPr>
          <p:nvPr/>
        </p:nvPicPr>
        <p:blipFill>
          <a:blip r:embed="rId3"/>
          <a:stretch>
            <a:fillRect/>
          </a:stretch>
        </p:blipFill>
        <p:spPr>
          <a:xfrm>
            <a:off x="104503" y="127950"/>
            <a:ext cx="4704979" cy="4823625"/>
          </a:xfrm>
          <a:prstGeom prst="rect">
            <a:avLst/>
          </a:prstGeom>
          <a:ln w="28575">
            <a:solidFill>
              <a:srgbClr val="8D0053"/>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39752"/>
        </a:solidFill>
        <a:effectLst/>
      </p:bgPr>
    </p:bg>
    <p:spTree>
      <p:nvGrpSpPr>
        <p:cNvPr id="1" name="Shape 228"/>
        <p:cNvGrpSpPr/>
        <p:nvPr/>
      </p:nvGrpSpPr>
      <p:grpSpPr>
        <a:xfrm>
          <a:off x="0" y="0"/>
          <a:ext cx="0" cy="0"/>
          <a:chOff x="0" y="0"/>
          <a:chExt cx="0" cy="0"/>
        </a:xfrm>
      </p:grpSpPr>
      <p:sp>
        <p:nvSpPr>
          <p:cNvPr id="229" name="Google Shape;229;p30"/>
          <p:cNvSpPr txBox="1">
            <a:spLocks noGrp="1"/>
          </p:cNvSpPr>
          <p:nvPr>
            <p:ph type="body" idx="1"/>
          </p:nvPr>
        </p:nvSpPr>
        <p:spPr>
          <a:xfrm>
            <a:off x="3981450" y="1257300"/>
            <a:ext cx="4591025" cy="3335427"/>
          </a:xfrm>
          <a:prstGeom prst="rect">
            <a:avLst/>
          </a:prstGeom>
          <a:solidFill>
            <a:schemeClr val="tx1"/>
          </a:solidFill>
          <a:ln w="28575" cap="flat" cmpd="sng">
            <a:solidFill>
              <a:schemeClr val="tx1"/>
            </a:solidFill>
            <a:prstDash val="solid"/>
            <a:miter lim="800000"/>
            <a:headEnd type="none" w="sm" len="sm"/>
            <a:tailEnd type="none" w="sm" len="sm"/>
          </a:ln>
        </p:spPr>
        <p:txBody>
          <a:bodyPr spcFirstLastPara="1" wrap="square" lIns="182880" tIns="274320" rIns="182880" bIns="182880" anchor="t" anchorCtr="0">
            <a:noAutofit/>
          </a:bodyPr>
          <a:lstStyle/>
          <a:p>
            <a:pPr marL="0" lvl="0" indent="0" rtl="0">
              <a:spcBef>
                <a:spcPts val="0"/>
              </a:spcBef>
              <a:spcAft>
                <a:spcPts val="0"/>
              </a:spcAft>
              <a:buNone/>
            </a:pPr>
            <a:r>
              <a:rPr lang="en-US" sz="2400" dirty="0">
                <a:solidFill>
                  <a:schemeClr val="lt1"/>
                </a:solidFill>
                <a:latin typeface="Perpetua" panose="02020502060401020303" pitchFamily="18" charset="0"/>
                <a:ea typeface="Calibri"/>
                <a:cs typeface="Calibri"/>
                <a:sym typeface="Calibri"/>
              </a:rPr>
              <a:t>“Isaac continued, ‘Here are the fire and the wood, but</a:t>
            </a:r>
            <a:r>
              <a:rPr lang="en-US" sz="2400" b="1" dirty="0">
                <a:solidFill>
                  <a:schemeClr val="lt1"/>
                </a:solidFill>
                <a:latin typeface="Perpetua" panose="02020502060401020303" pitchFamily="18" charset="0"/>
                <a:ea typeface="Calibri"/>
                <a:cs typeface="Calibri"/>
                <a:sym typeface="Calibri"/>
              </a:rPr>
              <a:t> where is the sheep for the burnt offering</a:t>
            </a:r>
            <a:r>
              <a:rPr lang="en-US" sz="2400" dirty="0">
                <a:solidFill>
                  <a:schemeClr val="lt1"/>
                </a:solidFill>
                <a:latin typeface="Perpetua" panose="02020502060401020303" pitchFamily="18" charset="0"/>
                <a:ea typeface="Calibri"/>
                <a:cs typeface="Calibri"/>
                <a:sym typeface="Calibri"/>
              </a:rPr>
              <a:t>?’ ‘My son,’ Abraham answered, ‘</a:t>
            </a:r>
            <a:r>
              <a:rPr lang="en-US" sz="2400" b="1" dirty="0">
                <a:solidFill>
                  <a:schemeClr val="lt1"/>
                </a:solidFill>
                <a:latin typeface="Perpetua" panose="02020502060401020303" pitchFamily="18" charset="0"/>
                <a:ea typeface="Calibri"/>
                <a:cs typeface="Calibri"/>
                <a:sym typeface="Calibri"/>
              </a:rPr>
              <a:t>God will provide the sheep</a:t>
            </a:r>
            <a:r>
              <a:rPr lang="en-US" sz="2400" dirty="0">
                <a:solidFill>
                  <a:schemeClr val="lt1"/>
                </a:solidFill>
                <a:latin typeface="Perpetua" panose="02020502060401020303" pitchFamily="18" charset="0"/>
                <a:ea typeface="Calibri"/>
                <a:cs typeface="Calibri"/>
                <a:sym typeface="Calibri"/>
              </a:rPr>
              <a:t> for the burnt offering.’”</a:t>
            </a:r>
          </a:p>
          <a:p>
            <a:pPr marL="0" lvl="0" indent="0" algn="r" rtl="0">
              <a:spcBef>
                <a:spcPts val="0"/>
              </a:spcBef>
              <a:spcAft>
                <a:spcPts val="0"/>
              </a:spcAft>
              <a:buNone/>
            </a:pPr>
            <a:r>
              <a:rPr lang="en" sz="2400" b="1" dirty="0">
                <a:solidFill>
                  <a:schemeClr val="lt1"/>
                </a:solidFill>
                <a:latin typeface="Perpetua" panose="02020502060401020303" pitchFamily="18" charset="0"/>
                <a:ea typeface="Calibri"/>
                <a:cs typeface="Calibri"/>
                <a:sym typeface="Calibri"/>
              </a:rPr>
              <a:t>Gen 22:8</a:t>
            </a:r>
            <a:endParaRPr sz="2400" b="1" dirty="0">
              <a:solidFill>
                <a:schemeClr val="lt1"/>
              </a:solidFill>
              <a:latin typeface="Perpetua" panose="02020502060401020303" pitchFamily="18" charset="0"/>
              <a:ea typeface="Calibri"/>
              <a:cs typeface="Calibri"/>
              <a:sym typeface="Calibri"/>
            </a:endParaRPr>
          </a:p>
        </p:txBody>
      </p:sp>
      <p:sp>
        <p:nvSpPr>
          <p:cNvPr id="230" name="Google Shape;230;p30"/>
          <p:cNvSpPr/>
          <p:nvPr/>
        </p:nvSpPr>
        <p:spPr>
          <a:xfrm>
            <a:off x="495300" y="191925"/>
            <a:ext cx="8077175" cy="760575"/>
          </a:xfrm>
          <a:prstGeom prst="round2DiagRect">
            <a:avLst>
              <a:gd name="adj1" fmla="val 16667"/>
              <a:gd name="adj2" fmla="val 50000"/>
            </a:avLst>
          </a:prstGeom>
          <a:solidFill>
            <a:srgbClr val="8D0053"/>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30"/>
          <p:cNvSpPr txBox="1"/>
          <p:nvPr/>
        </p:nvSpPr>
        <p:spPr>
          <a:xfrm>
            <a:off x="769820" y="191925"/>
            <a:ext cx="7604359" cy="54013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lt1"/>
                </a:solidFill>
                <a:effectLst>
                  <a:outerShdw blurRad="50800" dist="38100" dir="5400000" algn="t" rotWithShape="0">
                    <a:prstClr val="black">
                      <a:alpha val="40000"/>
                    </a:prstClr>
                  </a:outerShdw>
                </a:effectLst>
                <a:latin typeface="Calibri" panose="020F0502020204030204" pitchFamily="34" charset="0"/>
                <a:ea typeface="Impact"/>
                <a:cs typeface="Calibri" panose="020F0502020204030204" pitchFamily="34" charset="0"/>
                <a:sym typeface="Impact"/>
              </a:rPr>
              <a:t>Jesus, ‘The Lamb of God’ in John’s Writings</a:t>
            </a:r>
            <a:endParaRPr sz="3200" dirty="0">
              <a:solidFill>
                <a:schemeClr val="lt1"/>
              </a:solidFill>
              <a:effectLst>
                <a:outerShdw blurRad="50800" dist="38100" dir="5400000" algn="t" rotWithShape="0">
                  <a:prstClr val="black">
                    <a:alpha val="40000"/>
                  </a:prstClr>
                </a:outerShdw>
              </a:effectLst>
              <a:latin typeface="Calibri" panose="020F0502020204030204" pitchFamily="34" charset="0"/>
              <a:ea typeface="Impact"/>
              <a:cs typeface="Calibri" panose="020F0502020204030204" pitchFamily="34" charset="0"/>
              <a:sym typeface="Impact"/>
            </a:endParaRPr>
          </a:p>
        </p:txBody>
      </p:sp>
      <p:pic>
        <p:nvPicPr>
          <p:cNvPr id="232" name="Google Shape;232;p30"/>
          <p:cNvPicPr preferRelativeResize="0"/>
          <p:nvPr/>
        </p:nvPicPr>
        <p:blipFill>
          <a:blip r:embed="rId3">
            <a:alphaModFix/>
          </a:blip>
          <a:stretch>
            <a:fillRect/>
          </a:stretch>
        </p:blipFill>
        <p:spPr>
          <a:xfrm>
            <a:off x="571526" y="1333500"/>
            <a:ext cx="3200400" cy="3201508"/>
          </a:xfrm>
          <a:prstGeom prst="rect">
            <a:avLst/>
          </a:prstGeom>
          <a:noFill/>
          <a:ln w="76200" cap="flat" cmpd="sng">
            <a:solidFill>
              <a:schemeClr val="tx1"/>
            </a:solidFill>
            <a:prstDash val="solid"/>
            <a:miter lim="800000"/>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subTitle" idx="1"/>
          </p:nvPr>
        </p:nvSpPr>
        <p:spPr>
          <a:xfrm>
            <a:off x="3980782" y="1885118"/>
            <a:ext cx="4536075" cy="29775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US" dirty="0">
                <a:solidFill>
                  <a:schemeClr val="tx1"/>
                </a:solidFill>
                <a:latin typeface="Calibri"/>
                <a:ea typeface="Calibri"/>
                <a:cs typeface="Calibri"/>
                <a:sym typeface="Calibri"/>
              </a:rPr>
              <a:t>A branch of theology that studies the meaning of the Divine Person of Jesus Christ.</a:t>
            </a:r>
          </a:p>
          <a:p>
            <a:pPr marL="0" lvl="0" indent="0" algn="ctr" rtl="0">
              <a:spcBef>
                <a:spcPts val="0"/>
              </a:spcBef>
              <a:spcAft>
                <a:spcPts val="0"/>
              </a:spcAft>
              <a:buClr>
                <a:srgbClr val="000000"/>
              </a:buClr>
              <a:buSzPts val="605"/>
              <a:buFont typeface="Arial"/>
              <a:buNone/>
            </a:pPr>
            <a:endParaRPr lang="en-US" dirty="0">
              <a:solidFill>
                <a:schemeClr val="tx1"/>
              </a:solidFill>
              <a:latin typeface="Calibri"/>
              <a:ea typeface="Calibri"/>
              <a:cs typeface="Calibri"/>
              <a:sym typeface="Calibri"/>
            </a:endParaRPr>
          </a:p>
          <a:p>
            <a:pPr marL="0" lvl="0" indent="0" algn="ctr" rtl="0">
              <a:spcBef>
                <a:spcPts val="0"/>
              </a:spcBef>
              <a:spcAft>
                <a:spcPts val="0"/>
              </a:spcAft>
              <a:buClr>
                <a:srgbClr val="000000"/>
              </a:buClr>
              <a:buSzPts val="605"/>
              <a:buFont typeface="Arial"/>
              <a:buNone/>
            </a:pPr>
            <a:r>
              <a:rPr lang="en" dirty="0">
                <a:solidFill>
                  <a:schemeClr val="tx1"/>
                </a:solidFill>
                <a:latin typeface="Calibri"/>
                <a:ea typeface="Calibri"/>
                <a:cs typeface="Calibri"/>
                <a:sym typeface="Calibri"/>
              </a:rPr>
              <a:t>John stresses Jesus’s heavenly origins.</a:t>
            </a:r>
            <a:endParaRPr sz="2440" dirty="0">
              <a:solidFill>
                <a:schemeClr val="tx1"/>
              </a:solidFill>
              <a:latin typeface="Calibri"/>
              <a:ea typeface="Calibri"/>
              <a:cs typeface="Calibri"/>
              <a:sym typeface="Calibri"/>
            </a:endParaRPr>
          </a:p>
        </p:txBody>
      </p:sp>
      <p:sp>
        <p:nvSpPr>
          <p:cNvPr id="61" name="Google Shape;61;p14"/>
          <p:cNvSpPr/>
          <p:nvPr/>
        </p:nvSpPr>
        <p:spPr>
          <a:xfrm>
            <a:off x="380400" y="188375"/>
            <a:ext cx="8383200" cy="1116000"/>
          </a:xfrm>
          <a:prstGeom prst="roundRect">
            <a:avLst>
              <a:gd name="adj" fmla="val 16667"/>
            </a:avLst>
          </a:prstGeom>
          <a:solidFill>
            <a:srgbClr val="8D005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4"/>
          <p:cNvSpPr txBox="1"/>
          <p:nvPr/>
        </p:nvSpPr>
        <p:spPr>
          <a:xfrm>
            <a:off x="2475993" y="213875"/>
            <a:ext cx="4192014" cy="106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Christology</a:t>
            </a:r>
            <a:endParaRPr sz="5300" dirty="0">
              <a:solidFill>
                <a:schemeClr val="lt1"/>
              </a:solidFill>
              <a:latin typeface="Calibri"/>
              <a:ea typeface="Calibri"/>
              <a:cs typeface="Calibri"/>
              <a:sym typeface="Calibri"/>
            </a:endParaRPr>
          </a:p>
        </p:txBody>
      </p:sp>
      <p:sp>
        <p:nvSpPr>
          <p:cNvPr id="63" name="Google Shape;63;p14"/>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64;p14"/>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65" name="Google Shape;65;p14"/>
          <p:cNvPicPr preferRelativeResize="0"/>
          <p:nvPr/>
        </p:nvPicPr>
        <p:blipFill rotWithShape="1">
          <a:blip r:embed="rId3">
            <a:alphaModFix/>
          </a:blip>
          <a:srcRect b="48060"/>
          <a:stretch/>
        </p:blipFill>
        <p:spPr>
          <a:xfrm>
            <a:off x="845525" y="2001073"/>
            <a:ext cx="2693899" cy="2544824"/>
          </a:xfrm>
          <a:prstGeom prst="rect">
            <a:avLst/>
          </a:prstGeom>
          <a:noFill/>
          <a:ln w="76200" cap="flat" cmpd="sng">
            <a:solidFill>
              <a:srgbClr val="8D0053"/>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subTitle" idx="1"/>
          </p:nvPr>
        </p:nvSpPr>
        <p:spPr>
          <a:xfrm>
            <a:off x="4064854" y="2000004"/>
            <a:ext cx="4626900" cy="223889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700" dirty="0">
                <a:solidFill>
                  <a:schemeClr val="tx1"/>
                </a:solidFill>
                <a:latin typeface="Calibri"/>
                <a:ea typeface="Calibri"/>
                <a:cs typeface="Calibri"/>
                <a:sym typeface="Calibri"/>
              </a:rPr>
              <a:t>The fourth and final Gospel in the New Testament canon. Written later than the synoptics by the apostle and evangelist John.</a:t>
            </a:r>
            <a:endParaRPr sz="2700" dirty="0">
              <a:solidFill>
                <a:schemeClr val="tx1"/>
              </a:solidFill>
              <a:latin typeface="Calibri"/>
              <a:ea typeface="Calibri"/>
              <a:cs typeface="Calibri"/>
              <a:sym typeface="Calibri"/>
            </a:endParaRPr>
          </a:p>
        </p:txBody>
      </p:sp>
      <p:sp>
        <p:nvSpPr>
          <p:cNvPr id="71" name="Google Shape;71;p15"/>
          <p:cNvSpPr/>
          <p:nvPr/>
        </p:nvSpPr>
        <p:spPr>
          <a:xfrm>
            <a:off x="380400" y="188375"/>
            <a:ext cx="8383200" cy="1116000"/>
          </a:xfrm>
          <a:prstGeom prst="roundRect">
            <a:avLst>
              <a:gd name="adj" fmla="val 16667"/>
            </a:avLst>
          </a:prstGeom>
          <a:solidFill>
            <a:srgbClr val="8D0053"/>
          </a:solidFill>
          <a:ln w="9525"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 name="Google Shape;72;p15"/>
          <p:cNvSpPr txBox="1"/>
          <p:nvPr/>
        </p:nvSpPr>
        <p:spPr>
          <a:xfrm>
            <a:off x="1488450" y="213407"/>
            <a:ext cx="6167100" cy="2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Gospel of John</a:t>
            </a:r>
            <a:endParaRPr sz="5300" dirty="0">
              <a:solidFill>
                <a:schemeClr val="lt1"/>
              </a:solidFill>
              <a:latin typeface="Calibri"/>
              <a:ea typeface="Calibri"/>
              <a:cs typeface="Calibri"/>
              <a:sym typeface="Calibri"/>
            </a:endParaRPr>
          </a:p>
        </p:txBody>
      </p:sp>
      <p:sp>
        <p:nvSpPr>
          <p:cNvPr id="73" name="Google Shape;73;p15"/>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 name="Google Shape;74;p15"/>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75" name="Google Shape;75;p15"/>
          <p:cNvPicPr preferRelativeResize="0"/>
          <p:nvPr/>
        </p:nvPicPr>
        <p:blipFill>
          <a:blip r:embed="rId3">
            <a:alphaModFix/>
          </a:blip>
          <a:stretch>
            <a:fillRect/>
          </a:stretch>
        </p:blipFill>
        <p:spPr>
          <a:xfrm>
            <a:off x="540433" y="2094973"/>
            <a:ext cx="3292650" cy="2057925"/>
          </a:xfrm>
          <a:prstGeom prst="rect">
            <a:avLst/>
          </a:prstGeom>
          <a:noFill/>
          <a:ln w="76200" cap="flat" cmpd="sng">
            <a:solidFill>
              <a:srgbClr val="8D0053"/>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A582"/>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718750" y="637953"/>
            <a:ext cx="3705900" cy="3501656"/>
          </a:xfrm>
          <a:prstGeom prst="rect">
            <a:avLst/>
          </a:prstGeom>
          <a:solidFill>
            <a:srgbClr val="8D0053"/>
          </a:solidFill>
          <a:ln w="76200" cap="flat" cmpd="sng">
            <a:solidFill>
              <a:schemeClr val="tx1"/>
            </a:solidFill>
            <a:prstDash val="solid"/>
            <a:round/>
            <a:headEnd type="none" w="sm" len="sm"/>
            <a:tailEnd type="none" w="sm" len="sm"/>
          </a:ln>
        </p:spPr>
        <p:txBody>
          <a:bodyPr spcFirstLastPara="1" wrap="square" lIns="274320" tIns="91425" rIns="274320" bIns="91425" anchor="ctr" anchorCtr="0">
            <a:noAutofit/>
          </a:bodyPr>
          <a:lstStyle/>
          <a:p>
            <a:pPr marL="0" lvl="0" indent="0" algn="ctr" rtl="0">
              <a:spcBef>
                <a:spcPts val="0"/>
              </a:spcBef>
              <a:spcAft>
                <a:spcPts val="0"/>
              </a:spcAft>
              <a:buSzPts val="990"/>
              <a:buNone/>
            </a:pPr>
            <a:r>
              <a:rPr lang="en" sz="3620" b="1" dirty="0">
                <a:solidFill>
                  <a:schemeClr val="bg1"/>
                </a:solidFill>
                <a:latin typeface="Calibri"/>
                <a:ea typeface="Calibri"/>
                <a:cs typeface="Calibri"/>
                <a:sym typeface="Calibri"/>
              </a:rPr>
              <a:t> Why was John referred to as the beloved disciple?</a:t>
            </a:r>
            <a:endParaRPr sz="3620" b="1" dirty="0">
              <a:solidFill>
                <a:schemeClr val="bg1"/>
              </a:solidFill>
              <a:latin typeface="Calibri"/>
              <a:ea typeface="Calibri"/>
              <a:cs typeface="Calibri"/>
              <a:sym typeface="Calibri"/>
            </a:endParaRPr>
          </a:p>
        </p:txBody>
      </p:sp>
      <p:pic>
        <p:nvPicPr>
          <p:cNvPr id="81" name="Google Shape;81;p16"/>
          <p:cNvPicPr preferRelativeResize="0"/>
          <p:nvPr/>
        </p:nvPicPr>
        <p:blipFill rotWithShape="1">
          <a:blip r:embed="rId3">
            <a:alphaModFix/>
          </a:blip>
          <a:srcRect l="41717" t="15663" r="48018" b="32654"/>
          <a:stretch/>
        </p:blipFill>
        <p:spPr>
          <a:xfrm>
            <a:off x="5675811" y="246340"/>
            <a:ext cx="3157684" cy="46508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subTitle" idx="1"/>
          </p:nvPr>
        </p:nvSpPr>
        <p:spPr>
          <a:xfrm>
            <a:off x="244074" y="275769"/>
            <a:ext cx="8655850" cy="787500"/>
          </a:xfrm>
          <a:prstGeom prst="rect">
            <a:avLst/>
          </a:prstGeom>
          <a:solidFill>
            <a:srgbClr val="8D0053"/>
          </a:solidFill>
          <a:scene3d>
            <a:camera prst="orthographicFront"/>
            <a:lightRig rig="threePt" dir="t"/>
          </a:scene3d>
          <a:sp3d>
            <a:bevelT w="127000" h="127000" prst="relaxedInset"/>
          </a:sp3d>
        </p:spPr>
        <p:txBody>
          <a:bodyPr spcFirstLastPara="1" wrap="square" lIns="91425" tIns="91425" rIns="91425" bIns="91425" anchor="ctr" anchorCtr="0">
            <a:normAutofit/>
          </a:bodyPr>
          <a:lstStyle/>
          <a:p>
            <a:pPr marL="0" lvl="0" indent="0" algn="ctr" rtl="0">
              <a:spcBef>
                <a:spcPts val="0"/>
              </a:spcBef>
              <a:spcAft>
                <a:spcPts val="0"/>
              </a:spcAft>
              <a:buNone/>
            </a:pPr>
            <a:r>
              <a:rPr lang="en" sz="3200" b="1"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Top 5 Memorable Quotes in John’s Gospel</a:t>
            </a:r>
            <a:endParaRPr sz="3200" b="1"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grpSp>
        <p:nvGrpSpPr>
          <p:cNvPr id="7" name="Group 6">
            <a:extLst>
              <a:ext uri="{FF2B5EF4-FFF2-40B4-BE49-F238E27FC236}">
                <a16:creationId xmlns:a16="http://schemas.microsoft.com/office/drawing/2014/main" id="{11E58DA1-D1FB-F0E3-8A82-5B205A703846}"/>
              </a:ext>
            </a:extLst>
          </p:cNvPr>
          <p:cNvGrpSpPr/>
          <p:nvPr/>
        </p:nvGrpSpPr>
        <p:grpSpPr>
          <a:xfrm>
            <a:off x="244074" y="1196425"/>
            <a:ext cx="8655852" cy="3620124"/>
            <a:chOff x="269198" y="937387"/>
            <a:chExt cx="8655852" cy="3620124"/>
          </a:xfrm>
        </p:grpSpPr>
        <p:sp>
          <p:nvSpPr>
            <p:cNvPr id="2" name="Google Shape;92;p17">
              <a:extLst>
                <a:ext uri="{FF2B5EF4-FFF2-40B4-BE49-F238E27FC236}">
                  <a16:creationId xmlns:a16="http://schemas.microsoft.com/office/drawing/2014/main" id="{10521D1E-671A-B08A-9FDC-302F7410BAC8}"/>
                </a:ext>
              </a:extLst>
            </p:cNvPr>
            <p:cNvSpPr txBox="1"/>
            <p:nvPr/>
          </p:nvSpPr>
          <p:spPr>
            <a:xfrm>
              <a:off x="269200" y="937387"/>
              <a:ext cx="8655850" cy="595500"/>
            </a:xfrm>
            <a:prstGeom prst="snip2DiagRect">
              <a:avLst/>
            </a:prstGeom>
            <a:solidFill>
              <a:srgbClr val="6C0040"/>
            </a:solidFill>
            <a:ln>
              <a:noFill/>
            </a:ln>
          </p:spPr>
          <p:txBody>
            <a:bodyPr spcFirstLastPara="1" wrap="square" lIns="91425" tIns="91425" rIns="91425" bIns="91425" anchor="ctr" anchorCtr="0">
              <a:noAutofit/>
            </a:bodyPr>
            <a:lstStyle/>
            <a:p>
              <a:pPr marL="0" lvl="0" indent="0" algn="ctr" rtl="0">
                <a:spcBef>
                  <a:spcPts val="0"/>
                </a:spcBef>
                <a:buClr>
                  <a:schemeClr val="dk1"/>
                </a:buClr>
                <a:buSzPts val="688"/>
                <a:buFont typeface="Arial"/>
                <a:buNone/>
              </a:pPr>
              <a:r>
                <a:rPr lang="en" sz="1600" b="1" dirty="0">
                  <a:solidFill>
                    <a:schemeClr val="bg1"/>
                  </a:solidFill>
                  <a:latin typeface="Perpetua" panose="02020502060401020303" pitchFamily="18" charset="0"/>
                  <a:ea typeface="Calibri"/>
                  <a:cs typeface="Calibri"/>
                  <a:sym typeface="Impact"/>
                </a:rPr>
                <a:t>“</a:t>
              </a:r>
              <a:r>
                <a:rPr lang="en" sz="1600" b="1" dirty="0">
                  <a:solidFill>
                    <a:schemeClr val="bg1"/>
                  </a:solidFill>
                  <a:latin typeface="Perpetua" panose="02020502060401020303" pitchFamily="18" charset="0"/>
                  <a:ea typeface="Calibri"/>
                  <a:cs typeface="Calibri"/>
                  <a:sym typeface="Calibri"/>
                </a:rPr>
                <a:t>I am the way and the truth and the life. No one comes to the Father except through me” (Jn 14:6).</a:t>
              </a:r>
              <a:endParaRPr sz="1600" b="1" dirty="0">
                <a:solidFill>
                  <a:schemeClr val="bg1"/>
                </a:solidFill>
                <a:latin typeface="Perpetua" panose="02020502060401020303" pitchFamily="18" charset="0"/>
                <a:ea typeface="Calibri"/>
                <a:cs typeface="Calibri"/>
                <a:sym typeface="Calibri"/>
              </a:endParaRPr>
            </a:p>
          </p:txBody>
        </p:sp>
        <p:sp>
          <p:nvSpPr>
            <p:cNvPr id="3" name="Google Shape;93;p17">
              <a:extLst>
                <a:ext uri="{FF2B5EF4-FFF2-40B4-BE49-F238E27FC236}">
                  <a16:creationId xmlns:a16="http://schemas.microsoft.com/office/drawing/2014/main" id="{7D6E269F-2251-1CDF-C13B-8D032B4DAA36}"/>
                </a:ext>
              </a:extLst>
            </p:cNvPr>
            <p:cNvSpPr txBox="1"/>
            <p:nvPr/>
          </p:nvSpPr>
          <p:spPr>
            <a:xfrm>
              <a:off x="269200" y="1628558"/>
              <a:ext cx="8655850" cy="756173"/>
            </a:xfrm>
            <a:prstGeom prst="snip2DiagRect">
              <a:avLst/>
            </a:prstGeom>
            <a:solidFill>
              <a:schemeClr val="bg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688"/>
                <a:buFont typeface="Arial"/>
                <a:buNone/>
              </a:pPr>
              <a:r>
                <a:rPr lang="en" sz="1600" b="1" dirty="0">
                  <a:solidFill>
                    <a:schemeClr val="bg1"/>
                  </a:solidFill>
                  <a:latin typeface="Perpetua" panose="02020502060401020303" pitchFamily="18" charset="0"/>
                  <a:ea typeface="Calibri"/>
                  <a:cs typeface="Calibri"/>
                  <a:sym typeface="Calibri"/>
                </a:rPr>
                <a:t>“Amen, amen, I say to you, unless you eat the flesh of the Son of Man and drink his blood, you do not have life within you” (Jn 6:53).</a:t>
              </a:r>
              <a:endParaRPr sz="1600" b="1" dirty="0">
                <a:solidFill>
                  <a:schemeClr val="bg1"/>
                </a:solidFill>
                <a:latin typeface="Perpetua" panose="02020502060401020303" pitchFamily="18" charset="0"/>
                <a:ea typeface="Calibri"/>
                <a:cs typeface="Calibri"/>
                <a:sym typeface="Calibri"/>
              </a:endParaRPr>
            </a:p>
          </p:txBody>
        </p:sp>
        <p:sp>
          <p:nvSpPr>
            <p:cNvPr id="4" name="Google Shape;94;p17">
              <a:extLst>
                <a:ext uri="{FF2B5EF4-FFF2-40B4-BE49-F238E27FC236}">
                  <a16:creationId xmlns:a16="http://schemas.microsoft.com/office/drawing/2014/main" id="{2C9E8C4B-953F-0EC0-4F8D-DFC95DC5A05A}"/>
                </a:ext>
              </a:extLst>
            </p:cNvPr>
            <p:cNvSpPr txBox="1"/>
            <p:nvPr/>
          </p:nvSpPr>
          <p:spPr>
            <a:xfrm>
              <a:off x="269199" y="2483672"/>
              <a:ext cx="8655850" cy="549175"/>
            </a:xfrm>
            <a:prstGeom prst="snip2DiagRect">
              <a:avLst/>
            </a:prstGeom>
            <a:solidFill>
              <a:srgbClr val="6C0040"/>
            </a:solidFill>
            <a:ln>
              <a:noFill/>
            </a:ln>
          </p:spPr>
          <p:txBody>
            <a:bodyPr spcFirstLastPara="1" wrap="square" lIns="91425" tIns="91425" rIns="91425" bIns="91425" anchor="ctr" anchorCtr="0">
              <a:noAutofit/>
            </a:bodyPr>
            <a:lstStyle/>
            <a:p>
              <a:pPr lvl="1" algn="ctr">
                <a:buClr>
                  <a:schemeClr val="dk1"/>
                </a:buClr>
                <a:buSzPts val="688"/>
              </a:pPr>
              <a:r>
                <a:rPr lang="en" sz="1600" b="1" dirty="0">
                  <a:solidFill>
                    <a:schemeClr val="bg1"/>
                  </a:solidFill>
                  <a:latin typeface="Perpetua" panose="02020502060401020303" pitchFamily="18" charset="0"/>
                  <a:ea typeface="Calibri"/>
                  <a:cs typeface="Calibri"/>
                  <a:sym typeface="Calibri"/>
                </a:rPr>
                <a:t>“</a:t>
              </a:r>
              <a:r>
                <a:rPr lang="en-US" sz="1600" b="1" dirty="0">
                  <a:solidFill>
                    <a:schemeClr val="bg1"/>
                  </a:solidFill>
                  <a:latin typeface="Perpetua" panose="02020502060401020303" pitchFamily="18" charset="0"/>
                  <a:ea typeface="Calibri"/>
                  <a:cs typeface="Calibri"/>
                  <a:sym typeface="Calibri"/>
                </a:rPr>
                <a:t>I am the light of the world. Whoever follows me will not walk in darkness, but will have the light of life” (Jn 8:12).</a:t>
              </a:r>
              <a:endParaRPr sz="1600" dirty="0">
                <a:solidFill>
                  <a:schemeClr val="bg1"/>
                </a:solidFill>
                <a:latin typeface="Perpetua" panose="02020502060401020303" pitchFamily="18" charset="0"/>
                <a:ea typeface="Calibri"/>
                <a:cs typeface="Calibri"/>
                <a:sym typeface="Calibri"/>
              </a:endParaRPr>
            </a:p>
          </p:txBody>
        </p:sp>
        <p:sp>
          <p:nvSpPr>
            <p:cNvPr id="5" name="Google Shape;95;p17">
              <a:extLst>
                <a:ext uri="{FF2B5EF4-FFF2-40B4-BE49-F238E27FC236}">
                  <a16:creationId xmlns:a16="http://schemas.microsoft.com/office/drawing/2014/main" id="{82321526-BBAD-079A-B668-36C6DBE2E1DD}"/>
                </a:ext>
              </a:extLst>
            </p:cNvPr>
            <p:cNvSpPr txBox="1"/>
            <p:nvPr/>
          </p:nvSpPr>
          <p:spPr>
            <a:xfrm>
              <a:off x="269198" y="3131788"/>
              <a:ext cx="8655851" cy="787500"/>
            </a:xfrm>
            <a:prstGeom prst="snip2DiagRect">
              <a:avLst/>
            </a:prstGeom>
            <a:solidFill>
              <a:schemeClr val="bg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688"/>
                <a:buFont typeface="Arial"/>
                <a:buNone/>
              </a:pPr>
              <a:r>
                <a:rPr lang="en" sz="1600" b="1" dirty="0">
                  <a:solidFill>
                    <a:schemeClr val="bg1"/>
                  </a:solidFill>
                  <a:latin typeface="Perpetua" panose="02020502060401020303" pitchFamily="18" charset="0"/>
                  <a:ea typeface="Calibri"/>
                  <a:cs typeface="Calibri"/>
                  <a:sym typeface="Calibri"/>
                </a:rPr>
                <a:t>“</a:t>
              </a:r>
              <a:r>
                <a:rPr lang="en-US" sz="1600" b="1" dirty="0">
                  <a:solidFill>
                    <a:schemeClr val="bg1"/>
                  </a:solidFill>
                  <a:latin typeface="Perpetua" panose="02020502060401020303" pitchFamily="18" charset="0"/>
                  <a:ea typeface="Calibri"/>
                  <a:cs typeface="Calibri"/>
                  <a:sym typeface="Calibri"/>
                </a:rPr>
                <a:t>For God so loved the world that he gave his only Son, so that everyone who believes in him might not perish but might have eternal life</a:t>
              </a:r>
              <a:r>
                <a:rPr lang="en" sz="1600" b="1" dirty="0">
                  <a:solidFill>
                    <a:schemeClr val="bg1"/>
                  </a:solidFill>
                  <a:latin typeface="Perpetua" panose="02020502060401020303" pitchFamily="18" charset="0"/>
                  <a:ea typeface="Calibri"/>
                  <a:cs typeface="Calibri"/>
                  <a:sym typeface="Calibri"/>
                </a:rPr>
                <a:t>” (Jn 3:16).</a:t>
              </a:r>
              <a:endParaRPr sz="1600" b="1" dirty="0">
                <a:solidFill>
                  <a:schemeClr val="bg1"/>
                </a:solidFill>
                <a:latin typeface="Perpetua" panose="02020502060401020303" pitchFamily="18" charset="0"/>
                <a:ea typeface="Calibri"/>
                <a:cs typeface="Calibri"/>
                <a:sym typeface="Calibri"/>
              </a:endParaRPr>
            </a:p>
          </p:txBody>
        </p:sp>
        <p:sp>
          <p:nvSpPr>
            <p:cNvPr id="6" name="Google Shape;96;p17">
              <a:extLst>
                <a:ext uri="{FF2B5EF4-FFF2-40B4-BE49-F238E27FC236}">
                  <a16:creationId xmlns:a16="http://schemas.microsoft.com/office/drawing/2014/main" id="{CE7EB62D-07D4-84B3-65FB-D08DB7CB7291}"/>
                </a:ext>
              </a:extLst>
            </p:cNvPr>
            <p:cNvSpPr txBox="1"/>
            <p:nvPr/>
          </p:nvSpPr>
          <p:spPr>
            <a:xfrm>
              <a:off x="269198" y="4015043"/>
              <a:ext cx="8655851" cy="542468"/>
            </a:xfrm>
            <a:prstGeom prst="snip2DiagRect">
              <a:avLst/>
            </a:prstGeom>
            <a:solidFill>
              <a:srgbClr val="6C0040"/>
            </a:solidFill>
            <a:ln>
              <a:noFill/>
            </a:ln>
          </p:spPr>
          <p:txBody>
            <a:bodyPr spcFirstLastPara="1" wrap="square" lIns="91425" tIns="91425" rIns="91425" bIns="91425" anchor="ctr" anchorCtr="0">
              <a:noAutofit/>
            </a:bodyPr>
            <a:lstStyle/>
            <a:p>
              <a:pPr marL="0" lvl="0" indent="0" algn="ctr" rtl="0">
                <a:spcBef>
                  <a:spcPts val="0"/>
                </a:spcBef>
                <a:buClr>
                  <a:schemeClr val="dk1"/>
                </a:buClr>
                <a:buSzPts val="688"/>
                <a:buFont typeface="Arial"/>
                <a:buNone/>
              </a:pPr>
              <a:r>
                <a:rPr lang="en" sz="1600" b="1" dirty="0">
                  <a:solidFill>
                    <a:schemeClr val="bg1"/>
                  </a:solidFill>
                  <a:latin typeface="Perpetua" panose="02020502060401020303" pitchFamily="18" charset="0"/>
                  <a:ea typeface="Calibri"/>
                  <a:cs typeface="Calibri"/>
                  <a:sym typeface="Calibri"/>
                </a:rPr>
                <a:t> “I am the resurrection and the life; whoever believes in me, even if he dies, will live” (Jn 11:25).</a:t>
              </a:r>
              <a:endParaRPr sz="1600" dirty="0">
                <a:solidFill>
                  <a:schemeClr val="bg1"/>
                </a:solidFill>
                <a:latin typeface="Perpetua" panose="02020502060401020303" pitchFamily="18" charset="0"/>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279105" y="297739"/>
            <a:ext cx="8585790" cy="623100"/>
          </a:xfrm>
          <a:prstGeom prst="rect">
            <a:avLst/>
          </a:prstGeom>
          <a:solidFill>
            <a:srgbClr val="8D0053"/>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dirty="0">
                <a:solidFill>
                  <a:schemeClr val="lt1"/>
                </a:solidFill>
                <a:effectLst>
                  <a:outerShdw blurRad="50800" dist="38100" dir="5400000" algn="t" rotWithShape="0">
                    <a:prstClr val="black">
                      <a:alpha val="40000"/>
                    </a:prstClr>
                  </a:outerShdw>
                </a:effectLst>
                <a:latin typeface="Calibri"/>
                <a:ea typeface="Calibri"/>
                <a:cs typeface="Calibri"/>
                <a:sym typeface="Calibri"/>
              </a:rPr>
              <a:t>Mt, Mk, Lk (Synoptics) vs. John</a:t>
            </a:r>
            <a:endParaRPr sz="3020" b="1" dirty="0">
              <a:solidFill>
                <a:schemeClr val="lt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5" name="Oval 4">
            <a:extLst>
              <a:ext uri="{FF2B5EF4-FFF2-40B4-BE49-F238E27FC236}">
                <a16:creationId xmlns:a16="http://schemas.microsoft.com/office/drawing/2014/main" id="{E4CADE25-2764-4FD1-A57F-67A95EE6458A}"/>
              </a:ext>
            </a:extLst>
          </p:cNvPr>
          <p:cNvSpPr/>
          <p:nvPr/>
        </p:nvSpPr>
        <p:spPr>
          <a:xfrm>
            <a:off x="565017" y="1188161"/>
            <a:ext cx="3657600" cy="3657600"/>
          </a:xfrm>
          <a:prstGeom prst="ellipse">
            <a:avLst/>
          </a:prstGeom>
          <a:solidFill>
            <a:srgbClr val="6C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31832F-7AF3-4C5E-B3C6-49927316A051}"/>
              </a:ext>
            </a:extLst>
          </p:cNvPr>
          <p:cNvSpPr/>
          <p:nvPr/>
        </p:nvSpPr>
        <p:spPr>
          <a:xfrm>
            <a:off x="4921384" y="1188161"/>
            <a:ext cx="3657600" cy="3657600"/>
          </a:xfrm>
          <a:prstGeom prst="ellipse">
            <a:avLst/>
          </a:prstGeom>
          <a:solidFill>
            <a:srgbClr val="6C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18"/>
          <p:cNvSpPr txBox="1"/>
          <p:nvPr/>
        </p:nvSpPr>
        <p:spPr>
          <a:xfrm>
            <a:off x="1093100" y="2097540"/>
            <a:ext cx="2601434" cy="2550600"/>
          </a:xfrm>
          <a:prstGeom prst="rect">
            <a:avLst/>
          </a:prstGeom>
          <a:noFill/>
          <a:ln>
            <a:noFill/>
          </a:ln>
        </p:spPr>
        <p:txBody>
          <a:bodyPr spcFirstLastPara="1" wrap="none" lIns="91425" tIns="91425" rIns="91425" bIns="91425" anchor="t" anchorCtr="0">
            <a:noAutofit/>
          </a:bodyPr>
          <a:lstStyle/>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One Journey to Jerusalem</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Short sayings, many parables</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Focus is on Kingdom of God</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Not explicitly claiming divinity</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cs typeface="Calibri" panose="020F0502020204030204" pitchFamily="34" charset="0"/>
              </a:rPr>
              <a:t>Many stories in common</a:t>
            </a:r>
            <a:endParaRPr dirty="0">
              <a:solidFill>
                <a:schemeClr val="bg1"/>
              </a:solidFill>
              <a:latin typeface="Calibri" panose="020F0502020204030204" pitchFamily="34" charset="0"/>
              <a:cs typeface="Calibri" panose="020F0502020204030204" pitchFamily="34" charset="0"/>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cs typeface="Calibri" panose="020F0502020204030204" pitchFamily="34" charset="0"/>
              </a:rPr>
              <a:t>Miracles = “dunamis” (power)</a:t>
            </a:r>
            <a:endParaRPr dirty="0">
              <a:solidFill>
                <a:schemeClr val="bg1"/>
              </a:solidFill>
              <a:latin typeface="Calibri" panose="020F0502020204030204" pitchFamily="34" charset="0"/>
              <a:cs typeface="Calibri" panose="020F0502020204030204" pitchFamily="34" charset="0"/>
            </a:endParaRPr>
          </a:p>
          <a:p>
            <a:pPr marL="285750" lvl="0" indent="-285750" rtl="0">
              <a:spcBef>
                <a:spcPts val="0"/>
              </a:spcBef>
              <a:spcAft>
                <a:spcPts val="0"/>
              </a:spcAft>
              <a:buFont typeface="Arial" panose="020B0604020202020204" pitchFamily="34" charset="0"/>
              <a:buChar char="•"/>
            </a:pPr>
            <a:endParaRPr dirty="0">
              <a:solidFill>
                <a:schemeClr val="bg1"/>
              </a:solidFill>
              <a:latin typeface="+mn-lt"/>
              <a:ea typeface="Calibri"/>
              <a:cs typeface="Calibri"/>
              <a:sym typeface="Calibri"/>
            </a:endParaRPr>
          </a:p>
        </p:txBody>
      </p:sp>
      <p:sp>
        <p:nvSpPr>
          <p:cNvPr id="109" name="Google Shape;109;p18"/>
          <p:cNvSpPr txBox="1"/>
          <p:nvPr/>
        </p:nvSpPr>
        <p:spPr>
          <a:xfrm>
            <a:off x="5495542" y="2047920"/>
            <a:ext cx="2960544" cy="2550600"/>
          </a:xfrm>
          <a:prstGeom prst="rect">
            <a:avLst/>
          </a:prstGeom>
          <a:noFill/>
          <a:ln>
            <a:noFill/>
          </a:ln>
        </p:spPr>
        <p:txBody>
          <a:bodyPr spcFirstLastPara="1" wrap="square" lIns="91425" tIns="91425" rIns="91425" bIns="91425" anchor="t" anchorCtr="0">
            <a:noAutofit/>
          </a:bodyPr>
          <a:lstStyle/>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Three Journeys to Jerusalem</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Long discourses, parables</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Focus is NOT on Kingdom of God</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Explicitly claiming divinity, Heavenly Origin</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Few stories in common</a:t>
            </a:r>
            <a:endParaRPr dirty="0">
              <a:solidFill>
                <a:schemeClr val="bg1"/>
              </a:solidFill>
              <a:latin typeface="Calibri" panose="020F0502020204030204" pitchFamily="34" charset="0"/>
              <a:ea typeface="Calibri"/>
              <a:cs typeface="Calibri" panose="020F0502020204030204" pitchFamily="34" charset="0"/>
              <a:sym typeface="Calibri"/>
            </a:endParaRPr>
          </a:p>
          <a:p>
            <a:pPr marL="182880" lvl="0" indent="-182880" rtl="0">
              <a:lnSpc>
                <a:spcPct val="150000"/>
              </a:lnSpc>
              <a:spcBef>
                <a:spcPts val="0"/>
              </a:spcBef>
              <a:spcAft>
                <a:spcPts val="0"/>
              </a:spcAft>
              <a:buClr>
                <a:srgbClr val="FFB7E2"/>
              </a:buClr>
              <a:buFont typeface="Wingdings" panose="05000000000000000000" pitchFamily="2" charset="2"/>
              <a:buChar char="§"/>
            </a:pPr>
            <a:r>
              <a:rPr lang="en" dirty="0">
                <a:solidFill>
                  <a:schemeClr val="bg1"/>
                </a:solidFill>
                <a:latin typeface="Calibri" panose="020F0502020204030204" pitchFamily="34" charset="0"/>
                <a:ea typeface="Calibri"/>
                <a:cs typeface="Calibri" panose="020F0502020204030204" pitchFamily="34" charset="0"/>
                <a:sym typeface="Calibri"/>
              </a:rPr>
              <a:t>Miracles = Signs</a:t>
            </a:r>
            <a:endParaRPr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3" name="TextBox 2">
            <a:extLst>
              <a:ext uri="{FF2B5EF4-FFF2-40B4-BE49-F238E27FC236}">
                <a16:creationId xmlns:a16="http://schemas.microsoft.com/office/drawing/2014/main" id="{D629269D-4C38-BC5C-F3CD-C4EF46D1B8F0}"/>
              </a:ext>
            </a:extLst>
          </p:cNvPr>
          <p:cNvSpPr txBox="1"/>
          <p:nvPr/>
        </p:nvSpPr>
        <p:spPr>
          <a:xfrm>
            <a:off x="5691100" y="1662899"/>
            <a:ext cx="2118167" cy="523220"/>
          </a:xfrm>
          <a:prstGeom prst="rect">
            <a:avLst/>
          </a:prstGeom>
          <a:noFill/>
        </p:spPr>
        <p:txBody>
          <a:bodyPr wrap="square" rtlCol="0">
            <a:spAutoFit/>
          </a:bodyPr>
          <a:lstStyle/>
          <a:p>
            <a:pPr algn="ctr"/>
            <a:r>
              <a:rPr lang="en-US" sz="2800" b="1" dirty="0">
                <a:ln>
                  <a:solidFill>
                    <a:srgbClr val="8D0053"/>
                  </a:solidFill>
                </a:ln>
                <a:solidFill>
                  <a:schemeClr val="bg1"/>
                </a:solidFill>
                <a:latin typeface="Calibri" panose="020F0502020204030204" pitchFamily="34" charset="0"/>
                <a:cs typeface="Calibri" panose="020F0502020204030204" pitchFamily="34" charset="0"/>
              </a:rPr>
              <a:t>JOHN</a:t>
            </a:r>
          </a:p>
        </p:txBody>
      </p:sp>
      <p:sp>
        <p:nvSpPr>
          <p:cNvPr id="4" name="TextBox 3">
            <a:extLst>
              <a:ext uri="{FF2B5EF4-FFF2-40B4-BE49-F238E27FC236}">
                <a16:creationId xmlns:a16="http://schemas.microsoft.com/office/drawing/2014/main" id="{6B6D06F8-9EE5-0772-47F3-393F5EDF6120}"/>
              </a:ext>
            </a:extLst>
          </p:cNvPr>
          <p:cNvSpPr txBox="1"/>
          <p:nvPr/>
        </p:nvSpPr>
        <p:spPr>
          <a:xfrm>
            <a:off x="1258689" y="1682054"/>
            <a:ext cx="2270256" cy="523220"/>
          </a:xfrm>
          <a:prstGeom prst="rect">
            <a:avLst/>
          </a:prstGeom>
          <a:noFill/>
        </p:spPr>
        <p:txBody>
          <a:bodyPr wrap="square" rtlCol="0">
            <a:spAutoFit/>
          </a:bodyPr>
          <a:lstStyle/>
          <a:p>
            <a:pPr algn="ctr"/>
            <a:r>
              <a:rPr lang="en-US" sz="2800" b="1" dirty="0">
                <a:ln>
                  <a:solidFill>
                    <a:srgbClr val="8D0053"/>
                  </a:solidFill>
                </a:ln>
                <a:solidFill>
                  <a:schemeClr val="bg1"/>
                </a:solidFill>
                <a:latin typeface="Calibri" panose="020F0502020204030204" pitchFamily="34" charset="0"/>
                <a:cs typeface="Calibri" panose="020F0502020204030204" pitchFamily="34" charset="0"/>
              </a:rPr>
              <a:t>SYNOPTICS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311700" y="289080"/>
            <a:ext cx="8520600" cy="783300"/>
          </a:xfrm>
          <a:prstGeom prst="rect">
            <a:avLst/>
          </a:prstGeom>
          <a:solidFill>
            <a:srgbClr val="8D0053"/>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720" b="1" dirty="0">
                <a:solidFill>
                  <a:schemeClr val="lt1"/>
                </a:solidFill>
                <a:latin typeface="Calibri"/>
                <a:ea typeface="Calibri"/>
                <a:cs typeface="Calibri"/>
                <a:sym typeface="Calibri"/>
              </a:rPr>
              <a:t>New Characters Introduced in the Gospel of John</a:t>
            </a:r>
            <a:endParaRPr sz="2720" b="1" dirty="0">
              <a:solidFill>
                <a:schemeClr val="lt1"/>
              </a:solidFill>
              <a:latin typeface="Calibri"/>
              <a:ea typeface="Calibri"/>
              <a:cs typeface="Calibri"/>
              <a:sym typeface="Calibri"/>
            </a:endParaRPr>
          </a:p>
        </p:txBody>
      </p:sp>
      <p:pic>
        <p:nvPicPr>
          <p:cNvPr id="117" name="Google Shape;117;p19"/>
          <p:cNvPicPr preferRelativeResize="0"/>
          <p:nvPr/>
        </p:nvPicPr>
        <p:blipFill>
          <a:blip r:embed="rId4">
            <a:alphaModFix/>
          </a:blip>
          <a:stretch>
            <a:fillRect/>
          </a:stretch>
        </p:blipFill>
        <p:spPr>
          <a:xfrm>
            <a:off x="311700" y="1193766"/>
            <a:ext cx="1970790" cy="1453442"/>
          </a:xfrm>
          <a:prstGeom prst="rect">
            <a:avLst/>
          </a:prstGeom>
          <a:noFill/>
          <a:ln>
            <a:noFill/>
          </a:ln>
        </p:spPr>
      </p:pic>
      <p:pic>
        <p:nvPicPr>
          <p:cNvPr id="118" name="Google Shape;118;p19"/>
          <p:cNvPicPr preferRelativeResize="0"/>
          <p:nvPr/>
        </p:nvPicPr>
        <p:blipFill>
          <a:blip r:embed="rId5">
            <a:alphaModFix/>
          </a:blip>
          <a:stretch>
            <a:fillRect/>
          </a:stretch>
        </p:blipFill>
        <p:spPr>
          <a:xfrm>
            <a:off x="6861498" y="1193765"/>
            <a:ext cx="1970802" cy="1453896"/>
          </a:xfrm>
          <a:prstGeom prst="rect">
            <a:avLst/>
          </a:prstGeom>
          <a:noFill/>
          <a:ln>
            <a:noFill/>
          </a:ln>
        </p:spPr>
      </p:pic>
      <p:pic>
        <p:nvPicPr>
          <p:cNvPr id="119" name="Google Shape;119;p19"/>
          <p:cNvPicPr preferRelativeResize="0"/>
          <p:nvPr/>
        </p:nvPicPr>
        <p:blipFill>
          <a:blip r:embed="rId6">
            <a:alphaModFix/>
          </a:blip>
          <a:stretch>
            <a:fillRect/>
          </a:stretch>
        </p:blipFill>
        <p:spPr>
          <a:xfrm>
            <a:off x="2503130" y="1201144"/>
            <a:ext cx="1970791" cy="1453896"/>
          </a:xfrm>
          <a:prstGeom prst="rect">
            <a:avLst/>
          </a:prstGeom>
          <a:noFill/>
          <a:ln>
            <a:noFill/>
          </a:ln>
        </p:spPr>
      </p:pic>
      <p:pic>
        <p:nvPicPr>
          <p:cNvPr id="120" name="Google Shape;120;p19"/>
          <p:cNvPicPr preferRelativeResize="0"/>
          <p:nvPr/>
        </p:nvPicPr>
        <p:blipFill>
          <a:blip r:embed="rId7">
            <a:alphaModFix/>
          </a:blip>
          <a:stretch>
            <a:fillRect/>
          </a:stretch>
        </p:blipFill>
        <p:spPr>
          <a:xfrm>
            <a:off x="4694560" y="1201144"/>
            <a:ext cx="1975104" cy="1453896"/>
          </a:xfrm>
          <a:prstGeom prst="rect">
            <a:avLst/>
          </a:prstGeom>
          <a:noFill/>
          <a:ln>
            <a:noFill/>
          </a:ln>
        </p:spPr>
      </p:pic>
      <p:sp>
        <p:nvSpPr>
          <p:cNvPr id="121" name="Google Shape;121;p19"/>
          <p:cNvSpPr txBox="1"/>
          <p:nvPr/>
        </p:nvSpPr>
        <p:spPr>
          <a:xfrm>
            <a:off x="311700" y="2655040"/>
            <a:ext cx="1970790" cy="2283785"/>
          </a:xfrm>
          <a:prstGeom prst="rect">
            <a:avLst/>
          </a:prstGeom>
          <a:solidFill>
            <a:srgbClr val="C4BC74"/>
          </a:solidFill>
          <a:ln w="19050">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ln>
                  <a:solidFill>
                    <a:schemeClr val="bg1"/>
                  </a:solidFill>
                </a:ln>
                <a:solidFill>
                  <a:srgbClr val="8D0053"/>
                </a:solidFill>
                <a:latin typeface="Calibri"/>
                <a:ea typeface="Calibri"/>
                <a:cs typeface="Calibri"/>
                <a:sym typeface="Calibri"/>
              </a:rPr>
              <a:t>Nicodemus</a:t>
            </a:r>
          </a:p>
          <a:p>
            <a:pPr marL="0" lvl="0" indent="0" algn="ctr" rtl="0">
              <a:spcBef>
                <a:spcPts val="0"/>
              </a:spcBef>
              <a:spcAft>
                <a:spcPts val="0"/>
              </a:spcAft>
              <a:buNone/>
            </a:pPr>
            <a:endParaRPr lang="en" dirty="0">
              <a:solidFill>
                <a:schemeClr val="lt1"/>
              </a:solidFill>
              <a:latin typeface="Calibri"/>
              <a:ea typeface="Calibri"/>
              <a:cs typeface="Calibri"/>
              <a:sym typeface="Calibri"/>
            </a:endParaRPr>
          </a:p>
          <a:p>
            <a:pPr marL="0" lvl="0" indent="0" algn="ctr" rtl="0">
              <a:spcBef>
                <a:spcPts val="0"/>
              </a:spcBef>
              <a:spcAft>
                <a:spcPts val="0"/>
              </a:spcAft>
              <a:buNone/>
            </a:pPr>
            <a:r>
              <a:rPr lang="en" sz="1600" dirty="0">
                <a:solidFill>
                  <a:schemeClr val="lt1"/>
                </a:solidFill>
                <a:latin typeface="Perpetua" panose="02020502060401020303" pitchFamily="18" charset="0"/>
                <a:ea typeface="Calibri"/>
                <a:cs typeface="Calibri"/>
                <a:sym typeface="Calibri"/>
              </a:rPr>
              <a:t>a scholar who had difficulty understanding the mystery of Jesus. He becomes humble.</a:t>
            </a:r>
            <a:endParaRPr sz="1600" dirty="0">
              <a:solidFill>
                <a:schemeClr val="lt1"/>
              </a:solidFill>
              <a:latin typeface="Perpetua" panose="02020502060401020303" pitchFamily="18" charset="0"/>
              <a:ea typeface="Calibri"/>
              <a:cs typeface="Calibri"/>
              <a:sym typeface="Calibri"/>
            </a:endParaRPr>
          </a:p>
        </p:txBody>
      </p:sp>
      <p:sp>
        <p:nvSpPr>
          <p:cNvPr id="122" name="Google Shape;122;p19"/>
          <p:cNvSpPr txBox="1"/>
          <p:nvPr/>
        </p:nvSpPr>
        <p:spPr>
          <a:xfrm>
            <a:off x="2503130" y="2655040"/>
            <a:ext cx="1970790" cy="2283785"/>
          </a:xfrm>
          <a:prstGeom prst="rect">
            <a:avLst/>
          </a:prstGeom>
          <a:solidFill>
            <a:srgbClr val="384D5E"/>
          </a:solidFill>
          <a:ln w="19050">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ln>
                  <a:solidFill>
                    <a:schemeClr val="bg1"/>
                  </a:solidFill>
                </a:ln>
                <a:solidFill>
                  <a:srgbClr val="8D0053"/>
                </a:solidFill>
                <a:latin typeface="Calibri"/>
                <a:ea typeface="Calibri"/>
                <a:cs typeface="Calibri"/>
                <a:sym typeface="Calibri"/>
              </a:rPr>
              <a:t>Woman at the Well</a:t>
            </a:r>
          </a:p>
          <a:p>
            <a:pPr marL="0" lvl="0" indent="0" algn="ctr" rtl="0">
              <a:spcBef>
                <a:spcPts val="0"/>
              </a:spcBef>
              <a:spcAft>
                <a:spcPts val="0"/>
              </a:spcAft>
              <a:buNone/>
            </a:pPr>
            <a:endParaRPr lang="en" dirty="0">
              <a:solidFill>
                <a:schemeClr val="lt1"/>
              </a:solidFill>
              <a:latin typeface="Calibri"/>
              <a:ea typeface="Calibri"/>
              <a:cs typeface="Calibri"/>
              <a:sym typeface="Calibri"/>
            </a:endParaRPr>
          </a:p>
          <a:p>
            <a:pPr marL="0" lvl="0" indent="0" algn="ctr" rtl="0">
              <a:spcBef>
                <a:spcPts val="0"/>
              </a:spcBef>
              <a:spcAft>
                <a:spcPts val="0"/>
              </a:spcAft>
              <a:buNone/>
            </a:pPr>
            <a:r>
              <a:rPr lang="en" sz="1600" dirty="0">
                <a:solidFill>
                  <a:schemeClr val="lt1"/>
                </a:solidFill>
                <a:latin typeface="Perpetua" panose="02020502060401020303" pitchFamily="18" charset="0"/>
                <a:ea typeface="Calibri"/>
                <a:cs typeface="Calibri"/>
                <a:sym typeface="Calibri"/>
              </a:rPr>
              <a:t>a person who goes beyond her past sinfulness to proclaim the coming of Christ.</a:t>
            </a:r>
            <a:endParaRPr sz="1600" dirty="0">
              <a:solidFill>
                <a:schemeClr val="lt1"/>
              </a:solidFill>
              <a:latin typeface="Perpetua" panose="02020502060401020303" pitchFamily="18" charset="0"/>
              <a:ea typeface="Calibri"/>
              <a:cs typeface="Calibri"/>
              <a:sym typeface="Calibri"/>
            </a:endParaRPr>
          </a:p>
        </p:txBody>
      </p:sp>
      <p:sp>
        <p:nvSpPr>
          <p:cNvPr id="123" name="Google Shape;123;p19"/>
          <p:cNvSpPr txBox="1"/>
          <p:nvPr/>
        </p:nvSpPr>
        <p:spPr>
          <a:xfrm>
            <a:off x="4694560" y="2655040"/>
            <a:ext cx="1970790" cy="2283785"/>
          </a:xfrm>
          <a:prstGeom prst="rect">
            <a:avLst/>
          </a:prstGeom>
          <a:solidFill>
            <a:srgbClr val="C4BC74"/>
          </a:solidFill>
          <a:ln w="19050">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ln>
                  <a:solidFill>
                    <a:schemeClr val="bg1"/>
                  </a:solidFill>
                </a:ln>
                <a:solidFill>
                  <a:srgbClr val="8D0053"/>
                </a:solidFill>
                <a:latin typeface="Calibri"/>
                <a:ea typeface="Calibri"/>
                <a:cs typeface="Calibri"/>
                <a:sym typeface="Calibri"/>
              </a:rPr>
              <a:t>Lazarus</a:t>
            </a:r>
          </a:p>
          <a:p>
            <a:pPr marL="0" lvl="0" indent="0" algn="ctr" rtl="0">
              <a:spcBef>
                <a:spcPts val="0"/>
              </a:spcBef>
              <a:spcAft>
                <a:spcPts val="0"/>
              </a:spcAft>
              <a:buNone/>
            </a:pPr>
            <a:endParaRPr lang="en" sz="1600" dirty="0">
              <a:solidFill>
                <a:schemeClr val="lt1"/>
              </a:solidFill>
              <a:latin typeface="Calibri"/>
              <a:ea typeface="Calibri"/>
              <a:cs typeface="Calibri"/>
              <a:sym typeface="Calibri"/>
            </a:endParaRPr>
          </a:p>
          <a:p>
            <a:pPr marL="0" lvl="0" indent="0" algn="ctr" rtl="0">
              <a:spcBef>
                <a:spcPts val="0"/>
              </a:spcBef>
              <a:spcAft>
                <a:spcPts val="0"/>
              </a:spcAft>
              <a:buNone/>
            </a:pPr>
            <a:r>
              <a:rPr lang="en" sz="1600" dirty="0">
                <a:solidFill>
                  <a:schemeClr val="lt1"/>
                </a:solidFill>
                <a:latin typeface="Perpetua" panose="02020502060401020303" pitchFamily="18" charset="0"/>
                <a:ea typeface="Calibri"/>
                <a:cs typeface="Calibri"/>
                <a:sym typeface="Calibri"/>
              </a:rPr>
              <a:t>a person who befriended Jesus and for whom, Jesus wept. He gets a second chance at life.</a:t>
            </a:r>
            <a:endParaRPr sz="1600" dirty="0">
              <a:solidFill>
                <a:schemeClr val="lt1"/>
              </a:solidFill>
              <a:latin typeface="Perpetua" panose="02020502060401020303" pitchFamily="18" charset="0"/>
              <a:ea typeface="Calibri"/>
              <a:cs typeface="Calibri"/>
              <a:sym typeface="Calibri"/>
            </a:endParaRPr>
          </a:p>
        </p:txBody>
      </p:sp>
      <p:sp>
        <p:nvSpPr>
          <p:cNvPr id="124" name="Google Shape;124;p19"/>
          <p:cNvSpPr txBox="1"/>
          <p:nvPr/>
        </p:nvSpPr>
        <p:spPr>
          <a:xfrm>
            <a:off x="6861498" y="2638356"/>
            <a:ext cx="1970790" cy="2283785"/>
          </a:xfrm>
          <a:prstGeom prst="rect">
            <a:avLst/>
          </a:prstGeom>
          <a:solidFill>
            <a:srgbClr val="384D5E"/>
          </a:solidFill>
          <a:ln w="19050">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ln>
                  <a:solidFill>
                    <a:schemeClr val="bg1"/>
                  </a:solidFill>
                </a:ln>
                <a:solidFill>
                  <a:srgbClr val="8D0053"/>
                </a:solidFill>
                <a:latin typeface="Calibri"/>
                <a:ea typeface="Calibri"/>
                <a:cs typeface="Calibri"/>
                <a:sym typeface="Calibri"/>
              </a:rPr>
              <a:t>The Man Born Blind</a:t>
            </a:r>
          </a:p>
          <a:p>
            <a:pPr marL="0" lvl="0" indent="0" algn="ctr" rtl="0">
              <a:spcBef>
                <a:spcPts val="0"/>
              </a:spcBef>
              <a:spcAft>
                <a:spcPts val="0"/>
              </a:spcAft>
              <a:buNone/>
            </a:pPr>
            <a:endParaRPr lang="en" sz="1600" dirty="0">
              <a:solidFill>
                <a:schemeClr val="lt1"/>
              </a:solidFill>
              <a:latin typeface="Calibri"/>
              <a:ea typeface="Calibri"/>
              <a:cs typeface="Calibri"/>
              <a:sym typeface="Calibri"/>
            </a:endParaRPr>
          </a:p>
          <a:p>
            <a:pPr marL="0" lvl="0" indent="0" algn="ctr" rtl="0">
              <a:spcBef>
                <a:spcPts val="0"/>
              </a:spcBef>
              <a:spcAft>
                <a:spcPts val="0"/>
              </a:spcAft>
              <a:buNone/>
            </a:pPr>
            <a:r>
              <a:rPr lang="en" sz="1600" dirty="0">
                <a:solidFill>
                  <a:schemeClr val="lt1"/>
                </a:solidFill>
                <a:latin typeface="Perpetua" panose="02020502060401020303" pitchFamily="18" charset="0"/>
                <a:ea typeface="Calibri"/>
                <a:cs typeface="Calibri"/>
                <a:sym typeface="Calibri"/>
              </a:rPr>
              <a:t>ignored and harassed only to become strong in his faith.</a:t>
            </a:r>
            <a:endParaRPr sz="1600" dirty="0">
              <a:solidFill>
                <a:schemeClr val="lt1"/>
              </a:solidFill>
              <a:latin typeface="Perpetua" panose="02020502060401020303" pitchFamily="18" charset="0"/>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A582"/>
        </a:solidFill>
        <a:effectLst/>
      </p:bgPr>
    </p:bg>
    <p:spTree>
      <p:nvGrpSpPr>
        <p:cNvPr id="1" name="Shape 128"/>
        <p:cNvGrpSpPr/>
        <p:nvPr/>
      </p:nvGrpSpPr>
      <p:grpSpPr>
        <a:xfrm>
          <a:off x="0" y="0"/>
          <a:ext cx="0" cy="0"/>
          <a:chOff x="0" y="0"/>
          <a:chExt cx="0" cy="0"/>
        </a:xfrm>
      </p:grpSpPr>
      <p:sp>
        <p:nvSpPr>
          <p:cNvPr id="129" name="Google Shape;129;p20"/>
          <p:cNvSpPr txBox="1">
            <a:spLocks noGrp="1"/>
          </p:cNvSpPr>
          <p:nvPr>
            <p:ph type="subTitle" idx="1"/>
          </p:nvPr>
        </p:nvSpPr>
        <p:spPr>
          <a:xfrm>
            <a:off x="1378424" y="339309"/>
            <a:ext cx="6400800" cy="1039015"/>
          </a:xfrm>
          <a:prstGeom prst="downArrow">
            <a:avLst>
              <a:gd name="adj1" fmla="val 85181"/>
              <a:gd name="adj2" fmla="val 50000"/>
            </a:avLst>
          </a:prstGeom>
          <a:solidFill>
            <a:srgbClr val="8D0053"/>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The 7 Signs in John’s Gospel</a:t>
            </a:r>
            <a:endParaRPr sz="3200"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137" name="Google Shape;137;p20"/>
          <p:cNvSpPr txBox="1"/>
          <p:nvPr/>
        </p:nvSpPr>
        <p:spPr>
          <a:xfrm>
            <a:off x="656848" y="1460794"/>
            <a:ext cx="7830296" cy="391433"/>
          </a:xfrm>
          <a:prstGeom prst="snip2DiagRect">
            <a:avLst>
              <a:gd name="adj1" fmla="val 0"/>
              <a:gd name="adj2" fmla="val 50000"/>
            </a:avLst>
          </a:prstGeom>
          <a:blipFill>
            <a:blip r:embed="rId3"/>
            <a:tile tx="0" ty="0" sx="100000" sy="100000" flip="none" algn="tl"/>
          </a:blipFill>
          <a:ln>
            <a:solidFill>
              <a:srgbClr val="8D005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tx1"/>
                </a:solidFill>
                <a:latin typeface="Calibri"/>
                <a:ea typeface="Calibri"/>
                <a:cs typeface="Calibri"/>
                <a:sym typeface="Calibri"/>
              </a:rPr>
              <a:t>  Turning Water Into Wine (John 2:1–12)</a:t>
            </a:r>
            <a:endParaRPr sz="2000" dirty="0">
              <a:solidFill>
                <a:schemeClr val="tx1"/>
              </a:solidFill>
              <a:latin typeface="Calibri"/>
              <a:ea typeface="Calibri"/>
              <a:cs typeface="Calibri"/>
              <a:sym typeface="Calibri"/>
            </a:endParaRPr>
          </a:p>
        </p:txBody>
      </p:sp>
      <p:sp>
        <p:nvSpPr>
          <p:cNvPr id="138" name="Google Shape;138;p20"/>
          <p:cNvSpPr txBox="1"/>
          <p:nvPr/>
        </p:nvSpPr>
        <p:spPr>
          <a:xfrm>
            <a:off x="656846" y="1934696"/>
            <a:ext cx="7830296" cy="391432"/>
          </a:xfrm>
          <a:prstGeom prst="snip2DiagRect">
            <a:avLst>
              <a:gd name="adj1" fmla="val 0"/>
              <a:gd name="adj2" fmla="val 50000"/>
            </a:avLst>
          </a:prstGeom>
          <a:solidFill>
            <a:srgbClr val="6C0040"/>
          </a:solidFill>
          <a:ln>
            <a:solidFill>
              <a:srgbClr val="8D005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bg1"/>
                </a:solidFill>
                <a:latin typeface="Calibri"/>
                <a:ea typeface="Calibri"/>
                <a:cs typeface="Calibri"/>
                <a:sym typeface="Calibri"/>
              </a:rPr>
              <a:t>Healing the Nobleman's Son (John 4:46–54)</a:t>
            </a:r>
            <a:endParaRPr sz="2000" dirty="0">
              <a:solidFill>
                <a:schemeClr val="bg1"/>
              </a:solidFill>
              <a:latin typeface="Calibri"/>
              <a:ea typeface="Calibri"/>
              <a:cs typeface="Calibri"/>
              <a:sym typeface="Calibri"/>
            </a:endParaRPr>
          </a:p>
        </p:txBody>
      </p:sp>
      <p:sp>
        <p:nvSpPr>
          <p:cNvPr id="139" name="Google Shape;139;p20"/>
          <p:cNvSpPr txBox="1"/>
          <p:nvPr/>
        </p:nvSpPr>
        <p:spPr>
          <a:xfrm>
            <a:off x="656847" y="2408595"/>
            <a:ext cx="7830298" cy="391431"/>
          </a:xfrm>
          <a:prstGeom prst="snip2DiagRect">
            <a:avLst>
              <a:gd name="adj1" fmla="val 0"/>
              <a:gd name="adj2" fmla="val 50000"/>
            </a:avLst>
          </a:prstGeom>
          <a:blipFill>
            <a:blip r:embed="rId3"/>
            <a:tile tx="0" ty="0" sx="100000" sy="100000" flip="none" algn="tl"/>
          </a:blipFill>
          <a:ln>
            <a:solidFill>
              <a:srgbClr val="8D005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tx1"/>
                </a:solidFill>
                <a:latin typeface="Calibri"/>
                <a:ea typeface="Calibri"/>
                <a:cs typeface="Calibri"/>
                <a:sym typeface="Calibri"/>
              </a:rPr>
              <a:t>Healing the Man at the Pool (John 5:1–11)</a:t>
            </a:r>
            <a:endParaRPr sz="2000" dirty="0">
              <a:solidFill>
                <a:schemeClr val="tx1"/>
              </a:solidFill>
              <a:latin typeface="Calibri"/>
              <a:ea typeface="Calibri"/>
              <a:cs typeface="Calibri"/>
              <a:sym typeface="Calibri"/>
            </a:endParaRPr>
          </a:p>
        </p:txBody>
      </p:sp>
      <p:sp>
        <p:nvSpPr>
          <p:cNvPr id="140" name="Google Shape;140;p20"/>
          <p:cNvSpPr txBox="1"/>
          <p:nvPr/>
        </p:nvSpPr>
        <p:spPr>
          <a:xfrm>
            <a:off x="656847" y="2877737"/>
            <a:ext cx="7830298" cy="391431"/>
          </a:xfrm>
          <a:prstGeom prst="snip2DiagRect">
            <a:avLst>
              <a:gd name="adj1" fmla="val 0"/>
              <a:gd name="adj2" fmla="val 50000"/>
            </a:avLst>
          </a:prstGeom>
          <a:solidFill>
            <a:srgbClr val="6C0040"/>
          </a:solidFill>
          <a:ln>
            <a:solidFill>
              <a:srgbClr val="8D005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bg1"/>
                </a:solidFill>
                <a:latin typeface="Calibri"/>
                <a:ea typeface="Calibri"/>
                <a:cs typeface="Calibri"/>
                <a:sym typeface="Calibri"/>
              </a:rPr>
              <a:t>Feeding of the 5,000 (John 6:1–15)</a:t>
            </a:r>
            <a:endParaRPr sz="2000" dirty="0">
              <a:solidFill>
                <a:schemeClr val="bg1"/>
              </a:solidFill>
              <a:latin typeface="Calibri"/>
              <a:ea typeface="Calibri"/>
              <a:cs typeface="Calibri"/>
              <a:sym typeface="Calibri"/>
            </a:endParaRPr>
          </a:p>
        </p:txBody>
      </p:sp>
      <p:sp>
        <p:nvSpPr>
          <p:cNvPr id="141" name="Google Shape;141;p20"/>
          <p:cNvSpPr txBox="1"/>
          <p:nvPr/>
        </p:nvSpPr>
        <p:spPr>
          <a:xfrm>
            <a:off x="656847" y="3351636"/>
            <a:ext cx="7830298" cy="391431"/>
          </a:xfrm>
          <a:prstGeom prst="snip2DiagRect">
            <a:avLst>
              <a:gd name="adj1" fmla="val 0"/>
              <a:gd name="adj2" fmla="val 50000"/>
            </a:avLst>
          </a:prstGeom>
          <a:blipFill>
            <a:blip r:embed="rId3"/>
            <a:tile tx="0" ty="0" sx="100000" sy="100000" flip="none" algn="tl"/>
          </a:blipFill>
          <a:ln>
            <a:solidFill>
              <a:srgbClr val="8D005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tx1"/>
                </a:solidFill>
                <a:latin typeface="Calibri"/>
                <a:ea typeface="Calibri"/>
                <a:cs typeface="Calibri"/>
                <a:sym typeface="Calibri"/>
              </a:rPr>
              <a:t>Walking on Water (John 6:16–21)</a:t>
            </a:r>
            <a:endParaRPr sz="2000" dirty="0">
              <a:solidFill>
                <a:schemeClr val="tx1"/>
              </a:solidFill>
              <a:latin typeface="Calibri"/>
              <a:ea typeface="Calibri"/>
              <a:cs typeface="Calibri"/>
              <a:sym typeface="Calibri"/>
            </a:endParaRPr>
          </a:p>
        </p:txBody>
      </p:sp>
      <p:sp>
        <p:nvSpPr>
          <p:cNvPr id="142" name="Google Shape;142;p20"/>
          <p:cNvSpPr txBox="1"/>
          <p:nvPr/>
        </p:nvSpPr>
        <p:spPr>
          <a:xfrm>
            <a:off x="656847" y="3825535"/>
            <a:ext cx="7830298" cy="391430"/>
          </a:xfrm>
          <a:prstGeom prst="snip2DiagRect">
            <a:avLst>
              <a:gd name="adj1" fmla="val 0"/>
              <a:gd name="adj2" fmla="val 50000"/>
            </a:avLst>
          </a:prstGeom>
          <a:solidFill>
            <a:srgbClr val="6C0040"/>
          </a:solidFill>
          <a:ln>
            <a:solidFill>
              <a:srgbClr val="8D005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bg1"/>
                </a:solidFill>
                <a:latin typeface="Calibri"/>
                <a:ea typeface="Calibri"/>
                <a:cs typeface="Calibri"/>
                <a:sym typeface="Calibri"/>
              </a:rPr>
              <a:t>Healing a Man Born Blind (John 9:1–12)</a:t>
            </a:r>
            <a:endParaRPr sz="2000" dirty="0">
              <a:solidFill>
                <a:schemeClr val="bg1"/>
              </a:solidFill>
              <a:latin typeface="Calibri"/>
              <a:ea typeface="Calibri"/>
              <a:cs typeface="Calibri"/>
              <a:sym typeface="Calibri"/>
            </a:endParaRPr>
          </a:p>
        </p:txBody>
      </p:sp>
      <p:sp>
        <p:nvSpPr>
          <p:cNvPr id="143" name="Google Shape;143;p20"/>
          <p:cNvSpPr txBox="1"/>
          <p:nvPr/>
        </p:nvSpPr>
        <p:spPr>
          <a:xfrm>
            <a:off x="656847" y="4299432"/>
            <a:ext cx="7830299" cy="391430"/>
          </a:xfrm>
          <a:prstGeom prst="snip2DiagRect">
            <a:avLst>
              <a:gd name="adj1" fmla="val 0"/>
              <a:gd name="adj2" fmla="val 50000"/>
            </a:avLst>
          </a:prstGeom>
          <a:blipFill>
            <a:blip r:embed="rId3"/>
            <a:tile tx="0" ty="0" sx="100000" sy="100000" flip="none" algn="tl"/>
          </a:blipFill>
          <a:ln>
            <a:solidFill>
              <a:srgbClr val="8D005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tx1"/>
                </a:solidFill>
                <a:latin typeface="Calibri"/>
                <a:ea typeface="Calibri"/>
                <a:cs typeface="Calibri"/>
                <a:sym typeface="Calibri"/>
              </a:rPr>
              <a:t>   Resurrecting Lazarus (John 11:1–44)</a:t>
            </a:r>
            <a:endParaRPr sz="2000" dirty="0">
              <a:solidFill>
                <a:schemeClr val="tx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311700" y="445025"/>
            <a:ext cx="8520600" cy="700800"/>
          </a:xfrm>
          <a:prstGeom prst="roundRect">
            <a:avLst/>
          </a:prstGeom>
          <a:solidFill>
            <a:srgbClr val="8D0053"/>
          </a:solidFill>
          <a:effectLst>
            <a:outerShdw blurRad="50800" dist="38100" dir="5400000" algn="t" rotWithShape="0">
              <a:prstClr val="black">
                <a:alpha val="40000"/>
              </a:prstClr>
            </a:outerShdw>
          </a:effectLst>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911" dirty="0">
                <a:solidFill>
                  <a:schemeClr val="lt1"/>
                </a:solidFill>
              </a:rPr>
              <a:t>The Logos </a:t>
            </a:r>
            <a:r>
              <a:rPr lang="en" sz="2000" dirty="0">
                <a:solidFill>
                  <a:schemeClr val="lt1"/>
                </a:solidFill>
              </a:rPr>
              <a:t>(Pronounced: “Low Goes”)</a:t>
            </a:r>
            <a:endParaRPr sz="2000" dirty="0">
              <a:solidFill>
                <a:schemeClr val="lt1"/>
              </a:solidFill>
            </a:endParaRPr>
          </a:p>
        </p:txBody>
      </p:sp>
      <p:sp>
        <p:nvSpPr>
          <p:cNvPr id="149" name="Google Shape;149;p21"/>
          <p:cNvSpPr txBox="1">
            <a:spLocks noGrp="1"/>
          </p:cNvSpPr>
          <p:nvPr>
            <p:ph type="body" idx="1"/>
          </p:nvPr>
        </p:nvSpPr>
        <p:spPr>
          <a:xfrm>
            <a:off x="649675" y="1304672"/>
            <a:ext cx="4051456" cy="3441900"/>
          </a:xfrm>
          <a:prstGeom prst="rect">
            <a:avLst/>
          </a:prstGeom>
          <a:solidFill>
            <a:schemeClr val="lt1"/>
          </a:solidFill>
        </p:spPr>
        <p:txBody>
          <a:bodyPr spcFirstLastPara="1" wrap="square" lIns="91425" tIns="91425" rIns="91425" bIns="91425" anchor="t" anchorCtr="0">
            <a:normAutofit fontScale="25000" lnSpcReduction="20000"/>
          </a:bodyPr>
          <a:lstStyle/>
          <a:p>
            <a:pPr marL="274320" lvl="0" indent="-274320" algn="l" rtl="0">
              <a:lnSpc>
                <a:spcPct val="120000"/>
              </a:lnSpc>
              <a:spcBef>
                <a:spcPts val="0"/>
              </a:spcBef>
              <a:spcAft>
                <a:spcPts val="1200"/>
              </a:spcAft>
              <a:buClr>
                <a:srgbClr val="8D0053"/>
              </a:buClr>
              <a:buSzPct val="100000"/>
              <a:buFont typeface="Wingdings" panose="05000000000000000000" pitchFamily="2" charset="2"/>
              <a:buChar char="v"/>
            </a:pPr>
            <a:r>
              <a:rPr lang="en" sz="6400" dirty="0">
                <a:solidFill>
                  <a:schemeClr val="tx1"/>
                </a:solidFill>
                <a:latin typeface="Perpetua" panose="02020502060401020303" pitchFamily="18" charset="0"/>
                <a:ea typeface="Calibri"/>
                <a:cs typeface="Calibri" panose="020F0502020204030204" pitchFamily="34" charset="0"/>
                <a:sym typeface="Calibri"/>
              </a:rPr>
              <a:t>More than just “Word” in English</a:t>
            </a:r>
            <a:endParaRPr sz="6400" dirty="0">
              <a:solidFill>
                <a:schemeClr val="tx1"/>
              </a:solidFill>
              <a:latin typeface="Perpetua" panose="02020502060401020303" pitchFamily="18" charset="0"/>
              <a:ea typeface="Calibri"/>
              <a:cs typeface="Calibri" panose="020F0502020204030204" pitchFamily="34" charset="0"/>
              <a:sym typeface="Calibri"/>
            </a:endParaRPr>
          </a:p>
          <a:p>
            <a:pPr marL="274320" lvl="0" indent="-274320" algn="l" rtl="0">
              <a:lnSpc>
                <a:spcPct val="120000"/>
              </a:lnSpc>
              <a:spcBef>
                <a:spcPts val="0"/>
              </a:spcBef>
              <a:spcAft>
                <a:spcPts val="1200"/>
              </a:spcAft>
              <a:buClr>
                <a:srgbClr val="8D0053"/>
              </a:buClr>
              <a:buSzPct val="100000"/>
              <a:buFont typeface="Wingdings" panose="05000000000000000000" pitchFamily="2" charset="2"/>
              <a:buChar char="v"/>
            </a:pPr>
            <a:r>
              <a:rPr lang="en" sz="6400" dirty="0">
                <a:solidFill>
                  <a:schemeClr val="tx1"/>
                </a:solidFill>
                <a:latin typeface="Perpetua" panose="02020502060401020303" pitchFamily="18" charset="0"/>
                <a:ea typeface="Calibri"/>
                <a:cs typeface="Calibri" panose="020F0502020204030204" pitchFamily="34" charset="0"/>
                <a:sym typeface="Calibri"/>
              </a:rPr>
              <a:t>Self Expression, God’s thoughts, his mind</a:t>
            </a:r>
            <a:endParaRPr sz="6400" dirty="0">
              <a:solidFill>
                <a:schemeClr val="tx1"/>
              </a:solidFill>
              <a:latin typeface="Perpetua" panose="02020502060401020303" pitchFamily="18" charset="0"/>
              <a:ea typeface="Calibri"/>
              <a:cs typeface="Calibri" panose="020F0502020204030204" pitchFamily="34" charset="0"/>
              <a:sym typeface="Calibri"/>
            </a:endParaRPr>
          </a:p>
          <a:p>
            <a:pPr marL="274320" lvl="0" indent="-274320" algn="l" rtl="0">
              <a:lnSpc>
                <a:spcPct val="120000"/>
              </a:lnSpc>
              <a:spcBef>
                <a:spcPts val="0"/>
              </a:spcBef>
              <a:spcAft>
                <a:spcPts val="1200"/>
              </a:spcAft>
              <a:buClr>
                <a:srgbClr val="8D0053"/>
              </a:buClr>
              <a:buSzPct val="100000"/>
              <a:buFont typeface="Wingdings" panose="05000000000000000000" pitchFamily="2" charset="2"/>
              <a:buChar char="v"/>
            </a:pPr>
            <a:r>
              <a:rPr lang="en" sz="6400" dirty="0">
                <a:solidFill>
                  <a:schemeClr val="tx1"/>
                </a:solidFill>
                <a:latin typeface="Perpetua" panose="02020502060401020303" pitchFamily="18" charset="0"/>
                <a:ea typeface="Calibri"/>
                <a:cs typeface="Calibri" panose="020F0502020204030204" pitchFamily="34" charset="0"/>
                <a:sym typeface="Calibri"/>
              </a:rPr>
              <a:t>God’s thoughts that come into being when he thinks; complete, perfect</a:t>
            </a:r>
          </a:p>
          <a:p>
            <a:pPr marL="274320" lvl="0" indent="-274320" algn="l" rtl="0">
              <a:lnSpc>
                <a:spcPct val="120000"/>
              </a:lnSpc>
              <a:spcBef>
                <a:spcPts val="0"/>
              </a:spcBef>
              <a:spcAft>
                <a:spcPts val="1200"/>
              </a:spcAft>
              <a:buClr>
                <a:srgbClr val="8D0053"/>
              </a:buClr>
              <a:buSzPct val="100000"/>
              <a:buFont typeface="Wingdings" panose="05000000000000000000" pitchFamily="2" charset="2"/>
              <a:buChar char="v"/>
            </a:pPr>
            <a:r>
              <a:rPr lang="en-US" sz="6400" dirty="0">
                <a:solidFill>
                  <a:schemeClr val="tx1"/>
                </a:solidFill>
                <a:latin typeface="Perpetua" panose="02020502060401020303" pitchFamily="18" charset="0"/>
                <a:ea typeface="Calibri"/>
                <a:cs typeface="Calibri" panose="020F0502020204030204" pitchFamily="34" charset="0"/>
                <a:sym typeface="Calibri"/>
              </a:rPr>
              <a:t>Jesus: God the Son is the most complete expression of God</a:t>
            </a:r>
          </a:p>
          <a:p>
            <a:pPr marL="640080" lvl="1" indent="-182880" algn="l" rtl="0">
              <a:lnSpc>
                <a:spcPct val="120000"/>
              </a:lnSpc>
              <a:spcBef>
                <a:spcPts val="0"/>
              </a:spcBef>
              <a:spcAft>
                <a:spcPts val="1200"/>
              </a:spcAft>
              <a:buClr>
                <a:srgbClr val="8D0053"/>
              </a:buClr>
              <a:buSzPct val="100000"/>
              <a:buFont typeface="Arial" panose="020B0604020202020204" pitchFamily="34" charset="0"/>
              <a:buChar char="•"/>
            </a:pPr>
            <a:r>
              <a:rPr lang="en" sz="6400" dirty="0">
                <a:solidFill>
                  <a:schemeClr val="tx1"/>
                </a:solidFill>
                <a:latin typeface="Perpetua" panose="02020502060401020303" pitchFamily="18" charset="0"/>
                <a:ea typeface="Calibri"/>
                <a:cs typeface="Calibri"/>
                <a:sym typeface="Calibri"/>
              </a:rPr>
              <a:t>Pre-existence, “through Him all things were made.”</a:t>
            </a:r>
            <a:endParaRPr sz="6400" dirty="0">
              <a:solidFill>
                <a:schemeClr val="tx1"/>
              </a:solidFill>
              <a:latin typeface="Perpetua" panose="02020502060401020303" pitchFamily="18" charset="0"/>
              <a:ea typeface="Calibri"/>
              <a:cs typeface="Calibri"/>
              <a:sym typeface="Calibri"/>
            </a:endParaRPr>
          </a:p>
          <a:p>
            <a:pPr marL="640080" lvl="1" indent="-182880" algn="l" rtl="0">
              <a:lnSpc>
                <a:spcPct val="120000"/>
              </a:lnSpc>
              <a:spcBef>
                <a:spcPts val="0"/>
              </a:spcBef>
              <a:spcAft>
                <a:spcPts val="1200"/>
              </a:spcAft>
              <a:buClr>
                <a:srgbClr val="8D0053"/>
              </a:buClr>
              <a:buSzPct val="100000"/>
              <a:buFont typeface="Arial" panose="020B0604020202020204" pitchFamily="34" charset="0"/>
              <a:buChar char="•"/>
            </a:pPr>
            <a:r>
              <a:rPr lang="en" sz="6400" dirty="0">
                <a:solidFill>
                  <a:schemeClr val="tx1"/>
                </a:solidFill>
                <a:latin typeface="Perpetua" panose="02020502060401020303" pitchFamily="18" charset="0"/>
                <a:ea typeface="Calibri"/>
                <a:cs typeface="Calibri"/>
                <a:sym typeface="Calibri"/>
              </a:rPr>
              <a:t>All order and design in the cosmos is stamped by Jesus, the LOGOS</a:t>
            </a:r>
            <a:endParaRPr sz="6400" dirty="0">
              <a:solidFill>
                <a:schemeClr val="tx1"/>
              </a:solidFill>
              <a:latin typeface="Perpetua" panose="02020502060401020303" pitchFamily="18" charset="0"/>
              <a:ea typeface="Calibri"/>
              <a:cs typeface="Calibri"/>
              <a:sym typeface="Calibri"/>
            </a:endParaRPr>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50" name="Google Shape;150;p21"/>
          <p:cNvPicPr preferRelativeResize="0"/>
          <p:nvPr/>
        </p:nvPicPr>
        <p:blipFill>
          <a:blip r:embed="rId3">
            <a:alphaModFix/>
          </a:blip>
          <a:stretch>
            <a:fillRect/>
          </a:stretch>
        </p:blipFill>
        <p:spPr>
          <a:xfrm>
            <a:off x="4962223" y="1475095"/>
            <a:ext cx="2931600" cy="1304867"/>
          </a:xfrm>
          <a:prstGeom prst="rect">
            <a:avLst/>
          </a:prstGeom>
          <a:noFill/>
          <a:ln>
            <a:noFill/>
          </a:ln>
        </p:spPr>
      </p:pic>
      <p:sp>
        <p:nvSpPr>
          <p:cNvPr id="151" name="Google Shape;151;p21"/>
          <p:cNvSpPr txBox="1"/>
          <p:nvPr/>
        </p:nvSpPr>
        <p:spPr>
          <a:xfrm>
            <a:off x="4962223" y="3703593"/>
            <a:ext cx="2931600" cy="881736"/>
          </a:xfrm>
          <a:prstGeom prst="rect">
            <a:avLst/>
          </a:prstGeom>
          <a:solidFill>
            <a:srgbClr val="FFFFFF"/>
          </a:solidFill>
          <a:ln>
            <a:noFill/>
          </a:ln>
        </p:spPr>
        <p:txBody>
          <a:bodyPr spcFirstLastPara="1" wrap="square" lIns="91425" tIns="91425" rIns="91425" bIns="91425" numCol="3" anchor="t" anchorCtr="0">
            <a:noAutofit/>
          </a:bodyPr>
          <a:lstStyle/>
          <a:p>
            <a:pPr lvl="0" rtl="0">
              <a:spcBef>
                <a:spcPts val="0"/>
              </a:spcBef>
              <a:spcAft>
                <a:spcPts val="0"/>
              </a:spcAft>
              <a:buSzPts val="1400"/>
            </a:pPr>
            <a:r>
              <a:rPr lang="en-US" dirty="0">
                <a:latin typeface="Calibri" panose="020F0502020204030204" pitchFamily="34" charset="0"/>
                <a:cs typeface="Calibri" panose="020F0502020204030204" pitchFamily="34" charset="0"/>
              </a:rPr>
              <a:t>logic</a:t>
            </a:r>
          </a:p>
          <a:p>
            <a:pPr lvl="0" rtl="0">
              <a:spcBef>
                <a:spcPts val="0"/>
              </a:spcBef>
              <a:spcAft>
                <a:spcPts val="0"/>
              </a:spcAft>
              <a:buSzPts val="1400"/>
            </a:pPr>
            <a:r>
              <a:rPr lang="en" dirty="0">
                <a:latin typeface="Calibri" panose="020F0502020204030204" pitchFamily="34" charset="0"/>
                <a:cs typeface="Calibri" panose="020F0502020204030204" pitchFamily="34" charset="0"/>
              </a:rPr>
              <a:t>logical</a:t>
            </a:r>
          </a:p>
          <a:p>
            <a:pPr lvl="0" rtl="0">
              <a:spcBef>
                <a:spcPts val="0"/>
              </a:spcBef>
              <a:spcAft>
                <a:spcPts val="0"/>
              </a:spcAft>
              <a:buSzPts val="1400"/>
            </a:pPr>
            <a:endParaRPr dirty="0">
              <a:latin typeface="Calibri" panose="020F0502020204030204" pitchFamily="34" charset="0"/>
              <a:cs typeface="Calibri" panose="020F0502020204030204" pitchFamily="34" charset="0"/>
            </a:endParaRPr>
          </a:p>
          <a:p>
            <a:pPr lvl="0" rtl="0">
              <a:spcBef>
                <a:spcPts val="0"/>
              </a:spcBef>
              <a:spcAft>
                <a:spcPts val="0"/>
              </a:spcAft>
              <a:buSzPts val="1400"/>
            </a:pPr>
            <a:r>
              <a:rPr lang="en" dirty="0">
                <a:latin typeface="Calibri" panose="020F0502020204030204" pitchFamily="34" charset="0"/>
                <a:cs typeface="Calibri" panose="020F0502020204030204" pitchFamily="34" charset="0"/>
              </a:rPr>
              <a:t>apology</a:t>
            </a:r>
            <a:endParaRPr dirty="0">
              <a:latin typeface="Calibri" panose="020F0502020204030204" pitchFamily="34" charset="0"/>
              <a:cs typeface="Calibri" panose="020F0502020204030204" pitchFamily="34" charset="0"/>
            </a:endParaRPr>
          </a:p>
          <a:p>
            <a:pPr lvl="0">
              <a:buSzPts val="1400"/>
            </a:pPr>
            <a:r>
              <a:rPr lang="en-US" dirty="0">
                <a:latin typeface="Calibri" panose="020F0502020204030204" pitchFamily="34" charset="0"/>
                <a:cs typeface="Calibri" panose="020F0502020204030204" pitchFamily="34" charset="0"/>
              </a:rPr>
              <a:t>l</a:t>
            </a:r>
            <a:r>
              <a:rPr lang="en" dirty="0">
                <a:latin typeface="Calibri" panose="020F0502020204030204" pitchFamily="34" charset="0"/>
                <a:cs typeface="Calibri" panose="020F0502020204030204" pitchFamily="34" charset="0"/>
              </a:rPr>
              <a:t>ogarithm</a:t>
            </a:r>
          </a:p>
          <a:p>
            <a:pPr lvl="0">
              <a:buSzPts val="1400"/>
            </a:pPr>
            <a:r>
              <a:rPr lang="en" dirty="0">
                <a:latin typeface="Calibri" panose="020F0502020204030204" pitchFamily="34" charset="0"/>
                <a:cs typeface="Calibri" panose="020F0502020204030204" pitchFamily="34" charset="0"/>
              </a:rPr>
              <a:t>analogy</a:t>
            </a:r>
            <a:endParaRPr dirty="0">
              <a:latin typeface="Calibri" panose="020F0502020204030204" pitchFamily="34" charset="0"/>
              <a:cs typeface="Calibri" panose="020F0502020204030204" pitchFamily="34" charset="0"/>
            </a:endParaRPr>
          </a:p>
          <a:p>
            <a:pPr lvl="0" rtl="0">
              <a:spcBef>
                <a:spcPts val="0"/>
              </a:spcBef>
              <a:spcAft>
                <a:spcPts val="0"/>
              </a:spcAft>
              <a:buSzPts val="1400"/>
            </a:pPr>
            <a:r>
              <a:rPr lang="en-US" dirty="0">
                <a:latin typeface="Calibri" panose="020F0502020204030204" pitchFamily="34" charset="0"/>
                <a:cs typeface="Calibri" panose="020F0502020204030204" pitchFamily="34" charset="0"/>
              </a:rPr>
              <a:t>l</a:t>
            </a:r>
            <a:r>
              <a:rPr lang="en" dirty="0">
                <a:latin typeface="Calibri" panose="020F0502020204030204" pitchFamily="34" charset="0"/>
                <a:cs typeface="Calibri" panose="020F0502020204030204" pitchFamily="34" charset="0"/>
              </a:rPr>
              <a:t>ogistic</a:t>
            </a:r>
          </a:p>
          <a:p>
            <a:pPr lvl="0" rtl="0">
              <a:spcBef>
                <a:spcPts val="0"/>
              </a:spcBef>
              <a:spcAft>
                <a:spcPts val="0"/>
              </a:spcAft>
              <a:buSzPts val="1400"/>
            </a:pPr>
            <a:r>
              <a:rPr lang="en" dirty="0">
                <a:latin typeface="Calibri" panose="020F0502020204030204" pitchFamily="34" charset="0"/>
                <a:cs typeface="Calibri" panose="020F0502020204030204" pitchFamily="34" charset="0"/>
              </a:rPr>
              <a:t>decalogue</a:t>
            </a:r>
            <a:endParaRPr dirty="0">
              <a:latin typeface="Calibri" panose="020F0502020204030204" pitchFamily="34" charset="0"/>
              <a:cs typeface="Calibri" panose="020F0502020204030204" pitchFamily="34" charset="0"/>
            </a:endParaRPr>
          </a:p>
        </p:txBody>
      </p:sp>
      <p:sp>
        <p:nvSpPr>
          <p:cNvPr id="152" name="Google Shape;152;p21"/>
          <p:cNvSpPr/>
          <p:nvPr/>
        </p:nvSpPr>
        <p:spPr>
          <a:xfrm>
            <a:off x="7574525" y="189125"/>
            <a:ext cx="1091400" cy="831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21"/>
          <p:cNvSpPr txBox="1"/>
          <p:nvPr/>
        </p:nvSpPr>
        <p:spPr>
          <a:xfrm>
            <a:off x="7753625" y="332675"/>
            <a:ext cx="740700" cy="7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Key</a:t>
            </a: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Vocab</a:t>
            </a:r>
            <a:endParaRPr b="1">
              <a:latin typeface="Calibri"/>
              <a:ea typeface="Calibri"/>
              <a:cs typeface="Calibri"/>
              <a:sym typeface="Calibri"/>
            </a:endParaRPr>
          </a:p>
        </p:txBody>
      </p:sp>
      <p:sp>
        <p:nvSpPr>
          <p:cNvPr id="2" name="TextBox 1">
            <a:extLst>
              <a:ext uri="{FF2B5EF4-FFF2-40B4-BE49-F238E27FC236}">
                <a16:creationId xmlns:a16="http://schemas.microsoft.com/office/drawing/2014/main" id="{53CF377A-F96C-B9D0-A570-FA47648281C8}"/>
              </a:ext>
            </a:extLst>
          </p:cNvPr>
          <p:cNvSpPr txBox="1"/>
          <p:nvPr/>
        </p:nvSpPr>
        <p:spPr>
          <a:xfrm>
            <a:off x="4962223" y="3181362"/>
            <a:ext cx="2931600" cy="738664"/>
          </a:xfrm>
          <a:prstGeom prst="rect">
            <a:avLst/>
          </a:prstGeom>
          <a:noFill/>
        </p:spPr>
        <p:txBody>
          <a:bodyPr wrap="square" rtlCol="0">
            <a:spAutoFit/>
          </a:bodyPr>
          <a:lstStyle/>
          <a:p>
            <a:pPr algn="ctr"/>
            <a:r>
              <a:rPr lang="en" dirty="0">
                <a:solidFill>
                  <a:srgbClr val="8D0053"/>
                </a:solidFill>
                <a:latin typeface="Calibri" panose="020F0502020204030204" pitchFamily="34" charset="0"/>
                <a:cs typeface="Calibri" panose="020F0502020204030204" pitchFamily="34" charset="0"/>
              </a:rPr>
              <a:t>Some English Words that have the </a:t>
            </a:r>
            <a:r>
              <a:rPr lang="en" u="sng" dirty="0">
                <a:solidFill>
                  <a:srgbClr val="8D0053"/>
                </a:solidFill>
                <a:latin typeface="Calibri" panose="020F0502020204030204" pitchFamily="34" charset="0"/>
                <a:cs typeface="Calibri" panose="020F0502020204030204" pitchFamily="34" charset="0"/>
              </a:rPr>
              <a:t>Greek root LOGOS</a:t>
            </a:r>
            <a:r>
              <a:rPr lang="en-US" u="sng" dirty="0">
                <a:solidFill>
                  <a:srgbClr val="8D0053"/>
                </a:solidFill>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3186</Words>
  <Application>Microsoft Office PowerPoint</Application>
  <PresentationFormat>On-screen Show (16:9)</PresentationFormat>
  <Paragraphs>235</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Wingdings</vt:lpstr>
      <vt:lpstr>Arial</vt:lpstr>
      <vt:lpstr>Perpetua</vt:lpstr>
      <vt:lpstr>Simple Light</vt:lpstr>
      <vt:lpstr>PowerPoint Presentation</vt:lpstr>
      <vt:lpstr>PowerPoint Presentation</vt:lpstr>
      <vt:lpstr>PowerPoint Presentation</vt:lpstr>
      <vt:lpstr> Why was John referred to as the beloved disciple?</vt:lpstr>
      <vt:lpstr>PowerPoint Presentation</vt:lpstr>
      <vt:lpstr>Mt, Mk, Lk (Synoptics) vs. John</vt:lpstr>
      <vt:lpstr>New Characters Introduced in the Gospel of John</vt:lpstr>
      <vt:lpstr>PowerPoint Presentation</vt:lpstr>
      <vt:lpstr>The Logos (Pronounced: “Low Goes”)</vt:lpstr>
      <vt:lpstr>PowerPoint Presentation</vt:lpstr>
      <vt:lpstr>PowerPoint Presentation</vt:lpstr>
      <vt:lpstr>The Bread of Life Discourse (Jn 6:22–71)</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Schlich</dc:creator>
  <cp:lastModifiedBy>Susana J. Kelly</cp:lastModifiedBy>
  <cp:revision>29</cp:revision>
  <dcterms:modified xsi:type="dcterms:W3CDTF">2024-08-14T23:57:53Z</dcterms:modified>
</cp:coreProperties>
</file>