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Impact" panose="020B0806030902050204" pitchFamily="34" charset="0"/>
      <p:regular r:id="rId29"/>
    </p:embeddedFont>
    <p:embeddedFont>
      <p:font typeface="Perpetua" panose="02020502060401020303" pitchFamily="18"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747775"/>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JLTmctk/dcFJdTkmitWBcwNNFL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B7E3DB-77F4-5104-8159-319EFAF73C88}" name="Margaret" initials="M" userId="Margaret"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7D"/>
    <a:srgbClr val="007C9E"/>
    <a:srgbClr val="DAC8AE"/>
    <a:srgbClr val="ECBE9C"/>
    <a:srgbClr val="E7AC7F"/>
    <a:srgbClr val="CDB694"/>
    <a:srgbClr val="B99875"/>
    <a:srgbClr val="9E6B53"/>
    <a:srgbClr val="005164"/>
    <a:srgbClr val="7DE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30" autoAdjust="0"/>
  </p:normalViewPr>
  <p:slideViewPr>
    <p:cSldViewPr snapToGrid="0">
      <p:cViewPr varScale="1">
        <p:scale>
          <a:sx n="124" d="100"/>
          <a:sy n="124" d="100"/>
        </p:scale>
        <p:origin x="450" y="108"/>
      </p:cViewPr>
      <p:guideLst>
        <p:guide orient="horz" pos="324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penclipart.org/user-detail/ead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Speltdecc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en:Valentin_de_Boulogn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en:Rembrand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languages.oup.com/google-dictionary-en/" TargetMode="External"/><Relationship Id="rId3" Type="http://schemas.openxmlformats.org/officeDocument/2006/relationships/hyperlink" Target="https://www.flickr.com/people/64018555@N03" TargetMode="External"/><Relationship Id="rId7" Type="http://schemas.openxmlformats.org/officeDocument/2006/relationships/hyperlink" Target="https://www.google.com/search?sca_esv=891f019e1683b014&amp;rlz=1C1GCEV_en&amp;q=covenant&amp;si=AKbGX_qNq0Y8zql7SxzZAf2-HTTO5Z56XKPg0S8D-G02ak-iAvYTK5sXuGtiaMeJVvRHkJ0p3gkGRP3xP9VXw69yqBtO3FHqP8_WznClD0MgQu1wJS64GXQ%3D&amp;expnd=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google.com/search?sca_esv=891f019e1683b014&amp;rlz=1C1GCEV_en&amp;q=biblical&amp;si=AKbGX_qNq0Y8zql7SxzZAf2-HTTOVhV518XEsB5f4wjzRMYO1debfAGjggbTMXo7paK2xL3B419F_OqHd0oeMR57Ti7uNZth30iMXNqHD46uFh8sFZzIYQ0%3D&amp;expnd=1" TargetMode="External"/><Relationship Id="rId5" Type="http://schemas.openxmlformats.org/officeDocument/2006/relationships/hyperlink" Target="https://commons.wikimedia.org/wiki/File:Swearing_in_Judge_Fader_(52006818284).jpg" TargetMode="External"/><Relationship Id="rId4" Type="http://schemas.openxmlformats.org/officeDocument/2006/relationships/hyperlink" Target="https://creativecommons.org/licenses/by/2.0"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Q0BrP8bqj0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eople/81752595@N0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ightmatter.net/gallery/italy/4_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ommons.wikimedia.org/wiki/User:Talmoryai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artsybee-46261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catholic365.com/article/30215/theology-of-the-blood.html" TargetMode="External"/><Relationship Id="rId4" Type="http://schemas.openxmlformats.org/officeDocument/2006/relationships/hyperlink" Target="http://creativecommons.org/publicdomain/zero/1.0/deed.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Pietro_Perugin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ikidata.org/wiki/Q1851681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ommons.wikimedia.org/wiki/File:Noah's_Ark_on_Mount_Ararat_by_Simon_de_Myle.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2b72061be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2b72061be2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i="0" dirty="0">
                <a:solidFill>
                  <a:schemeClr val="dk1"/>
                </a:solidFill>
              </a:rPr>
              <a:t>https://commons.wikimedia.org/wiki/File:Holy_bible_book.jpg</a:t>
            </a:r>
            <a:endParaRPr lang="en" b="0" i="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three-ring binder (1/2-1 inches) full of loose-leaf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endParaRPr i="1"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US" b="1" dirty="0"/>
              <a:t>Directions: </a:t>
            </a:r>
            <a:r>
              <a:rPr lang="en-US" b="0" dirty="0"/>
              <a:t>The purpose of this slide is to show</a:t>
            </a:r>
            <a:r>
              <a:rPr lang="en-US" b="0" baseline="0" dirty="0"/>
              <a:t> “the progression of covenants.” This shows that:</a:t>
            </a:r>
          </a:p>
          <a:p>
            <a:pPr marL="0" lvl="0" indent="0" algn="l" rtl="0">
              <a:lnSpc>
                <a:spcPct val="100000"/>
              </a:lnSpc>
              <a:spcBef>
                <a:spcPts val="0"/>
              </a:spcBef>
              <a:spcAft>
                <a:spcPts val="0"/>
              </a:spcAft>
              <a:buSzPts val="1100"/>
              <a:buNone/>
            </a:pPr>
            <a:endParaRPr lang="en-US" b="0" baseline="0" dirty="0"/>
          </a:p>
          <a:p>
            <a:pPr marL="171450" lvl="0" indent="-171450" algn="l" rtl="0">
              <a:lnSpc>
                <a:spcPct val="100000"/>
              </a:lnSpc>
              <a:spcBef>
                <a:spcPts val="0"/>
              </a:spcBef>
              <a:spcAft>
                <a:spcPts val="0"/>
              </a:spcAft>
              <a:buSzPts val="1100"/>
            </a:pPr>
            <a:r>
              <a:rPr lang="en-US" b="0" baseline="0" dirty="0"/>
              <a:t>God was patient and faithful to his promises over the many years to bring about his plan for the Church. </a:t>
            </a:r>
          </a:p>
          <a:p>
            <a:pPr marL="171450" lvl="0" indent="-171450" algn="l" rtl="0">
              <a:lnSpc>
                <a:spcPct val="100000"/>
              </a:lnSpc>
              <a:spcBef>
                <a:spcPts val="0"/>
              </a:spcBef>
              <a:spcAft>
                <a:spcPts val="0"/>
              </a:spcAft>
              <a:buSzPts val="1100"/>
            </a:pPr>
            <a:r>
              <a:rPr lang="en-US" b="0" baseline="0" dirty="0"/>
              <a:t>The “people of God” grew in numbers over time.</a:t>
            </a:r>
          </a:p>
          <a:p>
            <a:pPr marL="171450" lvl="0" indent="-171450" algn="l" rtl="0">
              <a:lnSpc>
                <a:spcPct val="100000"/>
              </a:lnSpc>
              <a:spcBef>
                <a:spcPts val="0"/>
              </a:spcBef>
              <a:spcAft>
                <a:spcPts val="0"/>
              </a:spcAft>
              <a:buSzPts val="1100"/>
            </a:pPr>
            <a:r>
              <a:rPr lang="en-US" b="0" baseline="0" dirty="0"/>
              <a:t>The men listed acted as mediators of the covenant, representing God to the people and the people to God.</a:t>
            </a:r>
          </a:p>
          <a:p>
            <a:pPr marL="171450" lvl="0" indent="-171450" algn="l" rtl="0">
              <a:lnSpc>
                <a:spcPct val="100000"/>
              </a:lnSpc>
              <a:spcBef>
                <a:spcPts val="0"/>
              </a:spcBef>
              <a:spcAft>
                <a:spcPts val="0"/>
              </a:spcAft>
              <a:buSzPts val="1100"/>
            </a:pPr>
            <a:r>
              <a:rPr lang="en-US" b="0" baseline="0" dirty="0"/>
              <a:t>The universal covenant in Christ breaks the barriers of ethnicity (Hebrew/Jewish) and includes all people everywhere (Jew and Gentile).</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baseline="0" dirty="0"/>
              <a:t>The universal covenant in the Catholic Church is the fulfillment of the promise made to Abraham that his descendants would be as numerous as the stars of the sea and the sand on the shore (see Genesis 22:17). </a:t>
            </a:r>
          </a:p>
          <a:p>
            <a:pPr marL="158750" indent="0">
              <a:buNone/>
            </a:pPr>
            <a:endParaRPr lang="en-US" b="0" baseline="0" dirty="0">
              <a:solidFill>
                <a:srgbClr val="000000"/>
              </a:solidFill>
            </a:endParaRPr>
          </a:p>
          <a:p>
            <a:pPr marL="0" indent="0">
              <a:buNone/>
            </a:pPr>
            <a:r>
              <a:rPr lang="en-US" b="1" dirty="0">
                <a:solidFill>
                  <a:schemeClr val="dk1"/>
                </a:solidFill>
              </a:rPr>
              <a:t>Online Resources</a:t>
            </a:r>
            <a:r>
              <a:rPr lang="en-US" b="1" baseline="0" dirty="0">
                <a:solidFill>
                  <a:schemeClr val="dk1"/>
                </a:solidFill>
              </a:rPr>
              <a:t>: </a:t>
            </a:r>
            <a:r>
              <a:rPr lang="en-US" b="0" baseline="0" dirty="0">
                <a:solidFill>
                  <a:schemeClr val="dk1"/>
                </a:solidFill>
              </a:rPr>
              <a:t>See</a:t>
            </a:r>
            <a:r>
              <a:rPr lang="en-US" b="1" baseline="0" dirty="0">
                <a:solidFill>
                  <a:schemeClr val="dk1"/>
                </a:solidFill>
              </a:rPr>
              <a:t> </a:t>
            </a:r>
            <a:r>
              <a:rPr lang="en-US" b="0" baseline="0" dirty="0">
                <a:solidFill>
                  <a:schemeClr val="dk1"/>
                </a:solidFill>
              </a:rPr>
              <a:t>Felix Just, “</a:t>
            </a:r>
            <a:r>
              <a:rPr lang="en-US" sz="1100" b="0" i="0" u="none" strike="noStrike" cap="none" dirty="0">
                <a:solidFill>
                  <a:srgbClr val="000000"/>
                </a:solidFill>
                <a:effectLst/>
                <a:latin typeface="Arial"/>
                <a:ea typeface="Arial"/>
                <a:cs typeface="Arial"/>
                <a:sym typeface="Arial"/>
              </a:rPr>
              <a:t>Covenants, Pillars and Theologies in Ancient Judaism</a:t>
            </a:r>
            <a:r>
              <a:rPr lang="en-US" sz="1100" b="0" i="1" u="none" strike="noStrike" cap="none" dirty="0">
                <a:solidFill>
                  <a:srgbClr val="000000"/>
                </a:solidFill>
                <a:effectLst/>
                <a:latin typeface="Arial"/>
                <a:ea typeface="Arial"/>
                <a:cs typeface="Arial"/>
                <a:sym typeface="Arial"/>
              </a:rPr>
              <a:t>.” </a:t>
            </a:r>
            <a:r>
              <a:rPr lang="en-US" b="0" dirty="0"/>
              <a:t>URL here: https://catholic-resources.org/Bible/Covenants.htm</a:t>
            </a:r>
            <a:endParaRPr b="0" dirty="0"/>
          </a:p>
        </p:txBody>
      </p:sp>
      <p:sp>
        <p:nvSpPr>
          <p:cNvPr id="154" name="Google Shape;1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Directions:</a:t>
            </a:r>
            <a:r>
              <a:rPr lang="en-US" b="1" baseline="0" dirty="0"/>
              <a:t> </a:t>
            </a:r>
            <a:r>
              <a:rPr lang="en-US" b="0" baseline="0" dirty="0"/>
              <a:t>The Christological focus in the Old Testament is not just on one thing such as prophecy. It is a combination of all four ways. Share the following details or create assignments from the resources listed below.</a:t>
            </a:r>
          </a:p>
          <a:p>
            <a:pPr marL="0" lvl="0" indent="0" algn="l" rtl="0">
              <a:lnSpc>
                <a:spcPct val="100000"/>
              </a:lnSpc>
              <a:spcBef>
                <a:spcPts val="0"/>
              </a:spcBef>
              <a:spcAft>
                <a:spcPts val="0"/>
              </a:spcAft>
              <a:buSzPts val="1100"/>
              <a:buNone/>
            </a:pPr>
            <a:endParaRPr lang="en-US" b="0" baseline="0" dirty="0"/>
          </a:p>
          <a:p>
            <a:pPr marL="0" lvl="0" indent="0" algn="l" rtl="0">
              <a:lnSpc>
                <a:spcPct val="100000"/>
              </a:lnSpc>
              <a:spcBef>
                <a:spcPts val="0"/>
              </a:spcBef>
              <a:spcAft>
                <a:spcPts val="0"/>
              </a:spcAft>
              <a:buSzPts val="1100"/>
              <a:buNone/>
            </a:pPr>
            <a:r>
              <a:rPr lang="en-US" b="1" baseline="0" dirty="0"/>
              <a:t>Genealogy: </a:t>
            </a:r>
            <a:r>
              <a:rPr lang="en-US" b="0" baseline="0" dirty="0"/>
              <a:t>View “Bishop Barron on The Genealogy of Jesus,” a video discussing the family tree of Jesus. See URL here:</a:t>
            </a:r>
            <a:r>
              <a:rPr lang="en-US" b="1" baseline="0" dirty="0"/>
              <a:t> </a:t>
            </a:r>
            <a:r>
              <a:rPr lang="en-US" b="0" baseline="0" dirty="0"/>
              <a:t>https://youtu.be/S8F8fUlI3kg</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Prophecy: </a:t>
            </a:r>
            <a:r>
              <a:rPr lang="en-US" b="0" dirty="0"/>
              <a:t>View the list of Messianic prophecies fulfilled by Jesus at Scripture Catholic. URL here: https://www.scripturecatholic.com/messianic-prophecies-fulfilled-jesus-christ/</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Typology: </a:t>
            </a:r>
            <a:r>
              <a:rPr lang="en-US" b="0" dirty="0"/>
              <a:t>For a good example of typology which focuses on Moses</a:t>
            </a:r>
            <a:r>
              <a:rPr lang="en-US" b="0" baseline="0" dirty="0"/>
              <a:t> and Jesus, see the article “That Moses Thing” on Catholic Answers. URL here: https://www.catholic.com/magazine/print-edition/that-moses-thing</a:t>
            </a:r>
          </a:p>
          <a:p>
            <a:pPr marL="0" lvl="0" indent="0" algn="l" rtl="0">
              <a:lnSpc>
                <a:spcPct val="100000"/>
              </a:lnSpc>
              <a:spcBef>
                <a:spcPts val="0"/>
              </a:spcBef>
              <a:spcAft>
                <a:spcPts val="0"/>
              </a:spcAft>
              <a:buSzPts val="1100"/>
              <a:buNone/>
            </a:pPr>
            <a:endParaRPr b="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 sz="13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Eady</a:t>
            </a:r>
            <a:r>
              <a:rPr lang="en" sz="1300" dirty="0">
                <a:solidFill>
                  <a:srgbClr val="0645AD"/>
                </a:solidFill>
                <a:highlight>
                  <a:srgbClr val="F8F9FA"/>
                </a:highlight>
              </a:rPr>
              <a:t>, </a:t>
            </a:r>
            <a:r>
              <a:rPr lang="en" sz="13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Zero, Public Domain Dedication</a:t>
            </a:r>
            <a:r>
              <a:rPr lang="en" sz="1300" u="sng" dirty="0">
                <a:solidFill>
                  <a:srgbClr val="FAA700"/>
                </a:solidFill>
                <a:highlight>
                  <a:srgbClr val="F8F9FA"/>
                </a:highlight>
              </a:rPr>
              <a:t>, </a:t>
            </a:r>
          </a:p>
          <a:p>
            <a:pPr marL="0" lvl="0" indent="0" algn="l" rtl="0">
              <a:lnSpc>
                <a:spcPct val="115000"/>
              </a:lnSpc>
              <a:spcBef>
                <a:spcPts val="700"/>
              </a:spcBef>
              <a:spcAft>
                <a:spcPts val="0"/>
              </a:spcAft>
              <a:buClr>
                <a:schemeClr val="dk1"/>
              </a:buClr>
              <a:buSzPts val="1100"/>
              <a:buFont typeface="Arial"/>
              <a:buNone/>
            </a:pPr>
            <a:endParaRPr sz="1300" u="sng" dirty="0">
              <a:solidFill>
                <a:srgbClr val="FAA700"/>
              </a:solidFill>
              <a:highlight>
                <a:srgbClr val="F8F9FA"/>
              </a:highlight>
            </a:endParaRPr>
          </a:p>
          <a:p>
            <a:pPr marL="0" lvl="0" indent="0" algn="l" rtl="0">
              <a:lnSpc>
                <a:spcPct val="100000"/>
              </a:lnSpc>
              <a:spcBef>
                <a:spcPts val="700"/>
              </a:spcBef>
              <a:spcAft>
                <a:spcPts val="0"/>
              </a:spcAft>
              <a:buSzPts val="110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For a learning video on the topic of genre in the Bible, see the video “Writing Styles of the Bible &amp; Why They're Important to Understand” from The Bible Project</a:t>
            </a:r>
            <a:r>
              <a:rPr lang="en-US" sz="1100" b="0" i="0" u="none" strike="noStrike" cap="none" baseline="0"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https://www.youtube.com/@bibleproject).</a:t>
            </a:r>
            <a:r>
              <a:rPr lang="en-US" sz="1100" b="0" i="0" u="none" strike="noStrike" cap="none" baseline="0" dirty="0">
                <a:solidFill>
                  <a:srgbClr val="000000"/>
                </a:solidFill>
                <a:effectLst/>
                <a:latin typeface="Arial"/>
                <a:ea typeface="Arial"/>
                <a:cs typeface="Arial"/>
                <a:sym typeface="Arial"/>
              </a:rPr>
              <a:t> URL here: https://youtu.be/oUXJ8Owes8E</a:t>
            </a:r>
          </a:p>
          <a:p>
            <a:pPr marL="0" lvl="0" indent="0" algn="l" rtl="0">
              <a:lnSpc>
                <a:spcPct val="100000"/>
              </a:lnSpc>
              <a:spcBef>
                <a:spcPts val="700"/>
              </a:spcBef>
              <a:spcAft>
                <a:spcPts val="0"/>
              </a:spcAft>
              <a:buSzPts val="1100"/>
              <a:buNone/>
            </a:pPr>
            <a:endParaRPr lang="en-US" dirty="0"/>
          </a:p>
          <a:p>
            <a:pPr marL="0" lvl="0" indent="0" algn="l" rtl="0">
              <a:lnSpc>
                <a:spcPct val="100000"/>
              </a:lnSpc>
              <a:spcBef>
                <a:spcPts val="700"/>
              </a:spcBef>
              <a:spcAft>
                <a:spcPts val="0"/>
              </a:spcAft>
              <a:buSzPts val="1100"/>
              <a:buNone/>
            </a:pPr>
            <a:r>
              <a:rPr lang="en-US" b="1" dirty="0">
                <a:solidFill>
                  <a:schemeClr val="dk1"/>
                </a:solidFill>
              </a:rPr>
              <a:t>Online Resources</a:t>
            </a:r>
            <a:r>
              <a:rPr lang="en-US" b="1" baseline="0" dirty="0">
                <a:solidFill>
                  <a:schemeClr val="dk1"/>
                </a:solidFill>
              </a:rPr>
              <a:t>: </a:t>
            </a:r>
            <a:r>
              <a:rPr lang="en-US" dirty="0"/>
              <a:t>Students may also view this webpage covering the term ‘biblical</a:t>
            </a:r>
            <a:r>
              <a:rPr lang="en-US" baseline="0" dirty="0"/>
              <a:t> g</a:t>
            </a:r>
            <a:r>
              <a:rPr lang="en-US" dirty="0"/>
              <a:t>enre’ in detail. URL here: https://catholic-resources.org/Bible/Biblical-Genres.htm</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700"/>
              </a:spcAft>
              <a:buSzPts val="1100"/>
              <a:buNone/>
            </a:pPr>
            <a:r>
              <a:rPr lang="en" b="1" dirty="0">
                <a:solidFill>
                  <a:schemeClr val="dk1"/>
                </a:solidFill>
              </a:rPr>
              <a:t>*Photo Credit:</a:t>
            </a:r>
            <a:r>
              <a:rPr lang="en" dirty="0">
                <a:solidFill>
                  <a:schemeClr val="dk1"/>
                </a:solidFill>
              </a:rPr>
              <a:t> </a:t>
            </a:r>
            <a:r>
              <a:rPr lang="en" dirty="0"/>
              <a:t> </a:t>
            </a:r>
            <a:r>
              <a:rPr lang="en" sz="13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Speltdecca</a:t>
            </a:r>
            <a:r>
              <a:rPr lang="en" sz="1300" u="sng" dirty="0">
                <a:solidFill>
                  <a:srgbClr val="FAA700"/>
                </a:solidFill>
                <a:highlight>
                  <a:srgbClr val="F8F9FA"/>
                </a:highlight>
              </a:rPr>
              <a:t>, </a:t>
            </a:r>
            <a:r>
              <a:rPr lang="en" sz="13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Attribution-Share Alike 3.0</a:t>
            </a:r>
            <a:r>
              <a:rPr lang="en" sz="1300" dirty="0">
                <a:solidFill>
                  <a:srgbClr val="0645AD"/>
                </a:solidFill>
                <a:highlight>
                  <a:srgbClr val="F8F9FA"/>
                </a:highlight>
              </a:rPr>
              <a:t>, , https://commons.wikimedia.org/wiki/File:Development_of_the_Old_Testament.svg</a:t>
            </a:r>
          </a:p>
          <a:p>
            <a:pPr marL="0" lvl="0" indent="0" algn="l" rtl="0">
              <a:lnSpc>
                <a:spcPct val="115000"/>
              </a:lnSpc>
              <a:spcBef>
                <a:spcPts val="700"/>
              </a:spcBef>
              <a:spcAft>
                <a:spcPts val="700"/>
              </a:spcAft>
              <a:buSzPts val="1100"/>
              <a:buNone/>
            </a:pPr>
            <a:endParaRPr lang="en" sz="1300" dirty="0">
              <a:solidFill>
                <a:srgbClr val="0645AD"/>
              </a:solidFill>
              <a:highlight>
                <a:srgbClr val="F8F9FA"/>
              </a:highlight>
            </a:endParaRPr>
          </a:p>
          <a:p>
            <a:pPr marL="0" lvl="0" indent="0" algn="l" rtl="0">
              <a:lnSpc>
                <a:spcPct val="115000"/>
              </a:lnSpc>
              <a:spcBef>
                <a:spcPts val="700"/>
              </a:spcBef>
              <a:spcAft>
                <a:spcPts val="700"/>
              </a:spcAft>
              <a:buSzPts val="1100"/>
              <a:buNone/>
            </a:pPr>
            <a:r>
              <a:rPr lang="en-US" b="1" dirty="0"/>
              <a:t>Directions: </a:t>
            </a:r>
            <a:r>
              <a:rPr lang="en-US" b="0" dirty="0"/>
              <a:t>Have students copy the key</a:t>
            </a:r>
            <a:r>
              <a:rPr lang="en-US" b="0" baseline="0" dirty="0"/>
              <a:t> vocabulary in their notes.</a:t>
            </a: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*Photo Credit: </a:t>
            </a:r>
            <a:r>
              <a:rPr lang="en-US" b="0" dirty="0"/>
              <a:t>https://commons.wikimedia.org/wiki/File:Hebrew_Bible_MET_LC_TR_50_2018s40.jpg</a:t>
            </a:r>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1" dirty="0"/>
              <a:t>Directions: </a:t>
            </a:r>
            <a:r>
              <a:rPr lang="en-US" b="0" dirty="0"/>
              <a:t>Have students view the</a:t>
            </a:r>
            <a:r>
              <a:rPr lang="en-US" b="0" baseline="0" dirty="0"/>
              <a:t> table of contents of their Bibles as you use this slide to review the canon (list of books) of the Old Testament. View video of modern-day scribe writing the Torah in ancient Hebrew below.</a:t>
            </a:r>
          </a:p>
          <a:p>
            <a:pPr marL="0" lvl="0" indent="0" algn="l" rtl="0">
              <a:lnSpc>
                <a:spcPct val="100000"/>
              </a:lnSpc>
              <a:spcBef>
                <a:spcPts val="0"/>
              </a:spcBef>
              <a:spcAft>
                <a:spcPts val="0"/>
              </a:spcAft>
              <a:buSzPts val="1100"/>
              <a:buNone/>
            </a:pPr>
            <a:endParaRPr lang="en-US" b="0" baseline="0" dirty="0"/>
          </a:p>
          <a:p>
            <a:pPr marL="0" lvl="0" indent="0" algn="l" rtl="0">
              <a:lnSpc>
                <a:spcPct val="100000"/>
              </a:lnSpc>
              <a:spcBef>
                <a:spcPts val="0"/>
              </a:spcBef>
              <a:spcAft>
                <a:spcPts val="0"/>
              </a:spcAft>
              <a:buSzPts val="1100"/>
              <a:buNone/>
            </a:pPr>
            <a:r>
              <a:rPr lang="en-US" b="1" dirty="0">
                <a:solidFill>
                  <a:schemeClr val="dk1"/>
                </a:solidFill>
              </a:rPr>
              <a:t>Online Resources</a:t>
            </a:r>
            <a:r>
              <a:rPr lang="en-US" b="1" baseline="0" dirty="0">
                <a:solidFill>
                  <a:schemeClr val="dk1"/>
                </a:solidFill>
              </a:rPr>
              <a:t>:  </a:t>
            </a:r>
          </a:p>
          <a:p>
            <a:pPr marL="0" lvl="0" indent="0" algn="l" rtl="0">
              <a:lnSpc>
                <a:spcPct val="100000"/>
              </a:lnSpc>
              <a:spcBef>
                <a:spcPts val="0"/>
              </a:spcBef>
              <a:spcAft>
                <a:spcPts val="0"/>
              </a:spcAft>
              <a:buSzPts val="1100"/>
              <a:buNone/>
            </a:pPr>
            <a:r>
              <a:rPr lang="en-US" dirty="0">
                <a:solidFill>
                  <a:schemeClr val="dk1"/>
                </a:solidFill>
              </a:rPr>
              <a:t>For a more detailed treatment of this topic on the Old Testament canon, see the webpage “Jewish and Christian Bibles: A Comparative Chart” by Fr. Felix Just, SJ. </a:t>
            </a:r>
            <a:r>
              <a:rPr lang="en-US" baseline="0" dirty="0">
                <a:solidFill>
                  <a:schemeClr val="dk1"/>
                </a:solidFill>
              </a:rPr>
              <a:t>URL here: https://catholic-resources.org/Bible/Heb-Xn-Bibles.htm</a:t>
            </a:r>
          </a:p>
          <a:p>
            <a:pPr marL="0" lvl="0" indent="0" algn="l" rtl="0">
              <a:lnSpc>
                <a:spcPct val="100000"/>
              </a:lnSpc>
              <a:spcBef>
                <a:spcPts val="0"/>
              </a:spcBef>
              <a:spcAft>
                <a:spcPts val="0"/>
              </a:spcAft>
              <a:buSzPts val="1100"/>
              <a:buNone/>
            </a:pPr>
            <a:endParaRPr lang="en-US" baseline="0" dirty="0">
              <a:solidFill>
                <a:schemeClr val="dk1"/>
              </a:solidFill>
            </a:endParaRPr>
          </a:p>
          <a:p>
            <a:pPr marL="0" lvl="0" indent="0" algn="l" rtl="0">
              <a:lnSpc>
                <a:spcPct val="100000"/>
              </a:lnSpc>
              <a:spcBef>
                <a:spcPts val="0"/>
              </a:spcBef>
              <a:spcAft>
                <a:spcPts val="0"/>
              </a:spcAft>
              <a:buSzPts val="1100"/>
              <a:buNone/>
            </a:pPr>
            <a:r>
              <a:rPr lang="en-US" b="0" baseline="0" dirty="0"/>
              <a:t>View video: “</a:t>
            </a:r>
            <a:r>
              <a:rPr lang="en-US" b="0" i="0" baseline="0" dirty="0"/>
              <a:t>Modern Day Scribe writing the Torah in ancient Hebrew</a:t>
            </a:r>
            <a:r>
              <a:rPr lang="en-US" b="0" baseline="0" dirty="0"/>
              <a:t>.” URL here: </a:t>
            </a:r>
            <a:r>
              <a:rPr lang="en-US" b="0" dirty="0"/>
              <a:t>https://youtu.be/a5Brbqgngrc</a:t>
            </a:r>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0" dirty="0"/>
              <a:t>View video: “</a:t>
            </a:r>
            <a:r>
              <a:rPr lang="en-US" b="0" i="0" dirty="0"/>
              <a:t>How Did the Old Testament Canon Develop?” </a:t>
            </a:r>
            <a:r>
              <a:rPr lang="en-US" b="0" dirty="0"/>
              <a:t>https://youtu.be/dF5NYPENhp4?list=TLPQMTYwMjIwMjRaQUXa8gQouA</a:t>
            </a:r>
            <a:endParaRPr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Directions: </a:t>
            </a:r>
            <a:r>
              <a:rPr lang="en-US" b="0" dirty="0"/>
              <a:t>F</a:t>
            </a:r>
            <a:r>
              <a:rPr lang="en-US" dirty="0"/>
              <a:t>or an</a:t>
            </a:r>
            <a:r>
              <a:rPr lang="en-US" baseline="0" dirty="0"/>
              <a:t> overview of the story of the Bible, have students view the video “The Story of the Bible: What’s it About from Beginning to the End” from the Bible Project. URL here: https://youtu.be/7_CGP-12AE0</a:t>
            </a:r>
          </a:p>
          <a:p>
            <a:pPr marL="0" lvl="0" indent="0" algn="l" rtl="0">
              <a:lnSpc>
                <a:spcPct val="100000"/>
              </a:lnSpc>
              <a:spcBef>
                <a:spcPts val="0"/>
              </a:spcBef>
              <a:spcAft>
                <a:spcPts val="0"/>
              </a:spcAft>
              <a:buSzPts val="1100"/>
              <a:buNone/>
            </a:pPr>
            <a:endParaRPr lang="en-US" baseline="0" dirty="0"/>
          </a:p>
          <a:p>
            <a:pPr marL="0" lvl="0" indent="0" algn="l" rtl="0">
              <a:lnSpc>
                <a:spcPct val="100000"/>
              </a:lnSpc>
              <a:spcBef>
                <a:spcPts val="0"/>
              </a:spcBef>
              <a:spcAft>
                <a:spcPts val="0"/>
              </a:spcAft>
              <a:buSzPts val="1100"/>
              <a:buNone/>
            </a:pPr>
            <a:r>
              <a:rPr lang="en-US" b="1" dirty="0">
                <a:solidFill>
                  <a:schemeClr val="dk1"/>
                </a:solidFill>
              </a:rPr>
              <a:t>Online Resources</a:t>
            </a:r>
            <a:r>
              <a:rPr lang="en-US" b="1" baseline="0" dirty="0">
                <a:solidFill>
                  <a:schemeClr val="dk1"/>
                </a:solidFill>
              </a:rPr>
              <a:t>: </a:t>
            </a:r>
            <a:r>
              <a:rPr lang="en-US" baseline="0" dirty="0"/>
              <a:t>Students may also read an overview of the Bible titled </a:t>
            </a:r>
            <a:r>
              <a:rPr lang="en-US" i="0" baseline="0" dirty="0"/>
              <a:t>“The Story of the Bible in 2000 Words” </a:t>
            </a:r>
            <a:r>
              <a:rPr lang="en-US" baseline="0" dirty="0"/>
              <a:t>from Catholic365. URL here: https://www.catholic365.com/article/30256/the-story-of-the-bible-in-2000-words.html</a:t>
            </a:r>
          </a:p>
          <a:p>
            <a:pPr marL="0" lvl="0" indent="0" algn="l" rtl="0">
              <a:lnSpc>
                <a:spcPct val="100000"/>
              </a:lnSpc>
              <a:spcBef>
                <a:spcPts val="0"/>
              </a:spcBef>
              <a:spcAft>
                <a:spcPts val="0"/>
              </a:spcAft>
              <a:buSzPts val="1100"/>
              <a:buNone/>
            </a:pPr>
            <a:endParaRPr lang="en-US" baseline="0" dirty="0"/>
          </a:p>
          <a:p>
            <a:pPr marL="0" lvl="0" indent="0" algn="l" rtl="0">
              <a:lnSpc>
                <a:spcPct val="100000"/>
              </a:lnSpc>
              <a:spcBef>
                <a:spcPts val="0"/>
              </a:spcBef>
              <a:spcAft>
                <a:spcPts val="0"/>
              </a:spcAft>
              <a:buSzPts val="1100"/>
              <a:buNone/>
            </a:pPr>
            <a:r>
              <a:rPr lang="en-US" baseline="0" dirty="0"/>
              <a:t>Also see the article “</a:t>
            </a:r>
            <a:r>
              <a:rPr lang="en-US" i="0" baseline="0" dirty="0"/>
              <a:t>Seeing the Big Picture of Scripture”</a:t>
            </a:r>
            <a:r>
              <a:rPr lang="en-US" baseline="0" dirty="0"/>
              <a:t> by Tim Gray. URL here: https://www.catholiceducation.org/en/culture/catholic-contributions/seeing-the-big-picture-in-scripture.html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rtl="0">
              <a:buNone/>
            </a:pPr>
            <a:r>
              <a:rPr lang="en-US" sz="1100" b="1" i="0" u="none" strike="noStrike" cap="none" dirty="0">
                <a:solidFill>
                  <a:srgbClr val="000000"/>
                </a:solidFill>
                <a:effectLst/>
                <a:latin typeface="Arial"/>
                <a:ea typeface="Arial"/>
                <a:cs typeface="Arial"/>
                <a:sym typeface="Arial"/>
              </a:rPr>
              <a:t>Directions:</a:t>
            </a:r>
            <a:r>
              <a:rPr lang="en-US" sz="1100" b="0" i="0" u="none" strike="noStrike" cap="none" dirty="0">
                <a:solidFill>
                  <a:srgbClr val="000000"/>
                </a:solidFill>
                <a:effectLst/>
                <a:latin typeface="Arial"/>
                <a:ea typeface="Arial"/>
                <a:cs typeface="Arial"/>
                <a:sym typeface="Arial"/>
              </a:rPr>
              <a:t> Have students write down the question and then write down their answer. Then have students share their answers with one person close by. </a:t>
            </a:r>
            <a:endParaRPr lang="en-US" b="0" dirty="0">
              <a:effectLst/>
            </a:endParaRPr>
          </a:p>
          <a:p>
            <a:pPr marL="158750" indent="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 sz="13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Valentin de Boulogne</a:t>
            </a:r>
            <a:r>
              <a:rPr lang="en" sz="1300" u="sng" dirty="0">
                <a:solidFill>
                  <a:srgbClr val="FAA700"/>
                </a:solidFill>
                <a:highlight>
                  <a:srgbClr val="F8F9FA"/>
                </a:highlight>
              </a:rPr>
              <a:t>, </a:t>
            </a:r>
            <a:r>
              <a:rPr lang="en" sz="1300" dirty="0">
                <a:solidFill>
                  <a:srgbClr val="202122"/>
                </a:solidFill>
                <a:highlight>
                  <a:srgbClr val="F8F9FA"/>
                </a:highlight>
              </a:rPr>
              <a:t>Public domain, https://commons.wikimedia.org/wiki/File:File%22-Saint_Paul_Writing_His_Epistles%22_by_Valentin_de_Boulogne.jpg</a:t>
            </a:r>
            <a:endParaRPr sz="1300" dirty="0">
              <a:solidFill>
                <a:srgbClr val="202122"/>
              </a:solidFill>
              <a:highlight>
                <a:srgbClr val="F8F9FA"/>
              </a:highlight>
            </a:endParaRPr>
          </a:p>
          <a:p>
            <a:pPr marL="0" lvl="0" indent="0" algn="l" rtl="0">
              <a:lnSpc>
                <a:spcPct val="100000"/>
              </a:lnSpc>
              <a:spcBef>
                <a:spcPts val="700"/>
              </a:spcBef>
              <a:spcAft>
                <a:spcPts val="0"/>
              </a:spcAft>
              <a:buSzPts val="1100"/>
              <a:buNone/>
            </a:pPr>
            <a:endParaRPr lang="en-US" dirty="0"/>
          </a:p>
          <a:p>
            <a:pPr marL="0" lvl="0" indent="0" algn="l" rtl="0">
              <a:lnSpc>
                <a:spcPct val="100000"/>
              </a:lnSpc>
              <a:spcBef>
                <a:spcPts val="700"/>
              </a:spcBef>
              <a:spcAft>
                <a:spcPts val="0"/>
              </a:spcAft>
              <a:buSzPts val="1100"/>
              <a:buNone/>
            </a:pPr>
            <a:r>
              <a:rPr lang="en-US" b="1" dirty="0"/>
              <a:t>Directions: </a:t>
            </a:r>
            <a:r>
              <a:rPr lang="en-US" b="0" dirty="0"/>
              <a:t>Have students copy the key vocabulary in their notebooks.</a:t>
            </a:r>
            <a:endParaRPr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*Photo Credit: </a:t>
            </a:r>
            <a:r>
              <a:rPr lang="en-US" b="0" dirty="0"/>
              <a:t>https://commons.wikimedia.org/wiki/File:Byzantium,_Constantinople,_11th_century_-_Gospel_Book_with_Commentaries-_Portrait_of_Mark_-_1942.152.132.a_-_Cleveland_Museum_of_Art.tif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r>
              <a:rPr lang="en-US" b="0" dirty="0"/>
              <a:t>Have students view the</a:t>
            </a:r>
            <a:r>
              <a:rPr lang="en-US" b="0" baseline="0" dirty="0"/>
              <a:t> table of contents of their Bibles as you use this slide to review the canon (list of books) of the New Testament.</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solidFill>
                  <a:schemeClr val="dk1"/>
                </a:solidFill>
              </a:rPr>
              <a:t>Online Resources:</a:t>
            </a:r>
            <a:r>
              <a:rPr lang="en-US" b="1" baseline="0" dirty="0">
                <a:solidFill>
                  <a:schemeClr val="dk1"/>
                </a:solidFill>
              </a:rPr>
              <a:t> </a:t>
            </a:r>
            <a:r>
              <a:rPr lang="en-US" dirty="0">
                <a:solidFill>
                  <a:schemeClr val="dk1"/>
                </a:solidFill>
              </a:rPr>
              <a:t>For a more detailed treatment of this topic on the New Testament canon, see the webpage “The New Testament Canon” by Fr. Felix Just, SJ. </a:t>
            </a:r>
            <a:r>
              <a:rPr lang="en-US" baseline="0" dirty="0">
                <a:solidFill>
                  <a:schemeClr val="dk1"/>
                </a:solidFill>
              </a:rPr>
              <a:t>URL here: </a:t>
            </a:r>
            <a:r>
              <a:rPr lang="en-US" dirty="0"/>
              <a:t>https://catholic-resources.org/Bible/NT_Canon.htm</a:t>
            </a: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 sz="13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Rembrandt</a:t>
            </a:r>
            <a:r>
              <a:rPr lang="en" sz="1300" dirty="0">
                <a:solidFill>
                  <a:srgbClr val="0645AD"/>
                </a:solidFill>
                <a:highlight>
                  <a:srgbClr val="F8F9FA"/>
                </a:highlight>
              </a:rPr>
              <a:t>, </a:t>
            </a:r>
            <a:r>
              <a:rPr lang="en" sz="1300" dirty="0">
                <a:solidFill>
                  <a:srgbClr val="202122"/>
                </a:solidFill>
                <a:highlight>
                  <a:srgbClr val="F8F9FA"/>
                </a:highlight>
              </a:rPr>
              <a:t>Public domain, https://commons.wikimedia.org/wiki/File:Saint_Paul_at_his_Writing-Desk,_by_Rembrandt.jpg</a:t>
            </a:r>
            <a:endParaRPr sz="1300" dirty="0">
              <a:solidFill>
                <a:srgbClr val="202122"/>
              </a:solidFill>
              <a:highlight>
                <a:srgbClr val="F8F9FA"/>
              </a:highlight>
            </a:endParaRPr>
          </a:p>
          <a:p>
            <a:pPr marL="0" lvl="0" indent="0" algn="l" rtl="0">
              <a:lnSpc>
                <a:spcPct val="100000"/>
              </a:lnSpc>
              <a:spcBef>
                <a:spcPts val="700"/>
              </a:spcBef>
              <a:spcAft>
                <a:spcPts val="0"/>
              </a:spcAft>
              <a:buSzPts val="1100"/>
              <a:buNone/>
            </a:pPr>
            <a:endParaRPr lang="en-US" dirty="0"/>
          </a:p>
          <a:p>
            <a:pPr marL="0" lvl="0" indent="0" algn="l" rtl="0">
              <a:lnSpc>
                <a:spcPct val="100000"/>
              </a:lnSpc>
              <a:spcBef>
                <a:spcPts val="700"/>
              </a:spcBef>
              <a:spcAft>
                <a:spcPts val="0"/>
              </a:spcAft>
              <a:buSzPts val="1100"/>
              <a:buNone/>
            </a:pPr>
            <a:r>
              <a:rPr lang="en-US" b="1" dirty="0"/>
              <a:t>Directions: </a:t>
            </a:r>
            <a:r>
              <a:rPr lang="en-US" b="0" dirty="0"/>
              <a:t>After copying</a:t>
            </a:r>
            <a:r>
              <a:rPr lang="en-US" b="0" baseline="0" dirty="0"/>
              <a:t> this information in their notes, h</a:t>
            </a:r>
            <a:r>
              <a:rPr lang="en-US" b="0" dirty="0"/>
              <a:t>ave </a:t>
            </a:r>
            <a:r>
              <a:rPr lang="en-US" dirty="0"/>
              <a:t>students read from their Bibles the shortest letter of Saint Paul, Saint Paul’s Letter to Philemon. </a:t>
            </a:r>
            <a:r>
              <a:rPr lang="en-US" sz="1100" b="0" i="0" u="none" strike="noStrike" cap="none" dirty="0">
                <a:solidFill>
                  <a:srgbClr val="000000"/>
                </a:solidFill>
                <a:effectLst/>
                <a:latin typeface="Arial"/>
                <a:ea typeface="Arial"/>
                <a:cs typeface="Arial"/>
                <a:sym typeface="Arial"/>
              </a:rPr>
              <a:t>The Epistle to Philemon was composed around AD 57–62 by Paul. Ask them to identify the four parts shown in the slide in Philemon.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sz="800" b="1" dirty="0"/>
              <a:t>*Photo Credit</a:t>
            </a:r>
            <a:r>
              <a:rPr lang="en" b="1" dirty="0"/>
              <a:t>:</a:t>
            </a:r>
            <a:r>
              <a:rPr lang="en" sz="800" dirty="0"/>
              <a:t> </a:t>
            </a:r>
            <a:r>
              <a:rPr lang="en" sz="8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Maryland GovPics</a:t>
            </a:r>
            <a:r>
              <a:rPr lang="en" sz="800" u="sng" dirty="0">
                <a:solidFill>
                  <a:srgbClr val="FAA700"/>
                </a:solidFill>
                <a:highlight>
                  <a:srgbClr val="F8F9FA"/>
                </a:highlight>
              </a:rPr>
              <a:t>, </a:t>
            </a:r>
            <a:r>
              <a:rPr lang="en" sz="8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Creative Commons Attribution 2.0</a:t>
            </a:r>
            <a:r>
              <a:rPr lang="en" sz="800" dirty="0">
                <a:solidFill>
                  <a:srgbClr val="0645AD"/>
                </a:solidFill>
                <a:highlight>
                  <a:srgbClr val="F8F9FA"/>
                </a:highlight>
              </a:rPr>
              <a:t>, </a:t>
            </a:r>
            <a:r>
              <a:rPr lang="en" sz="800" u="sng" dirty="0">
                <a:solidFill>
                  <a:schemeClr val="hlink"/>
                </a:solidFill>
                <a:highlight>
                  <a:srgbClr val="F8F9FA"/>
                </a:highlight>
                <a:hlinkClick r:id="rId5"/>
              </a:rPr>
              <a:t>https://commons.wikimedia.org/wiki/File:Swearing_in_Judge_Fader_(52006818284).jpg</a:t>
            </a:r>
            <a:endParaRPr sz="800" dirty="0">
              <a:solidFill>
                <a:srgbClr val="0645AD"/>
              </a:solidFill>
              <a:highlight>
                <a:srgbClr val="F8F9FA"/>
              </a:highlight>
            </a:endParaRPr>
          </a:p>
          <a:p>
            <a:pPr marL="0" lvl="0" indent="0" algn="l" rtl="0">
              <a:lnSpc>
                <a:spcPct val="100000"/>
              </a:lnSpc>
              <a:spcBef>
                <a:spcPts val="700"/>
              </a:spcBef>
              <a:spcAft>
                <a:spcPts val="0"/>
              </a:spcAft>
              <a:buSzPts val="1100"/>
              <a:buNone/>
            </a:pPr>
            <a:endParaRPr lang="en" b="1" dirty="0"/>
          </a:p>
          <a:p>
            <a:pPr marL="0" lvl="0" indent="0" algn="l" rtl="0">
              <a:lnSpc>
                <a:spcPct val="100000"/>
              </a:lnSpc>
              <a:spcBef>
                <a:spcPts val="700"/>
              </a:spcBef>
              <a:spcAft>
                <a:spcPts val="0"/>
              </a:spcAft>
              <a:buSzPts val="1100"/>
              <a:buNone/>
            </a:pPr>
            <a:r>
              <a:rPr lang="en" b="1" dirty="0"/>
              <a:t>Directions: </a:t>
            </a:r>
            <a:r>
              <a:rPr lang="en" sz="1200" dirty="0">
                <a:solidFill>
                  <a:schemeClr val="dk1"/>
                </a:solidFill>
              </a:rPr>
              <a:t>Have students copy down key vocabulary as you share the definition from Google Dictionary below.</a:t>
            </a:r>
            <a:endParaRPr sz="1200"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i="0" dirty="0"/>
              <a:t>"Testament” </a:t>
            </a:r>
            <a:r>
              <a:rPr lang="en" b="1" i="1" dirty="0"/>
              <a:t>noun: </a:t>
            </a:r>
            <a:r>
              <a:rPr lang="en" dirty="0"/>
              <a:t>plural noun: testaments</a:t>
            </a:r>
            <a:endParaRPr dirty="0"/>
          </a:p>
          <a:p>
            <a:pPr marL="457200" lvl="0" indent="-228600" algn="l" rtl="0">
              <a:spcBef>
                <a:spcPts val="0"/>
              </a:spcBef>
              <a:spcAft>
                <a:spcPts val="0"/>
              </a:spcAft>
              <a:buSzPts val="1100"/>
              <a:buNone/>
            </a:pPr>
            <a:r>
              <a:rPr lang="en" dirty="0"/>
              <a:t>1. a person's will, especially the part relating to personal property.</a:t>
            </a:r>
            <a:br>
              <a:rPr lang="en" dirty="0"/>
            </a:br>
            <a:r>
              <a:rPr lang="en" dirty="0"/>
              <a:t>"father's will and testament"</a:t>
            </a:r>
            <a:endParaRPr dirty="0"/>
          </a:p>
          <a:p>
            <a:pPr marL="457200" lvl="0" indent="-228600" algn="l" rtl="0">
              <a:spcBef>
                <a:spcPts val="0"/>
              </a:spcBef>
              <a:spcAft>
                <a:spcPts val="0"/>
              </a:spcAft>
              <a:buSzPts val="1100"/>
              <a:buNone/>
            </a:pPr>
            <a:r>
              <a:rPr lang="en" dirty="0"/>
              <a:t>2. something that serves as a sign or evidence of a specified fact, event, or quality.</a:t>
            </a:r>
            <a:br>
              <a:rPr lang="en" dirty="0"/>
            </a:br>
            <a:r>
              <a:rPr lang="en" dirty="0"/>
              <a:t>"growing attendance figures are a testament to the event's popularity"</a:t>
            </a:r>
            <a:endParaRPr dirty="0"/>
          </a:p>
          <a:p>
            <a:pPr marL="457200" lvl="0" indent="-228600" algn="l" rtl="0">
              <a:spcBef>
                <a:spcPts val="0"/>
              </a:spcBef>
              <a:spcAft>
                <a:spcPts val="0"/>
              </a:spcAft>
              <a:buSzPts val="1100"/>
              <a:buNone/>
            </a:pPr>
            <a:r>
              <a:rPr lang="en" dirty="0"/>
              <a:t>3. (in </a:t>
            </a:r>
            <a:r>
              <a:rPr lang="en" u="sng" dirty="0">
                <a:solidFill>
                  <a:schemeClr val="hlink"/>
                </a:solidFill>
                <a:hlinkClick r:id="rId6"/>
              </a:rPr>
              <a:t>biblical</a:t>
            </a:r>
            <a:r>
              <a:rPr lang="en" dirty="0"/>
              <a:t> use) a </a:t>
            </a:r>
            <a:r>
              <a:rPr lang="en" u="sng" dirty="0">
                <a:solidFill>
                  <a:schemeClr val="hlink"/>
                </a:solidFill>
                <a:hlinkClick r:id="rId7"/>
              </a:rPr>
              <a:t>covenant</a:t>
            </a:r>
            <a:r>
              <a:rPr lang="en" dirty="0"/>
              <a:t> </a:t>
            </a:r>
            <a:endParaRPr dirty="0"/>
          </a:p>
          <a:p>
            <a:pPr marL="914400" lvl="1" indent="-228600" algn="l" rtl="0">
              <a:spcBef>
                <a:spcPts val="0"/>
              </a:spcBef>
              <a:spcAft>
                <a:spcPts val="0"/>
              </a:spcAft>
              <a:buSzPts val="1100"/>
              <a:buNone/>
            </a:pPr>
            <a:r>
              <a:rPr lang="en" dirty="0"/>
              <a:t>a division of the Bible.</a:t>
            </a:r>
            <a:br>
              <a:rPr lang="en" dirty="0"/>
            </a:br>
            <a:r>
              <a:rPr lang="en" dirty="0"/>
              <a:t>noun: Testament; plural noun: Testaments</a:t>
            </a:r>
            <a:endParaRPr dirty="0"/>
          </a:p>
          <a:p>
            <a:pPr marL="914400" lvl="1" indent="-228600" algn="l" rtl="0">
              <a:spcBef>
                <a:spcPts val="0"/>
              </a:spcBef>
              <a:spcAft>
                <a:spcPts val="0"/>
              </a:spcAft>
              <a:buSzPts val="1100"/>
              <a:buNone/>
            </a:pPr>
            <a:r>
              <a:rPr lang="en" dirty="0"/>
              <a:t>a copy of the New Testament.</a:t>
            </a:r>
            <a:br>
              <a:rPr lang="en" dirty="0"/>
            </a:br>
            <a:r>
              <a:rPr lang="en" dirty="0"/>
              <a:t>noun: Testament</a:t>
            </a:r>
            <a:br>
              <a:rPr lang="en" dirty="0"/>
            </a:br>
            <a:r>
              <a:rPr lang="en" dirty="0"/>
              <a:t>"he was able to buy a New Testament"</a:t>
            </a:r>
            <a:endParaRPr sz="1050" dirty="0">
              <a:solidFill>
                <a:srgbClr val="70757A"/>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r>
              <a:rPr lang="en" u="sng" dirty="0">
                <a:solidFill>
                  <a:schemeClr val="hlink"/>
                </a:solidFill>
                <a:hlinkClick r:id="rId8"/>
              </a:rPr>
              <a:t>https://languages.oup.com/google-dictionary-en/</a:t>
            </a:r>
            <a:r>
              <a:rPr lang="en" dirty="0">
                <a:solidFill>
                  <a:schemeClr val="dk1"/>
                </a:solidFill>
              </a:rPr>
              <a:t>) </a:t>
            </a:r>
            <a:endParaRPr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Directions: </a:t>
            </a:r>
            <a:r>
              <a:rPr lang="en-US" b="0" dirty="0"/>
              <a:t>Have students copy down the information on the slide and then have them view “</a:t>
            </a:r>
            <a:r>
              <a:rPr lang="en-US" b="0" baseline="0" dirty="0"/>
              <a:t>New Testament Summary: A Complete Animated Overview” from the Bible Project. URL here: https://youtu.be/Q0BrP8bqj0c </a:t>
            </a:r>
            <a:endParaRPr lang="en-US" sz="800" b="0" i="0" u="sng" strike="noStrike" cap="none" dirty="0">
              <a:solidFill>
                <a:schemeClr val="tx1"/>
              </a:solidFill>
              <a:effectLst/>
              <a:latin typeface="Arial"/>
              <a:ea typeface="Arial"/>
              <a:cs typeface="Arial"/>
              <a:sym typeface="Arial"/>
              <a:hlinkClick r:id="rId3"/>
            </a:endParaRPr>
          </a:p>
          <a:p>
            <a:pPr marL="0" lvl="0" indent="0" algn="l" rtl="0">
              <a:lnSpc>
                <a:spcPct val="100000"/>
              </a:lnSpc>
              <a:spcBef>
                <a:spcPts val="0"/>
              </a:spcBef>
              <a:spcAft>
                <a:spcPts val="0"/>
              </a:spcAft>
              <a:buSzPts val="1100"/>
              <a:buNone/>
            </a:pPr>
            <a:endParaRPr sz="800" b="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rtl="0">
              <a:buNone/>
            </a:pPr>
            <a:r>
              <a:rPr lang="en-US" sz="1100" b="1" i="0" u="none" strike="noStrike" cap="none" dirty="0">
                <a:solidFill>
                  <a:srgbClr val="000000"/>
                </a:solidFill>
                <a:effectLst/>
                <a:latin typeface="Arial"/>
                <a:ea typeface="Arial"/>
                <a:cs typeface="Arial"/>
                <a:sym typeface="Arial"/>
              </a:rPr>
              <a:t>Directions: </a:t>
            </a:r>
            <a:r>
              <a:rPr lang="en-US" sz="1100" b="0" i="0" u="none" strike="noStrike" cap="none" dirty="0">
                <a:solidFill>
                  <a:srgbClr val="000000"/>
                </a:solidFill>
                <a:effectLst/>
                <a:latin typeface="Arial"/>
                <a:ea typeface="Arial"/>
                <a:cs typeface="Arial"/>
                <a:sym typeface="Arial"/>
              </a:rPr>
              <a:t>Have students copy the quote. Add bonus points to the assessment if they can write it down, demonstrating that they memorized it.</a:t>
            </a:r>
            <a:endParaRPr lang="en-US" b="0" dirty="0">
              <a:effectLst/>
            </a:endParaRPr>
          </a:p>
          <a:p>
            <a:pPr marL="158750" indent="0">
              <a:buNone/>
            </a:pPr>
            <a:br>
              <a:rPr lang="en-US"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Directions: </a:t>
            </a:r>
            <a:r>
              <a:rPr lang="en-US" dirty="0"/>
              <a:t>Use the animation feature to have the yellow answer box appear</a:t>
            </a:r>
            <a:r>
              <a:rPr lang="en-US" baseline="0" dirty="0"/>
              <a:t> after you ask the students to respond out loud to the question on the left.</a:t>
            </a:r>
          </a:p>
          <a:p>
            <a:pPr marL="0" lvl="0" indent="0" algn="l" rtl="0">
              <a:lnSpc>
                <a:spcPct val="100000"/>
              </a:lnSpc>
              <a:spcBef>
                <a:spcPts val="0"/>
              </a:spcBef>
              <a:spcAft>
                <a:spcPts val="0"/>
              </a:spcAft>
              <a:buSzPts val="1100"/>
              <a:buNone/>
            </a:pPr>
            <a:endParaRPr lang="en-US" baseline="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a:t>
            </a:r>
            <a:r>
              <a:rPr lang="en" sz="800" dirty="0">
                <a:solidFill>
                  <a:schemeClr val="dk1"/>
                </a:solidFill>
              </a:rPr>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Rufino</a:t>
            </a:r>
            <a:r>
              <a:rPr lang="en" sz="800" dirty="0">
                <a:solidFill>
                  <a:srgbClr val="0645AD"/>
                </a:solidFill>
                <a:highlight>
                  <a:srgbClr val="F8F9FA"/>
                </a:highlight>
              </a:rPr>
              <a:t>, </a:t>
            </a:r>
            <a:r>
              <a:rPr lang="en" sz="8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Attribution-Share Alike 2.0</a:t>
            </a:r>
            <a:r>
              <a:rPr lang="en" sz="800" u="sng" dirty="0">
                <a:solidFill>
                  <a:srgbClr val="FAA700"/>
                </a:solidFill>
                <a:highlight>
                  <a:srgbClr val="F8F9FA"/>
                </a:highlight>
              </a:rPr>
              <a:t>, https://commons.wikimedia.org/wiki/File:Hermandad_-_friendship.jpg</a:t>
            </a:r>
            <a:endParaRPr sz="800" u="sng" dirty="0">
              <a:solidFill>
                <a:srgbClr val="FAA700"/>
              </a:solidFill>
              <a:highlight>
                <a:srgbClr val="F8F9FA"/>
              </a:highlight>
            </a:endParaRPr>
          </a:p>
          <a:p>
            <a:pPr marL="0" lvl="0" indent="0" algn="l" rtl="0">
              <a:lnSpc>
                <a:spcPct val="100000"/>
              </a:lnSpc>
              <a:spcBef>
                <a:spcPts val="700"/>
              </a:spcBef>
              <a:spcAft>
                <a:spcPts val="0"/>
              </a:spcAft>
              <a:buSzPts val="1100"/>
              <a:buNone/>
            </a:pPr>
            <a:endParaRPr lang="en" b="1" dirty="0"/>
          </a:p>
          <a:p>
            <a:pPr marL="0" lvl="0" indent="0" algn="l" rtl="0">
              <a:lnSpc>
                <a:spcPct val="100000"/>
              </a:lnSpc>
              <a:spcBef>
                <a:spcPts val="70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t>Quote:</a:t>
            </a:r>
            <a:r>
              <a:rPr lang="en" dirty="0"/>
              <a:t> “A covenant is more than a mere impersonal contract, in which two parties agree to an exchange of goods and services. A covenant binds persons together beyond the mere contractual agreement. Marriage is a prime example. While Holy Matrimony has “contractual” elements and promises, it is a covenant that binds two persons together. Marriage obviously binds two persons in a unique way, but all covenants bind persons together in some way.” </a:t>
            </a:r>
          </a:p>
          <a:p>
            <a:pPr marL="0" lvl="0" indent="0" algn="l" rtl="0">
              <a:lnSpc>
                <a:spcPct val="100000"/>
              </a:lnSpc>
              <a:spcBef>
                <a:spcPts val="0"/>
              </a:spcBef>
              <a:spcAft>
                <a:spcPts val="0"/>
              </a:spcAft>
              <a:buSzPts val="1100"/>
              <a:buNone/>
            </a:pPr>
            <a:r>
              <a:rPr lang="en" sz="700" dirty="0"/>
              <a:t>- CE Editors, https://catholicexchange.com/what-does-covenant-mean/</a:t>
            </a:r>
            <a:endParaRPr sz="7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72a694d8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g2b72a694d8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800" b="1" dirty="0"/>
              <a:t>*Photo Credit: </a:t>
            </a:r>
            <a:r>
              <a:rPr lang="en" sz="800" dirty="0">
                <a:solidFill>
                  <a:srgbClr val="202122"/>
                </a:solidFill>
                <a:highlight>
                  <a:srgbClr val="F8F9FA"/>
                </a:highlight>
              </a:rPr>
              <a:t>By Aaron Logan, Sistine Chapel Ceiling from </a:t>
            </a:r>
            <a:r>
              <a:rPr lang="en" sz="8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http://www.lightmatter.net/gallery/italy/4_G</a:t>
            </a:r>
            <a:r>
              <a:rPr lang="en" sz="800" dirty="0">
                <a:solidFill>
                  <a:srgbClr val="202122"/>
                </a:solidFill>
                <a:highlight>
                  <a:srgbClr val="F8F9FA"/>
                </a:highlight>
              </a:rPr>
              <a:t> &amp; </a:t>
            </a:r>
            <a:r>
              <a:rPr lang="en" sz="800" dirty="0">
                <a:solidFill>
                  <a:srgbClr val="0645AD"/>
                </a:solidFill>
                <a:highlight>
                  <a:srgbClr val="F8F9FA"/>
                </a:highlight>
                <a:uFill>
                  <a:noFill/>
                </a:uFill>
                <a:hlinkClick r:id="rId4">
                  <a:extLst>
                    <a:ext uri="{A12FA001-AC4F-418D-AE19-62706E023703}">
                      <ahyp:hlinkClr xmlns:ahyp="http://schemas.microsoft.com/office/drawing/2018/hyperlinkcolor" val="tx"/>
                    </a:ext>
                  </a:extLst>
                </a:hlinkClick>
              </a:rPr>
              <a:t>Talmoryair</a:t>
            </a:r>
            <a:r>
              <a:rPr lang="en" sz="800" dirty="0">
                <a:solidFill>
                  <a:srgbClr val="0645AD"/>
                </a:solidFill>
                <a:highlight>
                  <a:srgbClr val="F8F9FA"/>
                </a:highlight>
              </a:rPr>
              <a:t>, </a:t>
            </a:r>
            <a:r>
              <a:rPr lang="en" sz="800" dirty="0">
                <a:solidFill>
                  <a:srgbClr val="202122"/>
                </a:solidFill>
                <a:highlight>
                  <a:srgbClr val="F8F9FA"/>
                </a:highlight>
              </a:rPr>
              <a:t>Public domain</a:t>
            </a:r>
            <a:endParaRPr sz="800" dirty="0">
              <a:solidFill>
                <a:srgbClr val="202122"/>
              </a:solidFill>
              <a:highlight>
                <a:srgbClr val="F8F9FA"/>
              </a:highlight>
            </a:endParaRPr>
          </a:p>
          <a:p>
            <a:pPr marL="0" lvl="0" indent="0" algn="l" rtl="0">
              <a:lnSpc>
                <a:spcPct val="100000"/>
              </a:lnSpc>
              <a:spcBef>
                <a:spcPts val="0"/>
              </a:spcBef>
              <a:spcAft>
                <a:spcPts val="0"/>
              </a:spcAft>
              <a:buSzPts val="1100"/>
              <a:buNone/>
            </a:pPr>
            <a:endParaRPr sz="800" b="1" dirty="0"/>
          </a:p>
          <a:p>
            <a:pPr marL="0" lvl="0" indent="0" algn="l" rtl="0">
              <a:lnSpc>
                <a:spcPct val="100000"/>
              </a:lnSpc>
              <a:spcBef>
                <a:spcPts val="0"/>
              </a:spcBef>
              <a:spcAft>
                <a:spcPts val="0"/>
              </a:spcAft>
              <a:buSzPts val="1100"/>
              <a:buNone/>
            </a:pPr>
            <a:r>
              <a:rPr lang="en" b="1" dirty="0"/>
              <a:t>Directions: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1. Have</a:t>
            </a:r>
            <a:r>
              <a:rPr lang="en" sz="1200" dirty="0">
                <a:solidFill>
                  <a:schemeClr val="dk1"/>
                </a:solidFill>
              </a:rPr>
              <a:t> students copy down key vocabulary while you read the quote.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sz="1200" b="1"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t>Quote:</a:t>
            </a:r>
            <a:r>
              <a:rPr lang="en-US" sz="1200" dirty="0"/>
              <a:t> “The History of Salvation not a small event, on a poor planet, in the immensity of the universe. It is not a minimal thing which happens by chance on a lost planet. It is the motive for everything, the motive for creation. Everything is created so that this story can exist, the encounter between God and his creature.”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—Pope Benedict XVI, address at the opening of the 12th Ordinary General Assembly of the Synod of Bishops, October 6, 2008</a:t>
            </a:r>
          </a:p>
          <a:p>
            <a:pPr marL="228600" lvl="0" indent="-228600" algn="l" rtl="0">
              <a:lnSpc>
                <a:spcPct val="100000"/>
              </a:lnSpc>
              <a:spcBef>
                <a:spcPts val="0"/>
              </a:spcBef>
              <a:spcAft>
                <a:spcPts val="0"/>
              </a:spcAft>
              <a:buSzPts val="1100"/>
              <a:buAutoNum type="arabicPeriod"/>
            </a:pPr>
            <a:endParaRPr lang="en" sz="1200" dirty="0">
              <a:solidFill>
                <a:schemeClr val="dk1"/>
              </a:solidFill>
            </a:endParaRPr>
          </a:p>
          <a:p>
            <a:pPr marL="0" lvl="0" indent="0" algn="l" rtl="0">
              <a:lnSpc>
                <a:spcPct val="100000"/>
              </a:lnSpc>
              <a:spcBef>
                <a:spcPts val="0"/>
              </a:spcBef>
              <a:spcAft>
                <a:spcPts val="0"/>
              </a:spcAft>
              <a:buSzPts val="1100"/>
              <a:buNone/>
            </a:pPr>
            <a:r>
              <a:rPr lang="en" sz="1200" dirty="0">
                <a:solidFill>
                  <a:schemeClr val="dk1"/>
                </a:solidFill>
              </a:rPr>
              <a:t>2. Explain that the image is from the Sistine Chapel Ceiling which features the highlights of salvation history. Why is the History of Salvation an appropriate meditation during the celebration</a:t>
            </a:r>
            <a:r>
              <a:rPr lang="en" sz="1200" baseline="0" dirty="0">
                <a:solidFill>
                  <a:schemeClr val="dk1"/>
                </a:solidFill>
              </a:rPr>
              <a:t> of the sacraments in the chapel? </a:t>
            </a:r>
            <a:r>
              <a:rPr lang="en" sz="1200" dirty="0">
                <a:solidFill>
                  <a:schemeClr val="dk1"/>
                </a:solidFill>
              </a:rPr>
              <a:t> Have students answer aloud after viewing the Khan Academy video on the ceiling.</a:t>
            </a:r>
            <a:r>
              <a:rPr lang="en" sz="1200" baseline="0" dirty="0">
                <a:solidFill>
                  <a:schemeClr val="dk1"/>
                </a:solidFill>
              </a:rPr>
              <a:t> URL here: </a:t>
            </a:r>
            <a:r>
              <a:rPr lang="en-US" sz="1200" baseline="0" dirty="0">
                <a:solidFill>
                  <a:schemeClr val="dk1"/>
                </a:solidFill>
              </a:rPr>
              <a:t>https://youtu.be/PEE3B8Fsuc0</a:t>
            </a:r>
            <a:endParaRPr lang="en-US" dirty="0"/>
          </a:p>
          <a:p>
            <a:pPr marL="0" lvl="0" indent="0" algn="l" rtl="0">
              <a:spcBef>
                <a:spcPts val="0"/>
              </a:spcBef>
              <a:spcAft>
                <a:spcPts val="0"/>
              </a:spcAft>
              <a:buSzPts val="1100"/>
              <a:buNone/>
            </a:pPr>
            <a:endParaRPr lang="en-US" dirty="0"/>
          </a:p>
          <a:p>
            <a:pPr marL="0" lvl="0" indent="0" algn="l" rtl="0">
              <a:spcBef>
                <a:spcPts val="0"/>
              </a:spcBef>
              <a:spcAft>
                <a:spcPts val="0"/>
              </a:spcAft>
              <a:buSzPts val="1100"/>
              <a:buNone/>
            </a:pPr>
            <a:r>
              <a:rPr lang="en-US" b="1" dirty="0">
                <a:solidFill>
                  <a:schemeClr val="dk1"/>
                </a:solidFill>
              </a:rPr>
              <a:t>Online Resources</a:t>
            </a:r>
            <a:r>
              <a:rPr lang="en-US" b="1" baseline="0" dirty="0">
                <a:solidFill>
                  <a:schemeClr val="dk1"/>
                </a:solidFill>
              </a:rPr>
              <a:t>: </a:t>
            </a:r>
            <a:r>
              <a:rPr lang="en-US" b="0" baseline="0" dirty="0">
                <a:solidFill>
                  <a:schemeClr val="dk1"/>
                </a:solidFill>
              </a:rPr>
              <a:t>Take a virtual tour of the Sistine Chapel, URL here: </a:t>
            </a:r>
            <a:r>
              <a:rPr lang="en-US" dirty="0"/>
              <a:t>https://www.vatican.va/various/cappelle/index_sistina_en.htm</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t>Directions: </a:t>
            </a:r>
            <a:r>
              <a:rPr lang="en" dirty="0"/>
              <a:t>Share the </a:t>
            </a:r>
            <a:r>
              <a:rPr lang="en" i="1" dirty="0"/>
              <a:t>CCC</a:t>
            </a:r>
            <a:r>
              <a:rPr lang="en" dirty="0"/>
              <a:t> (</a:t>
            </a:r>
            <a:r>
              <a:rPr lang="en" i="1" dirty="0"/>
              <a:t>Catechism of the Catholic Church</a:t>
            </a:r>
            <a:r>
              <a:rPr lang="en" dirty="0"/>
              <a:t>) sections below as students copy notes.</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t>The Covenant with Noah</a:t>
            </a:r>
            <a:endParaRPr b="1"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b="0" i="1" dirty="0"/>
              <a:t>CCC</a:t>
            </a:r>
            <a:r>
              <a:rPr lang="en" b="0" i="0" dirty="0"/>
              <a:t>, </a:t>
            </a:r>
            <a:r>
              <a:rPr lang="en" b="0" dirty="0"/>
              <a:t>56: “</a:t>
            </a:r>
            <a:r>
              <a:rPr lang="en" dirty="0"/>
              <a:t>After the unity of the human race was shattered by sin God at once sought to save humanity part by part. The covenant with Noah after the flood gives expression to the principle of the divine economy toward the ‘nations,’ in other words, towards men grouped ‘in their lands, each with (its)</a:t>
            </a:r>
            <a:r>
              <a:rPr lang="en" baseline="0" dirty="0"/>
              <a:t> </a:t>
            </a:r>
            <a:r>
              <a:rPr lang="en" dirty="0"/>
              <a:t>own language, by their families, in their nations.’” </a:t>
            </a: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i="1" dirty="0"/>
              <a:t>CCC,</a:t>
            </a:r>
            <a:r>
              <a:rPr lang="en" dirty="0"/>
              <a:t> 57: “This state of division into many nations, each entrusted by divine providence to the guardianship of angels, is at once cosmic, social and religious. It is intended to limit the pride of fallen humanity united only in its perverse ambition to forge its own unity as at Babel. But, because of sin, both polytheism and the idolatry of the nation and of its rulers constantly threaten this provisional economy with the perversion of paganism.”</a:t>
            </a: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58: “The covenant with Noah remains in force during the times of the Gentiles, until the universal proclamation of the Gospel. The Bible venerates several great figures among the Gentiles: Abel the just, the king priest Melchisedek—a figure of Christ—and the upright ‘Noah, Daniel, and Job.’ Scripture thus expresses the heights of sanctity that can be reached by those who live according to the covenant of Noah, waiting for Christ to ‘gather into one the children of God who are scattered abroad.’”</a:t>
            </a:r>
            <a:endParaRPr dirty="0"/>
          </a:p>
          <a:p>
            <a:pPr marL="0" lvl="0" indent="0" algn="l" rtl="0">
              <a:spcBef>
                <a:spcPts val="0"/>
              </a:spcBef>
              <a:spcAft>
                <a:spcPts val="0"/>
              </a:spcAft>
              <a:buSzPts val="1100"/>
              <a:buNone/>
            </a:pPr>
            <a:r>
              <a:rPr lang="en" b="1" dirty="0"/>
              <a:t> </a:t>
            </a:r>
            <a:endParaRPr b="1" dirty="0"/>
          </a:p>
          <a:p>
            <a:pPr marL="0" lvl="0" indent="0" algn="l" rtl="0">
              <a:spcBef>
                <a:spcPts val="0"/>
              </a:spcBef>
              <a:spcAft>
                <a:spcPts val="0"/>
              </a:spcAft>
              <a:buSzPts val="1100"/>
              <a:buNone/>
            </a:pPr>
            <a:r>
              <a:rPr lang="en" b="1" dirty="0"/>
              <a:t>God chooses Abraham</a:t>
            </a:r>
            <a:endParaRPr b="1"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59: “In order to gather together scattered humanity God calls Abram from his country, his kindred and his father’s house and makes him Abraham, that is, ‘the father of a multitude of nations.’ ‘In you all the nations of the earth shall be blessed.’”</a:t>
            </a: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60: “The people descended from Abraham would be the trustee of the promise made to the patriarchs, the chosen people, called to prepare for that day when God would gather all his children into the unity of the Church.</a:t>
            </a:r>
            <a:r>
              <a:rPr lang="en" baseline="0" dirty="0"/>
              <a:t> </a:t>
            </a:r>
            <a:r>
              <a:rPr lang="en" dirty="0"/>
              <a:t>They would be the root onto which the Gentiles would be grafted, once they came to believe.”</a:t>
            </a: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61: “The patriarchs, prophets and certain other Old Testament figures have been and always will be honored as saints in all the Church’s liturgical traditions.”</a:t>
            </a: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b="1" dirty="0"/>
              <a:t>God forms his people Israel</a:t>
            </a:r>
            <a:endParaRPr b="1"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62: “After the patriarchs, God formed Israel as his people by freeing them from slavery in Egypt. He established with them the covenant of Mount Sinai and, through Moses, gave them his law so that they would recognize him and serve him as the one living and true God, the provident Father and just judge, and so that they would look for the promised Saviour.”</a:t>
            </a: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i="1" dirty="0"/>
              <a:t>CCC</a:t>
            </a:r>
            <a:r>
              <a:rPr lang="en" dirty="0"/>
              <a:t>, 64: “Through the prophets, God forms his people in the hope of salvation, in the expectation of a new and everlasting Covenant intended for all, to be written on their hearts. The prophets proclaim a radical redemption of the People of God, purification from all their infidelities, a salvation which will include all the nations.</a:t>
            </a:r>
            <a:r>
              <a:rPr lang="en" baseline="0" dirty="0"/>
              <a:t> </a:t>
            </a:r>
            <a:r>
              <a:rPr lang="en" dirty="0"/>
              <a:t>Above all, the poor and humble of the Lord will bear this hope. Such holy women as Sarah, Rebecca, Rachel, Miriam, Deborah, Hannah, Judith and Esther kept alive the hope of Israel’s salvation. The purest figure among them is Mary.”</a:t>
            </a:r>
            <a:endParaRPr dirty="0"/>
          </a:p>
          <a:p>
            <a:pPr marL="0" lvl="0" indent="0" algn="l" rtl="0">
              <a:spcBef>
                <a:spcPts val="0"/>
              </a:spcBef>
              <a:spcAft>
                <a:spcPts val="0"/>
              </a:spcAft>
              <a:buSzPts val="1100"/>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 sz="13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ArtsyBee</a:t>
            </a:r>
            <a:r>
              <a:rPr lang="en" sz="1300" dirty="0">
                <a:solidFill>
                  <a:srgbClr val="0645AD"/>
                </a:solidFill>
                <a:highlight>
                  <a:srgbClr val="F8F9FA"/>
                </a:highlight>
              </a:rPr>
              <a:t>, </a:t>
            </a:r>
            <a:r>
              <a:rPr lang="en" sz="1300" u="sng" dirty="0">
                <a:solidFill>
                  <a:srgbClr val="FAA700"/>
                </a:solidFill>
                <a:highlight>
                  <a:srgbClr val="F8F9FA"/>
                </a:highlight>
                <a:hlinkClick r:id="rId4">
                  <a:extLst>
                    <a:ext uri="{A12FA001-AC4F-418D-AE19-62706E023703}">
                      <ahyp:hlinkClr xmlns:ahyp="http://schemas.microsoft.com/office/drawing/2018/hyperlinkcolor" val="tx"/>
                    </a:ext>
                  </a:extLst>
                </a:hlinkClick>
              </a:rPr>
              <a:t>Creative Commons Zero, Public Domain Dedication</a:t>
            </a:r>
            <a:r>
              <a:rPr lang="en" sz="1300" u="sng" dirty="0">
                <a:solidFill>
                  <a:srgbClr val="FAA700"/>
                </a:solidFill>
                <a:highlight>
                  <a:srgbClr val="F8F9FA"/>
                </a:highlight>
              </a:rPr>
              <a:t>, https://commons.wikimedia.org/wiki/File:Moses_with_The_Ten_Commandments_stones.svg</a:t>
            </a:r>
            <a:endParaRPr sz="1300" u="sng" dirty="0">
              <a:solidFill>
                <a:srgbClr val="FAA700"/>
              </a:solidFill>
              <a:highlight>
                <a:srgbClr val="F8F9FA"/>
              </a:highlight>
            </a:endParaRPr>
          </a:p>
          <a:p>
            <a:pPr marL="0" lvl="0" indent="0" algn="l" rtl="0">
              <a:lnSpc>
                <a:spcPct val="100000"/>
              </a:lnSpc>
              <a:spcBef>
                <a:spcPts val="700"/>
              </a:spcBef>
              <a:spcAft>
                <a:spcPts val="0"/>
              </a:spcAft>
              <a:buSzPts val="1100"/>
              <a:buNone/>
            </a:pPr>
            <a:endParaRPr lang="en" b="1" dirty="0"/>
          </a:p>
          <a:p>
            <a:pPr marL="0" lvl="0" indent="0" algn="l" rtl="0">
              <a:lnSpc>
                <a:spcPct val="100000"/>
              </a:lnSpc>
              <a:spcBef>
                <a:spcPts val="700"/>
              </a:spcBef>
              <a:spcAft>
                <a:spcPts val="0"/>
              </a:spcAft>
              <a:buSzPts val="1100"/>
              <a:buNone/>
            </a:pPr>
            <a:r>
              <a:rPr lang="en" b="1" dirty="0"/>
              <a:t>Directions: </a:t>
            </a:r>
            <a:r>
              <a:rPr lang="en" dirty="0"/>
              <a:t>Have students copy down the key vocabulary in their notes as you share the quote below.</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 b="1" dirty="0"/>
              <a:t>Quote: </a:t>
            </a:r>
            <a:r>
              <a:rPr lang="en" dirty="0"/>
              <a:t> “Every covenant is sealed or ratified by the blood of the victim offered. The blood is sprinkled or splashed on the altar or sometimes on the people signifying that a pact is legally in effect. Blood also makes atonement for sin, spiritually and legally cleansing the place of worship, the altar and by extension, those engaging in the sacrifice. ‘Since the life of a living body is in its blood, I have made you put it on the altar, so that atonement may thereby be made for your own lives, because it is in the blood, as the seat of life, that makes atonement’ (Lev 17:11).</a:t>
            </a:r>
            <a:endParaRPr dirty="0"/>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dirty="0"/>
              <a:t>When Moses mediated the Old Covenant, he used blood to ratify or seal the covenant. By splashing it on the people, he made the promises binding and sacred. ‘Then, having sent young men of the Israelites to offer burnt offerings and sacrifice young bulls as communion offerings to the LORD, Moses took half of the blood and put it in large bowls; the other half he splashed on the altar. Taking the book of the covenant, he read it aloud to the people, who answered, “All that the LORD has said, we will hear and do.” Then he took the blood and splashed it on the people, saying, “This is the blood of the covenant which the LORD has made with you according to all these words”’ (Ex 24:5-8).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SzPts val="1100"/>
              <a:buNone/>
            </a:pPr>
            <a:r>
              <a:rPr lang="en" dirty="0"/>
              <a:t>Jesus ratified and sealed the New Covenant with his own blood at the Last Supper. He uses the same wording as Moses, but he adds that it is also an atonement sacrifice (to take away sin). ‘Then he took a cup, gave thanks, and gave it to them, saying, “Drink from it, all of you, for this is my blood of the covenant, which will be shed on behalf of many for the forgiveness of sins”’ (Mt 26:27-28). Unlike the Old covenant in which animal blood is splashed in a temporary, external way, those who partake of the Eucharist drink the blood of an eternal God in an internal way.</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SzPts val="1100"/>
              <a:buNone/>
            </a:pPr>
            <a:r>
              <a:rPr lang="en" dirty="0"/>
              <a:t>This qualitative difference between these two blood sacrifices is made crystal clear in the letter to the Hebrews. ‘But when Christ came as high priest of the good things that have come to be . . . he entered once for all into the sanctuary, not with the blood of goats and calves but with his own blood, thus obtaining eternal redemption. For if the blood of goats and bulls and the sprinkling of a heifer’s ashes can sanctify those who are defiled so that their flesh is cleansed, how much more will the blood of Christ, who through the eternal spirit offered himself unblemished to God, cleanse our consciences from dead works to worship the living God’ (Heb 9:11-14).” </a:t>
            </a:r>
          </a:p>
          <a:p>
            <a:pPr marL="0" lvl="0" indent="0" algn="l" rtl="0">
              <a:lnSpc>
                <a:spcPct val="115000"/>
              </a:lnSpc>
              <a:spcBef>
                <a:spcPts val="0"/>
              </a:spcBef>
              <a:spcAft>
                <a:spcPts val="0"/>
              </a:spcAft>
              <a:buSzPts val="1100"/>
              <a:buNone/>
            </a:pPr>
            <a:endParaRPr lang="en" dirty="0"/>
          </a:p>
          <a:p>
            <a:pPr marL="0" lvl="0" indent="0" algn="l" rtl="0">
              <a:lnSpc>
                <a:spcPct val="115000"/>
              </a:lnSpc>
              <a:spcBef>
                <a:spcPts val="0"/>
              </a:spcBef>
              <a:spcAft>
                <a:spcPts val="0"/>
              </a:spcAft>
              <a:buSzPts val="1100"/>
              <a:buNone/>
            </a:pPr>
            <a:r>
              <a:rPr lang="en" dirty="0"/>
              <a:t>-</a:t>
            </a:r>
            <a:r>
              <a:rPr lang="en" baseline="0" dirty="0"/>
              <a:t>Gary Sullivan, </a:t>
            </a:r>
            <a:r>
              <a:rPr lang="en" dirty="0"/>
              <a:t>”</a:t>
            </a:r>
            <a:r>
              <a:rPr lang="en" i="0" dirty="0"/>
              <a:t>The Biblical Meaning of Blood</a:t>
            </a:r>
            <a:r>
              <a:rPr lang="en" dirty="0"/>
              <a:t>,”</a:t>
            </a:r>
            <a:r>
              <a:rPr lang="en" baseline="0" dirty="0"/>
              <a:t> Catholic365</a:t>
            </a:r>
            <a:endParaRPr lang="en" dirty="0"/>
          </a:p>
          <a:p>
            <a:pPr marL="0" lvl="0" indent="0" algn="l" rtl="0">
              <a:lnSpc>
                <a:spcPct val="115000"/>
              </a:lnSpc>
              <a:spcBef>
                <a:spcPts val="0"/>
              </a:spcBef>
              <a:spcAft>
                <a:spcPts val="0"/>
              </a:spcAft>
              <a:buSzPts val="1100"/>
              <a:buNone/>
            </a:pPr>
            <a:endParaRPr lang="en" dirty="0"/>
          </a:p>
          <a:p>
            <a:pPr marL="0" lvl="0" indent="0" algn="l" rtl="0">
              <a:lnSpc>
                <a:spcPct val="115000"/>
              </a:lnSpc>
              <a:spcBef>
                <a:spcPts val="0"/>
              </a:spcBef>
              <a:spcAft>
                <a:spcPts val="0"/>
              </a:spcAft>
              <a:buSzPts val="1100"/>
              <a:buNone/>
            </a:pPr>
            <a:r>
              <a:rPr lang="en-US" b="1" dirty="0">
                <a:solidFill>
                  <a:schemeClr val="dk1"/>
                </a:solidFill>
              </a:rPr>
              <a:t>Online </a:t>
            </a:r>
            <a:r>
              <a:rPr lang="en-US" b="1" dirty="0" err="1">
                <a:solidFill>
                  <a:schemeClr val="dk1"/>
                </a:solidFill>
              </a:rPr>
              <a:t>ResourceS</a:t>
            </a:r>
            <a:r>
              <a:rPr lang="en-US" b="1" baseline="0" dirty="0">
                <a:solidFill>
                  <a:schemeClr val="dk1"/>
                </a:solidFill>
              </a:rPr>
              <a:t>: </a:t>
            </a:r>
            <a:r>
              <a:rPr lang="en-US" b="0" baseline="0" dirty="0">
                <a:solidFill>
                  <a:schemeClr val="dk1"/>
                </a:solidFill>
              </a:rPr>
              <a:t>See “</a:t>
            </a:r>
            <a:r>
              <a:rPr lang="en" i="0" dirty="0"/>
              <a:t>The Biblical Meaning of Blood” </a:t>
            </a:r>
            <a:r>
              <a:rPr lang="en" u="sng" dirty="0">
                <a:solidFill>
                  <a:schemeClr val="hlink"/>
                </a:solidFill>
                <a:hlinkClick r:id="rId5"/>
              </a:rPr>
              <a:t>https://www.catholic365.com/article/30215/theology-of-the-blood.html</a:t>
            </a:r>
            <a:endParaRPr dirty="0"/>
          </a:p>
          <a:p>
            <a:pPr marL="0" lvl="0" indent="0" algn="l" rtl="0">
              <a:lnSpc>
                <a:spcPct val="115000"/>
              </a:lnSpc>
              <a:spcBef>
                <a:spcPts val="1100"/>
              </a:spcBef>
              <a:spcAft>
                <a:spcPts val="0"/>
              </a:spcAft>
              <a:buClr>
                <a:schemeClr val="dk1"/>
              </a:buClr>
              <a:buSzPts val="1100"/>
              <a:buFont typeface="Arial"/>
              <a:buNone/>
            </a:pPr>
            <a:endParaRPr dirty="0"/>
          </a:p>
          <a:p>
            <a:pPr marL="0" lvl="0" indent="0" algn="l" rtl="0">
              <a:lnSpc>
                <a:spcPct val="100000"/>
              </a:lnSpc>
              <a:spcBef>
                <a:spcPts val="1100"/>
              </a:spcBef>
              <a:spcAft>
                <a:spcPts val="0"/>
              </a:spcAft>
              <a:buSzPts val="1100"/>
              <a:buNone/>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The purpose of this slide is to reinforce the six covenants with slightly different names. Ask, “Where does this cycle of covenants begin and where does it end?” ( Answer: It begins with ‘Adamic’ and ends with ‘Christian’).</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sz="800" b="1" dirty="0">
                <a:solidFill>
                  <a:schemeClr val="dk1"/>
                </a:solidFill>
              </a:rPr>
              <a:t>*Photo Credit:</a:t>
            </a:r>
            <a:r>
              <a:rPr lang="en" sz="800" dirty="0">
                <a:solidFill>
                  <a:schemeClr val="dk1"/>
                </a:solidFill>
              </a:rPr>
              <a:t> </a:t>
            </a:r>
            <a:r>
              <a:rPr lang="en" sz="800" dirty="0"/>
              <a:t> </a:t>
            </a:r>
            <a:r>
              <a:rPr lang="en" sz="800" u="sng" dirty="0">
                <a:solidFill>
                  <a:srgbClr val="FAA700"/>
                </a:solidFill>
                <a:highlight>
                  <a:srgbClr val="F8F9FA"/>
                </a:highlight>
                <a:hlinkClick r:id="rId3">
                  <a:extLst>
                    <a:ext uri="{A12FA001-AC4F-418D-AE19-62706E023703}">
                      <ahyp:hlinkClr xmlns:ahyp="http://schemas.microsoft.com/office/drawing/2018/hyperlinkcolor" val="tx"/>
                    </a:ext>
                  </a:extLst>
                </a:hlinkClick>
              </a:rPr>
              <a:t>Pietro Perugino</a:t>
            </a:r>
            <a:r>
              <a:rPr lang="en" sz="800" u="sng" dirty="0">
                <a:solidFill>
                  <a:srgbClr val="FAA700"/>
                </a:solidFill>
                <a:highlight>
                  <a:srgbClr val="F8F9FA"/>
                </a:highlight>
              </a:rPr>
              <a:t>, </a:t>
            </a:r>
            <a:r>
              <a:rPr lang="en" sz="800" dirty="0">
                <a:solidFill>
                  <a:srgbClr val="202122"/>
                </a:solidFill>
                <a:highlight>
                  <a:srgbClr val="F8F9FA"/>
                </a:highlight>
              </a:rPr>
              <a:t>Public domain, https://commons.wikimedia.org/wiki/File:Pietro_Perugino_-_The_Transfiguration_of_Christ_-_WGA17248.jpg</a:t>
            </a:r>
            <a:endParaRPr sz="800" dirty="0">
              <a:solidFill>
                <a:srgbClr val="202122"/>
              </a:solidFill>
              <a:highlight>
                <a:srgbClr val="F8F9FA"/>
              </a:highlight>
            </a:endParaRPr>
          </a:p>
          <a:p>
            <a:pPr marL="0" lvl="0" indent="0" algn="l" rtl="0">
              <a:lnSpc>
                <a:spcPct val="100000"/>
              </a:lnSpc>
              <a:spcBef>
                <a:spcPts val="700"/>
              </a:spcBef>
              <a:spcAft>
                <a:spcPts val="0"/>
              </a:spcAft>
              <a:buSzPts val="1100"/>
              <a:buNone/>
            </a:pPr>
            <a:endParaRPr lang="en" b="1" dirty="0"/>
          </a:p>
          <a:p>
            <a:pPr marL="0" lvl="0" indent="0" algn="l" rtl="0">
              <a:lnSpc>
                <a:spcPct val="100000"/>
              </a:lnSpc>
              <a:spcBef>
                <a:spcPts val="700"/>
              </a:spcBef>
              <a:spcAft>
                <a:spcPts val="0"/>
              </a:spcAft>
              <a:buSzPts val="1100"/>
              <a:buNone/>
            </a:pPr>
            <a:r>
              <a:rPr lang="en" b="1" dirty="0"/>
              <a:t>Directions: </a:t>
            </a:r>
            <a:r>
              <a:rPr lang="en" dirty="0"/>
              <a:t>As students copy down the key vocabulary, read this section from the student text. Follow up with video below.</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“Jesus </a:t>
            </a:r>
            <a:r>
              <a:rPr lang="en" i="1" dirty="0"/>
              <a:t>is</a:t>
            </a:r>
            <a:r>
              <a:rPr lang="en" dirty="0"/>
              <a:t> the New Testament—that is, God’s New Covenant with all humanity. As the prophet Jeremiah foretold, Jesus is the New Covenant, signed and sealed in the blood he shed on the Cross. His Resurrection ratified—that is, proved—the truth of this covenant. Jesus initiates a law of love that requires a change of heart. He is the perfect prophet who, through his life and ministry, fulfills all the Old Testament prophecies concerning the Messiah’s birth, his teaching and healing, his rejection by the leaders, and his Passion, Death, and Resurrection. The New Testament writings show how his words and actions reveal God’s active presence in the world: saving, redeeming, and healing people” (</a:t>
            </a:r>
            <a:r>
              <a:rPr lang="en" i="1" dirty="0"/>
              <a:t>God Reveals </a:t>
            </a:r>
            <a:r>
              <a:rPr lang="en" dirty="0"/>
              <a:t>student text, 168).</a:t>
            </a:r>
            <a:endParaRPr dirty="0"/>
          </a:p>
          <a:p>
            <a:pPr marL="0" lvl="0" indent="0" algn="l" rtl="0">
              <a:lnSpc>
                <a:spcPct val="100000"/>
              </a:lnSpc>
              <a:spcBef>
                <a:spcPts val="0"/>
              </a:spcBef>
              <a:spcAft>
                <a:spcPts val="0"/>
              </a:spcAft>
              <a:buSzPts val="1100"/>
              <a:buNone/>
            </a:pPr>
            <a:endParaRPr lang="en-US" b="0" dirty="0">
              <a:solidFill>
                <a:srgbClr val="000000"/>
              </a:solidFill>
            </a:endParaRPr>
          </a:p>
          <a:p>
            <a:pPr marL="0" lvl="0" indent="0" algn="l" rtl="0">
              <a:lnSpc>
                <a:spcPct val="100000"/>
              </a:lnSpc>
              <a:spcBef>
                <a:spcPts val="0"/>
              </a:spcBef>
              <a:spcAft>
                <a:spcPts val="0"/>
              </a:spcAft>
              <a:buSzPts val="1100"/>
              <a:buNone/>
            </a:pPr>
            <a:r>
              <a:rPr lang="en-US" b="1" dirty="0">
                <a:solidFill>
                  <a:schemeClr val="dk1"/>
                </a:solidFill>
              </a:rPr>
              <a:t>Online Resources</a:t>
            </a:r>
            <a:r>
              <a:rPr lang="en-US" b="1" baseline="0" dirty="0">
                <a:solidFill>
                  <a:schemeClr val="dk1"/>
                </a:solidFill>
              </a:rPr>
              <a:t>: </a:t>
            </a:r>
            <a:r>
              <a:rPr lang="en-US" b="0" baseline="0" dirty="0">
                <a:solidFill>
                  <a:schemeClr val="dk1"/>
                </a:solidFill>
              </a:rPr>
              <a:t>View v</a:t>
            </a:r>
            <a:r>
              <a:rPr lang="en-US" b="0" dirty="0"/>
              <a:t>ideo</a:t>
            </a:r>
            <a:r>
              <a:rPr lang="en-US" baseline="0" dirty="0"/>
              <a:t>: “</a:t>
            </a:r>
            <a:r>
              <a:rPr lang="en-US" i="0" baseline="0" dirty="0"/>
              <a:t>Jesus Old testament Fulfilled</a:t>
            </a:r>
            <a:r>
              <a:rPr lang="en-US" baseline="0" dirty="0"/>
              <a:t>.” </a:t>
            </a:r>
            <a:r>
              <a:rPr lang="en-US" dirty="0"/>
              <a:t>URL here: https://youtu.be/qlqVyqBhR_U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sz="800" b="1" dirty="0">
                <a:solidFill>
                  <a:schemeClr val="dk1"/>
                </a:solidFill>
              </a:rPr>
              <a:t>*Photo Credit:</a:t>
            </a:r>
            <a:r>
              <a:rPr lang="en" sz="800" dirty="0">
                <a:solidFill>
                  <a:schemeClr val="dk1"/>
                </a:solidFill>
              </a:rPr>
              <a:t> </a:t>
            </a:r>
            <a:r>
              <a:rPr lang="en" sz="800" dirty="0"/>
              <a:t> </a:t>
            </a:r>
            <a:r>
              <a:rPr lang="en" sz="800" dirty="0">
                <a:solidFill>
                  <a:srgbClr val="0645AD"/>
                </a:solidFill>
                <a:highlight>
                  <a:srgbClr val="F8F9FA"/>
                </a:highlight>
                <a:uFill>
                  <a:noFill/>
                </a:uFill>
                <a:hlinkClick r:id="rId3">
                  <a:extLst>
                    <a:ext uri="{A12FA001-AC4F-418D-AE19-62706E023703}">
                      <ahyp:hlinkClr xmlns:ahyp="http://schemas.microsoft.com/office/drawing/2018/hyperlinkcolor" val="tx"/>
                    </a:ext>
                  </a:extLst>
                </a:hlinkClick>
              </a:rPr>
              <a:t>Simon de Myle</a:t>
            </a:r>
            <a:r>
              <a:rPr lang="en" sz="800" dirty="0">
                <a:solidFill>
                  <a:srgbClr val="0645AD"/>
                </a:solidFill>
                <a:highlight>
                  <a:srgbClr val="F8F9FA"/>
                </a:highlight>
              </a:rPr>
              <a:t>, </a:t>
            </a:r>
            <a:r>
              <a:rPr lang="en" sz="800" dirty="0">
                <a:solidFill>
                  <a:srgbClr val="202122"/>
                </a:solidFill>
                <a:highlight>
                  <a:srgbClr val="F8F9FA"/>
                </a:highlight>
              </a:rPr>
              <a:t>Public domain, h</a:t>
            </a:r>
            <a:r>
              <a:rPr lang="en" sz="800" u="sng" dirty="0">
                <a:solidFill>
                  <a:schemeClr val="hlink"/>
                </a:solidFill>
                <a:highlight>
                  <a:srgbClr val="F8F9FA"/>
                </a:highlight>
                <a:hlinkClick r:id="rId4"/>
              </a:rPr>
              <a:t>ttps://commons.wikimedia.org/wiki/File:Noah%27s_Ark_on_Mount_Ararat_by_Simon_de_Myle.jpg</a:t>
            </a:r>
            <a:endParaRPr sz="800" dirty="0">
              <a:solidFill>
                <a:srgbClr val="202122"/>
              </a:solidFill>
              <a:highlight>
                <a:srgbClr val="F8F9FA"/>
              </a:highlight>
            </a:endParaRPr>
          </a:p>
          <a:p>
            <a:pPr marL="0" lvl="0" indent="0" algn="l" rtl="0">
              <a:spcBef>
                <a:spcPts val="700"/>
              </a:spcBef>
              <a:spcAft>
                <a:spcPts val="0"/>
              </a:spcAft>
              <a:buClr>
                <a:schemeClr val="dk1"/>
              </a:buClr>
              <a:buSzPts val="1100"/>
              <a:buFont typeface="Arial"/>
              <a:buNone/>
            </a:pPr>
            <a:endParaRPr lang="en" b="1" dirty="0"/>
          </a:p>
          <a:p>
            <a:pPr marL="0" lvl="0" indent="0" algn="l" rtl="0">
              <a:spcBef>
                <a:spcPts val="700"/>
              </a:spcBef>
              <a:spcAft>
                <a:spcPts val="0"/>
              </a:spcAft>
              <a:buClr>
                <a:schemeClr val="dk1"/>
              </a:buClr>
              <a:buSzPts val="1100"/>
              <a:buFont typeface="Arial"/>
              <a:buNone/>
            </a:pPr>
            <a:r>
              <a:rPr lang="en" b="1" dirty="0"/>
              <a:t>Directions: </a:t>
            </a:r>
            <a:r>
              <a:rPr lang="en" dirty="0"/>
              <a:t>Have students copy the key vocabulary in their notes. Reinforce understanding with the video</a:t>
            </a:r>
            <a:r>
              <a:rPr lang="en" baseline="0" dirty="0"/>
              <a:t> below. </a:t>
            </a:r>
            <a:endParaRPr sz="1300" dirty="0">
              <a:solidFill>
                <a:srgbClr val="202122"/>
              </a:solidFill>
              <a:highlight>
                <a:srgbClr val="F8F9FA"/>
              </a:highlight>
            </a:endParaRP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solidFill>
                  <a:schemeClr val="dk1"/>
                </a:solidFill>
              </a:rPr>
              <a:t>Online Resources</a:t>
            </a:r>
            <a:r>
              <a:rPr lang="en-US" dirty="0"/>
              <a:t>: View video on typology by Scott Hahn, “</a:t>
            </a:r>
            <a:r>
              <a:rPr lang="en-US" i="0" dirty="0"/>
              <a:t>Is Jesus the New Moses?”</a:t>
            </a:r>
            <a:r>
              <a:rPr lang="en-US" i="0" baseline="0" dirty="0"/>
              <a:t> </a:t>
            </a:r>
            <a:r>
              <a:rPr lang="en-US" dirty="0"/>
              <a:t>URL here:  https://youtu.be/brXcLmpZCO8 </a:t>
            </a: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3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6" name="Google Shape;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3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3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0" name="Google Shape;5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a:lnSpc>
                <a:spcPct val="100000"/>
              </a:lnSpc>
              <a:spcBef>
                <a:spcPts val="0"/>
              </a:spcBef>
              <a:spcAft>
                <a:spcPts val="0"/>
              </a:spcAft>
              <a:buSzPts val="2800"/>
              <a:buNone/>
              <a:defRPr sz="1800" b="0" i="0" u="none" strike="noStrike" cap="none"/>
            </a:lvl1pPr>
            <a:lvl2pPr marR="0" lvl="1" algn="l">
              <a:lnSpc>
                <a:spcPct val="100000"/>
              </a:lnSpc>
              <a:spcBef>
                <a:spcPts val="0"/>
              </a:spcBef>
              <a:spcAft>
                <a:spcPts val="0"/>
              </a:spcAft>
              <a:buSzPts val="2800"/>
              <a:buNone/>
              <a:defRPr sz="1800" b="0" i="0" u="none" strike="noStrike" cap="none"/>
            </a:lvl2pPr>
            <a:lvl3pPr marR="0" lvl="2" algn="l">
              <a:lnSpc>
                <a:spcPct val="100000"/>
              </a:lnSpc>
              <a:spcBef>
                <a:spcPts val="0"/>
              </a:spcBef>
              <a:spcAft>
                <a:spcPts val="0"/>
              </a:spcAft>
              <a:buSzPts val="2800"/>
              <a:buNone/>
              <a:defRPr sz="1800" b="0" i="0" u="none" strike="noStrike" cap="none"/>
            </a:lvl3pPr>
            <a:lvl4pPr marR="0" lvl="3" algn="l">
              <a:lnSpc>
                <a:spcPct val="100000"/>
              </a:lnSpc>
              <a:spcBef>
                <a:spcPts val="0"/>
              </a:spcBef>
              <a:spcAft>
                <a:spcPts val="0"/>
              </a:spcAft>
              <a:buSzPts val="2800"/>
              <a:buNone/>
              <a:defRPr sz="1800" b="0" i="0" u="none" strike="noStrike" cap="none"/>
            </a:lvl4pPr>
            <a:lvl5pPr marR="0" lvl="4" algn="l">
              <a:lnSpc>
                <a:spcPct val="100000"/>
              </a:lnSpc>
              <a:spcBef>
                <a:spcPts val="0"/>
              </a:spcBef>
              <a:spcAft>
                <a:spcPts val="0"/>
              </a:spcAft>
              <a:buSzPts val="2800"/>
              <a:buNone/>
              <a:defRPr sz="1800" b="0" i="0" u="none" strike="noStrike" cap="none"/>
            </a:lvl5pPr>
            <a:lvl6pPr marR="0" lvl="5" algn="l">
              <a:lnSpc>
                <a:spcPct val="100000"/>
              </a:lnSpc>
              <a:spcBef>
                <a:spcPts val="0"/>
              </a:spcBef>
              <a:spcAft>
                <a:spcPts val="0"/>
              </a:spcAft>
              <a:buSzPts val="2800"/>
              <a:buNone/>
              <a:defRPr sz="1800" b="0" i="0" u="none" strike="noStrike" cap="none"/>
            </a:lvl6pPr>
            <a:lvl7pPr marR="0" lvl="6" algn="l">
              <a:lnSpc>
                <a:spcPct val="100000"/>
              </a:lnSpc>
              <a:spcBef>
                <a:spcPts val="0"/>
              </a:spcBef>
              <a:spcAft>
                <a:spcPts val="0"/>
              </a:spcAft>
              <a:buSzPts val="2800"/>
              <a:buNone/>
              <a:defRPr sz="1800" b="0" i="0" u="none" strike="noStrike" cap="none"/>
            </a:lvl7pPr>
            <a:lvl8pPr marR="0" lvl="7" algn="l">
              <a:lnSpc>
                <a:spcPct val="100000"/>
              </a:lnSpc>
              <a:spcBef>
                <a:spcPts val="0"/>
              </a:spcBef>
              <a:spcAft>
                <a:spcPts val="0"/>
              </a:spcAft>
              <a:buSzPts val="2800"/>
              <a:buNone/>
              <a:defRPr sz="1800" b="0" i="0" u="none" strike="noStrike" cap="none"/>
            </a:lvl8pPr>
            <a:lvl9pPr marR="0" lvl="8" algn="l">
              <a:lnSpc>
                <a:spcPct val="100000"/>
              </a:lnSpc>
              <a:spcBef>
                <a:spcPts val="0"/>
              </a:spcBef>
              <a:spcAft>
                <a:spcPts val="0"/>
              </a:spcAft>
              <a:buSzPts val="2800"/>
              <a:buNone/>
              <a:defRPr sz="1800" b="0" i="0" u="none" strike="noStrike" cap="none"/>
            </a:lvl9pPr>
          </a:lstStyle>
          <a:p>
            <a:endParaRPr/>
          </a:p>
        </p:txBody>
      </p:sp>
      <p:sp>
        <p:nvSpPr>
          <p:cNvPr id="19" name="Google Shape;19;p25"/>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a:lnSpc>
                <a:spcPct val="115000"/>
              </a:lnSpc>
              <a:spcBef>
                <a:spcPts val="0"/>
              </a:spcBef>
              <a:spcAft>
                <a:spcPts val="0"/>
              </a:spcAft>
              <a:buSzPts val="1800"/>
              <a:buNone/>
              <a:defRPr sz="1800" b="0" i="0" u="none" strike="noStrike" cap="none"/>
            </a:lvl1pPr>
            <a:lvl2pPr marL="914400" marR="0" lvl="1" indent="-228600" algn="l">
              <a:lnSpc>
                <a:spcPct val="115000"/>
              </a:lnSpc>
              <a:spcBef>
                <a:spcPts val="1200"/>
              </a:spcBef>
              <a:spcAft>
                <a:spcPts val="0"/>
              </a:spcAft>
              <a:buSzPts val="1400"/>
              <a:buNone/>
              <a:defRPr sz="1800" b="0" i="0" u="none" strike="noStrike" cap="none"/>
            </a:lvl2pPr>
            <a:lvl3pPr marL="1371600" marR="0" lvl="2" indent="-228600" algn="l">
              <a:lnSpc>
                <a:spcPct val="115000"/>
              </a:lnSpc>
              <a:spcBef>
                <a:spcPts val="1200"/>
              </a:spcBef>
              <a:spcAft>
                <a:spcPts val="0"/>
              </a:spcAft>
              <a:buSzPts val="1400"/>
              <a:buNone/>
              <a:defRPr sz="1800" b="0" i="0" u="none" strike="noStrike" cap="none"/>
            </a:lvl3pPr>
            <a:lvl4pPr marL="1828800" marR="0" lvl="3" indent="-228600" algn="l">
              <a:lnSpc>
                <a:spcPct val="115000"/>
              </a:lnSpc>
              <a:spcBef>
                <a:spcPts val="1200"/>
              </a:spcBef>
              <a:spcAft>
                <a:spcPts val="0"/>
              </a:spcAft>
              <a:buSzPts val="1400"/>
              <a:buNone/>
              <a:defRPr sz="1800" b="0" i="0" u="none" strike="noStrike" cap="none"/>
            </a:lvl4pPr>
            <a:lvl5pPr marL="2286000" marR="0" lvl="4" indent="-228600" algn="l">
              <a:lnSpc>
                <a:spcPct val="115000"/>
              </a:lnSpc>
              <a:spcBef>
                <a:spcPts val="1200"/>
              </a:spcBef>
              <a:spcAft>
                <a:spcPts val="0"/>
              </a:spcAft>
              <a:buSzPts val="1400"/>
              <a:buNone/>
              <a:defRPr sz="1800" b="0" i="0" u="none" strike="noStrike" cap="none"/>
            </a:lvl5pPr>
            <a:lvl6pPr marL="2743200" marR="0" lvl="5" indent="-228600" algn="l">
              <a:lnSpc>
                <a:spcPct val="115000"/>
              </a:lnSpc>
              <a:spcBef>
                <a:spcPts val="1200"/>
              </a:spcBef>
              <a:spcAft>
                <a:spcPts val="0"/>
              </a:spcAft>
              <a:buSzPts val="1400"/>
              <a:buNone/>
              <a:defRPr sz="1800" b="0" i="0" u="none" strike="noStrike" cap="none"/>
            </a:lvl6pPr>
            <a:lvl7pPr marL="3200400" marR="0" lvl="6" indent="-228600" algn="l">
              <a:lnSpc>
                <a:spcPct val="115000"/>
              </a:lnSpc>
              <a:spcBef>
                <a:spcPts val="1200"/>
              </a:spcBef>
              <a:spcAft>
                <a:spcPts val="0"/>
              </a:spcAft>
              <a:buSzPts val="1400"/>
              <a:buNone/>
              <a:defRPr sz="1800" b="0" i="0" u="none" strike="noStrike" cap="none"/>
            </a:lvl7pPr>
            <a:lvl8pPr marL="3657600" marR="0" lvl="7" indent="-228600" algn="l">
              <a:lnSpc>
                <a:spcPct val="115000"/>
              </a:lnSpc>
              <a:spcBef>
                <a:spcPts val="1200"/>
              </a:spcBef>
              <a:spcAft>
                <a:spcPts val="0"/>
              </a:spcAft>
              <a:buSzPts val="1400"/>
              <a:buNone/>
              <a:defRPr sz="1800" b="0" i="0" u="none" strike="noStrike" cap="none"/>
            </a:lvl8pPr>
            <a:lvl9pPr marL="4114800" marR="0" lvl="8" indent="-228600" algn="l">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2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2" name="Google Shape;2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2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2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3" name="Google Shape;33;p2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3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3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3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3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hyperlink" Target="https://bible.usccb.org/bible/songofsongs/0" TargetMode="External"/><Relationship Id="rId3" Type="http://schemas.openxmlformats.org/officeDocument/2006/relationships/image" Target="../media/image13.png"/><Relationship Id="rId7" Type="http://schemas.openxmlformats.org/officeDocument/2006/relationships/hyperlink" Target="https://bible.usccb.org/bible/ecclesiastes/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bible.usccb.org/bible/proverbs/0" TargetMode="External"/><Relationship Id="rId5" Type="http://schemas.openxmlformats.org/officeDocument/2006/relationships/hyperlink" Target="https://bible.usccb.org/bible/psalms/0" TargetMode="External"/><Relationship Id="rId10" Type="http://schemas.openxmlformats.org/officeDocument/2006/relationships/hyperlink" Target="https://bible.usccb.org/bible/sirach/0" TargetMode="External"/><Relationship Id="rId4" Type="http://schemas.openxmlformats.org/officeDocument/2006/relationships/hyperlink" Target="https://bible.usccb.org/bible/job/0" TargetMode="External"/><Relationship Id="rId9" Type="http://schemas.openxmlformats.org/officeDocument/2006/relationships/hyperlink" Target="https://bible.usccb.org/bible/wisdom/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970"/>
        </a:solidFill>
        <a:effectLst/>
      </p:bgPr>
    </p:bg>
    <p:spTree>
      <p:nvGrpSpPr>
        <p:cNvPr id="1" name="Shape 56"/>
        <p:cNvGrpSpPr/>
        <p:nvPr/>
      </p:nvGrpSpPr>
      <p:grpSpPr>
        <a:xfrm>
          <a:off x="0" y="0"/>
          <a:ext cx="0" cy="0"/>
          <a:chOff x="0" y="0"/>
          <a:chExt cx="0" cy="0"/>
        </a:xfrm>
      </p:grpSpPr>
      <p:pic>
        <p:nvPicPr>
          <p:cNvPr id="14" name="Picture 13">
            <a:extLst>
              <a:ext uri="{FF2B5EF4-FFF2-40B4-BE49-F238E27FC236}">
                <a16:creationId xmlns:a16="http://schemas.microsoft.com/office/drawing/2014/main" id="{56884E1C-0EBE-6393-06DD-4C921C17978E}"/>
              </a:ext>
            </a:extLst>
          </p:cNvPr>
          <p:cNvPicPr>
            <a:picLocks noChangeAspect="1"/>
          </p:cNvPicPr>
          <p:nvPr/>
        </p:nvPicPr>
        <p:blipFill rotWithShape="1">
          <a:blip r:embed="rId3">
            <a:alphaModFix amt="53000"/>
          </a:blip>
          <a:srcRect t="22347" b="13424"/>
          <a:stretch/>
        </p:blipFill>
        <p:spPr>
          <a:xfrm>
            <a:off x="-1" y="0"/>
            <a:ext cx="9143999" cy="4404836"/>
          </a:xfrm>
          <a:prstGeom prst="rect">
            <a:avLst/>
          </a:prstGeom>
        </p:spPr>
      </p:pic>
      <p:sp>
        <p:nvSpPr>
          <p:cNvPr id="5" name="TextBox 4">
            <a:extLst>
              <a:ext uri="{FF2B5EF4-FFF2-40B4-BE49-F238E27FC236}">
                <a16:creationId xmlns:a16="http://schemas.microsoft.com/office/drawing/2014/main" id="{1680EF88-8C7F-B111-BD80-3B1C6B6FD84D}"/>
              </a:ext>
            </a:extLst>
          </p:cNvPr>
          <p:cNvSpPr txBox="1"/>
          <p:nvPr/>
        </p:nvSpPr>
        <p:spPr>
          <a:xfrm>
            <a:off x="1446988" y="2202418"/>
            <a:ext cx="6250016" cy="923330"/>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What Is in the Bible</a:t>
            </a:r>
          </a:p>
        </p:txBody>
      </p:sp>
      <p:sp>
        <p:nvSpPr>
          <p:cNvPr id="12" name="Oval 11">
            <a:extLst>
              <a:ext uri="{FF2B5EF4-FFF2-40B4-BE49-F238E27FC236}">
                <a16:creationId xmlns:a16="http://schemas.microsoft.com/office/drawing/2014/main" id="{5B1829C2-1439-FDD6-AF65-5DEFC6861B74}"/>
              </a:ext>
            </a:extLst>
          </p:cNvPr>
          <p:cNvSpPr/>
          <p:nvPr/>
        </p:nvSpPr>
        <p:spPr>
          <a:xfrm>
            <a:off x="4142145" y="1069969"/>
            <a:ext cx="859703" cy="830997"/>
          </a:xfrm>
          <a:prstGeom prst="ellipse">
            <a:avLst/>
          </a:prstGeom>
          <a:solidFill>
            <a:srgbClr val="00597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383FBFB-AD7C-4175-FBA2-697968DA21E8}"/>
              </a:ext>
            </a:extLst>
          </p:cNvPr>
          <p:cNvSpPr txBox="1"/>
          <p:nvPr/>
        </p:nvSpPr>
        <p:spPr>
          <a:xfrm>
            <a:off x="4202543" y="1068069"/>
            <a:ext cx="738909" cy="830997"/>
          </a:xfrm>
          <a:prstGeom prst="rect">
            <a:avLst/>
          </a:prstGeom>
          <a:noFill/>
        </p:spPr>
        <p:txBody>
          <a:bodyPr wrap="square" rtlCol="0">
            <a:spAutoFit/>
          </a:bodyPr>
          <a:lstStyle/>
          <a:p>
            <a:pPr algn="ctr"/>
            <a:r>
              <a:rPr lang="en-US" sz="4800" dirty="0">
                <a:solidFill>
                  <a:schemeClr val="bg1"/>
                </a:solidFill>
              </a:rPr>
              <a:t>4</a:t>
            </a:r>
          </a:p>
        </p:txBody>
      </p:sp>
      <p:sp>
        <p:nvSpPr>
          <p:cNvPr id="16" name="Rectangle 15">
            <a:extLst>
              <a:ext uri="{FF2B5EF4-FFF2-40B4-BE49-F238E27FC236}">
                <a16:creationId xmlns:a16="http://schemas.microsoft.com/office/drawing/2014/main" id="{61A1744A-DAA8-43F9-40D5-E1C7C3B47328}"/>
              </a:ext>
            </a:extLst>
          </p:cNvPr>
          <p:cNvSpPr/>
          <p:nvPr/>
        </p:nvSpPr>
        <p:spPr>
          <a:xfrm>
            <a:off x="34434" y="4404836"/>
            <a:ext cx="9080001" cy="698970"/>
          </a:xfrm>
          <a:prstGeom prst="rect">
            <a:avLst/>
          </a:prstGeom>
          <a:solidFill>
            <a:srgbClr val="005970"/>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BEE358-F10B-2AEF-FE4E-16C40BF87B21}"/>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Reveals: An Introduction to the Bible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9"/>
          <p:cNvSpPr/>
          <p:nvPr/>
        </p:nvSpPr>
        <p:spPr>
          <a:xfrm>
            <a:off x="483388" y="4427000"/>
            <a:ext cx="762000" cy="430500"/>
          </a:xfrm>
          <a:prstGeom prst="rect">
            <a:avLst/>
          </a:prstGeom>
          <a:solidFill>
            <a:srgbClr val="CCFF33"/>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9"/>
          <p:cNvSpPr/>
          <p:nvPr/>
        </p:nvSpPr>
        <p:spPr>
          <a:xfrm>
            <a:off x="1445343" y="4286000"/>
            <a:ext cx="949500" cy="571500"/>
          </a:xfrm>
          <a:prstGeom prst="rect">
            <a:avLst/>
          </a:prstGeom>
          <a:solidFill>
            <a:srgbClr val="FFFF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9"/>
          <p:cNvSpPr/>
          <p:nvPr/>
        </p:nvSpPr>
        <p:spPr>
          <a:xfrm>
            <a:off x="2597960" y="3964100"/>
            <a:ext cx="762000" cy="893400"/>
          </a:xfrm>
          <a:prstGeom prst="rect">
            <a:avLst/>
          </a:prstGeom>
          <a:solidFill>
            <a:srgbClr val="FFCC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a:off x="3560914" y="3486240"/>
            <a:ext cx="1067100" cy="1371600"/>
          </a:xfrm>
          <a:prstGeom prst="rect">
            <a:avLst/>
          </a:prstGeom>
          <a:solidFill>
            <a:srgbClr val="FF99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p:nvPr/>
        </p:nvSpPr>
        <p:spPr>
          <a:xfrm>
            <a:off x="4828670" y="2421200"/>
            <a:ext cx="1219200" cy="2436300"/>
          </a:xfrm>
          <a:prstGeom prst="rect">
            <a:avLst/>
          </a:prstGeom>
          <a:solidFill>
            <a:srgbClr val="E69138"/>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9"/>
          <p:cNvSpPr/>
          <p:nvPr/>
        </p:nvSpPr>
        <p:spPr>
          <a:xfrm>
            <a:off x="6248525" y="1485800"/>
            <a:ext cx="2490300" cy="3372000"/>
          </a:xfrm>
          <a:prstGeom prst="rect">
            <a:avLst/>
          </a:prstGeom>
          <a:solidFill>
            <a:srgbClr val="FF66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4B4A4181-CC9F-4793-A592-93667166C32B}"/>
              </a:ext>
            </a:extLst>
          </p:cNvPr>
          <p:cNvGrpSpPr/>
          <p:nvPr/>
        </p:nvGrpSpPr>
        <p:grpSpPr>
          <a:xfrm>
            <a:off x="6550926" y="2091499"/>
            <a:ext cx="1907100" cy="2766350"/>
            <a:chOff x="6550926" y="2091499"/>
            <a:chExt cx="1907100" cy="2766350"/>
          </a:xfrm>
        </p:grpSpPr>
        <p:sp>
          <p:nvSpPr>
            <p:cNvPr id="163" name="Google Shape;163;p9"/>
            <p:cNvSpPr/>
            <p:nvPr/>
          </p:nvSpPr>
          <p:spPr>
            <a:xfrm>
              <a:off x="7468573" y="2091499"/>
              <a:ext cx="76575" cy="2766350"/>
            </a:xfrm>
            <a:prstGeom prst="flowChartProcess">
              <a:avLst/>
            </a:prstGeom>
            <a:solidFill>
              <a:srgbClr val="FFFF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9"/>
            <p:cNvSpPr/>
            <p:nvPr/>
          </p:nvSpPr>
          <p:spPr>
            <a:xfrm>
              <a:off x="6550926" y="2629000"/>
              <a:ext cx="1907100" cy="171600"/>
            </a:xfrm>
            <a:prstGeom prst="rect">
              <a:avLst/>
            </a:prstGeom>
            <a:solidFill>
              <a:srgbClr val="FFFF00"/>
            </a:solidFill>
            <a:ln w="9525" cap="flat" cmpd="sng">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 name="Google Shape;165;p9"/>
          <p:cNvSpPr/>
          <p:nvPr/>
        </p:nvSpPr>
        <p:spPr>
          <a:xfrm>
            <a:off x="395366" y="4414674"/>
            <a:ext cx="949500" cy="4305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dirty="0">
                <a:solidFill>
                  <a:srgbClr val="073763"/>
                </a:solidFill>
                <a:latin typeface="Perpetua" panose="02020502060401020303" pitchFamily="18" charset="0"/>
                <a:ea typeface="Calibri"/>
                <a:cs typeface="Calibri"/>
                <a:sym typeface="Calibri"/>
              </a:rPr>
              <a:t>Couple</a:t>
            </a:r>
            <a:endParaRPr sz="1900" b="0" i="0" u="none" strike="noStrike" cap="none" dirty="0">
              <a:solidFill>
                <a:srgbClr val="073763"/>
              </a:solidFill>
              <a:latin typeface="Perpetua" panose="02020502060401020303" pitchFamily="18" charset="0"/>
              <a:ea typeface="Calibri"/>
              <a:cs typeface="Calibri"/>
              <a:sym typeface="Calibri"/>
            </a:endParaRPr>
          </a:p>
        </p:txBody>
      </p:sp>
      <p:sp>
        <p:nvSpPr>
          <p:cNvPr id="166" name="Google Shape;166;p9"/>
          <p:cNvSpPr/>
          <p:nvPr/>
        </p:nvSpPr>
        <p:spPr>
          <a:xfrm>
            <a:off x="1354585" y="424175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073763"/>
                </a:solidFill>
                <a:latin typeface="Perpetua" panose="02020502060401020303" pitchFamily="18" charset="0"/>
                <a:ea typeface="Calibri"/>
                <a:cs typeface="Calibri"/>
                <a:sym typeface="Calibri"/>
              </a:rPr>
              <a:t>Family</a:t>
            </a:r>
            <a:endParaRPr sz="2400" b="0" i="0" u="none" strike="noStrike" cap="none" dirty="0">
              <a:solidFill>
                <a:srgbClr val="073763"/>
              </a:solidFill>
              <a:latin typeface="Perpetua" panose="02020502060401020303" pitchFamily="18" charset="0"/>
              <a:ea typeface="Calibri"/>
              <a:cs typeface="Calibri"/>
              <a:sym typeface="Calibri"/>
            </a:endParaRPr>
          </a:p>
        </p:txBody>
      </p:sp>
      <p:sp>
        <p:nvSpPr>
          <p:cNvPr id="167" name="Google Shape;167;p9"/>
          <p:cNvSpPr/>
          <p:nvPr/>
        </p:nvSpPr>
        <p:spPr>
          <a:xfrm>
            <a:off x="2447734" y="394790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073763"/>
                </a:solidFill>
                <a:latin typeface="Perpetua" panose="02020502060401020303" pitchFamily="18" charset="0"/>
                <a:ea typeface="Calibri"/>
                <a:cs typeface="Calibri"/>
                <a:sym typeface="Calibri"/>
              </a:rPr>
              <a:t>Tribe</a:t>
            </a:r>
            <a:endParaRPr sz="2400" b="0" i="0" u="none" strike="noStrike" cap="none" dirty="0">
              <a:solidFill>
                <a:srgbClr val="073763"/>
              </a:solidFill>
              <a:latin typeface="Perpetua" panose="02020502060401020303" pitchFamily="18" charset="0"/>
              <a:ea typeface="Calibri"/>
              <a:cs typeface="Calibri"/>
              <a:sym typeface="Calibri"/>
            </a:endParaRPr>
          </a:p>
        </p:txBody>
      </p:sp>
      <p:sp>
        <p:nvSpPr>
          <p:cNvPr id="168" name="Google Shape;168;p9"/>
          <p:cNvSpPr/>
          <p:nvPr/>
        </p:nvSpPr>
        <p:spPr>
          <a:xfrm>
            <a:off x="3522964"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073763"/>
                </a:solidFill>
                <a:latin typeface="Perpetua" panose="02020502060401020303" pitchFamily="18" charset="0"/>
                <a:ea typeface="Calibri"/>
                <a:cs typeface="Calibri"/>
                <a:sym typeface="Calibri"/>
              </a:rPr>
              <a:t>Nation</a:t>
            </a:r>
            <a:endParaRPr sz="2400" b="0" i="0" u="none" strike="noStrike" cap="none" dirty="0">
              <a:solidFill>
                <a:srgbClr val="073763"/>
              </a:solidFill>
              <a:latin typeface="Perpetua" panose="02020502060401020303" pitchFamily="18" charset="0"/>
              <a:ea typeface="Calibri"/>
              <a:cs typeface="Calibri"/>
              <a:sym typeface="Calibri"/>
            </a:endParaRPr>
          </a:p>
        </p:txBody>
      </p:sp>
      <p:sp>
        <p:nvSpPr>
          <p:cNvPr id="169" name="Google Shape;169;p9"/>
          <p:cNvSpPr/>
          <p:nvPr/>
        </p:nvSpPr>
        <p:spPr>
          <a:xfrm>
            <a:off x="4796457" y="2476420"/>
            <a:ext cx="1295645"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dirty="0">
                <a:solidFill>
                  <a:srgbClr val="073763"/>
                </a:solidFill>
                <a:latin typeface="Perpetua" panose="02020502060401020303" pitchFamily="18" charset="0"/>
                <a:ea typeface="Calibri"/>
                <a:cs typeface="Calibri"/>
                <a:sym typeface="Calibri"/>
              </a:rPr>
              <a:t>Kingdom</a:t>
            </a:r>
            <a:endParaRPr sz="2400" b="0" i="0" u="none" strike="noStrike" cap="none" dirty="0">
              <a:solidFill>
                <a:srgbClr val="073763"/>
              </a:solidFill>
              <a:latin typeface="Perpetua" panose="02020502060401020303" pitchFamily="18" charset="0"/>
              <a:ea typeface="Calibri"/>
              <a:cs typeface="Calibri"/>
              <a:sym typeface="Calibri"/>
            </a:endParaRPr>
          </a:p>
        </p:txBody>
      </p:sp>
      <p:sp>
        <p:nvSpPr>
          <p:cNvPr id="170" name="Google Shape;170;p9"/>
          <p:cNvSpPr/>
          <p:nvPr/>
        </p:nvSpPr>
        <p:spPr>
          <a:xfrm>
            <a:off x="6160175" y="1485797"/>
            <a:ext cx="26670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dirty="0">
                <a:solidFill>
                  <a:srgbClr val="073763"/>
                </a:solidFill>
                <a:latin typeface="Perpetua" panose="02020502060401020303" pitchFamily="18" charset="0"/>
                <a:ea typeface="Calibri"/>
                <a:cs typeface="Calibri"/>
                <a:sym typeface="Calibri"/>
              </a:rPr>
              <a:t>Universal Kingdom</a:t>
            </a:r>
            <a:endParaRPr sz="2400" b="0" i="0" u="none" strike="noStrike" cap="none" dirty="0">
              <a:solidFill>
                <a:srgbClr val="073763"/>
              </a:solidFill>
              <a:latin typeface="Perpetua" panose="02020502060401020303" pitchFamily="18" charset="0"/>
              <a:ea typeface="Calibri"/>
              <a:cs typeface="Calibri"/>
              <a:sym typeface="Calibri"/>
            </a:endParaRPr>
          </a:p>
        </p:txBody>
      </p:sp>
      <p:sp>
        <p:nvSpPr>
          <p:cNvPr id="2" name="Rectangle 1"/>
          <p:cNvSpPr/>
          <p:nvPr/>
        </p:nvSpPr>
        <p:spPr>
          <a:xfrm rot="16200000">
            <a:off x="-251836" y="3516268"/>
            <a:ext cx="2171493" cy="461665"/>
          </a:xfrm>
          <a:prstGeom prst="rect">
            <a:avLst/>
          </a:prstGeom>
          <a:noFill/>
        </p:spPr>
        <p:txBody>
          <a:bodyPr wrap="squar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Adam</a:t>
            </a:r>
          </a:p>
        </p:txBody>
      </p:sp>
      <p:sp>
        <p:nvSpPr>
          <p:cNvPr id="3" name="Rectangle 2"/>
          <p:cNvSpPr/>
          <p:nvPr/>
        </p:nvSpPr>
        <p:spPr>
          <a:xfrm rot="16200000">
            <a:off x="1440572" y="3461404"/>
            <a:ext cx="869148" cy="461665"/>
          </a:xfrm>
          <a:prstGeom prst="rect">
            <a:avLst/>
          </a:prstGeom>
          <a:noFill/>
        </p:spPr>
        <p:txBody>
          <a:bodyPr wrap="non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Noah</a:t>
            </a:r>
          </a:p>
        </p:txBody>
      </p:sp>
      <p:sp>
        <p:nvSpPr>
          <p:cNvPr id="4" name="Rectangle 3"/>
          <p:cNvSpPr/>
          <p:nvPr/>
        </p:nvSpPr>
        <p:spPr>
          <a:xfrm rot="16200000">
            <a:off x="2292740" y="2885159"/>
            <a:ext cx="1364476" cy="461665"/>
          </a:xfrm>
          <a:prstGeom prst="rect">
            <a:avLst/>
          </a:prstGeom>
          <a:noFill/>
        </p:spPr>
        <p:txBody>
          <a:bodyPr wrap="non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Abraham</a:t>
            </a:r>
          </a:p>
        </p:txBody>
      </p:sp>
      <p:sp>
        <p:nvSpPr>
          <p:cNvPr id="5" name="Rectangle 4"/>
          <p:cNvSpPr/>
          <p:nvPr/>
        </p:nvSpPr>
        <p:spPr>
          <a:xfrm rot="16200000">
            <a:off x="3621702" y="2611990"/>
            <a:ext cx="1021433" cy="461665"/>
          </a:xfrm>
          <a:prstGeom prst="rect">
            <a:avLst/>
          </a:prstGeom>
          <a:noFill/>
        </p:spPr>
        <p:txBody>
          <a:bodyPr wrap="non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Moses</a:t>
            </a:r>
          </a:p>
        </p:txBody>
      </p:sp>
      <p:sp>
        <p:nvSpPr>
          <p:cNvPr id="6" name="Rectangle 5"/>
          <p:cNvSpPr/>
          <p:nvPr/>
        </p:nvSpPr>
        <p:spPr>
          <a:xfrm rot="16200000">
            <a:off x="4977119" y="1638915"/>
            <a:ext cx="917239" cy="461665"/>
          </a:xfrm>
          <a:prstGeom prst="rect">
            <a:avLst/>
          </a:prstGeom>
          <a:noFill/>
        </p:spPr>
        <p:txBody>
          <a:bodyPr wrap="non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David</a:t>
            </a:r>
          </a:p>
        </p:txBody>
      </p:sp>
      <p:sp>
        <p:nvSpPr>
          <p:cNvPr id="7" name="Rectangle 6"/>
          <p:cNvSpPr/>
          <p:nvPr/>
        </p:nvSpPr>
        <p:spPr>
          <a:xfrm rot="16200000">
            <a:off x="6997495" y="725811"/>
            <a:ext cx="854721" cy="461665"/>
          </a:xfrm>
          <a:prstGeom prst="rect">
            <a:avLst/>
          </a:prstGeom>
          <a:noFill/>
        </p:spPr>
        <p:txBody>
          <a:bodyPr wrap="non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Calibri" panose="020F0502020204030204" pitchFamily="34" charset="0"/>
                <a:cs typeface="Calibri" panose="020F0502020204030204" pitchFamily="34" charset="0"/>
              </a:rPr>
              <a:t>Jesus</a:t>
            </a:r>
          </a:p>
        </p:txBody>
      </p:sp>
      <p:sp>
        <p:nvSpPr>
          <p:cNvPr id="8" name="TextBox 7">
            <a:extLst>
              <a:ext uri="{FF2B5EF4-FFF2-40B4-BE49-F238E27FC236}">
                <a16:creationId xmlns:a16="http://schemas.microsoft.com/office/drawing/2014/main" id="{4900AF65-7201-44D5-8CFB-B605229BAED5}"/>
              </a:ext>
            </a:extLst>
          </p:cNvPr>
          <p:cNvSpPr txBox="1"/>
          <p:nvPr/>
        </p:nvSpPr>
        <p:spPr>
          <a:xfrm>
            <a:off x="529869" y="222363"/>
            <a:ext cx="3430343" cy="1477328"/>
          </a:xfrm>
          <a:prstGeom prst="rect">
            <a:avLst/>
          </a:prstGeom>
          <a:noFill/>
        </p:spPr>
        <p:txBody>
          <a:bodyPr wrap="square" rtlCol="0">
            <a:spAutoFit/>
          </a:bodyPr>
          <a:lstStyle/>
          <a:p>
            <a:pPr algn="ctr"/>
            <a:r>
              <a:rPr kumimoji="0" lang="en" sz="4500" b="0" i="0" u="none" strike="noStrike" kern="0" cap="none" spc="0" normalizeH="0" baseline="0" noProof="0" dirty="0">
                <a:ln>
                  <a:noFill/>
                </a:ln>
                <a:solidFill>
                  <a:srgbClr val="EEEEEE"/>
                </a:solidFill>
                <a:effectLst/>
                <a:uLnTx/>
                <a:uFillTx/>
                <a:latin typeface="Calibri"/>
                <a:ea typeface="Calibri"/>
                <a:cs typeface="Calibri"/>
                <a:sym typeface="Calibri"/>
              </a:rPr>
              <a:t> Progression of Covenants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500"/>
                                        <p:tgtEl>
                                          <p:spTgt spid="16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 calcmode="lin" valueType="num">
                                      <p:cBhvr additive="base">
                                        <p:cTn id="12"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 calcmode="lin" valueType="num">
                                      <p:cBhvr additive="base">
                                        <p:cTn id="17" dur="500"/>
                                        <p:tgtEl>
                                          <p:spTgt spid="15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 calcmode="lin" valueType="num">
                                      <p:cBhvr additive="base">
                                        <p:cTn id="22" dur="500"/>
                                        <p:tgtEl>
                                          <p:spTgt spid="1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0"/>
                                        </p:tgtEl>
                                        <p:attrNameLst>
                                          <p:attrName>style.visibility</p:attrName>
                                        </p:attrNameLst>
                                      </p:cBhvr>
                                      <p:to>
                                        <p:strVal val="visible"/>
                                      </p:to>
                                    </p:set>
                                    <p:anim calcmode="lin" valueType="num">
                                      <p:cBhvr additive="base">
                                        <p:cTn id="27" dur="500"/>
                                        <p:tgtEl>
                                          <p:spTgt spid="16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1"/>
                                        </p:tgtEl>
                                        <p:attrNameLst>
                                          <p:attrName>style.visibility</p:attrName>
                                        </p:attrNameLst>
                                      </p:cBhvr>
                                      <p:to>
                                        <p:strVal val="visible"/>
                                      </p:to>
                                    </p:set>
                                    <p:anim calcmode="lin" valueType="num">
                                      <p:cBhvr additive="base">
                                        <p:cTn id="32" dur="500"/>
                                        <p:tgtEl>
                                          <p:spTgt spid="16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2"/>
                                        </p:tgtEl>
                                        <p:attrNameLst>
                                          <p:attrName>style.visibility</p:attrName>
                                        </p:attrNameLst>
                                      </p:cBhvr>
                                      <p:to>
                                        <p:strVal val="visible"/>
                                      </p:to>
                                    </p:set>
                                    <p:anim calcmode="lin" valueType="num">
                                      <p:cBhvr additive="base">
                                        <p:cTn id="37" dur="500"/>
                                        <p:tgtEl>
                                          <p:spTgt spid="1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970"/>
        </a:solidFill>
        <a:effectLst/>
      </p:bgPr>
    </p:bg>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311700" y="286300"/>
            <a:ext cx="8520600" cy="1077600"/>
          </a:xfrm>
          <a:prstGeom prst="rect">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95903"/>
              <a:buNone/>
            </a:pPr>
            <a:r>
              <a:rPr lang="en" sz="3243" b="1" dirty="0">
                <a:solidFill>
                  <a:schemeClr val="tx1"/>
                </a:solidFill>
                <a:latin typeface="Calibri"/>
                <a:ea typeface="Calibri"/>
                <a:cs typeface="Calibri"/>
                <a:sym typeface="Calibri"/>
              </a:rPr>
              <a:t>4 Ways the New Covenant in Jesus Fulfills </a:t>
            </a:r>
            <a:endParaRPr sz="3243" b="1" dirty="0">
              <a:solidFill>
                <a:schemeClr val="tx1"/>
              </a:solidFill>
              <a:latin typeface="Calibri"/>
              <a:ea typeface="Calibri"/>
              <a:cs typeface="Calibri"/>
              <a:sym typeface="Calibri"/>
            </a:endParaRPr>
          </a:p>
          <a:p>
            <a:pPr marL="0" lvl="0" indent="0" algn="ctr" rtl="0">
              <a:lnSpc>
                <a:spcPct val="100000"/>
              </a:lnSpc>
              <a:spcBef>
                <a:spcPts val="0"/>
              </a:spcBef>
              <a:spcAft>
                <a:spcPts val="0"/>
              </a:spcAft>
              <a:buSzPct val="95903"/>
              <a:buNone/>
            </a:pPr>
            <a:r>
              <a:rPr lang="en" sz="3243" b="1" dirty="0">
                <a:solidFill>
                  <a:schemeClr val="tx1"/>
                </a:solidFill>
                <a:latin typeface="Calibri"/>
                <a:ea typeface="Calibri"/>
                <a:cs typeface="Calibri"/>
                <a:sym typeface="Calibri"/>
              </a:rPr>
              <a:t>the Old Covenant</a:t>
            </a:r>
            <a:endParaRPr sz="3243" b="1" dirty="0">
              <a:solidFill>
                <a:schemeClr val="tx1"/>
              </a:solidFill>
              <a:latin typeface="Calibri"/>
              <a:ea typeface="Calibri"/>
              <a:cs typeface="Calibri"/>
              <a:sym typeface="Calibri"/>
            </a:endParaRPr>
          </a:p>
          <a:p>
            <a:pPr marL="0" lvl="0" indent="0" algn="l" rtl="0">
              <a:lnSpc>
                <a:spcPct val="100000"/>
              </a:lnSpc>
              <a:spcBef>
                <a:spcPts val="0"/>
              </a:spcBef>
              <a:spcAft>
                <a:spcPts val="0"/>
              </a:spcAft>
              <a:buSzPct val="111111"/>
              <a:buNone/>
            </a:pPr>
            <a:endParaRPr dirty="0">
              <a:solidFill>
                <a:schemeClr val="tx1"/>
              </a:solidFill>
            </a:endParaRPr>
          </a:p>
          <a:p>
            <a:pPr marL="0" lvl="0" indent="0" algn="l" rtl="0">
              <a:lnSpc>
                <a:spcPct val="100000"/>
              </a:lnSpc>
              <a:spcBef>
                <a:spcPts val="0"/>
              </a:spcBef>
              <a:spcAft>
                <a:spcPts val="0"/>
              </a:spcAft>
              <a:buSzPct val="111111"/>
              <a:buNone/>
            </a:pPr>
            <a:endParaRPr dirty="0">
              <a:solidFill>
                <a:schemeClr val="tx1"/>
              </a:solidFill>
            </a:endParaRPr>
          </a:p>
        </p:txBody>
      </p:sp>
      <p:sp>
        <p:nvSpPr>
          <p:cNvPr id="182" name="Google Shape;182;p10"/>
          <p:cNvSpPr/>
          <p:nvPr/>
        </p:nvSpPr>
        <p:spPr>
          <a:xfrm>
            <a:off x="311700" y="1868025"/>
            <a:ext cx="1978800" cy="20010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10"/>
          <p:cNvSpPr/>
          <p:nvPr/>
        </p:nvSpPr>
        <p:spPr>
          <a:xfrm>
            <a:off x="2499513" y="1868025"/>
            <a:ext cx="1913700" cy="20010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0"/>
          <p:cNvSpPr/>
          <p:nvPr/>
        </p:nvSpPr>
        <p:spPr>
          <a:xfrm>
            <a:off x="4622325" y="1868025"/>
            <a:ext cx="1913700" cy="20010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0"/>
          <p:cNvSpPr/>
          <p:nvPr/>
        </p:nvSpPr>
        <p:spPr>
          <a:xfrm>
            <a:off x="6745125" y="1868025"/>
            <a:ext cx="1913700" cy="20010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0"/>
          <p:cNvSpPr txBox="1"/>
          <p:nvPr/>
        </p:nvSpPr>
        <p:spPr>
          <a:xfrm>
            <a:off x="442200" y="2175100"/>
            <a:ext cx="1717800" cy="118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chemeClr val="tx1"/>
                </a:solidFill>
                <a:latin typeface="Calibri"/>
                <a:ea typeface="Calibri"/>
                <a:cs typeface="Calibri"/>
                <a:sym typeface="Calibri"/>
              </a:rPr>
              <a:t>Genealogy:</a:t>
            </a:r>
            <a:endParaRPr lang="en" sz="1700" b="1" dirty="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tx1"/>
                </a:solidFill>
                <a:latin typeface="Perpetua" panose="02020502060401020303" pitchFamily="18" charset="0"/>
                <a:ea typeface="Calibri"/>
                <a:cs typeface="Calibri"/>
                <a:sym typeface="Calibri"/>
              </a:rPr>
              <a:t>The Old Testament is about the family of Jesus.</a:t>
            </a:r>
            <a:endParaRPr sz="1600" b="0" i="0" u="none" strike="noStrike" cap="none" dirty="0">
              <a:solidFill>
                <a:schemeClr val="tx1"/>
              </a:solidFill>
              <a:latin typeface="Perpetua" panose="02020502060401020303" pitchFamily="18" charset="0"/>
              <a:ea typeface="Calibri"/>
              <a:cs typeface="Calibri"/>
              <a:sym typeface="Calibri"/>
            </a:endParaRPr>
          </a:p>
        </p:txBody>
      </p:sp>
      <p:sp>
        <p:nvSpPr>
          <p:cNvPr id="187" name="Google Shape;187;p10"/>
          <p:cNvSpPr txBox="1"/>
          <p:nvPr/>
        </p:nvSpPr>
        <p:spPr>
          <a:xfrm>
            <a:off x="2855463" y="2175100"/>
            <a:ext cx="1201800" cy="143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chemeClr val="tx1"/>
                </a:solidFill>
                <a:latin typeface="Calibri"/>
                <a:ea typeface="Calibri"/>
                <a:cs typeface="Calibri"/>
                <a:sym typeface="Calibri"/>
              </a:rPr>
              <a:t>Prophecy:</a:t>
            </a:r>
            <a:r>
              <a:rPr lang="en" sz="1800" b="1" i="0" u="none" strike="noStrike" cap="none" dirty="0">
                <a:solidFill>
                  <a:schemeClr val="tx1"/>
                </a:solidFill>
                <a:latin typeface="Arial"/>
                <a:ea typeface="Arial"/>
                <a:cs typeface="Arial"/>
                <a:sym typeface="Arial"/>
              </a:rPr>
              <a:t> </a:t>
            </a:r>
            <a:r>
              <a:rPr lang="en" sz="1600" b="0" i="0" u="none" strike="noStrike" cap="none" dirty="0">
                <a:solidFill>
                  <a:schemeClr val="tx1"/>
                </a:solidFill>
                <a:latin typeface="Perpetua" panose="02020502060401020303" pitchFamily="18" charset="0"/>
                <a:ea typeface="Calibri"/>
                <a:cs typeface="Calibri"/>
                <a:sym typeface="Calibri"/>
              </a:rPr>
              <a:t>The Old Testament predicts Jesus.</a:t>
            </a:r>
            <a:endParaRPr sz="1600" b="0" i="0" u="none" strike="noStrike" cap="none" dirty="0">
              <a:solidFill>
                <a:schemeClr val="tx1"/>
              </a:solidFill>
              <a:latin typeface="Perpetua" panose="02020502060401020303" pitchFamily="18" charset="0"/>
              <a:ea typeface="Calibri"/>
              <a:cs typeface="Calibri"/>
              <a:sym typeface="Calibri"/>
            </a:endParaRPr>
          </a:p>
        </p:txBody>
      </p:sp>
      <p:sp>
        <p:nvSpPr>
          <p:cNvPr id="188" name="Google Shape;188;p10"/>
          <p:cNvSpPr txBox="1"/>
          <p:nvPr/>
        </p:nvSpPr>
        <p:spPr>
          <a:xfrm>
            <a:off x="4653375" y="2175100"/>
            <a:ext cx="1851600" cy="153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chemeClr val="tx1"/>
                </a:solidFill>
                <a:latin typeface="Calibri"/>
                <a:ea typeface="Calibri"/>
                <a:cs typeface="Calibri"/>
                <a:sym typeface="Calibri"/>
              </a:rPr>
              <a:t>Typology: </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tx1"/>
                </a:solidFill>
                <a:latin typeface="Perpetua" panose="02020502060401020303" pitchFamily="18" charset="0"/>
                <a:ea typeface="Calibri"/>
                <a:cs typeface="Calibri"/>
                <a:sym typeface="Calibri"/>
              </a:rPr>
              <a:t>People, places and things in the O.T. foreshadow Jesus.</a:t>
            </a:r>
            <a:endParaRPr sz="1600" b="0" i="0" u="none" strike="noStrike" cap="none" dirty="0">
              <a:solidFill>
                <a:schemeClr val="tx1"/>
              </a:solidFill>
              <a:latin typeface="Perpetua" panose="02020502060401020303" pitchFamily="18" charset="0"/>
              <a:ea typeface="Calibri"/>
              <a:cs typeface="Calibri"/>
              <a:sym typeface="Calibri"/>
            </a:endParaRPr>
          </a:p>
        </p:txBody>
      </p:sp>
      <p:sp>
        <p:nvSpPr>
          <p:cNvPr id="189" name="Google Shape;189;p10"/>
          <p:cNvSpPr txBox="1"/>
          <p:nvPr/>
        </p:nvSpPr>
        <p:spPr>
          <a:xfrm>
            <a:off x="6745125" y="2175100"/>
            <a:ext cx="1913700" cy="134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chemeClr val="tx1"/>
                </a:solidFill>
                <a:latin typeface="Calibri"/>
                <a:ea typeface="Calibri"/>
                <a:cs typeface="Calibri"/>
                <a:sym typeface="Calibri"/>
              </a:rPr>
              <a:t>Progression of Covenants</a:t>
            </a:r>
            <a:r>
              <a:rPr lang="en" sz="1700" b="1" i="0" u="none" strike="noStrike" cap="none" dirty="0">
                <a:solidFill>
                  <a:schemeClr val="tx1"/>
                </a:solidFill>
                <a:latin typeface="Arial"/>
                <a:ea typeface="Arial"/>
                <a:cs typeface="Arial"/>
                <a:sym typeface="Arial"/>
              </a:rPr>
              <a:t>:</a:t>
            </a:r>
            <a:r>
              <a:rPr lang="en" sz="1700" b="0" i="0" u="none" strike="noStrike" cap="none" dirty="0">
                <a:solidFill>
                  <a:schemeClr val="tx1"/>
                </a:solidFill>
                <a:latin typeface="Arial"/>
                <a:ea typeface="Arial"/>
                <a:cs typeface="Arial"/>
                <a:sym typeface="Arial"/>
              </a:rPr>
              <a:t> </a:t>
            </a:r>
            <a:endParaRPr sz="1700" b="0" i="0" u="none" strike="noStrike" cap="none" dirty="0">
              <a:solidFill>
                <a:schemeClr val="tx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600" b="0" i="0" u="none" strike="noStrike" cap="none" dirty="0">
                <a:solidFill>
                  <a:schemeClr val="tx1"/>
                </a:solidFill>
                <a:latin typeface="Perpetua" panose="02020502060401020303" pitchFamily="18" charset="0"/>
                <a:ea typeface="Calibri"/>
                <a:cs typeface="Calibri"/>
                <a:sym typeface="Calibri"/>
              </a:rPr>
              <a:t>The universal kingdom fulfills the promises of all the covenants.</a:t>
            </a:r>
            <a:endParaRPr sz="1600" b="0" i="0" u="none" strike="noStrike" cap="none" dirty="0">
              <a:solidFill>
                <a:schemeClr val="tx1"/>
              </a:solidFill>
              <a:latin typeface="Perpetua" panose="02020502060401020303" pitchFamily="18" charset="0"/>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11"/>
          <p:cNvSpPr txBox="1">
            <a:spLocks noGrp="1"/>
          </p:cNvSpPr>
          <p:nvPr>
            <p:ph type="subTitle" idx="1"/>
          </p:nvPr>
        </p:nvSpPr>
        <p:spPr>
          <a:xfrm>
            <a:off x="3832529" y="1659321"/>
            <a:ext cx="4978196" cy="308582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400" dirty="0">
                <a:solidFill>
                  <a:schemeClr val="tx1"/>
                </a:solidFill>
                <a:latin typeface="Calibri"/>
                <a:ea typeface="Calibri"/>
                <a:cs typeface="Calibri"/>
                <a:sym typeface="Calibri"/>
              </a:rPr>
              <a:t>The Bible is a library of books and it contains different genres.  A genre is a particular writing style, form, structure, or content. The Bible contains wise sayings, proverbs, songs, poems, legal codes. narratives, genealogies, and more.</a:t>
            </a:r>
            <a:endParaRPr sz="2400" dirty="0">
              <a:solidFill>
                <a:schemeClr val="tx1"/>
              </a:solidFill>
              <a:latin typeface="Calibri"/>
              <a:ea typeface="Calibri"/>
              <a:cs typeface="Calibri"/>
              <a:sym typeface="Calibri"/>
            </a:endParaRPr>
          </a:p>
        </p:txBody>
      </p:sp>
      <p:sp>
        <p:nvSpPr>
          <p:cNvPr id="195" name="Google Shape;195;p11"/>
          <p:cNvSpPr/>
          <p:nvPr/>
        </p:nvSpPr>
        <p:spPr>
          <a:xfrm>
            <a:off x="380400" y="172088"/>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1"/>
          <p:cNvSpPr txBox="1"/>
          <p:nvPr/>
        </p:nvSpPr>
        <p:spPr>
          <a:xfrm>
            <a:off x="2747655" y="188375"/>
            <a:ext cx="3648690" cy="963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Genre</a:t>
            </a:r>
            <a:endParaRPr sz="5300" b="0" i="0" u="none" strike="noStrike" cap="none" dirty="0">
              <a:solidFill>
                <a:schemeClr val="bg1"/>
              </a:solidFill>
              <a:latin typeface="Calibri"/>
              <a:ea typeface="Calibri"/>
              <a:cs typeface="Calibri"/>
              <a:sym typeface="Calibri"/>
            </a:endParaRPr>
          </a:p>
        </p:txBody>
      </p:sp>
      <p:sp>
        <p:nvSpPr>
          <p:cNvPr id="197" name="Google Shape;197;p1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99" name="Google Shape;199;p11"/>
          <p:cNvPicPr preferRelativeResize="0"/>
          <p:nvPr/>
        </p:nvPicPr>
        <p:blipFill>
          <a:blip r:embed="rId4">
            <a:alphaModFix/>
          </a:blip>
          <a:stretch>
            <a:fillRect/>
          </a:stretch>
        </p:blipFill>
        <p:spPr>
          <a:xfrm>
            <a:off x="573819" y="1648274"/>
            <a:ext cx="3085826" cy="3085826"/>
          </a:xfrm>
          <a:prstGeom prst="rect">
            <a:avLst/>
          </a:prstGeom>
          <a:noFill/>
          <a:ln w="2857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12"/>
          <p:cNvSpPr txBox="1">
            <a:spLocks noGrp="1"/>
          </p:cNvSpPr>
          <p:nvPr>
            <p:ph type="subTitle" idx="1"/>
          </p:nvPr>
        </p:nvSpPr>
        <p:spPr>
          <a:xfrm>
            <a:off x="4230093" y="1806675"/>
            <a:ext cx="4102331"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400" dirty="0">
                <a:solidFill>
                  <a:schemeClr val="tx1"/>
                </a:solidFill>
                <a:latin typeface="Calibri"/>
                <a:ea typeface="Calibri"/>
                <a:cs typeface="Calibri"/>
                <a:sym typeface="Calibri"/>
              </a:rPr>
              <a:t>The first half of the Christian Bible. The Old Covenant in written form. Sometimes referred to as Hebrew Scriptures.</a:t>
            </a:r>
            <a:endParaRPr sz="2400" dirty="0">
              <a:solidFill>
                <a:schemeClr val="tx1"/>
              </a:solidFill>
              <a:latin typeface="Calibri"/>
              <a:ea typeface="Calibri"/>
              <a:cs typeface="Calibri"/>
              <a:sym typeface="Calibri"/>
            </a:endParaRPr>
          </a:p>
        </p:txBody>
      </p:sp>
      <p:sp>
        <p:nvSpPr>
          <p:cNvPr id="205" name="Google Shape;205;p12"/>
          <p:cNvSpPr/>
          <p:nvPr/>
        </p:nvSpPr>
        <p:spPr>
          <a:xfrm>
            <a:off x="561600" y="140313"/>
            <a:ext cx="8020800" cy="12462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2"/>
          <p:cNvSpPr txBox="1"/>
          <p:nvPr/>
        </p:nvSpPr>
        <p:spPr>
          <a:xfrm>
            <a:off x="1333200" y="234110"/>
            <a:ext cx="64776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Old Testament</a:t>
            </a:r>
            <a:endParaRPr sz="5300" b="0" i="0" u="none" strike="noStrike" cap="none" dirty="0">
              <a:solidFill>
                <a:schemeClr val="bg1"/>
              </a:solidFill>
              <a:latin typeface="Calibri"/>
              <a:ea typeface="Calibri"/>
              <a:cs typeface="Calibri"/>
              <a:sym typeface="Calibri"/>
            </a:endParaRPr>
          </a:p>
        </p:txBody>
      </p:sp>
      <p:sp>
        <p:nvSpPr>
          <p:cNvPr id="207" name="Google Shape;207;p1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txBox="1"/>
          <p:nvPr/>
        </p:nvSpPr>
        <p:spPr>
          <a:xfrm>
            <a:off x="7919550" y="293325"/>
            <a:ext cx="956400" cy="65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Key</a:t>
            </a:r>
            <a:endParaRPr sz="1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Vocab</a:t>
            </a:r>
            <a:endParaRPr sz="1600" b="1" i="0" u="none" strike="noStrike" cap="none">
              <a:solidFill>
                <a:srgbClr val="000000"/>
              </a:solidFill>
              <a:latin typeface="Arial"/>
              <a:ea typeface="Arial"/>
              <a:cs typeface="Arial"/>
              <a:sym typeface="Arial"/>
            </a:endParaRPr>
          </a:p>
        </p:txBody>
      </p:sp>
      <p:pic>
        <p:nvPicPr>
          <p:cNvPr id="209" name="Google Shape;209;p12"/>
          <p:cNvPicPr preferRelativeResize="0"/>
          <p:nvPr/>
        </p:nvPicPr>
        <p:blipFill>
          <a:blip r:embed="rId4">
            <a:alphaModFix/>
          </a:blip>
          <a:stretch>
            <a:fillRect/>
          </a:stretch>
        </p:blipFill>
        <p:spPr>
          <a:xfrm>
            <a:off x="485300" y="1806674"/>
            <a:ext cx="3609622" cy="2886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pic>
        <p:nvPicPr>
          <p:cNvPr id="2" name="Picture 1">
            <a:extLst>
              <a:ext uri="{FF2B5EF4-FFF2-40B4-BE49-F238E27FC236}">
                <a16:creationId xmlns:a16="http://schemas.microsoft.com/office/drawing/2014/main" id="{50CD47E4-33D3-1D72-690C-118A36ED590A}"/>
              </a:ext>
            </a:extLst>
          </p:cNvPr>
          <p:cNvPicPr>
            <a:picLocks noChangeAspect="1"/>
          </p:cNvPicPr>
          <p:nvPr/>
        </p:nvPicPr>
        <p:blipFill rotWithShape="1">
          <a:blip r:embed="rId3">
            <a:alphaModFix amt="18000"/>
          </a:blip>
          <a:srcRect l="9928" t="26671" r="5983" b="3341"/>
          <a:stretch/>
        </p:blipFill>
        <p:spPr>
          <a:xfrm>
            <a:off x="1" y="0"/>
            <a:ext cx="9144000" cy="5143500"/>
          </a:xfrm>
          <a:prstGeom prst="rect">
            <a:avLst/>
          </a:prstGeom>
          <a:effectLst/>
        </p:spPr>
      </p:pic>
      <p:sp>
        <p:nvSpPr>
          <p:cNvPr id="215" name="Google Shape;215;p13"/>
          <p:cNvSpPr txBox="1"/>
          <p:nvPr/>
        </p:nvSpPr>
        <p:spPr>
          <a:xfrm>
            <a:off x="0" y="222192"/>
            <a:ext cx="9144000" cy="754800"/>
          </a:xfrm>
          <a:prstGeom prst="rect">
            <a:avLst/>
          </a:prstGeom>
          <a:solidFill>
            <a:srgbClr val="00597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dirty="0">
                <a:solidFill>
                  <a:schemeClr val="lt1"/>
                </a:solidFill>
                <a:latin typeface="Arial"/>
                <a:ea typeface="Arial"/>
                <a:cs typeface="Arial"/>
                <a:sym typeface="Arial"/>
              </a:rPr>
              <a:t>Old Testament</a:t>
            </a:r>
            <a:r>
              <a:rPr lang="en" sz="3200" b="0" i="0" u="none" strike="noStrike" cap="none" dirty="0">
                <a:solidFill>
                  <a:schemeClr val="lt1"/>
                </a:solidFill>
                <a:latin typeface="Calibri"/>
                <a:ea typeface="Calibri"/>
                <a:cs typeface="Calibri"/>
                <a:sym typeface="Calibri"/>
              </a:rPr>
              <a:t> </a:t>
            </a:r>
            <a:r>
              <a:rPr lang="en" sz="3200" b="0" i="0" u="none" strike="noStrike" cap="none" dirty="0">
                <a:solidFill>
                  <a:schemeClr val="lt1"/>
                </a:solidFill>
                <a:latin typeface="Arial"/>
                <a:ea typeface="Arial"/>
                <a:cs typeface="Arial"/>
                <a:sym typeface="Arial"/>
              </a:rPr>
              <a:t>Categories and Canon</a:t>
            </a:r>
            <a:endParaRPr sz="3200" b="0" i="0" u="none" strike="noStrike" cap="none" dirty="0">
              <a:solidFill>
                <a:schemeClr val="lt1"/>
              </a:solidFill>
              <a:latin typeface="Arial"/>
              <a:ea typeface="Arial"/>
              <a:cs typeface="Arial"/>
              <a:sym typeface="Arial"/>
            </a:endParaRPr>
          </a:p>
        </p:txBody>
      </p:sp>
      <p:sp>
        <p:nvSpPr>
          <p:cNvPr id="216" name="Google Shape;216;p13"/>
          <p:cNvSpPr txBox="1"/>
          <p:nvPr/>
        </p:nvSpPr>
        <p:spPr>
          <a:xfrm>
            <a:off x="264914" y="1113163"/>
            <a:ext cx="1919100" cy="422100"/>
          </a:xfrm>
          <a:prstGeom prst="rect">
            <a:avLst/>
          </a:prstGeom>
          <a:solidFill>
            <a:srgbClr val="007C9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Calibri"/>
                <a:ea typeface="Calibri"/>
                <a:cs typeface="Calibri"/>
                <a:sym typeface="Calibri"/>
              </a:rPr>
              <a:t>Pentateuch</a:t>
            </a:r>
            <a:endParaRPr sz="2000" b="0" i="0" u="none" strike="noStrike" cap="none" dirty="0">
              <a:solidFill>
                <a:srgbClr val="000000"/>
              </a:solidFill>
              <a:latin typeface="Calibri"/>
              <a:ea typeface="Calibri"/>
              <a:cs typeface="Calibri"/>
              <a:sym typeface="Calibri"/>
            </a:endParaRPr>
          </a:p>
        </p:txBody>
      </p:sp>
      <p:sp>
        <p:nvSpPr>
          <p:cNvPr id="217" name="Google Shape;217;p13"/>
          <p:cNvSpPr txBox="1"/>
          <p:nvPr/>
        </p:nvSpPr>
        <p:spPr>
          <a:xfrm>
            <a:off x="2374902" y="1138725"/>
            <a:ext cx="2086800" cy="422100"/>
          </a:xfrm>
          <a:prstGeom prst="rect">
            <a:avLst/>
          </a:prstGeom>
          <a:solidFill>
            <a:srgbClr val="00A8D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Calibri"/>
                <a:ea typeface="Calibri"/>
                <a:cs typeface="Calibri"/>
                <a:sym typeface="Calibri"/>
              </a:rPr>
              <a:t>Historical Books</a:t>
            </a:r>
            <a:endParaRPr sz="2000" b="0" i="0" u="none" strike="noStrike" cap="none" dirty="0">
              <a:solidFill>
                <a:srgbClr val="000000"/>
              </a:solidFill>
              <a:latin typeface="Calibri"/>
              <a:ea typeface="Calibri"/>
              <a:cs typeface="Calibri"/>
              <a:sym typeface="Calibri"/>
            </a:endParaRPr>
          </a:p>
        </p:txBody>
      </p:sp>
      <p:sp>
        <p:nvSpPr>
          <p:cNvPr id="218" name="Google Shape;218;p13"/>
          <p:cNvSpPr txBox="1"/>
          <p:nvPr/>
        </p:nvSpPr>
        <p:spPr>
          <a:xfrm>
            <a:off x="4652589" y="1138725"/>
            <a:ext cx="1919100" cy="422100"/>
          </a:xfrm>
          <a:prstGeom prst="rect">
            <a:avLst/>
          </a:prstGeom>
          <a:solidFill>
            <a:srgbClr val="00C4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Calibri"/>
                <a:ea typeface="Calibri"/>
                <a:cs typeface="Calibri"/>
                <a:sym typeface="Calibri"/>
              </a:rPr>
              <a:t>Wisdom Books</a:t>
            </a:r>
            <a:endParaRPr sz="2000" b="0" i="0" u="none" strike="noStrike" cap="none" dirty="0">
              <a:solidFill>
                <a:srgbClr val="000000"/>
              </a:solidFill>
              <a:latin typeface="Calibri"/>
              <a:ea typeface="Calibri"/>
              <a:cs typeface="Calibri"/>
              <a:sym typeface="Calibri"/>
            </a:endParaRPr>
          </a:p>
        </p:txBody>
      </p:sp>
      <p:sp>
        <p:nvSpPr>
          <p:cNvPr id="219" name="Google Shape;219;p13"/>
          <p:cNvSpPr txBox="1"/>
          <p:nvPr/>
        </p:nvSpPr>
        <p:spPr>
          <a:xfrm>
            <a:off x="6749764" y="1138725"/>
            <a:ext cx="2086800" cy="422100"/>
          </a:xfrm>
          <a:prstGeom prst="rect">
            <a:avLst/>
          </a:prstGeom>
          <a:solidFill>
            <a:srgbClr val="7DE3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0" i="0" u="none" strike="noStrike" cap="none" dirty="0">
                <a:solidFill>
                  <a:srgbClr val="000000"/>
                </a:solidFill>
                <a:latin typeface="Calibri"/>
                <a:ea typeface="Calibri"/>
                <a:cs typeface="Calibri"/>
                <a:sym typeface="Calibri"/>
              </a:rPr>
              <a:t>Prophetic Books</a:t>
            </a:r>
            <a:endParaRPr sz="2000" b="0" i="0" u="none" strike="noStrike" cap="none" dirty="0">
              <a:solidFill>
                <a:srgbClr val="000000"/>
              </a:solidFill>
              <a:latin typeface="Calibri"/>
              <a:ea typeface="Calibri"/>
              <a:cs typeface="Calibri"/>
              <a:sym typeface="Calibri"/>
            </a:endParaRPr>
          </a:p>
        </p:txBody>
      </p:sp>
      <p:sp>
        <p:nvSpPr>
          <p:cNvPr id="220" name="Google Shape;220;p13"/>
          <p:cNvSpPr txBox="1"/>
          <p:nvPr/>
        </p:nvSpPr>
        <p:spPr>
          <a:xfrm>
            <a:off x="456764" y="1674355"/>
            <a:ext cx="1535400" cy="156096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Genesis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Exodus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Leviticus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Numbers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Deuteronomy</a:t>
            </a:r>
            <a:endParaRPr sz="1600" b="0" i="0" u="none" strike="noStrike" cap="none" dirty="0">
              <a:solidFill>
                <a:srgbClr val="000000"/>
              </a:solidFill>
              <a:latin typeface="Perpetua" panose="02020502060401020303" pitchFamily="18" charset="0"/>
              <a:ea typeface="Calibri"/>
              <a:cs typeface="Calibri"/>
              <a:sym typeface="Calibri"/>
            </a:endParaRPr>
          </a:p>
        </p:txBody>
      </p:sp>
      <p:sp>
        <p:nvSpPr>
          <p:cNvPr id="221" name="Google Shape;221;p13"/>
          <p:cNvSpPr txBox="1"/>
          <p:nvPr/>
        </p:nvSpPr>
        <p:spPr>
          <a:xfrm>
            <a:off x="4684989" y="1674355"/>
            <a:ext cx="1854300" cy="185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4">
                  <a:extLst>
                    <a:ext uri="{A12FA001-AC4F-418D-AE19-62706E023703}">
                      <ahyp:hlinkClr xmlns:ahyp="http://schemas.microsoft.com/office/drawing/2018/hyperlinkcolor" val="tx"/>
                    </a:ext>
                  </a:extLst>
                </a:hlinkClick>
              </a:rPr>
              <a:t>Job</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5">
                  <a:extLst>
                    <a:ext uri="{A12FA001-AC4F-418D-AE19-62706E023703}">
                      <ahyp:hlinkClr xmlns:ahyp="http://schemas.microsoft.com/office/drawing/2018/hyperlinkcolor" val="tx"/>
                    </a:ext>
                  </a:extLst>
                </a:hlinkClick>
              </a:rPr>
              <a:t>Psalms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6">
                  <a:extLst>
                    <a:ext uri="{A12FA001-AC4F-418D-AE19-62706E023703}">
                      <ahyp:hlinkClr xmlns:ahyp="http://schemas.microsoft.com/office/drawing/2018/hyperlinkcolor" val="tx"/>
                    </a:ext>
                  </a:extLst>
                </a:hlinkClick>
              </a:rPr>
              <a:t>Proverbs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7">
                  <a:extLst>
                    <a:ext uri="{A12FA001-AC4F-418D-AE19-62706E023703}">
                      <ahyp:hlinkClr xmlns:ahyp="http://schemas.microsoft.com/office/drawing/2018/hyperlinkcolor" val="tx"/>
                    </a:ext>
                  </a:extLst>
                </a:hlinkClick>
              </a:rPr>
              <a:t>Ecclesiastes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8">
                  <a:extLst>
                    <a:ext uri="{A12FA001-AC4F-418D-AE19-62706E023703}">
                      <ahyp:hlinkClr xmlns:ahyp="http://schemas.microsoft.com/office/drawing/2018/hyperlinkcolor" val="tx"/>
                    </a:ext>
                  </a:extLst>
                </a:hlinkClick>
              </a:rPr>
              <a:t>Song of Songs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9">
                  <a:extLst>
                    <a:ext uri="{A12FA001-AC4F-418D-AE19-62706E023703}">
                      <ahyp:hlinkClr xmlns:ahyp="http://schemas.microsoft.com/office/drawing/2018/hyperlinkcolor" val="tx"/>
                    </a:ext>
                  </a:extLst>
                </a:hlinkClick>
              </a:rPr>
              <a:t>Wisdom</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chemeClr val="dk1"/>
                </a:solidFill>
                <a:uFill>
                  <a:noFill/>
                </a:uFill>
                <a:latin typeface="Perpetua" panose="02020502060401020303" pitchFamily="18" charset="0"/>
                <a:ea typeface="Calibri"/>
                <a:cs typeface="Calibri"/>
                <a:sym typeface="Calibri"/>
                <a:hlinkClick r:id="rId10">
                  <a:extLst>
                    <a:ext uri="{A12FA001-AC4F-418D-AE19-62706E023703}">
                      <ahyp:hlinkClr xmlns:ahyp="http://schemas.microsoft.com/office/drawing/2018/hyperlinkcolor" val="tx"/>
                    </a:ext>
                  </a:extLst>
                </a:hlinkClick>
              </a:rPr>
              <a:t>Sirach</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Perpetua" panose="02020502060401020303" pitchFamily="18" charset="0"/>
              <a:sym typeface="Arial"/>
            </a:endParaRPr>
          </a:p>
        </p:txBody>
      </p:sp>
      <p:sp>
        <p:nvSpPr>
          <p:cNvPr id="222" name="Google Shape;222;p13"/>
          <p:cNvSpPr txBox="1"/>
          <p:nvPr/>
        </p:nvSpPr>
        <p:spPr>
          <a:xfrm>
            <a:off x="2232355" y="1676162"/>
            <a:ext cx="2371894" cy="2328613"/>
          </a:xfrm>
          <a:prstGeom prst="rect">
            <a:avLst/>
          </a:prstGeom>
          <a:noFill/>
          <a:ln>
            <a:noFill/>
          </a:ln>
        </p:spPr>
        <p:txBody>
          <a:bodyPr spcFirstLastPara="1" wrap="square" lIns="91425" tIns="91425" rIns="91425" bIns="91425" numCol="2"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Joshua</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Judges</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Ruth</a:t>
            </a:r>
            <a:endParaRPr lang="en" sz="1600" dirty="0">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1 Samuel</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2 Samuel</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1 Kings</a:t>
            </a:r>
            <a:endParaRPr lang="en" sz="1600" dirty="0">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2 Kings</a:t>
            </a:r>
            <a:endParaRPr lang="en" sz="1600" dirty="0">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1 Chronicles 2 Chronicles Ezra Nehemiah Tobit</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Judith</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Esther</a:t>
            </a:r>
            <a:endParaRPr lang="en" sz="1600" dirty="0">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1 Maccabees</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2 Maccabees</a:t>
            </a:r>
            <a:r>
              <a:rPr lang="en" sz="1600" b="0" i="0" u="none" strike="noStrike" cap="none" dirty="0">
                <a:solidFill>
                  <a:srgbClr val="000000"/>
                </a:solidFill>
                <a:latin typeface="Calibri"/>
                <a:ea typeface="Calibri"/>
                <a:cs typeface="Calibri"/>
                <a:sym typeface="Calibri"/>
              </a:rPr>
              <a:t> </a:t>
            </a:r>
            <a:endParaRPr sz="1600" b="0" i="0" u="none" strike="noStrike" cap="none" dirty="0">
              <a:solidFill>
                <a:srgbClr val="000000"/>
              </a:solidFill>
              <a:latin typeface="Calibri"/>
              <a:ea typeface="Calibri"/>
              <a:cs typeface="Calibri"/>
              <a:sym typeface="Calibri"/>
            </a:endParaRPr>
          </a:p>
        </p:txBody>
      </p:sp>
      <p:sp>
        <p:nvSpPr>
          <p:cNvPr id="223" name="Google Shape;223;p13"/>
          <p:cNvSpPr txBox="1"/>
          <p:nvPr/>
        </p:nvSpPr>
        <p:spPr>
          <a:xfrm>
            <a:off x="6503201" y="1674355"/>
            <a:ext cx="2579926" cy="2459496"/>
          </a:xfrm>
          <a:prstGeom prst="rect">
            <a:avLst/>
          </a:prstGeom>
          <a:noFill/>
          <a:ln>
            <a:noFill/>
          </a:ln>
          <a:effectLst/>
        </p:spPr>
        <p:txBody>
          <a:bodyPr spcFirstLastPara="1" wrap="square" lIns="91425" tIns="91425" rIns="91425" bIns="91425" numCol="2"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Isaiah</a:t>
            </a:r>
          </a:p>
          <a:p>
            <a:pPr marL="0" marR="0" lvl="0" indent="0" algn="ctr"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Jeremiah Lamentations</a:t>
            </a:r>
          </a:p>
          <a:p>
            <a:pPr marL="0" marR="0" lvl="0" indent="0" algn="ctr"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Baruch</a:t>
            </a:r>
            <a:endParaRPr lang="en" sz="1600"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Ezekiel</a:t>
            </a:r>
          </a:p>
          <a:p>
            <a:pPr marL="0" marR="0" lvl="0" indent="0" algn="ctr" rtl="0">
              <a:lnSpc>
                <a:spcPct val="100000"/>
              </a:lnSpc>
              <a:spcBef>
                <a:spcPts val="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Daniel</a:t>
            </a:r>
            <a:endParaRPr sz="1600" b="0" i="0" u="none" strike="noStrike" cap="none" dirty="0">
              <a:solidFill>
                <a:srgbClr val="040C28"/>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Hosea</a:t>
            </a:r>
            <a:endParaRPr lang="en" sz="1600" dirty="0">
              <a:solidFill>
                <a:srgbClr val="040C28"/>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Joel</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Amos</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Obadiah</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Jonah</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Micah</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Nahum</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Habakkuk Zephaniah</a:t>
            </a:r>
            <a:endParaRPr lang="en" sz="1600" dirty="0">
              <a:solidFill>
                <a:srgbClr val="040C28"/>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Haggai</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Zechariah</a:t>
            </a:r>
          </a:p>
          <a:p>
            <a:pPr marL="0" marR="0" lvl="0" indent="0" algn="ctr" rtl="0">
              <a:lnSpc>
                <a:spcPct val="100000"/>
              </a:lnSpc>
              <a:spcBef>
                <a:spcPts val="0"/>
              </a:spcBef>
              <a:spcAft>
                <a:spcPts val="0"/>
              </a:spcAft>
              <a:buClr>
                <a:srgbClr val="000000"/>
              </a:buClr>
              <a:buSzPts val="1800"/>
              <a:buFont typeface="Arial"/>
              <a:buNone/>
            </a:pPr>
            <a:r>
              <a:rPr lang="en" sz="1600" b="0" i="0" u="none" strike="noStrike" cap="none" dirty="0">
                <a:solidFill>
                  <a:srgbClr val="040C28"/>
                </a:solidFill>
                <a:latin typeface="Perpetua" panose="02020502060401020303" pitchFamily="18" charset="0"/>
                <a:ea typeface="Calibri"/>
                <a:cs typeface="Calibri"/>
                <a:sym typeface="Calibri"/>
              </a:rPr>
              <a:t>Malachi</a:t>
            </a:r>
            <a:endParaRPr sz="1600" b="0" i="0" u="none" strike="noStrike" cap="none" dirty="0">
              <a:solidFill>
                <a:srgbClr val="000000"/>
              </a:solidFill>
              <a:latin typeface="Perpetua" panose="02020502060401020303" pitchFamily="18" charset="0"/>
              <a:ea typeface="Calibri"/>
              <a:cs typeface="Calibri"/>
              <a:sym typeface="Calibri"/>
            </a:endParaRPr>
          </a:p>
        </p:txBody>
      </p:sp>
      <p:sp>
        <p:nvSpPr>
          <p:cNvPr id="224" name="Google Shape;224;p13"/>
          <p:cNvSpPr/>
          <p:nvPr/>
        </p:nvSpPr>
        <p:spPr>
          <a:xfrm>
            <a:off x="409425" y="3774450"/>
            <a:ext cx="1535400" cy="1074900"/>
          </a:xfrm>
          <a:prstGeom prst="bevel">
            <a:avLst>
              <a:gd name="adj" fmla="val 12500"/>
            </a:avLst>
          </a:prstGeom>
          <a:solidFill>
            <a:srgbClr val="007C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3"/>
          <p:cNvSpPr txBox="1"/>
          <p:nvPr/>
        </p:nvSpPr>
        <p:spPr>
          <a:xfrm>
            <a:off x="621137" y="3884354"/>
            <a:ext cx="1033800" cy="8442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bg1"/>
                </a:solidFill>
                <a:latin typeface="Calibri"/>
                <a:ea typeface="Calibri"/>
                <a:cs typeface="Calibri"/>
                <a:sym typeface="Calibri"/>
              </a:rPr>
              <a:t>Mostly Written in Hebrew</a:t>
            </a:r>
            <a:endParaRPr sz="1400" b="1" i="0" u="none" strike="noStrike" cap="none" dirty="0">
              <a:solidFill>
                <a:schemeClr val="bg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29"/>
        <p:cNvGrpSpPr/>
        <p:nvPr/>
      </p:nvGrpSpPr>
      <p:grpSpPr>
        <a:xfrm>
          <a:off x="0" y="0"/>
          <a:ext cx="0" cy="0"/>
          <a:chOff x="0" y="0"/>
          <a:chExt cx="0" cy="0"/>
        </a:xfrm>
      </p:grpSpPr>
      <p:sp>
        <p:nvSpPr>
          <p:cNvPr id="230" name="Google Shape;230;p14"/>
          <p:cNvSpPr txBox="1">
            <a:spLocks noGrp="1"/>
          </p:cNvSpPr>
          <p:nvPr>
            <p:ph type="title"/>
          </p:nvPr>
        </p:nvSpPr>
        <p:spPr>
          <a:xfrm>
            <a:off x="443100" y="332400"/>
            <a:ext cx="8520600" cy="655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400" dirty="0">
                <a:solidFill>
                  <a:srgbClr val="00657D"/>
                </a:solidFill>
                <a:latin typeface="Calibri"/>
                <a:ea typeface="Calibri"/>
                <a:cs typeface="Calibri"/>
                <a:sym typeface="Calibri"/>
              </a:rPr>
              <a:t>Old Testament Story Line</a:t>
            </a:r>
            <a:endParaRPr sz="4400" dirty="0">
              <a:solidFill>
                <a:srgbClr val="00657D"/>
              </a:solidFill>
              <a:latin typeface="Calibri"/>
              <a:ea typeface="Calibri"/>
              <a:cs typeface="Calibri"/>
              <a:sym typeface="Calibri"/>
            </a:endParaRPr>
          </a:p>
        </p:txBody>
      </p:sp>
      <p:sp>
        <p:nvSpPr>
          <p:cNvPr id="231" name="Google Shape;231;p14"/>
          <p:cNvSpPr txBox="1">
            <a:spLocks noGrp="1"/>
          </p:cNvSpPr>
          <p:nvPr>
            <p:ph type="body" idx="1"/>
          </p:nvPr>
        </p:nvSpPr>
        <p:spPr>
          <a:xfrm>
            <a:off x="443100" y="1806315"/>
            <a:ext cx="1389900" cy="2891100"/>
          </a:xfrm>
          <a:prstGeom prst="rect">
            <a:avLst/>
          </a:prstGeom>
          <a:solidFill>
            <a:srgbClr val="A2C4C9"/>
          </a:solidFill>
          <a:ln>
            <a:noFill/>
          </a:ln>
        </p:spPr>
        <p:txBody>
          <a:bodyPr spcFirstLastPara="1" wrap="square" lIns="91425" tIns="91425" rIns="91425" bIns="91425" anchor="t" anchorCtr="0">
            <a:normAutofit/>
          </a:bodyPr>
          <a:lstStyle/>
          <a:p>
            <a:pPr marL="0" lvl="0" indent="0" algn="ctr" rtl="0">
              <a:lnSpc>
                <a:spcPct val="114000"/>
              </a:lnSpc>
              <a:spcBef>
                <a:spcPts val="1200"/>
              </a:spcBef>
              <a:spcAft>
                <a:spcPts val="0"/>
              </a:spcAft>
              <a:buSzPct val="114532"/>
              <a:buNone/>
            </a:pPr>
            <a:r>
              <a:rPr lang="en" sz="1600" dirty="0">
                <a:solidFill>
                  <a:schemeClr val="dk1"/>
                </a:solidFill>
                <a:latin typeface="Perpetua" panose="02020502060401020303" pitchFamily="18" charset="0"/>
                <a:ea typeface="Calibri"/>
                <a:cs typeface="Calibri"/>
                <a:sym typeface="Calibri"/>
              </a:rPr>
              <a:t>Creation</a:t>
            </a:r>
            <a:endParaRPr sz="1600" dirty="0">
              <a:solidFill>
                <a:schemeClr val="dk1"/>
              </a:solidFill>
              <a:latin typeface="Perpetua" panose="02020502060401020303" pitchFamily="18" charset="0"/>
              <a:ea typeface="Calibri"/>
              <a:cs typeface="Calibri"/>
              <a:sym typeface="Calibri"/>
            </a:endParaRPr>
          </a:p>
          <a:p>
            <a:pPr marL="0" lvl="0" indent="0" algn="ctr" rtl="0">
              <a:lnSpc>
                <a:spcPct val="114000"/>
              </a:lnSpc>
              <a:spcBef>
                <a:spcPts val="1200"/>
              </a:spcBef>
              <a:spcAft>
                <a:spcPts val="0"/>
              </a:spcAft>
              <a:buSzPct val="114532"/>
              <a:buNone/>
            </a:pPr>
            <a:r>
              <a:rPr lang="en" sz="1600" dirty="0">
                <a:solidFill>
                  <a:schemeClr val="dk1"/>
                </a:solidFill>
                <a:latin typeface="Perpetua" panose="02020502060401020303" pitchFamily="18" charset="0"/>
                <a:ea typeface="Calibri"/>
                <a:cs typeface="Calibri"/>
                <a:sym typeface="Calibri"/>
              </a:rPr>
              <a:t>Original Sin</a:t>
            </a:r>
            <a:endParaRPr sz="1600" dirty="0">
              <a:solidFill>
                <a:schemeClr val="dk1"/>
              </a:solidFill>
              <a:latin typeface="Perpetua" panose="02020502060401020303" pitchFamily="18" charset="0"/>
              <a:ea typeface="Calibri"/>
              <a:cs typeface="Calibri"/>
              <a:sym typeface="Calibri"/>
            </a:endParaRPr>
          </a:p>
          <a:p>
            <a:pPr marL="0" lvl="0" indent="0" algn="ctr" rtl="0">
              <a:lnSpc>
                <a:spcPct val="114000"/>
              </a:lnSpc>
              <a:spcBef>
                <a:spcPts val="1200"/>
              </a:spcBef>
              <a:spcAft>
                <a:spcPts val="0"/>
              </a:spcAft>
              <a:buSzPct val="114532"/>
              <a:buNone/>
            </a:pPr>
            <a:r>
              <a:rPr lang="en" sz="1600" dirty="0">
                <a:solidFill>
                  <a:schemeClr val="dk1"/>
                </a:solidFill>
                <a:latin typeface="Perpetua" panose="02020502060401020303" pitchFamily="18" charset="0"/>
                <a:ea typeface="Calibri"/>
                <a:cs typeface="Calibri"/>
                <a:sym typeface="Calibri"/>
              </a:rPr>
              <a:t>Cain and Abel</a:t>
            </a:r>
            <a:endParaRPr sz="1600" dirty="0">
              <a:solidFill>
                <a:schemeClr val="dk1"/>
              </a:solidFill>
              <a:latin typeface="Perpetua" panose="02020502060401020303" pitchFamily="18" charset="0"/>
              <a:ea typeface="Calibri"/>
              <a:cs typeface="Calibri"/>
              <a:sym typeface="Calibri"/>
            </a:endParaRPr>
          </a:p>
          <a:p>
            <a:pPr marL="0" lvl="0" indent="0" algn="ctr" rtl="0">
              <a:lnSpc>
                <a:spcPct val="114000"/>
              </a:lnSpc>
              <a:spcBef>
                <a:spcPts val="1200"/>
              </a:spcBef>
              <a:spcAft>
                <a:spcPts val="0"/>
              </a:spcAft>
              <a:buSzPct val="114532"/>
              <a:buNone/>
            </a:pPr>
            <a:r>
              <a:rPr lang="en" sz="1600" dirty="0">
                <a:solidFill>
                  <a:schemeClr val="dk1"/>
                </a:solidFill>
                <a:latin typeface="Perpetua" panose="02020502060401020303" pitchFamily="18" charset="0"/>
                <a:ea typeface="Calibri"/>
                <a:cs typeface="Calibri"/>
                <a:sym typeface="Calibri"/>
              </a:rPr>
              <a:t>Spread of Sin</a:t>
            </a:r>
            <a:endParaRPr sz="1600" dirty="0">
              <a:solidFill>
                <a:schemeClr val="dk1"/>
              </a:solidFill>
              <a:latin typeface="Perpetua" panose="02020502060401020303" pitchFamily="18" charset="0"/>
              <a:ea typeface="Calibri"/>
              <a:cs typeface="Calibri"/>
              <a:sym typeface="Calibri"/>
            </a:endParaRPr>
          </a:p>
          <a:p>
            <a:pPr marL="0" lvl="0" indent="0" algn="ctr" rtl="0">
              <a:lnSpc>
                <a:spcPct val="114000"/>
              </a:lnSpc>
              <a:spcBef>
                <a:spcPts val="1200"/>
              </a:spcBef>
              <a:spcAft>
                <a:spcPts val="0"/>
              </a:spcAft>
              <a:buSzPct val="114532"/>
              <a:buNone/>
            </a:pPr>
            <a:r>
              <a:rPr lang="en" sz="1600" dirty="0">
                <a:solidFill>
                  <a:schemeClr val="dk1"/>
                </a:solidFill>
                <a:latin typeface="Perpetua" panose="02020502060401020303" pitchFamily="18" charset="0"/>
                <a:ea typeface="Calibri"/>
                <a:cs typeface="Calibri"/>
                <a:sym typeface="Calibri"/>
              </a:rPr>
              <a:t>Noah and the Flood</a:t>
            </a:r>
            <a:endParaRPr sz="1600" dirty="0">
              <a:latin typeface="Perpetua" panose="02020502060401020303" pitchFamily="18" charset="0"/>
            </a:endParaRPr>
          </a:p>
        </p:txBody>
      </p:sp>
      <p:sp>
        <p:nvSpPr>
          <p:cNvPr id="232" name="Google Shape;232;p14"/>
          <p:cNvSpPr txBox="1"/>
          <p:nvPr/>
        </p:nvSpPr>
        <p:spPr>
          <a:xfrm>
            <a:off x="2012113" y="1806315"/>
            <a:ext cx="1389900" cy="2891100"/>
          </a:xfrm>
          <a:prstGeom prst="rect">
            <a:avLst/>
          </a:prstGeom>
          <a:solidFill>
            <a:srgbClr val="EA9999"/>
          </a:solidFill>
          <a:ln>
            <a:noFill/>
          </a:ln>
        </p:spPr>
        <p:txBody>
          <a:bodyPr spcFirstLastPara="1" wrap="square" lIns="91425" tIns="91425" rIns="91425" bIns="91425" anchor="t" anchorCtr="0">
            <a:noAutofit/>
          </a:bodyPr>
          <a:lstStyle/>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Abraham</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Sarah</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Isaac</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Jacob</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120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Joseph</a:t>
            </a:r>
            <a:endParaRPr sz="1600" b="0" i="0" u="none" strike="noStrike" cap="none" dirty="0">
              <a:solidFill>
                <a:schemeClr val="dk1"/>
              </a:solidFill>
              <a:latin typeface="Perpetua" panose="02020502060401020303" pitchFamily="18" charset="0"/>
              <a:ea typeface="Calibri"/>
              <a:cs typeface="Calibri"/>
              <a:sym typeface="Calibri"/>
            </a:endParaRPr>
          </a:p>
        </p:txBody>
      </p:sp>
      <p:sp>
        <p:nvSpPr>
          <p:cNvPr id="233" name="Google Shape;233;p14"/>
          <p:cNvSpPr txBox="1"/>
          <p:nvPr/>
        </p:nvSpPr>
        <p:spPr>
          <a:xfrm>
            <a:off x="5457988" y="1806315"/>
            <a:ext cx="1535400" cy="2879100"/>
          </a:xfrm>
          <a:prstGeom prst="rect">
            <a:avLst/>
          </a:prstGeom>
          <a:solidFill>
            <a:srgbClr val="D9EAD3"/>
          </a:solidFill>
          <a:ln>
            <a:noFill/>
          </a:ln>
        </p:spPr>
        <p:txBody>
          <a:bodyPr spcFirstLastPara="1" wrap="square" lIns="91425" tIns="91425" rIns="91425" bIns="91425" anchor="t" anchorCtr="0">
            <a:noAutofit/>
          </a:bodyPr>
          <a:lstStyle/>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Judges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Kings</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David and Solomon</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rgbClr val="000000"/>
                </a:solidFill>
                <a:latin typeface="Perpetua" panose="02020502060401020303" pitchFamily="18" charset="0"/>
                <a:ea typeface="Calibri"/>
                <a:cs typeface="Calibri"/>
                <a:sym typeface="Calibri"/>
              </a:rPr>
              <a:t>The Temple</a:t>
            </a:r>
            <a:endParaRPr sz="1600" b="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600" b="0" i="0" u="none" strike="noStrike" cap="none" dirty="0">
              <a:solidFill>
                <a:srgbClr val="000000"/>
              </a:solidFill>
              <a:latin typeface="Perpetua" panose="02020502060401020303" pitchFamily="18" charset="0"/>
              <a:sym typeface="Arial"/>
            </a:endParaRPr>
          </a:p>
        </p:txBody>
      </p:sp>
      <p:sp>
        <p:nvSpPr>
          <p:cNvPr id="234" name="Google Shape;234;p14"/>
          <p:cNvSpPr txBox="1"/>
          <p:nvPr/>
        </p:nvSpPr>
        <p:spPr>
          <a:xfrm>
            <a:off x="3581101" y="1806315"/>
            <a:ext cx="1698000" cy="2879100"/>
          </a:xfrm>
          <a:prstGeom prst="rect">
            <a:avLst/>
          </a:prstGeom>
          <a:solidFill>
            <a:srgbClr val="FFF2CC"/>
          </a:solidFill>
          <a:ln>
            <a:noFill/>
          </a:ln>
        </p:spPr>
        <p:txBody>
          <a:bodyPr spcFirstLastPara="1" wrap="square" lIns="91425" tIns="91425" rIns="91425" bIns="91425" anchor="t" anchorCtr="0">
            <a:noAutofit/>
          </a:bodyPr>
          <a:lstStyle/>
          <a:p>
            <a:pPr marL="0" marR="0" lvl="0" indent="0" algn="ctr" rtl="0">
              <a:lnSpc>
                <a:spcPct val="114000"/>
              </a:lnSpc>
              <a:spcBef>
                <a:spcPts val="120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Moses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Exodus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Desert Wandering</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120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The Tabernacle</a:t>
            </a:r>
            <a:endParaRPr sz="1600" b="0" i="0" u="none" strike="noStrike" cap="none" dirty="0">
              <a:solidFill>
                <a:schemeClr val="dk1"/>
              </a:solidFill>
              <a:latin typeface="Perpetua" panose="02020502060401020303" pitchFamily="18" charset="0"/>
              <a:ea typeface="Calibri"/>
              <a:cs typeface="Calibri"/>
              <a:sym typeface="Calibri"/>
            </a:endParaRPr>
          </a:p>
        </p:txBody>
      </p:sp>
      <p:sp>
        <p:nvSpPr>
          <p:cNvPr id="235" name="Google Shape;235;p14"/>
          <p:cNvSpPr txBox="1"/>
          <p:nvPr/>
        </p:nvSpPr>
        <p:spPr>
          <a:xfrm>
            <a:off x="7172275" y="1806315"/>
            <a:ext cx="1532375" cy="2879100"/>
          </a:xfrm>
          <a:prstGeom prst="rect">
            <a:avLst/>
          </a:prstGeom>
          <a:solidFill>
            <a:srgbClr val="CFE2F3"/>
          </a:solidFill>
          <a:ln>
            <a:noFill/>
          </a:ln>
        </p:spPr>
        <p:txBody>
          <a:bodyPr spcFirstLastPara="1" wrap="square" lIns="91425" tIns="91425" rIns="91425" bIns="91425" anchor="t" anchorCtr="0">
            <a:noAutofit/>
          </a:bodyPr>
          <a:lstStyle/>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Divided Kingdom</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Exile</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rgbClr val="000000"/>
              </a:buClr>
              <a:buSzPts val="18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Return</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14000"/>
              </a:lnSpc>
              <a:spcBef>
                <a:spcPts val="1200"/>
              </a:spcBef>
              <a:spcAft>
                <a:spcPts val="0"/>
              </a:spcAft>
              <a:buClr>
                <a:schemeClr val="dk1"/>
              </a:buClr>
              <a:buSzPts val="1100"/>
              <a:buFont typeface="Arial"/>
              <a:buNone/>
            </a:pPr>
            <a:r>
              <a:rPr lang="en" sz="1600" b="0" i="0" u="none" strike="noStrike" cap="none" dirty="0">
                <a:solidFill>
                  <a:schemeClr val="dk1"/>
                </a:solidFill>
                <a:latin typeface="Perpetua" panose="02020502060401020303" pitchFamily="18" charset="0"/>
                <a:ea typeface="Calibri"/>
                <a:cs typeface="Calibri"/>
                <a:sym typeface="Calibri"/>
              </a:rPr>
              <a:t>Maccabees</a:t>
            </a:r>
            <a:endParaRPr sz="1600" b="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Perpetua" panose="02020502060401020303" pitchFamily="18" charset="0"/>
              <a:sym typeface="Arial"/>
            </a:endParaRPr>
          </a:p>
        </p:txBody>
      </p:sp>
      <p:sp>
        <p:nvSpPr>
          <p:cNvPr id="236" name="Google Shape;236;p14"/>
          <p:cNvSpPr txBox="1"/>
          <p:nvPr/>
        </p:nvSpPr>
        <p:spPr>
          <a:xfrm>
            <a:off x="443101" y="1371290"/>
            <a:ext cx="1389900" cy="332700"/>
          </a:xfrm>
          <a:prstGeom prst="rect">
            <a:avLst/>
          </a:prstGeom>
          <a:solidFill>
            <a:srgbClr val="134F5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b="0" i="0" u="none" strike="noStrike" cap="none" dirty="0">
                <a:solidFill>
                  <a:schemeClr val="lt1"/>
                </a:solidFill>
                <a:latin typeface="Calibri"/>
                <a:ea typeface="Calibri"/>
                <a:cs typeface="Calibri"/>
                <a:sym typeface="Calibri"/>
              </a:rPr>
              <a:t>EARLY WORLD</a:t>
            </a:r>
            <a:endParaRPr b="0" i="0" u="none" strike="noStrike" cap="none" dirty="0">
              <a:solidFill>
                <a:schemeClr val="lt1"/>
              </a:solidFill>
              <a:latin typeface="Calibri"/>
              <a:ea typeface="Calibri"/>
              <a:cs typeface="Calibri"/>
              <a:sym typeface="Calibri"/>
            </a:endParaRPr>
          </a:p>
        </p:txBody>
      </p:sp>
      <p:sp>
        <p:nvSpPr>
          <p:cNvPr id="237" name="Google Shape;237;p14"/>
          <p:cNvSpPr txBox="1"/>
          <p:nvPr/>
        </p:nvSpPr>
        <p:spPr>
          <a:xfrm>
            <a:off x="2012088" y="1371290"/>
            <a:ext cx="1389900" cy="371100"/>
          </a:xfrm>
          <a:prstGeom prst="rect">
            <a:avLst/>
          </a:prstGeom>
          <a:solidFill>
            <a:srgbClr val="990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chemeClr val="lt1"/>
                </a:solidFill>
                <a:latin typeface="Calibri"/>
                <a:ea typeface="Calibri"/>
                <a:cs typeface="Calibri"/>
                <a:sym typeface="Calibri"/>
              </a:rPr>
              <a:t>PATRIARCHS</a:t>
            </a:r>
            <a:endParaRPr sz="14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38" name="Google Shape;238;p14"/>
          <p:cNvSpPr txBox="1"/>
          <p:nvPr/>
        </p:nvSpPr>
        <p:spPr>
          <a:xfrm>
            <a:off x="3580988" y="1384065"/>
            <a:ext cx="1698000" cy="371100"/>
          </a:xfrm>
          <a:prstGeom prst="rect">
            <a:avLst/>
          </a:prstGeom>
          <a:solidFill>
            <a:srgbClr val="BF90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Calibri"/>
                <a:ea typeface="Calibri"/>
                <a:cs typeface="Calibri"/>
                <a:sym typeface="Calibri"/>
              </a:rPr>
              <a:t> </a:t>
            </a:r>
            <a:r>
              <a:rPr lang="en" sz="1400" b="0" i="0" u="none" strike="noStrike" cap="none" dirty="0">
                <a:solidFill>
                  <a:schemeClr val="lt1"/>
                </a:solidFill>
                <a:latin typeface="Calibri"/>
                <a:ea typeface="Calibri"/>
                <a:cs typeface="Calibri"/>
                <a:sym typeface="Calibri"/>
              </a:rPr>
              <a:t>EGYPT-DESERT</a:t>
            </a:r>
            <a:endParaRPr sz="1400" b="0" i="0" u="none" strike="noStrike" cap="none" dirty="0">
              <a:solidFill>
                <a:schemeClr val="lt1"/>
              </a:solidFill>
              <a:latin typeface="Calibri"/>
              <a:ea typeface="Calibri"/>
              <a:cs typeface="Calibri"/>
              <a:sym typeface="Calibri"/>
            </a:endParaRPr>
          </a:p>
        </p:txBody>
      </p:sp>
      <p:sp>
        <p:nvSpPr>
          <p:cNvPr id="239" name="Google Shape;239;p14"/>
          <p:cNvSpPr txBox="1"/>
          <p:nvPr/>
        </p:nvSpPr>
        <p:spPr>
          <a:xfrm>
            <a:off x="5457988" y="1409565"/>
            <a:ext cx="1535400" cy="332700"/>
          </a:xfrm>
          <a:prstGeom prst="rect">
            <a:avLst/>
          </a:prstGeom>
          <a:solidFill>
            <a:srgbClr val="274E1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chemeClr val="lt1"/>
                </a:solidFill>
                <a:latin typeface="Calibri"/>
                <a:ea typeface="Calibri"/>
                <a:cs typeface="Calibri"/>
                <a:sym typeface="Calibri"/>
              </a:rPr>
              <a:t>   CONQUEST</a:t>
            </a:r>
            <a:endParaRPr sz="1400" b="0" i="0" u="none" strike="noStrike" cap="none" dirty="0">
              <a:solidFill>
                <a:schemeClr val="lt1"/>
              </a:solidFill>
              <a:latin typeface="Calibri"/>
              <a:ea typeface="Calibri"/>
              <a:cs typeface="Calibri"/>
              <a:sym typeface="Calibri"/>
            </a:endParaRPr>
          </a:p>
        </p:txBody>
      </p:sp>
      <p:sp>
        <p:nvSpPr>
          <p:cNvPr id="240" name="Google Shape;240;p14"/>
          <p:cNvSpPr txBox="1"/>
          <p:nvPr/>
        </p:nvSpPr>
        <p:spPr>
          <a:xfrm>
            <a:off x="7172275" y="1409690"/>
            <a:ext cx="1535400" cy="332700"/>
          </a:xfrm>
          <a:prstGeom prst="rect">
            <a:avLst/>
          </a:prstGeom>
          <a:solidFill>
            <a:srgbClr val="351C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solidFill>
                  <a:schemeClr val="lt1"/>
                </a:solidFill>
                <a:latin typeface="Calibri"/>
                <a:ea typeface="Calibri"/>
                <a:cs typeface="Calibri"/>
                <a:sym typeface="Calibri"/>
              </a:rPr>
              <a:t>   DIVISION</a:t>
            </a:r>
            <a:endParaRPr sz="14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sp>
        <p:nvSpPr>
          <p:cNvPr id="245" name="Google Shape;245;p15"/>
          <p:cNvSpPr txBox="1">
            <a:spLocks noGrp="1"/>
          </p:cNvSpPr>
          <p:nvPr>
            <p:ph type="body" idx="1"/>
          </p:nvPr>
        </p:nvSpPr>
        <p:spPr>
          <a:xfrm>
            <a:off x="720670" y="1152475"/>
            <a:ext cx="4295129"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dirty="0"/>
          </a:p>
          <a:p>
            <a:pPr marL="0" lvl="0" indent="0" algn="l" rtl="0">
              <a:lnSpc>
                <a:spcPct val="115000"/>
              </a:lnSpc>
              <a:spcBef>
                <a:spcPts val="1200"/>
              </a:spcBef>
              <a:spcAft>
                <a:spcPts val="1200"/>
              </a:spcAft>
              <a:buSzPts val="1800"/>
              <a:buNone/>
            </a:pPr>
            <a:r>
              <a:rPr lang="en" sz="3200" dirty="0">
                <a:solidFill>
                  <a:srgbClr val="0C343D"/>
                </a:solidFill>
                <a:latin typeface="Calibri"/>
                <a:ea typeface="Calibri"/>
                <a:cs typeface="Calibri"/>
                <a:sym typeface="Calibri"/>
              </a:rPr>
              <a:t>Why do you think it is important to know the story of the Bible rather than to know parts of it?</a:t>
            </a:r>
            <a:endParaRPr sz="3200" dirty="0">
              <a:solidFill>
                <a:srgbClr val="0C343D"/>
              </a:solidFill>
              <a:latin typeface="Calibri"/>
              <a:ea typeface="Calibri"/>
              <a:cs typeface="Calibri"/>
              <a:sym typeface="Calibri"/>
            </a:endParaRPr>
          </a:p>
        </p:txBody>
      </p:sp>
      <p:pic>
        <p:nvPicPr>
          <p:cNvPr id="246" name="Google Shape;246;p15"/>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247" name="Google Shape;247;p15"/>
          <p:cNvSpPr/>
          <p:nvPr/>
        </p:nvSpPr>
        <p:spPr>
          <a:xfrm rot="10800000">
            <a:off x="460600" y="243100"/>
            <a:ext cx="8227200" cy="909300"/>
          </a:xfrm>
          <a:prstGeom prst="bevel">
            <a:avLst>
              <a:gd name="adj" fmla="val 12500"/>
            </a:avLst>
          </a:prstGeom>
          <a:solidFill>
            <a:srgbClr val="0065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5"/>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dirty="0">
                <a:solidFill>
                  <a:schemeClr val="lt1"/>
                </a:solidFill>
                <a:latin typeface="Calibri"/>
                <a:ea typeface="Calibri"/>
                <a:cs typeface="Calibri"/>
                <a:sym typeface="Calibri"/>
              </a:rPr>
              <a:t>Turn and Talk</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253" name="Google Shape;253;p16"/>
          <p:cNvSpPr txBox="1">
            <a:spLocks noGrp="1"/>
          </p:cNvSpPr>
          <p:nvPr>
            <p:ph type="subTitle" idx="1"/>
          </p:nvPr>
        </p:nvSpPr>
        <p:spPr>
          <a:xfrm>
            <a:off x="3915200" y="2237599"/>
            <a:ext cx="4895700" cy="216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600" dirty="0">
                <a:solidFill>
                  <a:schemeClr val="tx1"/>
                </a:solidFill>
                <a:latin typeface="Calibri"/>
                <a:ea typeface="Calibri"/>
                <a:cs typeface="Calibri"/>
                <a:sym typeface="Calibri"/>
              </a:rPr>
              <a:t>The second half of the Christian Bible. The New Covenant in written form. Sometimes referred to as Christian Scriptures.</a:t>
            </a:r>
            <a:endParaRPr sz="2600" dirty="0">
              <a:solidFill>
                <a:schemeClr val="tx1"/>
              </a:solidFill>
              <a:latin typeface="Calibri"/>
              <a:ea typeface="Calibri"/>
              <a:cs typeface="Calibri"/>
              <a:sym typeface="Calibri"/>
            </a:endParaRPr>
          </a:p>
        </p:txBody>
      </p:sp>
      <p:sp>
        <p:nvSpPr>
          <p:cNvPr id="254" name="Google Shape;254;p16"/>
          <p:cNvSpPr/>
          <p:nvPr/>
        </p:nvSpPr>
        <p:spPr>
          <a:xfrm>
            <a:off x="380400" y="134901"/>
            <a:ext cx="8383200" cy="1116000"/>
          </a:xfrm>
          <a:prstGeom prst="roundRect">
            <a:avLst>
              <a:gd name="adj" fmla="val 16667"/>
            </a:avLst>
          </a:prstGeom>
          <a:solidFill>
            <a:srgbClr val="0065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6"/>
          <p:cNvSpPr txBox="1"/>
          <p:nvPr/>
        </p:nvSpPr>
        <p:spPr>
          <a:xfrm>
            <a:off x="1488450" y="188375"/>
            <a:ext cx="6167100" cy="963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New Testament</a:t>
            </a:r>
            <a:endParaRPr sz="5300" b="0" i="0" u="none" strike="noStrike" cap="none" dirty="0">
              <a:solidFill>
                <a:schemeClr val="bg1"/>
              </a:solidFill>
              <a:latin typeface="Calibri"/>
              <a:ea typeface="Calibri"/>
              <a:cs typeface="Calibri"/>
              <a:sym typeface="Calibri"/>
            </a:endParaRPr>
          </a:p>
        </p:txBody>
      </p:sp>
      <p:sp>
        <p:nvSpPr>
          <p:cNvPr id="256" name="Google Shape;256;p16"/>
          <p:cNvSpPr/>
          <p:nvPr/>
        </p:nvSpPr>
        <p:spPr>
          <a:xfrm>
            <a:off x="7550761"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6"/>
          <p:cNvSpPr txBox="1"/>
          <p:nvPr/>
        </p:nvSpPr>
        <p:spPr>
          <a:xfrm>
            <a:off x="7550761"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Key</a:t>
            </a:r>
            <a:endParaRPr sz="16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Arial"/>
                <a:ea typeface="Arial"/>
                <a:cs typeface="Arial"/>
                <a:sym typeface="Arial"/>
              </a:rPr>
              <a:t>Vocab</a:t>
            </a:r>
            <a:endParaRPr sz="1400" b="0" i="0" u="none" strike="noStrike" cap="none" dirty="0">
              <a:solidFill>
                <a:srgbClr val="000000"/>
              </a:solidFill>
              <a:latin typeface="Arial"/>
              <a:ea typeface="Arial"/>
              <a:cs typeface="Arial"/>
              <a:sym typeface="Arial"/>
            </a:endParaRPr>
          </a:p>
        </p:txBody>
      </p:sp>
      <p:pic>
        <p:nvPicPr>
          <p:cNvPr id="258" name="Google Shape;258;p16"/>
          <p:cNvPicPr preferRelativeResize="0"/>
          <p:nvPr/>
        </p:nvPicPr>
        <p:blipFill>
          <a:blip r:embed="rId4">
            <a:alphaModFix/>
          </a:blip>
          <a:stretch>
            <a:fillRect/>
          </a:stretch>
        </p:blipFill>
        <p:spPr>
          <a:xfrm>
            <a:off x="801825" y="2237599"/>
            <a:ext cx="2913800" cy="2162600"/>
          </a:xfrm>
          <a:prstGeom prst="rect">
            <a:avLst/>
          </a:prstGeom>
          <a:noFill/>
          <a:ln w="76200" cap="flat" cmpd="sng">
            <a:solidFill>
              <a:srgbClr val="00657D"/>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pic>
        <p:nvPicPr>
          <p:cNvPr id="2" name="Picture 1">
            <a:extLst>
              <a:ext uri="{FF2B5EF4-FFF2-40B4-BE49-F238E27FC236}">
                <a16:creationId xmlns:a16="http://schemas.microsoft.com/office/drawing/2014/main" id="{0906241F-E261-389A-A1C3-D29B94E0077D}"/>
              </a:ext>
            </a:extLst>
          </p:cNvPr>
          <p:cNvPicPr>
            <a:picLocks noChangeAspect="1"/>
          </p:cNvPicPr>
          <p:nvPr/>
        </p:nvPicPr>
        <p:blipFill rotWithShape="1">
          <a:blip r:embed="rId3">
            <a:alphaModFix amt="25000"/>
          </a:blip>
          <a:srcRect l="18172" t="38109" r="33555" b="40325"/>
          <a:stretch/>
        </p:blipFill>
        <p:spPr>
          <a:xfrm>
            <a:off x="0" y="1"/>
            <a:ext cx="9144000" cy="5143500"/>
          </a:xfrm>
          <a:prstGeom prst="rect">
            <a:avLst/>
          </a:prstGeom>
        </p:spPr>
      </p:pic>
      <p:sp>
        <p:nvSpPr>
          <p:cNvPr id="264" name="Google Shape;264;p17"/>
          <p:cNvSpPr txBox="1"/>
          <p:nvPr/>
        </p:nvSpPr>
        <p:spPr>
          <a:xfrm>
            <a:off x="0" y="332650"/>
            <a:ext cx="9144000" cy="677100"/>
          </a:xfrm>
          <a:prstGeom prst="rect">
            <a:avLst/>
          </a:prstGeom>
          <a:solidFill>
            <a:srgbClr val="00657D"/>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dirty="0">
                <a:solidFill>
                  <a:schemeClr val="lt1"/>
                </a:solidFill>
                <a:latin typeface="Calibri"/>
                <a:ea typeface="Calibri"/>
                <a:cs typeface="Calibri"/>
                <a:sym typeface="Calibri"/>
              </a:rPr>
              <a:t>New Testament Categories and Canon</a:t>
            </a:r>
            <a:endParaRPr sz="3200" b="0" i="0" u="none" strike="noStrike" cap="none" dirty="0">
              <a:solidFill>
                <a:schemeClr val="lt1"/>
              </a:solidFill>
              <a:latin typeface="Calibri"/>
              <a:ea typeface="Calibri"/>
              <a:cs typeface="Calibri"/>
              <a:sym typeface="Calibri"/>
            </a:endParaRPr>
          </a:p>
        </p:txBody>
      </p:sp>
      <p:sp>
        <p:nvSpPr>
          <p:cNvPr id="265" name="Google Shape;265;p17"/>
          <p:cNvSpPr txBox="1"/>
          <p:nvPr/>
        </p:nvSpPr>
        <p:spPr>
          <a:xfrm>
            <a:off x="319505" y="1215500"/>
            <a:ext cx="1420200" cy="512561"/>
          </a:xfrm>
          <a:prstGeom prst="rect">
            <a:avLst/>
          </a:prstGeom>
          <a:solidFill>
            <a:srgbClr val="007C9E"/>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Gospels</a:t>
            </a:r>
            <a:endParaRPr sz="2000" b="1" i="0" u="none" strike="noStrike" cap="none" dirty="0">
              <a:solidFill>
                <a:srgbClr val="000000"/>
              </a:solidFill>
              <a:latin typeface="Calibri"/>
              <a:ea typeface="Calibri"/>
              <a:cs typeface="Calibri"/>
              <a:sym typeface="Calibri"/>
            </a:endParaRPr>
          </a:p>
        </p:txBody>
      </p:sp>
      <p:sp>
        <p:nvSpPr>
          <p:cNvPr id="266" name="Google Shape;266;p17"/>
          <p:cNvSpPr txBox="1"/>
          <p:nvPr/>
        </p:nvSpPr>
        <p:spPr>
          <a:xfrm>
            <a:off x="1816530" y="1215500"/>
            <a:ext cx="2303100" cy="512561"/>
          </a:xfrm>
          <a:prstGeom prst="rect">
            <a:avLst/>
          </a:prstGeom>
          <a:solidFill>
            <a:srgbClr val="00A8D6"/>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Acts of the Apostles</a:t>
            </a:r>
            <a:endParaRPr sz="2000" b="1" i="0" u="none" strike="noStrike" cap="none" dirty="0">
              <a:solidFill>
                <a:srgbClr val="000000"/>
              </a:solidFill>
              <a:latin typeface="Calibri"/>
              <a:ea typeface="Calibri"/>
              <a:cs typeface="Calibri"/>
              <a:sym typeface="Calibri"/>
            </a:endParaRPr>
          </a:p>
        </p:txBody>
      </p:sp>
      <p:sp>
        <p:nvSpPr>
          <p:cNvPr id="267" name="Google Shape;267;p17"/>
          <p:cNvSpPr txBox="1"/>
          <p:nvPr/>
        </p:nvSpPr>
        <p:spPr>
          <a:xfrm>
            <a:off x="4170755" y="1215500"/>
            <a:ext cx="2994000" cy="512561"/>
          </a:xfrm>
          <a:prstGeom prst="rect">
            <a:avLst/>
          </a:prstGeom>
          <a:solidFill>
            <a:srgbClr val="00C4F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Letters</a:t>
            </a:r>
            <a:endParaRPr sz="2000" b="1" i="0" u="none" strike="noStrike" cap="none" dirty="0">
              <a:solidFill>
                <a:srgbClr val="000000"/>
              </a:solidFill>
              <a:latin typeface="Calibri"/>
              <a:ea typeface="Calibri"/>
              <a:cs typeface="Calibri"/>
              <a:sym typeface="Calibri"/>
            </a:endParaRPr>
          </a:p>
        </p:txBody>
      </p:sp>
      <p:sp>
        <p:nvSpPr>
          <p:cNvPr id="268" name="Google Shape;268;p17"/>
          <p:cNvSpPr txBox="1"/>
          <p:nvPr/>
        </p:nvSpPr>
        <p:spPr>
          <a:xfrm>
            <a:off x="7254305" y="1215500"/>
            <a:ext cx="1573800" cy="512561"/>
          </a:xfrm>
          <a:prstGeom prst="rect">
            <a:avLst/>
          </a:prstGeom>
          <a:solidFill>
            <a:srgbClr val="7DE3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rgbClr val="000000"/>
                </a:solidFill>
                <a:latin typeface="Calibri"/>
                <a:ea typeface="Calibri"/>
                <a:cs typeface="Calibri"/>
                <a:sym typeface="Calibri"/>
              </a:rPr>
              <a:t>Revelation</a:t>
            </a:r>
            <a:endParaRPr sz="2000" b="1" i="0" u="none" strike="noStrike" cap="none" dirty="0">
              <a:solidFill>
                <a:srgbClr val="000000"/>
              </a:solidFill>
              <a:latin typeface="Calibri"/>
              <a:ea typeface="Calibri"/>
              <a:cs typeface="Calibri"/>
              <a:sym typeface="Calibri"/>
            </a:endParaRPr>
          </a:p>
        </p:txBody>
      </p:sp>
      <p:sp>
        <p:nvSpPr>
          <p:cNvPr id="269" name="Google Shape;269;p17"/>
          <p:cNvSpPr txBox="1"/>
          <p:nvPr/>
        </p:nvSpPr>
        <p:spPr>
          <a:xfrm>
            <a:off x="319505" y="1797704"/>
            <a:ext cx="1407475" cy="14317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Matthew</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Mark</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Luke </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John</a:t>
            </a:r>
            <a:endParaRPr sz="1800" i="0" u="none" strike="noStrike" cap="none" dirty="0">
              <a:solidFill>
                <a:srgbClr val="000000"/>
              </a:solidFill>
              <a:latin typeface="Perpetua" panose="02020502060401020303" pitchFamily="18" charset="0"/>
              <a:ea typeface="Calibri"/>
              <a:cs typeface="Calibri"/>
              <a:sym typeface="Calibri"/>
            </a:endParaRPr>
          </a:p>
        </p:txBody>
      </p:sp>
      <p:sp>
        <p:nvSpPr>
          <p:cNvPr id="270" name="Google Shape;270;p17"/>
          <p:cNvSpPr txBox="1"/>
          <p:nvPr/>
        </p:nvSpPr>
        <p:spPr>
          <a:xfrm>
            <a:off x="1816530" y="1811529"/>
            <a:ext cx="2283900" cy="86777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Acts of the Apostles (Luke)</a:t>
            </a:r>
            <a:endParaRPr sz="1800" i="0" u="none" strike="noStrike" cap="none" dirty="0">
              <a:solidFill>
                <a:srgbClr val="000000"/>
              </a:solidFill>
              <a:latin typeface="Perpetua" panose="02020502060401020303" pitchFamily="18" charset="0"/>
              <a:ea typeface="Calibri"/>
              <a:cs typeface="Calibri"/>
              <a:sym typeface="Calibri"/>
            </a:endParaRPr>
          </a:p>
        </p:txBody>
      </p:sp>
      <p:sp>
        <p:nvSpPr>
          <p:cNvPr id="271" name="Google Shape;271;p17"/>
          <p:cNvSpPr txBox="1"/>
          <p:nvPr/>
        </p:nvSpPr>
        <p:spPr>
          <a:xfrm>
            <a:off x="4170755" y="1797704"/>
            <a:ext cx="1829650" cy="315209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Romans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1 Corinthians</a:t>
            </a:r>
          </a:p>
          <a:p>
            <a:pPr algn="ctr">
              <a:buSzPts val="1800"/>
            </a:pPr>
            <a:r>
              <a:rPr lang="en-US" sz="1800" dirty="0">
                <a:latin typeface="Perpetua" panose="02020502060401020303" pitchFamily="18" charset="0"/>
                <a:ea typeface="Calibri"/>
                <a:cs typeface="Calibri"/>
                <a:sym typeface="Calibri"/>
              </a:rPr>
              <a:t>2</a:t>
            </a:r>
            <a:r>
              <a:rPr lang="en-US" sz="1800" i="0" u="none" strike="noStrike" cap="none" dirty="0">
                <a:solidFill>
                  <a:srgbClr val="000000"/>
                </a:solidFill>
                <a:latin typeface="Perpetua" panose="02020502060401020303" pitchFamily="18" charset="0"/>
                <a:ea typeface="Calibri"/>
                <a:cs typeface="Calibri"/>
                <a:sym typeface="Calibri"/>
              </a:rPr>
              <a:t> Corinthians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Galatians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Ephesians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Philippians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Colossians</a:t>
            </a:r>
            <a:endParaRPr sz="18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1 Thessalonians</a:t>
            </a: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lang="en" sz="1800" dirty="0">
                <a:latin typeface="Perpetua" panose="02020502060401020303" pitchFamily="18" charset="0"/>
                <a:ea typeface="Calibri"/>
                <a:cs typeface="Calibri"/>
                <a:sym typeface="Calibri"/>
              </a:rPr>
              <a:t>2 </a:t>
            </a:r>
            <a:r>
              <a:rPr kumimoji="0" lang="en" sz="1800" b="0" i="0" u="none" strike="noStrike" kern="0" cap="none" spc="0" normalizeH="0" baseline="0" noProof="0" dirty="0">
                <a:ln>
                  <a:noFill/>
                </a:ln>
                <a:solidFill>
                  <a:srgbClr val="000000"/>
                </a:solidFill>
                <a:effectLst/>
                <a:uLnTx/>
                <a:uFillTx/>
                <a:latin typeface="Perpetua" panose="02020502060401020303" pitchFamily="18" charset="0"/>
                <a:ea typeface="Calibri"/>
                <a:cs typeface="Calibri"/>
                <a:sym typeface="Calibri"/>
              </a:rPr>
              <a:t>Thessalonians</a:t>
            </a:r>
            <a:endParaRPr lang="en-US" sz="1100" i="0" u="none" strike="noStrike" cap="none" dirty="0">
              <a:solidFill>
                <a:srgbClr val="000000"/>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1 Timothy</a:t>
            </a:r>
            <a:endParaRPr lang="en" sz="1200" dirty="0">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2 Timothy</a:t>
            </a:r>
            <a:endParaRPr sz="1800" i="0" u="none" strike="noStrike" cap="none" dirty="0">
              <a:solidFill>
                <a:srgbClr val="000000"/>
              </a:solidFill>
              <a:latin typeface="Perpetua" panose="02020502060401020303" pitchFamily="18" charset="0"/>
              <a:ea typeface="Calibri"/>
              <a:cs typeface="Calibri"/>
              <a:sym typeface="Calibri"/>
            </a:endParaRPr>
          </a:p>
        </p:txBody>
      </p:sp>
      <p:sp>
        <p:nvSpPr>
          <p:cNvPr id="272" name="Google Shape;272;p17"/>
          <p:cNvSpPr txBox="1"/>
          <p:nvPr/>
        </p:nvSpPr>
        <p:spPr>
          <a:xfrm>
            <a:off x="5946501" y="1811529"/>
            <a:ext cx="1218254" cy="273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Titus</a:t>
            </a:r>
            <a:endParaRPr sz="18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Philemon</a:t>
            </a:r>
            <a:endParaRPr sz="18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Hebrews</a:t>
            </a:r>
            <a:endParaRPr sz="18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James</a:t>
            </a:r>
            <a:endParaRPr sz="18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1 Peter</a:t>
            </a:r>
          </a:p>
          <a:p>
            <a:pPr marL="0" marR="0" lvl="0" indent="0" algn="ctr" rtl="0">
              <a:lnSpc>
                <a:spcPct val="100000"/>
              </a:lnSpc>
              <a:spcBef>
                <a:spcPts val="0"/>
              </a:spcBef>
              <a:spcAft>
                <a:spcPts val="0"/>
              </a:spcAft>
              <a:buClr>
                <a:srgbClr val="000000"/>
              </a:buClr>
              <a:buSzPts val="1800"/>
              <a:buFont typeface="Arial"/>
              <a:buNone/>
            </a:pPr>
            <a:r>
              <a:rPr lang="en" sz="1800" dirty="0">
                <a:solidFill>
                  <a:schemeClr val="dk1"/>
                </a:solidFill>
                <a:latin typeface="Perpetua" panose="02020502060401020303" pitchFamily="18" charset="0"/>
                <a:ea typeface="Calibri"/>
                <a:cs typeface="Calibri"/>
                <a:sym typeface="Calibri"/>
              </a:rPr>
              <a:t>2 Peter</a:t>
            </a:r>
            <a:endParaRPr sz="12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1 John</a:t>
            </a:r>
          </a:p>
          <a:p>
            <a:pPr marL="0" marR="0" lvl="0" indent="0" algn="ctr" rtl="0">
              <a:lnSpc>
                <a:spcPct val="100000"/>
              </a:lnSpc>
              <a:spcBef>
                <a:spcPts val="0"/>
              </a:spcBef>
              <a:spcAft>
                <a:spcPts val="0"/>
              </a:spcAft>
              <a:buClr>
                <a:srgbClr val="000000"/>
              </a:buClr>
              <a:buSzPts val="1800"/>
              <a:buFont typeface="Arial"/>
              <a:buNone/>
            </a:pPr>
            <a:r>
              <a:rPr lang="en" sz="1800" dirty="0">
                <a:solidFill>
                  <a:schemeClr val="dk1"/>
                </a:solidFill>
                <a:latin typeface="Perpetua" panose="02020502060401020303" pitchFamily="18" charset="0"/>
                <a:ea typeface="Calibri"/>
                <a:cs typeface="Calibri"/>
                <a:sym typeface="Calibri"/>
              </a:rPr>
              <a:t>2 John</a:t>
            </a:r>
          </a:p>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3 John</a:t>
            </a:r>
            <a:endParaRPr sz="1200" i="0" u="none" strike="noStrike" cap="none" dirty="0">
              <a:solidFill>
                <a:schemeClr val="dk1"/>
              </a:solidFill>
              <a:latin typeface="Perpetua" panose="02020502060401020303" pitchFamily="18" charset="0"/>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 sz="1800" i="0" u="none" strike="noStrike" cap="none" dirty="0">
                <a:solidFill>
                  <a:schemeClr val="dk1"/>
                </a:solidFill>
                <a:latin typeface="Perpetua" panose="02020502060401020303" pitchFamily="18" charset="0"/>
                <a:ea typeface="Calibri"/>
                <a:cs typeface="Calibri"/>
                <a:sym typeface="Calibri"/>
              </a:rPr>
              <a:t>Jude</a:t>
            </a:r>
            <a:endParaRPr sz="1800" i="0" u="none" strike="noStrike" cap="none" dirty="0">
              <a:solidFill>
                <a:schemeClr val="dk1"/>
              </a:solidFill>
              <a:latin typeface="Perpetua" panose="02020502060401020303" pitchFamily="18" charset="0"/>
              <a:ea typeface="Calibri"/>
              <a:cs typeface="Calibri"/>
              <a:sym typeface="Calibri"/>
            </a:endParaRPr>
          </a:p>
        </p:txBody>
      </p:sp>
      <p:sp>
        <p:nvSpPr>
          <p:cNvPr id="273" name="Google Shape;273;p17"/>
          <p:cNvSpPr txBox="1"/>
          <p:nvPr/>
        </p:nvSpPr>
        <p:spPr>
          <a:xfrm>
            <a:off x="7249980" y="1811529"/>
            <a:ext cx="1577975" cy="272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i="0" u="none" strike="noStrike" cap="none" dirty="0">
                <a:solidFill>
                  <a:srgbClr val="000000"/>
                </a:solidFill>
                <a:latin typeface="Perpetua" panose="02020502060401020303" pitchFamily="18" charset="0"/>
                <a:ea typeface="Calibri"/>
                <a:cs typeface="Calibri"/>
                <a:sym typeface="Calibri"/>
              </a:rPr>
              <a:t>Book of Revelation (John)</a:t>
            </a:r>
            <a:endParaRPr sz="1800" i="0" u="none" strike="noStrike" cap="none" dirty="0">
              <a:solidFill>
                <a:srgbClr val="000000"/>
              </a:solidFill>
              <a:latin typeface="Perpetua" panose="02020502060401020303" pitchFamily="18" charset="0"/>
              <a:ea typeface="Calibri"/>
              <a:cs typeface="Calibri"/>
              <a:sym typeface="Calibri"/>
            </a:endParaRPr>
          </a:p>
        </p:txBody>
      </p:sp>
      <p:sp>
        <p:nvSpPr>
          <p:cNvPr id="274" name="Google Shape;274;p17"/>
          <p:cNvSpPr/>
          <p:nvPr/>
        </p:nvSpPr>
        <p:spPr>
          <a:xfrm>
            <a:off x="316045" y="3774450"/>
            <a:ext cx="1420200" cy="1074900"/>
          </a:xfrm>
          <a:prstGeom prst="bevel">
            <a:avLst>
              <a:gd name="adj" fmla="val 12500"/>
            </a:avLst>
          </a:prstGeom>
          <a:solidFill>
            <a:srgbClr val="007C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7"/>
          <p:cNvSpPr txBox="1"/>
          <p:nvPr/>
        </p:nvSpPr>
        <p:spPr>
          <a:xfrm>
            <a:off x="552745" y="3921600"/>
            <a:ext cx="982319" cy="780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Mostly Written in Greek</a:t>
            </a:r>
            <a:endParaRPr sz="1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57D"/>
        </a:solidFill>
        <a:effectLst/>
      </p:bgPr>
    </p:bg>
    <p:spTree>
      <p:nvGrpSpPr>
        <p:cNvPr id="1" name="Shape 279"/>
        <p:cNvGrpSpPr/>
        <p:nvPr/>
      </p:nvGrpSpPr>
      <p:grpSpPr>
        <a:xfrm>
          <a:off x="0" y="0"/>
          <a:ext cx="0" cy="0"/>
          <a:chOff x="0" y="0"/>
          <a:chExt cx="0" cy="0"/>
        </a:xfrm>
      </p:grpSpPr>
      <p:sp>
        <p:nvSpPr>
          <p:cNvPr id="280" name="Google Shape;280;p18"/>
          <p:cNvSpPr txBox="1">
            <a:spLocks noGrp="1"/>
          </p:cNvSpPr>
          <p:nvPr>
            <p:ph type="title"/>
          </p:nvPr>
        </p:nvSpPr>
        <p:spPr>
          <a:xfrm>
            <a:off x="236850" y="320500"/>
            <a:ext cx="8670300" cy="572700"/>
          </a:xfrm>
          <a:prstGeom prst="rect">
            <a:avLst/>
          </a:prstGeom>
          <a:solidFill>
            <a:srgbClr val="ECBE9C"/>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2920" b="1" dirty="0">
                <a:solidFill>
                  <a:schemeClr val="tx1"/>
                </a:solidFill>
                <a:latin typeface="Calibri"/>
                <a:ea typeface="Calibri"/>
                <a:cs typeface="Calibri"/>
                <a:sym typeface="Calibri"/>
              </a:rPr>
              <a:t>Four Parts of Saint Paul’s Letters</a:t>
            </a:r>
            <a:endParaRPr sz="2920" b="1" dirty="0">
              <a:solidFill>
                <a:schemeClr val="tx1"/>
              </a:solidFill>
              <a:latin typeface="Calibri"/>
              <a:ea typeface="Calibri"/>
              <a:cs typeface="Calibri"/>
              <a:sym typeface="Calibri"/>
            </a:endParaRPr>
          </a:p>
        </p:txBody>
      </p:sp>
      <p:sp>
        <p:nvSpPr>
          <p:cNvPr id="281" name="Google Shape;281;p18"/>
          <p:cNvSpPr/>
          <p:nvPr/>
        </p:nvSpPr>
        <p:spPr>
          <a:xfrm>
            <a:off x="2649022" y="1189925"/>
            <a:ext cx="1535375" cy="3338500"/>
          </a:xfrm>
          <a:prstGeom prst="flowChartPredefinedProcess">
            <a:avLst/>
          </a:prstGeom>
          <a:solidFill>
            <a:srgbClr val="DAC8A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a:off x="4259647" y="1189925"/>
            <a:ext cx="1458600" cy="3338500"/>
          </a:xfrm>
          <a:prstGeom prst="flowChartPredefinedProcess">
            <a:avLst/>
          </a:prstGeom>
          <a:solidFill>
            <a:srgbClr val="ECBE9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800" b="0" i="0" u="none" strike="noStrike" cap="none">
              <a:solidFill>
                <a:srgbClr val="5B0F00"/>
              </a:solidFill>
              <a:latin typeface="Impact"/>
              <a:ea typeface="Impact"/>
              <a:cs typeface="Impact"/>
              <a:sym typeface="Impact"/>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p:nvPr/>
        </p:nvSpPr>
        <p:spPr>
          <a:xfrm>
            <a:off x="5793497" y="1189925"/>
            <a:ext cx="1458600" cy="3338500"/>
          </a:xfrm>
          <a:prstGeom prst="flowChartPredefinedProcess">
            <a:avLst/>
          </a:prstGeom>
          <a:solidFill>
            <a:srgbClr val="DAC8AE"/>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18"/>
          <p:cNvSpPr/>
          <p:nvPr/>
        </p:nvSpPr>
        <p:spPr>
          <a:xfrm>
            <a:off x="7327347" y="1189925"/>
            <a:ext cx="1591050" cy="3338500"/>
          </a:xfrm>
          <a:prstGeom prst="flowChartPredefinedProcess">
            <a:avLst/>
          </a:prstGeom>
          <a:solidFill>
            <a:srgbClr val="ECBE9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8"/>
          <p:cNvSpPr/>
          <p:nvPr/>
        </p:nvSpPr>
        <p:spPr>
          <a:xfrm>
            <a:off x="2802917" y="1286704"/>
            <a:ext cx="217525" cy="504824"/>
          </a:xfrm>
          <a:prstGeom prst="rect">
            <a:avLst/>
          </a:prstGeom>
        </p:spPr>
        <p:txBody>
          <a:bodyPr>
            <a:prstTxWarp prst="textPlain">
              <a:avLst/>
            </a:prstTxWarp>
          </a:bodyPr>
          <a:lstStyle/>
          <a:p>
            <a:pPr lvl="0" algn="ctr"/>
            <a:r>
              <a:rPr b="1" i="0" dirty="0">
                <a:ln w="9525" cap="flat" cmpd="sng">
                  <a:solidFill>
                    <a:schemeClr val="dk2"/>
                  </a:solidFill>
                  <a:prstDash val="solid"/>
                  <a:round/>
                  <a:headEnd type="none" w="sm" len="sm"/>
                  <a:tailEnd type="none" w="sm" len="sm"/>
                </a:ln>
                <a:solidFill>
                  <a:srgbClr val="005164"/>
                </a:solidFill>
                <a:latin typeface="Perpetua" panose="02020502060401020303" pitchFamily="18" charset="0"/>
                <a:cs typeface="Calibri" panose="020F0502020204030204" pitchFamily="34" charset="0"/>
              </a:rPr>
              <a:t>1</a:t>
            </a:r>
          </a:p>
        </p:txBody>
      </p:sp>
      <p:sp>
        <p:nvSpPr>
          <p:cNvPr id="286" name="Google Shape;286;p18"/>
          <p:cNvSpPr/>
          <p:nvPr/>
        </p:nvSpPr>
        <p:spPr>
          <a:xfrm>
            <a:off x="4410625" y="1266447"/>
            <a:ext cx="302200" cy="504824"/>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rgbClr val="005164"/>
                </a:solidFill>
                <a:latin typeface="Perpetua" panose="02020502060401020303" pitchFamily="18" charset="0"/>
                <a:cs typeface="Calibri" panose="020F0502020204030204" pitchFamily="34" charset="0"/>
              </a:rPr>
              <a:t>2</a:t>
            </a:r>
          </a:p>
        </p:txBody>
      </p:sp>
      <p:sp>
        <p:nvSpPr>
          <p:cNvPr id="287" name="Google Shape;287;p18"/>
          <p:cNvSpPr/>
          <p:nvPr/>
        </p:nvSpPr>
        <p:spPr>
          <a:xfrm>
            <a:off x="5994887" y="1266392"/>
            <a:ext cx="355450" cy="504825"/>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rgbClr val="005164"/>
                </a:solidFill>
                <a:latin typeface="Perpetua" panose="02020502060401020303" pitchFamily="18" charset="0"/>
                <a:cs typeface="Calibri" panose="020F0502020204030204" pitchFamily="34" charset="0"/>
              </a:rPr>
              <a:t>3</a:t>
            </a:r>
          </a:p>
        </p:txBody>
      </p:sp>
      <p:sp>
        <p:nvSpPr>
          <p:cNvPr id="288" name="Google Shape;288;p18"/>
          <p:cNvSpPr/>
          <p:nvPr/>
        </p:nvSpPr>
        <p:spPr>
          <a:xfrm>
            <a:off x="7349107" y="1276690"/>
            <a:ext cx="355450" cy="504825"/>
          </a:xfrm>
          <a:prstGeom prst="rect">
            <a:avLst/>
          </a:prstGeom>
        </p:spPr>
        <p:txBody>
          <a:bodyPr>
            <a:prstTxWarp prst="textPlain">
              <a:avLst/>
            </a:prstTxWarp>
          </a:bodyPr>
          <a:lstStyle/>
          <a:p>
            <a:pPr lvl="0" algn="ctr"/>
            <a:r>
              <a:rPr b="1" i="0" dirty="0">
                <a:ln w="9525" cap="flat" cmpd="sng">
                  <a:solidFill>
                    <a:schemeClr val="dk2"/>
                  </a:solidFill>
                  <a:prstDash val="solid"/>
                  <a:round/>
                  <a:headEnd type="none" w="sm" len="sm"/>
                  <a:tailEnd type="none" w="sm" len="sm"/>
                </a:ln>
                <a:solidFill>
                  <a:srgbClr val="005164"/>
                </a:solidFill>
                <a:latin typeface="Perpetua" panose="02020502060401020303" pitchFamily="18" charset="0"/>
                <a:cs typeface="Calibri" panose="020F0502020204030204" pitchFamily="34" charset="0"/>
              </a:rPr>
              <a:t>4</a:t>
            </a:r>
          </a:p>
        </p:txBody>
      </p:sp>
      <p:sp>
        <p:nvSpPr>
          <p:cNvPr id="289" name="Google Shape;289;p18"/>
          <p:cNvSpPr txBox="1"/>
          <p:nvPr/>
        </p:nvSpPr>
        <p:spPr>
          <a:xfrm>
            <a:off x="265302" y="3826600"/>
            <a:ext cx="2206377" cy="701700"/>
          </a:xfrm>
          <a:prstGeom prst="rect">
            <a:avLst/>
          </a:prstGeom>
          <a:solidFill>
            <a:srgbClr val="DAC8AE"/>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600" b="0" i="0" u="none" strike="noStrike" cap="none" dirty="0">
                <a:solidFill>
                  <a:srgbClr val="005164"/>
                </a:solidFill>
                <a:latin typeface="Perpetua" panose="02020502060401020303" pitchFamily="18" charset="0"/>
                <a:ea typeface="Calibri"/>
                <a:cs typeface="Calibri"/>
                <a:sym typeface="Calibri"/>
              </a:rPr>
              <a:t>Rembrandt: </a:t>
            </a:r>
            <a:r>
              <a:rPr lang="en" sz="1600" b="0" i="1" u="none" strike="noStrike" cap="none" dirty="0">
                <a:solidFill>
                  <a:srgbClr val="005164"/>
                </a:solidFill>
                <a:latin typeface="Perpetua" panose="02020502060401020303" pitchFamily="18" charset="0"/>
                <a:ea typeface="Calibri"/>
                <a:cs typeface="Calibri"/>
                <a:sym typeface="Calibri"/>
              </a:rPr>
              <a:t>Saint Paul at His Writing Desk</a:t>
            </a:r>
            <a:r>
              <a:rPr lang="en" sz="1600" b="0" i="0" u="none" strike="noStrike" cap="none" dirty="0">
                <a:solidFill>
                  <a:srgbClr val="005164"/>
                </a:solidFill>
                <a:latin typeface="Perpetua" panose="02020502060401020303" pitchFamily="18" charset="0"/>
                <a:ea typeface="Calibri"/>
                <a:cs typeface="Calibri"/>
                <a:sym typeface="Calibri"/>
              </a:rPr>
              <a:t>, 1620-24</a:t>
            </a:r>
            <a:endParaRPr sz="1600" b="0" i="0" u="none" strike="noStrike" cap="none" dirty="0">
              <a:solidFill>
                <a:srgbClr val="005164"/>
              </a:solidFill>
              <a:latin typeface="Perpetua" panose="02020502060401020303" pitchFamily="18" charset="0"/>
              <a:ea typeface="Calibri"/>
              <a:cs typeface="Calibri"/>
              <a:sym typeface="Calibri"/>
            </a:endParaRPr>
          </a:p>
        </p:txBody>
      </p:sp>
      <p:sp>
        <p:nvSpPr>
          <p:cNvPr id="290" name="Google Shape;290;p18"/>
          <p:cNvSpPr txBox="1"/>
          <p:nvPr/>
        </p:nvSpPr>
        <p:spPr>
          <a:xfrm>
            <a:off x="3047589" y="1189925"/>
            <a:ext cx="1131900" cy="71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Opening Address</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p:txBody>
      </p:sp>
      <p:sp>
        <p:nvSpPr>
          <p:cNvPr id="291" name="Google Shape;291;p18"/>
          <p:cNvSpPr txBox="1"/>
          <p:nvPr/>
        </p:nvSpPr>
        <p:spPr>
          <a:xfrm>
            <a:off x="4712825" y="1189925"/>
            <a:ext cx="1002300" cy="6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Thanks</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Giving</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p:txBody>
      </p:sp>
      <p:sp>
        <p:nvSpPr>
          <p:cNvPr id="292" name="Google Shape;292;p18"/>
          <p:cNvSpPr txBox="1"/>
          <p:nvPr/>
        </p:nvSpPr>
        <p:spPr>
          <a:xfrm>
            <a:off x="6355827" y="1159554"/>
            <a:ext cx="700800" cy="71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Main</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Body</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p:txBody>
      </p:sp>
      <p:sp>
        <p:nvSpPr>
          <p:cNvPr id="293" name="Google Shape;293;p18"/>
          <p:cNvSpPr txBox="1"/>
          <p:nvPr/>
        </p:nvSpPr>
        <p:spPr>
          <a:xfrm>
            <a:off x="7694207" y="1182990"/>
            <a:ext cx="1420800" cy="71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rgbClr val="005164"/>
                </a:solidFill>
                <a:latin typeface="Perpetua" panose="02020502060401020303" pitchFamily="18" charset="0"/>
                <a:ea typeface="Impact"/>
                <a:cs typeface="Calibri" panose="020F0502020204030204" pitchFamily="34" charset="0"/>
                <a:sym typeface="Impact"/>
              </a:rPr>
              <a:t>Final Salutations</a:t>
            </a:r>
            <a:endParaRPr sz="1800" b="1" i="0" u="none" strike="noStrike" cap="none" dirty="0">
              <a:solidFill>
                <a:srgbClr val="005164"/>
              </a:solidFill>
              <a:latin typeface="Perpetua" panose="02020502060401020303" pitchFamily="18" charset="0"/>
              <a:ea typeface="Impact"/>
              <a:cs typeface="Calibri" panose="020F0502020204030204" pitchFamily="34" charset="0"/>
              <a:sym typeface="Impact"/>
            </a:endParaRPr>
          </a:p>
        </p:txBody>
      </p:sp>
      <p:sp>
        <p:nvSpPr>
          <p:cNvPr id="294" name="Google Shape;294;p18"/>
          <p:cNvSpPr txBox="1"/>
          <p:nvPr/>
        </p:nvSpPr>
        <p:spPr>
          <a:xfrm>
            <a:off x="4422997" y="1990025"/>
            <a:ext cx="1131900" cy="149162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 b="1" i="0" u="none" strike="noStrike" cap="none" dirty="0">
                <a:solidFill>
                  <a:schemeClr val="tx1"/>
                </a:solidFill>
                <a:latin typeface="Calibri" panose="020F0502020204030204" pitchFamily="34" charset="0"/>
                <a:cs typeface="Calibri" panose="020F0502020204030204" pitchFamily="34" charset="0"/>
                <a:sym typeface="Arial"/>
              </a:rPr>
              <a:t> Words of thankfulness sets the tone of the letter </a:t>
            </a: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and what is to follow.</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95" name="Google Shape;295;p18"/>
          <p:cNvSpPr txBox="1"/>
          <p:nvPr/>
        </p:nvSpPr>
        <p:spPr>
          <a:xfrm>
            <a:off x="5786856" y="1950826"/>
            <a:ext cx="1465241" cy="2145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The bulk of the letter has two parts to it: doctrinal teaching and</a:t>
            </a:r>
            <a:r>
              <a:rPr lang="en" b="1" dirty="0">
                <a:solidFill>
                  <a:schemeClr val="tx1"/>
                </a:solidFill>
                <a:latin typeface="Calibri" panose="020F0502020204030204" pitchFamily="34" charset="0"/>
                <a:ea typeface="Calibri"/>
                <a:cs typeface="Calibri" panose="020F0502020204030204" pitchFamily="34" charset="0"/>
                <a:sym typeface="Calibri"/>
              </a:rPr>
              <a:t> </a:t>
            </a: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encouragement</a:t>
            </a:r>
            <a:r>
              <a:rPr lang="en" b="0" i="0" u="none" strike="noStrike" cap="none" dirty="0">
                <a:solidFill>
                  <a:schemeClr val="tx1"/>
                </a:solidFill>
                <a:latin typeface="Calibri" panose="020F0502020204030204" pitchFamily="34" charset="0"/>
                <a:cs typeface="Calibri" panose="020F0502020204030204" pitchFamily="34" charset="0"/>
                <a:sym typeface="Arial"/>
              </a:rPr>
              <a:t>.</a:t>
            </a:r>
            <a:endParaRPr b="0" i="0" u="none" strike="noStrike" cap="none" dirty="0">
              <a:solidFill>
                <a:schemeClr val="tx1"/>
              </a:solidFill>
              <a:latin typeface="Calibri" panose="020F0502020204030204" pitchFamily="34" charset="0"/>
              <a:cs typeface="Calibri" panose="020F0502020204030204" pitchFamily="34" charset="0"/>
              <a:sym typeface="Arial"/>
            </a:endParaRPr>
          </a:p>
        </p:txBody>
      </p:sp>
      <p:sp>
        <p:nvSpPr>
          <p:cNvPr id="296" name="Google Shape;296;p18"/>
          <p:cNvSpPr txBox="1"/>
          <p:nvPr/>
        </p:nvSpPr>
        <p:spPr>
          <a:xfrm>
            <a:off x="7349107" y="1918937"/>
            <a:ext cx="1529591" cy="254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Paul concludes his letters by giving personal news on specific</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ctr" rtl="0">
              <a:lnSpc>
                <a:spcPct val="115000"/>
              </a:lnSpc>
              <a:spcBef>
                <a:spcPts val="0"/>
              </a:spcBef>
              <a:spcAft>
                <a:spcPts val="0"/>
              </a:spcAft>
              <a:buClr>
                <a:schemeClr val="dk1"/>
              </a:buClr>
              <a:buSzPts val="11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advice to individuals and a  blessing.</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297" name="Google Shape;297;p18"/>
          <p:cNvSpPr txBox="1"/>
          <p:nvPr/>
        </p:nvSpPr>
        <p:spPr>
          <a:xfrm>
            <a:off x="2710401" y="1950826"/>
            <a:ext cx="1400575" cy="2418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The opening</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ctr" rtl="0">
              <a:lnSpc>
                <a:spcPct val="115000"/>
              </a:lnSpc>
              <a:spcBef>
                <a:spcPts val="0"/>
              </a:spcBef>
              <a:spcAft>
                <a:spcPts val="0"/>
              </a:spcAft>
              <a:buClr>
                <a:srgbClr val="000000"/>
              </a:buClr>
              <a:buSzPts val="14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salutation</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ctr" rtl="0">
              <a:lnSpc>
                <a:spcPct val="115000"/>
              </a:lnSpc>
              <a:spcBef>
                <a:spcPts val="0"/>
              </a:spcBef>
              <a:spcAft>
                <a:spcPts val="0"/>
              </a:spcAft>
              <a:buClr>
                <a:schemeClr val="dk1"/>
              </a:buClr>
              <a:buSzPts val="1100"/>
              <a:buFont typeface="Arial"/>
              <a:buNone/>
            </a:pPr>
            <a:r>
              <a:rPr lang="en" b="1" i="0" u="none" strike="noStrike" cap="none" dirty="0">
                <a:solidFill>
                  <a:schemeClr val="tx1"/>
                </a:solidFill>
                <a:latin typeface="Calibri" panose="020F0502020204030204" pitchFamily="34" charset="0"/>
                <a:ea typeface="Calibri"/>
                <a:cs typeface="Calibri" panose="020F0502020204030204" pitchFamily="34" charset="0"/>
                <a:sym typeface="Calibri"/>
              </a:rPr>
              <a:t>gives the name of the sender, the receiver, and a short greeting.</a:t>
            </a:r>
            <a:endParaRPr b="1"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298" name="Google Shape;298;p18"/>
          <p:cNvPicPr preferRelativeResize="0"/>
          <p:nvPr/>
        </p:nvPicPr>
        <p:blipFill>
          <a:blip r:embed="rId3">
            <a:alphaModFix/>
          </a:blip>
          <a:stretch>
            <a:fillRect/>
          </a:stretch>
        </p:blipFill>
        <p:spPr>
          <a:xfrm>
            <a:off x="265302" y="1189925"/>
            <a:ext cx="2206377" cy="26338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2"/>
          <p:cNvSpPr txBox="1">
            <a:spLocks noGrp="1"/>
          </p:cNvSpPr>
          <p:nvPr>
            <p:ph type="subTitle" idx="1"/>
          </p:nvPr>
        </p:nvSpPr>
        <p:spPr>
          <a:xfrm>
            <a:off x="3915200" y="2001075"/>
            <a:ext cx="4895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dirty="0">
                <a:solidFill>
                  <a:schemeClr val="tx1"/>
                </a:solidFill>
                <a:latin typeface="Calibri"/>
                <a:ea typeface="Calibri"/>
                <a:cs typeface="Calibri"/>
                <a:sym typeface="Calibri"/>
              </a:rPr>
              <a:t>To give witness. A covenant. There are two </a:t>
            </a:r>
            <a:r>
              <a:rPr lang="en" i="1" dirty="0">
                <a:solidFill>
                  <a:schemeClr val="tx1"/>
                </a:solidFill>
                <a:latin typeface="Calibri"/>
                <a:ea typeface="Calibri"/>
                <a:cs typeface="Calibri"/>
                <a:sym typeface="Calibri"/>
              </a:rPr>
              <a:t>Testaments</a:t>
            </a:r>
            <a:r>
              <a:rPr lang="en" dirty="0">
                <a:solidFill>
                  <a:schemeClr val="tx1"/>
                </a:solidFill>
                <a:latin typeface="Calibri"/>
                <a:ea typeface="Calibri"/>
                <a:cs typeface="Calibri"/>
                <a:sym typeface="Calibri"/>
              </a:rPr>
              <a:t> that compose the Christian Bible, the  Old Testament and the New Testament.</a:t>
            </a:r>
            <a:endParaRPr sz="2440" dirty="0">
              <a:solidFill>
                <a:schemeClr val="tx1"/>
              </a:solidFill>
              <a:latin typeface="Calibri"/>
              <a:ea typeface="Calibri"/>
              <a:cs typeface="Calibri"/>
              <a:sym typeface="Calibri"/>
            </a:endParaRPr>
          </a:p>
        </p:txBody>
      </p:sp>
      <p:sp>
        <p:nvSpPr>
          <p:cNvPr id="64" name="Google Shape;64;p2"/>
          <p:cNvSpPr/>
          <p:nvPr/>
        </p:nvSpPr>
        <p:spPr>
          <a:xfrm>
            <a:off x="380400" y="163662"/>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
          <p:cNvSpPr txBox="1"/>
          <p:nvPr/>
        </p:nvSpPr>
        <p:spPr>
          <a:xfrm>
            <a:off x="1484400" y="255825"/>
            <a:ext cx="6167100" cy="2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Testament</a:t>
            </a:r>
            <a:endParaRPr sz="5300" b="0" i="0" u="none" strike="noStrike" cap="none" dirty="0">
              <a:solidFill>
                <a:schemeClr val="bg1"/>
              </a:solidFill>
              <a:latin typeface="Calibri"/>
              <a:ea typeface="Calibri"/>
              <a:cs typeface="Calibri"/>
              <a:sym typeface="Calibri"/>
            </a:endParaRPr>
          </a:p>
        </p:txBody>
      </p:sp>
      <p:sp>
        <p:nvSpPr>
          <p:cNvPr id="66" name="Google Shape;66;p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68" name="Google Shape;68;p2"/>
          <p:cNvPicPr preferRelativeResize="0"/>
          <p:nvPr/>
        </p:nvPicPr>
        <p:blipFill>
          <a:blip r:embed="rId4">
            <a:alphaModFix/>
          </a:blip>
          <a:stretch>
            <a:fillRect/>
          </a:stretch>
        </p:blipFill>
        <p:spPr>
          <a:xfrm>
            <a:off x="981600" y="2001075"/>
            <a:ext cx="2781200" cy="2224975"/>
          </a:xfrm>
          <a:prstGeom prst="rect">
            <a:avLst/>
          </a:prstGeom>
          <a:noFill/>
          <a:ln w="76200" cap="flat" cmpd="sng">
            <a:solidFill>
              <a:srgbClr val="00597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02"/>
        <p:cNvGrpSpPr/>
        <p:nvPr/>
      </p:nvGrpSpPr>
      <p:grpSpPr>
        <a:xfrm>
          <a:off x="0" y="0"/>
          <a:ext cx="0" cy="0"/>
          <a:chOff x="0" y="0"/>
          <a:chExt cx="0" cy="0"/>
        </a:xfrm>
      </p:grpSpPr>
      <p:sp>
        <p:nvSpPr>
          <p:cNvPr id="303" name="Google Shape;303;p19"/>
          <p:cNvSpPr txBox="1">
            <a:spLocks noGrp="1"/>
          </p:cNvSpPr>
          <p:nvPr>
            <p:ph type="title"/>
          </p:nvPr>
        </p:nvSpPr>
        <p:spPr>
          <a:xfrm>
            <a:off x="0" y="445025"/>
            <a:ext cx="9144000" cy="655800"/>
          </a:xfrm>
          <a:prstGeom prst="rect">
            <a:avLst/>
          </a:prstGeom>
          <a:solidFill>
            <a:srgbClr val="005164"/>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dirty="0">
                <a:solidFill>
                  <a:schemeClr val="bg1"/>
                </a:solidFill>
                <a:latin typeface="Calibri"/>
                <a:ea typeface="Calibri"/>
                <a:cs typeface="Calibri"/>
                <a:sym typeface="Calibri"/>
              </a:rPr>
              <a:t>New Testament Story Line</a:t>
            </a:r>
            <a:endParaRPr dirty="0">
              <a:solidFill>
                <a:schemeClr val="bg1"/>
              </a:solidFill>
              <a:latin typeface="Calibri"/>
              <a:ea typeface="Calibri"/>
              <a:cs typeface="Calibri"/>
              <a:sym typeface="Calibri"/>
            </a:endParaRPr>
          </a:p>
        </p:txBody>
      </p:sp>
      <p:sp>
        <p:nvSpPr>
          <p:cNvPr id="304" name="Google Shape;304;p19"/>
          <p:cNvSpPr txBox="1">
            <a:spLocks noGrp="1"/>
          </p:cNvSpPr>
          <p:nvPr>
            <p:ph type="body" idx="1"/>
          </p:nvPr>
        </p:nvSpPr>
        <p:spPr>
          <a:xfrm>
            <a:off x="637164" y="1765675"/>
            <a:ext cx="1463040" cy="2891100"/>
          </a:xfrm>
          <a:prstGeom prst="rect">
            <a:avLst/>
          </a:prstGeom>
          <a:solidFill>
            <a:srgbClr val="A2C4C9"/>
          </a:solid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ct val="122428"/>
              <a:buNone/>
            </a:pPr>
            <a:r>
              <a:rPr lang="en" sz="1400" dirty="0">
                <a:solidFill>
                  <a:schemeClr val="dk1"/>
                </a:solidFill>
                <a:latin typeface="Perpetua" panose="02020502060401020303" pitchFamily="18" charset="0"/>
                <a:ea typeface="Calibri"/>
                <a:cs typeface="Calibri"/>
                <a:sym typeface="Calibri"/>
              </a:rPr>
              <a:t>Annunciation</a:t>
            </a:r>
            <a:endParaRPr sz="1400" dirty="0">
              <a:solidFill>
                <a:schemeClr val="dk1"/>
              </a:solidFill>
              <a:latin typeface="Perpetua" panose="02020502060401020303" pitchFamily="18" charset="0"/>
              <a:ea typeface="Calibri"/>
              <a:cs typeface="Calibri"/>
              <a:sym typeface="Calibri"/>
            </a:endParaRPr>
          </a:p>
          <a:p>
            <a:pPr marL="0" lvl="0" indent="0" algn="l" rtl="0">
              <a:lnSpc>
                <a:spcPct val="115000"/>
              </a:lnSpc>
              <a:spcBef>
                <a:spcPts val="1200"/>
              </a:spcBef>
              <a:spcAft>
                <a:spcPts val="0"/>
              </a:spcAft>
              <a:buSzPct val="122428"/>
              <a:buNone/>
            </a:pPr>
            <a:r>
              <a:rPr lang="en" sz="1400" dirty="0">
                <a:solidFill>
                  <a:schemeClr val="dk1"/>
                </a:solidFill>
                <a:latin typeface="Perpetua" panose="02020502060401020303" pitchFamily="18" charset="0"/>
                <a:ea typeface="Calibri"/>
                <a:cs typeface="Calibri"/>
                <a:sym typeface="Calibri"/>
              </a:rPr>
              <a:t>Birth</a:t>
            </a:r>
            <a:endParaRPr sz="1400" dirty="0">
              <a:solidFill>
                <a:schemeClr val="dk1"/>
              </a:solidFill>
              <a:latin typeface="Perpetua" panose="02020502060401020303" pitchFamily="18" charset="0"/>
              <a:ea typeface="Calibri"/>
              <a:cs typeface="Calibri"/>
              <a:sym typeface="Calibri"/>
            </a:endParaRPr>
          </a:p>
          <a:p>
            <a:pPr marL="0" lvl="0" indent="0" algn="l" rtl="0">
              <a:lnSpc>
                <a:spcPct val="115000"/>
              </a:lnSpc>
              <a:spcBef>
                <a:spcPts val="1200"/>
              </a:spcBef>
              <a:spcAft>
                <a:spcPts val="0"/>
              </a:spcAft>
              <a:buSzPct val="122428"/>
              <a:buNone/>
            </a:pPr>
            <a:r>
              <a:rPr lang="en" sz="1400" dirty="0">
                <a:solidFill>
                  <a:schemeClr val="dk1"/>
                </a:solidFill>
                <a:latin typeface="Perpetua" panose="02020502060401020303" pitchFamily="18" charset="0"/>
                <a:ea typeface="Calibri"/>
                <a:cs typeface="Calibri"/>
                <a:sym typeface="Calibri"/>
              </a:rPr>
              <a:t>Flight to Egypt</a:t>
            </a:r>
            <a:endParaRPr sz="1400" dirty="0">
              <a:solidFill>
                <a:schemeClr val="dk1"/>
              </a:solidFill>
              <a:latin typeface="Perpetua" panose="02020502060401020303" pitchFamily="18" charset="0"/>
              <a:ea typeface="Calibri"/>
              <a:cs typeface="Calibri"/>
              <a:sym typeface="Calibri"/>
            </a:endParaRPr>
          </a:p>
          <a:p>
            <a:pPr marL="0" lvl="0" indent="0" algn="l" rtl="0">
              <a:lnSpc>
                <a:spcPct val="115000"/>
              </a:lnSpc>
              <a:spcBef>
                <a:spcPts val="1200"/>
              </a:spcBef>
              <a:spcAft>
                <a:spcPts val="0"/>
              </a:spcAft>
              <a:buSzPct val="122428"/>
              <a:buNone/>
            </a:pPr>
            <a:r>
              <a:rPr lang="en" sz="1400" dirty="0">
                <a:solidFill>
                  <a:schemeClr val="dk1"/>
                </a:solidFill>
                <a:latin typeface="Perpetua" panose="02020502060401020303" pitchFamily="18" charset="0"/>
                <a:ea typeface="Calibri"/>
                <a:cs typeface="Calibri"/>
                <a:sym typeface="Calibri"/>
              </a:rPr>
              <a:t>Presentation at Temple</a:t>
            </a:r>
            <a:endParaRPr sz="1400" dirty="0">
              <a:solidFill>
                <a:schemeClr val="dk1"/>
              </a:solidFill>
              <a:latin typeface="Perpetua" panose="02020502060401020303" pitchFamily="18" charset="0"/>
              <a:ea typeface="Calibri"/>
              <a:cs typeface="Calibri"/>
              <a:sym typeface="Calibri"/>
            </a:endParaRPr>
          </a:p>
          <a:p>
            <a:pPr marL="0" lvl="0" indent="0" algn="l" rtl="0">
              <a:lnSpc>
                <a:spcPct val="115000"/>
              </a:lnSpc>
              <a:spcBef>
                <a:spcPts val="1200"/>
              </a:spcBef>
              <a:spcAft>
                <a:spcPts val="0"/>
              </a:spcAft>
              <a:buSzPct val="122428"/>
              <a:buNone/>
            </a:pPr>
            <a:r>
              <a:rPr lang="en" sz="1400" dirty="0">
                <a:solidFill>
                  <a:schemeClr val="dk1"/>
                </a:solidFill>
                <a:latin typeface="Perpetua" panose="02020502060401020303" pitchFamily="18" charset="0"/>
                <a:ea typeface="Calibri"/>
                <a:cs typeface="Calibri"/>
                <a:sym typeface="Calibri"/>
              </a:rPr>
              <a:t>Found in Temple</a:t>
            </a:r>
            <a:endParaRPr sz="1400" dirty="0">
              <a:solidFill>
                <a:schemeClr val="dk1"/>
              </a:solidFill>
              <a:latin typeface="Perpetua" panose="02020502060401020303" pitchFamily="18" charset="0"/>
              <a:ea typeface="Calibri"/>
              <a:cs typeface="Calibri"/>
              <a:sym typeface="Calibri"/>
            </a:endParaRPr>
          </a:p>
          <a:p>
            <a:pPr marL="0" lvl="0" indent="0" algn="l" rtl="0">
              <a:lnSpc>
                <a:spcPct val="115000"/>
              </a:lnSpc>
              <a:spcBef>
                <a:spcPts val="1200"/>
              </a:spcBef>
              <a:spcAft>
                <a:spcPts val="0"/>
              </a:spcAft>
              <a:buSzPts val="1800"/>
              <a:buNone/>
            </a:pPr>
            <a:endParaRPr sz="1400" dirty="0">
              <a:latin typeface="Perpetua" panose="02020502060401020303" pitchFamily="18" charset="0"/>
            </a:endParaRPr>
          </a:p>
          <a:p>
            <a:pPr marL="0" lvl="0" indent="0" algn="l" rtl="0">
              <a:lnSpc>
                <a:spcPct val="115000"/>
              </a:lnSpc>
              <a:spcBef>
                <a:spcPts val="1200"/>
              </a:spcBef>
              <a:spcAft>
                <a:spcPts val="1200"/>
              </a:spcAft>
              <a:buSzPts val="1800"/>
              <a:buNone/>
            </a:pPr>
            <a:endParaRPr sz="1400" dirty="0">
              <a:latin typeface="Perpetua" panose="02020502060401020303" pitchFamily="18" charset="0"/>
            </a:endParaRPr>
          </a:p>
        </p:txBody>
      </p:sp>
      <p:sp>
        <p:nvSpPr>
          <p:cNvPr id="305" name="Google Shape;305;p19"/>
          <p:cNvSpPr txBox="1"/>
          <p:nvPr/>
        </p:nvSpPr>
        <p:spPr>
          <a:xfrm>
            <a:off x="2219114" y="1765675"/>
            <a:ext cx="1463040" cy="2891100"/>
          </a:xfrm>
          <a:prstGeom prst="rect">
            <a:avLst/>
          </a:prstGeom>
          <a:solidFill>
            <a:srgbClr val="EA9999"/>
          </a:solidFill>
          <a:ln>
            <a:noFill/>
          </a:ln>
        </p:spPr>
        <p:txBody>
          <a:bodyPr spcFirstLastPara="1" wrap="square" lIns="91425" tIns="91425" rIns="91425" bIns="91425" anchor="t" anchorCtr="0">
            <a:noAutofit/>
          </a:bodyPr>
          <a:lstStyle/>
          <a:p>
            <a:pPr marL="0" marR="0" lvl="0" indent="0" algn="l" rtl="0">
              <a:lnSpc>
                <a:spcPct val="95000"/>
              </a:lnSpc>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Baptism</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Wilderness</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Wedding at Cana</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Proclaims Kingdom</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120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Parables</a:t>
            </a:r>
            <a:endParaRPr b="0" i="0" u="none" strike="noStrike" cap="none" dirty="0">
              <a:solidFill>
                <a:schemeClr val="dk1"/>
              </a:solidFill>
              <a:latin typeface="Perpetua" panose="02020502060401020303" pitchFamily="18" charset="0"/>
              <a:ea typeface="Calibri"/>
              <a:cs typeface="Calibri"/>
              <a:sym typeface="Calibri"/>
            </a:endParaRPr>
          </a:p>
        </p:txBody>
      </p:sp>
      <p:sp>
        <p:nvSpPr>
          <p:cNvPr id="306" name="Google Shape;306;p19"/>
          <p:cNvSpPr txBox="1"/>
          <p:nvPr/>
        </p:nvSpPr>
        <p:spPr>
          <a:xfrm>
            <a:off x="5408639" y="1765675"/>
            <a:ext cx="1463040" cy="2879100"/>
          </a:xfrm>
          <a:prstGeom prst="rect">
            <a:avLst/>
          </a:prstGeom>
          <a:solidFill>
            <a:srgbClr val="D9EAD3"/>
          </a:solidFill>
          <a:ln>
            <a:noFill/>
          </a:ln>
        </p:spPr>
        <p:txBody>
          <a:bodyPr spcFirstLastPara="1" wrap="square" lIns="91425" tIns="91425" rIns="91425" bIns="91425" anchor="t" anchorCtr="0">
            <a:noAutofit/>
          </a:bodyPr>
          <a:lstStyle/>
          <a:p>
            <a:pPr marL="0" marR="0" lvl="0" indent="0" algn="l" rtl="0">
              <a:lnSpc>
                <a:spcPct val="95000"/>
              </a:lnSpc>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Enters Jerusalem</a:t>
            </a:r>
            <a:endParaRPr b="0" i="0" u="none" strike="noStrike" cap="none" dirty="0">
              <a:solidFill>
                <a:srgbClr val="000000"/>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Cleansing of Temple</a:t>
            </a:r>
            <a:endParaRPr b="0" i="0" u="none" strike="noStrike" cap="none" dirty="0">
              <a:solidFill>
                <a:srgbClr val="000000"/>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Last Supper</a:t>
            </a:r>
            <a:endParaRPr b="0" i="0" u="none" strike="noStrike" cap="none" dirty="0">
              <a:solidFill>
                <a:srgbClr val="000000"/>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Arrest</a:t>
            </a:r>
            <a:endParaRPr b="0" i="0" u="none" strike="noStrike" cap="none" dirty="0">
              <a:solidFill>
                <a:srgbClr val="000000"/>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Crucifixion</a:t>
            </a:r>
            <a:endParaRPr b="0" i="0" u="none" strike="noStrike" cap="none" dirty="0">
              <a:solidFill>
                <a:srgbClr val="000000"/>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rgbClr val="000000"/>
                </a:solidFill>
                <a:latin typeface="Perpetua" panose="02020502060401020303" pitchFamily="18" charset="0"/>
                <a:ea typeface="Calibri"/>
                <a:cs typeface="Calibri"/>
                <a:sym typeface="Calibri"/>
              </a:rPr>
              <a:t>Resurrection</a:t>
            </a:r>
            <a:endParaRPr b="0" i="0" u="none" strike="noStrike" cap="none" dirty="0">
              <a:solidFill>
                <a:srgbClr val="000000"/>
              </a:solidFill>
              <a:latin typeface="Perpetua" panose="02020502060401020303" pitchFamily="18" charset="0"/>
              <a:ea typeface="Calibri"/>
              <a:cs typeface="Calibri"/>
              <a:sym typeface="Calibri"/>
            </a:endParaRPr>
          </a:p>
        </p:txBody>
      </p:sp>
      <p:sp>
        <p:nvSpPr>
          <p:cNvPr id="307" name="Google Shape;307;p19"/>
          <p:cNvSpPr txBox="1"/>
          <p:nvPr/>
        </p:nvSpPr>
        <p:spPr>
          <a:xfrm>
            <a:off x="3801152" y="1765675"/>
            <a:ext cx="1463040" cy="2879100"/>
          </a:xfrm>
          <a:prstGeom prst="rect">
            <a:avLst/>
          </a:prstGeom>
          <a:solidFill>
            <a:srgbClr val="FFF2CC"/>
          </a:solid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Healing the Sick</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Curing the Blind</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Exorcisms</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Raising the Dead</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Feeding 5000</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Walking on Water</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15000"/>
              </a:lnSpc>
              <a:spcBef>
                <a:spcPts val="1200"/>
              </a:spcBef>
              <a:spcAft>
                <a:spcPts val="1200"/>
              </a:spcAft>
              <a:buClr>
                <a:srgbClr val="000000"/>
              </a:buClr>
              <a:buSzPts val="1800"/>
              <a:buFont typeface="Arial"/>
              <a:buNone/>
            </a:pPr>
            <a:endParaRPr b="0" i="0" u="none" strike="noStrike" cap="none" dirty="0">
              <a:solidFill>
                <a:schemeClr val="dk1"/>
              </a:solidFill>
              <a:latin typeface="Perpetua" panose="02020502060401020303" pitchFamily="18" charset="0"/>
              <a:sym typeface="Arial"/>
            </a:endParaRPr>
          </a:p>
        </p:txBody>
      </p:sp>
      <p:sp>
        <p:nvSpPr>
          <p:cNvPr id="308" name="Google Shape;308;p19"/>
          <p:cNvSpPr txBox="1"/>
          <p:nvPr/>
        </p:nvSpPr>
        <p:spPr>
          <a:xfrm>
            <a:off x="6998439" y="1765675"/>
            <a:ext cx="1463040" cy="28791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95000"/>
              </a:lnSpc>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Ascension</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Pentecost</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Paul’s Journeys</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Baptism of Cornelius</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Letters of Paul</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95000"/>
              </a:lnSpc>
              <a:spcBef>
                <a:spcPts val="1200"/>
              </a:spcBef>
              <a:spcAft>
                <a:spcPts val="0"/>
              </a:spcAft>
              <a:buClr>
                <a:srgbClr val="000000"/>
              </a:buClr>
              <a:buSzPts val="1500"/>
              <a:buFont typeface="Arial"/>
              <a:buNone/>
            </a:pPr>
            <a:r>
              <a:rPr lang="en" b="0" i="0" u="none" strike="noStrike" cap="none" dirty="0">
                <a:solidFill>
                  <a:schemeClr val="dk1"/>
                </a:solidFill>
                <a:latin typeface="Perpetua" panose="02020502060401020303" pitchFamily="18" charset="0"/>
                <a:ea typeface="Calibri"/>
                <a:cs typeface="Calibri"/>
                <a:sym typeface="Calibri"/>
              </a:rPr>
              <a:t>Arrest of Peter and Paul</a:t>
            </a:r>
            <a:endParaRPr b="0" i="0" u="none" strike="noStrike" cap="none" dirty="0">
              <a:solidFill>
                <a:schemeClr val="dk1"/>
              </a:solidFill>
              <a:latin typeface="Perpetua" panose="02020502060401020303" pitchFamily="18" charset="0"/>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b="0" i="0" u="none" strike="noStrike" cap="none" dirty="0">
              <a:solidFill>
                <a:schemeClr val="dk1"/>
              </a:solidFill>
              <a:latin typeface="Perpetua" panose="02020502060401020303" pitchFamily="18" charset="0"/>
              <a:sym typeface="Arial"/>
            </a:endParaRPr>
          </a:p>
          <a:p>
            <a:pPr marL="0" marR="0" lvl="0" indent="0" algn="l" rtl="0">
              <a:lnSpc>
                <a:spcPct val="100000"/>
              </a:lnSpc>
              <a:spcBef>
                <a:spcPts val="0"/>
              </a:spcBef>
              <a:spcAft>
                <a:spcPts val="0"/>
              </a:spcAft>
              <a:buClr>
                <a:srgbClr val="000000"/>
              </a:buClr>
              <a:buSzPts val="1400"/>
              <a:buFont typeface="Arial"/>
              <a:buNone/>
            </a:pPr>
            <a:endParaRPr b="0" i="0" u="none" strike="noStrike" cap="none" dirty="0">
              <a:solidFill>
                <a:srgbClr val="000000"/>
              </a:solidFill>
              <a:latin typeface="Perpetua" panose="02020502060401020303" pitchFamily="18" charset="0"/>
              <a:sym typeface="Arial"/>
            </a:endParaRPr>
          </a:p>
        </p:txBody>
      </p:sp>
      <p:sp>
        <p:nvSpPr>
          <p:cNvPr id="309" name="Google Shape;309;p19"/>
          <p:cNvSpPr txBox="1"/>
          <p:nvPr/>
        </p:nvSpPr>
        <p:spPr>
          <a:xfrm>
            <a:off x="658139" y="1330650"/>
            <a:ext cx="1463040" cy="332700"/>
          </a:xfrm>
          <a:prstGeom prst="rect">
            <a:avLst/>
          </a:prstGeom>
          <a:solidFill>
            <a:srgbClr val="134F5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EARLY LIFE</a:t>
            </a:r>
            <a:endParaRPr sz="1400" b="1" i="0" u="none" strike="noStrike" cap="none" dirty="0">
              <a:solidFill>
                <a:schemeClr val="lt1"/>
              </a:solidFill>
              <a:latin typeface="Calibri"/>
              <a:ea typeface="Calibri"/>
              <a:cs typeface="Calibri"/>
              <a:sym typeface="Calibri"/>
            </a:endParaRPr>
          </a:p>
        </p:txBody>
      </p:sp>
      <p:sp>
        <p:nvSpPr>
          <p:cNvPr id="310" name="Google Shape;310;p19"/>
          <p:cNvSpPr txBox="1"/>
          <p:nvPr/>
        </p:nvSpPr>
        <p:spPr>
          <a:xfrm>
            <a:off x="2219089" y="1330650"/>
            <a:ext cx="1463040" cy="371100"/>
          </a:xfrm>
          <a:prstGeom prst="rect">
            <a:avLst/>
          </a:prstGeom>
          <a:solidFill>
            <a:srgbClr val="99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MINISTRY</a:t>
            </a:r>
            <a:endParaRPr sz="1400" b="1" i="0" u="none" strike="noStrike" cap="none" dirty="0">
              <a:solidFill>
                <a:schemeClr val="lt1"/>
              </a:solidFill>
              <a:latin typeface="Calibri"/>
              <a:ea typeface="Calibri"/>
              <a:cs typeface="Calibri"/>
              <a:sym typeface="Calibri"/>
            </a:endParaRPr>
          </a:p>
        </p:txBody>
      </p:sp>
      <p:sp>
        <p:nvSpPr>
          <p:cNvPr id="311" name="Google Shape;311;p19"/>
          <p:cNvSpPr txBox="1"/>
          <p:nvPr/>
        </p:nvSpPr>
        <p:spPr>
          <a:xfrm>
            <a:off x="3801039" y="1343425"/>
            <a:ext cx="1463040" cy="371100"/>
          </a:xfrm>
          <a:prstGeom prst="rect">
            <a:avLst/>
          </a:prstGeom>
          <a:solidFill>
            <a:srgbClr val="BF9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MIRACLES</a:t>
            </a:r>
            <a:endParaRPr sz="1400" b="1" i="0" u="none" strike="noStrike" cap="none" dirty="0">
              <a:solidFill>
                <a:schemeClr val="lt1"/>
              </a:solidFill>
              <a:latin typeface="Calibri"/>
              <a:ea typeface="Calibri"/>
              <a:cs typeface="Calibri"/>
              <a:sym typeface="Calibri"/>
            </a:endParaRPr>
          </a:p>
        </p:txBody>
      </p:sp>
      <p:sp>
        <p:nvSpPr>
          <p:cNvPr id="312" name="Google Shape;312;p19"/>
          <p:cNvSpPr txBox="1"/>
          <p:nvPr/>
        </p:nvSpPr>
        <p:spPr>
          <a:xfrm>
            <a:off x="5408639" y="1369050"/>
            <a:ext cx="1463040" cy="332700"/>
          </a:xfrm>
          <a:prstGeom prst="rect">
            <a:avLst/>
          </a:prstGeom>
          <a:solidFill>
            <a:srgbClr val="274E1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LAST WEEK</a:t>
            </a:r>
            <a:endParaRPr sz="1400" b="1" i="0" u="none" strike="noStrike" cap="none" dirty="0">
              <a:solidFill>
                <a:schemeClr val="lt1"/>
              </a:solidFill>
              <a:latin typeface="Calibri"/>
              <a:ea typeface="Calibri"/>
              <a:cs typeface="Calibri"/>
              <a:sym typeface="Calibri"/>
            </a:endParaRPr>
          </a:p>
        </p:txBody>
      </p:sp>
      <p:sp>
        <p:nvSpPr>
          <p:cNvPr id="313" name="Google Shape;313;p19"/>
          <p:cNvSpPr txBox="1"/>
          <p:nvPr/>
        </p:nvSpPr>
        <p:spPr>
          <a:xfrm>
            <a:off x="6998439" y="1369050"/>
            <a:ext cx="1463040" cy="332700"/>
          </a:xfrm>
          <a:prstGeom prst="rect">
            <a:avLst/>
          </a:prstGeom>
          <a:solidFill>
            <a:srgbClr val="351C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chemeClr val="lt1"/>
                </a:solidFill>
                <a:latin typeface="Calibri"/>
                <a:ea typeface="Calibri"/>
                <a:cs typeface="Calibri"/>
                <a:sym typeface="Calibri"/>
              </a:rPr>
              <a:t>CHURCH</a:t>
            </a:r>
            <a:endParaRPr sz="14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
        <p:cNvGrpSpPr/>
        <p:nvPr/>
      </p:nvGrpSpPr>
      <p:grpSpPr>
        <a:xfrm>
          <a:off x="0" y="0"/>
          <a:ext cx="0" cy="0"/>
          <a:chOff x="0" y="0"/>
          <a:chExt cx="0" cy="0"/>
        </a:xfrm>
      </p:grpSpPr>
      <p:sp>
        <p:nvSpPr>
          <p:cNvPr id="318" name="Google Shape;318;p20"/>
          <p:cNvSpPr txBox="1">
            <a:spLocks noGrp="1"/>
          </p:cNvSpPr>
          <p:nvPr>
            <p:ph type="subTitle" idx="1"/>
          </p:nvPr>
        </p:nvSpPr>
        <p:spPr>
          <a:xfrm>
            <a:off x="3697700" y="1646524"/>
            <a:ext cx="4997200" cy="243727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n" dirty="0">
                <a:solidFill>
                  <a:schemeClr val="dk1"/>
                </a:solidFill>
                <a:latin typeface="Perpetua" panose="02020502060401020303" pitchFamily="18" charset="0"/>
                <a:ea typeface="Impact"/>
                <a:cs typeface="Calibri" panose="020F0502020204030204" pitchFamily="34" charset="0"/>
                <a:sym typeface="Impact"/>
              </a:rPr>
              <a:t>“Stand firm and hold fast to the traditions that you were taught, either by an oral statement or by a letter of ours.”</a:t>
            </a:r>
            <a:endParaRPr dirty="0">
              <a:solidFill>
                <a:schemeClr val="dk1"/>
              </a:solidFill>
              <a:latin typeface="Perpetua" panose="02020502060401020303" pitchFamily="18" charset="0"/>
              <a:ea typeface="Impact"/>
              <a:cs typeface="Calibri" panose="020F0502020204030204" pitchFamily="34" charset="0"/>
              <a:sym typeface="Impact"/>
            </a:endParaRPr>
          </a:p>
          <a:p>
            <a:pPr marL="0" lvl="0" indent="0" algn="r" rtl="0">
              <a:lnSpc>
                <a:spcPct val="100000"/>
              </a:lnSpc>
              <a:spcBef>
                <a:spcPts val="0"/>
              </a:spcBef>
              <a:spcAft>
                <a:spcPts val="0"/>
              </a:spcAft>
              <a:buSzPts val="605"/>
              <a:buNone/>
            </a:pPr>
            <a:r>
              <a:rPr lang="en" b="1" dirty="0">
                <a:solidFill>
                  <a:schemeClr val="dk1"/>
                </a:solidFill>
                <a:latin typeface="Perpetua" panose="02020502060401020303" pitchFamily="18" charset="0"/>
                <a:ea typeface="Impact"/>
                <a:cs typeface="Calibri" panose="020F0502020204030204" pitchFamily="34" charset="0"/>
                <a:sym typeface="Impact"/>
              </a:rPr>
              <a:t> 2 Thes 2:15</a:t>
            </a:r>
            <a:endParaRPr b="1" dirty="0">
              <a:solidFill>
                <a:schemeClr val="dk1"/>
              </a:solidFill>
              <a:latin typeface="Perpetua" panose="02020502060401020303" pitchFamily="18" charset="0"/>
              <a:ea typeface="Impact"/>
              <a:cs typeface="Calibri" panose="020F0502020204030204" pitchFamily="34" charset="0"/>
              <a:sym typeface="Impact"/>
            </a:endParaRPr>
          </a:p>
        </p:txBody>
      </p:sp>
      <p:sp>
        <p:nvSpPr>
          <p:cNvPr id="319" name="Google Shape;319;p20"/>
          <p:cNvSpPr/>
          <p:nvPr/>
        </p:nvSpPr>
        <p:spPr>
          <a:xfrm>
            <a:off x="311700" y="188375"/>
            <a:ext cx="8383200" cy="1116000"/>
          </a:xfrm>
          <a:prstGeom prst="roundRect">
            <a:avLst>
              <a:gd name="adj" fmla="val 16667"/>
            </a:avLst>
          </a:prstGeom>
          <a:solidFill>
            <a:srgbClr val="0065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0"/>
          <p:cNvSpPr txBox="1"/>
          <p:nvPr/>
        </p:nvSpPr>
        <p:spPr>
          <a:xfrm>
            <a:off x="532650" y="206421"/>
            <a:ext cx="8078700" cy="111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Memorize It</a:t>
            </a:r>
            <a:endParaRPr sz="5300" b="0" i="0" u="none" strike="noStrike" cap="none" dirty="0">
              <a:solidFill>
                <a:schemeClr val="bg1"/>
              </a:solidFill>
              <a:latin typeface="Calibri"/>
              <a:ea typeface="Calibri"/>
              <a:cs typeface="Calibri"/>
              <a:sym typeface="Calibri"/>
            </a:endParaRPr>
          </a:p>
        </p:txBody>
      </p:sp>
      <p:sp>
        <p:nvSpPr>
          <p:cNvPr id="321" name="Google Shape;321;p20"/>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0"/>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323" name="Google Shape;323;p20"/>
          <p:cNvPicPr preferRelativeResize="0"/>
          <p:nvPr/>
        </p:nvPicPr>
        <p:blipFill rotWithShape="1">
          <a:blip r:embed="rId3">
            <a:alphaModFix/>
          </a:blip>
          <a:srcRect/>
          <a:stretch/>
        </p:blipFill>
        <p:spPr>
          <a:xfrm flipH="1">
            <a:off x="773578" y="1646524"/>
            <a:ext cx="2470075" cy="30876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body" idx="1"/>
          </p:nvPr>
        </p:nvSpPr>
        <p:spPr>
          <a:xfrm>
            <a:off x="4516550" y="568800"/>
            <a:ext cx="3224400" cy="4000200"/>
          </a:xfrm>
          <a:prstGeom prst="rect">
            <a:avLst/>
          </a:prstGeom>
          <a:blipFill>
            <a:blip r:embed="rId3"/>
            <a:tile tx="0" ty="0" sx="100000" sy="100000" flip="none" algn="tl"/>
          </a:blipFill>
          <a:ln w="76200" cap="flat" cmpd="sng">
            <a:noFill/>
            <a:prstDash val="solid"/>
            <a:round/>
            <a:headEnd type="none" w="sm" len="sm"/>
            <a:tailEnd type="none" w="sm" len="sm"/>
          </a:ln>
        </p:spPr>
        <p:txBody>
          <a:bodyPr spcFirstLastPara="1" wrap="square" lIns="91425" tIns="91425" rIns="91425" bIns="91425" anchor="ctr" anchorCtr="0">
            <a:normAutofit/>
          </a:bodyPr>
          <a:lstStyle/>
          <a:p>
            <a:pPr marL="115888" lvl="0" indent="0" rtl="0">
              <a:lnSpc>
                <a:spcPct val="115000"/>
              </a:lnSpc>
              <a:spcBef>
                <a:spcPts val="0"/>
              </a:spcBef>
              <a:spcAft>
                <a:spcPts val="1200"/>
              </a:spcAft>
              <a:buSzPts val="1800"/>
              <a:buNone/>
            </a:pPr>
            <a:r>
              <a:rPr lang="en" sz="2300" dirty="0">
                <a:solidFill>
                  <a:schemeClr val="dk1"/>
                </a:solidFill>
                <a:latin typeface="Perpetua" panose="02020502060401020303" pitchFamily="18" charset="0"/>
                <a:ea typeface="Calibri"/>
                <a:cs typeface="Calibri"/>
                <a:sym typeface="Calibri"/>
              </a:rPr>
              <a:t>No. While Scripture contains various types of literary forms and genres, it is more than just literature. It is the inspired Word of God (</a:t>
            </a:r>
            <a:r>
              <a:rPr lang="en" sz="2300" i="1" dirty="0">
                <a:solidFill>
                  <a:schemeClr val="dk1"/>
                </a:solidFill>
                <a:latin typeface="Perpetua" panose="02020502060401020303" pitchFamily="18" charset="0"/>
                <a:ea typeface="Calibri"/>
                <a:cs typeface="Calibri"/>
                <a:sym typeface="Calibri"/>
              </a:rPr>
              <a:t>CCC</a:t>
            </a:r>
            <a:r>
              <a:rPr lang="en" sz="2300" dirty="0">
                <a:solidFill>
                  <a:schemeClr val="dk1"/>
                </a:solidFill>
                <a:latin typeface="Perpetua" panose="02020502060401020303" pitchFamily="18" charset="0"/>
                <a:ea typeface="Calibri"/>
                <a:cs typeface="Calibri"/>
                <a:sym typeface="Calibri"/>
              </a:rPr>
              <a:t>, 135). </a:t>
            </a:r>
            <a:endParaRPr sz="2300" dirty="0">
              <a:solidFill>
                <a:schemeClr val="dk1"/>
              </a:solidFill>
              <a:latin typeface="Perpetua" panose="02020502060401020303" pitchFamily="18" charset="0"/>
              <a:ea typeface="Calibri"/>
              <a:cs typeface="Calibri"/>
              <a:sym typeface="Calibri"/>
            </a:endParaRPr>
          </a:p>
        </p:txBody>
      </p:sp>
      <p:pic>
        <p:nvPicPr>
          <p:cNvPr id="329" name="Google Shape;329;p21"/>
          <p:cNvPicPr preferRelativeResize="0"/>
          <p:nvPr/>
        </p:nvPicPr>
        <p:blipFill rotWithShape="1">
          <a:blip r:embed="rId4">
            <a:alphaModFix/>
          </a:blip>
          <a:srcRect/>
          <a:stretch/>
        </p:blipFill>
        <p:spPr>
          <a:xfrm>
            <a:off x="906651" y="1959575"/>
            <a:ext cx="2864826" cy="2609425"/>
          </a:xfrm>
          <a:prstGeom prst="rect">
            <a:avLst/>
          </a:prstGeom>
          <a:noFill/>
          <a:ln w="28575" cap="flat" cmpd="sng">
            <a:noFill/>
            <a:prstDash val="solid"/>
            <a:round/>
            <a:headEnd type="none" w="sm" len="sm"/>
            <a:tailEnd type="none" w="sm" len="sm"/>
          </a:ln>
        </p:spPr>
      </p:pic>
      <p:sp>
        <p:nvSpPr>
          <p:cNvPr id="330" name="Google Shape;330;p21"/>
          <p:cNvSpPr/>
          <p:nvPr/>
        </p:nvSpPr>
        <p:spPr>
          <a:xfrm>
            <a:off x="760399" y="340963"/>
            <a:ext cx="3121925" cy="1463112"/>
          </a:xfrm>
          <a:prstGeom prst="wedgeRectCallout">
            <a:avLst>
              <a:gd name="adj1" fmla="val -20833"/>
              <a:gd name="adj2" fmla="val 6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1"/>
          <p:cNvSpPr txBox="1"/>
          <p:nvPr/>
        </p:nvSpPr>
        <p:spPr>
          <a:xfrm>
            <a:off x="813853" y="403549"/>
            <a:ext cx="2957623" cy="128576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Clr>
                <a:srgbClr val="000000"/>
              </a:buClr>
              <a:buSzPts val="1987"/>
              <a:buFont typeface="Arial"/>
              <a:buNone/>
            </a:pPr>
            <a:r>
              <a:rPr lang="en" sz="2400" b="0" i="0" u="none" strike="noStrike" cap="none" dirty="0">
                <a:solidFill>
                  <a:schemeClr val="tx1"/>
                </a:solidFill>
                <a:latin typeface="Calibri"/>
                <a:ea typeface="Calibri"/>
                <a:cs typeface="Calibri"/>
                <a:sym typeface="Calibri"/>
              </a:rPr>
              <a:t>“Isn’t the Bible just another piece of literature?”</a:t>
            </a:r>
            <a:endParaRPr sz="2400" b="0" i="0" u="none" strike="noStrike" cap="none" dirty="0">
              <a:solidFill>
                <a:schemeClr val="tx1"/>
              </a:solidFill>
              <a:latin typeface="Arial"/>
              <a:ea typeface="Arial"/>
              <a:cs typeface="Arial"/>
              <a:sym typeface="Arial"/>
            </a:endParaRPr>
          </a:p>
        </p:txBody>
      </p:sp>
      <p:sp>
        <p:nvSpPr>
          <p:cNvPr id="332" name="Google Shape;332;p21"/>
          <p:cNvSpPr/>
          <p:nvPr/>
        </p:nvSpPr>
        <p:spPr>
          <a:xfrm>
            <a:off x="7144873" y="209600"/>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1"/>
          <p:cNvSpPr txBox="1"/>
          <p:nvPr/>
        </p:nvSpPr>
        <p:spPr>
          <a:xfrm>
            <a:off x="7296223" y="403550"/>
            <a:ext cx="11898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Calibri"/>
                <a:ea typeface="Calibri"/>
                <a:cs typeface="Calibri"/>
                <a:sym typeface="Calibri"/>
              </a:rPr>
              <a:t>Challenge</a:t>
            </a:r>
            <a:endParaRPr sz="16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dirty="0">
                <a:solidFill>
                  <a:schemeClr val="dk1"/>
                </a:solidFill>
                <a:latin typeface="Calibri"/>
                <a:ea typeface="Calibri"/>
                <a:cs typeface="Calibri"/>
                <a:sym typeface="Calibri"/>
              </a:rPr>
              <a:t>Question</a:t>
            </a:r>
            <a:endParaRPr sz="16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3"/>
          <p:cNvSpPr txBox="1">
            <a:spLocks noGrp="1"/>
          </p:cNvSpPr>
          <p:nvPr>
            <p:ph type="subTitle" idx="1"/>
          </p:nvPr>
        </p:nvSpPr>
        <p:spPr>
          <a:xfrm>
            <a:off x="3915200" y="1834750"/>
            <a:ext cx="4895700" cy="2630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US" dirty="0">
                <a:solidFill>
                  <a:schemeClr val="tx1"/>
                </a:solidFill>
                <a:latin typeface="Calibri"/>
                <a:ea typeface="Calibri"/>
                <a:cs typeface="Calibri"/>
                <a:sym typeface="Calibri"/>
              </a:rPr>
              <a:t>A binding and solemn agreement between human beings or between God and people, holding each other to a particular course of action.</a:t>
            </a:r>
            <a:endParaRPr sz="2440" dirty="0">
              <a:solidFill>
                <a:schemeClr val="tx1"/>
              </a:solidFill>
              <a:latin typeface="Calibri"/>
              <a:ea typeface="Calibri"/>
              <a:cs typeface="Calibri"/>
              <a:sym typeface="Calibri"/>
            </a:endParaRPr>
          </a:p>
        </p:txBody>
      </p:sp>
      <p:sp>
        <p:nvSpPr>
          <p:cNvPr id="74" name="Google Shape;74;p3"/>
          <p:cNvSpPr/>
          <p:nvPr/>
        </p:nvSpPr>
        <p:spPr>
          <a:xfrm>
            <a:off x="380400" y="138948"/>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
          <p:cNvSpPr txBox="1"/>
          <p:nvPr/>
        </p:nvSpPr>
        <p:spPr>
          <a:xfrm>
            <a:off x="1488450" y="188375"/>
            <a:ext cx="6167100" cy="2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Covenant</a:t>
            </a:r>
            <a:endParaRPr sz="5300" b="0" i="0" u="none" strike="noStrike" cap="none" dirty="0">
              <a:solidFill>
                <a:schemeClr val="bg1"/>
              </a:solidFill>
              <a:latin typeface="Calibri"/>
              <a:ea typeface="Calibri"/>
              <a:cs typeface="Calibri"/>
              <a:sym typeface="Calibri"/>
            </a:endParaRPr>
          </a:p>
        </p:txBody>
      </p:sp>
      <p:sp>
        <p:nvSpPr>
          <p:cNvPr id="76" name="Google Shape;76;p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78" name="Google Shape;78;p3"/>
          <p:cNvPicPr preferRelativeResize="0"/>
          <p:nvPr/>
        </p:nvPicPr>
        <p:blipFill>
          <a:blip r:embed="rId4">
            <a:alphaModFix/>
          </a:blip>
          <a:stretch>
            <a:fillRect/>
          </a:stretch>
        </p:blipFill>
        <p:spPr>
          <a:xfrm>
            <a:off x="749050" y="1923000"/>
            <a:ext cx="2897226" cy="2096875"/>
          </a:xfrm>
          <a:prstGeom prst="rect">
            <a:avLst/>
          </a:prstGeom>
          <a:noFill/>
          <a:ln w="76200" cap="flat" cmpd="sng">
            <a:solidFill>
              <a:srgbClr val="00597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g2b72a694d88_0_4"/>
          <p:cNvSpPr txBox="1">
            <a:spLocks noGrp="1"/>
          </p:cNvSpPr>
          <p:nvPr>
            <p:ph type="subTitle" idx="1"/>
          </p:nvPr>
        </p:nvSpPr>
        <p:spPr>
          <a:xfrm>
            <a:off x="4369875" y="1936377"/>
            <a:ext cx="4130100" cy="2545976"/>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SzPts val="605"/>
              <a:buNone/>
            </a:pPr>
            <a:r>
              <a:rPr lang="en-US" sz="2600" dirty="0">
                <a:solidFill>
                  <a:schemeClr val="tx1"/>
                </a:solidFill>
                <a:latin typeface="Calibri"/>
                <a:ea typeface="Calibri"/>
                <a:cs typeface="Calibri"/>
                <a:sym typeface="Calibri"/>
              </a:rPr>
              <a:t>The term used to describe God’s presence and work throughout all of human history.</a:t>
            </a:r>
            <a:endParaRPr sz="2240" dirty="0">
              <a:solidFill>
                <a:schemeClr val="tx1"/>
              </a:solidFill>
              <a:latin typeface="Calibri"/>
              <a:ea typeface="Calibri"/>
              <a:cs typeface="Calibri"/>
              <a:sym typeface="Calibri"/>
            </a:endParaRPr>
          </a:p>
        </p:txBody>
      </p:sp>
      <p:sp>
        <p:nvSpPr>
          <p:cNvPr id="84" name="Google Shape;84;g2b72a694d88_0_4"/>
          <p:cNvSpPr/>
          <p:nvPr/>
        </p:nvSpPr>
        <p:spPr>
          <a:xfrm>
            <a:off x="380400" y="188375"/>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2b72a694d88_0_4"/>
          <p:cNvSpPr txBox="1"/>
          <p:nvPr/>
        </p:nvSpPr>
        <p:spPr>
          <a:xfrm>
            <a:off x="1185750" y="195058"/>
            <a:ext cx="6772500" cy="34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Salvation History</a:t>
            </a:r>
            <a:endParaRPr sz="5300" b="0" i="0" u="none" strike="noStrike" cap="none" dirty="0">
              <a:solidFill>
                <a:schemeClr val="bg1"/>
              </a:solidFill>
              <a:latin typeface="Calibri"/>
              <a:ea typeface="Calibri"/>
              <a:cs typeface="Calibri"/>
              <a:sym typeface="Calibri"/>
            </a:endParaRPr>
          </a:p>
        </p:txBody>
      </p:sp>
      <p:sp>
        <p:nvSpPr>
          <p:cNvPr id="86" name="Google Shape;86;g2b72a694d88_0_4"/>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b72a694d88_0_4"/>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88" name="Google Shape;88;g2b72a694d88_0_4"/>
          <p:cNvPicPr preferRelativeResize="0"/>
          <p:nvPr/>
        </p:nvPicPr>
        <p:blipFill>
          <a:blip r:embed="rId4">
            <a:alphaModFix/>
          </a:blip>
          <a:stretch>
            <a:fillRect/>
          </a:stretch>
        </p:blipFill>
        <p:spPr>
          <a:xfrm>
            <a:off x="717176" y="1936377"/>
            <a:ext cx="3388659" cy="2545976"/>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311700" y="327137"/>
            <a:ext cx="8520600" cy="703200"/>
          </a:xfrm>
          <a:prstGeom prst="rect">
            <a:avLst/>
          </a:prstGeom>
          <a:blipFill>
            <a:blip r:embed="rId3"/>
            <a:tile tx="0" ty="0" sx="100000" sy="100000" flip="none" algn="tl"/>
          </a:blip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220" b="1" dirty="0">
                <a:solidFill>
                  <a:srgbClr val="134F5C"/>
                </a:solidFill>
                <a:latin typeface="Calibri"/>
                <a:ea typeface="Calibri"/>
                <a:cs typeface="Calibri"/>
                <a:sym typeface="Calibri"/>
              </a:rPr>
              <a:t>  Six Major Covenants in the Bible </a:t>
            </a:r>
            <a:endParaRPr sz="3220" b="1" dirty="0">
              <a:solidFill>
                <a:srgbClr val="134F5C"/>
              </a:solidFill>
              <a:latin typeface="Calibri"/>
              <a:ea typeface="Calibri"/>
              <a:cs typeface="Calibri"/>
              <a:sym typeface="Calibri"/>
            </a:endParaRPr>
          </a:p>
        </p:txBody>
      </p:sp>
      <p:sp>
        <p:nvSpPr>
          <p:cNvPr id="94" name="Google Shape;94;p4"/>
          <p:cNvSpPr txBox="1">
            <a:spLocks noGrp="1"/>
          </p:cNvSpPr>
          <p:nvPr>
            <p:ph type="body" idx="1"/>
          </p:nvPr>
        </p:nvSpPr>
        <p:spPr>
          <a:xfrm>
            <a:off x="311700" y="1152475"/>
            <a:ext cx="4102500" cy="3416400"/>
          </a:xfrm>
          <a:prstGeom prst="rect">
            <a:avLst/>
          </a:prstGeom>
          <a:blipFill>
            <a:blip r:embed="rId3"/>
            <a:tile tx="0" ty="0" sx="100000" sy="100000" flip="none" algn="tl"/>
          </a:blip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SzPts val="1800"/>
              <a:buNone/>
            </a:pPr>
            <a:r>
              <a:rPr lang="en" u="sng" dirty="0">
                <a:solidFill>
                  <a:schemeClr val="dk1"/>
                </a:solidFill>
                <a:latin typeface="Calibri"/>
                <a:ea typeface="Calibri"/>
                <a:cs typeface="Calibri"/>
                <a:sym typeface="Calibri"/>
              </a:rPr>
              <a:t>Old Testament Covenants between…</a:t>
            </a:r>
            <a:endParaRPr u="sng" dirty="0">
              <a:solidFill>
                <a:schemeClr val="dk1"/>
              </a:solidFill>
              <a:latin typeface="Calibri"/>
              <a:ea typeface="Calibri"/>
              <a:cs typeface="Calibri"/>
              <a:sym typeface="Calibri"/>
            </a:endParaRPr>
          </a:p>
          <a:p>
            <a:pPr marL="457200" lvl="0" indent="-342900" algn="l" rtl="0">
              <a:lnSpc>
                <a:spcPct val="115000"/>
              </a:lnSpc>
              <a:spcBef>
                <a:spcPts val="120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Adam, Eve, and God</a:t>
            </a:r>
            <a:endParaRPr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Noah, his family, and God</a:t>
            </a:r>
            <a:endParaRPr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Abraham, his tribe, and God</a:t>
            </a:r>
            <a:endParaRPr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Moses, the Nation of Israel, and God</a:t>
            </a:r>
            <a:endParaRPr dirty="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David, the Kingdom of Israel, and God</a:t>
            </a:r>
            <a:endParaRPr dirty="0">
              <a:solidFill>
                <a:schemeClr val="dk1"/>
              </a:solidFill>
              <a:latin typeface="Calibri"/>
              <a:ea typeface="Calibri"/>
              <a:cs typeface="Calibri"/>
              <a:sym typeface="Calibri"/>
            </a:endParaRPr>
          </a:p>
        </p:txBody>
      </p:sp>
      <p:sp>
        <p:nvSpPr>
          <p:cNvPr id="95" name="Google Shape;95;p4"/>
          <p:cNvSpPr txBox="1"/>
          <p:nvPr/>
        </p:nvSpPr>
        <p:spPr>
          <a:xfrm>
            <a:off x="4580525" y="1152475"/>
            <a:ext cx="4251900" cy="3416400"/>
          </a:xfrm>
          <a:prstGeom prst="rect">
            <a:avLst/>
          </a:prstGeom>
          <a:blipFill>
            <a:blip r:embed="rId3"/>
            <a:tile tx="0" ty="0" sx="100000" sy="100000" flip="none" algn="tl"/>
          </a:blip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dirty="0">
                <a:solidFill>
                  <a:srgbClr val="000000"/>
                </a:solidFill>
                <a:latin typeface="Calibri"/>
                <a:ea typeface="Calibri"/>
                <a:cs typeface="Calibri"/>
                <a:sym typeface="Calibri"/>
              </a:rPr>
              <a:t>New Testament Covenant between…</a:t>
            </a:r>
            <a:endParaRPr sz="1800" b="0" i="0" u="sng"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dirty="0">
              <a:solidFill>
                <a:srgbClr val="000000"/>
              </a:solidFill>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Char char="●"/>
            </a:pPr>
            <a:r>
              <a:rPr lang="en" sz="1800" b="0" i="0" u="none" strike="noStrike" cap="none" dirty="0">
                <a:solidFill>
                  <a:srgbClr val="000000"/>
                </a:solidFill>
                <a:latin typeface="Calibri"/>
                <a:ea typeface="Calibri"/>
                <a:cs typeface="Calibri"/>
                <a:sym typeface="Calibri"/>
              </a:rPr>
              <a:t>Jesus, the Church, and God the Father</a:t>
            </a: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2000"/>
              <a:buFont typeface="Arial"/>
              <a:buNone/>
            </a:pPr>
            <a:r>
              <a:rPr lang="en" sz="2000" b="1" i="0" u="none" strike="noStrike" cap="none" dirty="0">
                <a:solidFill>
                  <a:srgbClr val="007C9E"/>
                </a:solidFill>
                <a:latin typeface="Perpetua" panose="02020502060401020303" pitchFamily="18" charset="0"/>
                <a:ea typeface="Garamond"/>
                <a:cs typeface="Garamond"/>
                <a:sym typeface="Garamond"/>
              </a:rPr>
              <a:t>“For there is one God. There is also one mediator between God and the human race, Christ Jesus, himself human, who gave himself as a ransom for all</a:t>
            </a:r>
            <a:r>
              <a:rPr lang="en" sz="2000" b="1" dirty="0">
                <a:solidFill>
                  <a:srgbClr val="007C9E"/>
                </a:solidFill>
                <a:latin typeface="Perpetua" panose="02020502060401020303" pitchFamily="18" charset="0"/>
                <a:ea typeface="Garamond"/>
                <a:cs typeface="Garamond"/>
                <a:sym typeface="Garamond"/>
              </a:rPr>
              <a:t>. This was the </a:t>
            </a:r>
            <a:r>
              <a:rPr lang="en" sz="2000" b="1" i="0" u="none" strike="noStrike" cap="none" dirty="0">
                <a:solidFill>
                  <a:srgbClr val="007C9E"/>
                </a:solidFill>
                <a:latin typeface="Perpetua" panose="02020502060401020303" pitchFamily="18" charset="0"/>
                <a:ea typeface="Garamond"/>
                <a:cs typeface="Garamond"/>
                <a:sym typeface="Garamond"/>
              </a:rPr>
              <a:t>testimony at the proper time.” </a:t>
            </a:r>
          </a:p>
          <a:p>
            <a:pPr marL="0" marR="0" lvl="0" indent="0" algn="r" rtl="0">
              <a:lnSpc>
                <a:spcPct val="100000"/>
              </a:lnSpc>
              <a:spcBef>
                <a:spcPts val="0"/>
              </a:spcBef>
              <a:spcAft>
                <a:spcPts val="0"/>
              </a:spcAft>
              <a:buClr>
                <a:srgbClr val="000000"/>
              </a:buClr>
              <a:buSzPts val="2000"/>
              <a:buFont typeface="Arial"/>
              <a:buNone/>
            </a:pPr>
            <a:r>
              <a:rPr lang="en" sz="2000" b="1" i="0" u="none" strike="noStrike" cap="none" dirty="0">
                <a:solidFill>
                  <a:srgbClr val="007C9E"/>
                </a:solidFill>
                <a:latin typeface="Perpetua" panose="02020502060401020303" pitchFamily="18" charset="0"/>
                <a:ea typeface="Garamond"/>
                <a:cs typeface="Garamond"/>
                <a:sym typeface="Garamond"/>
              </a:rPr>
              <a:t>1 Tim 2:5-6</a:t>
            </a:r>
            <a:endParaRPr sz="2300" b="1" i="0" u="none" strike="noStrike" cap="none" dirty="0">
              <a:solidFill>
                <a:srgbClr val="007C9E"/>
              </a:solidFill>
              <a:latin typeface="Perpetua" panose="02020502060401020303" pitchFamily="18" charset="0"/>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5"/>
          <p:cNvSpPr txBox="1">
            <a:spLocks noGrp="1"/>
          </p:cNvSpPr>
          <p:nvPr>
            <p:ph type="subTitle" idx="1"/>
          </p:nvPr>
        </p:nvSpPr>
        <p:spPr>
          <a:xfrm>
            <a:off x="3927975" y="1847550"/>
            <a:ext cx="4895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dirty="0">
                <a:solidFill>
                  <a:schemeClr val="tx1"/>
                </a:solidFill>
                <a:latin typeface="Calibri"/>
                <a:ea typeface="Calibri"/>
                <a:cs typeface="Calibri"/>
                <a:sym typeface="Calibri"/>
              </a:rPr>
              <a:t>Both the Old Covenant and the New Covenant were ratified or sealed in a legal way through blood. Both Moses and Jesus said, “This is the blood of the covenant.” </a:t>
            </a:r>
            <a:endParaRPr sz="2440" dirty="0">
              <a:solidFill>
                <a:schemeClr val="tx1"/>
              </a:solidFill>
              <a:latin typeface="Calibri"/>
              <a:ea typeface="Calibri"/>
              <a:cs typeface="Calibri"/>
              <a:sym typeface="Calibri"/>
            </a:endParaRPr>
          </a:p>
        </p:txBody>
      </p:sp>
      <p:sp>
        <p:nvSpPr>
          <p:cNvPr id="101" name="Google Shape;101;p5"/>
          <p:cNvSpPr/>
          <p:nvPr/>
        </p:nvSpPr>
        <p:spPr>
          <a:xfrm>
            <a:off x="380400" y="188375"/>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
          <p:cNvSpPr txBox="1"/>
          <p:nvPr/>
        </p:nvSpPr>
        <p:spPr>
          <a:xfrm>
            <a:off x="532650" y="278176"/>
            <a:ext cx="8078700" cy="963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Ratification</a:t>
            </a:r>
            <a:endParaRPr sz="5300" b="0" i="0" u="none" strike="noStrike" cap="none" dirty="0">
              <a:solidFill>
                <a:schemeClr val="bg1"/>
              </a:solidFill>
              <a:latin typeface="Calibri"/>
              <a:ea typeface="Calibri"/>
              <a:cs typeface="Calibri"/>
              <a:sym typeface="Calibri"/>
            </a:endParaRPr>
          </a:p>
        </p:txBody>
      </p:sp>
      <p:sp>
        <p:nvSpPr>
          <p:cNvPr id="103" name="Google Shape;103;p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05" name="Google Shape;105;p5"/>
          <p:cNvPicPr preferRelativeResize="0"/>
          <p:nvPr/>
        </p:nvPicPr>
        <p:blipFill>
          <a:blip r:embed="rId4">
            <a:alphaModFix/>
          </a:blip>
          <a:stretch>
            <a:fillRect/>
          </a:stretch>
        </p:blipFill>
        <p:spPr>
          <a:xfrm>
            <a:off x="626874" y="1769075"/>
            <a:ext cx="2942400" cy="3043550"/>
          </a:xfrm>
          <a:prstGeom prst="rect">
            <a:avLst/>
          </a:prstGeom>
          <a:noFill/>
          <a:ln w="2857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970"/>
        </a:solidFill>
        <a:effectLst/>
      </p:bgPr>
    </p:bg>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311700" y="125650"/>
            <a:ext cx="8520600" cy="572700"/>
          </a:xfrm>
          <a:prstGeom prst="rect">
            <a:avLst/>
          </a:prstGeom>
          <a:gradFill>
            <a:gsLst>
              <a:gs pos="0">
                <a:srgbClr val="FFF6DB"/>
              </a:gs>
              <a:gs pos="100000">
                <a:srgbClr val="FAD25C"/>
              </a:gs>
            </a:gsLst>
            <a:path path="circle">
              <a:fillToRect l="50000" t="50000" r="50000" b="50000"/>
            </a:path>
            <a:tileRect/>
          </a:gra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dirty="0">
                <a:latin typeface="Calibri"/>
                <a:ea typeface="Calibri"/>
                <a:cs typeface="Calibri"/>
                <a:sym typeface="Calibri"/>
              </a:rPr>
              <a:t>Six Major Covenants in the Bible </a:t>
            </a:r>
            <a:endParaRPr b="1" dirty="0">
              <a:latin typeface="Calibri"/>
              <a:ea typeface="Calibri"/>
              <a:cs typeface="Calibri"/>
              <a:sym typeface="Calibri"/>
            </a:endParaRPr>
          </a:p>
        </p:txBody>
      </p:sp>
      <p:sp>
        <p:nvSpPr>
          <p:cNvPr id="111" name="Google Shape;111;p6"/>
          <p:cNvSpPr/>
          <p:nvPr/>
        </p:nvSpPr>
        <p:spPr>
          <a:xfrm>
            <a:off x="3590810" y="2084093"/>
            <a:ext cx="1970400" cy="1689000"/>
          </a:xfrm>
          <a:prstGeom prst="hexagon">
            <a:avLst>
              <a:gd name="adj" fmla="val 25000"/>
              <a:gd name="vf" fmla="val 11547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
          <p:cNvSpPr/>
          <p:nvPr/>
        </p:nvSpPr>
        <p:spPr>
          <a:xfrm>
            <a:off x="5498335" y="1756743"/>
            <a:ext cx="2532300" cy="876900"/>
          </a:xfrm>
          <a:prstGeom prst="horizontalScroll">
            <a:avLst>
              <a:gd name="adj" fmla="val 125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a:off x="5612360" y="2813268"/>
            <a:ext cx="2532300" cy="946500"/>
          </a:xfrm>
          <a:prstGeom prst="horizontalScroll">
            <a:avLst>
              <a:gd name="adj" fmla="val 12500"/>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6"/>
          <p:cNvSpPr/>
          <p:nvPr/>
        </p:nvSpPr>
        <p:spPr>
          <a:xfrm>
            <a:off x="3261410" y="3923743"/>
            <a:ext cx="2629200" cy="946500"/>
          </a:xfrm>
          <a:prstGeom prst="horizontalScroll">
            <a:avLst>
              <a:gd name="adj" fmla="val 125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3539660" y="902067"/>
            <a:ext cx="2278500" cy="946500"/>
          </a:xfrm>
          <a:prstGeom prst="horizontalScroll">
            <a:avLst>
              <a:gd name="adj" fmla="val 125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
          <p:cNvSpPr/>
          <p:nvPr/>
        </p:nvSpPr>
        <p:spPr>
          <a:xfrm>
            <a:off x="1007360" y="1697093"/>
            <a:ext cx="2532300" cy="1024500"/>
          </a:xfrm>
          <a:prstGeom prst="horizontalScroll">
            <a:avLst>
              <a:gd name="adj" fmla="val 125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6"/>
          <p:cNvSpPr/>
          <p:nvPr/>
        </p:nvSpPr>
        <p:spPr>
          <a:xfrm>
            <a:off x="1007360" y="3043368"/>
            <a:ext cx="2532300" cy="946500"/>
          </a:xfrm>
          <a:prstGeom prst="horizontalScroll">
            <a:avLst>
              <a:gd name="adj" fmla="val 12500"/>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6"/>
          <p:cNvSpPr/>
          <p:nvPr/>
        </p:nvSpPr>
        <p:spPr>
          <a:xfrm>
            <a:off x="4076960" y="2403443"/>
            <a:ext cx="998100" cy="8769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6"/>
          <p:cNvSpPr txBox="1"/>
          <p:nvPr/>
        </p:nvSpPr>
        <p:spPr>
          <a:xfrm>
            <a:off x="4295635" y="2752343"/>
            <a:ext cx="869100" cy="17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Impact"/>
                <a:ea typeface="Impact"/>
                <a:cs typeface="Impact"/>
                <a:sym typeface="Impact"/>
              </a:rPr>
              <a:t>GOD</a:t>
            </a:r>
            <a:endParaRPr sz="1700" b="0" i="0" u="none" strike="noStrike" cap="none">
              <a:solidFill>
                <a:schemeClr val="dk1"/>
              </a:solidFill>
              <a:latin typeface="Impact"/>
              <a:ea typeface="Impact"/>
              <a:cs typeface="Impact"/>
              <a:sym typeface="Impact"/>
            </a:endParaRPr>
          </a:p>
        </p:txBody>
      </p:sp>
      <p:sp>
        <p:nvSpPr>
          <p:cNvPr id="120" name="Google Shape;120;p6"/>
          <p:cNvSpPr txBox="1"/>
          <p:nvPr/>
        </p:nvSpPr>
        <p:spPr>
          <a:xfrm>
            <a:off x="6186910" y="3113418"/>
            <a:ext cx="12666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Calibri"/>
                <a:ea typeface="Calibri"/>
                <a:cs typeface="Calibri"/>
                <a:sym typeface="Calibri"/>
              </a:rPr>
              <a:t>    ADAMIC</a:t>
            </a:r>
            <a:endParaRPr sz="1400" b="1" i="0" u="none" strike="noStrike" cap="none" dirty="0">
              <a:solidFill>
                <a:srgbClr val="000000"/>
              </a:solidFill>
              <a:latin typeface="Calibri"/>
              <a:ea typeface="Calibri"/>
              <a:cs typeface="Calibri"/>
              <a:sym typeface="Calibri"/>
            </a:endParaRPr>
          </a:p>
        </p:txBody>
      </p:sp>
      <p:sp>
        <p:nvSpPr>
          <p:cNvPr id="121" name="Google Shape;121;p6"/>
          <p:cNvSpPr txBox="1"/>
          <p:nvPr/>
        </p:nvSpPr>
        <p:spPr>
          <a:xfrm>
            <a:off x="4001260" y="4160093"/>
            <a:ext cx="1330800" cy="3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a:t>
            </a:r>
            <a:r>
              <a:rPr lang="en" sz="1400" b="1" i="0" u="none" strike="noStrike" cap="none">
                <a:solidFill>
                  <a:srgbClr val="000000"/>
                </a:solidFill>
                <a:latin typeface="Calibri"/>
                <a:ea typeface="Calibri"/>
                <a:cs typeface="Calibri"/>
                <a:sym typeface="Calibri"/>
              </a:rPr>
              <a:t>NOAHIC</a:t>
            </a:r>
            <a:endParaRPr sz="1400" b="1" i="0" u="none" strike="noStrike" cap="none">
              <a:solidFill>
                <a:srgbClr val="000000"/>
              </a:solidFill>
              <a:latin typeface="Calibri"/>
              <a:ea typeface="Calibri"/>
              <a:cs typeface="Calibri"/>
              <a:sym typeface="Calibri"/>
            </a:endParaRPr>
          </a:p>
        </p:txBody>
      </p:sp>
      <p:sp>
        <p:nvSpPr>
          <p:cNvPr id="122" name="Google Shape;122;p6"/>
          <p:cNvSpPr txBox="1"/>
          <p:nvPr/>
        </p:nvSpPr>
        <p:spPr>
          <a:xfrm>
            <a:off x="1698285" y="3343818"/>
            <a:ext cx="1330800" cy="34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ABRAHAMIC</a:t>
            </a:r>
            <a:endParaRPr sz="1400" b="1" i="0" u="none" strike="noStrike" cap="none">
              <a:solidFill>
                <a:srgbClr val="000000"/>
              </a:solidFill>
              <a:latin typeface="Calibri"/>
              <a:ea typeface="Calibri"/>
              <a:cs typeface="Calibri"/>
              <a:sym typeface="Calibri"/>
            </a:endParaRPr>
          </a:p>
        </p:txBody>
      </p:sp>
      <p:sp>
        <p:nvSpPr>
          <p:cNvPr id="123" name="Google Shape;123;p6"/>
          <p:cNvSpPr txBox="1"/>
          <p:nvPr/>
        </p:nvSpPr>
        <p:spPr>
          <a:xfrm>
            <a:off x="1775085" y="2019568"/>
            <a:ext cx="11772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libri"/>
                <a:ea typeface="Calibri"/>
                <a:cs typeface="Calibri"/>
                <a:sym typeface="Calibri"/>
              </a:rPr>
              <a:t>MOSAIC</a:t>
            </a:r>
            <a:endParaRPr sz="1400" b="1" i="0" u="none" strike="noStrike" cap="none">
              <a:solidFill>
                <a:srgbClr val="000000"/>
              </a:solidFill>
              <a:latin typeface="Calibri"/>
              <a:ea typeface="Calibri"/>
              <a:cs typeface="Calibri"/>
              <a:sym typeface="Calibri"/>
            </a:endParaRPr>
          </a:p>
        </p:txBody>
      </p:sp>
      <p:sp>
        <p:nvSpPr>
          <p:cNvPr id="124" name="Google Shape;124;p6"/>
          <p:cNvSpPr txBox="1"/>
          <p:nvPr/>
        </p:nvSpPr>
        <p:spPr>
          <a:xfrm>
            <a:off x="4179860" y="1203718"/>
            <a:ext cx="9981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Calibri"/>
                <a:ea typeface="Calibri"/>
                <a:cs typeface="Calibri"/>
                <a:sym typeface="Calibri"/>
              </a:rPr>
              <a:t>DAVIDIC</a:t>
            </a:r>
            <a:endParaRPr sz="1400" b="1" i="0" u="none" strike="noStrike" cap="none" dirty="0">
              <a:solidFill>
                <a:srgbClr val="000000"/>
              </a:solidFill>
              <a:latin typeface="Calibri"/>
              <a:ea typeface="Calibri"/>
              <a:cs typeface="Calibri"/>
              <a:sym typeface="Calibri"/>
            </a:endParaRPr>
          </a:p>
        </p:txBody>
      </p:sp>
      <p:sp>
        <p:nvSpPr>
          <p:cNvPr id="125" name="Google Shape;125;p6"/>
          <p:cNvSpPr txBox="1"/>
          <p:nvPr/>
        </p:nvSpPr>
        <p:spPr>
          <a:xfrm>
            <a:off x="6104260" y="2019568"/>
            <a:ext cx="1866900" cy="23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Calibri"/>
                <a:ea typeface="Calibri"/>
                <a:cs typeface="Calibri"/>
                <a:sym typeface="Calibri"/>
              </a:rPr>
              <a:t>  CHRISTIAN</a:t>
            </a:r>
            <a:endParaRPr sz="1400" b="1" i="0" u="none" strike="noStrike" cap="none" dirty="0">
              <a:solidFill>
                <a:srgbClr val="000000"/>
              </a:solidFill>
              <a:latin typeface="Calibri"/>
              <a:ea typeface="Calibri"/>
              <a:cs typeface="Calibri"/>
              <a:sym typeface="Calibri"/>
            </a:endParaRPr>
          </a:p>
        </p:txBody>
      </p:sp>
      <p:sp>
        <p:nvSpPr>
          <p:cNvPr id="126" name="Google Shape;126;p6"/>
          <p:cNvSpPr/>
          <p:nvPr/>
        </p:nvSpPr>
        <p:spPr>
          <a:xfrm rot="3267228">
            <a:off x="5647697" y="3555910"/>
            <a:ext cx="703868" cy="729256"/>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6"/>
          <p:cNvSpPr/>
          <p:nvPr/>
        </p:nvSpPr>
        <p:spPr>
          <a:xfrm rot="8576083">
            <a:off x="2865358" y="3647577"/>
            <a:ext cx="703804" cy="728825"/>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6"/>
          <p:cNvSpPr/>
          <p:nvPr/>
        </p:nvSpPr>
        <p:spPr>
          <a:xfrm rot="10800000">
            <a:off x="1921615" y="2432231"/>
            <a:ext cx="703800" cy="729300"/>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6"/>
          <p:cNvSpPr/>
          <p:nvPr/>
        </p:nvSpPr>
        <p:spPr>
          <a:xfrm rot="-7097450">
            <a:off x="2927367" y="1172176"/>
            <a:ext cx="703876" cy="729376"/>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6"/>
          <p:cNvSpPr/>
          <p:nvPr/>
        </p:nvSpPr>
        <p:spPr>
          <a:xfrm rot="-3096658">
            <a:off x="5764885" y="1274090"/>
            <a:ext cx="703867" cy="729496"/>
          </a:xfrm>
          <a:prstGeom prst="down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7"/>
          <p:cNvSpPr txBox="1">
            <a:spLocks noGrp="1"/>
          </p:cNvSpPr>
          <p:nvPr>
            <p:ph type="subTitle" idx="1"/>
          </p:nvPr>
        </p:nvSpPr>
        <p:spPr>
          <a:xfrm>
            <a:off x="3927975" y="1847550"/>
            <a:ext cx="4895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dirty="0">
                <a:solidFill>
                  <a:schemeClr val="tx1"/>
                </a:solidFill>
                <a:latin typeface="Calibri"/>
                <a:ea typeface="Calibri"/>
                <a:cs typeface="Calibri"/>
                <a:sym typeface="Calibri"/>
              </a:rPr>
              <a:t>The person of Jesus is the fulfillment of the Old Testament or Old Covenant. He is anticipated, foreshadowed, and expected as the Messiah or Savior.</a:t>
            </a:r>
            <a:endParaRPr sz="2440" dirty="0">
              <a:solidFill>
                <a:schemeClr val="tx1"/>
              </a:solidFill>
              <a:latin typeface="Calibri"/>
              <a:ea typeface="Calibri"/>
              <a:cs typeface="Calibri"/>
              <a:sym typeface="Calibri"/>
            </a:endParaRPr>
          </a:p>
        </p:txBody>
      </p:sp>
      <p:sp>
        <p:nvSpPr>
          <p:cNvPr id="136" name="Google Shape;136;p7"/>
          <p:cNvSpPr/>
          <p:nvPr/>
        </p:nvSpPr>
        <p:spPr>
          <a:xfrm>
            <a:off x="380400" y="177805"/>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
          <p:cNvSpPr txBox="1"/>
          <p:nvPr/>
        </p:nvSpPr>
        <p:spPr>
          <a:xfrm>
            <a:off x="532650" y="202518"/>
            <a:ext cx="8078700" cy="202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accent4"/>
                </a:solidFill>
                <a:latin typeface="Calibri"/>
                <a:ea typeface="Calibri"/>
                <a:cs typeface="Calibri"/>
                <a:sym typeface="Calibri"/>
              </a:rPr>
              <a:t>Jesus as </a:t>
            </a:r>
            <a:r>
              <a:rPr lang="en" sz="5300" b="0" i="0" u="none" strike="noStrike" cap="none" dirty="0">
                <a:solidFill>
                  <a:schemeClr val="bg1">
                    <a:lumMod val="95000"/>
                  </a:schemeClr>
                </a:solidFill>
                <a:latin typeface="Calibri"/>
                <a:ea typeface="Calibri"/>
                <a:cs typeface="Calibri"/>
                <a:sym typeface="Calibri"/>
              </a:rPr>
              <a:t>Fulfillment</a:t>
            </a:r>
            <a:endParaRPr sz="5300" b="0" i="0" u="none" strike="noStrike" cap="none" dirty="0">
              <a:solidFill>
                <a:schemeClr val="bg1">
                  <a:lumMod val="95000"/>
                </a:schemeClr>
              </a:solidFill>
              <a:latin typeface="Calibri"/>
              <a:ea typeface="Calibri"/>
              <a:cs typeface="Calibri"/>
              <a:sym typeface="Calibri"/>
            </a:endParaRPr>
          </a:p>
        </p:txBody>
      </p:sp>
      <p:sp>
        <p:nvSpPr>
          <p:cNvPr id="138" name="Google Shape;138;p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0" name="Google Shape;140;p7"/>
          <p:cNvPicPr preferRelativeResize="0"/>
          <p:nvPr/>
        </p:nvPicPr>
        <p:blipFill rotWithShape="1">
          <a:blip r:embed="rId4">
            <a:alphaModFix/>
          </a:blip>
          <a:srcRect t="21893"/>
          <a:stretch/>
        </p:blipFill>
        <p:spPr>
          <a:xfrm>
            <a:off x="1032450" y="2043850"/>
            <a:ext cx="2291250" cy="2284600"/>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8"/>
          <p:cNvSpPr txBox="1">
            <a:spLocks noGrp="1"/>
          </p:cNvSpPr>
          <p:nvPr>
            <p:ph type="subTitle" idx="1"/>
          </p:nvPr>
        </p:nvSpPr>
        <p:spPr>
          <a:xfrm>
            <a:off x="3927975" y="1642825"/>
            <a:ext cx="4462425" cy="2886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605"/>
              <a:buNone/>
            </a:pPr>
            <a:r>
              <a:rPr lang="en-US" sz="2400" dirty="0">
                <a:solidFill>
                  <a:schemeClr val="tx1"/>
                </a:solidFill>
                <a:latin typeface="Calibri" panose="020F0502020204030204" pitchFamily="34" charset="0"/>
                <a:cs typeface="Calibri" panose="020F0502020204030204" pitchFamily="34" charset="0"/>
              </a:rPr>
              <a:t>A form of biblical exegesis in which Old Testament people and events (types) are seen as preceding or foreshadowing New Testament people and events.</a:t>
            </a:r>
          </a:p>
        </p:txBody>
      </p:sp>
      <p:sp>
        <p:nvSpPr>
          <p:cNvPr id="146" name="Google Shape;146;p8"/>
          <p:cNvSpPr/>
          <p:nvPr/>
        </p:nvSpPr>
        <p:spPr>
          <a:xfrm>
            <a:off x="380400" y="218064"/>
            <a:ext cx="8383200" cy="1116000"/>
          </a:xfrm>
          <a:prstGeom prst="roundRect">
            <a:avLst>
              <a:gd name="adj" fmla="val 16667"/>
            </a:avLst>
          </a:prstGeom>
          <a:solidFill>
            <a:srgbClr val="00597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8"/>
          <p:cNvSpPr txBox="1"/>
          <p:nvPr/>
        </p:nvSpPr>
        <p:spPr>
          <a:xfrm>
            <a:off x="532650" y="222800"/>
            <a:ext cx="8078700" cy="963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b="0" i="0" u="none" strike="noStrike" cap="none" dirty="0">
                <a:solidFill>
                  <a:schemeClr val="bg1"/>
                </a:solidFill>
                <a:latin typeface="Calibri"/>
                <a:ea typeface="Calibri"/>
                <a:cs typeface="Calibri"/>
                <a:sym typeface="Calibri"/>
              </a:rPr>
              <a:t>Typology</a:t>
            </a:r>
            <a:endParaRPr sz="5300" b="0" i="0" u="none" strike="noStrike" cap="none" dirty="0">
              <a:solidFill>
                <a:schemeClr val="bg1"/>
              </a:solidFill>
              <a:latin typeface="Calibri"/>
              <a:ea typeface="Calibri"/>
              <a:cs typeface="Calibri"/>
              <a:sym typeface="Calibri"/>
            </a:endParaRPr>
          </a:p>
        </p:txBody>
      </p:sp>
      <p:sp>
        <p:nvSpPr>
          <p:cNvPr id="148" name="Google Shape;148;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sp>
        <p:nvSpPr>
          <p:cNvPr id="150" name="Google Shape;150;p8"/>
          <p:cNvSpPr txBox="1"/>
          <p:nvPr/>
        </p:nvSpPr>
        <p:spPr>
          <a:xfrm>
            <a:off x="586593" y="3888286"/>
            <a:ext cx="2933913" cy="677100"/>
          </a:xfrm>
          <a:prstGeom prst="rect">
            <a:avLst/>
          </a:prstGeom>
          <a:solidFill>
            <a:srgbClr val="F6B26B"/>
          </a:solidFill>
          <a:ln w="28575">
            <a:solidFill>
              <a:srgbClr val="005970"/>
            </a:solid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Noah’s ark was an Old Testament type of New Testament church.</a:t>
            </a:r>
            <a:endParaRPr sz="1400" b="0" i="0" u="none" strike="noStrike" cap="none" dirty="0">
              <a:solidFill>
                <a:srgbClr val="000000"/>
              </a:solidFill>
              <a:latin typeface="Arial"/>
              <a:ea typeface="Arial"/>
              <a:cs typeface="Arial"/>
              <a:sym typeface="Arial"/>
            </a:endParaRPr>
          </a:p>
        </p:txBody>
      </p:sp>
      <p:pic>
        <p:nvPicPr>
          <p:cNvPr id="151" name="Google Shape;151;p8"/>
          <p:cNvPicPr preferRelativeResize="0"/>
          <p:nvPr/>
        </p:nvPicPr>
        <p:blipFill>
          <a:blip r:embed="rId4">
            <a:alphaModFix/>
          </a:blip>
          <a:stretch>
            <a:fillRect/>
          </a:stretch>
        </p:blipFill>
        <p:spPr>
          <a:xfrm>
            <a:off x="614150" y="1730000"/>
            <a:ext cx="2878800" cy="2100900"/>
          </a:xfrm>
          <a:prstGeom prst="rect">
            <a:avLst/>
          </a:prstGeom>
          <a:noFill/>
          <a:ln w="28575">
            <a:solidFill>
              <a:srgbClr val="005970"/>
            </a:solid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TotalTime>
  <Words>4494</Words>
  <Application>Microsoft Office PowerPoint</Application>
  <PresentationFormat>On-screen Show (16:9)</PresentationFormat>
  <Paragraphs>399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Roboto</vt:lpstr>
      <vt:lpstr>Arial</vt:lpstr>
      <vt:lpstr>Perpetua</vt:lpstr>
      <vt:lpstr>Impact</vt:lpstr>
      <vt:lpstr>Simple Light</vt:lpstr>
      <vt:lpstr>PowerPoint Presentation</vt:lpstr>
      <vt:lpstr>PowerPoint Presentation</vt:lpstr>
      <vt:lpstr>PowerPoint Presentation</vt:lpstr>
      <vt:lpstr>PowerPoint Presentation</vt:lpstr>
      <vt:lpstr>  Six Major Covenants in the Bible </vt:lpstr>
      <vt:lpstr>PowerPoint Presentation</vt:lpstr>
      <vt:lpstr>Six Major Covenants in the Bible </vt:lpstr>
      <vt:lpstr>PowerPoint Presentation</vt:lpstr>
      <vt:lpstr>PowerPoint Presentation</vt:lpstr>
      <vt:lpstr>PowerPoint Presentation</vt:lpstr>
      <vt:lpstr>4 Ways the New Covenant in Jesus Fulfills  the Old Covenant  </vt:lpstr>
      <vt:lpstr>PowerPoint Presentation</vt:lpstr>
      <vt:lpstr>PowerPoint Presentation</vt:lpstr>
      <vt:lpstr>PowerPoint Presentation</vt:lpstr>
      <vt:lpstr>Old Testament Story Line</vt:lpstr>
      <vt:lpstr>PowerPoint Presentation</vt:lpstr>
      <vt:lpstr>PowerPoint Presentation</vt:lpstr>
      <vt:lpstr>PowerPoint Presentation</vt:lpstr>
      <vt:lpstr>Four Parts of Saint Paul’s Letters</vt:lpstr>
      <vt:lpstr>New Testament Story 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dc:creator>
  <cp:lastModifiedBy>Susana J. Kelly</cp:lastModifiedBy>
  <cp:revision>62</cp:revision>
  <dcterms:modified xsi:type="dcterms:W3CDTF">2024-08-15T14:27:37Z</dcterms:modified>
</cp:coreProperties>
</file>