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280" r:id="rId3"/>
    <p:sldId id="260" r:id="rId4"/>
    <p:sldId id="273" r:id="rId5"/>
    <p:sldId id="261" r:id="rId6"/>
    <p:sldId id="274" r:id="rId7"/>
    <p:sldId id="263" r:id="rId8"/>
    <p:sldId id="264" r:id="rId9"/>
    <p:sldId id="265" r:id="rId10"/>
    <p:sldId id="267" r:id="rId11"/>
    <p:sldId id="269" r:id="rId12"/>
    <p:sldId id="283" r:id="rId13"/>
    <p:sldId id="268" r:id="rId14"/>
    <p:sldId id="284" r:id="rId15"/>
    <p:sldId id="272" r:id="rId16"/>
    <p:sldId id="285" r:id="rId17"/>
    <p:sldId id="275" r:id="rId18"/>
    <p:sldId id="276" r:id="rId19"/>
    <p:sldId id="277" r:id="rId20"/>
    <p:sldId id="25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9787"/>
    <a:srgbClr val="75421F"/>
    <a:srgbClr val="E1C297"/>
    <a:srgbClr val="D5BC94"/>
    <a:srgbClr val="BE7E73"/>
    <a:srgbClr val="BA6443"/>
    <a:srgbClr val="D68689"/>
    <a:srgbClr val="85C2FD"/>
    <a:srgbClr val="FEFFD4"/>
    <a:srgbClr val="5A6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7C375D-E2DF-1241-A8C6-DDAD1D4B31FF}" v="133" dt="2020-04-01T01:11:51.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4"/>
    <p:restoredTop sz="85346"/>
  </p:normalViewPr>
  <p:slideViewPr>
    <p:cSldViewPr snapToGrid="0" snapToObjects="1">
      <p:cViewPr>
        <p:scale>
          <a:sx n="80" d="100"/>
          <a:sy n="80" d="100"/>
        </p:scale>
        <p:origin x="296" y="2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200" d="100"/>
          <a:sy n="200" d="100"/>
        </p:scale>
        <p:origin x="1440"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DACE2B-DF49-4A48-B60C-F7C100F83459}" type="doc">
      <dgm:prSet loTypeId="urn:microsoft.com/office/officeart/2005/8/layout/cycle6" loCatId="matrix" qsTypeId="urn:microsoft.com/office/officeart/2005/8/quickstyle/simple1" qsCatId="simple" csTypeId="urn:microsoft.com/office/officeart/2005/8/colors/colorful1" csCatId="colorful" phldr="1"/>
      <dgm:spPr/>
      <dgm:t>
        <a:bodyPr/>
        <a:lstStyle/>
        <a:p>
          <a:endParaRPr lang="en-US"/>
        </a:p>
      </dgm:t>
    </dgm:pt>
    <dgm:pt modelId="{853D457B-52E3-0B41-9D38-70953A03D2A4}">
      <dgm:prSet phldrT="[Text]"/>
      <dgm:spPr/>
      <dgm:t>
        <a:bodyPr/>
        <a:lstStyle/>
        <a:p>
          <a:r>
            <a:rPr lang="en-US" dirty="0"/>
            <a:t>Genesis</a:t>
          </a:r>
        </a:p>
      </dgm:t>
    </dgm:pt>
    <dgm:pt modelId="{0C4786E5-54C2-BF46-8905-70ADB752EE81}" type="parTrans" cxnId="{BE61A39A-2ADB-6B40-8A81-FA499EB1B993}">
      <dgm:prSet/>
      <dgm:spPr/>
      <dgm:t>
        <a:bodyPr/>
        <a:lstStyle/>
        <a:p>
          <a:endParaRPr lang="en-US"/>
        </a:p>
      </dgm:t>
    </dgm:pt>
    <dgm:pt modelId="{C2BB6ACF-8DBE-B84F-9A61-8388046AB8E2}" type="sibTrans" cxnId="{BE61A39A-2ADB-6B40-8A81-FA499EB1B993}">
      <dgm:prSet/>
      <dgm:spPr/>
      <dgm:t>
        <a:bodyPr/>
        <a:lstStyle/>
        <a:p>
          <a:endParaRPr lang="en-US"/>
        </a:p>
      </dgm:t>
    </dgm:pt>
    <dgm:pt modelId="{D63947FF-C5E6-6749-8150-4F096092F110}">
      <dgm:prSet phldrT="[Text]"/>
      <dgm:spPr/>
      <dgm:t>
        <a:bodyPr/>
        <a:lstStyle/>
        <a:p>
          <a:r>
            <a:rPr lang="en-US" dirty="0"/>
            <a:t>Exodus</a:t>
          </a:r>
        </a:p>
      </dgm:t>
    </dgm:pt>
    <dgm:pt modelId="{79D3BBCD-8135-B740-A7EC-A6A5D3BCA5BE}" type="parTrans" cxnId="{2F4221E8-22DB-B440-9891-178C5D6D85C1}">
      <dgm:prSet/>
      <dgm:spPr/>
      <dgm:t>
        <a:bodyPr/>
        <a:lstStyle/>
        <a:p>
          <a:endParaRPr lang="en-US"/>
        </a:p>
      </dgm:t>
    </dgm:pt>
    <dgm:pt modelId="{55A463C5-5628-4B45-9B57-C921142806EC}" type="sibTrans" cxnId="{2F4221E8-22DB-B440-9891-178C5D6D85C1}">
      <dgm:prSet/>
      <dgm:spPr/>
      <dgm:t>
        <a:bodyPr/>
        <a:lstStyle/>
        <a:p>
          <a:endParaRPr lang="en-US"/>
        </a:p>
      </dgm:t>
    </dgm:pt>
    <dgm:pt modelId="{661BC465-E3B7-364B-A489-8DF2B5D81C9A}">
      <dgm:prSet phldrT="[Text]"/>
      <dgm:spPr/>
      <dgm:t>
        <a:bodyPr/>
        <a:lstStyle/>
        <a:p>
          <a:r>
            <a:rPr lang="en-US" dirty="0"/>
            <a:t>Leviticus</a:t>
          </a:r>
        </a:p>
      </dgm:t>
    </dgm:pt>
    <dgm:pt modelId="{F108E61C-643F-BD44-A76E-6A9EF1CFB115}" type="parTrans" cxnId="{CB85204F-D1BF-EE40-9D48-1ADB5E10D4DC}">
      <dgm:prSet/>
      <dgm:spPr/>
      <dgm:t>
        <a:bodyPr/>
        <a:lstStyle/>
        <a:p>
          <a:endParaRPr lang="en-US"/>
        </a:p>
      </dgm:t>
    </dgm:pt>
    <dgm:pt modelId="{997BE3EA-4A0B-EF45-976C-FD6D56B11790}" type="sibTrans" cxnId="{CB85204F-D1BF-EE40-9D48-1ADB5E10D4DC}">
      <dgm:prSet/>
      <dgm:spPr/>
      <dgm:t>
        <a:bodyPr/>
        <a:lstStyle/>
        <a:p>
          <a:endParaRPr lang="en-US"/>
        </a:p>
      </dgm:t>
    </dgm:pt>
    <dgm:pt modelId="{D77E0F8A-BA7C-4343-8ECE-8008D176A568}">
      <dgm:prSet phldrT="[Text]"/>
      <dgm:spPr/>
      <dgm:t>
        <a:bodyPr/>
        <a:lstStyle/>
        <a:p>
          <a:r>
            <a:rPr lang="en-US" dirty="0"/>
            <a:t>Numbers</a:t>
          </a:r>
        </a:p>
      </dgm:t>
    </dgm:pt>
    <dgm:pt modelId="{78E36185-D52B-6449-9953-D2FD88ABD2F9}" type="parTrans" cxnId="{7A9F49D9-7F9E-1C4C-97AB-EDF1D1050F57}">
      <dgm:prSet/>
      <dgm:spPr/>
      <dgm:t>
        <a:bodyPr/>
        <a:lstStyle/>
        <a:p>
          <a:endParaRPr lang="en-US"/>
        </a:p>
      </dgm:t>
    </dgm:pt>
    <dgm:pt modelId="{F0A32EF9-02A5-CA4E-B1C0-5CECE34F85DF}" type="sibTrans" cxnId="{7A9F49D9-7F9E-1C4C-97AB-EDF1D1050F57}">
      <dgm:prSet/>
      <dgm:spPr/>
      <dgm:t>
        <a:bodyPr/>
        <a:lstStyle/>
        <a:p>
          <a:endParaRPr lang="en-US"/>
        </a:p>
      </dgm:t>
    </dgm:pt>
    <dgm:pt modelId="{9A857E6F-41FE-F24A-B50F-84FB1E76A01E}">
      <dgm:prSet/>
      <dgm:spPr/>
      <dgm:t>
        <a:bodyPr/>
        <a:lstStyle/>
        <a:p>
          <a:r>
            <a:rPr lang="en-US" dirty="0"/>
            <a:t>Deuteronomy</a:t>
          </a:r>
        </a:p>
      </dgm:t>
    </dgm:pt>
    <dgm:pt modelId="{F681710A-F191-DE49-9076-412BE086AD52}" type="parTrans" cxnId="{AD7E5F12-F4C2-5B42-ADB9-94E9B5A46585}">
      <dgm:prSet/>
      <dgm:spPr/>
      <dgm:t>
        <a:bodyPr/>
        <a:lstStyle/>
        <a:p>
          <a:endParaRPr lang="en-US"/>
        </a:p>
      </dgm:t>
    </dgm:pt>
    <dgm:pt modelId="{32DD8D22-BBB7-A348-9CDA-7D7AB7B9CCB5}" type="sibTrans" cxnId="{AD7E5F12-F4C2-5B42-ADB9-94E9B5A46585}">
      <dgm:prSet/>
      <dgm:spPr/>
      <dgm:t>
        <a:bodyPr/>
        <a:lstStyle/>
        <a:p>
          <a:endParaRPr lang="en-US"/>
        </a:p>
      </dgm:t>
    </dgm:pt>
    <dgm:pt modelId="{12F85A65-50D2-E449-ACBE-5F2A51E70D68}" type="pres">
      <dgm:prSet presAssocID="{1ADACE2B-DF49-4A48-B60C-F7C100F83459}" presName="cycle" presStyleCnt="0">
        <dgm:presLayoutVars>
          <dgm:dir/>
          <dgm:resizeHandles val="exact"/>
        </dgm:presLayoutVars>
      </dgm:prSet>
      <dgm:spPr/>
      <dgm:t>
        <a:bodyPr/>
        <a:lstStyle/>
        <a:p>
          <a:endParaRPr lang="en-US"/>
        </a:p>
      </dgm:t>
    </dgm:pt>
    <dgm:pt modelId="{B03828F3-96F7-1643-88E2-673152EABEE8}" type="pres">
      <dgm:prSet presAssocID="{853D457B-52E3-0B41-9D38-70953A03D2A4}" presName="node" presStyleLbl="node1" presStyleIdx="0" presStyleCnt="5" custRadScaleRad="84130" custRadScaleInc="0">
        <dgm:presLayoutVars>
          <dgm:bulletEnabled val="1"/>
        </dgm:presLayoutVars>
      </dgm:prSet>
      <dgm:spPr/>
      <dgm:t>
        <a:bodyPr/>
        <a:lstStyle/>
        <a:p>
          <a:endParaRPr lang="en-US"/>
        </a:p>
      </dgm:t>
    </dgm:pt>
    <dgm:pt modelId="{77A79B52-2525-AB43-A47C-6426EE15A315}" type="pres">
      <dgm:prSet presAssocID="{853D457B-52E3-0B41-9D38-70953A03D2A4}" presName="spNode" presStyleCnt="0"/>
      <dgm:spPr/>
    </dgm:pt>
    <dgm:pt modelId="{08FD138A-D3D2-4543-9407-9034DCE07CB1}" type="pres">
      <dgm:prSet presAssocID="{C2BB6ACF-8DBE-B84F-9A61-8388046AB8E2}" presName="sibTrans" presStyleLbl="sibTrans1D1" presStyleIdx="0" presStyleCnt="5"/>
      <dgm:spPr/>
      <dgm:t>
        <a:bodyPr/>
        <a:lstStyle/>
        <a:p>
          <a:endParaRPr lang="en-US"/>
        </a:p>
      </dgm:t>
    </dgm:pt>
    <dgm:pt modelId="{81DE8D78-A6C4-7A41-B983-79D4D74A8717}" type="pres">
      <dgm:prSet presAssocID="{D63947FF-C5E6-6749-8150-4F096092F110}" presName="node" presStyleLbl="node1" presStyleIdx="1" presStyleCnt="5" custRadScaleRad="94754" custRadScaleInc="23447">
        <dgm:presLayoutVars>
          <dgm:bulletEnabled val="1"/>
        </dgm:presLayoutVars>
      </dgm:prSet>
      <dgm:spPr/>
      <dgm:t>
        <a:bodyPr/>
        <a:lstStyle/>
        <a:p>
          <a:endParaRPr lang="en-US"/>
        </a:p>
      </dgm:t>
    </dgm:pt>
    <dgm:pt modelId="{95B3E40B-FF3E-B24B-80C2-C72AED823529}" type="pres">
      <dgm:prSet presAssocID="{D63947FF-C5E6-6749-8150-4F096092F110}" presName="spNode" presStyleCnt="0"/>
      <dgm:spPr/>
    </dgm:pt>
    <dgm:pt modelId="{9BC8D1F4-40FA-914D-B454-6CA4FBEF4C9A}" type="pres">
      <dgm:prSet presAssocID="{55A463C5-5628-4B45-9B57-C921142806EC}" presName="sibTrans" presStyleLbl="sibTrans1D1" presStyleIdx="1" presStyleCnt="5"/>
      <dgm:spPr/>
      <dgm:t>
        <a:bodyPr/>
        <a:lstStyle/>
        <a:p>
          <a:endParaRPr lang="en-US"/>
        </a:p>
      </dgm:t>
    </dgm:pt>
    <dgm:pt modelId="{45F9999F-4214-584C-8139-F1B3106EC8B9}" type="pres">
      <dgm:prSet presAssocID="{661BC465-E3B7-364B-A489-8DF2B5D81C9A}" presName="node" presStyleLbl="node1" presStyleIdx="2" presStyleCnt="5">
        <dgm:presLayoutVars>
          <dgm:bulletEnabled val="1"/>
        </dgm:presLayoutVars>
      </dgm:prSet>
      <dgm:spPr/>
      <dgm:t>
        <a:bodyPr/>
        <a:lstStyle/>
        <a:p>
          <a:endParaRPr lang="en-US"/>
        </a:p>
      </dgm:t>
    </dgm:pt>
    <dgm:pt modelId="{2C3C23B6-7A0E-C147-B4E8-9CBA0F21D46E}" type="pres">
      <dgm:prSet presAssocID="{661BC465-E3B7-364B-A489-8DF2B5D81C9A}" presName="spNode" presStyleCnt="0"/>
      <dgm:spPr/>
    </dgm:pt>
    <dgm:pt modelId="{F4EF035A-6B5E-0642-9BFF-B9B001A59001}" type="pres">
      <dgm:prSet presAssocID="{997BE3EA-4A0B-EF45-976C-FD6D56B11790}" presName="sibTrans" presStyleLbl="sibTrans1D1" presStyleIdx="2" presStyleCnt="5"/>
      <dgm:spPr/>
      <dgm:t>
        <a:bodyPr/>
        <a:lstStyle/>
        <a:p>
          <a:endParaRPr lang="en-US"/>
        </a:p>
      </dgm:t>
    </dgm:pt>
    <dgm:pt modelId="{AD7D7565-39C7-0941-BBAE-B83536F08512}" type="pres">
      <dgm:prSet presAssocID="{D77E0F8A-BA7C-4343-8ECE-8008D176A568}" presName="node" presStyleLbl="node1" presStyleIdx="3" presStyleCnt="5">
        <dgm:presLayoutVars>
          <dgm:bulletEnabled val="1"/>
        </dgm:presLayoutVars>
      </dgm:prSet>
      <dgm:spPr/>
      <dgm:t>
        <a:bodyPr/>
        <a:lstStyle/>
        <a:p>
          <a:endParaRPr lang="en-US"/>
        </a:p>
      </dgm:t>
    </dgm:pt>
    <dgm:pt modelId="{33E8068E-B7FD-A149-920A-8596CE58D8E4}" type="pres">
      <dgm:prSet presAssocID="{D77E0F8A-BA7C-4343-8ECE-8008D176A568}" presName="spNode" presStyleCnt="0"/>
      <dgm:spPr/>
    </dgm:pt>
    <dgm:pt modelId="{18DED845-AA64-2042-9EC2-D21C0824DE3E}" type="pres">
      <dgm:prSet presAssocID="{F0A32EF9-02A5-CA4E-B1C0-5CECE34F85DF}" presName="sibTrans" presStyleLbl="sibTrans1D1" presStyleIdx="3" presStyleCnt="5"/>
      <dgm:spPr/>
      <dgm:t>
        <a:bodyPr/>
        <a:lstStyle/>
        <a:p>
          <a:endParaRPr lang="en-US"/>
        </a:p>
      </dgm:t>
    </dgm:pt>
    <dgm:pt modelId="{46161AA3-7AA3-7A47-826F-516C0B397553}" type="pres">
      <dgm:prSet presAssocID="{9A857E6F-41FE-F24A-B50F-84FB1E76A01E}" presName="node" presStyleLbl="node1" presStyleIdx="4" presStyleCnt="5" custRadScaleRad="93620" custRadScaleInc="-24992">
        <dgm:presLayoutVars>
          <dgm:bulletEnabled val="1"/>
        </dgm:presLayoutVars>
      </dgm:prSet>
      <dgm:spPr/>
      <dgm:t>
        <a:bodyPr/>
        <a:lstStyle/>
        <a:p>
          <a:endParaRPr lang="en-US"/>
        </a:p>
      </dgm:t>
    </dgm:pt>
    <dgm:pt modelId="{01D383FD-4919-FB42-A915-F15748959D16}" type="pres">
      <dgm:prSet presAssocID="{9A857E6F-41FE-F24A-B50F-84FB1E76A01E}" presName="spNode" presStyleCnt="0"/>
      <dgm:spPr/>
    </dgm:pt>
    <dgm:pt modelId="{9610BC7B-3DF8-7746-87B6-ECFBA8A05E77}" type="pres">
      <dgm:prSet presAssocID="{32DD8D22-BBB7-A348-9CDA-7D7AB7B9CCB5}" presName="sibTrans" presStyleLbl="sibTrans1D1" presStyleIdx="4" presStyleCnt="5"/>
      <dgm:spPr/>
      <dgm:t>
        <a:bodyPr/>
        <a:lstStyle/>
        <a:p>
          <a:endParaRPr lang="en-US"/>
        </a:p>
      </dgm:t>
    </dgm:pt>
  </dgm:ptLst>
  <dgm:cxnLst>
    <dgm:cxn modelId="{82481A1B-620E-CE48-BC8B-F4D6A5E6FD10}" type="presOf" srcId="{853D457B-52E3-0B41-9D38-70953A03D2A4}" destId="{B03828F3-96F7-1643-88E2-673152EABEE8}" srcOrd="0" destOrd="0" presId="urn:microsoft.com/office/officeart/2005/8/layout/cycle6"/>
    <dgm:cxn modelId="{C9472801-09E3-2B46-9EED-D27CEA88262A}" type="presOf" srcId="{661BC465-E3B7-364B-A489-8DF2B5D81C9A}" destId="{45F9999F-4214-584C-8139-F1B3106EC8B9}" srcOrd="0" destOrd="0" presId="urn:microsoft.com/office/officeart/2005/8/layout/cycle6"/>
    <dgm:cxn modelId="{595C71FF-BF87-7E4F-A110-62E0FF21DAD1}" type="presOf" srcId="{D63947FF-C5E6-6749-8150-4F096092F110}" destId="{81DE8D78-A6C4-7A41-B983-79D4D74A8717}" srcOrd="0" destOrd="0" presId="urn:microsoft.com/office/officeart/2005/8/layout/cycle6"/>
    <dgm:cxn modelId="{FEB56756-D40B-B947-A3AF-25276BED829B}" type="presOf" srcId="{55A463C5-5628-4B45-9B57-C921142806EC}" destId="{9BC8D1F4-40FA-914D-B454-6CA4FBEF4C9A}" srcOrd="0" destOrd="0" presId="urn:microsoft.com/office/officeart/2005/8/layout/cycle6"/>
    <dgm:cxn modelId="{BE61A39A-2ADB-6B40-8A81-FA499EB1B993}" srcId="{1ADACE2B-DF49-4A48-B60C-F7C100F83459}" destId="{853D457B-52E3-0B41-9D38-70953A03D2A4}" srcOrd="0" destOrd="0" parTransId="{0C4786E5-54C2-BF46-8905-70ADB752EE81}" sibTransId="{C2BB6ACF-8DBE-B84F-9A61-8388046AB8E2}"/>
    <dgm:cxn modelId="{B99B815D-F8AC-2245-AA02-240B6B83A47E}" type="presOf" srcId="{D77E0F8A-BA7C-4343-8ECE-8008D176A568}" destId="{AD7D7565-39C7-0941-BBAE-B83536F08512}" srcOrd="0" destOrd="0" presId="urn:microsoft.com/office/officeart/2005/8/layout/cycle6"/>
    <dgm:cxn modelId="{CB85204F-D1BF-EE40-9D48-1ADB5E10D4DC}" srcId="{1ADACE2B-DF49-4A48-B60C-F7C100F83459}" destId="{661BC465-E3B7-364B-A489-8DF2B5D81C9A}" srcOrd="2" destOrd="0" parTransId="{F108E61C-643F-BD44-A76E-6A9EF1CFB115}" sibTransId="{997BE3EA-4A0B-EF45-976C-FD6D56B11790}"/>
    <dgm:cxn modelId="{C7346DB2-2015-734D-9224-AAD5246F595E}" type="presOf" srcId="{997BE3EA-4A0B-EF45-976C-FD6D56B11790}" destId="{F4EF035A-6B5E-0642-9BFF-B9B001A59001}" srcOrd="0" destOrd="0" presId="urn:microsoft.com/office/officeart/2005/8/layout/cycle6"/>
    <dgm:cxn modelId="{2F4221E8-22DB-B440-9891-178C5D6D85C1}" srcId="{1ADACE2B-DF49-4A48-B60C-F7C100F83459}" destId="{D63947FF-C5E6-6749-8150-4F096092F110}" srcOrd="1" destOrd="0" parTransId="{79D3BBCD-8135-B740-A7EC-A6A5D3BCA5BE}" sibTransId="{55A463C5-5628-4B45-9B57-C921142806EC}"/>
    <dgm:cxn modelId="{464E35CA-1F39-284E-8D28-5CB9E2B57413}" type="presOf" srcId="{9A857E6F-41FE-F24A-B50F-84FB1E76A01E}" destId="{46161AA3-7AA3-7A47-826F-516C0B397553}" srcOrd="0" destOrd="0" presId="urn:microsoft.com/office/officeart/2005/8/layout/cycle6"/>
    <dgm:cxn modelId="{5BBAE801-1252-8E4F-B34C-0394FF77F7CD}" type="presOf" srcId="{1ADACE2B-DF49-4A48-B60C-F7C100F83459}" destId="{12F85A65-50D2-E449-ACBE-5F2A51E70D68}" srcOrd="0" destOrd="0" presId="urn:microsoft.com/office/officeart/2005/8/layout/cycle6"/>
    <dgm:cxn modelId="{AD7E5F12-F4C2-5B42-ADB9-94E9B5A46585}" srcId="{1ADACE2B-DF49-4A48-B60C-F7C100F83459}" destId="{9A857E6F-41FE-F24A-B50F-84FB1E76A01E}" srcOrd="4" destOrd="0" parTransId="{F681710A-F191-DE49-9076-412BE086AD52}" sibTransId="{32DD8D22-BBB7-A348-9CDA-7D7AB7B9CCB5}"/>
    <dgm:cxn modelId="{6F1E9FDF-739B-B049-8CC5-EF5E1B7E4218}" type="presOf" srcId="{32DD8D22-BBB7-A348-9CDA-7D7AB7B9CCB5}" destId="{9610BC7B-3DF8-7746-87B6-ECFBA8A05E77}" srcOrd="0" destOrd="0" presId="urn:microsoft.com/office/officeart/2005/8/layout/cycle6"/>
    <dgm:cxn modelId="{BC268424-7762-8746-9BC9-23173075572A}" type="presOf" srcId="{F0A32EF9-02A5-CA4E-B1C0-5CECE34F85DF}" destId="{18DED845-AA64-2042-9EC2-D21C0824DE3E}" srcOrd="0" destOrd="0" presId="urn:microsoft.com/office/officeart/2005/8/layout/cycle6"/>
    <dgm:cxn modelId="{7A9F49D9-7F9E-1C4C-97AB-EDF1D1050F57}" srcId="{1ADACE2B-DF49-4A48-B60C-F7C100F83459}" destId="{D77E0F8A-BA7C-4343-8ECE-8008D176A568}" srcOrd="3" destOrd="0" parTransId="{78E36185-D52B-6449-9953-D2FD88ABD2F9}" sibTransId="{F0A32EF9-02A5-CA4E-B1C0-5CECE34F85DF}"/>
    <dgm:cxn modelId="{4CAB5F36-0F27-BC4D-AC5B-542DFB856B03}" type="presOf" srcId="{C2BB6ACF-8DBE-B84F-9A61-8388046AB8E2}" destId="{08FD138A-D3D2-4543-9407-9034DCE07CB1}" srcOrd="0" destOrd="0" presId="urn:microsoft.com/office/officeart/2005/8/layout/cycle6"/>
    <dgm:cxn modelId="{A91A7938-2423-224F-8682-A32E915DC919}" type="presParOf" srcId="{12F85A65-50D2-E449-ACBE-5F2A51E70D68}" destId="{B03828F3-96F7-1643-88E2-673152EABEE8}" srcOrd="0" destOrd="0" presId="urn:microsoft.com/office/officeart/2005/8/layout/cycle6"/>
    <dgm:cxn modelId="{60DBB68A-92BF-7E46-82DD-E7BBEEF9EEF2}" type="presParOf" srcId="{12F85A65-50D2-E449-ACBE-5F2A51E70D68}" destId="{77A79B52-2525-AB43-A47C-6426EE15A315}" srcOrd="1" destOrd="0" presId="urn:microsoft.com/office/officeart/2005/8/layout/cycle6"/>
    <dgm:cxn modelId="{63C90C89-B2F1-064D-B9DE-210BC904BD91}" type="presParOf" srcId="{12F85A65-50D2-E449-ACBE-5F2A51E70D68}" destId="{08FD138A-D3D2-4543-9407-9034DCE07CB1}" srcOrd="2" destOrd="0" presId="urn:microsoft.com/office/officeart/2005/8/layout/cycle6"/>
    <dgm:cxn modelId="{6E41B548-5147-6D4D-90B5-4B7786FBFAEE}" type="presParOf" srcId="{12F85A65-50D2-E449-ACBE-5F2A51E70D68}" destId="{81DE8D78-A6C4-7A41-B983-79D4D74A8717}" srcOrd="3" destOrd="0" presId="urn:microsoft.com/office/officeart/2005/8/layout/cycle6"/>
    <dgm:cxn modelId="{E5AEAC25-B742-334B-8A36-82A8A081B8D9}" type="presParOf" srcId="{12F85A65-50D2-E449-ACBE-5F2A51E70D68}" destId="{95B3E40B-FF3E-B24B-80C2-C72AED823529}" srcOrd="4" destOrd="0" presId="urn:microsoft.com/office/officeart/2005/8/layout/cycle6"/>
    <dgm:cxn modelId="{C858E17A-B47F-CA4D-9752-665DD11B1AB6}" type="presParOf" srcId="{12F85A65-50D2-E449-ACBE-5F2A51E70D68}" destId="{9BC8D1F4-40FA-914D-B454-6CA4FBEF4C9A}" srcOrd="5" destOrd="0" presId="urn:microsoft.com/office/officeart/2005/8/layout/cycle6"/>
    <dgm:cxn modelId="{E2B6F9DF-7650-9544-93E7-2AC35E461E78}" type="presParOf" srcId="{12F85A65-50D2-E449-ACBE-5F2A51E70D68}" destId="{45F9999F-4214-584C-8139-F1B3106EC8B9}" srcOrd="6" destOrd="0" presId="urn:microsoft.com/office/officeart/2005/8/layout/cycle6"/>
    <dgm:cxn modelId="{CECD231B-C7C9-D543-B049-9A651E62A412}" type="presParOf" srcId="{12F85A65-50D2-E449-ACBE-5F2A51E70D68}" destId="{2C3C23B6-7A0E-C147-B4E8-9CBA0F21D46E}" srcOrd="7" destOrd="0" presId="urn:microsoft.com/office/officeart/2005/8/layout/cycle6"/>
    <dgm:cxn modelId="{1F66A05B-02A7-0540-85A3-A5FA662C6182}" type="presParOf" srcId="{12F85A65-50D2-E449-ACBE-5F2A51E70D68}" destId="{F4EF035A-6B5E-0642-9BFF-B9B001A59001}" srcOrd="8" destOrd="0" presId="urn:microsoft.com/office/officeart/2005/8/layout/cycle6"/>
    <dgm:cxn modelId="{71A1E5FF-F443-C74B-A3BB-73AA6A72FB35}" type="presParOf" srcId="{12F85A65-50D2-E449-ACBE-5F2A51E70D68}" destId="{AD7D7565-39C7-0941-BBAE-B83536F08512}" srcOrd="9" destOrd="0" presId="urn:microsoft.com/office/officeart/2005/8/layout/cycle6"/>
    <dgm:cxn modelId="{874618A1-7F6F-6645-8D4D-2D18BCC9DA64}" type="presParOf" srcId="{12F85A65-50D2-E449-ACBE-5F2A51E70D68}" destId="{33E8068E-B7FD-A149-920A-8596CE58D8E4}" srcOrd="10" destOrd="0" presId="urn:microsoft.com/office/officeart/2005/8/layout/cycle6"/>
    <dgm:cxn modelId="{47BD7247-6641-CB43-99A5-367FD02D663C}" type="presParOf" srcId="{12F85A65-50D2-E449-ACBE-5F2A51E70D68}" destId="{18DED845-AA64-2042-9EC2-D21C0824DE3E}" srcOrd="11" destOrd="0" presId="urn:microsoft.com/office/officeart/2005/8/layout/cycle6"/>
    <dgm:cxn modelId="{054738FA-85E4-4C46-8825-E4D9F493D5D5}" type="presParOf" srcId="{12F85A65-50D2-E449-ACBE-5F2A51E70D68}" destId="{46161AA3-7AA3-7A47-826F-516C0B397553}" srcOrd="12" destOrd="0" presId="urn:microsoft.com/office/officeart/2005/8/layout/cycle6"/>
    <dgm:cxn modelId="{F73D63FA-4E8A-BA4D-AFC9-E8A4B179ABBE}" type="presParOf" srcId="{12F85A65-50D2-E449-ACBE-5F2A51E70D68}" destId="{01D383FD-4919-FB42-A915-F15748959D16}" srcOrd="13" destOrd="0" presId="urn:microsoft.com/office/officeart/2005/8/layout/cycle6"/>
    <dgm:cxn modelId="{E73FC10B-9578-A846-9D59-448B699D72D5}" type="presParOf" srcId="{12F85A65-50D2-E449-ACBE-5F2A51E70D68}" destId="{9610BC7B-3DF8-7746-87B6-ECFBA8A05E77}"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828F3-96F7-1643-88E2-673152EABEE8}">
      <dsp:nvSpPr>
        <dsp:cNvPr id="0" name=""/>
        <dsp:cNvSpPr/>
      </dsp:nvSpPr>
      <dsp:spPr>
        <a:xfrm>
          <a:off x="3913583" y="470163"/>
          <a:ext cx="2251448" cy="146344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Genesis</a:t>
          </a:r>
        </a:p>
      </dsp:txBody>
      <dsp:txXfrm>
        <a:off x="3985022" y="541602"/>
        <a:ext cx="2108570" cy="1320563"/>
      </dsp:txXfrm>
    </dsp:sp>
    <dsp:sp modelId="{08FD138A-D3D2-4543-9407-9034DCE07CB1}">
      <dsp:nvSpPr>
        <dsp:cNvPr id="0" name=""/>
        <dsp:cNvSpPr/>
      </dsp:nvSpPr>
      <dsp:spPr>
        <a:xfrm>
          <a:off x="2346771" y="1333811"/>
          <a:ext cx="5843074" cy="5843074"/>
        </a:xfrm>
        <a:custGeom>
          <a:avLst/>
          <a:gdLst/>
          <a:ahLst/>
          <a:cxnLst/>
          <a:rect l="0" t="0" r="0" b="0"/>
          <a:pathLst>
            <a:path>
              <a:moveTo>
                <a:pt x="3833122" y="145858"/>
              </a:moveTo>
              <a:arcTo wR="2921537" hR="2921537" stAng="17290868" swAng="182488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1DE8D78-A6C4-7A41-B983-79D4D74A8717}">
      <dsp:nvSpPr>
        <dsp:cNvPr id="0" name=""/>
        <dsp:cNvSpPr/>
      </dsp:nvSpPr>
      <dsp:spPr>
        <a:xfrm>
          <a:off x="6617562" y="2334893"/>
          <a:ext cx="2251448" cy="1463441"/>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Exodus</a:t>
          </a:r>
        </a:p>
      </dsp:txBody>
      <dsp:txXfrm>
        <a:off x="6689001" y="2406332"/>
        <a:ext cx="2108570" cy="1320563"/>
      </dsp:txXfrm>
    </dsp:sp>
    <dsp:sp modelId="{9BC8D1F4-40FA-914D-B454-6CA4FBEF4C9A}">
      <dsp:nvSpPr>
        <dsp:cNvPr id="0" name=""/>
        <dsp:cNvSpPr/>
      </dsp:nvSpPr>
      <dsp:spPr>
        <a:xfrm>
          <a:off x="1963425" y="994926"/>
          <a:ext cx="5843074" cy="5843074"/>
        </a:xfrm>
        <a:custGeom>
          <a:avLst/>
          <a:gdLst/>
          <a:ahLst/>
          <a:cxnLst/>
          <a:rect l="0" t="0" r="0" b="0"/>
          <a:pathLst>
            <a:path>
              <a:moveTo>
                <a:pt x="5841265" y="2818716"/>
              </a:moveTo>
              <a:arcTo wR="2921537" hR="2921537" stAng="21478986" swAng="1787766"/>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F9999F-4214-584C-8139-F1B3106EC8B9}">
      <dsp:nvSpPr>
        <dsp:cNvPr id="0" name=""/>
        <dsp:cNvSpPr/>
      </dsp:nvSpPr>
      <dsp:spPr>
        <a:xfrm>
          <a:off x="5630820" y="5291626"/>
          <a:ext cx="2251448" cy="1463441"/>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Leviticus</a:t>
          </a:r>
        </a:p>
      </dsp:txBody>
      <dsp:txXfrm>
        <a:off x="5702259" y="5363065"/>
        <a:ext cx="2108570" cy="1320563"/>
      </dsp:txXfrm>
    </dsp:sp>
    <dsp:sp modelId="{F4EF035A-6B5E-0642-9BFF-B9B001A59001}">
      <dsp:nvSpPr>
        <dsp:cNvPr id="0" name=""/>
        <dsp:cNvSpPr/>
      </dsp:nvSpPr>
      <dsp:spPr>
        <a:xfrm>
          <a:off x="2117770" y="738235"/>
          <a:ext cx="5843074" cy="5843074"/>
        </a:xfrm>
        <a:custGeom>
          <a:avLst/>
          <a:gdLst/>
          <a:ahLst/>
          <a:cxnLst/>
          <a:rect l="0" t="0" r="0" b="0"/>
          <a:pathLst>
            <a:path>
              <a:moveTo>
                <a:pt x="3501459" y="5784939"/>
              </a:moveTo>
              <a:arcTo wR="2921537" hR="2921537" stAng="4713048" swAng="137390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D7D7565-39C7-0941-BBAE-B83536F08512}">
      <dsp:nvSpPr>
        <dsp:cNvPr id="0" name=""/>
        <dsp:cNvSpPr/>
      </dsp:nvSpPr>
      <dsp:spPr>
        <a:xfrm>
          <a:off x="2196347" y="5291626"/>
          <a:ext cx="2251448" cy="14634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Numbers</a:t>
          </a:r>
        </a:p>
      </dsp:txBody>
      <dsp:txXfrm>
        <a:off x="2267786" y="5363065"/>
        <a:ext cx="2108570" cy="1320563"/>
      </dsp:txXfrm>
    </dsp:sp>
    <dsp:sp modelId="{18DED845-AA64-2042-9EC2-D21C0824DE3E}">
      <dsp:nvSpPr>
        <dsp:cNvPr id="0" name=""/>
        <dsp:cNvSpPr/>
      </dsp:nvSpPr>
      <dsp:spPr>
        <a:xfrm>
          <a:off x="2304810" y="1058048"/>
          <a:ext cx="5843074" cy="5843074"/>
        </a:xfrm>
        <a:custGeom>
          <a:avLst/>
          <a:gdLst/>
          <a:ahLst/>
          <a:cxnLst/>
          <a:rect l="0" t="0" r="0" b="0"/>
          <a:pathLst>
            <a:path>
              <a:moveTo>
                <a:pt x="304481" y="4220152"/>
              </a:moveTo>
              <a:arcTo wR="2921537" hR="2921537" stAng="9216530" swAng="1750465"/>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6161AA3-7AA3-7A47-826F-516C0B397553}">
      <dsp:nvSpPr>
        <dsp:cNvPr id="0" name=""/>
        <dsp:cNvSpPr/>
      </dsp:nvSpPr>
      <dsp:spPr>
        <a:xfrm>
          <a:off x="1238228" y="2359294"/>
          <a:ext cx="2251448" cy="146344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Deuteronomy</a:t>
          </a:r>
        </a:p>
      </dsp:txBody>
      <dsp:txXfrm>
        <a:off x="1309667" y="2430733"/>
        <a:ext cx="2108570" cy="1320563"/>
      </dsp:txXfrm>
    </dsp:sp>
    <dsp:sp modelId="{9610BC7B-3DF8-7746-87B6-ECFBA8A05E77}">
      <dsp:nvSpPr>
        <dsp:cNvPr id="0" name=""/>
        <dsp:cNvSpPr/>
      </dsp:nvSpPr>
      <dsp:spPr>
        <a:xfrm>
          <a:off x="1952245" y="1312534"/>
          <a:ext cx="5843074" cy="5843074"/>
        </a:xfrm>
        <a:custGeom>
          <a:avLst/>
          <a:gdLst/>
          <a:ahLst/>
          <a:cxnLst/>
          <a:rect l="0" t="0" r="0" b="0"/>
          <a:pathLst>
            <a:path>
              <a:moveTo>
                <a:pt x="690887" y="1034851"/>
              </a:moveTo>
              <a:arcTo wR="2921537" hR="2921537" stAng="13213474" swAng="18169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7D3DD-07CB-AF43-BC2D-EB3A58510F84}" type="datetimeFigureOut">
              <a:rPr lang="en-US" smtClean="0"/>
              <a:t>8/12/20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FED32B-CE8C-5F46-BA3E-48DE2E4692E1}" type="slidenum">
              <a:rPr lang="en-US" smtClean="0"/>
              <a:t>‹#›</a:t>
            </a:fld>
            <a:endParaRPr lang="en-US"/>
          </a:p>
        </p:txBody>
      </p:sp>
    </p:spTree>
    <p:extLst>
      <p:ext uri="{BB962C8B-B14F-4D97-AF65-F5344CB8AC3E}">
        <p14:creationId xmlns:p14="http://schemas.microsoft.com/office/powerpoint/2010/main" val="1904301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catholic.com/qa/did-judaism-and-christianity-develop-from-canaanite-religio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www.youtube.com/watch?v=QJOju5Dw0V0"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s://www.khanacademy.org/humanities/world-history/ancient-medieval/judaism/v/overview-of-early-judaism-part-2"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www.seetheholyland.net/tag/el-tell/"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khanacademy.org/humanities/world-history/world-history-beginnings/ancient-mesopotamia/v/ancient-mesopotamia"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_lTduTwqtj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ED32B-CE8C-5F46-BA3E-48DE2E4692E1}" type="slidenum">
              <a:rPr lang="en-US" smtClean="0"/>
              <a:t>1</a:t>
            </a:fld>
            <a:endParaRPr lang="en-US"/>
          </a:p>
        </p:txBody>
      </p:sp>
    </p:spTree>
    <p:extLst>
      <p:ext uri="{BB962C8B-B14F-4D97-AF65-F5344CB8AC3E}">
        <p14:creationId xmlns:p14="http://schemas.microsoft.com/office/powerpoint/2010/main" val="997503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a:t>
            </a:r>
            <a:r>
              <a:rPr lang="en-US" sz="1200" b="0" i="0" u="none" strike="noStrike" kern="1200" dirty="0" smtClean="0">
                <a:solidFill>
                  <a:schemeClr val="tx1"/>
                </a:solidFill>
                <a:effectLst/>
              </a:rPr>
              <a:t>ragment </a:t>
            </a:r>
            <a:r>
              <a:rPr lang="en-US" sz="1200" b="0" i="0" u="none" strike="noStrike" kern="1200" dirty="0">
                <a:solidFill>
                  <a:schemeClr val="tx1"/>
                </a:solidFill>
                <a:effectLst/>
              </a:rPr>
              <a:t>of a painted limestone relief dating to about 1400 B.C. from Thebes in Egypt depicts defeated Canaanites, housed at the Met. Image above is one of the pieces of artwork from the </a:t>
            </a:r>
            <a:r>
              <a:rPr lang="en-US" sz="1200" b="0" i="1" u="none" strike="noStrike" kern="1200" dirty="0" err="1">
                <a:solidFill>
                  <a:schemeClr val="tx1"/>
                </a:solidFill>
                <a:effectLst/>
              </a:rPr>
              <a:t>Hyskos</a:t>
            </a:r>
            <a:r>
              <a:rPr lang="en-US" sz="1200" b="0" i="0" u="none" strike="noStrike" kern="1200" dirty="0">
                <a:solidFill>
                  <a:schemeClr val="tx1"/>
                </a:solidFill>
                <a:effectLst/>
              </a:rPr>
              <a:t> period discussed on page 56. Much of what we know about the Canaanites is left from ancient texts/art found by people who came into contact with them such as the Egyptians and the people of the Old </a:t>
            </a:r>
            <a:r>
              <a:rPr lang="en-US" sz="1200" b="0" i="0" u="none" strike="noStrike" kern="1200" dirty="0" smtClean="0">
                <a:solidFill>
                  <a:schemeClr val="tx1"/>
                </a:solidFill>
                <a:effectLst/>
              </a:rPr>
              <a:t>Testament.</a:t>
            </a:r>
            <a:endParaRPr lang="en-US" b="0" dirty="0"/>
          </a:p>
        </p:txBody>
      </p:sp>
      <p:sp>
        <p:nvSpPr>
          <p:cNvPr id="4" name="Slide Number Placeholder 3"/>
          <p:cNvSpPr>
            <a:spLocks noGrp="1"/>
          </p:cNvSpPr>
          <p:nvPr>
            <p:ph type="sldNum" sz="quarter" idx="5"/>
          </p:nvPr>
        </p:nvSpPr>
        <p:spPr/>
        <p:txBody>
          <a:bodyPr/>
          <a:lstStyle/>
          <a:p>
            <a:fld id="{B5FED32B-CE8C-5F46-BA3E-48DE2E4692E1}" type="slidenum">
              <a:rPr lang="en-US" smtClean="0"/>
              <a:t>10</a:t>
            </a:fld>
            <a:endParaRPr lang="en-US"/>
          </a:p>
        </p:txBody>
      </p:sp>
    </p:spTree>
    <p:extLst>
      <p:ext uri="{BB962C8B-B14F-4D97-AF65-F5344CB8AC3E}">
        <p14:creationId xmlns:p14="http://schemas.microsoft.com/office/powerpoint/2010/main" val="367110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Chapter 2, Section 3, Teaching Approach 2 of the TWE.</a:t>
            </a:r>
            <a:endParaRPr lang="en-US" dirty="0"/>
          </a:p>
        </p:txBody>
      </p:sp>
      <p:sp>
        <p:nvSpPr>
          <p:cNvPr id="4" name="Slide Number Placeholder 3"/>
          <p:cNvSpPr>
            <a:spLocks noGrp="1"/>
          </p:cNvSpPr>
          <p:nvPr>
            <p:ph type="sldNum" sz="quarter" idx="10"/>
          </p:nvPr>
        </p:nvSpPr>
        <p:spPr/>
        <p:txBody>
          <a:bodyPr/>
          <a:lstStyle/>
          <a:p>
            <a:fld id="{B5FED32B-CE8C-5F46-BA3E-48DE2E4692E1}" type="slidenum">
              <a:rPr lang="en-US" smtClean="0"/>
              <a:t>11</a:t>
            </a:fld>
            <a:endParaRPr lang="en-US"/>
          </a:p>
        </p:txBody>
      </p:sp>
    </p:spTree>
    <p:extLst>
      <p:ext uri="{BB962C8B-B14F-4D97-AF65-F5344CB8AC3E}">
        <p14:creationId xmlns:p14="http://schemas.microsoft.com/office/powerpoint/2010/main" val="415902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Syncretism </a:t>
            </a:r>
            <a:r>
              <a:rPr lang="en-US" sz="1200" kern="1200" dirty="0" smtClean="0">
                <a:solidFill>
                  <a:schemeClr val="tx1"/>
                </a:solidFill>
                <a:effectLst/>
                <a:latin typeface="+mn-lt"/>
                <a:ea typeface="+mn-ea"/>
                <a:cs typeface="+mn-cs"/>
              </a:rPr>
              <a:t>is a blending </a:t>
            </a:r>
            <a:r>
              <a:rPr lang="en-US" sz="1200" kern="1200" dirty="0">
                <a:solidFill>
                  <a:schemeClr val="tx1"/>
                </a:solidFill>
                <a:effectLst/>
                <a:latin typeface="+mn-lt"/>
                <a:ea typeface="+mn-ea"/>
                <a:cs typeface="+mn-cs"/>
              </a:rPr>
              <a:t>of two or more religious traditions. </a:t>
            </a:r>
            <a:r>
              <a:rPr lang="en-US" sz="1200" kern="1200" dirty="0" smtClean="0">
                <a:solidFill>
                  <a:schemeClr val="tx1"/>
                </a:solidFill>
                <a:effectLst/>
                <a:latin typeface="+mn-lt"/>
                <a:ea typeface="+mn-ea"/>
                <a:cs typeface="+mn-cs"/>
              </a:rPr>
              <a:t>See pages 64-65 of the Student Text. The next slide lists differences between Canaanite and early Israelites religions.</a:t>
            </a:r>
            <a:endParaRPr lang="en-US" dirty="0"/>
          </a:p>
          <a:p>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12</a:t>
            </a:fld>
            <a:endParaRPr lang="en-US"/>
          </a:p>
        </p:txBody>
      </p:sp>
    </p:spTree>
    <p:extLst>
      <p:ext uri="{BB962C8B-B14F-4D97-AF65-F5344CB8AC3E}">
        <p14:creationId xmlns:p14="http://schemas.microsoft.com/office/powerpoint/2010/main" val="512639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This Catholic Answer to the question “Is Judaism, and therefore Christianity, just the result of the evolution of ancient Canaanite mythology?” is helpful to remind our students that the answer is a resounding “no.” </a:t>
            </a:r>
            <a:r>
              <a:rPr lang="en-US" dirty="0">
                <a:hlinkClick r:id="rId3"/>
              </a:rPr>
              <a:t>https://www.catholic.com/qa/did-judaism-and-christianity-develop-from-canaanite-religion</a:t>
            </a:r>
            <a:endParaRPr lang="en-US" dirty="0" smtClean="0"/>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13</a:t>
            </a:fld>
            <a:endParaRPr lang="en-US"/>
          </a:p>
        </p:txBody>
      </p:sp>
    </p:spTree>
    <p:extLst>
      <p:ext uri="{BB962C8B-B14F-4D97-AF65-F5344CB8AC3E}">
        <p14:creationId xmlns:p14="http://schemas.microsoft.com/office/powerpoint/2010/main" val="206342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video “Overview: 1 Samuel” (7:18) from the Bible Project discusses Israel’s request for a king and the reigns of Saul and David. </a:t>
            </a:r>
            <a:r>
              <a:rPr lang="en-US" dirty="0">
                <a:hlinkClick r:id="rId3"/>
              </a:rPr>
              <a:t>https://www.youtube.com/watch?v=QJOju5Dw0V0</a:t>
            </a:r>
            <a:endParaRPr lang="en-US" dirty="0"/>
          </a:p>
        </p:txBody>
      </p:sp>
      <p:sp>
        <p:nvSpPr>
          <p:cNvPr id="4" name="Slide Number Placeholder 3"/>
          <p:cNvSpPr>
            <a:spLocks noGrp="1"/>
          </p:cNvSpPr>
          <p:nvPr>
            <p:ph type="sldNum" sz="quarter" idx="10"/>
          </p:nvPr>
        </p:nvSpPr>
        <p:spPr/>
        <p:txBody>
          <a:bodyPr/>
          <a:lstStyle/>
          <a:p>
            <a:fld id="{B5FED32B-CE8C-5F46-BA3E-48DE2E4692E1}" type="slidenum">
              <a:rPr lang="en-US" smtClean="0"/>
              <a:t>14</a:t>
            </a:fld>
            <a:endParaRPr lang="en-US"/>
          </a:p>
        </p:txBody>
      </p:sp>
    </p:spTree>
    <p:extLst>
      <p:ext uri="{BB962C8B-B14F-4D97-AF65-F5344CB8AC3E}">
        <p14:creationId xmlns:p14="http://schemas.microsoft.com/office/powerpoint/2010/main" val="4152472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Deuteronomic Reform refers to the Deuteronomic Law. King Josiah centralized the Israelite faith in YHWH. </a:t>
            </a:r>
            <a:r>
              <a:rPr lang="en-US" dirty="0" smtClean="0"/>
              <a:t>See pages 68-72 of the Student Text.</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15</a:t>
            </a:fld>
            <a:endParaRPr lang="en-US"/>
          </a:p>
        </p:txBody>
      </p:sp>
    </p:spTree>
    <p:extLst>
      <p:ext uri="{BB962C8B-B14F-4D97-AF65-F5344CB8AC3E}">
        <p14:creationId xmlns:p14="http://schemas.microsoft.com/office/powerpoint/2010/main" val="1297794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part of their Note Taking, students are to list important dates of these two periods of exile:</a:t>
            </a:r>
          </a:p>
          <a:p>
            <a:pPr marL="171450" lvl="0" indent="-171450">
              <a:buFont typeface="Arial" panose="020B0604020202020204" pitchFamily="34" charset="0"/>
              <a:buChar char="•"/>
            </a:pPr>
            <a:r>
              <a:rPr lang="en-US" i="1" dirty="0" smtClean="0"/>
              <a:t>722 </a:t>
            </a:r>
            <a:r>
              <a:rPr lang="en-US" i="1" dirty="0"/>
              <a:t>BC, Assyrian Empire crushes the northern state of Israel </a:t>
            </a:r>
            <a:endParaRPr lang="en-US" dirty="0"/>
          </a:p>
          <a:p>
            <a:pPr marL="171450" lvl="0" indent="-171450">
              <a:buFont typeface="Arial" panose="020B0604020202020204" pitchFamily="34" charset="0"/>
              <a:buChar char="•"/>
            </a:pPr>
            <a:r>
              <a:rPr lang="en-US" i="1" dirty="0"/>
              <a:t>640–609 BC, Josiah reigns as the king of the Southern Kingdom of Judah and initiates the </a:t>
            </a:r>
            <a:r>
              <a:rPr lang="en-US" i="1" dirty="0" err="1"/>
              <a:t>Deuteronomic</a:t>
            </a:r>
            <a:r>
              <a:rPr lang="en-US" i="1" dirty="0"/>
              <a:t> Reform </a:t>
            </a:r>
            <a:endParaRPr lang="en-US" dirty="0"/>
          </a:p>
          <a:p>
            <a:pPr marL="171450" lvl="0" indent="-171450">
              <a:buFont typeface="Arial" panose="020B0604020202020204" pitchFamily="34" charset="0"/>
              <a:buChar char="•"/>
            </a:pPr>
            <a:r>
              <a:rPr lang="en-US" i="1" dirty="0"/>
              <a:t>609 BC, Babylonians defeat the Assyrians </a:t>
            </a:r>
            <a:endParaRPr lang="en-US" dirty="0"/>
          </a:p>
          <a:p>
            <a:pPr marL="171450" lvl="0" indent="-171450">
              <a:buFont typeface="Arial" panose="020B0604020202020204" pitchFamily="34" charset="0"/>
              <a:buChar char="•"/>
            </a:pPr>
            <a:r>
              <a:rPr lang="en-US" i="1" dirty="0"/>
              <a:t>597 BC, </a:t>
            </a:r>
            <a:r>
              <a:rPr lang="en-US" i="1" dirty="0" err="1"/>
              <a:t>Jehoiachin</a:t>
            </a:r>
            <a:r>
              <a:rPr lang="en-US" i="1" dirty="0"/>
              <a:t>, king of Judah, surrenders to Nebuchadnezzar; Judah becomes a vassal state of the Babylonians; the beginning of the Babylonian Exile </a:t>
            </a:r>
            <a:endParaRPr lang="en-US" dirty="0"/>
          </a:p>
          <a:p>
            <a:pPr marL="171450" lvl="0" indent="-171450">
              <a:buFont typeface="Arial" panose="020B0604020202020204" pitchFamily="34" charset="0"/>
              <a:buChar char="•"/>
            </a:pPr>
            <a:r>
              <a:rPr lang="en-US" i="1" dirty="0"/>
              <a:t>587–586 BC, Jerusalem is destroyed by the Babylonians </a:t>
            </a:r>
            <a:endParaRPr lang="en-US" dirty="0"/>
          </a:p>
          <a:p>
            <a:pPr marL="171450" lvl="0" indent="-171450">
              <a:buFont typeface="Arial" panose="020B0604020202020204" pitchFamily="34" charset="0"/>
              <a:buChar char="•"/>
            </a:pPr>
            <a:r>
              <a:rPr lang="en-US" i="1" dirty="0"/>
              <a:t>539 BC, Persian emperor Cyrus conquers the Babylonians and allows Judeans to return to Palestine if they wish </a:t>
            </a:r>
            <a:endParaRPr lang="en-US" dirty="0"/>
          </a:p>
          <a:p>
            <a:endParaRPr lang="en-US" dirty="0" smtClean="0"/>
          </a:p>
          <a:p>
            <a:r>
              <a:rPr lang="en-US" dirty="0" smtClean="0"/>
              <a:t>Ask </a:t>
            </a:r>
            <a:r>
              <a:rPr lang="en-US" dirty="0"/>
              <a:t>students to </a:t>
            </a:r>
            <a:r>
              <a:rPr lang="en-US" dirty="0" smtClean="0"/>
              <a:t>write one to two paragraphs of 1) what it would be like to live in exile and 2) what it would be like to live in a place where your religion was subordinate to the majority.</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16</a:t>
            </a:fld>
            <a:endParaRPr lang="en-US"/>
          </a:p>
        </p:txBody>
      </p:sp>
    </p:spTree>
    <p:extLst>
      <p:ext uri="{BB962C8B-B14F-4D97-AF65-F5344CB8AC3E}">
        <p14:creationId xmlns:p14="http://schemas.microsoft.com/office/powerpoint/2010/main" val="966941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 about the Diaspora:</a:t>
            </a:r>
          </a:p>
          <a:p>
            <a:pPr marL="171450" indent="-171450">
              <a:buFont typeface="Arial" panose="020B0604020202020204" pitchFamily="34" charset="0"/>
              <a:buChar char="•"/>
            </a:pPr>
            <a:r>
              <a:rPr lang="en-US" dirty="0" smtClean="0"/>
              <a:t>Daniel </a:t>
            </a:r>
            <a:r>
              <a:rPr lang="en-US" dirty="0"/>
              <a:t>Esther, Tobit describe a people living in other countries</a:t>
            </a:r>
          </a:p>
          <a:p>
            <a:pPr marL="171450" indent="-171450">
              <a:buFont typeface="Arial" panose="020B0604020202020204" pitchFamily="34" charset="0"/>
              <a:buChar char="•"/>
            </a:pPr>
            <a:r>
              <a:rPr lang="en-US" dirty="0"/>
              <a:t>Those living their faith and cultural practices separate from the lands in which they live</a:t>
            </a:r>
          </a:p>
          <a:p>
            <a:pPr marL="171450" indent="-171450">
              <a:buFont typeface="Arial" panose="020B0604020202020204" pitchFamily="34" charset="0"/>
              <a:buChar char="•"/>
            </a:pPr>
            <a:r>
              <a:rPr lang="en-US" dirty="0"/>
              <a:t>Jewish people lived in subordination to non-Jews</a:t>
            </a:r>
          </a:p>
          <a:p>
            <a:pPr marL="171450" indent="-171450">
              <a:buFont typeface="Arial" panose="020B0604020202020204" pitchFamily="34" charset="0"/>
              <a:buChar char="•"/>
            </a:pPr>
            <a:r>
              <a:rPr lang="en-US" dirty="0"/>
              <a:t>YHWH was a God of the politically disadvantaged, one who judges the rich and </a:t>
            </a:r>
            <a:r>
              <a:rPr lang="en-US" dirty="0" smtClean="0"/>
              <a:t>powerful</a:t>
            </a:r>
          </a:p>
          <a:p>
            <a:endParaRPr lang="en-US" dirty="0" smtClean="0"/>
          </a:p>
          <a:p>
            <a:r>
              <a:rPr lang="en-US" dirty="0" smtClean="0"/>
              <a:t>The video “Early Judaism,  part 2” (7:44) from the Kahn Academy covers the origins of the Diaspora. </a:t>
            </a:r>
            <a:r>
              <a:rPr lang="en-US" dirty="0">
                <a:hlinkClick r:id="rId3"/>
              </a:rPr>
              <a:t>https://</a:t>
            </a:r>
            <a:r>
              <a:rPr lang="en-US" dirty="0" smtClean="0">
                <a:hlinkClick r:id="rId3"/>
              </a:rPr>
              <a:t>www.khanacademy.org/humanities/world-history/ancient-medieval/judaism/v/overview-of-early-judaism-part-2</a:t>
            </a:r>
            <a:endParaRPr lang="en-US" dirty="0" smtClean="0"/>
          </a:p>
          <a:p>
            <a:endParaRPr lang="en-US" dirty="0"/>
          </a:p>
          <a:p>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17</a:t>
            </a:fld>
            <a:endParaRPr lang="en-US"/>
          </a:p>
        </p:txBody>
      </p:sp>
    </p:spTree>
    <p:extLst>
      <p:ext uri="{BB962C8B-B14F-4D97-AF65-F5344CB8AC3E}">
        <p14:creationId xmlns:p14="http://schemas.microsoft.com/office/powerpoint/2010/main" val="1797439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students copy the graphic in their book. From their notes organize the types of laws and codes in each book </a:t>
            </a:r>
            <a:r>
              <a:rPr lang="en-US" dirty="0" smtClean="0"/>
              <a:t>from Chapter 2, Section 4 of the Student Text. </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18</a:t>
            </a:fld>
            <a:endParaRPr lang="en-US"/>
          </a:p>
        </p:txBody>
      </p:sp>
    </p:spTree>
    <p:extLst>
      <p:ext uri="{BB962C8B-B14F-4D97-AF65-F5344CB8AC3E}">
        <p14:creationId xmlns:p14="http://schemas.microsoft.com/office/powerpoint/2010/main" val="28026947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FED32B-CE8C-5F46-BA3E-48DE2E4692E1}" type="slidenum">
              <a:rPr lang="en-US" smtClean="0"/>
              <a:t>19</a:t>
            </a:fld>
            <a:endParaRPr lang="en-US"/>
          </a:p>
        </p:txBody>
      </p:sp>
    </p:spTree>
    <p:extLst>
      <p:ext uri="{BB962C8B-B14F-4D97-AF65-F5344CB8AC3E}">
        <p14:creationId xmlns:p14="http://schemas.microsoft.com/office/powerpoint/2010/main" val="362947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Recount the story of Et-Tell from this link: </a:t>
            </a:r>
            <a:r>
              <a:rPr lang="en-US" dirty="0">
                <a:hlinkClick r:id="rId3"/>
              </a:rPr>
              <a:t>https://www.seetheholyland.net/tag/el-tell</a:t>
            </a:r>
            <a:r>
              <a:rPr lang="en-US" dirty="0" smtClean="0">
                <a:hlinkClick r:id="rId3"/>
              </a:rPr>
              <a:t>/</a:t>
            </a:r>
            <a:r>
              <a:rPr lang="en-US" dirty="0" smtClean="0"/>
              <a:t>. The </a:t>
            </a:r>
            <a:r>
              <a:rPr lang="en-US" dirty="0"/>
              <a:t>modern day archeological site of </a:t>
            </a:r>
            <a:r>
              <a:rPr lang="en-US" b="0" dirty="0"/>
              <a:t>E</a:t>
            </a:r>
            <a:r>
              <a:rPr lang="en-US" dirty="0"/>
              <a:t>t-Tell gives some clues into the the context that we are studying here. There is some debate among historians whether or not Et-Tell is the biblical city of Ai, but there is no doubt that it was inhabited and left to ruins by the ancient peoples of Canaan. From the context of the passage and the photo, have the students make guesses to why Et-Tell might have not have ever been rebuilt. Discuss with students context as explained on page 40. </a:t>
            </a:r>
          </a:p>
        </p:txBody>
      </p:sp>
      <p:sp>
        <p:nvSpPr>
          <p:cNvPr id="4" name="Slide Number Placeholder 3"/>
          <p:cNvSpPr>
            <a:spLocks noGrp="1"/>
          </p:cNvSpPr>
          <p:nvPr>
            <p:ph type="sldNum" sz="quarter" idx="5"/>
          </p:nvPr>
        </p:nvSpPr>
        <p:spPr/>
        <p:txBody>
          <a:bodyPr/>
          <a:lstStyle/>
          <a:p>
            <a:fld id="{B5FED32B-CE8C-5F46-BA3E-48DE2E4692E1}" type="slidenum">
              <a:rPr lang="en-US" smtClean="0"/>
              <a:t>2</a:t>
            </a:fld>
            <a:endParaRPr lang="en-US"/>
          </a:p>
        </p:txBody>
      </p:sp>
    </p:spTree>
    <p:extLst>
      <p:ext uri="{BB962C8B-B14F-4D97-AF65-F5344CB8AC3E}">
        <p14:creationId xmlns:p14="http://schemas.microsoft.com/office/powerpoint/2010/main" val="286647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FED32B-CE8C-5F46-BA3E-48DE2E4692E1}" type="slidenum">
              <a:rPr lang="en-US" smtClean="0"/>
              <a:t>20</a:t>
            </a:fld>
            <a:endParaRPr lang="en-US"/>
          </a:p>
        </p:txBody>
      </p:sp>
    </p:spTree>
    <p:extLst>
      <p:ext uri="{BB962C8B-B14F-4D97-AF65-F5344CB8AC3E}">
        <p14:creationId xmlns:p14="http://schemas.microsoft.com/office/powerpoint/2010/main" val="2985907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pictograms included pictures to represent words. They later gave way to cuneiform and script. </a:t>
            </a:r>
            <a:r>
              <a:rPr lang="en-US" dirty="0" smtClean="0"/>
              <a:t>As a short in-class assignment, have the students create their own pictogram in their notes or journal, perhaps to represent a simple message like “God loves all people” or “I am part of a large family of faith.”</a:t>
            </a:r>
          </a:p>
          <a:p>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3</a:t>
            </a:fld>
            <a:endParaRPr lang="en-US"/>
          </a:p>
        </p:txBody>
      </p:sp>
    </p:spTree>
    <p:extLst>
      <p:ext uri="{BB962C8B-B14F-4D97-AF65-F5344CB8AC3E}">
        <p14:creationId xmlns:p14="http://schemas.microsoft.com/office/powerpoint/2010/main" val="2987363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this discovery in 1896 by an </a:t>
            </a:r>
            <a:r>
              <a:rPr lang="en-US" dirty="0" smtClean="0"/>
              <a:t>British </a:t>
            </a:r>
            <a:r>
              <a:rPr lang="en-US" dirty="0"/>
              <a:t>p</a:t>
            </a:r>
            <a:r>
              <a:rPr lang="en-US" dirty="0" smtClean="0"/>
              <a:t>rofessor </a:t>
            </a:r>
            <a:r>
              <a:rPr lang="en-US" dirty="0"/>
              <a:t>and archeologist, there had not been a </a:t>
            </a:r>
            <a:r>
              <a:rPr lang="en-US" dirty="0" smtClean="0"/>
              <a:t>connection </a:t>
            </a:r>
            <a:r>
              <a:rPr lang="en-US" dirty="0"/>
              <a:t>outside of the </a:t>
            </a:r>
            <a:r>
              <a:rPr lang="en-US" dirty="0" smtClean="0"/>
              <a:t>Bible </a:t>
            </a:r>
            <a:r>
              <a:rPr lang="en-US" dirty="0"/>
              <a:t>made between </a:t>
            </a:r>
            <a:r>
              <a:rPr lang="en-US" dirty="0" smtClean="0"/>
              <a:t>the Egyptians </a:t>
            </a:r>
            <a:r>
              <a:rPr lang="en-US" dirty="0"/>
              <a:t>and Israelites</a:t>
            </a:r>
            <a:r>
              <a:rPr lang="en-US" dirty="0" smtClean="0"/>
              <a:t>. </a:t>
            </a:r>
            <a:r>
              <a:rPr lang="en-US" dirty="0"/>
              <a:t>This archeological discovery supported the writings of the </a:t>
            </a:r>
            <a:r>
              <a:rPr lang="en-US" dirty="0" smtClean="0"/>
              <a:t>Bible </a:t>
            </a:r>
            <a:r>
              <a:rPr lang="en-US" dirty="0"/>
              <a:t>in this way, acknowledging the existence of the people of Israel. </a:t>
            </a:r>
          </a:p>
        </p:txBody>
      </p:sp>
      <p:sp>
        <p:nvSpPr>
          <p:cNvPr id="4" name="Slide Number Placeholder 3"/>
          <p:cNvSpPr>
            <a:spLocks noGrp="1"/>
          </p:cNvSpPr>
          <p:nvPr>
            <p:ph type="sldNum" sz="quarter" idx="5"/>
          </p:nvPr>
        </p:nvSpPr>
        <p:spPr/>
        <p:txBody>
          <a:bodyPr/>
          <a:lstStyle/>
          <a:p>
            <a:fld id="{B5FED32B-CE8C-5F46-BA3E-48DE2E4692E1}" type="slidenum">
              <a:rPr lang="en-US" smtClean="0"/>
              <a:t>4</a:t>
            </a:fld>
            <a:endParaRPr lang="en-US"/>
          </a:p>
        </p:txBody>
      </p:sp>
    </p:spTree>
    <p:extLst>
      <p:ext uri="{BB962C8B-B14F-4D97-AF65-F5344CB8AC3E}">
        <p14:creationId xmlns:p14="http://schemas.microsoft.com/office/powerpoint/2010/main" val="3977007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excavation site at Sidon in modern day Lebanon (the name of the city corresponds </a:t>
            </a:r>
            <a:r>
              <a:rPr lang="en-US" dirty="0" smtClean="0"/>
              <a:t>to</a:t>
            </a:r>
            <a:r>
              <a:rPr lang="en-US" baseline="0" dirty="0" smtClean="0"/>
              <a:t> the </a:t>
            </a:r>
            <a:r>
              <a:rPr lang="en-US" dirty="0" smtClean="0"/>
              <a:t>biblical character</a:t>
            </a:r>
            <a:r>
              <a:rPr lang="en-US" baseline="0" dirty="0" smtClean="0"/>
              <a:t> </a:t>
            </a:r>
            <a:r>
              <a:rPr lang="en-US" dirty="0" smtClean="0"/>
              <a:t>Sidon</a:t>
            </a:r>
            <a:r>
              <a:rPr lang="en-US" dirty="0"/>
              <a:t>, a descendent of Noah) provides many clues to the timeline of the Canaanite culture.  </a:t>
            </a:r>
          </a:p>
          <a:p>
            <a:pPr marL="171450" indent="-171450">
              <a:buFont typeface="Arial" panose="020B0604020202020204" pitchFamily="34" charset="0"/>
              <a:buChar char="•"/>
            </a:pPr>
            <a:r>
              <a:rPr lang="en-US" dirty="0"/>
              <a:t>10,000 BC Ice Age ends, climate is more hospitable, people live in groups</a:t>
            </a:r>
          </a:p>
          <a:p>
            <a:pPr marL="171450" indent="-171450">
              <a:buFont typeface="Arial" panose="020B0604020202020204" pitchFamily="34" charset="0"/>
              <a:buChar char="•"/>
            </a:pPr>
            <a:r>
              <a:rPr lang="en-US" dirty="0"/>
              <a:t>9,000 BC engaged in agriculture (settlements near Tigris and Euphrates River)</a:t>
            </a:r>
          </a:p>
          <a:p>
            <a:pPr marL="171450" indent="-171450">
              <a:buFont typeface="Arial" panose="020B0604020202020204" pitchFamily="34" charset="0"/>
              <a:buChar char="•"/>
            </a:pPr>
            <a:r>
              <a:rPr lang="en-US" dirty="0"/>
              <a:t>5,000 BC evidence of pottery</a:t>
            </a:r>
          </a:p>
          <a:p>
            <a:pPr marL="171450" indent="-171450">
              <a:buFont typeface="Arial" panose="020B0604020202020204" pitchFamily="34" charset="0"/>
              <a:buChar char="•"/>
            </a:pPr>
            <a:r>
              <a:rPr lang="en-US" dirty="0"/>
              <a:t>4,000 BC large territories represented by cities, writing developed out of trade or business necessity</a:t>
            </a:r>
          </a:p>
          <a:p>
            <a:pPr marL="0" indent="0">
              <a:buNone/>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5</a:t>
            </a:fld>
            <a:endParaRPr lang="en-US"/>
          </a:p>
        </p:txBody>
      </p:sp>
    </p:spTree>
    <p:extLst>
      <p:ext uri="{BB962C8B-B14F-4D97-AF65-F5344CB8AC3E}">
        <p14:creationId xmlns:p14="http://schemas.microsoft.com/office/powerpoint/2010/main" val="2624520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Examine the waterways, discuss their importance for </a:t>
            </a:r>
            <a:r>
              <a:rPr lang="en-US" dirty="0" smtClean="0"/>
              <a:t>civilization. Share the video “Ancient Mesopotamia” (9:23) from the Khan Academy: </a:t>
            </a:r>
            <a:r>
              <a:rPr lang="en-US" dirty="0" smtClean="0">
                <a:hlinkClick r:id="rId3"/>
              </a:rPr>
              <a:t>https://www.khanacademy.org/humanities/world-history/world-history-beginnings/ancient-mesopotamia/v/ancient-mesopotamia</a:t>
            </a:r>
            <a:r>
              <a:rPr lang="en-US" dirty="0" smtClean="0"/>
              <a:t>.</a:t>
            </a:r>
          </a:p>
          <a:p>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6</a:t>
            </a:fld>
            <a:endParaRPr lang="en-US"/>
          </a:p>
        </p:txBody>
      </p:sp>
    </p:spTree>
    <p:extLst>
      <p:ext uri="{BB962C8B-B14F-4D97-AF65-F5344CB8AC3E}">
        <p14:creationId xmlns:p14="http://schemas.microsoft.com/office/powerpoint/2010/main" val="201285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maps on the left image modern day lands with the political borders of Israel, Lebanon, Syria, and Palestine. This is known as </a:t>
            </a:r>
            <a:r>
              <a:rPr lang="en-US" dirty="0" err="1"/>
              <a:t>Syro</a:t>
            </a:r>
            <a:r>
              <a:rPr lang="en-US" dirty="0"/>
              <a:t>-Palestine or Palestine. The map on the right is taken from Wikipedia Commons and is the border of Canaan as explained in the </a:t>
            </a:r>
            <a:r>
              <a:rPr lang="en-US" dirty="0" smtClean="0"/>
              <a:t>Bible</a:t>
            </a:r>
            <a:r>
              <a:rPr lang="en-US" dirty="0"/>
              <a:t>.  A modern day examination of maps over the past many centuries will indicate ever-changing borders. Explain that as </a:t>
            </a:r>
            <a:r>
              <a:rPr lang="en-US" dirty="0" smtClean="0"/>
              <a:t>the</a:t>
            </a:r>
            <a:r>
              <a:rPr lang="en-US" baseline="0" dirty="0" smtClean="0"/>
              <a:t> students</a:t>
            </a:r>
            <a:r>
              <a:rPr lang="en-US" dirty="0" smtClean="0"/>
              <a:t> </a:t>
            </a:r>
            <a:r>
              <a:rPr lang="en-US" dirty="0"/>
              <a:t>study the Old Testament they will further begin to understand the lands and the people today that fight over these lands. </a:t>
            </a:r>
            <a:r>
              <a:rPr lang="en-US" dirty="0" smtClean="0"/>
              <a:t>The video “History of the Empires” (3:07) provides an overview: </a:t>
            </a:r>
            <a:r>
              <a:rPr lang="en-US" dirty="0">
                <a:hlinkClick r:id="rId3"/>
              </a:rPr>
              <a:t>https://www.youtube.com/watch?v=_</a:t>
            </a:r>
            <a:r>
              <a:rPr lang="en-US" dirty="0" smtClean="0">
                <a:hlinkClick r:id="rId3"/>
              </a:rPr>
              <a:t>lTduTwqtjY</a:t>
            </a:r>
            <a:r>
              <a:rPr lang="en-US" dirty="0" smtClean="0"/>
              <a:t>.</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7</a:t>
            </a:fld>
            <a:endParaRPr lang="en-US"/>
          </a:p>
        </p:txBody>
      </p:sp>
    </p:spTree>
    <p:extLst>
      <p:ext uri="{BB962C8B-B14F-4D97-AF65-F5344CB8AC3E}">
        <p14:creationId xmlns:p14="http://schemas.microsoft.com/office/powerpoint/2010/main" val="1891690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also Chapter 2, Section 1, Teaching Approach 3 from the Teacher’s Wraparound Edition. </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8</a:t>
            </a:fld>
            <a:endParaRPr lang="en-US"/>
          </a:p>
        </p:txBody>
      </p:sp>
    </p:spTree>
    <p:extLst>
      <p:ext uri="{BB962C8B-B14F-4D97-AF65-F5344CB8AC3E}">
        <p14:creationId xmlns:p14="http://schemas.microsoft.com/office/powerpoint/2010/main" val="2671586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with </a:t>
            </a:r>
            <a:r>
              <a:rPr lang="en-US" dirty="0"/>
              <a:t>students the geography of this area and the powerful civilizations that controlled most of the fertile crescent with the exception of the lands the Israelites settled in. Explain that the Israelites were not a military people, so </a:t>
            </a:r>
            <a:r>
              <a:rPr lang="en-US" dirty="0" smtClean="0"/>
              <a:t>YHWH</a:t>
            </a:r>
            <a:r>
              <a:rPr lang="en-US" dirty="0"/>
              <a:t>, was portrayed as a powerful warrior who would protect them. See page </a:t>
            </a:r>
            <a:r>
              <a:rPr lang="en-US" dirty="0" smtClean="0"/>
              <a:t>55 of the Student Text and Chapter 2, Section 1, Teaching Approach 1 in the TWE. </a:t>
            </a:r>
            <a:endParaRPr lang="en-US" dirty="0"/>
          </a:p>
        </p:txBody>
      </p:sp>
      <p:sp>
        <p:nvSpPr>
          <p:cNvPr id="4" name="Slide Number Placeholder 3"/>
          <p:cNvSpPr>
            <a:spLocks noGrp="1"/>
          </p:cNvSpPr>
          <p:nvPr>
            <p:ph type="sldNum" sz="quarter" idx="5"/>
          </p:nvPr>
        </p:nvSpPr>
        <p:spPr/>
        <p:txBody>
          <a:bodyPr/>
          <a:lstStyle/>
          <a:p>
            <a:fld id="{B5FED32B-CE8C-5F46-BA3E-48DE2E4692E1}" type="slidenum">
              <a:rPr lang="en-US" smtClean="0"/>
              <a:t>9</a:t>
            </a:fld>
            <a:endParaRPr lang="en-US"/>
          </a:p>
        </p:txBody>
      </p:sp>
    </p:spTree>
    <p:extLst>
      <p:ext uri="{BB962C8B-B14F-4D97-AF65-F5344CB8AC3E}">
        <p14:creationId xmlns:p14="http://schemas.microsoft.com/office/powerpoint/2010/main" val="350134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C3B3C6-F5D0-0A40-A01C-FDAB580EC0AE}"/>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07AFDDB-6C56-8641-AE2D-9C80979DB2BC}"/>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A0E2F76-FACF-2640-BC76-D2B24CB4190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BFB6862-C71F-2D4E-9D27-7FC55E31AF6D}"/>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8C3E1F2-50B2-BA4F-B5BD-5B711A56ED5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699F64B-E83A-BE48-AE04-4BB80DE22094}"/>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0F6F5C8-47DA-D040-AA92-58C9191E30E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8" name="Footer Placeholder 7">
            <a:extLst>
              <a:ext uri="{FF2B5EF4-FFF2-40B4-BE49-F238E27FC236}">
                <a16:creationId xmlns="" xmlns:a16="http://schemas.microsoft.com/office/drawing/2014/main"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8EE29E64-2D81-404C-9CCC-3F8AC6E5D03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4" name="Footer Placeholder 3">
            <a:extLst>
              <a:ext uri="{FF2B5EF4-FFF2-40B4-BE49-F238E27FC236}">
                <a16:creationId xmlns="" xmlns:a16="http://schemas.microsoft.com/office/drawing/2014/main"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CBFF33E-0057-E34F-A38A-64B75984E42A}"/>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3" name="Footer Placeholder 2">
            <a:extLst>
              <a:ext uri="{FF2B5EF4-FFF2-40B4-BE49-F238E27FC236}">
                <a16:creationId xmlns="" xmlns:a16="http://schemas.microsoft.com/office/drawing/2014/main"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F4BCE38-7FA2-7C41-AE0C-46BB2AC52797}"/>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39FFC77-4D62-8141-A551-5FCB140121D8}"/>
              </a:ext>
            </a:extLst>
          </p:cNvPr>
          <p:cNvSpPr>
            <a:spLocks noGrp="1"/>
          </p:cNvSpPr>
          <p:nvPr>
            <p:ph type="dt" sz="half" idx="10"/>
          </p:nvPr>
        </p:nvSpPr>
        <p:spPr/>
        <p:txBody>
          <a:bodyPr/>
          <a:lstStyle/>
          <a:p>
            <a:fld id="{56A29F0F-7271-A946-9823-C629876F64B5}" type="datetimeFigureOut">
              <a:rPr lang="en-US" smtClean="0"/>
              <a:t>8/12/20</a:t>
            </a:fld>
            <a:endParaRPr lang="en-US"/>
          </a:p>
        </p:txBody>
      </p:sp>
      <p:sp>
        <p:nvSpPr>
          <p:cNvPr id="6" name="Footer Placeholder 5">
            <a:extLst>
              <a:ext uri="{FF2B5EF4-FFF2-40B4-BE49-F238E27FC236}">
                <a16:creationId xmlns="" xmlns:a16="http://schemas.microsoft.com/office/drawing/2014/main"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8/12/20</a:t>
            </a:fld>
            <a:endParaRPr lang="en-US"/>
          </a:p>
        </p:txBody>
      </p:sp>
      <p:sp>
        <p:nvSpPr>
          <p:cNvPr id="5" name="Footer Placeholder 4">
            <a:extLst>
              <a:ext uri="{FF2B5EF4-FFF2-40B4-BE49-F238E27FC236}">
                <a16:creationId xmlns="" xmlns:a16="http://schemas.microsoft.com/office/drawing/2014/main"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6.jp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1" Type="http://schemas.openxmlformats.org/officeDocument/2006/relationships/hyperlink" Target="https://commons.wikimedia.org/wiki/File:Map_Land_of_Israel.jpg" TargetMode="External"/><Relationship Id="rId12" Type="http://schemas.openxmlformats.org/officeDocument/2006/relationships/hyperlink" Target="https://commons.wikimedia.org/wiki/File:Map_of_fertile_cresent.png" TargetMode="External"/><Relationship Id="rId13" Type="http://schemas.openxmlformats.org/officeDocument/2006/relationships/hyperlink" Target="https://www.metmuseum.org/art/collection/search/544720?searchField=All&amp;amp;sortBy=Relevance&amp;amp;ft=egypt+defeats+canaan&amp;amp;offset=0&amp;amp;rpp=20&amp;amp;pos=5" TargetMode="External"/><Relationship Id="rId14" Type="http://schemas.openxmlformats.org/officeDocument/2006/relationships/hyperlink" Target="https://en.wikipedia.org/wiki/Forbidden_fruit#/media/File:Jan_Brueghel_de_Oude_en_Peter_Paul_Rubens_-_Het_aards_paradijs_met_de_zondeval_van_Adam_en_Eva.jpg" TargetMode="External"/><Relationship Id="rId15" Type="http://schemas.openxmlformats.org/officeDocument/2006/relationships/hyperlink" Target="https://commons.wikimedia.org/wiki/File:Rembrandt_-_Moses_with_the_Ten_Commandments_-_Google_Art_Project.jpg" TargetMode="External"/><Relationship Id="rId16" Type="http://schemas.openxmlformats.org/officeDocument/2006/relationships/hyperlink" Target="https://grace.allpurposeguru.com/2015/08/did-god-command-genocide-in-canaan/" TargetMode="External"/><Relationship Id="rId17" Type="http://schemas.openxmlformats.org/officeDocument/2006/relationships/hyperlink" Target="https://www.publicdomainpictures.net/en/view-image.php?image=54520&amp;picture=temple-mount-jerusalem-israel" TargetMode="External"/><Relationship Id="rId18" Type="http://schemas.openxmlformats.org/officeDocument/2006/relationships/hyperlink" Target="https://en.wikipedia.org/wiki/Monolatry#/media/File:Josiah_hearing_the_book_of_the_law.jpg" TargetMode="External"/><Relationship Id="rId19" Type="http://schemas.openxmlformats.org/officeDocument/2006/relationships/hyperlink" Target="https://sv.m.wikipedia.org/wiki/Fil:Tissot_The_Flight_of_the_Prisoners.jpg"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en.wikipedia.org/wiki/Et-Tell#/media/File:Et-Tell_(Ai)_ruins.jpg" TargetMode="External"/><Relationship Id="rId4" Type="http://schemas.openxmlformats.org/officeDocument/2006/relationships/hyperlink" Target="https://commons.wikimedia.org/wiki/File:Sumerian_account_of_silver_for_the_govenor_(background_removed).png" TargetMode="External"/><Relationship Id="rId5" Type="http://schemas.openxmlformats.org/officeDocument/2006/relationships/hyperlink" Target="https://en.wikipedia.org/wiki/Cuneiform#/media/File:Sumerian_26th_c_Adab.jpg" TargetMode="External"/><Relationship Id="rId6" Type="http://schemas.openxmlformats.org/officeDocument/2006/relationships/hyperlink" Target="https://commons.wikimedia.org/wiki/File:The_Merneptah_stele,_including_inscription._Wellcome_M0008443.jpg" TargetMode="External"/><Relationship Id="rId7" Type="http://schemas.openxmlformats.org/officeDocument/2006/relationships/hyperlink" Target="https://commons.wikimedia.org/wiki/File:Sidon_College_site.jpg" TargetMode="External"/><Relationship Id="rId8" Type="http://schemas.openxmlformats.org/officeDocument/2006/relationships/hyperlink" Target="NULL" TargetMode="External"/><Relationship Id="rId9" Type="http://schemas.openxmlformats.org/officeDocument/2006/relationships/hyperlink" Target="NULL" TargetMode="External"/><Relationship Id="rId10" Type="http://schemas.openxmlformats.org/officeDocument/2006/relationships/hyperlink" Target="NUL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3DAEE343-E218-034B-9A6C-1BBA0B89F2E9}"/>
              </a:ext>
            </a:extLst>
          </p:cNvPr>
          <p:cNvSpPr/>
          <p:nvPr/>
        </p:nvSpPr>
        <p:spPr>
          <a:xfrm>
            <a:off x="1242646" y="191054"/>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BFF13ED7-F7FD-F94C-85BA-99DBFDEE6647}"/>
              </a:ext>
            </a:extLst>
          </p:cNvPr>
          <p:cNvSpPr>
            <a:spLocks noGrp="1"/>
          </p:cNvSpPr>
          <p:nvPr>
            <p:ph type="ctrTitle"/>
          </p:nvPr>
        </p:nvSpPr>
        <p:spPr>
          <a:xfrm>
            <a:off x="0" y="424057"/>
            <a:ext cx="11776693" cy="816270"/>
          </a:xfrm>
        </p:spPr>
        <p:txBody>
          <a:bodyPr>
            <a:noAutofit/>
          </a:bodyPr>
          <a:lstStyle/>
          <a:p>
            <a:r>
              <a:rPr lang="en-US" sz="7000" b="1" dirty="0">
                <a:solidFill>
                  <a:srgbClr val="006556"/>
                </a:solidFill>
                <a:latin typeface="Trebuchet MS" panose="020B0703020202090204" pitchFamily="34" charset="0"/>
              </a:rPr>
              <a:t>The Old Testament</a:t>
            </a:r>
          </a:p>
        </p:txBody>
      </p:sp>
      <p:pic>
        <p:nvPicPr>
          <p:cNvPr id="5" name="Picture 4" descr="A screenshot of a cell phone&#10;&#10;Description automatically generated">
            <a:extLst>
              <a:ext uri="{FF2B5EF4-FFF2-40B4-BE49-F238E27FC236}">
                <a16:creationId xmlns="" xmlns:a16="http://schemas.microsoft.com/office/drawing/2014/main" id="{8B17A26D-E775-DE44-84AF-5191543A13BB}"/>
              </a:ext>
            </a:extLst>
          </p:cNvPr>
          <p:cNvPicPr>
            <a:picLocks noChangeAspect="1"/>
          </p:cNvPicPr>
          <p:nvPr/>
        </p:nvPicPr>
        <p:blipFill>
          <a:blip r:embed="rId3"/>
          <a:stretch>
            <a:fillRect/>
          </a:stretch>
        </p:blipFill>
        <p:spPr>
          <a:xfrm>
            <a:off x="2097604" y="1929295"/>
            <a:ext cx="3246913" cy="4765629"/>
          </a:xfrm>
          <a:prstGeom prst="rect">
            <a:avLst/>
          </a:prstGeom>
        </p:spPr>
      </p:pic>
      <p:pic>
        <p:nvPicPr>
          <p:cNvPr id="9" name="Picture 8" descr="A picture containing bird&#10;&#10;Description automatically generated">
            <a:extLst>
              <a:ext uri="{FF2B5EF4-FFF2-40B4-BE49-F238E27FC236}">
                <a16:creationId xmlns="" xmlns:a16="http://schemas.microsoft.com/office/drawing/2014/main" id="{6902F2DA-2174-A740-83FE-40238A54475A}"/>
              </a:ext>
            </a:extLst>
          </p:cNvPr>
          <p:cNvPicPr>
            <a:picLocks noChangeAspect="1"/>
          </p:cNvPicPr>
          <p:nvPr/>
        </p:nvPicPr>
        <p:blipFill>
          <a:blip r:embed="rId4"/>
          <a:stretch>
            <a:fillRect/>
          </a:stretch>
        </p:blipFill>
        <p:spPr>
          <a:xfrm>
            <a:off x="5774508" y="1929296"/>
            <a:ext cx="3540942" cy="4737650"/>
          </a:xfrm>
          <a:prstGeom prst="rect">
            <a:avLst/>
          </a:prstGeom>
        </p:spPr>
      </p:pic>
      <p:sp>
        <p:nvSpPr>
          <p:cNvPr id="8" name="Rectangle 7">
            <a:extLst>
              <a:ext uri="{FF2B5EF4-FFF2-40B4-BE49-F238E27FC236}">
                <a16:creationId xmlns="" xmlns:a16="http://schemas.microsoft.com/office/drawing/2014/main" id="{DA6F3139-5421-6942-A16D-58F4E7C923F3}"/>
              </a:ext>
            </a:extLst>
          </p:cNvPr>
          <p:cNvSpPr/>
          <p:nvPr/>
        </p:nvSpPr>
        <p:spPr>
          <a:xfrm>
            <a:off x="2097604" y="1114545"/>
            <a:ext cx="7225780" cy="709049"/>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Description automatically generated">
            <a:extLst>
              <a:ext uri="{FF2B5EF4-FFF2-40B4-BE49-F238E27FC236}">
                <a16:creationId xmlns="" xmlns:a16="http://schemas.microsoft.com/office/drawing/2014/main" id="{629ACA6F-68AC-584C-86AB-A0B1D5FCE847}"/>
              </a:ext>
            </a:extLst>
          </p:cNvPr>
          <p:cNvPicPr>
            <a:picLocks noChangeAspect="1"/>
          </p:cNvPicPr>
          <p:nvPr/>
        </p:nvPicPr>
        <p:blipFill>
          <a:blip r:embed="rId5"/>
          <a:stretch>
            <a:fillRect/>
          </a:stretch>
        </p:blipFill>
        <p:spPr>
          <a:xfrm>
            <a:off x="2097604" y="1929295"/>
            <a:ext cx="3246913" cy="4737650"/>
          </a:xfrm>
          <a:prstGeom prst="rect">
            <a:avLst/>
          </a:prstGeom>
        </p:spPr>
      </p:pic>
      <p:pic>
        <p:nvPicPr>
          <p:cNvPr id="11" name="Picture 10" descr="A screenshot of a cell phone&#10;&#10;Description automatically generated">
            <a:extLst>
              <a:ext uri="{FF2B5EF4-FFF2-40B4-BE49-F238E27FC236}">
                <a16:creationId xmlns="" xmlns:a16="http://schemas.microsoft.com/office/drawing/2014/main" id="{EF2815E4-E853-554D-BFBA-E1D8903231B2}"/>
              </a:ext>
            </a:extLst>
          </p:cNvPr>
          <p:cNvPicPr>
            <a:picLocks noChangeAspect="1"/>
          </p:cNvPicPr>
          <p:nvPr/>
        </p:nvPicPr>
        <p:blipFill rotWithShape="1">
          <a:blip r:embed="rId6"/>
          <a:srcRect b="6849"/>
          <a:stretch/>
        </p:blipFill>
        <p:spPr>
          <a:xfrm>
            <a:off x="5774508" y="1934994"/>
            <a:ext cx="3540942" cy="4923006"/>
          </a:xfrm>
          <a:prstGeom prst="rect">
            <a:avLst/>
          </a:prstGeom>
        </p:spPr>
      </p:pic>
    </p:spTree>
    <p:extLst>
      <p:ext uri="{BB962C8B-B14F-4D97-AF65-F5344CB8AC3E}">
        <p14:creationId xmlns:p14="http://schemas.microsoft.com/office/powerpoint/2010/main" val="1841321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E7E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76D4A2-8277-694F-A7FF-3C4AA65C8837}"/>
              </a:ext>
            </a:extLst>
          </p:cNvPr>
          <p:cNvSpPr>
            <a:spLocks noGrp="1"/>
          </p:cNvSpPr>
          <p:nvPr>
            <p:ph type="title"/>
          </p:nvPr>
        </p:nvSpPr>
        <p:spPr>
          <a:xfrm>
            <a:off x="7688729" y="640263"/>
            <a:ext cx="3660327" cy="1344975"/>
          </a:xfrm>
        </p:spPr>
        <p:txBody>
          <a:bodyPr>
            <a:normAutofit/>
          </a:bodyPr>
          <a:lstStyle/>
          <a:p>
            <a:pPr algn="ctr"/>
            <a:r>
              <a:rPr lang="en-US" sz="4000" dirty="0">
                <a:solidFill>
                  <a:schemeClr val="bg1"/>
                </a:solidFill>
                <a:latin typeface="Trebuchet MS" panose="020B0703020202090204" pitchFamily="34" charset="0"/>
              </a:rPr>
              <a:t>Canaanite Civilization</a:t>
            </a:r>
          </a:p>
        </p:txBody>
      </p:sp>
      <p:sp>
        <p:nvSpPr>
          <p:cNvPr id="11" name="Rectangle 12">
            <a:extLst>
              <a:ext uri="{FF2B5EF4-FFF2-40B4-BE49-F238E27FC236}">
                <a16:creationId xmlns="" xmlns:a16="http://schemas.microsoft.com/office/drawing/2014/main" id="{9C9E83AF-030E-4F9E-A53E-41FDC8659D0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85800" y="480060"/>
            <a:ext cx="6592824" cy="573786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9">
            <a:extLst>
              <a:ext uri="{FF2B5EF4-FFF2-40B4-BE49-F238E27FC236}">
                <a16:creationId xmlns="" xmlns:a16="http://schemas.microsoft.com/office/drawing/2014/main" id="{7620B04D-81A5-47FB-88DA-BB9FDE199C0C}"/>
              </a:ext>
            </a:extLst>
          </p:cNvPr>
          <p:cNvSpPr>
            <a:spLocks noGrp="1"/>
          </p:cNvSpPr>
          <p:nvPr>
            <p:ph idx="1"/>
          </p:nvPr>
        </p:nvSpPr>
        <p:spPr>
          <a:xfrm>
            <a:off x="7688034" y="2121762"/>
            <a:ext cx="3657600" cy="4092771"/>
          </a:xfrm>
        </p:spPr>
        <p:txBody>
          <a:bodyPr>
            <a:normAutofit/>
          </a:bodyPr>
          <a:lstStyle/>
          <a:p>
            <a:r>
              <a:rPr lang="en-US" sz="1800" dirty="0"/>
              <a:t>Descendants of son of Ham, grandson of Noah</a:t>
            </a:r>
          </a:p>
          <a:p>
            <a:r>
              <a:rPr lang="en-US" sz="1800" dirty="0"/>
              <a:t>Polytheistic (multiple gods)</a:t>
            </a:r>
          </a:p>
          <a:p>
            <a:r>
              <a:rPr lang="en-US" sz="1800" dirty="0"/>
              <a:t>Their religion prized the rich and powerful </a:t>
            </a:r>
          </a:p>
          <a:p>
            <a:pPr marL="0" indent="0">
              <a:buNone/>
            </a:pPr>
            <a:endParaRPr lang="en-US" sz="1800" dirty="0"/>
          </a:p>
        </p:txBody>
      </p:sp>
      <p:sp>
        <p:nvSpPr>
          <p:cNvPr id="14" name="TextBox 13">
            <a:extLst>
              <a:ext uri="{FF2B5EF4-FFF2-40B4-BE49-F238E27FC236}">
                <a16:creationId xmlns="" xmlns:a16="http://schemas.microsoft.com/office/drawing/2014/main" id="{9F8FABC6-D828-E24B-ACCB-04931A5C5280}"/>
              </a:ext>
            </a:extLst>
          </p:cNvPr>
          <p:cNvSpPr txBox="1"/>
          <p:nvPr/>
        </p:nvSpPr>
        <p:spPr>
          <a:xfrm>
            <a:off x="4521201" y="6304002"/>
            <a:ext cx="7543798" cy="369332"/>
          </a:xfrm>
          <a:prstGeom prst="rect">
            <a:avLst/>
          </a:prstGeom>
          <a:noFill/>
        </p:spPr>
        <p:txBody>
          <a:bodyPr wrap="square" rtlCol="0">
            <a:spAutoFit/>
          </a:bodyPr>
          <a:lstStyle/>
          <a:p>
            <a:pPr algn="r"/>
            <a:r>
              <a:rPr lang="en-US" i="1" dirty="0">
                <a:solidFill>
                  <a:schemeClr val="bg1"/>
                </a:solidFill>
                <a:latin typeface="Trebuchet MS" charset="0"/>
                <a:ea typeface="Trebuchet MS" charset="0"/>
                <a:cs typeface="Trebuchet MS" charset="0"/>
              </a:rPr>
              <a:t>Before Israel: the Canaanites</a:t>
            </a:r>
            <a:endParaRPr lang="en-US" dirty="0">
              <a:solidFill>
                <a:schemeClr val="bg1"/>
              </a:solidFill>
              <a:latin typeface="Trebuchet MS" charset="0"/>
              <a:ea typeface="Trebuchet MS" charset="0"/>
              <a:cs typeface="Trebuchet MS" charset="0"/>
            </a:endParaRPr>
          </a:p>
        </p:txBody>
      </p:sp>
      <p:pic>
        <p:nvPicPr>
          <p:cNvPr id="4098" name="Picture 2" descr="https://collectionapi.metmuseum.org/api/collection/v1/iiif/544720/1178485/main-image"/>
          <p:cNvPicPr>
            <a:picLocks noChangeAspect="1" noChangeArrowheads="1"/>
          </p:cNvPicPr>
          <p:nvPr/>
        </p:nvPicPr>
        <p:blipFill rotWithShape="1">
          <a:blip r:embed="rId3">
            <a:extLst>
              <a:ext uri="{28A0092B-C50C-407E-A947-70E740481C1C}">
                <a14:useLocalDpi xmlns:a14="http://schemas.microsoft.com/office/drawing/2010/main" val="0"/>
              </a:ext>
            </a:extLst>
          </a:blip>
          <a:srcRect l="31837" t="7188" r="12982" b="10157"/>
          <a:stretch/>
        </p:blipFill>
        <p:spPr bwMode="auto">
          <a:xfrm>
            <a:off x="809645" y="592354"/>
            <a:ext cx="6307220" cy="555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919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C0C5F-1282-884F-AA76-CDA051A16212}"/>
              </a:ext>
            </a:extLst>
          </p:cNvPr>
          <p:cNvSpPr>
            <a:spLocks noGrp="1"/>
          </p:cNvSpPr>
          <p:nvPr>
            <p:ph type="title"/>
          </p:nvPr>
        </p:nvSpPr>
        <p:spPr>
          <a:xfrm>
            <a:off x="9184950" y="772665"/>
            <a:ext cx="2504752" cy="1325563"/>
          </a:xfrm>
        </p:spPr>
        <p:txBody>
          <a:bodyPr>
            <a:normAutofit fontScale="90000"/>
          </a:bodyPr>
          <a:lstStyle/>
          <a:p>
            <a:pPr algn="ctr"/>
            <a:r>
              <a:rPr lang="en-US" b="1" dirty="0">
                <a:solidFill>
                  <a:srgbClr val="5A674A"/>
                </a:solidFill>
                <a:latin typeface="Trebuchet MS" panose="020B0703020202090204" pitchFamily="34" charset="0"/>
              </a:rPr>
              <a:t>Primeval History</a:t>
            </a:r>
            <a:r>
              <a:rPr lang="en-US" b="1" dirty="0">
                <a:latin typeface="Trebuchet MS" panose="020B0703020202090204" pitchFamily="34" charset="0"/>
              </a:rPr>
              <a:t>		</a:t>
            </a:r>
          </a:p>
        </p:txBody>
      </p:sp>
      <p:sp>
        <p:nvSpPr>
          <p:cNvPr id="3" name="Content Placeholder 2">
            <a:extLst>
              <a:ext uri="{FF2B5EF4-FFF2-40B4-BE49-F238E27FC236}">
                <a16:creationId xmlns="" xmlns:a16="http://schemas.microsoft.com/office/drawing/2014/main" id="{1E45E7BE-5D09-574C-BA4D-3E35C69F494F}"/>
              </a:ext>
            </a:extLst>
          </p:cNvPr>
          <p:cNvSpPr>
            <a:spLocks noGrp="1"/>
          </p:cNvSpPr>
          <p:nvPr>
            <p:ph idx="1"/>
          </p:nvPr>
        </p:nvSpPr>
        <p:spPr>
          <a:xfrm>
            <a:off x="9184951" y="2321996"/>
            <a:ext cx="2504751" cy="4351338"/>
          </a:xfrm>
        </p:spPr>
        <p:txBody>
          <a:bodyPr/>
          <a:lstStyle/>
          <a:p>
            <a:pPr marL="0" indent="0">
              <a:buNone/>
            </a:pPr>
            <a:r>
              <a:rPr lang="en-US" dirty="0"/>
              <a:t>Stories or myths about the origins of the earth, humans, other creatures, languages, and cultures. </a:t>
            </a:r>
          </a:p>
          <a:p>
            <a:pPr marL="0" indent="0">
              <a:buNone/>
            </a:pPr>
            <a:endParaRPr lang="en-US" dirty="0"/>
          </a:p>
        </p:txBody>
      </p:sp>
      <p:sp>
        <p:nvSpPr>
          <p:cNvPr id="4" name="TextBox 3">
            <a:extLst>
              <a:ext uri="{FF2B5EF4-FFF2-40B4-BE49-F238E27FC236}">
                <a16:creationId xmlns="" xmlns:a16="http://schemas.microsoft.com/office/drawing/2014/main" id="{E2ED6BB3-1F7A-D240-BB23-F28A463BAEE8}"/>
              </a:ext>
            </a:extLst>
          </p:cNvPr>
          <p:cNvSpPr txBox="1"/>
          <p:nvPr/>
        </p:nvSpPr>
        <p:spPr>
          <a:xfrm>
            <a:off x="4521201" y="6304002"/>
            <a:ext cx="75437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Tracing the History of the Israelites from the Old Testament</a:t>
            </a:r>
            <a:endParaRPr lang="en-US" dirty="0">
              <a:latin typeface="Trebuchet MS" charset="0"/>
              <a:ea typeface="Trebuchet MS" charset="0"/>
              <a:cs typeface="Trebuchet MS" charset="0"/>
            </a:endParaRPr>
          </a:p>
        </p:txBody>
      </p:sp>
      <p:pic>
        <p:nvPicPr>
          <p:cNvPr id="6" name="Picture 5" descr="A picture containing outdoor, tree, water, sitting&#10;&#10;Description automatically generated">
            <a:extLst>
              <a:ext uri="{FF2B5EF4-FFF2-40B4-BE49-F238E27FC236}">
                <a16:creationId xmlns="" xmlns:a16="http://schemas.microsoft.com/office/drawing/2014/main" id="{2731DAD0-F65F-3B48-8934-C14B276554A3}"/>
              </a:ext>
            </a:extLst>
          </p:cNvPr>
          <p:cNvPicPr>
            <a:picLocks noChangeAspect="1"/>
          </p:cNvPicPr>
          <p:nvPr/>
        </p:nvPicPr>
        <p:blipFill>
          <a:blip r:embed="rId3"/>
          <a:stretch>
            <a:fillRect/>
          </a:stretch>
        </p:blipFill>
        <p:spPr>
          <a:xfrm>
            <a:off x="838200" y="681037"/>
            <a:ext cx="8010849" cy="5175430"/>
          </a:xfrm>
          <a:prstGeom prst="rect">
            <a:avLst/>
          </a:prstGeom>
        </p:spPr>
      </p:pic>
    </p:spTree>
    <p:extLst>
      <p:ext uri="{BB962C8B-B14F-4D97-AF65-F5344CB8AC3E}">
        <p14:creationId xmlns:p14="http://schemas.microsoft.com/office/powerpoint/2010/main" val="2199885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2719C3-81A5-B447-97C2-37C8A9FB9B88}"/>
              </a:ext>
            </a:extLst>
          </p:cNvPr>
          <p:cNvSpPr>
            <a:spLocks noGrp="1"/>
          </p:cNvSpPr>
          <p:nvPr>
            <p:ph type="title"/>
          </p:nvPr>
        </p:nvSpPr>
        <p:spPr>
          <a:xfrm>
            <a:off x="4965430" y="629268"/>
            <a:ext cx="6586491" cy="1286160"/>
          </a:xfrm>
        </p:spPr>
        <p:txBody>
          <a:bodyPr anchor="b">
            <a:normAutofit/>
          </a:bodyPr>
          <a:lstStyle/>
          <a:p>
            <a:pPr algn="ctr"/>
            <a:r>
              <a:rPr lang="en-US" dirty="0" smtClean="0">
                <a:latin typeface="Trebuchet MS" panose="020B0703020202090204" pitchFamily="34" charset="0"/>
              </a:rPr>
              <a:t>Early Israelite Faith</a:t>
            </a:r>
            <a:br>
              <a:rPr lang="en-US" dirty="0" smtClean="0">
                <a:latin typeface="Trebuchet MS" panose="020B0703020202090204" pitchFamily="34" charset="0"/>
              </a:rPr>
            </a:br>
            <a:r>
              <a:rPr lang="en-US" sz="2400" dirty="0" smtClean="0">
                <a:latin typeface="Trebuchet MS" panose="020B0703020202090204" pitchFamily="34" charset="0"/>
              </a:rPr>
              <a:t>was based on the following:</a:t>
            </a:r>
            <a:endParaRPr lang="en-US" dirty="0">
              <a:latin typeface="Trebuchet MS" panose="020B0703020202090204" pitchFamily="34" charset="0"/>
            </a:endParaRPr>
          </a:p>
        </p:txBody>
      </p:sp>
      <p:sp>
        <p:nvSpPr>
          <p:cNvPr id="3" name="Content Placeholder 2">
            <a:extLst>
              <a:ext uri="{FF2B5EF4-FFF2-40B4-BE49-F238E27FC236}">
                <a16:creationId xmlns="" xmlns:a16="http://schemas.microsoft.com/office/drawing/2014/main" id="{250C2FE4-6BD8-C245-8EE2-F28BDB120DDE}"/>
              </a:ext>
            </a:extLst>
          </p:cNvPr>
          <p:cNvSpPr>
            <a:spLocks noGrp="1"/>
          </p:cNvSpPr>
          <p:nvPr>
            <p:ph idx="1"/>
          </p:nvPr>
        </p:nvSpPr>
        <p:spPr>
          <a:xfrm>
            <a:off x="4965431" y="2438400"/>
            <a:ext cx="6586489" cy="3785419"/>
          </a:xfrm>
        </p:spPr>
        <p:txBody>
          <a:bodyPr>
            <a:normAutofit/>
          </a:bodyPr>
          <a:lstStyle/>
          <a:p>
            <a:r>
              <a:rPr lang="en-US" sz="2000" dirty="0"/>
              <a:t>a relationship with a God named YHWH </a:t>
            </a:r>
          </a:p>
          <a:p>
            <a:r>
              <a:rPr lang="en-US" sz="2000" dirty="0"/>
              <a:t>worship in a movable shrine or tent </a:t>
            </a:r>
          </a:p>
          <a:p>
            <a:r>
              <a:rPr lang="en-US" sz="2000" dirty="0"/>
              <a:t>basic moral expectations (laws) </a:t>
            </a:r>
          </a:p>
          <a:p>
            <a:endParaRPr lang="en-US" sz="2000" dirty="0"/>
          </a:p>
        </p:txBody>
      </p:sp>
      <p:pic>
        <p:nvPicPr>
          <p:cNvPr id="6" name="Picture 5" descr="A picture containing sitting, brown, standing, cat&#10;&#10;Description automatically generated">
            <a:extLst>
              <a:ext uri="{FF2B5EF4-FFF2-40B4-BE49-F238E27FC236}">
                <a16:creationId xmlns="" xmlns:a16="http://schemas.microsoft.com/office/drawing/2014/main" id="{A74D6DC2-24F0-1D40-B2E0-D9BDBBA65AFA}"/>
              </a:ext>
            </a:extLst>
          </p:cNvPr>
          <p:cNvPicPr>
            <a:picLocks noChangeAspect="1"/>
          </p:cNvPicPr>
          <p:nvPr/>
        </p:nvPicPr>
        <p:blipFill rotWithShape="1">
          <a:blip r:embed="rId3"/>
          <a:srcRect l="7885" r="7887"/>
          <a:stretch/>
        </p:blipFill>
        <p:spPr>
          <a:xfrm>
            <a:off x="20" y="10"/>
            <a:ext cx="4635571" cy="6857990"/>
          </a:xfrm>
          <a:prstGeom prst="rect">
            <a:avLst/>
          </a:prstGeom>
          <a:effectLst/>
        </p:spPr>
      </p:pic>
      <p:cxnSp>
        <p:nvCxnSpPr>
          <p:cNvPr id="11" name="Straight Connector 10">
            <a:extLst>
              <a:ext uri="{FF2B5EF4-FFF2-40B4-BE49-F238E27FC236}">
                <a16:creationId xmlns=""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A7D3E"/>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 xmlns:a16="http://schemas.microsoft.com/office/drawing/2014/main" id="{B198840E-320F-C947-B10A-C79E47EFF628}"/>
              </a:ext>
            </a:extLst>
          </p:cNvPr>
          <p:cNvSpPr txBox="1"/>
          <p:nvPr/>
        </p:nvSpPr>
        <p:spPr>
          <a:xfrm>
            <a:off x="4521201" y="6304002"/>
            <a:ext cx="75437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Tracing the History of the Israelites from the Old Testament</a:t>
            </a:r>
            <a:endParaRPr lang="en-US">
              <a:latin typeface="Trebuchet MS" charset="0"/>
              <a:ea typeface="Trebuchet MS" charset="0"/>
              <a:cs typeface="Trebuchet MS" charset="0"/>
            </a:endParaRPr>
          </a:p>
        </p:txBody>
      </p:sp>
    </p:spTree>
    <p:extLst>
      <p:ext uri="{BB962C8B-B14F-4D97-AF65-F5344CB8AC3E}">
        <p14:creationId xmlns:p14="http://schemas.microsoft.com/office/powerpoint/2010/main" val="1478907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1C2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1BA050-4467-9848-BA82-010E8F443E9B}"/>
              </a:ext>
            </a:extLst>
          </p:cNvPr>
          <p:cNvSpPr>
            <a:spLocks noGrp="1"/>
          </p:cNvSpPr>
          <p:nvPr>
            <p:ph type="title"/>
          </p:nvPr>
        </p:nvSpPr>
        <p:spPr>
          <a:xfrm>
            <a:off x="0" y="681035"/>
            <a:ext cx="4265450" cy="1325563"/>
          </a:xfrm>
        </p:spPr>
        <p:txBody>
          <a:bodyPr>
            <a:normAutofit/>
          </a:bodyPr>
          <a:lstStyle/>
          <a:p>
            <a:pPr algn="ctr"/>
            <a:r>
              <a:rPr lang="en-US" dirty="0">
                <a:solidFill>
                  <a:srgbClr val="75421F"/>
                </a:solidFill>
                <a:latin typeface="Trebuchet MS" panose="020B0703020202090204" pitchFamily="34" charset="0"/>
              </a:rPr>
              <a:t>Canaanites</a:t>
            </a:r>
          </a:p>
        </p:txBody>
      </p:sp>
      <p:sp>
        <p:nvSpPr>
          <p:cNvPr id="3" name="Content Placeholder 2">
            <a:extLst>
              <a:ext uri="{FF2B5EF4-FFF2-40B4-BE49-F238E27FC236}">
                <a16:creationId xmlns="" xmlns:a16="http://schemas.microsoft.com/office/drawing/2014/main" id="{10601E8C-E00D-2648-8E9D-B2A3C38CD246}"/>
              </a:ext>
            </a:extLst>
          </p:cNvPr>
          <p:cNvSpPr>
            <a:spLocks noGrp="1"/>
          </p:cNvSpPr>
          <p:nvPr>
            <p:ph idx="1"/>
          </p:nvPr>
        </p:nvSpPr>
        <p:spPr>
          <a:xfrm>
            <a:off x="615075" y="1825625"/>
            <a:ext cx="3035300" cy="4351338"/>
          </a:xfrm>
        </p:spPr>
        <p:txBody>
          <a:bodyPr/>
          <a:lstStyle/>
          <a:p>
            <a:r>
              <a:rPr lang="en-US" dirty="0">
                <a:solidFill>
                  <a:srgbClr val="75421F"/>
                </a:solidFill>
              </a:rPr>
              <a:t>Baal (storm god)  </a:t>
            </a:r>
          </a:p>
          <a:p>
            <a:r>
              <a:rPr lang="en-US" dirty="0">
                <a:solidFill>
                  <a:srgbClr val="75421F"/>
                </a:solidFill>
              </a:rPr>
              <a:t>Asherah (fertility goddess)</a:t>
            </a:r>
          </a:p>
          <a:p>
            <a:r>
              <a:rPr lang="en-US" dirty="0">
                <a:solidFill>
                  <a:srgbClr val="75421F"/>
                </a:solidFill>
              </a:rPr>
              <a:t>Worshipped gods in temples </a:t>
            </a:r>
          </a:p>
          <a:p>
            <a:endParaRPr lang="en-US" dirty="0">
              <a:solidFill>
                <a:srgbClr val="75421F"/>
              </a:solidFill>
            </a:endParaRPr>
          </a:p>
          <a:p>
            <a:endParaRPr lang="en-US" dirty="0">
              <a:solidFill>
                <a:srgbClr val="75421F"/>
              </a:solidFill>
            </a:endParaRPr>
          </a:p>
          <a:p>
            <a:endParaRPr lang="en-US" dirty="0">
              <a:solidFill>
                <a:srgbClr val="75421F"/>
              </a:solidFill>
            </a:endParaRPr>
          </a:p>
        </p:txBody>
      </p:sp>
      <p:sp>
        <p:nvSpPr>
          <p:cNvPr id="5" name="Content Placeholder 2">
            <a:extLst>
              <a:ext uri="{FF2B5EF4-FFF2-40B4-BE49-F238E27FC236}">
                <a16:creationId xmlns="" xmlns:a16="http://schemas.microsoft.com/office/drawing/2014/main" id="{CB20EAC9-AF7C-9F49-8FAA-9C9BA07D9CDD}"/>
              </a:ext>
            </a:extLst>
          </p:cNvPr>
          <p:cNvSpPr txBox="1">
            <a:spLocks/>
          </p:cNvSpPr>
          <p:nvPr/>
        </p:nvSpPr>
        <p:spPr>
          <a:xfrm>
            <a:off x="8561133" y="1822450"/>
            <a:ext cx="303580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5421F"/>
                </a:solidFill>
              </a:rPr>
              <a:t>YHWH</a:t>
            </a:r>
          </a:p>
          <a:p>
            <a:r>
              <a:rPr lang="en-US" dirty="0">
                <a:solidFill>
                  <a:srgbClr val="75421F"/>
                </a:solidFill>
              </a:rPr>
              <a:t>Justice and care for others</a:t>
            </a:r>
          </a:p>
          <a:p>
            <a:r>
              <a:rPr lang="en-US" dirty="0">
                <a:solidFill>
                  <a:srgbClr val="75421F"/>
                </a:solidFill>
              </a:rPr>
              <a:t>Only one god</a:t>
            </a:r>
          </a:p>
          <a:p>
            <a:pPr marL="0" indent="0">
              <a:buNone/>
            </a:pPr>
            <a:endParaRPr lang="en-US" dirty="0">
              <a:solidFill>
                <a:srgbClr val="75421F"/>
              </a:solidFill>
            </a:endParaRPr>
          </a:p>
        </p:txBody>
      </p:sp>
      <p:sp>
        <p:nvSpPr>
          <p:cNvPr id="10" name="Title 1">
            <a:extLst>
              <a:ext uri="{FF2B5EF4-FFF2-40B4-BE49-F238E27FC236}">
                <a16:creationId xmlns="" xmlns:a16="http://schemas.microsoft.com/office/drawing/2014/main" id="{4E7F625F-3AB2-1445-83E0-B5A219F166B5}"/>
              </a:ext>
            </a:extLst>
          </p:cNvPr>
          <p:cNvSpPr txBox="1">
            <a:spLocks/>
          </p:cNvSpPr>
          <p:nvPr/>
        </p:nvSpPr>
        <p:spPr>
          <a:xfrm>
            <a:off x="7648575" y="681035"/>
            <a:ext cx="4225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75421F"/>
                </a:solidFill>
                <a:latin typeface="Trebuchet MS" panose="020B0703020202090204" pitchFamily="34" charset="0"/>
              </a:rPr>
              <a:t>Israelites</a:t>
            </a:r>
          </a:p>
        </p:txBody>
      </p:sp>
      <p:pic>
        <p:nvPicPr>
          <p:cNvPr id="12" name="Picture 11" descr="A painting on the wall&#10;&#10;Description automatically generated">
            <a:extLst>
              <a:ext uri="{FF2B5EF4-FFF2-40B4-BE49-F238E27FC236}">
                <a16:creationId xmlns="" xmlns:a16="http://schemas.microsoft.com/office/drawing/2014/main" id="{0A5A0CBF-3B1C-2448-A73A-28451381A1AE}"/>
              </a:ext>
            </a:extLst>
          </p:cNvPr>
          <p:cNvPicPr>
            <a:picLocks noChangeAspect="1"/>
          </p:cNvPicPr>
          <p:nvPr/>
        </p:nvPicPr>
        <p:blipFill>
          <a:blip r:embed="rId3"/>
          <a:stretch>
            <a:fillRect/>
          </a:stretch>
        </p:blipFill>
        <p:spPr>
          <a:xfrm>
            <a:off x="4245687" y="504142"/>
            <a:ext cx="3700625" cy="5204004"/>
          </a:xfrm>
          <a:prstGeom prst="rect">
            <a:avLst/>
          </a:prstGeom>
        </p:spPr>
      </p:pic>
      <p:sp>
        <p:nvSpPr>
          <p:cNvPr id="13" name="TextBox 12">
            <a:extLst>
              <a:ext uri="{FF2B5EF4-FFF2-40B4-BE49-F238E27FC236}">
                <a16:creationId xmlns="" xmlns:a16="http://schemas.microsoft.com/office/drawing/2014/main" id="{8F99DCF1-7A03-5344-B8DE-D7896E8A8FB0}"/>
              </a:ext>
            </a:extLst>
          </p:cNvPr>
          <p:cNvSpPr txBox="1"/>
          <p:nvPr/>
        </p:nvSpPr>
        <p:spPr>
          <a:xfrm>
            <a:off x="4521201" y="6304002"/>
            <a:ext cx="7543798" cy="369332"/>
          </a:xfrm>
          <a:prstGeom prst="rect">
            <a:avLst/>
          </a:prstGeom>
          <a:noFill/>
        </p:spPr>
        <p:txBody>
          <a:bodyPr wrap="square" rtlCol="0">
            <a:spAutoFit/>
          </a:bodyPr>
          <a:lstStyle/>
          <a:p>
            <a:pPr algn="r">
              <a:spcAft>
                <a:spcPts val="600"/>
              </a:spcAft>
            </a:pPr>
            <a:r>
              <a:rPr lang="en-US" i="1" dirty="0">
                <a:solidFill>
                  <a:srgbClr val="75421F"/>
                </a:solidFill>
                <a:latin typeface="Trebuchet MS" charset="0"/>
                <a:ea typeface="Trebuchet MS" charset="0"/>
                <a:cs typeface="Trebuchet MS" charset="0"/>
              </a:rPr>
              <a:t>Tracing the History of the Israelites from the Old Testament</a:t>
            </a:r>
            <a:endParaRPr lang="en-US" dirty="0">
              <a:solidFill>
                <a:srgbClr val="75421F"/>
              </a:solidFill>
              <a:latin typeface="Trebuchet MS" charset="0"/>
              <a:ea typeface="Trebuchet MS" charset="0"/>
              <a:cs typeface="Trebuchet MS" charset="0"/>
            </a:endParaRPr>
          </a:p>
        </p:txBody>
      </p:sp>
      <p:sp>
        <p:nvSpPr>
          <p:cNvPr id="14" name="TextBox 13">
            <a:extLst>
              <a:ext uri="{FF2B5EF4-FFF2-40B4-BE49-F238E27FC236}">
                <a16:creationId xmlns="" xmlns:a16="http://schemas.microsoft.com/office/drawing/2014/main" id="{1A43ADD0-FC07-1248-85C2-B8984359C411}"/>
              </a:ext>
            </a:extLst>
          </p:cNvPr>
          <p:cNvSpPr txBox="1"/>
          <p:nvPr/>
        </p:nvSpPr>
        <p:spPr>
          <a:xfrm>
            <a:off x="4265450" y="5708146"/>
            <a:ext cx="5098006" cy="646331"/>
          </a:xfrm>
          <a:prstGeom prst="rect">
            <a:avLst/>
          </a:prstGeom>
          <a:noFill/>
        </p:spPr>
        <p:txBody>
          <a:bodyPr wrap="square" rtlCol="0">
            <a:spAutoFit/>
          </a:bodyPr>
          <a:lstStyle/>
          <a:p>
            <a:r>
              <a:rPr lang="en-US" sz="1200" i="1" dirty="0"/>
              <a:t>Joshua and the Israelite People  </a:t>
            </a:r>
          </a:p>
          <a:p>
            <a:r>
              <a:rPr lang="en-US" sz="1200" dirty="0" err="1"/>
              <a:t>Korolingischer</a:t>
            </a:r>
            <a:r>
              <a:rPr lang="en-US" sz="1200" dirty="0"/>
              <a:t> </a:t>
            </a:r>
            <a:r>
              <a:rPr lang="en-US" sz="1200" dirty="0" err="1"/>
              <a:t>Buchmaler</a:t>
            </a:r>
            <a:r>
              <a:rPr lang="en-US" sz="1200" dirty="0"/>
              <a:t>, </a:t>
            </a:r>
          </a:p>
          <a:p>
            <a:r>
              <a:rPr lang="en-US" sz="1200" dirty="0"/>
              <a:t>ca. 840</a:t>
            </a:r>
          </a:p>
        </p:txBody>
      </p:sp>
    </p:spTree>
    <p:extLst>
      <p:ext uri="{BB962C8B-B14F-4D97-AF65-F5344CB8AC3E}">
        <p14:creationId xmlns:p14="http://schemas.microsoft.com/office/powerpoint/2010/main" val="418870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 xmlns:a16="http://schemas.microsoft.com/office/drawing/2014/main" id="{9B76D444-2756-434F-AE61-96D69830C1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5430EF1-7C71-0245-A944-70479CD766AB}"/>
              </a:ext>
            </a:extLst>
          </p:cNvPr>
          <p:cNvSpPr>
            <a:spLocks noGrp="1"/>
          </p:cNvSpPr>
          <p:nvPr>
            <p:ph type="title"/>
          </p:nvPr>
        </p:nvSpPr>
        <p:spPr>
          <a:xfrm>
            <a:off x="841247" y="474146"/>
            <a:ext cx="10515593" cy="1197864"/>
          </a:xfrm>
        </p:spPr>
        <p:txBody>
          <a:bodyPr>
            <a:normAutofit/>
          </a:bodyPr>
          <a:lstStyle/>
          <a:p>
            <a:r>
              <a:rPr lang="en-US" b="1" dirty="0" smtClean="0"/>
              <a:t>The Israelite Monarchy</a:t>
            </a:r>
            <a:endParaRPr lang="en-US" b="1" dirty="0"/>
          </a:p>
        </p:txBody>
      </p:sp>
      <p:cxnSp>
        <p:nvCxnSpPr>
          <p:cNvPr id="20" name="Straight Connector 14">
            <a:extLst>
              <a:ext uri="{FF2B5EF4-FFF2-40B4-BE49-F238E27FC236}">
                <a16:creationId xmlns="" xmlns:a16="http://schemas.microsoft.com/office/drawing/2014/main" id="{EDF5FE34-0A41-407A-8D94-10FCF68F1D0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5488" y="587238"/>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large building in the background&#10;&#10;Description automatically generated">
            <a:extLst>
              <a:ext uri="{FF2B5EF4-FFF2-40B4-BE49-F238E27FC236}">
                <a16:creationId xmlns="" xmlns:a16="http://schemas.microsoft.com/office/drawing/2014/main" id="{2A7204B0-2A77-7F46-9B4B-D952461AB469}"/>
              </a:ext>
            </a:extLst>
          </p:cNvPr>
          <p:cNvPicPr>
            <a:picLocks noChangeAspect="1"/>
          </p:cNvPicPr>
          <p:nvPr/>
        </p:nvPicPr>
        <p:blipFill rotWithShape="1">
          <a:blip r:embed="rId3"/>
          <a:srcRect r="-3" b="10514"/>
          <a:stretch/>
        </p:blipFill>
        <p:spPr>
          <a:xfrm>
            <a:off x="841247" y="2296217"/>
            <a:ext cx="6215794" cy="4171569"/>
          </a:xfrm>
          <a:prstGeom prst="rect">
            <a:avLst/>
          </a:prstGeom>
        </p:spPr>
      </p:pic>
      <p:sp>
        <p:nvSpPr>
          <p:cNvPr id="10" name="Content Placeholder 9">
            <a:extLst>
              <a:ext uri="{FF2B5EF4-FFF2-40B4-BE49-F238E27FC236}">
                <a16:creationId xmlns="" xmlns:a16="http://schemas.microsoft.com/office/drawing/2014/main" id="{09501C54-34C3-4242-8700-51FA66512501}"/>
              </a:ext>
            </a:extLst>
          </p:cNvPr>
          <p:cNvSpPr>
            <a:spLocks noGrp="1"/>
          </p:cNvSpPr>
          <p:nvPr>
            <p:ph idx="1"/>
          </p:nvPr>
        </p:nvSpPr>
        <p:spPr>
          <a:xfrm>
            <a:off x="7533314" y="1999578"/>
            <a:ext cx="3823525" cy="4171568"/>
          </a:xfrm>
        </p:spPr>
        <p:txBody>
          <a:bodyPr anchor="ctr">
            <a:normAutofit/>
          </a:bodyPr>
          <a:lstStyle/>
          <a:p>
            <a:r>
              <a:rPr lang="en-US" sz="2000" dirty="0"/>
              <a:t>The monarchy began with Saul, anointed by </a:t>
            </a:r>
            <a:r>
              <a:rPr lang="en-US" sz="2000" dirty="0" smtClean="0"/>
              <a:t>Samuel.</a:t>
            </a:r>
            <a:endParaRPr lang="en-US" sz="2000" dirty="0"/>
          </a:p>
          <a:p>
            <a:r>
              <a:rPr lang="en-US" sz="2000" dirty="0"/>
              <a:t>King David established a strong </a:t>
            </a:r>
            <a:r>
              <a:rPr lang="en-US" sz="2000" dirty="0" smtClean="0"/>
              <a:t>monarchy.</a:t>
            </a:r>
            <a:endParaRPr lang="en-US" sz="2000" dirty="0"/>
          </a:p>
          <a:p>
            <a:r>
              <a:rPr lang="en-US" sz="2000" dirty="0"/>
              <a:t>King Solomon (son of David) built a </a:t>
            </a:r>
            <a:r>
              <a:rPr lang="en-US" sz="2000" dirty="0" smtClean="0"/>
              <a:t>Temple </a:t>
            </a:r>
            <a:r>
              <a:rPr lang="en-US" sz="2000" dirty="0"/>
              <a:t>modeled on Canaanite </a:t>
            </a:r>
            <a:r>
              <a:rPr lang="en-US" sz="2000" dirty="0" smtClean="0"/>
              <a:t>structures.</a:t>
            </a:r>
            <a:endParaRPr lang="en-US" sz="2000" dirty="0"/>
          </a:p>
          <a:p>
            <a:r>
              <a:rPr lang="en-US" sz="2000" dirty="0"/>
              <a:t>After Solomon’s death Israel split into two lands (Northern Kingdom of Israel and Southern Kingdom of </a:t>
            </a:r>
            <a:r>
              <a:rPr lang="en-US" sz="2000" dirty="0" smtClean="0"/>
              <a:t>Judah.</a:t>
            </a:r>
            <a:endParaRPr lang="en-US" sz="2000" dirty="0"/>
          </a:p>
        </p:txBody>
      </p:sp>
      <p:sp>
        <p:nvSpPr>
          <p:cNvPr id="4" name="TextBox 3">
            <a:extLst>
              <a:ext uri="{FF2B5EF4-FFF2-40B4-BE49-F238E27FC236}">
                <a16:creationId xmlns="" xmlns:a16="http://schemas.microsoft.com/office/drawing/2014/main" id="{2363A0AC-FD1C-B34F-BA83-03EE00AB2BE3}"/>
              </a:ext>
            </a:extLst>
          </p:cNvPr>
          <p:cNvSpPr txBox="1"/>
          <p:nvPr/>
        </p:nvSpPr>
        <p:spPr>
          <a:xfrm>
            <a:off x="4448049" y="6467786"/>
            <a:ext cx="75437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Tracing the History of the Israelites from the Old Testament</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378978790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vintage photo of a person&#10;&#10;Description automatically generated">
            <a:extLst>
              <a:ext uri="{FF2B5EF4-FFF2-40B4-BE49-F238E27FC236}">
                <a16:creationId xmlns="" xmlns:a16="http://schemas.microsoft.com/office/drawing/2014/main" id="{460CB77C-3DF8-4145-809A-88BB40C4AAED}"/>
              </a:ext>
            </a:extLst>
          </p:cNvPr>
          <p:cNvPicPr>
            <a:picLocks noChangeAspect="1"/>
          </p:cNvPicPr>
          <p:nvPr/>
        </p:nvPicPr>
        <p:blipFill rotWithShape="1">
          <a:blip r:embed="rId3"/>
          <a:srcRect l="562"/>
          <a:stretch/>
        </p:blipFill>
        <p:spPr>
          <a:xfrm>
            <a:off x="21" y="10"/>
            <a:ext cx="4637226" cy="6857990"/>
          </a:xfrm>
          <a:prstGeom prst="rect">
            <a:avLst/>
          </a:prstGeom>
        </p:spPr>
      </p:pic>
      <p:sp>
        <p:nvSpPr>
          <p:cNvPr id="10" name="Rectangle 9">
            <a:extLst>
              <a:ext uri="{FF2B5EF4-FFF2-40B4-BE49-F238E27FC236}">
                <a16:creationId xmlns="" xmlns:a16="http://schemas.microsoft.com/office/drawing/2014/main" id="{B9951BD9-0868-4CDB-ACD6-9C4209B5E4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 xmlns:a16="http://schemas.microsoft.com/office/drawing/2014/main" id="{7D479C36-F185-2648-88CA-51FE11CF9C05}"/>
              </a:ext>
            </a:extLst>
          </p:cNvPr>
          <p:cNvSpPr>
            <a:spLocks noGrp="1"/>
          </p:cNvSpPr>
          <p:nvPr>
            <p:ph type="title"/>
          </p:nvPr>
        </p:nvSpPr>
        <p:spPr>
          <a:xfrm>
            <a:off x="5155804" y="530352"/>
            <a:ext cx="6274591" cy="4659665"/>
          </a:xfrm>
        </p:spPr>
        <p:txBody>
          <a:bodyPr vert="horz" lIns="91440" tIns="45720" rIns="91440" bIns="45720" rtlCol="0" anchor="b">
            <a:normAutofit/>
          </a:bodyPr>
          <a:lstStyle/>
          <a:p>
            <a:pPr algn="ctr"/>
            <a:r>
              <a:rPr lang="en-US" sz="6000" b="1" dirty="0">
                <a:solidFill>
                  <a:schemeClr val="bg1"/>
                </a:solidFill>
                <a:latin typeface="Trebuchet MS" panose="020B0703020202090204" pitchFamily="34" charset="0"/>
              </a:rPr>
              <a:t>King Josiah</a:t>
            </a:r>
            <a:br>
              <a:rPr lang="en-US" sz="6000" b="1" dirty="0">
                <a:solidFill>
                  <a:schemeClr val="bg1"/>
                </a:solidFill>
                <a:latin typeface="Trebuchet MS" panose="020B0703020202090204" pitchFamily="34" charset="0"/>
              </a:rPr>
            </a:br>
            <a:r>
              <a:rPr lang="en-US" sz="6000" b="1" dirty="0">
                <a:solidFill>
                  <a:schemeClr val="bg1"/>
                </a:solidFill>
                <a:latin typeface="Trebuchet MS" panose="020B0703020202090204" pitchFamily="34" charset="0"/>
              </a:rPr>
              <a:t>and </a:t>
            </a:r>
            <a:br>
              <a:rPr lang="en-US" sz="6000" b="1" dirty="0">
                <a:solidFill>
                  <a:schemeClr val="bg1"/>
                </a:solidFill>
                <a:latin typeface="Trebuchet MS" panose="020B0703020202090204" pitchFamily="34" charset="0"/>
              </a:rPr>
            </a:br>
            <a:r>
              <a:rPr lang="en-US" sz="6000" b="1" dirty="0">
                <a:solidFill>
                  <a:schemeClr val="bg1"/>
                </a:solidFill>
                <a:latin typeface="Trebuchet MS" panose="020B0703020202090204" pitchFamily="34" charset="0"/>
              </a:rPr>
              <a:t>Deuteronomic Reform</a:t>
            </a:r>
            <a:br>
              <a:rPr lang="en-US" sz="6000" b="1" dirty="0">
                <a:solidFill>
                  <a:schemeClr val="bg1"/>
                </a:solidFill>
                <a:latin typeface="Trebuchet MS" panose="020B0703020202090204" pitchFamily="34" charset="0"/>
              </a:rPr>
            </a:br>
            <a:endParaRPr lang="en-US" sz="6000" b="1" dirty="0">
              <a:solidFill>
                <a:schemeClr val="bg1"/>
              </a:solidFill>
              <a:latin typeface="Trebuchet MS" panose="020B0703020202090204" pitchFamily="34" charset="0"/>
            </a:endParaRPr>
          </a:p>
        </p:txBody>
      </p:sp>
      <p:sp>
        <p:nvSpPr>
          <p:cNvPr id="6" name="TextBox 5">
            <a:extLst>
              <a:ext uri="{FF2B5EF4-FFF2-40B4-BE49-F238E27FC236}">
                <a16:creationId xmlns="" xmlns:a16="http://schemas.microsoft.com/office/drawing/2014/main" id="{6C975157-2D40-8A47-8211-B8D392C19902}"/>
              </a:ext>
            </a:extLst>
          </p:cNvPr>
          <p:cNvSpPr txBox="1"/>
          <p:nvPr/>
        </p:nvSpPr>
        <p:spPr>
          <a:xfrm>
            <a:off x="4521201" y="6304002"/>
            <a:ext cx="75437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Tracing the History of the Israelites from the Old Testament</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725499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 xmlns:a16="http://schemas.microsoft.com/office/drawing/2014/main" id="{806647BE-17BC-4CA2-9DA3-C1695F1602F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CC291B9-B424-8044-949F-E57872B5B509}"/>
              </a:ext>
            </a:extLst>
          </p:cNvPr>
          <p:cNvSpPr>
            <a:spLocks noGrp="1"/>
          </p:cNvSpPr>
          <p:nvPr>
            <p:ph type="title"/>
          </p:nvPr>
        </p:nvSpPr>
        <p:spPr>
          <a:xfrm>
            <a:off x="1303850" y="891541"/>
            <a:ext cx="5866189" cy="1504187"/>
          </a:xfrm>
        </p:spPr>
        <p:txBody>
          <a:bodyPr vert="horz" lIns="91440" tIns="45720" rIns="91440" bIns="45720" rtlCol="0" anchor="b">
            <a:normAutofit/>
          </a:bodyPr>
          <a:lstStyle/>
          <a:p>
            <a:pPr algn="ctr"/>
            <a:r>
              <a:rPr lang="en-US" sz="5000" dirty="0" smtClean="0">
                <a:latin typeface="Trebuchet MS" panose="020B0703020202090204" pitchFamily="34" charset="0"/>
              </a:rPr>
              <a:t>Assyrian </a:t>
            </a:r>
            <a:r>
              <a:rPr lang="en-US" sz="5000" dirty="0">
                <a:latin typeface="Trebuchet MS" panose="020B0703020202090204" pitchFamily="34" charset="0"/>
              </a:rPr>
              <a:t>and Babylonian </a:t>
            </a:r>
            <a:r>
              <a:rPr lang="en-US" sz="5000" dirty="0" smtClean="0">
                <a:latin typeface="Trebuchet MS" panose="020B0703020202090204" pitchFamily="34" charset="0"/>
              </a:rPr>
              <a:t>Exiles</a:t>
            </a:r>
            <a:endParaRPr lang="en-US" sz="5000" dirty="0">
              <a:latin typeface="Trebuchet MS" panose="020B0703020202090204" pitchFamily="34" charset="0"/>
            </a:endParaRPr>
          </a:p>
        </p:txBody>
      </p:sp>
      <p:sp>
        <p:nvSpPr>
          <p:cNvPr id="27" name="Rectangle 18">
            <a:extLst>
              <a:ext uri="{FF2B5EF4-FFF2-40B4-BE49-F238E27FC236}">
                <a16:creationId xmlns="" xmlns:a16="http://schemas.microsoft.com/office/drawing/2014/main" id="{D7D32065-BC60-4FA9-9D89-111C744F50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0EDF63CA-63A2-E441-8271-6DD6754C0254}"/>
              </a:ext>
            </a:extLst>
          </p:cNvPr>
          <p:cNvSpPr txBox="1"/>
          <p:nvPr/>
        </p:nvSpPr>
        <p:spPr>
          <a:xfrm>
            <a:off x="2029968" y="2706624"/>
            <a:ext cx="4066032" cy="1200329"/>
          </a:xfrm>
          <a:prstGeom prst="rect">
            <a:avLst/>
          </a:prstGeom>
          <a:noFill/>
        </p:spPr>
        <p:txBody>
          <a:bodyPr wrap="square" rtlCol="0">
            <a:spAutoFit/>
          </a:bodyPr>
          <a:lstStyle/>
          <a:p>
            <a:pPr algn="ctr"/>
            <a:r>
              <a:rPr lang="en-US" dirty="0"/>
              <a:t>Marks the beginning of the time span until the 21</a:t>
            </a:r>
            <a:r>
              <a:rPr lang="en-US" baseline="30000" dirty="0"/>
              <a:t>st</a:t>
            </a:r>
            <a:r>
              <a:rPr lang="en-US" dirty="0"/>
              <a:t> Century </a:t>
            </a:r>
            <a:r>
              <a:rPr lang="en-US" dirty="0" smtClean="0"/>
              <a:t>when the </a:t>
            </a:r>
            <a:r>
              <a:rPr lang="en-US" dirty="0"/>
              <a:t>Jewish People remained politically and socially subordinate to non-Jews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03592" y="595122"/>
            <a:ext cx="3941756" cy="5585341"/>
          </a:xfrm>
        </p:spPr>
      </p:pic>
    </p:spTree>
    <p:extLst>
      <p:ext uri="{BB962C8B-B14F-4D97-AF65-F5344CB8AC3E}">
        <p14:creationId xmlns:p14="http://schemas.microsoft.com/office/powerpoint/2010/main" val="46668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978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D0FFC8-9578-3949-8CAD-56EE300BEDE8}"/>
              </a:ext>
            </a:extLst>
          </p:cNvPr>
          <p:cNvSpPr>
            <a:spLocks noGrp="1"/>
          </p:cNvSpPr>
          <p:nvPr>
            <p:ph type="title"/>
          </p:nvPr>
        </p:nvSpPr>
        <p:spPr>
          <a:xfrm>
            <a:off x="1201953" y="365124"/>
            <a:ext cx="10515600" cy="1325563"/>
          </a:xfrm>
        </p:spPr>
        <p:txBody>
          <a:bodyPr/>
          <a:lstStyle/>
          <a:p>
            <a:r>
              <a:rPr lang="en-US" b="1" dirty="0">
                <a:solidFill>
                  <a:schemeClr val="bg1"/>
                </a:solidFill>
                <a:latin typeface="Trebuchet MS" panose="020B0703020202090204" pitchFamily="34" charset="0"/>
              </a:rPr>
              <a:t>Diaspora</a:t>
            </a:r>
            <a:br>
              <a:rPr lang="en-US" b="1" dirty="0">
                <a:solidFill>
                  <a:schemeClr val="bg1"/>
                </a:solidFill>
                <a:latin typeface="Trebuchet MS" panose="020B0703020202090204" pitchFamily="34" charset="0"/>
              </a:rPr>
            </a:br>
            <a:endParaRPr lang="en-US" b="1" dirty="0">
              <a:solidFill>
                <a:schemeClr val="bg1"/>
              </a:solidFill>
              <a:latin typeface="Trebuchet MS" panose="020B0703020202090204" pitchFamily="34" charset="0"/>
            </a:endParaRPr>
          </a:p>
        </p:txBody>
      </p:sp>
      <p:sp>
        <p:nvSpPr>
          <p:cNvPr id="3" name="Content Placeholder 2">
            <a:extLst>
              <a:ext uri="{FF2B5EF4-FFF2-40B4-BE49-F238E27FC236}">
                <a16:creationId xmlns="" xmlns:a16="http://schemas.microsoft.com/office/drawing/2014/main" id="{FF93BBD9-B00C-7948-AD01-197A38C30A63}"/>
              </a:ext>
            </a:extLst>
          </p:cNvPr>
          <p:cNvSpPr>
            <a:spLocks noGrp="1"/>
          </p:cNvSpPr>
          <p:nvPr>
            <p:ph idx="1"/>
          </p:nvPr>
        </p:nvSpPr>
        <p:spPr>
          <a:xfrm>
            <a:off x="1187679" y="1359297"/>
            <a:ext cx="3164865" cy="4351338"/>
          </a:xfrm>
        </p:spPr>
        <p:txBody>
          <a:bodyPr>
            <a:normAutofit/>
          </a:bodyPr>
          <a:lstStyle/>
          <a:p>
            <a:pPr marL="0" indent="0">
              <a:buNone/>
            </a:pPr>
            <a:r>
              <a:rPr lang="en-US" dirty="0">
                <a:solidFill>
                  <a:schemeClr val="bg1"/>
                </a:solidFill>
              </a:rPr>
              <a:t>A group migration or flight away from the homeland into one or more other countries. The word can also refer to people who have maintained their separate identity </a:t>
            </a:r>
          </a:p>
          <a:p>
            <a:pPr marL="0" indent="0">
              <a:buNone/>
            </a:pPr>
            <a:endParaRPr lang="en-US" dirty="0"/>
          </a:p>
        </p:txBody>
      </p:sp>
      <p:sp>
        <p:nvSpPr>
          <p:cNvPr id="4" name="TextBox 3">
            <a:extLst>
              <a:ext uri="{FF2B5EF4-FFF2-40B4-BE49-F238E27FC236}">
                <a16:creationId xmlns="" xmlns:a16="http://schemas.microsoft.com/office/drawing/2014/main" id="{41BEE6A5-D2BE-E640-ABD1-229D31078E51}"/>
              </a:ext>
            </a:extLst>
          </p:cNvPr>
          <p:cNvSpPr txBox="1"/>
          <p:nvPr/>
        </p:nvSpPr>
        <p:spPr>
          <a:xfrm>
            <a:off x="4521201" y="6304002"/>
            <a:ext cx="7543798"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Tracing the History of the Israelites from the Old Testament</a:t>
            </a:r>
            <a:endParaRPr lang="en-US" dirty="0">
              <a:latin typeface="Trebuchet MS" charset="0"/>
              <a:ea typeface="Trebuchet MS" charset="0"/>
              <a:cs typeface="Trebuchet MS" charset="0"/>
            </a:endParaRPr>
          </a:p>
        </p:txBody>
      </p:sp>
      <p:pic>
        <p:nvPicPr>
          <p:cNvPr id="6" name="Picture 5" descr="A group of people standing in front of a crowd&#10;&#10;Description automatically generated">
            <a:extLst>
              <a:ext uri="{FF2B5EF4-FFF2-40B4-BE49-F238E27FC236}">
                <a16:creationId xmlns="" xmlns:a16="http://schemas.microsoft.com/office/drawing/2014/main" id="{CAB1DF44-03AF-3448-990A-058C10B7AB77}"/>
              </a:ext>
            </a:extLst>
          </p:cNvPr>
          <p:cNvPicPr>
            <a:picLocks noChangeAspect="1"/>
          </p:cNvPicPr>
          <p:nvPr/>
        </p:nvPicPr>
        <p:blipFill>
          <a:blip r:embed="rId3"/>
          <a:stretch>
            <a:fillRect/>
          </a:stretch>
        </p:blipFill>
        <p:spPr>
          <a:xfrm>
            <a:off x="5349741" y="1027906"/>
            <a:ext cx="6367812" cy="4351338"/>
          </a:xfrm>
          <a:prstGeom prst="rect">
            <a:avLst/>
          </a:prstGeom>
        </p:spPr>
      </p:pic>
    </p:spTree>
    <p:extLst>
      <p:ext uri="{BB962C8B-B14F-4D97-AF65-F5344CB8AC3E}">
        <p14:creationId xmlns:p14="http://schemas.microsoft.com/office/powerpoint/2010/main" val="89516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 xmlns:a16="http://schemas.microsoft.com/office/drawing/2014/main" id="{890E5475-EDCD-7C4C-B87D-C83933015C76}"/>
              </a:ext>
            </a:extLst>
          </p:cNvPr>
          <p:cNvGraphicFramePr/>
          <p:nvPr>
            <p:extLst>
              <p:ext uri="{D42A27DB-BD31-4B8C-83A1-F6EECF244321}">
                <p14:modId xmlns:p14="http://schemas.microsoft.com/office/powerpoint/2010/main" val="3178173173"/>
              </p:ext>
            </p:extLst>
          </p:nvPr>
        </p:nvGraphicFramePr>
        <p:xfrm>
          <a:off x="838200" y="-369332"/>
          <a:ext cx="1007861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 xmlns:a16="http://schemas.microsoft.com/office/drawing/2014/main" id="{CBC0247C-D1E0-6A46-8106-33B56AA1AFC9}"/>
              </a:ext>
            </a:extLst>
          </p:cNvPr>
          <p:cNvSpPr>
            <a:spLocks noGrp="1"/>
          </p:cNvSpPr>
          <p:nvPr>
            <p:ph type="title"/>
          </p:nvPr>
        </p:nvSpPr>
        <p:spPr>
          <a:xfrm>
            <a:off x="838200" y="3607462"/>
            <a:ext cx="10515600" cy="1325563"/>
          </a:xfrm>
        </p:spPr>
        <p:txBody>
          <a:bodyPr>
            <a:noAutofit/>
          </a:bodyPr>
          <a:lstStyle/>
          <a:p>
            <a:pPr algn="ctr"/>
            <a:r>
              <a:rPr lang="en-US" sz="5000" b="1" dirty="0">
                <a:solidFill>
                  <a:srgbClr val="C00000"/>
                </a:solidFill>
                <a:latin typeface="Trebuchet MS" panose="020B0703020202090204" pitchFamily="34" charset="0"/>
              </a:rPr>
              <a:t>Pentateuch</a:t>
            </a:r>
            <a:r>
              <a:rPr lang="en-US" sz="5000" b="1" dirty="0">
                <a:solidFill>
                  <a:srgbClr val="C00000"/>
                </a:solidFill>
              </a:rPr>
              <a:t/>
            </a:r>
            <a:br>
              <a:rPr lang="en-US" sz="5000" b="1" dirty="0">
                <a:solidFill>
                  <a:srgbClr val="C00000"/>
                </a:solidFill>
              </a:rPr>
            </a:br>
            <a:endParaRPr lang="en-US" sz="5000" b="1" dirty="0">
              <a:solidFill>
                <a:srgbClr val="C00000"/>
              </a:solidFill>
            </a:endParaRPr>
          </a:p>
        </p:txBody>
      </p:sp>
      <p:sp>
        <p:nvSpPr>
          <p:cNvPr id="4" name="TextBox 3">
            <a:extLst>
              <a:ext uri="{FF2B5EF4-FFF2-40B4-BE49-F238E27FC236}">
                <a16:creationId xmlns="" xmlns:a16="http://schemas.microsoft.com/office/drawing/2014/main" id="{59F1B709-FBD5-EE4D-A1B0-81386B6D6BBA}"/>
              </a:ext>
            </a:extLst>
          </p:cNvPr>
          <p:cNvSpPr txBox="1"/>
          <p:nvPr/>
        </p:nvSpPr>
        <p:spPr>
          <a:xfrm>
            <a:off x="4484625" y="6488668"/>
            <a:ext cx="7543798" cy="369332"/>
          </a:xfrm>
          <a:prstGeom prst="rect">
            <a:avLst/>
          </a:prstGeom>
          <a:noFill/>
        </p:spPr>
        <p:txBody>
          <a:bodyPr wrap="square" rtlCol="0">
            <a:spAutoFit/>
          </a:bodyPr>
          <a:lstStyle/>
          <a:p>
            <a:pPr algn="r"/>
            <a:r>
              <a:rPr lang="en-US" i="1" dirty="0">
                <a:solidFill>
                  <a:schemeClr val="bg1">
                    <a:lumMod val="50000"/>
                  </a:schemeClr>
                </a:solidFill>
                <a:latin typeface="Trebuchet MS" charset="0"/>
                <a:ea typeface="Trebuchet MS" charset="0"/>
                <a:cs typeface="Trebuchet MS" charset="0"/>
              </a:rPr>
              <a:t>Types of Literature in the Old Testament</a:t>
            </a:r>
            <a:endParaRPr lang="en-US" dirty="0">
              <a:solidFill>
                <a:schemeClr val="bg1">
                  <a:lumMod val="50000"/>
                </a:schemeClr>
              </a:solidFill>
              <a:latin typeface="Trebuchet MS" charset="0"/>
              <a:ea typeface="Trebuchet MS" charset="0"/>
              <a:cs typeface="Trebuchet MS" charset="0"/>
            </a:endParaRPr>
          </a:p>
        </p:txBody>
      </p:sp>
    </p:spTree>
    <p:extLst>
      <p:ext uri="{BB962C8B-B14F-4D97-AF65-F5344CB8AC3E}">
        <p14:creationId xmlns:p14="http://schemas.microsoft.com/office/powerpoint/2010/main" val="1012836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 xmlns:a16="http://schemas.microsoft.com/office/drawing/2014/main" id="{811751EA-5254-F049-9719-5DDFCB393B0D}"/>
              </a:ext>
            </a:extLst>
          </p:cNvPr>
          <p:cNvGraphicFramePr>
            <a:graphicFrameLocks noGrp="1"/>
          </p:cNvGraphicFramePr>
          <p:nvPr>
            <p:extLst>
              <p:ext uri="{D42A27DB-BD31-4B8C-83A1-F6EECF244321}">
                <p14:modId xmlns:p14="http://schemas.microsoft.com/office/powerpoint/2010/main" val="86877144"/>
              </p:ext>
            </p:extLst>
          </p:nvPr>
        </p:nvGraphicFramePr>
        <p:xfrm>
          <a:off x="399288" y="263406"/>
          <a:ext cx="11393424" cy="6422627"/>
        </p:xfrm>
        <a:graphic>
          <a:graphicData uri="http://schemas.openxmlformats.org/drawingml/2006/table">
            <a:tbl>
              <a:tblPr firstRow="1" bandRow="1">
                <a:tableStyleId>{2A488322-F2BA-4B5B-9748-0D474271808F}</a:tableStyleId>
              </a:tblPr>
              <a:tblGrid>
                <a:gridCol w="2848356">
                  <a:extLst>
                    <a:ext uri="{9D8B030D-6E8A-4147-A177-3AD203B41FA5}">
                      <a16:colId xmlns="" xmlns:a16="http://schemas.microsoft.com/office/drawing/2014/main" val="882502222"/>
                    </a:ext>
                  </a:extLst>
                </a:gridCol>
                <a:gridCol w="2848356">
                  <a:extLst>
                    <a:ext uri="{9D8B030D-6E8A-4147-A177-3AD203B41FA5}">
                      <a16:colId xmlns="" xmlns:a16="http://schemas.microsoft.com/office/drawing/2014/main" val="886507216"/>
                    </a:ext>
                  </a:extLst>
                </a:gridCol>
                <a:gridCol w="2848356">
                  <a:extLst>
                    <a:ext uri="{9D8B030D-6E8A-4147-A177-3AD203B41FA5}">
                      <a16:colId xmlns="" xmlns:a16="http://schemas.microsoft.com/office/drawing/2014/main" val="304238871"/>
                    </a:ext>
                  </a:extLst>
                </a:gridCol>
                <a:gridCol w="2848356">
                  <a:extLst>
                    <a:ext uri="{9D8B030D-6E8A-4147-A177-3AD203B41FA5}">
                      <a16:colId xmlns="" xmlns:a16="http://schemas.microsoft.com/office/drawing/2014/main" val="2344145556"/>
                    </a:ext>
                  </a:extLst>
                </a:gridCol>
              </a:tblGrid>
              <a:tr h="358042">
                <a:tc gridSpan="4">
                  <a:txBody>
                    <a:bodyPr/>
                    <a:lstStyle/>
                    <a:p>
                      <a:pPr algn="ctr"/>
                      <a:r>
                        <a:rPr lang="en-US" sz="2400" dirty="0"/>
                        <a:t>Books of the Old Testament</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711764675"/>
                  </a:ext>
                </a:extLst>
              </a:tr>
              <a:tr h="895105">
                <a:tc rowSpan="2">
                  <a:txBody>
                    <a:bodyPr/>
                    <a:lstStyle/>
                    <a:p>
                      <a:pPr algn="ctr"/>
                      <a:r>
                        <a:rPr lang="en-US" b="1" dirty="0">
                          <a:solidFill>
                            <a:schemeClr val="bg1"/>
                          </a:solidFill>
                        </a:rPr>
                        <a:t>HISTORICAL</a:t>
                      </a:r>
                    </a:p>
                  </a:txBody>
                  <a:tcPr>
                    <a:solidFill>
                      <a:schemeClr val="accent6"/>
                    </a:solidFill>
                  </a:tcPr>
                </a:tc>
                <a:tc>
                  <a:txBody>
                    <a:bodyPr/>
                    <a:lstStyle/>
                    <a:p>
                      <a:pPr algn="ctr"/>
                      <a:r>
                        <a:rPr lang="en-US" b="1" dirty="0"/>
                        <a:t>Joshua and Judges</a:t>
                      </a:r>
                    </a:p>
                  </a:txBody>
                  <a:tcPr/>
                </a:tc>
                <a:tc>
                  <a:txBody>
                    <a:bodyPr/>
                    <a:lstStyle/>
                    <a:p>
                      <a:pPr algn="ctr"/>
                      <a:r>
                        <a:rPr lang="en-US" b="1" dirty="0"/>
                        <a:t>1 and 2 Samuel </a:t>
                      </a:r>
                    </a:p>
                    <a:p>
                      <a:pPr algn="ctr"/>
                      <a:r>
                        <a:rPr lang="en-US" b="1" dirty="0"/>
                        <a:t>1 and 2 Kings</a:t>
                      </a:r>
                    </a:p>
                    <a:p>
                      <a:pPr algn="ctr"/>
                      <a:r>
                        <a:rPr lang="en-US" b="1" dirty="0"/>
                        <a:t>1 and 2 Chronicles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a:t>
                      </a:r>
                      <a:r>
                        <a:rPr lang="en-US" b="1" baseline="30000" dirty="0"/>
                        <a:t>st</a:t>
                      </a:r>
                      <a:r>
                        <a:rPr lang="en-US" b="1" dirty="0"/>
                        <a:t> and 2</a:t>
                      </a:r>
                      <a:r>
                        <a:rPr lang="en-US" b="1" baseline="30000" dirty="0"/>
                        <a:t>nd</a:t>
                      </a:r>
                      <a:r>
                        <a:rPr lang="en-US" b="1" dirty="0"/>
                        <a:t> Maccabees</a:t>
                      </a:r>
                    </a:p>
                    <a:p>
                      <a:pPr algn="ctr"/>
                      <a:endParaRPr lang="en-US" dirty="0"/>
                    </a:p>
                  </a:txBody>
                  <a:tcPr/>
                </a:tc>
                <a:extLst>
                  <a:ext uri="{0D108BD9-81ED-4DB2-BD59-A6C34878D82A}">
                    <a16:rowId xmlns="" xmlns:a16="http://schemas.microsoft.com/office/drawing/2014/main" val="3918268178"/>
                  </a:ext>
                </a:extLst>
              </a:tr>
              <a:tr h="933035">
                <a:tc vMerge="1">
                  <a:txBody>
                    <a:bodyPr/>
                    <a:lstStyle/>
                    <a:p>
                      <a:endParaRPr lang="en-US" b="0" dirty="0"/>
                    </a:p>
                  </a:txBody>
                  <a:tcPr>
                    <a:solidFill>
                      <a:schemeClr val="accent6"/>
                    </a:solidFill>
                  </a:tcPr>
                </a:tc>
                <a:tc>
                  <a:txBody>
                    <a:bodyPr/>
                    <a:lstStyle/>
                    <a:p>
                      <a:r>
                        <a:rPr lang="en-US" b="0" dirty="0"/>
                        <a:t>Collection of tribes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Royal state led by a king</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Jewish revolt against Seleucids and Hellenistic Greek culture</a:t>
                      </a:r>
                    </a:p>
                    <a:p>
                      <a:endParaRPr lang="en-US" dirty="0"/>
                    </a:p>
                  </a:txBody>
                  <a:tcPr/>
                </a:tc>
                <a:extLst>
                  <a:ext uri="{0D108BD9-81ED-4DB2-BD59-A6C34878D82A}">
                    <a16:rowId xmlns="" xmlns:a16="http://schemas.microsoft.com/office/drawing/2014/main" val="1626287022"/>
                  </a:ext>
                </a:extLst>
              </a:tr>
              <a:tr h="895105">
                <a:tc rowSpan="2">
                  <a:txBody>
                    <a:bodyPr/>
                    <a:lstStyle/>
                    <a:p>
                      <a:pPr algn="ctr"/>
                      <a:r>
                        <a:rPr lang="en-US" b="1" dirty="0">
                          <a:solidFill>
                            <a:schemeClr val="bg1"/>
                          </a:solidFill>
                        </a:rPr>
                        <a:t>WISDOM</a:t>
                      </a:r>
                    </a:p>
                  </a:txBody>
                  <a:tcP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Job, </a:t>
                      </a:r>
                      <a:r>
                        <a:rPr lang="en-US" sz="1800" b="1" kern="1200" dirty="0">
                          <a:solidFill>
                            <a:schemeClr val="dk1"/>
                          </a:solidFill>
                          <a:effectLst/>
                          <a:latin typeface="+mn-lt"/>
                          <a:ea typeface="+mn-ea"/>
                          <a:cs typeface="+mn-cs"/>
                        </a:rPr>
                        <a:t>Ecclesiastes, Song of Songs, Wisdom, and Sirach </a:t>
                      </a:r>
                      <a:endParaRPr lang="en-US" b="1" dirty="0"/>
                    </a:p>
                    <a:p>
                      <a:pPr algn="ctr"/>
                      <a:endParaRPr lang="en-US" b="1" dirty="0"/>
                    </a:p>
                  </a:txBody>
                  <a:tcPr/>
                </a:tc>
                <a:tc>
                  <a:txBody>
                    <a:bodyPr/>
                    <a:lstStyle/>
                    <a:p>
                      <a:pPr algn="ctr"/>
                      <a:r>
                        <a:rPr lang="en-US" b="1" dirty="0"/>
                        <a:t>Psalms</a:t>
                      </a:r>
                    </a:p>
                  </a:txBody>
                  <a:tcPr/>
                </a:tc>
                <a:tc>
                  <a:txBody>
                    <a:bodyPr/>
                    <a:lstStyle/>
                    <a:p>
                      <a:pPr algn="ctr"/>
                      <a:r>
                        <a:rPr lang="en-US" b="1" dirty="0"/>
                        <a:t>Proverbs</a:t>
                      </a:r>
                    </a:p>
                  </a:txBody>
                  <a:tcPr/>
                </a:tc>
                <a:extLst>
                  <a:ext uri="{0D108BD9-81ED-4DB2-BD59-A6C34878D82A}">
                    <a16:rowId xmlns="" xmlns:a16="http://schemas.microsoft.com/office/drawing/2014/main" val="4206927635"/>
                  </a:ext>
                </a:extLst>
              </a:tr>
              <a:tr h="895105">
                <a:tc vMerge="1">
                  <a:txBody>
                    <a:bodyPr/>
                    <a:lstStyle/>
                    <a:p>
                      <a:endParaRPr lang="en-US" b="0" dirty="0"/>
                    </a:p>
                  </a:txBody>
                  <a:tcP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religious hymns, stories, and wise advice </a:t>
                      </a:r>
                      <a:endParaRPr lang="en-US" dirty="0"/>
                    </a:p>
                    <a:p>
                      <a:endParaRPr lang="en-US" b="0" dirty="0"/>
                    </a:p>
                  </a:txBody>
                  <a:tcPr/>
                </a:tc>
                <a:tc>
                  <a:txBody>
                    <a:bodyPr/>
                    <a:lstStyle/>
                    <a:p>
                      <a:r>
                        <a:rPr lang="en-US" dirty="0"/>
                        <a:t>Religious poetry</a:t>
                      </a:r>
                    </a:p>
                  </a:txBody>
                  <a:tcPr/>
                </a:tc>
                <a:tc>
                  <a:txBody>
                    <a:bodyPr/>
                    <a:lstStyle/>
                    <a:p>
                      <a:r>
                        <a:rPr lang="en-US" dirty="0"/>
                        <a:t>Wisdom of basic human nature</a:t>
                      </a:r>
                    </a:p>
                  </a:txBody>
                  <a:tcPr/>
                </a:tc>
                <a:extLst>
                  <a:ext uri="{0D108BD9-81ED-4DB2-BD59-A6C34878D82A}">
                    <a16:rowId xmlns="" xmlns:a16="http://schemas.microsoft.com/office/drawing/2014/main" val="1050313351"/>
                  </a:ext>
                </a:extLst>
              </a:tr>
              <a:tr h="536112">
                <a:tc rowSpan="2">
                  <a:txBody>
                    <a:bodyPr/>
                    <a:lstStyle/>
                    <a:p>
                      <a:pPr algn="ctr"/>
                      <a:r>
                        <a:rPr lang="en-US" b="1" dirty="0">
                          <a:solidFill>
                            <a:schemeClr val="bg1"/>
                          </a:solidFill>
                        </a:rPr>
                        <a:t>PROPHETIC</a:t>
                      </a:r>
                    </a:p>
                  </a:txBody>
                  <a:tcPr>
                    <a:solidFill>
                      <a:schemeClr val="accent6"/>
                    </a:solidFill>
                  </a:tcPr>
                </a:tc>
                <a:tc>
                  <a:txBody>
                    <a:bodyPr/>
                    <a:lstStyle/>
                    <a:p>
                      <a:pPr algn="ctr"/>
                      <a:r>
                        <a:rPr lang="en-US" b="1" dirty="0"/>
                        <a:t>Minor Prophets</a:t>
                      </a:r>
                    </a:p>
                  </a:txBody>
                  <a:tcPr/>
                </a:tc>
                <a:tc>
                  <a:txBody>
                    <a:bodyPr/>
                    <a:lstStyle/>
                    <a:p>
                      <a:pPr algn="ctr"/>
                      <a:r>
                        <a:rPr lang="en-US" b="1" dirty="0"/>
                        <a:t>Major Prophets</a:t>
                      </a:r>
                    </a:p>
                  </a:txBody>
                  <a:tcPr/>
                </a:tc>
                <a:tc>
                  <a:txBody>
                    <a:bodyPr/>
                    <a:lstStyle/>
                    <a:p>
                      <a:pPr algn="ctr"/>
                      <a:r>
                        <a:rPr lang="en-US" b="1" dirty="0"/>
                        <a:t>1 &amp; 2 Kings</a:t>
                      </a:r>
                    </a:p>
                  </a:txBody>
                  <a:tcPr/>
                </a:tc>
                <a:extLst>
                  <a:ext uri="{0D108BD9-81ED-4DB2-BD59-A6C34878D82A}">
                    <a16:rowId xmlns="" xmlns:a16="http://schemas.microsoft.com/office/drawing/2014/main" val="1155369447"/>
                  </a:ext>
                </a:extLst>
              </a:tr>
              <a:tr h="765875">
                <a:tc vMerge="1">
                  <a:txBody>
                    <a:bodyPr/>
                    <a:lstStyle/>
                    <a:p>
                      <a:endParaRPr lang="en-US" b="0" dirty="0"/>
                    </a:p>
                  </a:txBody>
                  <a:tcPr>
                    <a:solidFill>
                      <a:schemeClr val="accent6"/>
                    </a:solidFill>
                  </a:tcPr>
                </a:tc>
                <a:tc gridSpan="3">
                  <a:txBody>
                    <a:bodyPr/>
                    <a:lstStyle/>
                    <a:p>
                      <a:r>
                        <a:rPr lang="en-US" b="0" dirty="0"/>
                        <a:t>Messengers of God, God’s prosecutors delivering judgment, advocates for the less fortunate of Israelite society</a:t>
                      </a: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399886319"/>
                  </a:ext>
                </a:extLst>
              </a:tr>
              <a:tr h="358042">
                <a:tc rowSpan="2">
                  <a:txBody>
                    <a:bodyPr/>
                    <a:lstStyle/>
                    <a:p>
                      <a:pPr algn="ctr"/>
                      <a:r>
                        <a:rPr lang="en-US" b="1" dirty="0">
                          <a:solidFill>
                            <a:schemeClr val="bg1"/>
                          </a:solidFill>
                        </a:rPr>
                        <a:t>APOCALYPTIC</a:t>
                      </a:r>
                    </a:p>
                  </a:txBody>
                  <a:tcPr>
                    <a:solidFill>
                      <a:schemeClr val="accent6"/>
                    </a:solidFill>
                  </a:tcPr>
                </a:tc>
                <a:tc gridSpan="3">
                  <a:txBody>
                    <a:bodyPr/>
                    <a:lstStyle/>
                    <a:p>
                      <a:pPr algn="ctr"/>
                      <a:r>
                        <a:rPr lang="en-US" b="1" dirty="0"/>
                        <a:t>Daniel 7-12</a:t>
                      </a: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3100723580"/>
                  </a:ext>
                </a:extLst>
              </a:tr>
              <a:tr h="358042">
                <a:tc vMerge="1">
                  <a:txBody>
                    <a:bodyPr/>
                    <a:lstStyle/>
                    <a:p>
                      <a:endParaRPr lang="en-US" b="0" dirty="0"/>
                    </a:p>
                  </a:txBody>
                  <a:tcPr>
                    <a:solidFill>
                      <a:schemeClr val="accent6"/>
                    </a:solidFill>
                  </a:tcPr>
                </a:tc>
                <a:tc gridSpan="3">
                  <a:txBody>
                    <a:bodyPr/>
                    <a:lstStyle/>
                    <a:p>
                      <a:pPr algn="ctr"/>
                      <a:r>
                        <a:rPr lang="en-US" dirty="0"/>
                        <a:t>Daniel’s dream of four beasts</a:t>
                      </a:r>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889508792"/>
                  </a:ext>
                </a:extLst>
              </a:tr>
            </a:tbl>
          </a:graphicData>
        </a:graphic>
      </p:graphicFrame>
    </p:spTree>
    <p:extLst>
      <p:ext uri="{BB962C8B-B14F-4D97-AF65-F5344CB8AC3E}">
        <p14:creationId xmlns:p14="http://schemas.microsoft.com/office/powerpoint/2010/main" val="317678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6F21EDAF-4E41-F946-A322-B1D372464AE4}"/>
              </a:ext>
            </a:extLst>
          </p:cNvPr>
          <p:cNvSpPr/>
          <p:nvPr/>
        </p:nvSpPr>
        <p:spPr>
          <a:xfrm>
            <a:off x="420624" y="364216"/>
            <a:ext cx="4462272" cy="5939785"/>
          </a:xfrm>
          <a:prstGeom prst="rect">
            <a:avLst/>
          </a:prstGeom>
          <a:solidFill>
            <a:srgbClr val="94AEBC"/>
          </a:solidFill>
          <a:ln>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88CB82A8-BCA9-9248-B689-A72CA00628A5}"/>
              </a:ext>
            </a:extLst>
          </p:cNvPr>
          <p:cNvSpPr>
            <a:spLocks noGrp="1"/>
          </p:cNvSpPr>
          <p:nvPr>
            <p:ph idx="1"/>
          </p:nvPr>
        </p:nvSpPr>
        <p:spPr>
          <a:xfrm>
            <a:off x="621792" y="365126"/>
            <a:ext cx="4261104" cy="5811838"/>
          </a:xfrm>
          <a:noFill/>
        </p:spPr>
        <p:txBody>
          <a:bodyPr>
            <a:normAutofit/>
          </a:bodyPr>
          <a:lstStyle/>
          <a:p>
            <a:pPr marL="0" indent="0">
              <a:buNone/>
            </a:pPr>
            <a:endParaRPr lang="en-US" dirty="0">
              <a:solidFill>
                <a:schemeClr val="tx1">
                  <a:lumMod val="75000"/>
                  <a:lumOff val="25000"/>
                </a:schemeClr>
              </a:solidFill>
            </a:endParaRPr>
          </a:p>
          <a:p>
            <a:pPr marL="0" indent="0">
              <a:buNone/>
            </a:pPr>
            <a:r>
              <a:rPr lang="en-US" sz="3600" b="1" dirty="0">
                <a:solidFill>
                  <a:schemeClr val="tx1">
                    <a:lumMod val="75000"/>
                    <a:lumOff val="25000"/>
                  </a:schemeClr>
                </a:solidFill>
              </a:rPr>
              <a:t>“Then Joshua destroyed Ai by fire, reducing it to an everlasting mound of ruins, </a:t>
            </a:r>
            <a:r>
              <a:rPr lang="en-US" sz="3600" b="1" i="1" dirty="0">
                <a:solidFill>
                  <a:schemeClr val="tx1">
                    <a:lumMod val="75000"/>
                    <a:lumOff val="25000"/>
                  </a:schemeClr>
                </a:solidFill>
              </a:rPr>
              <a:t>as it remains today</a:t>
            </a:r>
            <a:r>
              <a:rPr lang="en-US" sz="3600" b="1" dirty="0">
                <a:solidFill>
                  <a:schemeClr val="tx1">
                    <a:lumMod val="75000"/>
                    <a:lumOff val="25000"/>
                  </a:schemeClr>
                </a:solidFill>
              </a:rPr>
              <a:t>.” Joshua 8:28</a:t>
            </a:r>
          </a:p>
          <a:p>
            <a:endParaRPr lang="en-US" dirty="0">
              <a:solidFill>
                <a:schemeClr val="tx1">
                  <a:lumMod val="75000"/>
                  <a:lumOff val="25000"/>
                </a:schemeClr>
              </a:solidFill>
            </a:endParaRPr>
          </a:p>
        </p:txBody>
      </p:sp>
      <p:sp>
        <p:nvSpPr>
          <p:cNvPr id="4" name="Content Placeholder 2">
            <a:extLst>
              <a:ext uri="{FF2B5EF4-FFF2-40B4-BE49-F238E27FC236}">
                <a16:creationId xmlns="" xmlns:a16="http://schemas.microsoft.com/office/drawing/2014/main" id="{CC49EA5D-7D45-2443-984E-F1D6F014399E}"/>
              </a:ext>
            </a:extLst>
          </p:cNvPr>
          <p:cNvSpPr txBox="1">
            <a:spLocks/>
          </p:cNvSpPr>
          <p:nvPr/>
        </p:nvSpPr>
        <p:spPr>
          <a:xfrm>
            <a:off x="7511130" y="-180309"/>
            <a:ext cx="6204984" cy="3626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dirty="0"/>
          </a:p>
        </p:txBody>
      </p:sp>
      <p:pic>
        <p:nvPicPr>
          <p:cNvPr id="5" name="Picture 4" descr="A picture containing outdoor, grass, rock, sheep&#10;&#10;Description automatically generated">
            <a:extLst>
              <a:ext uri="{FF2B5EF4-FFF2-40B4-BE49-F238E27FC236}">
                <a16:creationId xmlns="" xmlns:a16="http://schemas.microsoft.com/office/drawing/2014/main" id="{364EC236-1EC8-9C4F-8638-DEEC2997F4FC}"/>
              </a:ext>
            </a:extLst>
          </p:cNvPr>
          <p:cNvPicPr>
            <a:picLocks noChangeAspect="1"/>
          </p:cNvPicPr>
          <p:nvPr/>
        </p:nvPicPr>
        <p:blipFill>
          <a:blip r:embed="rId3"/>
          <a:stretch>
            <a:fillRect/>
          </a:stretch>
        </p:blipFill>
        <p:spPr>
          <a:xfrm>
            <a:off x="5032856" y="364217"/>
            <a:ext cx="7032142" cy="5896744"/>
          </a:xfrm>
          <a:prstGeom prst="rect">
            <a:avLst/>
          </a:prstGeom>
        </p:spPr>
      </p:pic>
      <p:sp>
        <p:nvSpPr>
          <p:cNvPr id="6" name="TextBox 5">
            <a:extLst>
              <a:ext uri="{FF2B5EF4-FFF2-40B4-BE49-F238E27FC236}">
                <a16:creationId xmlns="" xmlns:a16="http://schemas.microsoft.com/office/drawing/2014/main" id="{05E7F814-60A4-244A-9CE2-18D79A664406}"/>
              </a:ext>
            </a:extLst>
          </p:cNvPr>
          <p:cNvSpPr txBox="1"/>
          <p:nvPr/>
        </p:nvSpPr>
        <p:spPr>
          <a:xfrm>
            <a:off x="5032856" y="5852160"/>
            <a:ext cx="6360568" cy="369332"/>
          </a:xfrm>
          <a:prstGeom prst="rect">
            <a:avLst/>
          </a:prstGeom>
          <a:noFill/>
        </p:spPr>
        <p:txBody>
          <a:bodyPr wrap="square" rtlCol="0">
            <a:spAutoFit/>
          </a:bodyPr>
          <a:lstStyle/>
          <a:p>
            <a:r>
              <a:rPr lang="en-US" i="1" dirty="0">
                <a:solidFill>
                  <a:schemeClr val="bg1"/>
                </a:solidFill>
              </a:rPr>
              <a:t>Modern Day archeological site of Et-Tell </a:t>
            </a:r>
            <a:r>
              <a:rPr lang="en-US" i="1" dirty="0" smtClean="0">
                <a:solidFill>
                  <a:schemeClr val="bg1"/>
                </a:solidFill>
              </a:rPr>
              <a:t>(possibly </a:t>
            </a:r>
            <a:r>
              <a:rPr lang="en-US" i="1" dirty="0">
                <a:solidFill>
                  <a:schemeClr val="bg1"/>
                </a:solidFill>
              </a:rPr>
              <a:t>Ai)</a:t>
            </a:r>
          </a:p>
        </p:txBody>
      </p:sp>
      <p:sp>
        <p:nvSpPr>
          <p:cNvPr id="7" name="TextBox 6">
            <a:extLst>
              <a:ext uri="{FF2B5EF4-FFF2-40B4-BE49-F238E27FC236}">
                <a16:creationId xmlns="" xmlns:a16="http://schemas.microsoft.com/office/drawing/2014/main" id="{B0C6D1BB-F14B-B44E-99A8-85B2EFCCFB9B}"/>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smtClean="0">
                <a:latin typeface="Trebuchet MS" charset="0"/>
                <a:ea typeface="Trebuchet MS" charset="0"/>
                <a:cs typeface="Trebuchet MS" charset="0"/>
              </a:rPr>
              <a:t>Archaeology </a:t>
            </a:r>
            <a:r>
              <a:rPr lang="en-US" i="1" dirty="0">
                <a:latin typeface="Trebuchet MS" charset="0"/>
                <a:ea typeface="Trebuchet MS" charset="0"/>
                <a:cs typeface="Trebuchet MS" charset="0"/>
              </a:rPr>
              <a:t>and Biblical Studies</a:t>
            </a:r>
            <a:endParaRPr lang="en-US" dirty="0">
              <a:latin typeface="Trebuchet MS" charset="0"/>
              <a:ea typeface="Trebuchet MS" charset="0"/>
              <a:cs typeface="Trebuchet MS" charset="0"/>
            </a:endParaRPr>
          </a:p>
        </p:txBody>
      </p:sp>
      <p:sp>
        <p:nvSpPr>
          <p:cNvPr id="9" name="Title 1">
            <a:extLst>
              <a:ext uri="{FF2B5EF4-FFF2-40B4-BE49-F238E27FC236}">
                <a16:creationId xmlns="" xmlns:a16="http://schemas.microsoft.com/office/drawing/2014/main" id="{B51CDF6E-6D0C-0A4F-BE05-83F0DB2CBC6E}"/>
              </a:ext>
            </a:extLst>
          </p:cNvPr>
          <p:cNvSpPr txBox="1">
            <a:spLocks/>
          </p:cNvSpPr>
          <p:nvPr/>
        </p:nvSpPr>
        <p:spPr>
          <a:xfrm>
            <a:off x="621792" y="365125"/>
            <a:ext cx="4261104"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b="1" dirty="0">
              <a:solidFill>
                <a:schemeClr val="bg1"/>
              </a:solidFill>
              <a:latin typeface="Trebuchet MS" panose="020B0703020202090204" pitchFamily="34" charset="0"/>
            </a:endParaRPr>
          </a:p>
        </p:txBody>
      </p:sp>
    </p:spTree>
    <p:extLst>
      <p:ext uri="{BB962C8B-B14F-4D97-AF65-F5344CB8AC3E}">
        <p14:creationId xmlns:p14="http://schemas.microsoft.com/office/powerpoint/2010/main" val="610088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06428B-5C7D-E24D-9F8E-8C7441C4D4CD}"/>
              </a:ext>
            </a:extLst>
          </p:cNvPr>
          <p:cNvSpPr>
            <a:spLocks noGrp="1"/>
          </p:cNvSpPr>
          <p:nvPr>
            <p:ph type="title"/>
          </p:nvPr>
        </p:nvSpPr>
        <p:spPr/>
        <p:txBody>
          <a:bodyPr/>
          <a:lstStyle/>
          <a:p>
            <a:r>
              <a:rPr lang="en-US" dirty="0"/>
              <a:t>Images</a:t>
            </a:r>
            <a:br>
              <a:rPr lang="en-US" dirty="0"/>
            </a:br>
            <a:endParaRPr lang="en-US" dirty="0"/>
          </a:p>
        </p:txBody>
      </p:sp>
      <p:sp>
        <p:nvSpPr>
          <p:cNvPr id="3" name="Content Placeholder 2">
            <a:extLst>
              <a:ext uri="{FF2B5EF4-FFF2-40B4-BE49-F238E27FC236}">
                <a16:creationId xmlns="" xmlns:a16="http://schemas.microsoft.com/office/drawing/2014/main" id="{F490D8E9-21BE-C941-9F57-EEB481DFE85E}"/>
              </a:ext>
            </a:extLst>
          </p:cNvPr>
          <p:cNvSpPr>
            <a:spLocks noGrp="1"/>
          </p:cNvSpPr>
          <p:nvPr>
            <p:ph idx="1"/>
          </p:nvPr>
        </p:nvSpPr>
        <p:spPr>
          <a:xfrm>
            <a:off x="657726" y="1315452"/>
            <a:ext cx="10876547" cy="5029200"/>
          </a:xfrm>
        </p:spPr>
        <p:txBody>
          <a:bodyPr>
            <a:normAutofit fontScale="55000" lnSpcReduction="20000"/>
          </a:bodyPr>
          <a:lstStyle/>
          <a:p>
            <a:r>
              <a:rPr lang="en-US" dirty="0"/>
              <a:t>Slide 2: </a:t>
            </a:r>
            <a:r>
              <a:rPr lang="en-US" dirty="0">
                <a:hlinkClick r:id="rId3"/>
              </a:rPr>
              <a:t>https://en.wikipedia.org/wiki/Et-Tell#/media/File:Et-Tell_(Ai)_</a:t>
            </a:r>
            <a:r>
              <a:rPr lang="en-US" dirty="0" smtClean="0">
                <a:hlinkClick r:id="rId3"/>
              </a:rPr>
              <a:t>ruins.jpg</a:t>
            </a:r>
            <a:r>
              <a:rPr lang="en-US" dirty="0" smtClean="0"/>
              <a:t> </a:t>
            </a:r>
            <a:endParaRPr lang="en-US" dirty="0"/>
          </a:p>
          <a:p>
            <a:r>
              <a:rPr lang="en-US" dirty="0"/>
              <a:t>Slide 3: </a:t>
            </a:r>
            <a:endParaRPr lang="en-US" dirty="0" smtClean="0"/>
          </a:p>
          <a:p>
            <a:pPr lvl="1"/>
            <a:r>
              <a:rPr lang="en-US" dirty="0" smtClean="0">
                <a:hlinkClick r:id="rId4"/>
              </a:rPr>
              <a:t>https</a:t>
            </a:r>
            <a:r>
              <a:rPr lang="en-US" dirty="0">
                <a:hlinkClick r:id="rId4"/>
              </a:rPr>
              <a:t>://commons.wikimedia.org/wiki/File:Sumerian_account_of_silver_for_the_govenor_(background_removed).</a:t>
            </a:r>
            <a:r>
              <a:rPr lang="en-US" dirty="0" smtClean="0">
                <a:hlinkClick r:id="rId4"/>
              </a:rPr>
              <a:t>png</a:t>
            </a:r>
            <a:r>
              <a:rPr lang="en-US" dirty="0" smtClean="0"/>
              <a:t> </a:t>
            </a:r>
            <a:endParaRPr lang="en-US" dirty="0"/>
          </a:p>
          <a:p>
            <a:pPr lvl="1"/>
            <a:r>
              <a:rPr lang="en-US" dirty="0" smtClean="0">
                <a:hlinkClick r:id="rId5"/>
              </a:rPr>
              <a:t>https</a:t>
            </a:r>
            <a:r>
              <a:rPr lang="en-US" dirty="0">
                <a:hlinkClick r:id="rId5"/>
              </a:rPr>
              <a:t>://en.wikipedia.org/wiki/Cuneiform#/media/File:Sumerian_26th_c_Adab.jpg</a:t>
            </a:r>
            <a:r>
              <a:rPr lang="en-US" dirty="0" smtClean="0"/>
              <a:t> </a:t>
            </a:r>
          </a:p>
          <a:p>
            <a:r>
              <a:rPr lang="en-US" dirty="0" smtClean="0"/>
              <a:t>Slide </a:t>
            </a:r>
            <a:r>
              <a:rPr lang="en-US" dirty="0"/>
              <a:t>4: </a:t>
            </a:r>
            <a:r>
              <a:rPr lang="en-US" dirty="0">
                <a:hlinkClick r:id="rId6"/>
              </a:rPr>
              <a:t>https://commons.wikimedia.org/wiki/File:The_Merneptah_stele,_including_inscription._</a:t>
            </a:r>
            <a:r>
              <a:rPr lang="en-US" dirty="0" smtClean="0">
                <a:hlinkClick r:id="rId6"/>
              </a:rPr>
              <a:t>Wellcome_M0008443.jpg</a:t>
            </a:r>
            <a:r>
              <a:rPr lang="en-US" dirty="0" smtClean="0"/>
              <a:t> </a:t>
            </a:r>
            <a:endParaRPr lang="en-US" dirty="0"/>
          </a:p>
          <a:p>
            <a:r>
              <a:rPr lang="en-US" dirty="0"/>
              <a:t>Slide 5: </a:t>
            </a:r>
            <a:r>
              <a:rPr lang="en-US" dirty="0">
                <a:hlinkClick r:id="rId7"/>
              </a:rPr>
              <a:t>https://</a:t>
            </a:r>
            <a:r>
              <a:rPr lang="en-US" dirty="0" smtClean="0">
                <a:hlinkClick r:id="rId7"/>
              </a:rPr>
              <a:t>commons.wikimedia.org/wiki/File:Sidon_College_site.jpg</a:t>
            </a:r>
            <a:r>
              <a:rPr lang="en-US" dirty="0" smtClean="0"/>
              <a:t> </a:t>
            </a:r>
            <a:endParaRPr lang="en-US" dirty="0"/>
          </a:p>
          <a:p>
            <a:r>
              <a:rPr lang="en-US" dirty="0" smtClean="0"/>
              <a:t>Slide 7: </a:t>
            </a:r>
            <a:r>
              <a:rPr lang="en-US" dirty="0" smtClean="0">
                <a:hlinkClick r:id="rId8" invalidUrl="https://www.cia.gov/library/publications/resources/cia-maps-publications/map-downloads/Syria_Physiography.jpg/image.jpg //"/>
              </a:rPr>
              <a:t>https</a:t>
            </a:r>
            <a:r>
              <a:rPr lang="en-US" dirty="0">
                <a:hlinkClick r:id="rId9" invalidUrl="https://www.cia.gov/library/publications/resources/cia-maps-publications/map-downloads/Syria_Physiography.jpg/image.jpg //"/>
              </a:rPr>
              <a:t>://</a:t>
            </a:r>
            <a:r>
              <a:rPr lang="en-US" dirty="0" smtClean="0">
                <a:hlinkClick r:id="rId10" invalidUrl="https://www.cia.gov/library/publications/resources/cia-maps-publications/map-downloads/Syria_Physiography.jpg/image.jpg //"/>
              </a:rPr>
              <a:t>www.cia.gov/library/publications/resources/cia-maps-publications/map-downloads/Syria_Physiography.jpg/image.jpg</a:t>
            </a:r>
            <a:r>
              <a:rPr lang="en-US" dirty="0" smtClean="0"/>
              <a:t>	</a:t>
            </a:r>
          </a:p>
          <a:p>
            <a:r>
              <a:rPr lang="en-US" dirty="0"/>
              <a:t>Slide 7: </a:t>
            </a:r>
            <a:r>
              <a:rPr lang="en-US" dirty="0" smtClean="0">
                <a:hlinkClick r:id="rId11"/>
              </a:rPr>
              <a:t>https</a:t>
            </a:r>
            <a:r>
              <a:rPr lang="en-US" dirty="0">
                <a:hlinkClick r:id="rId11"/>
              </a:rPr>
              <a:t>://commons.wikimedia.org/wiki/File:Map_Land_of_Israel.jpg</a:t>
            </a:r>
            <a:endParaRPr lang="en-US" dirty="0"/>
          </a:p>
          <a:p>
            <a:r>
              <a:rPr lang="en-US" dirty="0"/>
              <a:t>Slide 9: </a:t>
            </a:r>
            <a:r>
              <a:rPr lang="en-US" dirty="0">
                <a:hlinkClick r:id="rId12"/>
              </a:rPr>
              <a:t>https://commons.wikimedia.org/wiki/File:Map_of_fertile_cresent.png</a:t>
            </a:r>
            <a:endParaRPr lang="en-US" dirty="0"/>
          </a:p>
          <a:p>
            <a:r>
              <a:rPr lang="en-US" dirty="0"/>
              <a:t>Slide 10: </a:t>
            </a:r>
            <a:r>
              <a:rPr lang="en-US" dirty="0">
                <a:hlinkClick r:id="rId13"/>
              </a:rPr>
              <a:t>https://</a:t>
            </a:r>
            <a:r>
              <a:rPr lang="en-US" dirty="0" smtClean="0">
                <a:hlinkClick r:id="rId13"/>
              </a:rPr>
              <a:t>www.metmuseum.org/art/collection/search/544720?searchField=All&amp;amp;sortBy=Relevance&amp;amp;ft=egypt+defeats+canaan&amp;amp;offset=0&amp;amp;rpp=20&amp;amp;pos=5</a:t>
            </a:r>
            <a:endParaRPr lang="en-US" dirty="0" smtClean="0"/>
          </a:p>
          <a:p>
            <a:r>
              <a:rPr lang="en-US" dirty="0" smtClean="0"/>
              <a:t>Slide </a:t>
            </a:r>
            <a:r>
              <a:rPr lang="en-US" dirty="0"/>
              <a:t>11: </a:t>
            </a:r>
            <a:r>
              <a:rPr lang="en-US" dirty="0" smtClean="0">
                <a:hlinkClick r:id="rId14"/>
              </a:rPr>
              <a:t>https://en.wikipedia.org/wiki/Forbidden_fruit#/media/File:Jan_Brueghel_de_Oude_en_Peter_Paul_Rubens_-_Het_aards_paradijs_met_de_zondeval_van_Adam_en_Eva.jpg</a:t>
            </a:r>
            <a:r>
              <a:rPr lang="en-US" dirty="0" smtClean="0"/>
              <a:t> </a:t>
            </a:r>
          </a:p>
          <a:p>
            <a:r>
              <a:rPr lang="en-US" dirty="0" smtClean="0"/>
              <a:t>Slide 12 : </a:t>
            </a:r>
            <a:r>
              <a:rPr lang="en-US" dirty="0" smtClean="0">
                <a:hlinkClick r:id="rId15"/>
              </a:rPr>
              <a:t>https://commons.wikimedia.org/wiki/File:Rembrandt_-_Moses_with_the_Ten_Commandments_-_Google_Art_Project.jpg</a:t>
            </a:r>
            <a:endParaRPr lang="en-US" dirty="0" smtClean="0"/>
          </a:p>
          <a:p>
            <a:r>
              <a:rPr lang="en-US" dirty="0" smtClean="0"/>
              <a:t>Slide </a:t>
            </a:r>
            <a:r>
              <a:rPr lang="en-US" dirty="0"/>
              <a:t>13: </a:t>
            </a:r>
            <a:r>
              <a:rPr lang="en-US" dirty="0">
                <a:hlinkClick r:id="rId16"/>
              </a:rPr>
              <a:t>https://grace.allpurposeguru.com/2015/08/did-god-command-genocide-in-canaan</a:t>
            </a:r>
            <a:r>
              <a:rPr lang="en-US" dirty="0" smtClean="0">
                <a:hlinkClick r:id="rId16"/>
              </a:rPr>
              <a:t>/</a:t>
            </a:r>
            <a:r>
              <a:rPr lang="en-US" dirty="0" smtClean="0"/>
              <a:t> </a:t>
            </a:r>
            <a:endParaRPr lang="en-US" dirty="0"/>
          </a:p>
          <a:p>
            <a:r>
              <a:rPr lang="en-US" dirty="0"/>
              <a:t>Slide 14: </a:t>
            </a:r>
            <a:r>
              <a:rPr lang="en-US" dirty="0">
                <a:hlinkClick r:id="rId17"/>
              </a:rPr>
              <a:t>https://www.publicdomainpictures.net/en/view-image.php?image=54520&amp;picture=temple-mount-jerusalem-israel</a:t>
            </a:r>
            <a:endParaRPr lang="en-US" dirty="0"/>
          </a:p>
          <a:p>
            <a:r>
              <a:rPr lang="en-US" dirty="0"/>
              <a:t>Slide </a:t>
            </a:r>
            <a:r>
              <a:rPr lang="en-US" dirty="0" smtClean="0"/>
              <a:t>15: </a:t>
            </a:r>
            <a:r>
              <a:rPr lang="en-US" dirty="0">
                <a:hlinkClick r:id="rId18"/>
              </a:rPr>
              <a:t>https://en.wikipedia.org/wiki/Monolatry#/</a:t>
            </a:r>
            <a:r>
              <a:rPr lang="en-US" dirty="0" smtClean="0">
                <a:hlinkClick r:id="rId18"/>
              </a:rPr>
              <a:t>media/File:Josiah_hearing_the_book_of_the_law.jpg</a:t>
            </a:r>
            <a:endParaRPr lang="en-US" dirty="0" smtClean="0"/>
          </a:p>
          <a:p>
            <a:r>
              <a:rPr lang="en-US" dirty="0" smtClean="0"/>
              <a:t>Slide 17: </a:t>
            </a:r>
            <a:r>
              <a:rPr lang="en-US" dirty="0">
                <a:hlinkClick r:id="rId19"/>
              </a:rPr>
              <a:t>https://sv.m.wikipedia.org/wiki/Fil:Tissot_The_Flight_of_the_Prisoners.jpg</a:t>
            </a:r>
            <a:endParaRPr lang="en-US" dirty="0" smtClean="0"/>
          </a:p>
          <a:p>
            <a:endParaRPr lang="en-US" dirty="0"/>
          </a:p>
        </p:txBody>
      </p:sp>
    </p:spTree>
    <p:extLst>
      <p:ext uri="{BB962C8B-B14F-4D97-AF65-F5344CB8AC3E}">
        <p14:creationId xmlns:p14="http://schemas.microsoft.com/office/powerpoint/2010/main" val="1550968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AD2EA7-3433-604C-BA36-7B9E73F7808C}"/>
              </a:ext>
            </a:extLst>
          </p:cNvPr>
          <p:cNvSpPr>
            <a:spLocks noGrp="1"/>
          </p:cNvSpPr>
          <p:nvPr>
            <p:ph type="title"/>
          </p:nvPr>
        </p:nvSpPr>
        <p:spPr>
          <a:xfrm>
            <a:off x="838200" y="184666"/>
            <a:ext cx="10515600" cy="1325563"/>
          </a:xfrm>
        </p:spPr>
        <p:txBody>
          <a:bodyPr>
            <a:normAutofit/>
          </a:bodyPr>
          <a:lstStyle/>
          <a:p>
            <a:r>
              <a:rPr lang="en-US" sz="5000" b="1" dirty="0">
                <a:solidFill>
                  <a:schemeClr val="bg1"/>
                </a:solidFill>
                <a:latin typeface="Trebuchet MS" panose="020B0703020202090204" pitchFamily="34" charset="0"/>
              </a:rPr>
              <a:t>Pictograms</a:t>
            </a:r>
          </a:p>
        </p:txBody>
      </p:sp>
      <p:sp>
        <p:nvSpPr>
          <p:cNvPr id="5" name="TextBox 4">
            <a:extLst>
              <a:ext uri="{FF2B5EF4-FFF2-40B4-BE49-F238E27FC236}">
                <a16:creationId xmlns="" xmlns:a16="http://schemas.microsoft.com/office/drawing/2014/main" id="{FE2B120E-5239-3C45-B7A2-9589362C50EC}"/>
              </a:ext>
            </a:extLst>
          </p:cNvPr>
          <p:cNvSpPr txBox="1"/>
          <p:nvPr/>
        </p:nvSpPr>
        <p:spPr>
          <a:xfrm>
            <a:off x="5887849" y="6304002"/>
            <a:ext cx="6177149" cy="369332"/>
          </a:xfrm>
          <a:prstGeom prst="rect">
            <a:avLst/>
          </a:prstGeom>
          <a:noFill/>
        </p:spPr>
        <p:txBody>
          <a:bodyPr wrap="square" rtlCol="0">
            <a:spAutoFit/>
          </a:bodyPr>
          <a:lstStyle/>
          <a:p>
            <a:pPr algn="r"/>
            <a:r>
              <a:rPr lang="en-US" i="1" dirty="0" smtClean="0">
                <a:solidFill>
                  <a:schemeClr val="bg1"/>
                </a:solidFill>
                <a:latin typeface="Trebuchet MS" charset="0"/>
                <a:ea typeface="Trebuchet MS" charset="0"/>
                <a:cs typeface="Trebuchet MS" charset="0"/>
              </a:rPr>
              <a:t>Archaeology </a:t>
            </a:r>
            <a:r>
              <a:rPr lang="en-US" i="1" dirty="0">
                <a:solidFill>
                  <a:schemeClr val="bg1"/>
                </a:solidFill>
                <a:latin typeface="Trebuchet MS" charset="0"/>
                <a:ea typeface="Trebuchet MS" charset="0"/>
                <a:cs typeface="Trebuchet MS" charset="0"/>
              </a:rPr>
              <a:t>and Biblical Studies</a:t>
            </a:r>
            <a:endParaRPr lang="en-US" dirty="0">
              <a:solidFill>
                <a:schemeClr val="bg1"/>
              </a:solidFill>
              <a:latin typeface="Trebuchet MS" charset="0"/>
              <a:ea typeface="Trebuchet MS" charset="0"/>
              <a:cs typeface="Trebuchet MS" charset="0"/>
            </a:endParaRPr>
          </a:p>
        </p:txBody>
      </p:sp>
      <p:sp>
        <p:nvSpPr>
          <p:cNvPr id="13" name="TextBox 12">
            <a:extLst>
              <a:ext uri="{FF2B5EF4-FFF2-40B4-BE49-F238E27FC236}">
                <a16:creationId xmlns="" xmlns:a16="http://schemas.microsoft.com/office/drawing/2014/main" id="{3EA7A5D2-00E7-5148-B4C5-701EF607093E}"/>
              </a:ext>
            </a:extLst>
          </p:cNvPr>
          <p:cNvSpPr txBox="1"/>
          <p:nvPr/>
        </p:nvSpPr>
        <p:spPr>
          <a:xfrm>
            <a:off x="5486400" y="4386392"/>
            <a:ext cx="6177148" cy="1477328"/>
          </a:xfrm>
          <a:prstGeom prst="rect">
            <a:avLst/>
          </a:prstGeom>
          <a:noFill/>
        </p:spPr>
        <p:txBody>
          <a:bodyPr wrap="square" rtlCol="0">
            <a:spAutoFit/>
          </a:bodyPr>
          <a:lstStyle/>
          <a:p>
            <a:r>
              <a:rPr lang="en-US" sz="3000" dirty="0">
                <a:solidFill>
                  <a:schemeClr val="bg1"/>
                </a:solidFill>
              </a:rPr>
              <a:t>The earliest form of writing, in which pictures represented words or ideas. </a:t>
            </a:r>
          </a:p>
          <a:p>
            <a:endParaRPr lang="en-US" sz="3000" dirty="0">
              <a:solidFill>
                <a:schemeClr val="bg1"/>
              </a:solidFill>
            </a:endParaRPr>
          </a:p>
        </p:txBody>
      </p:sp>
      <p:pic>
        <p:nvPicPr>
          <p:cNvPr id="1026" name="Picture 2" descr="ile:Sumerian account of silver for the govenor (background removed).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611" y="581097"/>
            <a:ext cx="3393055" cy="3365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9/91/Sumerian_26th_c_Ad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95" y="2238416"/>
            <a:ext cx="4106779" cy="396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719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5E05E9-E079-3643-90BA-079DEE5FC936}"/>
              </a:ext>
            </a:extLst>
          </p:cNvPr>
          <p:cNvSpPr>
            <a:spLocks noGrp="1"/>
          </p:cNvSpPr>
          <p:nvPr>
            <p:ph type="title"/>
          </p:nvPr>
        </p:nvSpPr>
        <p:spPr>
          <a:xfrm>
            <a:off x="1261872" y="3157690"/>
            <a:ext cx="5883527" cy="1325563"/>
          </a:xfrm>
        </p:spPr>
        <p:txBody>
          <a:bodyPr>
            <a:noAutofit/>
          </a:bodyPr>
          <a:lstStyle/>
          <a:p>
            <a:r>
              <a:rPr lang="en-US" sz="3500" dirty="0">
                <a:solidFill>
                  <a:srgbClr val="821D18"/>
                </a:solidFill>
              </a:rPr>
              <a:t/>
            </a:r>
            <a:br>
              <a:rPr lang="en-US" sz="3500" dirty="0">
                <a:solidFill>
                  <a:srgbClr val="821D18"/>
                </a:solidFill>
              </a:rPr>
            </a:br>
            <a:r>
              <a:rPr lang="en-US" sz="3500" dirty="0">
                <a:solidFill>
                  <a:srgbClr val="821D18"/>
                </a:solidFill>
              </a:rPr>
              <a:t/>
            </a:r>
            <a:br>
              <a:rPr lang="en-US" sz="3500" dirty="0">
                <a:solidFill>
                  <a:srgbClr val="821D18"/>
                </a:solidFill>
              </a:rPr>
            </a:br>
            <a:r>
              <a:rPr lang="en-US" sz="3500" dirty="0">
                <a:solidFill>
                  <a:srgbClr val="821D18"/>
                </a:solidFill>
                <a:latin typeface="+mn-lt"/>
              </a:rPr>
              <a:t>Inscription discovered by Sir Flinders Petrie dating to 1207 BC. Merneptah, an Egyptian pharaoh brags about defeating a “people” called Israel.  </a:t>
            </a:r>
          </a:p>
        </p:txBody>
      </p:sp>
      <p:pic>
        <p:nvPicPr>
          <p:cNvPr id="6" name="Content Placeholder 5" descr="A close up of a piece of paper&#10;&#10;Description automatically generated">
            <a:extLst>
              <a:ext uri="{FF2B5EF4-FFF2-40B4-BE49-F238E27FC236}">
                <a16:creationId xmlns="" xmlns:a16="http://schemas.microsoft.com/office/drawing/2014/main" id="{C0D4C174-73D4-9A4A-A36C-F55DD9196D82}"/>
              </a:ext>
            </a:extLst>
          </p:cNvPr>
          <p:cNvPicPr>
            <a:picLocks noGrp="1" noChangeAspect="1"/>
          </p:cNvPicPr>
          <p:nvPr>
            <p:ph idx="1"/>
          </p:nvPr>
        </p:nvPicPr>
        <p:blipFill>
          <a:blip r:embed="rId3"/>
          <a:stretch>
            <a:fillRect/>
          </a:stretch>
        </p:blipFill>
        <p:spPr>
          <a:xfrm>
            <a:off x="8119872" y="0"/>
            <a:ext cx="3526536" cy="6315381"/>
          </a:xfrm>
        </p:spPr>
      </p:pic>
      <p:sp>
        <p:nvSpPr>
          <p:cNvPr id="4" name="TextBox 3">
            <a:extLst>
              <a:ext uri="{FF2B5EF4-FFF2-40B4-BE49-F238E27FC236}">
                <a16:creationId xmlns="" xmlns:a16="http://schemas.microsoft.com/office/drawing/2014/main" id="{23541D62-C2E1-8644-9681-52D9D29D6B7D}"/>
              </a:ext>
            </a:extLst>
          </p:cNvPr>
          <p:cNvSpPr txBox="1"/>
          <p:nvPr/>
        </p:nvSpPr>
        <p:spPr>
          <a:xfrm>
            <a:off x="5887849" y="6304002"/>
            <a:ext cx="6177149"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Archaeology </a:t>
            </a:r>
            <a:r>
              <a:rPr lang="en-US" i="1" dirty="0">
                <a:latin typeface="Trebuchet MS" charset="0"/>
                <a:ea typeface="Trebuchet MS" charset="0"/>
                <a:cs typeface="Trebuchet MS" charset="0"/>
              </a:rPr>
              <a:t>and Biblical Studies</a:t>
            </a:r>
            <a:endParaRPr lang="en-US" dirty="0">
              <a:latin typeface="Trebuchet MS" charset="0"/>
              <a:ea typeface="Trebuchet MS" charset="0"/>
              <a:cs typeface="Trebuchet MS" charset="0"/>
            </a:endParaRPr>
          </a:p>
        </p:txBody>
      </p:sp>
      <p:sp>
        <p:nvSpPr>
          <p:cNvPr id="3" name="TextBox 2">
            <a:extLst>
              <a:ext uri="{FF2B5EF4-FFF2-40B4-BE49-F238E27FC236}">
                <a16:creationId xmlns="" xmlns:a16="http://schemas.microsoft.com/office/drawing/2014/main" id="{62ED4A37-C4F2-814C-93E8-7FCE0BC4D828}"/>
              </a:ext>
            </a:extLst>
          </p:cNvPr>
          <p:cNvSpPr txBox="1"/>
          <p:nvPr/>
        </p:nvSpPr>
        <p:spPr>
          <a:xfrm>
            <a:off x="0" y="1152144"/>
            <a:ext cx="8119872" cy="861774"/>
          </a:xfrm>
          <a:prstGeom prst="rect">
            <a:avLst/>
          </a:prstGeom>
          <a:noFill/>
        </p:spPr>
        <p:txBody>
          <a:bodyPr wrap="square" rtlCol="0">
            <a:spAutoFit/>
          </a:bodyPr>
          <a:lstStyle/>
          <a:p>
            <a:pPr algn="ctr"/>
            <a:r>
              <a:rPr lang="en-US" sz="5000" dirty="0">
                <a:solidFill>
                  <a:srgbClr val="821D18"/>
                </a:solidFill>
                <a:latin typeface="Trebuchet MS" panose="020B0703020202090204" pitchFamily="34" charset="0"/>
              </a:rPr>
              <a:t>Merneptah Stele</a:t>
            </a:r>
          </a:p>
        </p:txBody>
      </p:sp>
    </p:spTree>
    <p:extLst>
      <p:ext uri="{BB962C8B-B14F-4D97-AF65-F5344CB8AC3E}">
        <p14:creationId xmlns:p14="http://schemas.microsoft.com/office/powerpoint/2010/main" val="412308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1878AD-C653-434F-A3DE-3021DC25564B}"/>
              </a:ext>
            </a:extLst>
          </p:cNvPr>
          <p:cNvSpPr>
            <a:spLocks noGrp="1"/>
          </p:cNvSpPr>
          <p:nvPr>
            <p:ph type="title"/>
          </p:nvPr>
        </p:nvSpPr>
        <p:spPr/>
        <p:txBody>
          <a:bodyPr/>
          <a:lstStyle/>
          <a:p>
            <a:pPr algn="ctr"/>
            <a:r>
              <a:rPr lang="en-US" b="1" dirty="0">
                <a:solidFill>
                  <a:schemeClr val="bg1"/>
                </a:solidFill>
              </a:rPr>
              <a:t>Archeological Timeline of the People of Canaan</a:t>
            </a:r>
          </a:p>
        </p:txBody>
      </p:sp>
      <p:sp>
        <p:nvSpPr>
          <p:cNvPr id="6" name="TextBox 5">
            <a:extLst>
              <a:ext uri="{FF2B5EF4-FFF2-40B4-BE49-F238E27FC236}">
                <a16:creationId xmlns="" xmlns:a16="http://schemas.microsoft.com/office/drawing/2014/main" id="{AEE0DB1C-3253-6D42-BE4A-E4F5F93FBC40}"/>
              </a:ext>
            </a:extLst>
          </p:cNvPr>
          <p:cNvSpPr txBox="1"/>
          <p:nvPr/>
        </p:nvSpPr>
        <p:spPr>
          <a:xfrm>
            <a:off x="5887849" y="6304002"/>
            <a:ext cx="6177149" cy="369332"/>
          </a:xfrm>
          <a:prstGeom prst="rect">
            <a:avLst/>
          </a:prstGeom>
          <a:noFill/>
        </p:spPr>
        <p:txBody>
          <a:bodyPr wrap="square" rtlCol="0">
            <a:spAutoFit/>
          </a:bodyPr>
          <a:lstStyle/>
          <a:p>
            <a:pPr algn="r"/>
            <a:r>
              <a:rPr lang="en-US" i="1" dirty="0" smtClean="0">
                <a:solidFill>
                  <a:schemeClr val="bg1"/>
                </a:solidFill>
                <a:latin typeface="Trebuchet MS" charset="0"/>
                <a:ea typeface="Trebuchet MS" charset="0"/>
                <a:cs typeface="Trebuchet MS" charset="0"/>
              </a:rPr>
              <a:t>Archaeology </a:t>
            </a:r>
            <a:r>
              <a:rPr lang="en-US" i="1" dirty="0">
                <a:solidFill>
                  <a:schemeClr val="bg1"/>
                </a:solidFill>
                <a:latin typeface="Trebuchet MS" charset="0"/>
                <a:ea typeface="Trebuchet MS" charset="0"/>
                <a:cs typeface="Trebuchet MS" charset="0"/>
              </a:rPr>
              <a:t>and Biblical Studies</a:t>
            </a:r>
            <a:endParaRPr lang="en-US" dirty="0">
              <a:solidFill>
                <a:schemeClr val="bg1"/>
              </a:solidFill>
              <a:latin typeface="Trebuchet MS" charset="0"/>
              <a:ea typeface="Trebuchet MS" charset="0"/>
              <a:cs typeface="Trebuchet MS" charset="0"/>
            </a:endParaRPr>
          </a:p>
        </p:txBody>
      </p:sp>
      <p:sp>
        <p:nvSpPr>
          <p:cNvPr id="11" name="TextBox 10">
            <a:extLst>
              <a:ext uri="{FF2B5EF4-FFF2-40B4-BE49-F238E27FC236}">
                <a16:creationId xmlns="" xmlns:a16="http://schemas.microsoft.com/office/drawing/2014/main" id="{51016161-D7FF-0341-AD93-31A7419D7635}"/>
              </a:ext>
            </a:extLst>
          </p:cNvPr>
          <p:cNvSpPr txBox="1"/>
          <p:nvPr/>
        </p:nvSpPr>
        <p:spPr>
          <a:xfrm>
            <a:off x="838200" y="5094513"/>
            <a:ext cx="10515600" cy="630942"/>
          </a:xfrm>
          <a:prstGeom prst="rect">
            <a:avLst/>
          </a:prstGeom>
          <a:noFill/>
        </p:spPr>
        <p:txBody>
          <a:bodyPr wrap="square" rtlCol="0">
            <a:spAutoFit/>
          </a:bodyPr>
          <a:lstStyle/>
          <a:p>
            <a:r>
              <a:rPr lang="en-US" sz="3500" dirty="0">
                <a:solidFill>
                  <a:schemeClr val="bg1"/>
                </a:solidFill>
              </a:rPr>
              <a:t>10,000 BC          9,000 BC              5,000 BC         4,000 BC            </a:t>
            </a:r>
          </a:p>
        </p:txBody>
      </p:sp>
      <p:cxnSp>
        <p:nvCxnSpPr>
          <p:cNvPr id="13" name="Straight Connector 12">
            <a:extLst>
              <a:ext uri="{FF2B5EF4-FFF2-40B4-BE49-F238E27FC236}">
                <a16:creationId xmlns="" xmlns:a16="http://schemas.microsoft.com/office/drawing/2014/main" id="{7CE5C68B-8A50-6F4E-A010-CF920A4F5FE7}"/>
              </a:ext>
            </a:extLst>
          </p:cNvPr>
          <p:cNvCxnSpPr/>
          <p:nvPr/>
        </p:nvCxnSpPr>
        <p:spPr>
          <a:xfrm>
            <a:off x="838200" y="4870580"/>
            <a:ext cx="10515600" cy="0"/>
          </a:xfrm>
          <a:prstGeom prst="line">
            <a:avLst/>
          </a:prstGeom>
          <a:ln w="63500" cap="rnd">
            <a:solidFill>
              <a:schemeClr val="bg1"/>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404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 xmlns:a16="http://schemas.microsoft.com/office/drawing/2014/main" id="{8537B233-9CDD-4A90-AABB-A8963DEE4F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 xmlns:a16="http://schemas.microsoft.com/office/drawing/2014/main" id="{4F9DB458-D476-674D-8DFB-B05771E2A097}"/>
              </a:ext>
            </a:extLst>
          </p:cNvPr>
          <p:cNvSpPr>
            <a:spLocks noGrp="1"/>
          </p:cNvSpPr>
          <p:nvPr>
            <p:ph type="title"/>
          </p:nvPr>
        </p:nvSpPr>
        <p:spPr>
          <a:xfrm>
            <a:off x="860138" y="1769433"/>
            <a:ext cx="3638708" cy="2975876"/>
          </a:xfrm>
        </p:spPr>
        <p:txBody>
          <a:bodyPr vert="horz" lIns="91440" tIns="45720" rIns="91440" bIns="45720" rtlCol="0" anchor="b">
            <a:normAutofit fontScale="90000"/>
          </a:bodyPr>
          <a:lstStyle/>
          <a:p>
            <a:pPr algn="ctr"/>
            <a:r>
              <a:rPr lang="en-US" kern="1200" dirty="0">
                <a:solidFill>
                  <a:schemeClr val="tx1"/>
                </a:solidFill>
                <a:latin typeface="Trebuchet MS" panose="020B0703020202090204" pitchFamily="34" charset="0"/>
              </a:rPr>
              <a:t>Mesopotamia Map of Tigris and Euphrates Rivers</a:t>
            </a:r>
          </a:p>
        </p:txBody>
      </p:sp>
      <p:cxnSp>
        <p:nvCxnSpPr>
          <p:cNvPr id="13" name="Straight Connector 12">
            <a:extLst>
              <a:ext uri="{FF2B5EF4-FFF2-40B4-BE49-F238E27FC236}">
                <a16:creationId xmlns="" xmlns:a16="http://schemas.microsoft.com/office/drawing/2014/main" id="{040575EE-C594-4566-BC00-663004E52AB5}"/>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 xmlns:a16="http://schemas.microsoft.com/office/drawing/2014/main" id="{5DEA96C4-1377-3E42-8BF9-3300FB818FF2}"/>
              </a:ext>
            </a:extLst>
          </p:cNvPr>
          <p:cNvSpPr txBox="1"/>
          <p:nvPr/>
        </p:nvSpPr>
        <p:spPr>
          <a:xfrm>
            <a:off x="5887849" y="6304002"/>
            <a:ext cx="6177149" cy="369332"/>
          </a:xfrm>
          <a:prstGeom prst="rect">
            <a:avLst/>
          </a:prstGeom>
          <a:noFill/>
        </p:spPr>
        <p:txBody>
          <a:bodyPr wrap="square" rtlCol="0">
            <a:spAutoFit/>
          </a:bodyPr>
          <a:lstStyle/>
          <a:p>
            <a:pPr algn="r"/>
            <a:r>
              <a:rPr lang="en-US" i="1" dirty="0" smtClean="0">
                <a:latin typeface="Trebuchet MS" charset="0"/>
                <a:ea typeface="Trebuchet MS" charset="0"/>
                <a:cs typeface="Trebuchet MS" charset="0"/>
              </a:rPr>
              <a:t>Archaeology </a:t>
            </a:r>
            <a:r>
              <a:rPr lang="en-US" i="1" dirty="0">
                <a:latin typeface="Trebuchet MS" charset="0"/>
                <a:ea typeface="Trebuchet MS" charset="0"/>
                <a:cs typeface="Trebuchet MS" charset="0"/>
              </a:rPr>
              <a:t>and Biblical Studies</a:t>
            </a:r>
            <a:endParaRPr lang="en-US" dirty="0">
              <a:latin typeface="Trebuchet MS" charset="0"/>
              <a:ea typeface="Trebuchet MS" charset="0"/>
              <a:cs typeface="Trebuchet MS"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7849" y="1172539"/>
            <a:ext cx="5486400" cy="4169664"/>
          </a:xfrm>
          <a:prstGeom prst="rect">
            <a:avLst/>
          </a:prstGeom>
        </p:spPr>
      </p:pic>
    </p:spTree>
    <p:extLst>
      <p:ext uri="{BB962C8B-B14F-4D97-AF65-F5344CB8AC3E}">
        <p14:creationId xmlns:p14="http://schemas.microsoft.com/office/powerpoint/2010/main" val="6237714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AEB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711D9-D65D-7443-8A63-6FB1C4F22587}"/>
              </a:ext>
            </a:extLst>
          </p:cNvPr>
          <p:cNvSpPr>
            <a:spLocks noGrp="1"/>
          </p:cNvSpPr>
          <p:nvPr>
            <p:ph type="title"/>
          </p:nvPr>
        </p:nvSpPr>
        <p:spPr>
          <a:xfrm>
            <a:off x="5993738" y="-80867"/>
            <a:ext cx="5965369" cy="1325563"/>
          </a:xfrm>
        </p:spPr>
        <p:txBody>
          <a:bodyPr/>
          <a:lstStyle/>
          <a:p>
            <a:r>
              <a:rPr lang="en-US" dirty="0">
                <a:solidFill>
                  <a:schemeClr val="bg1"/>
                </a:solidFill>
                <a:latin typeface="Trebuchet MS" panose="020B0703020202090204" pitchFamily="34" charset="0"/>
              </a:rPr>
              <a:t>Where was Canaan?</a:t>
            </a:r>
          </a:p>
        </p:txBody>
      </p:sp>
      <p:sp>
        <p:nvSpPr>
          <p:cNvPr id="4" name="TextBox 3">
            <a:extLst>
              <a:ext uri="{FF2B5EF4-FFF2-40B4-BE49-F238E27FC236}">
                <a16:creationId xmlns="" xmlns:a16="http://schemas.microsoft.com/office/drawing/2014/main" id="{20C95191-7A57-D842-B6B7-05463FEB3AD9}"/>
              </a:ext>
            </a:extLst>
          </p:cNvPr>
          <p:cNvSpPr txBox="1"/>
          <p:nvPr/>
        </p:nvSpPr>
        <p:spPr>
          <a:xfrm>
            <a:off x="5887849" y="6304002"/>
            <a:ext cx="6177149" cy="646331"/>
          </a:xfrm>
          <a:prstGeom prst="rect">
            <a:avLst/>
          </a:prstGeom>
          <a:noFill/>
        </p:spPr>
        <p:txBody>
          <a:bodyPr wrap="square" rtlCol="0">
            <a:spAutoFit/>
          </a:bodyPr>
          <a:lstStyle/>
          <a:p>
            <a:pPr algn="r"/>
            <a:r>
              <a:rPr lang="en-US" i="1" dirty="0">
                <a:latin typeface="Trebuchet MS" panose="020B0703020202090204" pitchFamily="34" charset="0"/>
              </a:rPr>
              <a:t>The Land of Canaan: At the Center of Civilization</a:t>
            </a:r>
          </a:p>
          <a:p>
            <a:pPr algn="r"/>
            <a:endParaRPr lang="en-US" i="1" dirty="0">
              <a:latin typeface="Trebuchet MS" panose="020B0703020202090204" pitchFamily="34" charset="0"/>
              <a:ea typeface="Trebuchet MS" charset="0"/>
              <a:cs typeface="Trebuchet MS" charset="0"/>
            </a:endParaRPr>
          </a:p>
        </p:txBody>
      </p:sp>
      <p:pic>
        <p:nvPicPr>
          <p:cNvPr id="20" name="Picture 19" descr="A close up of a map&#10;&#10;Description automatically generated">
            <a:extLst>
              <a:ext uri="{FF2B5EF4-FFF2-40B4-BE49-F238E27FC236}">
                <a16:creationId xmlns="" xmlns:a16="http://schemas.microsoft.com/office/drawing/2014/main" id="{59D7D938-39C1-C644-B6A3-E698BC4AFD62}"/>
              </a:ext>
            </a:extLst>
          </p:cNvPr>
          <p:cNvPicPr>
            <a:picLocks noChangeAspect="1"/>
          </p:cNvPicPr>
          <p:nvPr/>
        </p:nvPicPr>
        <p:blipFill>
          <a:blip r:embed="rId3">
            <a:alphaModFix amt="83000"/>
          </a:blip>
          <a:stretch>
            <a:fillRect/>
          </a:stretch>
        </p:blipFill>
        <p:spPr>
          <a:xfrm>
            <a:off x="5704550" y="1136301"/>
            <a:ext cx="3271872" cy="4585398"/>
          </a:xfrm>
          <a:prstGeom prst="rect">
            <a:avLst/>
          </a:prstGeom>
        </p:spPr>
      </p:pic>
      <p:grpSp>
        <p:nvGrpSpPr>
          <p:cNvPr id="29" name="Group 28">
            <a:extLst>
              <a:ext uri="{FF2B5EF4-FFF2-40B4-BE49-F238E27FC236}">
                <a16:creationId xmlns="" xmlns:a16="http://schemas.microsoft.com/office/drawing/2014/main" id="{ECEFCC75-F80D-2540-A74E-926A91BB7649}"/>
              </a:ext>
            </a:extLst>
          </p:cNvPr>
          <p:cNvGrpSpPr/>
          <p:nvPr/>
        </p:nvGrpSpPr>
        <p:grpSpPr>
          <a:xfrm>
            <a:off x="230621" y="373593"/>
            <a:ext cx="5217771" cy="6240482"/>
            <a:chOff x="230621" y="373593"/>
            <a:chExt cx="5217771" cy="6240482"/>
          </a:xfrm>
        </p:grpSpPr>
        <p:pic>
          <p:nvPicPr>
            <p:cNvPr id="18" name="Picture 17" descr="A picture containing text, map&#10;&#10;Description automatically generated">
              <a:extLst>
                <a:ext uri="{FF2B5EF4-FFF2-40B4-BE49-F238E27FC236}">
                  <a16:creationId xmlns="" xmlns:a16="http://schemas.microsoft.com/office/drawing/2014/main" id="{2FB3F765-CB48-D445-B504-45648D893661}"/>
                </a:ext>
              </a:extLst>
            </p:cNvPr>
            <p:cNvPicPr>
              <a:picLocks noChangeAspect="1"/>
            </p:cNvPicPr>
            <p:nvPr/>
          </p:nvPicPr>
          <p:blipFill rotWithShape="1">
            <a:blip r:embed="rId4"/>
            <a:srcRect l="885" t="27052" r="30234" b="1889"/>
            <a:stretch/>
          </p:blipFill>
          <p:spPr>
            <a:xfrm>
              <a:off x="951977" y="373593"/>
              <a:ext cx="4496415" cy="4674658"/>
            </a:xfrm>
            <a:prstGeom prst="rect">
              <a:avLst/>
            </a:prstGeom>
          </p:spPr>
        </p:pic>
        <p:pic>
          <p:nvPicPr>
            <p:cNvPr id="28" name="Picture 27" descr="A close up of a map&#10;&#10;Description automatically generated">
              <a:extLst>
                <a:ext uri="{FF2B5EF4-FFF2-40B4-BE49-F238E27FC236}">
                  <a16:creationId xmlns="" xmlns:a16="http://schemas.microsoft.com/office/drawing/2014/main" id="{A8340E2E-030F-8948-AEE7-698E69E7E568}"/>
                </a:ext>
              </a:extLst>
            </p:cNvPr>
            <p:cNvPicPr>
              <a:picLocks noChangeAspect="1"/>
            </p:cNvPicPr>
            <p:nvPr/>
          </p:nvPicPr>
          <p:blipFill>
            <a:blip r:embed="rId5">
              <a:alphaModFix/>
            </a:blip>
            <a:stretch>
              <a:fillRect/>
            </a:stretch>
          </p:blipFill>
          <p:spPr>
            <a:xfrm>
              <a:off x="230621" y="3048953"/>
              <a:ext cx="1638566" cy="3565122"/>
            </a:xfrm>
            <a:prstGeom prst="rect">
              <a:avLst/>
            </a:prstGeom>
          </p:spPr>
        </p:pic>
      </p:grpSp>
      <p:sp>
        <p:nvSpPr>
          <p:cNvPr id="30" name="TextBox 29">
            <a:extLst>
              <a:ext uri="{FF2B5EF4-FFF2-40B4-BE49-F238E27FC236}">
                <a16:creationId xmlns="" xmlns:a16="http://schemas.microsoft.com/office/drawing/2014/main" id="{728D989F-D1E5-2E4A-9306-8437D612AA02}"/>
              </a:ext>
            </a:extLst>
          </p:cNvPr>
          <p:cNvSpPr txBox="1"/>
          <p:nvPr/>
        </p:nvSpPr>
        <p:spPr>
          <a:xfrm>
            <a:off x="9218645" y="1642188"/>
            <a:ext cx="2740462" cy="2862322"/>
          </a:xfrm>
          <a:prstGeom prst="rect">
            <a:avLst/>
          </a:prstGeom>
          <a:noFill/>
        </p:spPr>
        <p:txBody>
          <a:bodyPr wrap="square" rtlCol="0">
            <a:spAutoFit/>
          </a:bodyPr>
          <a:lstStyle/>
          <a:p>
            <a:r>
              <a:rPr lang="en-US" sz="3000" dirty="0"/>
              <a:t>The land nestled between two great centers of civilization:  Egypt and Mesopotamia</a:t>
            </a:r>
          </a:p>
        </p:txBody>
      </p:sp>
    </p:spTree>
    <p:extLst>
      <p:ext uri="{BB962C8B-B14F-4D97-AF65-F5344CB8AC3E}">
        <p14:creationId xmlns:p14="http://schemas.microsoft.com/office/powerpoint/2010/main" val="1738050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6">
            <a:extLst>
              <a:ext uri="{FF2B5EF4-FFF2-40B4-BE49-F238E27FC236}">
                <a16:creationId xmlns="" xmlns:a16="http://schemas.microsoft.com/office/drawing/2014/main" id="{C8AA11F2-FC97-45B1-BB21-2C7FFB0270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50F674A-B5B4-4144-AF0F-C598EC4754B3}"/>
              </a:ext>
            </a:extLst>
          </p:cNvPr>
          <p:cNvSpPr>
            <a:spLocks noGrp="1"/>
          </p:cNvSpPr>
          <p:nvPr>
            <p:ph type="title"/>
          </p:nvPr>
        </p:nvSpPr>
        <p:spPr>
          <a:xfrm>
            <a:off x="756769" y="3132690"/>
            <a:ext cx="3527117" cy="920615"/>
          </a:xfrm>
        </p:spPr>
        <p:txBody>
          <a:bodyPr vert="horz" lIns="91440" tIns="45720" rIns="91440" bIns="45720" rtlCol="0" anchor="b">
            <a:normAutofit fontScale="90000"/>
          </a:bodyPr>
          <a:lstStyle/>
          <a:p>
            <a:pPr algn="ctr"/>
            <a:r>
              <a:rPr lang="en-US" sz="3200" b="1" i="1" dirty="0">
                <a:latin typeface="Trebuchet MS" panose="020B0703020202090204" pitchFamily="34" charset="0"/>
              </a:rPr>
              <a:t/>
            </a:r>
            <a:br>
              <a:rPr lang="en-US" sz="3200" b="1" i="1" dirty="0">
                <a:latin typeface="Trebuchet MS" panose="020B0703020202090204" pitchFamily="34" charset="0"/>
              </a:rPr>
            </a:br>
            <a:r>
              <a:rPr lang="en-US" sz="3200" b="1" i="1" dirty="0">
                <a:latin typeface="Trebuchet MS" panose="020B0703020202090204" pitchFamily="34" charset="0"/>
              </a:rPr>
              <a:t/>
            </a:r>
            <a:br>
              <a:rPr lang="en-US" sz="3200" b="1" i="1" dirty="0">
                <a:latin typeface="Trebuchet MS" panose="020B0703020202090204" pitchFamily="34" charset="0"/>
              </a:rPr>
            </a:br>
            <a:r>
              <a:rPr lang="en-US" sz="3200" b="1" dirty="0">
                <a:latin typeface="Trebuchet MS" panose="020B0703020202090204" pitchFamily="34" charset="0"/>
              </a:rPr>
              <a:t/>
            </a:r>
            <a:br>
              <a:rPr lang="en-US" sz="3200" b="1" dirty="0">
                <a:latin typeface="Trebuchet MS" panose="020B0703020202090204" pitchFamily="34" charset="0"/>
              </a:rPr>
            </a:br>
            <a:r>
              <a:rPr lang="en-US" sz="3200" b="1" dirty="0">
                <a:latin typeface="Trebuchet MS" panose="020B0703020202090204" pitchFamily="34" charset="0"/>
              </a:rPr>
              <a:t>The Landscapes of Canaan </a:t>
            </a:r>
            <a:r>
              <a:rPr lang="en-US" sz="3200" b="1" i="1" dirty="0">
                <a:latin typeface="Trebuchet MS" panose="020B0703020202090204" pitchFamily="34" charset="0"/>
              </a:rPr>
              <a:t/>
            </a:r>
            <a:br>
              <a:rPr lang="en-US" sz="3200" b="1" i="1" dirty="0">
                <a:latin typeface="Trebuchet MS" panose="020B0703020202090204" pitchFamily="34" charset="0"/>
              </a:rPr>
            </a:br>
            <a:r>
              <a:rPr lang="en-US" sz="3200" b="1" i="1" dirty="0">
                <a:latin typeface="Trebuchet MS" panose="020B0703020202090204" pitchFamily="34" charset="0"/>
              </a:rPr>
              <a:t/>
            </a:r>
            <a:br>
              <a:rPr lang="en-US" sz="3200" b="1" i="1" dirty="0">
                <a:latin typeface="Trebuchet MS" panose="020B0703020202090204" pitchFamily="34" charset="0"/>
              </a:rPr>
            </a:br>
            <a:r>
              <a:rPr lang="en-US" sz="3200" b="1" i="1" dirty="0">
                <a:latin typeface="Trebuchet MS" panose="020B0703020202090204" pitchFamily="34" charset="0"/>
              </a:rPr>
              <a:t/>
            </a:r>
            <a:br>
              <a:rPr lang="en-US" sz="3200" b="1" i="1" dirty="0">
                <a:latin typeface="Trebuchet MS" panose="020B0703020202090204" pitchFamily="34" charset="0"/>
              </a:rPr>
            </a:br>
            <a:r>
              <a:rPr lang="en-US" sz="3200" i="1" dirty="0">
                <a:latin typeface="Trebuchet MS" panose="020B0703020202090204" pitchFamily="34" charset="0"/>
              </a:rPr>
              <a:t/>
            </a:r>
            <a:br>
              <a:rPr lang="en-US" sz="3200" i="1" dirty="0">
                <a:latin typeface="Trebuchet MS" panose="020B0703020202090204" pitchFamily="34" charset="0"/>
              </a:rPr>
            </a:br>
            <a:endParaRPr lang="en-US" sz="2500" i="1" dirty="0">
              <a:latin typeface="Trebuchet MS" panose="020B0703020202090204" pitchFamily="34" charset="0"/>
            </a:endParaRPr>
          </a:p>
        </p:txBody>
      </p:sp>
      <p:sp>
        <p:nvSpPr>
          <p:cNvPr id="61" name="Rectangle 48">
            <a:extLst>
              <a:ext uri="{FF2B5EF4-FFF2-40B4-BE49-F238E27FC236}">
                <a16:creationId xmlns="" xmlns:a16="http://schemas.microsoft.com/office/drawing/2014/main" id="{3276E0C7-D588-440B-8F4A-876392DB71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43658"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50">
            <a:extLst>
              <a:ext uri="{FF2B5EF4-FFF2-40B4-BE49-F238E27FC236}">
                <a16:creationId xmlns="" xmlns:a16="http://schemas.microsoft.com/office/drawing/2014/main" id="{77D859EF-0C2A-487B-A0C6-A8276E48DD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5" y="576038"/>
            <a:ext cx="5040655" cy="604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52">
            <a:extLst>
              <a:ext uri="{FF2B5EF4-FFF2-40B4-BE49-F238E27FC236}">
                <a16:creationId xmlns="" xmlns:a16="http://schemas.microsoft.com/office/drawing/2014/main" id="{EDB19A81-C621-40A1-87E0-015F982C48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214110"/>
            <a:ext cx="5040655" cy="604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54">
            <a:extLst>
              <a:ext uri="{FF2B5EF4-FFF2-40B4-BE49-F238E27FC236}">
                <a16:creationId xmlns="" xmlns:a16="http://schemas.microsoft.com/office/drawing/2014/main" id="{08C88EF9-EB79-4273-9666-FEC4E6F7CE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6071"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 xmlns:a16="http://schemas.microsoft.com/office/drawing/2014/main" id="{09191D62-99B6-E84F-95C5-A643CA0809BC}"/>
              </a:ext>
            </a:extLst>
          </p:cNvPr>
          <p:cNvSpPr txBox="1"/>
          <p:nvPr/>
        </p:nvSpPr>
        <p:spPr>
          <a:xfrm>
            <a:off x="5755919" y="6487915"/>
            <a:ext cx="6177149" cy="523220"/>
          </a:xfrm>
          <a:prstGeom prst="rect">
            <a:avLst/>
          </a:prstGeom>
          <a:noFill/>
        </p:spPr>
        <p:txBody>
          <a:bodyPr wrap="square" rtlCol="0">
            <a:spAutoFit/>
          </a:bodyPr>
          <a:lstStyle/>
          <a:p>
            <a:pPr algn="r"/>
            <a:r>
              <a:rPr lang="en-US" sz="1400" i="1" dirty="0">
                <a:latin typeface="Trebuchet MS" panose="020B0703020202090204" pitchFamily="34" charset="0"/>
              </a:rPr>
              <a:t>The Land of Canaan: At the Center of Civilization</a:t>
            </a:r>
          </a:p>
          <a:p>
            <a:pPr algn="r"/>
            <a:endParaRPr lang="en-US" sz="1400" i="1" dirty="0">
              <a:latin typeface="Trebuchet MS" panose="020B0703020202090204" pitchFamily="34" charset="0"/>
              <a:ea typeface="Trebuchet MS" charset="0"/>
              <a:cs typeface="Trebuchet MS" charset="0"/>
            </a:endParaRPr>
          </a:p>
        </p:txBody>
      </p:sp>
      <p:sp>
        <p:nvSpPr>
          <p:cNvPr id="66" name="TextBox 65">
            <a:extLst>
              <a:ext uri="{FF2B5EF4-FFF2-40B4-BE49-F238E27FC236}">
                <a16:creationId xmlns="" xmlns:a16="http://schemas.microsoft.com/office/drawing/2014/main" id="{CF899400-F330-B942-8298-8D5F4A86F1A8}"/>
              </a:ext>
            </a:extLst>
          </p:cNvPr>
          <p:cNvSpPr txBox="1"/>
          <p:nvPr/>
        </p:nvSpPr>
        <p:spPr>
          <a:xfrm>
            <a:off x="999980" y="2653020"/>
            <a:ext cx="3040696" cy="1200329"/>
          </a:xfrm>
          <a:prstGeom prst="rect">
            <a:avLst/>
          </a:prstGeom>
          <a:noFill/>
        </p:spPr>
        <p:txBody>
          <a:bodyPr wrap="square" rtlCol="0">
            <a:spAutoFit/>
          </a:bodyPr>
          <a:lstStyle/>
          <a:p>
            <a:r>
              <a:rPr lang="en-US" i="1" dirty="0">
                <a:latin typeface="Trebuchet MS" panose="020B0703020202090204" pitchFamily="34" charset="0"/>
              </a:rPr>
              <a:t>1. coastal plains</a:t>
            </a:r>
            <a:br>
              <a:rPr lang="en-US" i="1" dirty="0">
                <a:latin typeface="Trebuchet MS" panose="020B0703020202090204" pitchFamily="34" charset="0"/>
              </a:rPr>
            </a:br>
            <a:r>
              <a:rPr lang="en-US" i="1" dirty="0">
                <a:latin typeface="Trebuchet MS" panose="020B0703020202090204" pitchFamily="34" charset="0"/>
              </a:rPr>
              <a:t>2. hill country</a:t>
            </a:r>
            <a:br>
              <a:rPr lang="en-US" i="1" dirty="0">
                <a:latin typeface="Trebuchet MS" panose="020B0703020202090204" pitchFamily="34" charset="0"/>
              </a:rPr>
            </a:br>
            <a:r>
              <a:rPr lang="en-US" i="1" dirty="0">
                <a:latin typeface="Trebuchet MS" panose="020B0703020202090204" pitchFamily="34" charset="0"/>
              </a:rPr>
              <a:t>3. Jordan River Valley</a:t>
            </a:r>
            <a:br>
              <a:rPr lang="en-US" i="1" dirty="0">
                <a:latin typeface="Trebuchet MS" panose="020B0703020202090204" pitchFamily="34" charset="0"/>
              </a:rPr>
            </a:br>
            <a:r>
              <a:rPr lang="en-US" i="1" dirty="0">
                <a:latin typeface="Trebuchet MS" panose="020B0703020202090204" pitchFamily="34" charset="0"/>
              </a:rPr>
              <a:t>4. Transjordan Plateau</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6604" b="27697"/>
          <a:stretch/>
        </p:blipFill>
        <p:spPr>
          <a:xfrm>
            <a:off x="5822832" y="181025"/>
            <a:ext cx="5899607" cy="139881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9519" b="24916"/>
          <a:stretch/>
        </p:blipFill>
        <p:spPr>
          <a:xfrm>
            <a:off x="5804079" y="1763580"/>
            <a:ext cx="5918360" cy="140326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273" b="20376"/>
          <a:stretch/>
        </p:blipFill>
        <p:spPr>
          <a:xfrm>
            <a:off x="5813770" y="3312282"/>
            <a:ext cx="5918360" cy="1438823"/>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662" b="38494"/>
          <a:stretch/>
        </p:blipFill>
        <p:spPr>
          <a:xfrm>
            <a:off x="5822832" y="4961470"/>
            <a:ext cx="5918360" cy="1410514"/>
          </a:xfrm>
          <a:prstGeom prst="rect">
            <a:avLst/>
          </a:prstGeom>
        </p:spPr>
      </p:pic>
    </p:spTree>
    <p:extLst>
      <p:ext uri="{BB962C8B-B14F-4D97-AF65-F5344CB8AC3E}">
        <p14:creationId xmlns:p14="http://schemas.microsoft.com/office/powerpoint/2010/main" val="2333680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0E30C5-22FD-9E41-9EAD-89F50C7443B6}"/>
              </a:ext>
            </a:extLst>
          </p:cNvPr>
          <p:cNvSpPr>
            <a:spLocks noGrp="1"/>
          </p:cNvSpPr>
          <p:nvPr>
            <p:ph type="title"/>
          </p:nvPr>
        </p:nvSpPr>
        <p:spPr>
          <a:xfrm>
            <a:off x="298580" y="-405678"/>
            <a:ext cx="4752285" cy="3474722"/>
          </a:xfrm>
        </p:spPr>
        <p:txBody>
          <a:bodyPr vert="horz" lIns="91440" tIns="45720" rIns="91440" bIns="45720" rtlCol="0" anchor="b">
            <a:normAutofit/>
          </a:bodyPr>
          <a:lstStyle/>
          <a:p>
            <a:pPr algn="ctr"/>
            <a:r>
              <a:rPr lang="en-US" sz="8000" kern="1200" dirty="0">
                <a:solidFill>
                  <a:schemeClr val="bg1"/>
                </a:solidFill>
                <a:latin typeface="Trebuchet MS" panose="020B0703020202090204" pitchFamily="34" charset="0"/>
              </a:rPr>
              <a:t>Fertile Crescent</a:t>
            </a:r>
          </a:p>
        </p:txBody>
      </p:sp>
      <p:sp>
        <p:nvSpPr>
          <p:cNvPr id="3" name="Content Placeholder 2">
            <a:extLst>
              <a:ext uri="{FF2B5EF4-FFF2-40B4-BE49-F238E27FC236}">
                <a16:creationId xmlns="" xmlns:a16="http://schemas.microsoft.com/office/drawing/2014/main" id="{729141D1-E21C-7E4A-A29E-45065DD03DD6}"/>
              </a:ext>
            </a:extLst>
          </p:cNvPr>
          <p:cNvSpPr>
            <a:spLocks noGrp="1"/>
          </p:cNvSpPr>
          <p:nvPr>
            <p:ph idx="1"/>
          </p:nvPr>
        </p:nvSpPr>
        <p:spPr>
          <a:xfrm>
            <a:off x="0" y="6472086"/>
            <a:ext cx="8184813" cy="1664207"/>
          </a:xfrm>
        </p:spPr>
        <p:txBody>
          <a:bodyPr vert="horz" lIns="91440" tIns="45720" rIns="91440" bIns="45720" rtlCol="0" anchor="t">
            <a:normAutofit/>
          </a:bodyPr>
          <a:lstStyle/>
          <a:p>
            <a:pPr marL="0" indent="0">
              <a:buNone/>
            </a:pPr>
            <a:r>
              <a:rPr lang="en-US" sz="2400" i="1" kern="1200" dirty="0">
                <a:solidFill>
                  <a:schemeClr val="bg1"/>
                </a:solidFill>
                <a:latin typeface="+mn-lt"/>
                <a:ea typeface="+mn-ea"/>
                <a:cs typeface="+mn-cs"/>
              </a:rPr>
              <a:t>The Land of Canaan: At the Center of Civilization</a:t>
            </a:r>
          </a:p>
          <a:p>
            <a:pPr marL="0" indent="0">
              <a:buNone/>
            </a:pPr>
            <a:endParaRPr lang="en-US" sz="2400" i="1" kern="1200" dirty="0">
              <a:solidFill>
                <a:schemeClr val="bg1"/>
              </a:solidFill>
              <a:latin typeface="+mn-lt"/>
              <a:ea typeface="+mn-ea"/>
              <a:cs typeface="+mn-cs"/>
            </a:endParaRPr>
          </a:p>
        </p:txBody>
      </p:sp>
      <p:pic>
        <p:nvPicPr>
          <p:cNvPr id="6" name="Picture 5" descr="A picture containing text, map&#10;&#10;Description automatically generated">
            <a:extLst>
              <a:ext uri="{FF2B5EF4-FFF2-40B4-BE49-F238E27FC236}">
                <a16:creationId xmlns="" xmlns:a16="http://schemas.microsoft.com/office/drawing/2014/main" id="{78ECB512-DBC2-3142-B8DA-6A6465EBA259}"/>
              </a:ext>
            </a:extLst>
          </p:cNvPr>
          <p:cNvPicPr>
            <a:picLocks noChangeAspect="1"/>
          </p:cNvPicPr>
          <p:nvPr/>
        </p:nvPicPr>
        <p:blipFill rotWithShape="1">
          <a:blip r:embed="rId3">
            <a:duotone>
              <a:schemeClr val="accent1">
                <a:shade val="45000"/>
                <a:satMod val="135000"/>
              </a:schemeClr>
              <a:prstClr val="white"/>
            </a:duotone>
          </a:blip>
          <a:srcRect r="3086"/>
          <a:stretch/>
        </p:blipFill>
        <p:spPr>
          <a:xfrm>
            <a:off x="6775212" y="10"/>
            <a:ext cx="5416788" cy="6857990"/>
          </a:xfrm>
          <a:custGeom>
            <a:avLst/>
            <a:gdLst/>
            <a:ahLst/>
            <a:cxnLst/>
            <a:rect l="l" t="t" r="r" b="b"/>
            <a:pathLst>
              <a:path w="5416788" h="6858000">
                <a:moveTo>
                  <a:pt x="1619628" y="0"/>
                </a:moveTo>
                <a:lnTo>
                  <a:pt x="5416788" y="0"/>
                </a:lnTo>
                <a:lnTo>
                  <a:pt x="5416788" y="6858000"/>
                </a:lnTo>
                <a:lnTo>
                  <a:pt x="1619627" y="6858000"/>
                </a:lnTo>
                <a:lnTo>
                  <a:pt x="1615622" y="6854853"/>
                </a:lnTo>
                <a:cubicBezTo>
                  <a:pt x="628921" y="6040555"/>
                  <a:pt x="0" y="4808224"/>
                  <a:pt x="0" y="3429000"/>
                </a:cubicBezTo>
                <a:cubicBezTo>
                  <a:pt x="0" y="2049777"/>
                  <a:pt x="628921" y="817446"/>
                  <a:pt x="1615622" y="3148"/>
                </a:cubicBezTo>
                <a:close/>
              </a:path>
            </a:pathLst>
          </a:custGeom>
        </p:spPr>
      </p:pic>
      <p:sp>
        <p:nvSpPr>
          <p:cNvPr id="12" name="Freeform: Shape 11">
            <a:extLst>
              <a:ext uri="{FF2B5EF4-FFF2-40B4-BE49-F238E27FC236}">
                <a16:creationId xmlns="" xmlns:a16="http://schemas.microsoft.com/office/drawing/2014/main" id="{3F000288-2705-419B-998B-CD9A68E721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408"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1">
                  <a:lumMod val="75000"/>
                </a:schemeClr>
              </a:solidFill>
            </a:endParaRPr>
          </a:p>
        </p:txBody>
      </p:sp>
    </p:spTree>
    <p:extLst>
      <p:ext uri="{BB962C8B-B14F-4D97-AF65-F5344CB8AC3E}">
        <p14:creationId xmlns:p14="http://schemas.microsoft.com/office/powerpoint/2010/main" val="417413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1654</Words>
  <Application>Microsoft Macintosh PowerPoint</Application>
  <PresentationFormat>Widescreen</PresentationFormat>
  <Paragraphs>170</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Calibri Light</vt:lpstr>
      <vt:lpstr>Trebuchet MS</vt:lpstr>
      <vt:lpstr>Tw Cen MT</vt:lpstr>
      <vt:lpstr>Arial</vt:lpstr>
      <vt:lpstr>Office Theme</vt:lpstr>
      <vt:lpstr>The Old Testament</vt:lpstr>
      <vt:lpstr>PowerPoint Presentation</vt:lpstr>
      <vt:lpstr>Pictograms</vt:lpstr>
      <vt:lpstr>  Inscription discovered by Sir Flinders Petrie dating to 1207 BC. Merneptah, an Egyptian pharaoh brags about defeating a “people” called Israel.  </vt:lpstr>
      <vt:lpstr>Archeological Timeline of the People of Canaan</vt:lpstr>
      <vt:lpstr>Mesopotamia Map of Tigris and Euphrates Rivers</vt:lpstr>
      <vt:lpstr>Where was Canaan?</vt:lpstr>
      <vt:lpstr>   The Landscapes of Canaan     </vt:lpstr>
      <vt:lpstr>Fertile Crescent</vt:lpstr>
      <vt:lpstr>Canaanite Civilization</vt:lpstr>
      <vt:lpstr>Primeval History  </vt:lpstr>
      <vt:lpstr>Early Israelite Faith was based on the following:</vt:lpstr>
      <vt:lpstr>Canaanites</vt:lpstr>
      <vt:lpstr>The Israelite Monarchy</vt:lpstr>
      <vt:lpstr>King Josiah and  Deuteronomic Reform </vt:lpstr>
      <vt:lpstr>Assyrian and Babylonian Exiles</vt:lpstr>
      <vt:lpstr>Diaspora </vt:lpstr>
      <vt:lpstr>Pentateuch </vt:lpstr>
      <vt:lpstr>PowerPoint Presentation</vt:lpstr>
      <vt:lpstr>Images </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Old Testament</dc:title>
  <dc:creator>Amy Anhold</dc:creator>
  <cp:lastModifiedBy>Abigail Dommert</cp:lastModifiedBy>
  <cp:revision>32</cp:revision>
  <dcterms:created xsi:type="dcterms:W3CDTF">2020-04-01T01:11:17Z</dcterms:created>
  <dcterms:modified xsi:type="dcterms:W3CDTF">2020-08-13T04:22:46Z</dcterms:modified>
</cp:coreProperties>
</file>