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3ABEF-E2F5-165E-2C94-FAE1C5542B0B}" name="meg.chinavare@gmail.com" initials="" userId="f555350fb6504bc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33" autoAdjust="0"/>
  </p:normalViewPr>
  <p:slideViewPr>
    <p:cSldViewPr snapToGrid="0">
      <p:cViewPr varScale="1">
        <p:scale>
          <a:sx n="101" d="100"/>
          <a:sy n="101" d="100"/>
        </p:scale>
        <p:origin x="19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jmwk/"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youtube.com/watch?v=N-87dq2q7Wc" TargetMode="External"/><Relationship Id="rId4" Type="http://schemas.openxmlformats.org/officeDocument/2006/relationships/hyperlink" Target="https://creativecommons.org/licenses/by/2.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Trinit%C3%A9_Grandes_Heures_Anne_de_Bretagne.jp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youtu.be/N-87dq2q7Wc" TargetMode="External"/><Relationship Id="rId5" Type="http://schemas.openxmlformats.org/officeDocument/2006/relationships/hyperlink" Target="https://www.youtube.com/watch?v=N-87dq2q7Wc" TargetMode="External"/><Relationship Id="rId4" Type="http://schemas.openxmlformats.org/officeDocument/2006/relationships/hyperlink" Target="https://en.wikipedia.org/wiki/en:Jean_Bourdicho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File:Emblem_of_the_Catechism_of_the_Catholic_Church.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User:Nheyob"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youtu.be/2uV3gHSbUwY" TargetMode="External"/><Relationship Id="rId4" Type="http://schemas.openxmlformats.org/officeDocument/2006/relationships/hyperlink" Target="https://creativecommons.org/licenses/by-sa/4.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Tripod_MET_sf17-190-855bs1.jp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eople/79653482@N0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dDcgjxs6Zl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ikidata.org/wiki/Q354766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Interior_of_Chiesa_dei_Gesuiti_(Venice)_-_sacristy_-_Saint_Helena_-_1592-1593_-_by_Palma_il_Giovane.jp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ommons.wikimedia.org/wiki/User:Archaeodontosauru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Johannes_Zic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ommons.wikimedia.org/wiki/File:Schussenried_Klosterkirche_Fresken_A5_Augustinus_Disput_mit_dem_Irrlehrer.jp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TU81QIvQue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eople/34128007@N04"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User:Juan_Carlos_Fonseca_Mata"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integratedcatholiclife.org/2023/02/dambrosio-you-are-salt-and-light/" TargetMode="External"/><Relationship Id="rId4" Type="http://schemas.openxmlformats.org/officeDocument/2006/relationships/hyperlink" Target="https://creativecommons.org/licenses/by-sa/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3390527b3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c3390527b3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dirty="0">
                <a:solidFill>
                  <a:schemeClr val="dk1"/>
                </a:solidFill>
              </a:rPr>
              <a:t>Directions:</a:t>
            </a:r>
            <a:r>
              <a:rPr lang="en" sz="1300" dirty="0">
                <a:solidFill>
                  <a:schemeClr val="dk1"/>
                </a:solidFill>
              </a:rPr>
              <a:t> Have students write down the question and then write down their answer….Then have students share their answers with one person close by. Call on volunteers to share with the whole class.</a:t>
            </a:r>
          </a:p>
          <a:p>
            <a:pPr marL="0" lvl="0" indent="0" algn="l" rtl="0">
              <a:spcBef>
                <a:spcPts val="0"/>
              </a:spcBef>
              <a:spcAft>
                <a:spcPts val="0"/>
              </a:spcAft>
              <a:buClr>
                <a:schemeClr val="dk1"/>
              </a:buClr>
              <a:buSzPts val="1100"/>
              <a:buFont typeface="Arial"/>
              <a:buNone/>
            </a:pPr>
            <a:endParaRPr lang="en" sz="13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3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f00156827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cf00156827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a:t>
            </a:r>
            <a:r>
              <a:rPr lang="en" dirty="0">
                <a:uFill>
                  <a:noFill/>
                </a:uFill>
                <a:hlinkClick r:id="rId3"/>
              </a:rPr>
              <a:t>Joshua Keller</a:t>
            </a:r>
            <a:r>
              <a:rPr lang="en" dirty="0"/>
              <a:t>. </a:t>
            </a:r>
            <a:r>
              <a:rPr lang="en" dirty="0">
                <a:uFill>
                  <a:noFill/>
                </a:uFill>
                <a:hlinkClick r:id="rId4"/>
              </a:rPr>
              <a:t>Creative Commons Attribution 2.0</a:t>
            </a:r>
            <a:r>
              <a:rPr lang="en" dirty="0"/>
              <a:t>.Gutenberg Bible, New York Public Library, USA..https://commons.wikimedia.org/wiki/File:Gutenberg_Bible,_New_York_Public_Library,_USA._Pic_01.jpg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uFill>
                <a:noFill/>
              </a:uFill>
              <a:hlinkClick r:id="rId5">
                <a:extLst>
                  <a:ext uri="{A12FA001-AC4F-418D-AE19-62706E023703}">
                    <ahyp:hlinkClr xmlns:ahyp="http://schemas.microsoft.com/office/drawing/2018/hyperlinkcolor" val="tx"/>
                  </a:ext>
                </a:extLst>
              </a:hlinkClick>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92303694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e92303694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rgbClr val="202020"/>
                </a:solidFill>
              </a:rPr>
              <a:t> </a:t>
            </a:r>
            <a:r>
              <a:rPr lang="en" dirty="0">
                <a:solidFill>
                  <a:srgbClr val="202020"/>
                </a:solidFill>
                <a:uFill>
                  <a:noFill/>
                </a:uFill>
                <a:hlinkClick r:id="rId3">
                  <a:extLst>
                    <a:ext uri="{A12FA001-AC4F-418D-AE19-62706E023703}">
                      <ahyp:hlinkClr xmlns:ahyp="http://schemas.microsoft.com/office/drawing/2018/hyperlinkcolor" val="tx"/>
                    </a:ext>
                  </a:extLst>
                </a:hlinkClick>
              </a:rPr>
              <a:t>Trinité Grandes Heures Anne de Bretagne.jpg</a:t>
            </a:r>
            <a:r>
              <a:rPr lang="en" dirty="0">
                <a:solidFill>
                  <a:srgbClr val="202020"/>
                </a:solidFill>
              </a:rPr>
              <a:t>. </a:t>
            </a:r>
            <a:r>
              <a:rPr lang="en" dirty="0">
                <a:solidFill>
                  <a:srgbClr val="202020"/>
                </a:solidFill>
                <a:uFill>
                  <a:noFill/>
                </a:uFill>
                <a:hlinkClick r:id="rId4">
                  <a:extLst>
                    <a:ext uri="{A12FA001-AC4F-418D-AE19-62706E023703}">
                      <ahyp:hlinkClr xmlns:ahyp="http://schemas.microsoft.com/office/drawing/2018/hyperlinkcolor" val="tx"/>
                    </a:ext>
                  </a:extLst>
                </a:hlinkClick>
              </a:rPr>
              <a:t>Jean Bourdichon</a:t>
            </a:r>
            <a:r>
              <a:rPr lang="en" dirty="0">
                <a:solidFill>
                  <a:srgbClr val="202020"/>
                </a:solidFill>
              </a:rPr>
              <a:t>. Public domain. https://commons.wikimedia.org/wiki/File:Trinit%C3%A9_Grandes_Heures_Anne_de_Bretagne.jpg</a:t>
            </a:r>
            <a:endParaRPr dirty="0">
              <a:solidFill>
                <a:srgbClr val="202020"/>
              </a:solidFill>
            </a:endParaRPr>
          </a:p>
          <a:p>
            <a:pPr marL="0" lvl="0" indent="0" algn="l" rtl="0">
              <a:spcBef>
                <a:spcPts val="0"/>
              </a:spcBef>
              <a:spcAft>
                <a:spcPts val="0"/>
              </a:spcAft>
              <a:buClr>
                <a:schemeClr val="dk1"/>
              </a:buClr>
              <a:buSzPts val="1100"/>
              <a:buFont typeface="Arial"/>
              <a:buNone/>
            </a:pPr>
            <a:endParaRPr dirty="0">
              <a:solidFill>
                <a:srgbClr val="202020"/>
              </a:solidFill>
            </a:endParaRPr>
          </a:p>
          <a:p>
            <a:pPr marL="0" lvl="0" indent="0" algn="l" rtl="0">
              <a:spcBef>
                <a:spcPts val="0"/>
              </a:spcBef>
              <a:spcAft>
                <a:spcPts val="0"/>
              </a:spcAft>
              <a:buNone/>
            </a:pPr>
            <a:r>
              <a:rPr lang="en" b="1" dirty="0">
                <a:solidFill>
                  <a:schemeClr val="dk1"/>
                </a:solidFill>
              </a:rPr>
              <a:t>Directions:</a:t>
            </a:r>
            <a:r>
              <a:rPr lang="en" dirty="0">
                <a:solidFill>
                  <a:schemeClr val="dk1"/>
                </a:solidFill>
              </a:rPr>
              <a:t> Have students copy information down in their notes.</a:t>
            </a:r>
            <a:r>
              <a:rPr lang="en" b="1" dirty="0">
                <a:solidFill>
                  <a:schemeClr val="dk1"/>
                </a:solidFill>
              </a:rPr>
              <a:t> </a:t>
            </a:r>
            <a:r>
              <a:rPr lang="en" dirty="0">
                <a:solidFill>
                  <a:schemeClr val="dk1"/>
                </a:solidFill>
              </a:rPr>
              <a:t>Teaching point: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t>Teaching Points:</a:t>
            </a:r>
            <a:r>
              <a:rPr lang="en" dirty="0"/>
              <a:t>  “The Christian faith is not a ‘religion of the book, rather, the Bible is the “book of the Church.”</a:t>
            </a:r>
            <a:r>
              <a:rPr lang="en" dirty="0">
                <a:solidFill>
                  <a:schemeClr val="dk1"/>
                </a:solidFill>
              </a:rPr>
              <a:t> -CCC 108</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The Catholic church councils of Hippo (393) and Carthage (397), used several criteria to determine the canonicity of books in the New Testament, including: </a:t>
            </a:r>
            <a:endParaRPr dirty="0"/>
          </a:p>
          <a:p>
            <a:pPr marL="457200" lvl="0" indent="-304800" algn="l" rtl="0">
              <a:spcBef>
                <a:spcPts val="0"/>
              </a:spcBef>
              <a:spcAft>
                <a:spcPts val="0"/>
              </a:spcAft>
              <a:buClr>
                <a:schemeClr val="dk1"/>
              </a:buClr>
              <a:buSzPts val="1200"/>
              <a:buChar char="●"/>
            </a:pPr>
            <a:r>
              <a:rPr lang="en" dirty="0"/>
              <a:t>Authenticity: Based on the experiences of people who knew Jesus </a:t>
            </a:r>
            <a:endParaRPr dirty="0"/>
          </a:p>
          <a:p>
            <a:pPr marL="457200" lvl="0" indent="-304800" algn="l" rtl="0">
              <a:spcBef>
                <a:spcPts val="0"/>
              </a:spcBef>
              <a:spcAft>
                <a:spcPts val="0"/>
              </a:spcAft>
              <a:buClr>
                <a:schemeClr val="dk1"/>
              </a:buClr>
              <a:buSzPts val="1200"/>
              <a:buChar char="●"/>
            </a:pPr>
            <a:r>
              <a:rPr lang="en" dirty="0"/>
              <a:t>Authoritativeness: Accurately teaches God's will </a:t>
            </a:r>
            <a:endParaRPr dirty="0"/>
          </a:p>
          <a:p>
            <a:pPr marL="457200" lvl="0" indent="-304800" algn="l" rtl="0">
              <a:spcBef>
                <a:spcPts val="0"/>
              </a:spcBef>
              <a:spcAft>
                <a:spcPts val="0"/>
              </a:spcAft>
              <a:buClr>
                <a:schemeClr val="dk1"/>
              </a:buClr>
              <a:buSzPts val="1200"/>
              <a:buChar char="●"/>
            </a:pPr>
            <a:r>
              <a:rPr lang="en" dirty="0"/>
              <a:t>Inspiration: Written by people with guidance from the Holy Spirit </a:t>
            </a:r>
            <a:endParaRPr dirty="0"/>
          </a:p>
          <a:p>
            <a:pPr marL="457200" lvl="0" indent="-304800" algn="l" rtl="0">
              <a:spcBef>
                <a:spcPts val="0"/>
              </a:spcBef>
              <a:spcAft>
                <a:spcPts val="0"/>
              </a:spcAft>
              <a:buClr>
                <a:schemeClr val="dk1"/>
              </a:buClr>
              <a:buSzPts val="1200"/>
              <a:buChar char="●"/>
            </a:pPr>
            <a:r>
              <a:rPr lang="en" dirty="0"/>
              <a:t>Apostolicity: Authored by an apostle or someone in the "apostolic circle" </a:t>
            </a:r>
            <a:endParaRPr dirty="0"/>
          </a:p>
          <a:p>
            <a:pPr marL="457200" lvl="0" indent="-304800" algn="l" rtl="0">
              <a:spcBef>
                <a:spcPts val="0"/>
              </a:spcBef>
              <a:spcAft>
                <a:spcPts val="0"/>
              </a:spcAft>
              <a:buClr>
                <a:schemeClr val="dk1"/>
              </a:buClr>
              <a:buSzPts val="1200"/>
              <a:buChar char="●"/>
            </a:pPr>
            <a:r>
              <a:rPr lang="en" dirty="0"/>
              <a:t>Orthodoxy: Consistent with the rest of the canon </a:t>
            </a:r>
            <a:endParaRPr dirty="0"/>
          </a:p>
          <a:p>
            <a:pPr marL="457200" lvl="0" indent="-304800" algn="l" rtl="0">
              <a:spcBef>
                <a:spcPts val="0"/>
              </a:spcBef>
              <a:spcAft>
                <a:spcPts val="0"/>
              </a:spcAft>
              <a:buClr>
                <a:schemeClr val="dk1"/>
              </a:buClr>
              <a:buSzPts val="1200"/>
              <a:buChar char="●"/>
            </a:pPr>
            <a:r>
              <a:rPr lang="en" dirty="0"/>
              <a:t>Widespread use: Used by early church fathers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H</a:t>
            </a:r>
            <a:r>
              <a:rPr lang="en" dirty="0">
                <a:solidFill>
                  <a:schemeClr val="dk1"/>
                </a:solidFill>
                <a:uFill>
                  <a:noFill/>
                </a:uFill>
                <a:hlinkClick r:id="rId5">
                  <a:extLst>
                    <a:ext uri="{A12FA001-AC4F-418D-AE19-62706E023703}">
                      <ahyp:hlinkClr xmlns:ahyp="http://schemas.microsoft.com/office/drawing/2018/hyperlinkcolor" val="tx"/>
                    </a:ext>
                  </a:extLst>
                </a:hlinkClick>
              </a:rPr>
              <a:t>ow Did the Church Know Which Books to Put in the Bible?. URL here: </a:t>
            </a:r>
            <a:r>
              <a:rPr lang="en" u="sng" dirty="0">
                <a:solidFill>
                  <a:schemeClr val="hlink"/>
                </a:solidFill>
                <a:hlinkClick r:id="rId6"/>
              </a:rPr>
              <a:t>https://youtu.be/N-87dq2q7Wc</a:t>
            </a:r>
            <a:r>
              <a:rPr lang="en" dirty="0">
                <a:solidFill>
                  <a:schemeClr val="dk1"/>
                </a:solidFill>
                <a:uFill>
                  <a:noFill/>
                </a:uFill>
                <a:hlinkClick r:id="rId5">
                  <a:extLst>
                    <a:ext uri="{A12FA001-AC4F-418D-AE19-62706E023703}">
                      <ahyp:hlinkClr xmlns:ahyp="http://schemas.microsoft.com/office/drawing/2018/hyperlinkcolor" val="tx"/>
                    </a:ext>
                  </a:extLst>
                </a:hlinkClick>
              </a:rPr>
              <a:t> </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3390527b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c3390527b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Emblem of the Catechism of the Catholic Church.jpg</a:t>
            </a:r>
            <a:r>
              <a:rPr lang="en" dirty="0"/>
              <a:t>. pedra sepulcral cristã das catacumbas de Domitila (Roma), do final do século III. Unknown author. Public domain. https://commons.wikimedia.org/wiki/File:Emblem_of_the_Catechism_of_the_Catholic_Church.jpg</a:t>
            </a:r>
            <a:endParaRPr sz="1300" dirty="0">
              <a:highlight>
                <a:srgbClr val="F8F9FA"/>
              </a:highlight>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a:t>
            </a:r>
            <a:r>
              <a:rPr lang="en" i="1" dirty="0">
                <a:solidFill>
                  <a:schemeClr val="dk1"/>
                </a:solidFill>
              </a:rPr>
              <a:t>Why Catholics Have Both Scripture and Tradition</a:t>
            </a:r>
            <a:r>
              <a:rPr lang="en" dirty="0">
                <a:solidFill>
                  <a:schemeClr val="dk1"/>
                </a:solidFill>
              </a:rPr>
              <a:t>. URL here: https://youtu.be/mTBud-9Vlzo</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f0891bfe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ef0891bfe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Pallium Crosier and Cross.</a:t>
            </a:r>
            <a:r>
              <a:rPr lang="en" dirty="0">
                <a:uFill>
                  <a:noFill/>
                </a:uFill>
                <a:hlinkClick r:id="rId3"/>
              </a:rPr>
              <a:t>Nheyob</a:t>
            </a:r>
            <a:r>
              <a:rPr lang="en" dirty="0"/>
              <a:t>.</a:t>
            </a:r>
            <a:r>
              <a:rPr lang="en" dirty="0">
                <a:uFill>
                  <a:noFill/>
                </a:uFill>
                <a:hlinkClick r:id="rId4"/>
              </a:rPr>
              <a:t>Creative Commons Attribution-Share Alike 4.0</a:t>
            </a:r>
            <a:r>
              <a:rPr lang="en" dirty="0"/>
              <a:t>. https://commons.wikimedia.org/wiki/File:Ohio_Dominican_University_(Columbus,_Ohio)_-_Christ_the_King_Chapel_in_Sansbury_Hall,_stained_glass,_Pallium_Crosier_and_Cross.jpg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Trusting in Jesus’s promise to be “with you always” (Mt 28:20), the Church holds that Jesus did not leave his people without a way to definitively know the truths of the faith. Instead, he bestowed on the Apostles the authority to teach sound doctrine guarded and guided by the Holy Spirit- this is called the charism of </a:t>
            </a:r>
            <a:r>
              <a:rPr lang="en" u="sng" dirty="0">
                <a:solidFill>
                  <a:schemeClr val="dk1"/>
                </a:solidFill>
              </a:rPr>
              <a:t>infallibility.</a:t>
            </a:r>
            <a:r>
              <a:rPr lang="en" dirty="0">
                <a:solidFill>
                  <a:schemeClr val="dk1"/>
                </a:solidFill>
              </a:rPr>
              <a:t> The Apostles, in the form of their successors, the pope and bishops, guide the Church in this way. Through this process of</a:t>
            </a:r>
            <a:r>
              <a:rPr lang="en" u="sng" dirty="0">
                <a:solidFill>
                  <a:schemeClr val="dk1"/>
                </a:solidFill>
              </a:rPr>
              <a:t> Apostolic Succession</a:t>
            </a:r>
            <a:r>
              <a:rPr lang="en" dirty="0">
                <a:solidFill>
                  <a:schemeClr val="dk1"/>
                </a:solidFill>
              </a:rPr>
              <a:t>, the Magisterium is the teaching authority (office) of the Church. This preservation from error assures the</a:t>
            </a:r>
            <a:r>
              <a:rPr lang="en" u="sng" dirty="0">
                <a:solidFill>
                  <a:schemeClr val="dk1"/>
                </a:solidFill>
              </a:rPr>
              <a:t> indefectibility </a:t>
            </a:r>
            <a:r>
              <a:rPr lang="en" dirty="0">
                <a:solidFill>
                  <a:schemeClr val="dk1"/>
                </a:solidFill>
              </a:rPr>
              <a:t>of the Church, that is, the principle that the Church herself, in her teaching office, will be reliable, even as members of the Church individually will sin, make mistakes, and hold faulty views.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What is the Catholic Magisterium?</a:t>
            </a:r>
            <a:r>
              <a:rPr lang="en" dirty="0">
                <a:solidFill>
                  <a:schemeClr val="dk1"/>
                </a:solidFill>
              </a:rPr>
              <a:t> URL here: </a:t>
            </a:r>
            <a:r>
              <a:rPr lang="en" u="sng" dirty="0">
                <a:solidFill>
                  <a:schemeClr val="hlink"/>
                </a:solidFill>
                <a:hlinkClick r:id="rId5"/>
              </a:rPr>
              <a:t>https://youtu.be/2uV3gHSbUwY</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e9b95a0a1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e9b95a0a1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a:t>
            </a:r>
            <a:r>
              <a:rPr lang="en" dirty="0"/>
              <a:t> </a:t>
            </a:r>
            <a:r>
              <a:rPr lang="en" dirty="0">
                <a:uFill>
                  <a:noFill/>
                </a:uFill>
                <a:hlinkClick r:id="rId3"/>
              </a:rPr>
              <a:t>Tripod MET sf17-190-855bs1.jpg</a:t>
            </a:r>
            <a:r>
              <a:rPr lang="en" dirty="0"/>
              <a:t>. Italian; Tripod; Metalwork-Iron. </a:t>
            </a:r>
            <a:r>
              <a:rPr lang="en" dirty="0">
                <a:uFill>
                  <a:noFill/>
                </a:uFill>
                <a:hlinkClick r:id="rId4"/>
              </a:rPr>
              <a:t>Creative Commons Zero, Public Domain Dedication</a:t>
            </a:r>
            <a:r>
              <a:rPr lang="en" dirty="0"/>
              <a:t>. https://commons.wikimedia.org/wiki/File:Tripod_MET_sf17-190-855bs1.jpg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 b="1" dirty="0"/>
              <a:t>Directions: </a:t>
            </a:r>
            <a:r>
              <a:rPr lang="en" dirty="0"/>
              <a:t>Have students draw a tripod in their notes. Label each leg one of the words on the slide and at the top of the tripod write the word ‘truth’.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Points: </a:t>
            </a:r>
            <a:r>
              <a:rPr lang="en" dirty="0"/>
              <a:t> CCC 80-87:</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Sacred Tradition and Sacred Scripture are bound closely together, and communicate one with the other. For both of them, flowing out from the same divine well-spring, come together in some fashion to form one thing, and move towards the same goal</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Each of them makes present and fruitful in the Church the mystery of Christ, who promised to remain with his own always, to the close of the age.</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u="sng" dirty="0"/>
              <a:t>Sacred Scripture</a:t>
            </a:r>
            <a:r>
              <a:rPr lang="en" dirty="0"/>
              <a:t> is the speech of God as it is put down in writing under the breath of the Holy Spirit. </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u="sng" dirty="0"/>
              <a:t>Holy Tradition</a:t>
            </a:r>
            <a:r>
              <a:rPr lang="en" dirty="0"/>
              <a:t> transmits in its entirety the Word of God which has been entrusted to the apostles by Christ the Lord and the Holy Spirit. It transmits it to the successors of the apostles so that, enlightened by the Spirit of truth, they may faithfully preserve, expound and spread it abroad by their preaching.</a:t>
            </a:r>
            <a:endParaRPr dirty="0"/>
          </a:p>
          <a:p>
            <a:pPr marL="914400" lvl="1" indent="-298450" algn="l" rtl="0">
              <a:spcBef>
                <a:spcPts val="0"/>
              </a:spcBef>
              <a:spcAft>
                <a:spcPts val="0"/>
              </a:spcAft>
              <a:buSzPts val="1100"/>
              <a:buChar char="○"/>
            </a:pPr>
            <a:r>
              <a:rPr lang="en" dirty="0">
                <a:solidFill>
                  <a:schemeClr val="dk1"/>
                </a:solidFill>
              </a:rPr>
              <a:t>The Tradition here in question comes from the apostles and hands on what they received from Jesus' teaching and example and what they learned from the Holy Spirit. The first generation of Christians did not yet have a written New Testament, and the New Testament itself demonstrates the process of living Tradition.</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u="sng" dirty="0"/>
              <a:t>The Magisterium</a:t>
            </a:r>
            <a:r>
              <a:rPr lang="en" dirty="0"/>
              <a:t> has the task of giving an authentic interpretation of the Word of God, whether in its written form or in the form of Tradition, has been entrusted to the living teaching office of the Church alone. Its authority in this matter is exercised in the name of Jesus Christ." This means that the task of interpretation has been entrusted to the bishops in communion with the successor of Peter, the Bishop of Rome.</a:t>
            </a:r>
            <a:endParaRPr dirty="0"/>
          </a:p>
          <a:p>
            <a:pPr marL="914400" lvl="1" indent="-298450" algn="l" rtl="0">
              <a:spcBef>
                <a:spcPts val="0"/>
              </a:spcBef>
              <a:spcAft>
                <a:spcPts val="0"/>
              </a:spcAft>
              <a:buSzPts val="1100"/>
              <a:buChar char="○"/>
            </a:pPr>
            <a:r>
              <a:rPr lang="en" dirty="0"/>
              <a:t>Yet this Magisterium is not superior to the Word of God, but is its servant. It teaches only what has been handed on to it. At the divine command and with the help of the Holy Spirit, it listens to this devotedly, guards it with dedication and expounds it faithfully. </a:t>
            </a: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dirty="0"/>
              <a:t>Online Resources: </a:t>
            </a:r>
            <a:r>
              <a:rPr lang="en" dirty="0"/>
              <a:t> Have students view video: </a:t>
            </a:r>
            <a:r>
              <a:rPr lang="en" i="1" dirty="0"/>
              <a:t>The Big 3.  </a:t>
            </a:r>
            <a:r>
              <a:rPr lang="en" dirty="0"/>
              <a:t>URL here: https://youtu.be/7R9CfQQchU8</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ef0891bfe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ef0891bfe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Pirates treasure. </a:t>
            </a:r>
            <a:r>
              <a:rPr lang="en" dirty="0">
                <a:uFill>
                  <a:noFill/>
                </a:uFill>
                <a:hlinkClick r:id="rId3"/>
              </a:rPr>
              <a:t>Cristian Bortes</a:t>
            </a:r>
            <a:r>
              <a:rPr lang="en" dirty="0"/>
              <a:t> from Cluj-Napoca, Romania. </a:t>
            </a:r>
            <a:r>
              <a:rPr lang="en" dirty="0">
                <a:uFill>
                  <a:noFill/>
                </a:uFill>
                <a:hlinkClick r:id="rId4"/>
              </a:rPr>
              <a:t>Creative Commons Attribution 2.0</a:t>
            </a:r>
            <a:endParaRPr dirty="0"/>
          </a:p>
          <a:p>
            <a:pPr marL="0" lvl="0" indent="0" algn="l" rtl="0">
              <a:spcBef>
                <a:spcPts val="0"/>
              </a:spcBef>
              <a:spcAft>
                <a:spcPts val="0"/>
              </a:spcAft>
              <a:buClr>
                <a:schemeClr val="dk1"/>
              </a:buClr>
              <a:buSzPts val="1100"/>
              <a:buFont typeface="Arial"/>
              <a:buNone/>
            </a:pPr>
            <a:r>
              <a:rPr lang="en" dirty="0"/>
              <a:t>.https://commons.wikimedia.org/wiki/File:Madame_Tussaud_-_London_(2326690731).jpg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t>  The deposit of faith is like a treasure box, but instead of being filled with gold, it is filled with the truth. “She is the treasure chamber in which the Apostles have laid up the truth, which is Christ” (Henri de Lubac, Splendor of the Church, 40).. When these truths are lived out to the fullest, they will bring us everlasting life because all the truths contained in the deposit of faith point to the one Truth, Jesus Christ ,who is “the way the truth and the life” (John 14:6). Therefore to encounter the deposit of faith is to encounter Christ himself. </a:t>
            </a:r>
            <a:endParaRPr dirty="0"/>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Assign article,</a:t>
            </a:r>
            <a:r>
              <a:rPr lang="en" i="1" dirty="0">
                <a:solidFill>
                  <a:schemeClr val="dk1"/>
                </a:solidFill>
              </a:rPr>
              <a:t> Why the Church is Like My Wife</a:t>
            </a:r>
            <a:r>
              <a:rPr lang="en" dirty="0">
                <a:solidFill>
                  <a:schemeClr val="dk1"/>
                </a:solidFill>
              </a:rPr>
              <a:t>. URL here: https://sjvlaydivision.org/deposit-of-faith/</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3390527b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c3390527b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t>Directions: </a:t>
            </a:r>
            <a:r>
              <a:rPr lang="en" sz="1300" dirty="0"/>
              <a:t>Begin by asking the question on the screen. After calling on  students to respond, have the answer fly in using the animation feature. </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 sz="1300" b="1" dirty="0"/>
              <a:t>Online Resources: </a:t>
            </a:r>
            <a:r>
              <a:rPr lang="en" sz="1300" dirty="0"/>
              <a:t>Have students view video, </a:t>
            </a:r>
            <a:r>
              <a:rPr lang="en" sz="1300" i="1" dirty="0"/>
              <a:t>What is Papal Infallibility?</a:t>
            </a:r>
            <a:r>
              <a:rPr lang="en" sz="1300" dirty="0"/>
              <a:t>  URL here: </a:t>
            </a:r>
            <a:r>
              <a:rPr lang="en" sz="1300" u="sng" dirty="0">
                <a:solidFill>
                  <a:schemeClr val="hlink"/>
                </a:solidFill>
                <a:hlinkClick r:id="rId3"/>
              </a:rPr>
              <a:t>https://youtu.be/dDcgjxs6Zl0</a:t>
            </a:r>
            <a:r>
              <a:rPr lang="en" sz="1300" dirty="0"/>
              <a:t> </a:t>
            </a:r>
          </a:p>
          <a:p>
            <a:pPr marL="0" lvl="0" indent="0" algn="l" rtl="0">
              <a:spcBef>
                <a:spcPts val="0"/>
              </a:spcBef>
              <a:spcAft>
                <a:spcPts val="0"/>
              </a:spcAft>
              <a:buNone/>
            </a:pPr>
            <a:endParaRPr lang="en" sz="13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3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cf001568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cf001568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t>AMP Textbook p. 113. </a:t>
            </a:r>
            <a:r>
              <a:rPr lang="en" dirty="0">
                <a:uFill>
                  <a:noFill/>
                </a:uFill>
                <a:hlinkClick r:id="rId3"/>
              </a:rPr>
              <a:t>Ettore Tommaso Fantoni</a:t>
            </a:r>
            <a:r>
              <a:rPr lang="en" dirty="0"/>
              <a:t>. Public domain. Tomaž Fantoni - Križeva legenda. https://commons.wikimedia.org/wiki/File:Toma%C5%BE_Fantoni_-_Kri%C5%BEeva_legenda.jpg</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t>Teaching Points: </a:t>
            </a:r>
            <a:r>
              <a:rPr lang="en" dirty="0"/>
              <a:t>Constantine was nervous as he pondered what the next day would bring. He and his army were camped just outside the imperial capital of Rome, preparing to cross the Milvian Bridge to enter the city and take full control of the mighty Roman Empire. In their way stood the army of Constantine’s rival, Maxentius. As he fretted on the eve of the battle that would determine the future of the empire, Constantine wondered whether the heavens would bless him with a victory. Accounts of what happened next vary, but according to two early Church historians who knew Constantine, the emperor beheld a  vision that depicted the Chi-Rho symbol, meaning Jesus Christ, accompanied by the words “In this sign you will conquer.” Constantine instructed his men to adopt the symbol as their standard and enter battle under the sign of Christianity. Against all odds  he defeated his enemies. He attributed his subsequent victory to the God of the Christians.This battle marked a turning point in the relationship between the Roman Empire and the Church.It marked a new phase in church history.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conversion of Constantine began when he saw a vision of a cross and heard a voice say. “In this sign you will conquer”. Under the persuasion of his mother Helena who had already converted, he eventually was baptized on his deathbed.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He issued the Edict of Milan and enacted many reforms that helped to transform the pagan culture of the empire into the Christian culture that took its place. </a:t>
            </a:r>
            <a:r>
              <a:rPr lang="en" dirty="0">
                <a:solidFill>
                  <a:schemeClr val="dk1"/>
                </a:solidFill>
              </a:rPr>
              <a:t>The age of persecution was over, and the Church enjoyed the freedom to grow and prosper.</a:t>
            </a:r>
            <a:endParaRPr dirty="0"/>
          </a:p>
          <a:p>
            <a:pPr marL="457200" lvl="0" indent="-298450" algn="l" rtl="0">
              <a:spcBef>
                <a:spcPts val="0"/>
              </a:spcBef>
              <a:spcAft>
                <a:spcPts val="0"/>
              </a:spcAft>
              <a:buSzPts val="1100"/>
              <a:buChar char="●"/>
            </a:pPr>
            <a:r>
              <a:rPr lang="en" dirty="0"/>
              <a:t>He added the authority of the state to the custom of Sunday as a holy day by prohibiting commercial activity on Sunday.</a:t>
            </a:r>
            <a:endParaRPr dirty="0"/>
          </a:p>
          <a:p>
            <a:pPr marL="457200" lvl="0" indent="-298450" algn="l" rtl="0">
              <a:spcBef>
                <a:spcPts val="0"/>
              </a:spcBef>
              <a:spcAft>
                <a:spcPts val="0"/>
              </a:spcAft>
              <a:buSzPts val="1100"/>
              <a:buChar char="●"/>
            </a:pPr>
            <a:r>
              <a:rPr lang="en" dirty="0"/>
              <a:t>His reforms lessened the severity of slavery. . For example, he forbade the previously common practice of branding slaves’ faces, on the grounds that the face reflected the image of God. </a:t>
            </a:r>
            <a:endParaRPr dirty="0"/>
          </a:p>
          <a:p>
            <a:pPr marL="457200" lvl="0" indent="-298450" algn="l" rtl="0">
              <a:spcBef>
                <a:spcPts val="0"/>
              </a:spcBef>
              <a:spcAft>
                <a:spcPts val="0"/>
              </a:spcAft>
              <a:buSzPts val="1100"/>
              <a:buChar char="●"/>
            </a:pPr>
            <a:r>
              <a:rPr lang="en" dirty="0"/>
              <a:t>He increased the public visibility of the Church by donating prominent buildings, some of which were former pagan temples, to the Church. </a:t>
            </a:r>
            <a:endParaRPr dirty="0"/>
          </a:p>
          <a:p>
            <a:pPr marL="457200" lvl="0" indent="-298450" algn="l" rtl="0">
              <a:spcBef>
                <a:spcPts val="0"/>
              </a:spcBef>
              <a:spcAft>
                <a:spcPts val="0"/>
              </a:spcAft>
              <a:buSzPts val="1100"/>
              <a:buChar char="●"/>
            </a:pPr>
            <a:r>
              <a:rPr lang="en" dirty="0"/>
              <a:t>He built the first St. Peter’s Basilica on the site of Peter’s grave. </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Online Resources: </a:t>
            </a:r>
            <a:r>
              <a:rPr lang="en" dirty="0"/>
              <a:t>View video, </a:t>
            </a:r>
            <a:r>
              <a:rPr lang="en" i="1" dirty="0"/>
              <a:t>Did Constantine Found the Catholic Church?</a:t>
            </a:r>
            <a:r>
              <a:rPr lang="en" dirty="0"/>
              <a:t> URL here: https://youtu.be/oqLBeCmyaKY</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ef0891bfe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ef0891bfe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a:t>
            </a:r>
            <a:r>
              <a:rPr lang="en" dirty="0"/>
              <a:t> </a:t>
            </a:r>
            <a:r>
              <a:rPr lang="en" dirty="0">
                <a:uFill>
                  <a:noFill/>
                </a:uFill>
                <a:hlinkClick r:id="rId3"/>
              </a:rPr>
              <a:t>- Saint Helena - 1592-1593 - by Palma il Giovane.jpg</a:t>
            </a:r>
            <a:r>
              <a:rPr lang="en" dirty="0"/>
              <a:t>. </a:t>
            </a:r>
            <a:r>
              <a:rPr lang="en" dirty="0">
                <a:uFill>
                  <a:noFill/>
                </a:uFill>
                <a:hlinkClick r:id="rId4"/>
              </a:rPr>
              <a:t>Didier Descouens</a:t>
            </a:r>
            <a:r>
              <a:rPr lang="en" dirty="0"/>
              <a:t>.Public domain. https://commons.wikimedia.org/wiki/File:Interior_of_Chiesa_dei_Gesuiti_(Venice)_-_sacristy_-_Saint_Helena_-_1592-1593_-_by_Palma_il_Giovane.jpg</a:t>
            </a:r>
            <a:endParaRPr sz="1300" dirty="0">
              <a:highlight>
                <a:srgbClr val="F8F9FA"/>
              </a:highlight>
            </a:endParaRPr>
          </a:p>
          <a:p>
            <a:pPr marL="0" lvl="0" indent="0" algn="l" rtl="0">
              <a:spcBef>
                <a:spcPts val="0"/>
              </a:spcBef>
              <a:spcAft>
                <a:spcPts val="0"/>
              </a:spcAft>
              <a:buNone/>
            </a:pPr>
            <a:endParaRPr b="1"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t>Teaching Points: </a:t>
            </a:r>
            <a:r>
              <a:rPr lang="en" dirty="0"/>
              <a:t>The discovery of the true cross legend:  Several traditions have developed around St. Helen’s visit to Jerusalem. One story, recounted in a medieval Christian hagiography called the Golden Legend, holds that the Cross of Christ was hidden under stones in a ditch near a pagan shrine to the goddess Venus and that Christians came to the site to venerate the Cross. Because of the persecutions, Christians shared the location of the Cross by word of mouth, and a Christian from the area reportedly shared this information with St. Helen. According to the Golden Legend, a man named Judas dug up the site and found three crosses. Not knowing which one was the authentic Cross, he laid each on the corpse of a young man about to be buried. When he laid the third cross on the man, the dead man came to life.</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Online Resources: </a:t>
            </a:r>
            <a:r>
              <a:rPr lang="en" dirty="0"/>
              <a:t>Have students view video,</a:t>
            </a:r>
            <a:r>
              <a:rPr lang="en" i="1" dirty="0"/>
              <a:t> Legend of the True Cross</a:t>
            </a:r>
            <a:r>
              <a:rPr lang="en" dirty="0"/>
              <a:t>. URL here: https://youtu.be/oCLOneJmQ1c</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ef0891bfe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ef0891bfe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Augustinus im Disput mit dem Irrlehrer. </a:t>
            </a:r>
            <a:r>
              <a:rPr lang="en" dirty="0">
                <a:uFill>
                  <a:noFill/>
                </a:uFill>
                <a:hlinkClick r:id="rId3"/>
              </a:rPr>
              <a:t>Johannes Zick</a:t>
            </a:r>
            <a:r>
              <a:rPr lang="en" dirty="0"/>
              <a:t>. Public domain. </a:t>
            </a:r>
            <a:r>
              <a:rPr lang="en" u="sng" dirty="0">
                <a:solidFill>
                  <a:schemeClr val="hlink"/>
                </a:solidFill>
                <a:hlinkClick r:id="rId4"/>
              </a:rPr>
              <a:t>https://commons.wikimedia.org/wiki/File:Schussenried_Klosterkirche_Fresken_A5_Augustinus_Disput_mit_dem_Irrlehrer.jpg</a:t>
            </a:r>
            <a:r>
              <a:rPr lang="en" dirty="0"/>
              <a:t>. cropped.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cf00156827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cf0015682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t>Teaching points: </a:t>
            </a:r>
            <a:r>
              <a:rPr lang="en" dirty="0"/>
              <a:t>Relieved of the constant threat of persecution, Christians began to squabble among themselves about the correct way to understand the identity and teachings of Jesus. The Church was compelled to debate and define orthodox (“right belief”) doctrine. Some believers (heretics) did not accept these decisions, creating confusion and division in the Church.</a:t>
            </a:r>
            <a:endParaRPr dirty="0">
              <a:solidFill>
                <a:schemeClr val="dk1"/>
              </a:solidFill>
            </a:endParaRPr>
          </a:p>
          <a:p>
            <a:pPr marL="0" lvl="0" indent="0" algn="l" rtl="0">
              <a:spcBef>
                <a:spcPts val="0"/>
              </a:spcBef>
              <a:spcAft>
                <a:spcPts val="0"/>
              </a:spcAft>
              <a:buNone/>
            </a:pPr>
            <a:r>
              <a:rPr lang="en" dirty="0"/>
              <a:t>Gnosticism: Gnostics tended to believe that salvation was attained through a process of understanding secret knowledge and awakening the divine spark within the self.They view matter, including the human body, as evil and spirit as good.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Monophysitism: The idea that Jesus had only one nature, either human or divine. This idea had little support, as it was consistently rejected by many church leaders during the establishment of doctrine.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Apollinarianism: Christological heresy proposed by Apollinaris of Laodicea (died 390) that argues that Jesus was divine but not human (the opposite of Arianism) and that Jesus did not have a human soul.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Nestorianism:  Nestorius, Patriarch of Antioch (fl. 410), taught that Jesus was a human person joined to the Divine Person of the Son. Nestorians also believed that Mary was the mother only of the human person Jesus, not of the Divine Person.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Arianism:  Arianism is named after Arius (c. 250 - c. 336), a priest in Alexandria.  This is considered the most serious heresy.  Jesus Christ was thought of as a special creation by God for man's salvation.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a:t>
            </a:r>
            <a:r>
              <a:rPr lang="en" dirty="0"/>
              <a:t> View video:</a:t>
            </a:r>
            <a:r>
              <a:rPr lang="en" i="1" dirty="0"/>
              <a:t> Five Ancient Heresies Alive Toda</a:t>
            </a:r>
            <a:r>
              <a:rPr lang="en" dirty="0"/>
              <a:t>y. URL here: https://youtu.be/TIts9ihEwfQ</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cf0015682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cf0015682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Council of Nicaea 325 AD. Fresco in Salone Sistino, Vatican.Giovanni Guerra (1544-1618), Cesare Nebbia (1534-1614) e aiuti.Public domain. https://commons.wikimedia.org/wiki/File:Nicea.jpg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a student read aloud the story on the slide then ask students, What is the moral of the story?</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t>Teaching Points:</a:t>
            </a:r>
            <a:r>
              <a:rPr lang="en" dirty="0"/>
              <a:t> </a:t>
            </a:r>
            <a:endParaRPr dirty="0"/>
          </a:p>
          <a:p>
            <a:pPr marL="457200" lvl="0" indent="-298450" algn="l" rtl="0">
              <a:spcBef>
                <a:spcPts val="0"/>
              </a:spcBef>
              <a:spcAft>
                <a:spcPts val="0"/>
              </a:spcAft>
              <a:buSzPts val="1100"/>
              <a:buChar char="●"/>
            </a:pPr>
            <a:r>
              <a:rPr lang="en" dirty="0"/>
              <a:t>Ecumenical Councils: Gatherings of all Catholic bishops of the world under the authority of the pope (Collectively, these church leaders are called the Magisterium or teaching office) to discuss and make decisions about teachings, dogmas and practices that apply to all local churches (dioceses). They addressed and condemned heresies (false teachings that were gaining steam at the time). </a:t>
            </a:r>
            <a:endParaRPr dirty="0"/>
          </a:p>
          <a:p>
            <a:pPr marL="457200" lvl="0" indent="-298450" algn="l" rtl="0">
              <a:spcBef>
                <a:spcPts val="0"/>
              </a:spcBef>
              <a:spcAft>
                <a:spcPts val="0"/>
              </a:spcAft>
              <a:buSzPts val="1100"/>
              <a:buChar char="●"/>
            </a:pPr>
            <a:r>
              <a:rPr lang="en" dirty="0"/>
              <a:t>Dogma: The name for truths that the Church teaches that have been specifically revealed by God. Acceptance of dogma is essential for complete faith and the deepest possible relationship with God. Denial of dogma is heresy. </a:t>
            </a:r>
            <a:endParaRPr dirty="0"/>
          </a:p>
          <a:p>
            <a:pPr marL="457200" lvl="0" indent="-298450" algn="l" rtl="0">
              <a:spcBef>
                <a:spcPts val="0"/>
              </a:spcBef>
              <a:spcAft>
                <a:spcPts val="0"/>
              </a:spcAft>
              <a:buSzPts val="1100"/>
              <a:buChar char="●"/>
            </a:pPr>
            <a:r>
              <a:rPr lang="en" dirty="0"/>
              <a:t>Acceptance of the tenets of the Apostles’ Creed, Nicene Creed, and other Church dogmas is essential for Catholics to have a complete faith and the deepest possible relationship with God. There are two things to keep in mind about Church dogmas: </a:t>
            </a:r>
            <a:endParaRPr dirty="0"/>
          </a:p>
          <a:p>
            <a:pPr marL="914400" lvl="1" indent="-298450" algn="l" rtl="0">
              <a:spcBef>
                <a:spcPts val="0"/>
              </a:spcBef>
              <a:spcAft>
                <a:spcPts val="0"/>
              </a:spcAft>
              <a:buSzPts val="1100"/>
              <a:buChar char="○"/>
            </a:pPr>
            <a:r>
              <a:rPr lang="en" dirty="0"/>
              <a:t>1. They are infallible and irreformable. </a:t>
            </a:r>
            <a:endParaRPr dirty="0"/>
          </a:p>
          <a:p>
            <a:pPr marL="914400" lvl="1" indent="-298450" algn="l" rtl="0">
              <a:spcBef>
                <a:spcPts val="0"/>
              </a:spcBef>
              <a:spcAft>
                <a:spcPts val="0"/>
              </a:spcAft>
              <a:buSzPts val="1100"/>
              <a:buChar char="○"/>
            </a:pPr>
            <a:r>
              <a:rPr lang="en" dirty="0"/>
              <a:t>2. They cannot change in their essence because the truth, which has been revealed by God, remains for all eternity.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Have students view video; </a:t>
            </a:r>
            <a:r>
              <a:rPr lang="en" i="1" dirty="0"/>
              <a:t>What’s up With All The Councils?.</a:t>
            </a:r>
            <a:r>
              <a:rPr lang="en" dirty="0"/>
              <a:t> URL here: </a:t>
            </a:r>
            <a:r>
              <a:rPr lang="en" u="sng" dirty="0">
                <a:solidFill>
                  <a:schemeClr val="hlink"/>
                </a:solidFill>
                <a:hlinkClick r:id="rId3"/>
              </a:rPr>
              <a:t>https://youtu.be/TU81QIvQue0</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9b95a0a1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e9b95a0a1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pgs. 137-142.</a:t>
            </a:r>
            <a:r>
              <a:rPr lang="en" dirty="0"/>
              <a:t> Saint Cyril of Jerusalem, fresco at a greek orthodox church.</a:t>
            </a:r>
            <a:endParaRPr dirty="0"/>
          </a:p>
          <a:p>
            <a:pPr marL="0" lvl="0" indent="0" algn="l" rtl="0">
              <a:spcBef>
                <a:spcPts val="0"/>
              </a:spcBef>
              <a:spcAft>
                <a:spcPts val="0"/>
              </a:spcAft>
              <a:buClr>
                <a:schemeClr val="dk1"/>
              </a:buClr>
              <a:buSzPts val="1100"/>
              <a:buFont typeface="Arial"/>
              <a:buNone/>
            </a:pPr>
            <a:r>
              <a:rPr lang="en" dirty="0"/>
              <a:t>Unknown author. Public domain. https://commons.wikimedia.org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a students copy down information from the slide into their notes. </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Points:</a:t>
            </a:r>
            <a:r>
              <a:rPr lang="en" dirty="0"/>
              <a:t>  In the continued growth and development of these early centuries of the Church’s existence, the Church Fathers played a major role. Figures such as St. John Chrysostom, St. Basil, and St. Augustine of Hippo interpreted and elaborated on the Bible and the teaching tradition. They also criticized the problems they noticed among fellow Christians, including sexual immorality, jealousy, and vanity.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Church Fathers thus guided the Church’s growth and furnished a rich and extensive set of theological and spiritual writings that would challenge and edify Christian believers in the centuries that followed. The early Church “was the story of a family, and of how the ‘fathers’ of that family strove to keep their household together, to preserve the family’s patrimony, to teach and discipline their children, and to protect the family from danger.”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Post-Nicene fathers came after the Council of Nicea 325 AD as compared with apostolic fathers who preceded the council.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Criteria to be considered a church father…</a:t>
            </a:r>
            <a:endParaRPr dirty="0"/>
          </a:p>
          <a:p>
            <a:pPr marL="0" lvl="0" indent="0" algn="l" rtl="0">
              <a:spcBef>
                <a:spcPts val="0"/>
              </a:spcBef>
              <a:spcAft>
                <a:spcPts val="0"/>
              </a:spcAft>
              <a:buNone/>
            </a:pPr>
            <a:r>
              <a:rPr lang="en" dirty="0"/>
              <a:t>1. held orthodox doctrine</a:t>
            </a:r>
            <a:endParaRPr dirty="0"/>
          </a:p>
          <a:p>
            <a:pPr marL="0" lvl="0" indent="0" algn="l" rtl="0">
              <a:spcBef>
                <a:spcPts val="0"/>
              </a:spcBef>
              <a:spcAft>
                <a:spcPts val="0"/>
              </a:spcAft>
              <a:buNone/>
            </a:pPr>
            <a:r>
              <a:rPr lang="en" dirty="0"/>
              <a:t>2. exhibited holiness of life</a:t>
            </a:r>
            <a:endParaRPr dirty="0"/>
          </a:p>
          <a:p>
            <a:pPr marL="0" lvl="0" indent="0" algn="l" rtl="0">
              <a:spcBef>
                <a:spcPts val="0"/>
              </a:spcBef>
              <a:spcAft>
                <a:spcPts val="0"/>
              </a:spcAft>
              <a:buNone/>
            </a:pPr>
            <a:r>
              <a:rPr lang="en" dirty="0"/>
              <a:t>3. been approved by the Church</a:t>
            </a:r>
            <a:endParaRPr dirty="0"/>
          </a:p>
          <a:p>
            <a:pPr marL="0" lvl="0" indent="0" algn="l" rtl="0">
              <a:spcBef>
                <a:spcPts val="0"/>
              </a:spcBef>
              <a:spcAft>
                <a:spcPts val="0"/>
              </a:spcAft>
              <a:buNone/>
            </a:pPr>
            <a:r>
              <a:rPr lang="en" dirty="0"/>
              <a:t>4. lived in the early centuries of the Church.</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f4da9e32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f4da9e32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a:t>
            </a:r>
            <a:r>
              <a:rPr lang="en" dirty="0">
                <a:uFill>
                  <a:noFill/>
                </a:uFill>
                <a:hlinkClick r:id="rId3"/>
              </a:rPr>
              <a:t>Thank You (24 Millions ) views</a:t>
            </a:r>
            <a:r>
              <a:rPr lang="en" dirty="0"/>
              <a:t> from Fresno, USA.</a:t>
            </a:r>
            <a:r>
              <a:rPr lang="en" dirty="0">
                <a:uFill>
                  <a:noFill/>
                </a:uFill>
                <a:hlinkClick r:id="rId4"/>
              </a:rPr>
              <a:t>Creative Commons Attribution 2.0</a:t>
            </a:r>
            <a:r>
              <a:rPr lang="en" dirty="0"/>
              <a:t>.Easter Vigil. https://commons.wikimedia.org/wiki/File:Easter_Vigil_(13978535375).jpg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a students copy down information from the slide into their notes. </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Points:</a:t>
            </a:r>
            <a:r>
              <a:rPr lang="en" dirty="0"/>
              <a:t>  In this picture two young ladies (catechumens) are entering into the church at an Easter Vigil Mass with the flame lit from the Paschal Candle. The Catholic tradition of fire at the Easter Vigil is a ceremony called the Service of Light that uses fire as a symbol of the Resurrection of Jesus: </a:t>
            </a:r>
            <a:endParaRPr dirty="0"/>
          </a:p>
          <a:p>
            <a:pPr marL="457200" lvl="0" indent="-298450" algn="l" rtl="0">
              <a:spcBef>
                <a:spcPts val="0"/>
              </a:spcBef>
              <a:spcAft>
                <a:spcPts val="0"/>
              </a:spcAft>
              <a:buSzPts val="1100"/>
              <a:buChar char="●"/>
            </a:pPr>
            <a:r>
              <a:rPr lang="en" dirty="0"/>
              <a:t>Lighting: The ceremony begins with a priest lighting a large, open fire outside the church. The fire's warmth, light, and beauty draw the congregation together. </a:t>
            </a:r>
            <a:endParaRPr dirty="0"/>
          </a:p>
          <a:p>
            <a:pPr marL="457200" lvl="0" indent="-298450" algn="l" rtl="0">
              <a:spcBef>
                <a:spcPts val="0"/>
              </a:spcBef>
              <a:spcAft>
                <a:spcPts val="0"/>
              </a:spcAft>
              <a:buSzPts val="1100"/>
              <a:buChar char="●"/>
            </a:pPr>
            <a:r>
              <a:rPr lang="en" dirty="0"/>
              <a:t>Blessing: The priest blesses the fire. </a:t>
            </a:r>
            <a:endParaRPr dirty="0"/>
          </a:p>
          <a:p>
            <a:pPr marL="457200" lvl="0" indent="-298450" algn="l" rtl="0">
              <a:spcBef>
                <a:spcPts val="0"/>
              </a:spcBef>
              <a:spcAft>
                <a:spcPts val="0"/>
              </a:spcAft>
              <a:buSzPts val="1100"/>
              <a:buChar char="●"/>
            </a:pPr>
            <a:r>
              <a:rPr lang="en" dirty="0"/>
              <a:t>Lighting the Paschal candle: The Paschal candle is lit from the fire. </a:t>
            </a:r>
            <a:endParaRPr dirty="0"/>
          </a:p>
          <a:p>
            <a:pPr marL="457200" lvl="0" indent="-298450" algn="l" rtl="0">
              <a:spcBef>
                <a:spcPts val="0"/>
              </a:spcBef>
              <a:spcAft>
                <a:spcPts val="0"/>
              </a:spcAft>
              <a:buSzPts val="1100"/>
              <a:buChar char="●"/>
            </a:pPr>
            <a:r>
              <a:rPr lang="en" dirty="0"/>
              <a:t>Entering the church: The community then enters the dark church in a procession, chanting "Lumen Christi" and "Deo gratias"</a:t>
            </a:r>
            <a:endParaRPr sz="1200" dirty="0">
              <a:solidFill>
                <a:srgbClr val="370E00"/>
              </a:solidFill>
              <a:highlight>
                <a:srgbClr val="FFFFFF"/>
              </a:highlight>
              <a:latin typeface="Roboto"/>
              <a:ea typeface="Roboto"/>
              <a:cs typeface="Roboto"/>
              <a:sym typeface="Roboto"/>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For new converts to Christianity in the early Church, accepting the faith meant more than merely saying, “I believe in Jesus.” It meant learning the doctrines of the Church and training to live according to her precepts. Those who were “in training” to become Christian were known as catechumens.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Eventually, on Saturday evening, at Easter Vigil Mass, they received the sacraments of initiation.  We still find this general approach in the Church today. In most parishes, catechumens (the unbaptized) as well as candidates (non-Catholic Christians) who wish to become Catholic go through a period of education and preparation typically known as the Order of Christian Initiation of Adults (OCIA). Commonly, they are baptized or profess their faith as Catholics, and then receive their First Holy Communion, during the Easter Vigil Mass, held the night before Easter Sunday.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a:t>
            </a:r>
            <a:r>
              <a:rPr lang="en" dirty="0"/>
              <a:t> Have students view, </a:t>
            </a:r>
            <a:r>
              <a:rPr lang="en" i="1" dirty="0"/>
              <a:t>Rites of Acceptance and Welcome. </a:t>
            </a:r>
            <a:r>
              <a:rPr lang="en" dirty="0"/>
              <a:t>URL here: https://youtu.be/2amUyk2Duic</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f4da9e32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ef4da9e32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t>Salts seen using a polarized light microscope. </a:t>
            </a:r>
            <a:r>
              <a:rPr lang="en" dirty="0">
                <a:uFill>
                  <a:noFill/>
                </a:uFill>
                <a:hlinkClick r:id="rId3"/>
              </a:rPr>
              <a:t>Juan Carlos Fonseca Mata</a:t>
            </a:r>
            <a:r>
              <a:rPr lang="en" dirty="0"/>
              <a:t>.</a:t>
            </a:r>
            <a:r>
              <a:rPr lang="en" dirty="0">
                <a:uFill>
                  <a:noFill/>
                </a:uFill>
                <a:hlinkClick r:id="rId4"/>
              </a:rPr>
              <a:t>Creative Commons Attribution-Share Alike 4.0</a:t>
            </a:r>
            <a:r>
              <a:rPr lang="en" dirty="0"/>
              <a:t>. https://commons.wikimedia.org/wiki/File:Polarized_light_microscopy_-_04.jpg</a:t>
            </a:r>
            <a:endParaRPr dirty="0"/>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a students copy information from the slide into their notes.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t>Teaching Points:</a:t>
            </a:r>
            <a:r>
              <a:rPr lang="en" dirty="0"/>
              <a:t>  The extraordinary picture on this slide is showing salt illuminated by light under a microscope.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Early Christians were ‘confirmed Catholic’ and not ‘conformed Catholics’ who followed the world. They acted in ways that set them apart from the dominant Roman culture and drew attention to the Gospel. The metaphor of salt was an easy one for first-century inhabitants of Palestine to understand. Salt was essential not only for flavoring, but as a preservative for first-century Mediterranean staples like fish and olives.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be salt was to stand out through modeling a better moral way of life of hope and love. “They will know we are Christians by our love’ was a common saying regarding early Christians. .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be light was to lead others to faith and truth through an illuminative holiness.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Jesus said to his disciples,  “You are the light of the world.” He went on to explain that people do not “light a lamp and then put it under a bushel basket; it is set on a lampstand, where it gives light to all in the house. Just so, your light must shine before others, that they may see your good deeds and glorify your heavenly Father” (Mt 5:14–16).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a:t>
            </a:r>
            <a:r>
              <a:rPr lang="en" dirty="0"/>
              <a:t> Assign article, </a:t>
            </a:r>
            <a:r>
              <a:rPr lang="en" i="1" dirty="0"/>
              <a:t>You are Salt and Light.</a:t>
            </a:r>
            <a:r>
              <a:rPr lang="en" dirty="0"/>
              <a:t> URL  here: </a:t>
            </a:r>
            <a:r>
              <a:rPr lang="en" u="sng" dirty="0">
                <a:solidFill>
                  <a:schemeClr val="hlink"/>
                </a:solidFill>
                <a:hlinkClick r:id="rId5"/>
              </a:rPr>
              <a:t>https://integratedcatholiclife.org/2023/02/dambrosio-you-are-salt-and-light/</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958601" y="1789300"/>
            <a:ext cx="7395600" cy="311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dirty="0">
                <a:solidFill>
                  <a:srgbClr val="FCE5CD"/>
                </a:solidFill>
                <a:latin typeface="Calibri"/>
                <a:ea typeface="Calibri"/>
                <a:cs typeface="Calibri"/>
                <a:sym typeface="Calibri"/>
              </a:rPr>
              <a:t>3. THE CHURCH GROWS AND DEFINES HERSELF</a:t>
            </a:r>
            <a:endParaRPr sz="5200" b="1" dirty="0">
              <a:solidFill>
                <a:srgbClr val="FCE5CD"/>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body" idx="1"/>
          </p:nvPr>
        </p:nvSpPr>
        <p:spPr>
          <a:xfrm>
            <a:off x="460600" y="1840525"/>
            <a:ext cx="5028300" cy="3165900"/>
          </a:xfrm>
          <a:prstGeom prst="rect">
            <a:avLst/>
          </a:prstGeom>
        </p:spPr>
        <p:txBody>
          <a:bodyPr spcFirstLastPara="1" wrap="square" lIns="91425" tIns="91425" rIns="91425" bIns="91425" anchor="t" anchorCtr="0">
            <a:normAutofit fontScale="55000" lnSpcReduction="10000"/>
          </a:bodyPr>
          <a:lstStyle/>
          <a:p>
            <a:pPr marL="0" lvl="0" indent="0" algn="ctr" rtl="0">
              <a:spcBef>
                <a:spcPts val="0"/>
              </a:spcBef>
              <a:spcAft>
                <a:spcPts val="0"/>
              </a:spcAft>
              <a:buNone/>
            </a:pPr>
            <a:r>
              <a:rPr lang="en" sz="5491" b="1" dirty="0">
                <a:solidFill>
                  <a:srgbClr val="5B0F00"/>
                </a:solidFill>
                <a:latin typeface="Calibri"/>
                <a:ea typeface="Calibri"/>
                <a:cs typeface="Calibri"/>
                <a:sym typeface="Calibri"/>
              </a:rPr>
              <a:t>As a young Catholic (Christian) which would you say you are…</a:t>
            </a:r>
            <a:endParaRPr sz="5491" b="1" dirty="0">
              <a:solidFill>
                <a:srgbClr val="5B0F00"/>
              </a:solidFill>
              <a:latin typeface="Calibri"/>
              <a:ea typeface="Calibri"/>
              <a:cs typeface="Calibri"/>
              <a:sym typeface="Calibri"/>
            </a:endParaRPr>
          </a:p>
          <a:p>
            <a:pPr marL="0" lvl="0" indent="0" algn="ctr" rtl="0">
              <a:spcBef>
                <a:spcPts val="1200"/>
              </a:spcBef>
              <a:spcAft>
                <a:spcPts val="0"/>
              </a:spcAft>
              <a:buNone/>
            </a:pPr>
            <a:r>
              <a:rPr lang="en" sz="5491" b="1" dirty="0">
                <a:solidFill>
                  <a:srgbClr val="5B0F00"/>
                </a:solidFill>
                <a:latin typeface="Calibri"/>
                <a:ea typeface="Calibri"/>
                <a:cs typeface="Calibri"/>
                <a:sym typeface="Calibri"/>
              </a:rPr>
              <a:t>Salt, Light, or Both? Explain.</a:t>
            </a:r>
            <a:endParaRPr sz="5491" b="1" dirty="0">
              <a:solidFill>
                <a:srgbClr val="5B0F00"/>
              </a:solidFill>
              <a:latin typeface="Calibri"/>
              <a:ea typeface="Calibri"/>
              <a:cs typeface="Calibri"/>
              <a:sym typeface="Calibri"/>
            </a:endParaRPr>
          </a:p>
          <a:p>
            <a:pPr marL="0" lvl="0" indent="0" algn="l" rtl="0">
              <a:spcBef>
                <a:spcPts val="1200"/>
              </a:spcBef>
              <a:spcAft>
                <a:spcPts val="1200"/>
              </a:spcAft>
              <a:buNone/>
            </a:pPr>
            <a:r>
              <a:rPr lang="en" sz="3400" dirty="0">
                <a:solidFill>
                  <a:schemeClr val="lt1"/>
                </a:solidFill>
                <a:latin typeface="Calibri"/>
                <a:ea typeface="Calibri"/>
                <a:cs typeface="Calibri"/>
                <a:sym typeface="Calibri"/>
              </a:rPr>
              <a:t>When at the Last Supper Jesus said about the Eucharist, “This is my Body” why do you think most Protestants do not interpret that as literal and Catholics do?</a:t>
            </a:r>
            <a:endParaRPr sz="3400" dirty="0">
              <a:solidFill>
                <a:schemeClr val="lt1"/>
              </a:solidFill>
              <a:latin typeface="Calibri"/>
              <a:ea typeface="Calibri"/>
              <a:cs typeface="Calibri"/>
              <a:sym typeface="Calibri"/>
            </a:endParaRPr>
          </a:p>
        </p:txBody>
      </p:sp>
      <p:pic>
        <p:nvPicPr>
          <p:cNvPr id="131" name="Google Shape;131;p22"/>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132" name="Google Shape;132;p22"/>
          <p:cNvSpPr/>
          <p:nvPr/>
        </p:nvSpPr>
        <p:spPr>
          <a:xfrm rot="10800000">
            <a:off x="460600" y="243125"/>
            <a:ext cx="8227200" cy="1134600"/>
          </a:xfrm>
          <a:prstGeom prst="bevel">
            <a:avLst>
              <a:gd name="adj" fmla="val 12500"/>
            </a:avLst>
          </a:prstGeom>
          <a:solidFill>
            <a:srgbClr val="741B47"/>
          </a:solidFill>
          <a:ln w="762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22"/>
          <p:cNvSpPr txBox="1"/>
          <p:nvPr/>
        </p:nvSpPr>
        <p:spPr>
          <a:xfrm>
            <a:off x="1671675" y="309525"/>
            <a:ext cx="5902800" cy="106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Turn and Talk</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39" name="Google Shape;139;p23"/>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23"/>
          <p:cNvSpPr txBox="1"/>
          <p:nvPr/>
        </p:nvSpPr>
        <p:spPr>
          <a:xfrm>
            <a:off x="1217350" y="188375"/>
            <a:ext cx="71730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Canon</a:t>
            </a:r>
            <a:endParaRPr sz="5300">
              <a:solidFill>
                <a:schemeClr val="lt1"/>
              </a:solidFill>
              <a:latin typeface="Calibri"/>
              <a:ea typeface="Calibri"/>
              <a:cs typeface="Calibri"/>
              <a:sym typeface="Calibri"/>
            </a:endParaRPr>
          </a:p>
        </p:txBody>
      </p:sp>
      <p:sp>
        <p:nvSpPr>
          <p:cNvPr id="141" name="Google Shape;141;p2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2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43" name="Google Shape;143;p23"/>
          <p:cNvSpPr txBox="1"/>
          <p:nvPr/>
        </p:nvSpPr>
        <p:spPr>
          <a:xfrm>
            <a:off x="4365875" y="1757975"/>
            <a:ext cx="4213800" cy="319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latin typeface="Calibri"/>
                <a:ea typeface="Calibri"/>
                <a:cs typeface="Calibri"/>
                <a:sym typeface="Calibri"/>
              </a:rPr>
              <a:t>A name for the official list of those books of the Bible that have been accepted as normative for the faith by the Catholic bishops at church councils.</a:t>
            </a:r>
            <a:endParaRPr sz="28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44" name="Google Shape;144;p23"/>
          <p:cNvPicPr preferRelativeResize="0"/>
          <p:nvPr/>
        </p:nvPicPr>
        <p:blipFill>
          <a:blip r:embed="rId3">
            <a:alphaModFix/>
          </a:blip>
          <a:stretch>
            <a:fillRect/>
          </a:stretch>
        </p:blipFill>
        <p:spPr>
          <a:xfrm>
            <a:off x="795975" y="2010175"/>
            <a:ext cx="2941299" cy="2172300"/>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48"/>
        <p:cNvGrpSpPr/>
        <p:nvPr/>
      </p:nvGrpSpPr>
      <p:grpSpPr>
        <a:xfrm>
          <a:off x="0" y="0"/>
          <a:ext cx="0" cy="0"/>
          <a:chOff x="0" y="0"/>
          <a:chExt cx="0" cy="0"/>
        </a:xfrm>
      </p:grpSpPr>
      <p:sp>
        <p:nvSpPr>
          <p:cNvPr id="149" name="Google Shape;149;p24"/>
          <p:cNvSpPr txBox="1"/>
          <p:nvPr/>
        </p:nvSpPr>
        <p:spPr>
          <a:xfrm>
            <a:off x="863850" y="311775"/>
            <a:ext cx="74163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741B47"/>
                </a:solidFill>
                <a:latin typeface="Calibri"/>
                <a:ea typeface="Calibri"/>
                <a:cs typeface="Calibri"/>
                <a:sym typeface="Calibri"/>
              </a:rPr>
              <a:t>The Church Established the Canon of Scriptures</a:t>
            </a:r>
            <a:endParaRPr sz="2800" b="1">
              <a:solidFill>
                <a:srgbClr val="741B47"/>
              </a:solidFill>
              <a:latin typeface="Calibri"/>
              <a:ea typeface="Calibri"/>
              <a:cs typeface="Calibri"/>
              <a:sym typeface="Calibri"/>
            </a:endParaRPr>
          </a:p>
        </p:txBody>
      </p:sp>
      <p:sp>
        <p:nvSpPr>
          <p:cNvPr id="150" name="Google Shape;150;p24"/>
          <p:cNvSpPr txBox="1"/>
          <p:nvPr/>
        </p:nvSpPr>
        <p:spPr>
          <a:xfrm>
            <a:off x="863850" y="1334200"/>
            <a:ext cx="4566600" cy="34953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202020"/>
              </a:buClr>
              <a:buSzPts val="1800"/>
              <a:buFont typeface="Calibri"/>
              <a:buChar char="●"/>
            </a:pPr>
            <a:r>
              <a:rPr lang="en" sz="1800" dirty="0">
                <a:solidFill>
                  <a:srgbClr val="202020"/>
                </a:solidFill>
                <a:latin typeface="Calibri"/>
                <a:ea typeface="Calibri"/>
                <a:cs typeface="Calibri"/>
                <a:sym typeface="Calibri"/>
              </a:rPr>
              <a:t>It was through a series of councils, in conjunction with the approval of the pope, that the Church established the canon of the Bible. </a:t>
            </a:r>
            <a:endParaRPr sz="1800" dirty="0">
              <a:solidFill>
                <a:srgbClr val="202020"/>
              </a:solidFill>
              <a:latin typeface="Calibri"/>
              <a:ea typeface="Calibri"/>
              <a:cs typeface="Calibri"/>
              <a:sym typeface="Calibri"/>
            </a:endParaRPr>
          </a:p>
          <a:p>
            <a:pPr marL="457200" lvl="0" indent="-342900" algn="l" rtl="0">
              <a:lnSpc>
                <a:spcPct val="115000"/>
              </a:lnSpc>
              <a:spcBef>
                <a:spcPts val="0"/>
              </a:spcBef>
              <a:spcAft>
                <a:spcPts val="0"/>
              </a:spcAft>
              <a:buClr>
                <a:srgbClr val="202020"/>
              </a:buClr>
              <a:buSzPts val="1800"/>
              <a:buFont typeface="Calibri"/>
              <a:buChar char="●"/>
            </a:pPr>
            <a:r>
              <a:rPr lang="en" sz="1800" dirty="0">
                <a:solidFill>
                  <a:srgbClr val="202020"/>
                </a:solidFill>
                <a:latin typeface="Calibri"/>
                <a:ea typeface="Calibri"/>
                <a:cs typeface="Calibri"/>
                <a:sym typeface="Calibri"/>
              </a:rPr>
              <a:t>Using a set of criteria they chose which books belonged and which ones didn’t.</a:t>
            </a:r>
            <a:endParaRPr sz="1800" dirty="0">
              <a:solidFill>
                <a:srgbClr val="202020"/>
              </a:solidFill>
              <a:latin typeface="Calibri"/>
              <a:ea typeface="Calibri"/>
              <a:cs typeface="Calibri"/>
              <a:sym typeface="Calibri"/>
            </a:endParaRPr>
          </a:p>
          <a:p>
            <a:pPr marL="457200" lvl="0" indent="-342900" algn="l" rtl="0">
              <a:lnSpc>
                <a:spcPct val="115000"/>
              </a:lnSpc>
              <a:spcBef>
                <a:spcPts val="0"/>
              </a:spcBef>
              <a:spcAft>
                <a:spcPts val="0"/>
              </a:spcAft>
              <a:buClr>
                <a:srgbClr val="202020"/>
              </a:buClr>
              <a:buSzPts val="1800"/>
              <a:buFont typeface="Calibri"/>
              <a:buChar char="●"/>
            </a:pPr>
            <a:r>
              <a:rPr lang="en" sz="1800" dirty="0">
                <a:solidFill>
                  <a:srgbClr val="202020"/>
                </a:solidFill>
                <a:latin typeface="Calibri"/>
                <a:ea typeface="Calibri"/>
                <a:cs typeface="Calibri"/>
                <a:sym typeface="Calibri"/>
              </a:rPr>
              <a:t>These Catholic Church councils took place at cities in Asia Minor (Turkey) and North Africa in the final decades of the fourth century. </a:t>
            </a:r>
            <a:endParaRPr sz="1800" dirty="0">
              <a:solidFill>
                <a:srgbClr val="202020"/>
              </a:solidFill>
              <a:latin typeface="Calibri"/>
              <a:ea typeface="Calibri"/>
              <a:cs typeface="Calibri"/>
              <a:sym typeface="Calibri"/>
            </a:endParaRPr>
          </a:p>
        </p:txBody>
      </p:sp>
      <p:pic>
        <p:nvPicPr>
          <p:cNvPr id="151" name="Google Shape;151;p24"/>
          <p:cNvPicPr preferRelativeResize="0"/>
          <p:nvPr/>
        </p:nvPicPr>
        <p:blipFill rotWithShape="1">
          <a:blip r:embed="rId3">
            <a:alphaModFix/>
          </a:blip>
          <a:srcRect l="9698" t="5759" r="10282" b="6181"/>
          <a:stretch/>
        </p:blipFill>
        <p:spPr>
          <a:xfrm>
            <a:off x="5996500" y="1445725"/>
            <a:ext cx="2214826" cy="3272224"/>
          </a:xfrm>
          <a:prstGeom prst="rect">
            <a:avLst/>
          </a:prstGeom>
          <a:noFill/>
          <a:ln w="152400"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subTitle" idx="1"/>
          </p:nvPr>
        </p:nvSpPr>
        <p:spPr>
          <a:xfrm>
            <a:off x="4572000" y="1757975"/>
            <a:ext cx="40077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57" name="Google Shape;157;p25"/>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8" name="Google Shape;158;p25"/>
          <p:cNvSpPr txBox="1"/>
          <p:nvPr/>
        </p:nvSpPr>
        <p:spPr>
          <a:xfrm>
            <a:off x="311700" y="188375"/>
            <a:ext cx="80787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a:solidFill>
                  <a:schemeClr val="lt1"/>
                </a:solidFill>
                <a:latin typeface="Calibri"/>
                <a:ea typeface="Calibri"/>
                <a:cs typeface="Calibri"/>
                <a:sym typeface="Calibri"/>
              </a:rPr>
              <a:t>Sacred Tradition</a:t>
            </a:r>
            <a:endParaRPr sz="5300">
              <a:solidFill>
                <a:schemeClr val="lt1"/>
              </a:solidFill>
              <a:latin typeface="Calibri"/>
              <a:ea typeface="Calibri"/>
              <a:cs typeface="Calibri"/>
              <a:sym typeface="Calibri"/>
            </a:endParaRPr>
          </a:p>
        </p:txBody>
      </p:sp>
      <p:sp>
        <p:nvSpPr>
          <p:cNvPr id="159" name="Google Shape;159;p25"/>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25"/>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61" name="Google Shape;161;p25"/>
          <p:cNvSpPr txBox="1"/>
          <p:nvPr/>
        </p:nvSpPr>
        <p:spPr>
          <a:xfrm>
            <a:off x="4572000" y="1666175"/>
            <a:ext cx="3818400" cy="30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Church teachings and practices that have been passed down by the popes and bishops, the successors of the Apostles. Along with Scripture, Tradition makes up the deposit of faith.</a:t>
            </a:r>
            <a:endParaRPr sz="2400">
              <a:latin typeface="Calibri"/>
              <a:ea typeface="Calibri"/>
              <a:cs typeface="Calibri"/>
              <a:sym typeface="Calibri"/>
            </a:endParaRPr>
          </a:p>
        </p:txBody>
      </p:sp>
      <p:pic>
        <p:nvPicPr>
          <p:cNvPr id="162" name="Google Shape;162;p25"/>
          <p:cNvPicPr preferRelativeResize="0"/>
          <p:nvPr/>
        </p:nvPicPr>
        <p:blipFill>
          <a:blip r:embed="rId3">
            <a:alphaModFix/>
          </a:blip>
          <a:stretch>
            <a:fillRect/>
          </a:stretch>
        </p:blipFill>
        <p:spPr>
          <a:xfrm>
            <a:off x="1665800" y="1817050"/>
            <a:ext cx="2171299" cy="2768450"/>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68" name="Google Shape;168;p26"/>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26"/>
          <p:cNvSpPr txBox="1"/>
          <p:nvPr/>
        </p:nvSpPr>
        <p:spPr>
          <a:xfrm>
            <a:off x="311700" y="188375"/>
            <a:ext cx="80787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a:solidFill>
                  <a:schemeClr val="lt1"/>
                </a:solidFill>
                <a:latin typeface="Calibri"/>
                <a:ea typeface="Calibri"/>
                <a:cs typeface="Calibri"/>
                <a:sym typeface="Calibri"/>
              </a:rPr>
              <a:t>Magisterium</a:t>
            </a:r>
            <a:endParaRPr sz="5300">
              <a:solidFill>
                <a:schemeClr val="lt1"/>
              </a:solidFill>
              <a:latin typeface="Calibri"/>
              <a:ea typeface="Calibri"/>
              <a:cs typeface="Calibri"/>
              <a:sym typeface="Calibri"/>
            </a:endParaRPr>
          </a:p>
        </p:txBody>
      </p:sp>
      <p:sp>
        <p:nvSpPr>
          <p:cNvPr id="170" name="Google Shape;170;p26"/>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26"/>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72" name="Google Shape;172;p26"/>
          <p:cNvSpPr txBox="1"/>
          <p:nvPr/>
        </p:nvSpPr>
        <p:spPr>
          <a:xfrm>
            <a:off x="4572000" y="1757975"/>
            <a:ext cx="4122900" cy="30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The teaching authority of the Church held by the pope and bishops. They “preserve God’s people from deviations and defections and to guarantee them the objective possibility of professing the true faith without error.” </a:t>
            </a:r>
            <a:endParaRPr sz="2400">
              <a:latin typeface="Calibri"/>
              <a:ea typeface="Calibri"/>
              <a:cs typeface="Calibri"/>
              <a:sym typeface="Calibri"/>
            </a:endParaRPr>
          </a:p>
        </p:txBody>
      </p:sp>
      <p:pic>
        <p:nvPicPr>
          <p:cNvPr id="173" name="Google Shape;173;p26"/>
          <p:cNvPicPr preferRelativeResize="0"/>
          <p:nvPr/>
        </p:nvPicPr>
        <p:blipFill>
          <a:blip r:embed="rId3">
            <a:alphaModFix/>
          </a:blip>
          <a:stretch>
            <a:fillRect/>
          </a:stretch>
        </p:blipFill>
        <p:spPr>
          <a:xfrm>
            <a:off x="1498637" y="1849774"/>
            <a:ext cx="2297789" cy="2886599"/>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p27"/>
          <p:cNvSpPr txBox="1">
            <a:spLocks noGrp="1"/>
          </p:cNvSpPr>
          <p:nvPr>
            <p:ph type="ctrTitle"/>
          </p:nvPr>
        </p:nvSpPr>
        <p:spPr>
          <a:xfrm>
            <a:off x="311700" y="170625"/>
            <a:ext cx="4789500" cy="93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980" b="1">
                <a:solidFill>
                  <a:srgbClr val="FFE599"/>
                </a:solidFill>
                <a:latin typeface="Calibri"/>
                <a:ea typeface="Calibri"/>
                <a:cs typeface="Calibri"/>
                <a:sym typeface="Calibri"/>
              </a:rPr>
              <a:t>The “Tripod of Truth”</a:t>
            </a:r>
            <a:endParaRPr sz="3980" b="1">
              <a:solidFill>
                <a:srgbClr val="FFE599"/>
              </a:solidFill>
              <a:latin typeface="Calibri"/>
              <a:ea typeface="Calibri"/>
              <a:cs typeface="Calibri"/>
              <a:sym typeface="Calibri"/>
            </a:endParaRPr>
          </a:p>
        </p:txBody>
      </p:sp>
      <p:pic>
        <p:nvPicPr>
          <p:cNvPr id="179" name="Google Shape;179;p27"/>
          <p:cNvPicPr preferRelativeResize="0"/>
          <p:nvPr/>
        </p:nvPicPr>
        <p:blipFill>
          <a:blip r:embed="rId4">
            <a:alphaModFix/>
          </a:blip>
          <a:stretch>
            <a:fillRect/>
          </a:stretch>
        </p:blipFill>
        <p:spPr>
          <a:xfrm>
            <a:off x="5187457" y="-1"/>
            <a:ext cx="3956544" cy="5143501"/>
          </a:xfrm>
          <a:prstGeom prst="rect">
            <a:avLst/>
          </a:prstGeom>
          <a:noFill/>
          <a:ln w="9525" cap="flat" cmpd="sng">
            <a:solidFill>
              <a:schemeClr val="lt1"/>
            </a:solidFill>
            <a:prstDash val="solid"/>
            <a:round/>
            <a:headEnd type="none" w="sm" len="sm"/>
            <a:tailEnd type="none" w="sm" len="sm"/>
          </a:ln>
        </p:spPr>
      </p:pic>
      <p:sp>
        <p:nvSpPr>
          <p:cNvPr id="180" name="Google Shape;180;p27"/>
          <p:cNvSpPr txBox="1"/>
          <p:nvPr/>
        </p:nvSpPr>
        <p:spPr>
          <a:xfrm>
            <a:off x="732825" y="1453025"/>
            <a:ext cx="3635700" cy="28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Calibri"/>
                <a:ea typeface="Calibri"/>
                <a:cs typeface="Calibri"/>
                <a:sym typeface="Calibri"/>
              </a:rPr>
              <a:t> “Sacred Tradition, Sacred Scripture and the Magisterium … are so linked and joined together that one cannot stand without the others.”</a:t>
            </a:r>
            <a:endParaRPr sz="2400">
              <a:solidFill>
                <a:schemeClr val="lt1"/>
              </a:solidFill>
              <a:latin typeface="Calibri"/>
              <a:ea typeface="Calibri"/>
              <a:cs typeface="Calibri"/>
              <a:sym typeface="Calibri"/>
            </a:endParaRPr>
          </a:p>
          <a:p>
            <a:pPr marL="0" lvl="0" indent="0" algn="ctr" rtl="0">
              <a:spcBef>
                <a:spcPts val="0"/>
              </a:spcBef>
              <a:spcAft>
                <a:spcPts val="0"/>
              </a:spcAft>
              <a:buNone/>
            </a:pPr>
            <a:r>
              <a:rPr lang="en">
                <a:solidFill>
                  <a:schemeClr val="lt1"/>
                </a:solidFill>
                <a:latin typeface="Calibri"/>
                <a:ea typeface="Calibri"/>
                <a:cs typeface="Calibri"/>
                <a:sym typeface="Calibri"/>
              </a:rPr>
              <a:t> - Dei Verbum, Vatican II</a:t>
            </a:r>
            <a:endParaRPr>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86" name="Google Shape;186;p28"/>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8"/>
          <p:cNvSpPr txBox="1"/>
          <p:nvPr/>
        </p:nvSpPr>
        <p:spPr>
          <a:xfrm>
            <a:off x="311700" y="188375"/>
            <a:ext cx="80787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a:solidFill>
                  <a:schemeClr val="lt1"/>
                </a:solidFill>
                <a:latin typeface="Calibri"/>
                <a:ea typeface="Calibri"/>
                <a:cs typeface="Calibri"/>
                <a:sym typeface="Calibri"/>
              </a:rPr>
              <a:t>Deposit of Faith</a:t>
            </a:r>
            <a:endParaRPr sz="5300">
              <a:solidFill>
                <a:schemeClr val="lt1"/>
              </a:solidFill>
              <a:latin typeface="Calibri"/>
              <a:ea typeface="Calibri"/>
              <a:cs typeface="Calibri"/>
              <a:sym typeface="Calibri"/>
            </a:endParaRPr>
          </a:p>
        </p:txBody>
      </p:sp>
      <p:sp>
        <p:nvSpPr>
          <p:cNvPr id="188" name="Google Shape;188;p2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90" name="Google Shape;190;p28"/>
          <p:cNvSpPr txBox="1"/>
          <p:nvPr/>
        </p:nvSpPr>
        <p:spPr>
          <a:xfrm>
            <a:off x="4411025" y="1757975"/>
            <a:ext cx="4284000" cy="28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dirty="0">
                <a:latin typeface="Calibri"/>
                <a:ea typeface="Calibri"/>
                <a:cs typeface="Calibri"/>
                <a:sym typeface="Calibri"/>
              </a:rPr>
              <a:t>The name for the source that contains all of God’s revelation— Sacred Tradition and Sacred Scripture. The Magisterium draws from the Deposit of Faith, and all that it teaches must be accepted by Catholics as being divinely revealed. </a:t>
            </a:r>
            <a:endParaRPr sz="2300" dirty="0">
              <a:latin typeface="Calibri"/>
              <a:ea typeface="Calibri"/>
              <a:cs typeface="Calibri"/>
              <a:sym typeface="Calibri"/>
            </a:endParaRPr>
          </a:p>
        </p:txBody>
      </p:sp>
      <p:pic>
        <p:nvPicPr>
          <p:cNvPr id="191" name="Google Shape;191;p28"/>
          <p:cNvPicPr preferRelativeResize="0"/>
          <p:nvPr/>
        </p:nvPicPr>
        <p:blipFill>
          <a:blip r:embed="rId3">
            <a:alphaModFix/>
          </a:blip>
          <a:stretch>
            <a:fillRect/>
          </a:stretch>
        </p:blipFill>
        <p:spPr>
          <a:xfrm>
            <a:off x="788950" y="1984738"/>
            <a:ext cx="3244101" cy="2433076"/>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9"/>
          <p:cNvPicPr preferRelativeResize="0"/>
          <p:nvPr/>
        </p:nvPicPr>
        <p:blipFill>
          <a:blip r:embed="rId3">
            <a:alphaModFix/>
          </a:blip>
          <a:stretch>
            <a:fillRect/>
          </a:stretch>
        </p:blipFill>
        <p:spPr>
          <a:xfrm>
            <a:off x="529400" y="2113875"/>
            <a:ext cx="3070800" cy="2609425"/>
          </a:xfrm>
          <a:prstGeom prst="rect">
            <a:avLst/>
          </a:prstGeom>
          <a:noFill/>
          <a:ln>
            <a:noFill/>
          </a:ln>
        </p:spPr>
      </p:pic>
      <p:sp>
        <p:nvSpPr>
          <p:cNvPr id="197" name="Google Shape;197;p29"/>
          <p:cNvSpPr/>
          <p:nvPr/>
        </p:nvSpPr>
        <p:spPr>
          <a:xfrm>
            <a:off x="529400" y="345450"/>
            <a:ext cx="2739600" cy="1433100"/>
          </a:xfrm>
          <a:prstGeom prst="wedgeRectCallout">
            <a:avLst>
              <a:gd name="adj1" fmla="val -20343"/>
              <a:gd name="adj2" fmla="val 70529"/>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 name="Google Shape;198;p29"/>
          <p:cNvSpPr txBox="1"/>
          <p:nvPr/>
        </p:nvSpPr>
        <p:spPr>
          <a:xfrm>
            <a:off x="656075" y="345450"/>
            <a:ext cx="2862300" cy="1433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900" b="1" dirty="0">
                <a:solidFill>
                  <a:srgbClr val="783F04"/>
                </a:solidFill>
                <a:latin typeface="Calibri"/>
                <a:ea typeface="Calibri"/>
                <a:cs typeface="Calibri"/>
                <a:sym typeface="Calibri"/>
              </a:rPr>
              <a:t>So, like, </a:t>
            </a:r>
            <a:r>
              <a:rPr lang="en" sz="1900" b="1" i="1" dirty="0">
                <a:solidFill>
                  <a:srgbClr val="783F04"/>
                </a:solidFill>
                <a:latin typeface="Calibri"/>
                <a:ea typeface="Calibri"/>
                <a:cs typeface="Calibri"/>
                <a:sym typeface="Calibri"/>
              </a:rPr>
              <a:t>everything</a:t>
            </a:r>
            <a:r>
              <a:rPr lang="en" sz="1900" b="1" dirty="0">
                <a:solidFill>
                  <a:srgbClr val="783F04"/>
                </a:solidFill>
                <a:latin typeface="Calibri"/>
                <a:ea typeface="Calibri"/>
                <a:cs typeface="Calibri"/>
                <a:sym typeface="Calibri"/>
              </a:rPr>
              <a:t> the pope says has to be true because he’s ‘infallible’?</a:t>
            </a:r>
            <a:endParaRPr sz="900" b="1" dirty="0">
              <a:solidFill>
                <a:srgbClr val="783F04"/>
              </a:solidFill>
            </a:endParaRPr>
          </a:p>
        </p:txBody>
      </p:sp>
      <p:sp>
        <p:nvSpPr>
          <p:cNvPr id="199" name="Google Shape;199;p29"/>
          <p:cNvSpPr txBox="1"/>
          <p:nvPr/>
        </p:nvSpPr>
        <p:spPr>
          <a:xfrm>
            <a:off x="3798600" y="345450"/>
            <a:ext cx="4081500" cy="4273500"/>
          </a:xfrm>
          <a:prstGeom prst="rect">
            <a:avLst/>
          </a:prstGeom>
          <a:solidFill>
            <a:srgbClr val="EAD1DC"/>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rgbClr val="783F04"/>
                </a:solidFill>
                <a:latin typeface="Calibri"/>
                <a:ea typeface="Calibri"/>
                <a:cs typeface="Calibri"/>
                <a:sym typeface="Calibri"/>
              </a:rPr>
              <a:t>No. Non-Catholics and Catholics alike often misunderstand the meaning of infallibility related to Church teaching. First, infallibility is not a magic wand that the pope and bishops get to wave over their teachings to make them inviolable and true. Rather, infallibility is God’s promise to the Church that when it comes to matters pertaining to faith and morals and salvation, Catholics can be confident that Church teaching will be a definitive guide. This gift does not apply to other statements the pope or bishops make.</a:t>
            </a:r>
            <a:endParaRPr sz="1800" b="1" dirty="0">
              <a:solidFill>
                <a:srgbClr val="783F04"/>
              </a:solidFill>
              <a:latin typeface="Calibri"/>
              <a:ea typeface="Calibri"/>
              <a:cs typeface="Calibri"/>
              <a:sym typeface="Calibri"/>
            </a:endParaRPr>
          </a:p>
        </p:txBody>
      </p:sp>
      <p:sp>
        <p:nvSpPr>
          <p:cNvPr id="200" name="Google Shape;200;p29"/>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29"/>
          <p:cNvSpPr txBox="1"/>
          <p:nvPr/>
        </p:nvSpPr>
        <p:spPr>
          <a:xfrm>
            <a:off x="6897750" y="280875"/>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Challenge </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Question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380850" y="135150"/>
            <a:ext cx="4684800" cy="82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680" b="1">
                <a:solidFill>
                  <a:srgbClr val="FFE599"/>
                </a:solidFill>
                <a:latin typeface="Calibri"/>
                <a:ea typeface="Calibri"/>
                <a:cs typeface="Calibri"/>
                <a:sym typeface="Calibri"/>
              </a:rPr>
              <a:t>Constantine</a:t>
            </a:r>
            <a:endParaRPr sz="4680" b="1">
              <a:solidFill>
                <a:srgbClr val="FFE599"/>
              </a:solidFill>
              <a:latin typeface="Calibri"/>
              <a:ea typeface="Calibri"/>
              <a:cs typeface="Calibri"/>
              <a:sym typeface="Calibri"/>
            </a:endParaRPr>
          </a:p>
        </p:txBody>
      </p:sp>
      <p:sp>
        <p:nvSpPr>
          <p:cNvPr id="60" name="Google Shape;60;p14"/>
          <p:cNvSpPr txBox="1">
            <a:spLocks noGrp="1"/>
          </p:cNvSpPr>
          <p:nvPr>
            <p:ph type="subTitle" idx="1"/>
          </p:nvPr>
        </p:nvSpPr>
        <p:spPr>
          <a:xfrm>
            <a:off x="4380850" y="3469150"/>
            <a:ext cx="4607700" cy="1275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400">
                <a:solidFill>
                  <a:schemeClr val="lt1"/>
                </a:solidFill>
                <a:latin typeface="Calibri"/>
                <a:ea typeface="Calibri"/>
                <a:cs typeface="Calibri"/>
                <a:sym typeface="Calibri"/>
              </a:rPr>
              <a:t> “In this sign you will conquer.”</a:t>
            </a:r>
            <a:endParaRPr sz="3400">
              <a:solidFill>
                <a:schemeClr val="lt1"/>
              </a:solidFill>
              <a:latin typeface="Calibri"/>
              <a:ea typeface="Calibri"/>
              <a:cs typeface="Calibri"/>
              <a:sym typeface="Calibri"/>
            </a:endParaRPr>
          </a:p>
        </p:txBody>
      </p:sp>
      <p:pic>
        <p:nvPicPr>
          <p:cNvPr id="61" name="Google Shape;61;p14"/>
          <p:cNvPicPr preferRelativeResize="0"/>
          <p:nvPr/>
        </p:nvPicPr>
        <p:blipFill>
          <a:blip r:embed="rId4">
            <a:alphaModFix/>
          </a:blip>
          <a:stretch>
            <a:fillRect/>
          </a:stretch>
        </p:blipFill>
        <p:spPr>
          <a:xfrm>
            <a:off x="0" y="0"/>
            <a:ext cx="4188473" cy="5143500"/>
          </a:xfrm>
          <a:prstGeom prst="rect">
            <a:avLst/>
          </a:prstGeom>
          <a:noFill/>
          <a:ln>
            <a:noFill/>
          </a:ln>
        </p:spPr>
      </p:pic>
      <p:pic>
        <p:nvPicPr>
          <p:cNvPr id="62" name="Google Shape;62;p14"/>
          <p:cNvPicPr preferRelativeResize="0"/>
          <p:nvPr/>
        </p:nvPicPr>
        <p:blipFill>
          <a:blip r:embed="rId5">
            <a:alphaModFix/>
          </a:blip>
          <a:stretch>
            <a:fillRect/>
          </a:stretch>
        </p:blipFill>
        <p:spPr>
          <a:xfrm>
            <a:off x="4340875" y="1116450"/>
            <a:ext cx="4650726" cy="235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2721075" y="135150"/>
            <a:ext cx="6344700" cy="145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880" b="1">
                <a:solidFill>
                  <a:srgbClr val="FFE599"/>
                </a:solidFill>
                <a:latin typeface="Calibri"/>
                <a:ea typeface="Calibri"/>
                <a:cs typeface="Calibri"/>
                <a:sym typeface="Calibri"/>
              </a:rPr>
              <a:t>Saint Helena</a:t>
            </a:r>
            <a:endParaRPr sz="4880" b="1">
              <a:solidFill>
                <a:srgbClr val="FFE599"/>
              </a:solidFill>
              <a:latin typeface="Calibri"/>
              <a:ea typeface="Calibri"/>
              <a:cs typeface="Calibri"/>
              <a:sym typeface="Calibri"/>
            </a:endParaRPr>
          </a:p>
          <a:p>
            <a:pPr marL="0" lvl="0" indent="0" algn="ctr" rtl="0">
              <a:spcBef>
                <a:spcPts val="0"/>
              </a:spcBef>
              <a:spcAft>
                <a:spcPts val="0"/>
              </a:spcAft>
              <a:buSzPts val="990"/>
              <a:buNone/>
            </a:pPr>
            <a:r>
              <a:rPr lang="en" sz="3580" b="1">
                <a:solidFill>
                  <a:srgbClr val="FFE599"/>
                </a:solidFill>
                <a:latin typeface="Calibri"/>
                <a:ea typeface="Calibri"/>
                <a:cs typeface="Calibri"/>
                <a:sym typeface="Calibri"/>
              </a:rPr>
              <a:t> Mother of Constantine</a:t>
            </a:r>
            <a:endParaRPr sz="3580" b="1">
              <a:solidFill>
                <a:srgbClr val="FFE599"/>
              </a:solidFill>
              <a:latin typeface="Calibri"/>
              <a:ea typeface="Calibri"/>
              <a:cs typeface="Calibri"/>
              <a:sym typeface="Calibri"/>
            </a:endParaRPr>
          </a:p>
        </p:txBody>
      </p:sp>
      <p:pic>
        <p:nvPicPr>
          <p:cNvPr id="68" name="Google Shape;68;p15"/>
          <p:cNvPicPr preferRelativeResize="0"/>
          <p:nvPr/>
        </p:nvPicPr>
        <p:blipFill>
          <a:blip r:embed="rId4">
            <a:alphaModFix/>
          </a:blip>
          <a:stretch>
            <a:fillRect/>
          </a:stretch>
        </p:blipFill>
        <p:spPr>
          <a:xfrm>
            <a:off x="0" y="152400"/>
            <a:ext cx="2539182" cy="4991099"/>
          </a:xfrm>
          <a:prstGeom prst="rect">
            <a:avLst/>
          </a:prstGeom>
          <a:noFill/>
          <a:ln>
            <a:noFill/>
          </a:ln>
        </p:spPr>
      </p:pic>
      <p:sp>
        <p:nvSpPr>
          <p:cNvPr id="69" name="Google Shape;69;p15"/>
          <p:cNvSpPr txBox="1"/>
          <p:nvPr/>
        </p:nvSpPr>
        <p:spPr>
          <a:xfrm>
            <a:off x="3384750" y="1705425"/>
            <a:ext cx="5176800" cy="2811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Calibri"/>
              <a:buChar char="●"/>
            </a:pPr>
            <a:r>
              <a:rPr lang="en" sz="2400">
                <a:solidFill>
                  <a:schemeClr val="lt1"/>
                </a:solidFill>
                <a:latin typeface="Calibri"/>
                <a:ea typeface="Calibri"/>
                <a:cs typeface="Calibri"/>
                <a:sym typeface="Calibri"/>
              </a:rPr>
              <a:t>Constantine became a Christian himself at the end of his life due in great part to the encouragement of his mother, St. Helena.</a:t>
            </a:r>
            <a:endParaRPr sz="240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 sz="2400">
                <a:solidFill>
                  <a:schemeClr val="lt1"/>
                </a:solidFill>
                <a:latin typeface="Calibri"/>
                <a:ea typeface="Calibri"/>
                <a:cs typeface="Calibri"/>
                <a:sym typeface="Calibri"/>
              </a:rPr>
              <a:t>According to legend, she discovered the actual cross of Jesus in Jerusalem.</a:t>
            </a:r>
            <a:endParaRPr sz="24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75" name="Google Shape;75;p16"/>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 name="Google Shape;76;p16"/>
          <p:cNvSpPr txBox="1"/>
          <p:nvPr/>
        </p:nvSpPr>
        <p:spPr>
          <a:xfrm>
            <a:off x="311700" y="188375"/>
            <a:ext cx="80787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a:solidFill>
                  <a:schemeClr val="lt1"/>
                </a:solidFill>
                <a:latin typeface="Calibri"/>
                <a:ea typeface="Calibri"/>
                <a:cs typeface="Calibri"/>
                <a:sym typeface="Calibri"/>
              </a:rPr>
              <a:t>Heresy</a:t>
            </a:r>
            <a:endParaRPr sz="5300">
              <a:solidFill>
                <a:schemeClr val="lt1"/>
              </a:solidFill>
              <a:latin typeface="Calibri"/>
              <a:ea typeface="Calibri"/>
              <a:cs typeface="Calibri"/>
              <a:sym typeface="Calibri"/>
            </a:endParaRPr>
          </a:p>
        </p:txBody>
      </p:sp>
      <p:sp>
        <p:nvSpPr>
          <p:cNvPr id="77" name="Google Shape;77;p16"/>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16"/>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79" name="Google Shape;79;p16"/>
          <p:cNvSpPr txBox="1"/>
          <p:nvPr/>
        </p:nvSpPr>
        <p:spPr>
          <a:xfrm>
            <a:off x="4380275" y="1757975"/>
            <a:ext cx="3959700" cy="30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libri"/>
                <a:ea typeface="Calibri"/>
                <a:cs typeface="Calibri"/>
                <a:sym typeface="Calibri"/>
              </a:rPr>
              <a:t>False teachings taught after the Church debated and defined orthodox (“right belief”) doctrine. Heretics did not accept these magisterial decisions, creating confusion and division in the Church.</a:t>
            </a:r>
            <a:endParaRPr sz="2400">
              <a:latin typeface="Calibri"/>
              <a:ea typeface="Calibri"/>
              <a:cs typeface="Calibri"/>
              <a:sym typeface="Calibri"/>
            </a:endParaRPr>
          </a:p>
        </p:txBody>
      </p:sp>
      <p:pic>
        <p:nvPicPr>
          <p:cNvPr id="80" name="Google Shape;80;p16"/>
          <p:cNvPicPr preferRelativeResize="0"/>
          <p:nvPr/>
        </p:nvPicPr>
        <p:blipFill rotWithShape="1">
          <a:blip r:embed="rId3">
            <a:alphaModFix/>
          </a:blip>
          <a:srcRect l="25400" r="19903"/>
          <a:stretch/>
        </p:blipFill>
        <p:spPr>
          <a:xfrm>
            <a:off x="1080200" y="1929812"/>
            <a:ext cx="2337600" cy="2542925"/>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205000"/>
            <a:ext cx="8520600" cy="8055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800">
                <a:solidFill>
                  <a:srgbClr val="741B47"/>
                </a:solidFill>
                <a:latin typeface="Calibri"/>
                <a:ea typeface="Calibri"/>
                <a:cs typeface="Calibri"/>
                <a:sym typeface="Calibri"/>
              </a:rPr>
              <a:t>Early Church Heresies</a:t>
            </a:r>
            <a:endParaRPr sz="4800">
              <a:solidFill>
                <a:srgbClr val="741B47"/>
              </a:solidFill>
              <a:latin typeface="Calibri"/>
              <a:ea typeface="Calibri"/>
              <a:cs typeface="Calibri"/>
              <a:sym typeface="Calibri"/>
            </a:endParaRPr>
          </a:p>
        </p:txBody>
      </p:sp>
      <p:sp>
        <p:nvSpPr>
          <p:cNvPr id="86" name="Google Shape;86;p17"/>
          <p:cNvSpPr/>
          <p:nvPr/>
        </p:nvSpPr>
        <p:spPr>
          <a:xfrm>
            <a:off x="1238900" y="1523300"/>
            <a:ext cx="2218500" cy="1525200"/>
          </a:xfrm>
          <a:prstGeom prst="ellipse">
            <a:avLst/>
          </a:prstGeom>
          <a:solidFill>
            <a:srgbClr val="FFF2C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 </a:t>
            </a:r>
            <a:r>
              <a:rPr lang="en" sz="2100" b="1">
                <a:solidFill>
                  <a:schemeClr val="dk1"/>
                </a:solidFill>
                <a:latin typeface="Calibri"/>
                <a:ea typeface="Calibri"/>
                <a:cs typeface="Calibri"/>
                <a:sym typeface="Calibri"/>
              </a:rPr>
              <a:t>Gnosticism</a:t>
            </a:r>
            <a:endParaRPr sz="1700" b="1">
              <a:solidFill>
                <a:schemeClr val="dk1"/>
              </a:solidFill>
              <a:latin typeface="Calibri"/>
              <a:ea typeface="Calibri"/>
              <a:cs typeface="Calibri"/>
              <a:sym typeface="Calibri"/>
            </a:endParaRPr>
          </a:p>
        </p:txBody>
      </p:sp>
      <p:sp>
        <p:nvSpPr>
          <p:cNvPr id="87" name="Google Shape;87;p17"/>
          <p:cNvSpPr/>
          <p:nvPr/>
        </p:nvSpPr>
        <p:spPr>
          <a:xfrm>
            <a:off x="3965650" y="2170975"/>
            <a:ext cx="1624200" cy="2019300"/>
          </a:xfrm>
          <a:prstGeom prst="ellipse">
            <a:avLst/>
          </a:prstGeom>
          <a:solidFill>
            <a:srgbClr val="EAD1D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 name="Google Shape;88;p17"/>
          <p:cNvSpPr/>
          <p:nvPr/>
        </p:nvSpPr>
        <p:spPr>
          <a:xfrm>
            <a:off x="5872200" y="1330025"/>
            <a:ext cx="2670300" cy="1618500"/>
          </a:xfrm>
          <a:prstGeom prst="ellipse">
            <a:avLst/>
          </a:prstGeom>
          <a:solidFill>
            <a:srgbClr val="C9DAF8"/>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Calibri"/>
                <a:ea typeface="Calibri"/>
                <a:cs typeface="Calibri"/>
                <a:sym typeface="Calibri"/>
              </a:rPr>
              <a:t>Nestorianism</a:t>
            </a:r>
            <a:endParaRPr sz="2200" b="1">
              <a:latin typeface="Calibri"/>
              <a:ea typeface="Calibri"/>
              <a:cs typeface="Calibri"/>
              <a:sym typeface="Calibri"/>
            </a:endParaRPr>
          </a:p>
        </p:txBody>
      </p:sp>
      <p:sp>
        <p:nvSpPr>
          <p:cNvPr id="89" name="Google Shape;89;p17"/>
          <p:cNvSpPr/>
          <p:nvPr/>
        </p:nvSpPr>
        <p:spPr>
          <a:xfrm>
            <a:off x="5872200" y="3268025"/>
            <a:ext cx="2917200" cy="1618500"/>
          </a:xfrm>
          <a:prstGeom prst="ellipse">
            <a:avLst/>
          </a:prstGeom>
          <a:solidFill>
            <a:schemeClr val="lt2"/>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Calibri"/>
                <a:ea typeface="Calibri"/>
                <a:cs typeface="Calibri"/>
                <a:sym typeface="Calibri"/>
              </a:rPr>
              <a:t>Apollinarianism</a:t>
            </a:r>
            <a:endParaRPr sz="2200" b="1">
              <a:latin typeface="Calibri"/>
              <a:ea typeface="Calibri"/>
              <a:cs typeface="Calibri"/>
              <a:sym typeface="Calibri"/>
            </a:endParaRPr>
          </a:p>
        </p:txBody>
      </p:sp>
      <p:sp>
        <p:nvSpPr>
          <p:cNvPr id="90" name="Google Shape;90;p17"/>
          <p:cNvSpPr/>
          <p:nvPr/>
        </p:nvSpPr>
        <p:spPr>
          <a:xfrm>
            <a:off x="766200" y="3268025"/>
            <a:ext cx="2917200" cy="1525200"/>
          </a:xfrm>
          <a:prstGeom prst="ellipse">
            <a:avLst/>
          </a:prstGeom>
          <a:solidFill>
            <a:srgbClr val="D9EAD3"/>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latin typeface="Calibri"/>
                <a:ea typeface="Calibri"/>
                <a:cs typeface="Calibri"/>
                <a:sym typeface="Calibri"/>
              </a:rPr>
              <a:t>Monophysitism</a:t>
            </a:r>
            <a:endParaRPr sz="2100" b="1">
              <a:latin typeface="Calibri"/>
              <a:ea typeface="Calibri"/>
              <a:cs typeface="Calibri"/>
              <a:sym typeface="Calibri"/>
            </a:endParaRPr>
          </a:p>
        </p:txBody>
      </p:sp>
      <p:sp>
        <p:nvSpPr>
          <p:cNvPr id="91" name="Google Shape;91;p17"/>
          <p:cNvSpPr txBox="1"/>
          <p:nvPr/>
        </p:nvSpPr>
        <p:spPr>
          <a:xfrm>
            <a:off x="4007950" y="2410550"/>
            <a:ext cx="1539600" cy="10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chemeClr val="dk1"/>
              </a:solidFill>
              <a:latin typeface="Calibri"/>
              <a:ea typeface="Calibri"/>
              <a:cs typeface="Calibri"/>
              <a:sym typeface="Calibri"/>
            </a:endParaRPr>
          </a:p>
          <a:p>
            <a:pPr marL="0" lvl="0" indent="0" algn="ctr" rtl="0">
              <a:spcBef>
                <a:spcPts val="0"/>
              </a:spcBef>
              <a:spcAft>
                <a:spcPts val="0"/>
              </a:spcAft>
              <a:buNone/>
            </a:pPr>
            <a:endParaRPr sz="1800">
              <a:solidFill>
                <a:schemeClr val="dk1"/>
              </a:solidFill>
              <a:latin typeface="Calibri"/>
              <a:ea typeface="Calibri"/>
              <a:cs typeface="Calibri"/>
              <a:sym typeface="Calibri"/>
            </a:endParaRPr>
          </a:p>
          <a:p>
            <a:pPr marL="0" lvl="0" indent="0" algn="ctr" rtl="0">
              <a:spcBef>
                <a:spcPts val="0"/>
              </a:spcBef>
              <a:spcAft>
                <a:spcPts val="0"/>
              </a:spcAft>
              <a:buNone/>
            </a:pPr>
            <a:r>
              <a:rPr lang="en" sz="2200" b="1">
                <a:solidFill>
                  <a:schemeClr val="dk1"/>
                </a:solidFill>
                <a:latin typeface="Calibri"/>
                <a:ea typeface="Calibri"/>
                <a:cs typeface="Calibri"/>
                <a:sym typeface="Calibri"/>
              </a:rPr>
              <a:t>Arianism</a:t>
            </a:r>
            <a:endParaRPr sz="2200" b="1">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95"/>
        <p:cNvGrpSpPr/>
        <p:nvPr/>
      </p:nvGrpSpPr>
      <p:grpSpPr>
        <a:xfrm>
          <a:off x="0" y="0"/>
          <a:ext cx="0" cy="0"/>
          <a:chOff x="0" y="0"/>
          <a:chExt cx="0" cy="0"/>
        </a:xfrm>
      </p:grpSpPr>
      <p:sp>
        <p:nvSpPr>
          <p:cNvPr id="96" name="Google Shape;96;p18"/>
          <p:cNvSpPr txBox="1"/>
          <p:nvPr/>
        </p:nvSpPr>
        <p:spPr>
          <a:xfrm>
            <a:off x="404250" y="321875"/>
            <a:ext cx="83355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Creeds, Dogmas and Councils</a:t>
            </a:r>
            <a:endParaRPr sz="4100" b="1">
              <a:solidFill>
                <a:srgbClr val="741B47"/>
              </a:solidFill>
              <a:latin typeface="Calibri"/>
              <a:ea typeface="Calibri"/>
              <a:cs typeface="Calibri"/>
              <a:sym typeface="Calibri"/>
            </a:endParaRPr>
          </a:p>
        </p:txBody>
      </p:sp>
      <p:sp>
        <p:nvSpPr>
          <p:cNvPr id="97" name="Google Shape;97;p18"/>
          <p:cNvSpPr txBox="1"/>
          <p:nvPr/>
        </p:nvSpPr>
        <p:spPr>
          <a:xfrm>
            <a:off x="4777350" y="1454488"/>
            <a:ext cx="3941400" cy="28470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rgbClr val="741B47"/>
              </a:buClr>
              <a:buSzPts val="1800"/>
              <a:buFont typeface="Calibri"/>
              <a:buChar char="●"/>
            </a:pPr>
            <a:r>
              <a:rPr lang="en" sz="1800">
                <a:solidFill>
                  <a:srgbClr val="741B47"/>
                </a:solidFill>
                <a:latin typeface="Calibri"/>
                <a:ea typeface="Calibri"/>
                <a:cs typeface="Calibri"/>
                <a:sym typeface="Calibri"/>
              </a:rPr>
              <a:t>There have been twenty-three ecumenical councils in the Church’s history, the most recent being the Second Vatican Council, which was held between 1962 and 1965. </a:t>
            </a:r>
            <a:endParaRPr sz="1800">
              <a:solidFill>
                <a:srgbClr val="741B47"/>
              </a:solidFill>
              <a:latin typeface="Calibri"/>
              <a:ea typeface="Calibri"/>
              <a:cs typeface="Calibri"/>
              <a:sym typeface="Calibri"/>
            </a:endParaRPr>
          </a:p>
          <a:p>
            <a:pPr marL="457200" lvl="0" indent="-342900" algn="l" rtl="0">
              <a:spcBef>
                <a:spcPts val="0"/>
              </a:spcBef>
              <a:spcAft>
                <a:spcPts val="0"/>
              </a:spcAft>
              <a:buClr>
                <a:srgbClr val="741B47"/>
              </a:buClr>
              <a:buSzPts val="1800"/>
              <a:buFont typeface="Calibri"/>
              <a:buChar char="●"/>
            </a:pPr>
            <a:r>
              <a:rPr lang="en" sz="1800">
                <a:solidFill>
                  <a:srgbClr val="741B47"/>
                </a:solidFill>
                <a:latin typeface="Calibri"/>
                <a:ea typeface="Calibri"/>
                <a:cs typeface="Calibri"/>
                <a:sym typeface="Calibri"/>
              </a:rPr>
              <a:t>The Apostles Creed and the Nicene Creed are two separate prayers which contain the basic doctrines of the Faith. </a:t>
            </a:r>
            <a:endParaRPr sz="1800">
              <a:solidFill>
                <a:srgbClr val="741B47"/>
              </a:solidFill>
              <a:latin typeface="Calibri"/>
              <a:ea typeface="Calibri"/>
              <a:cs typeface="Calibri"/>
              <a:sym typeface="Calibri"/>
            </a:endParaRPr>
          </a:p>
        </p:txBody>
      </p:sp>
      <p:pic>
        <p:nvPicPr>
          <p:cNvPr id="98" name="Google Shape;98;p18"/>
          <p:cNvPicPr preferRelativeResize="0"/>
          <p:nvPr/>
        </p:nvPicPr>
        <p:blipFill>
          <a:blip r:embed="rId3">
            <a:alphaModFix/>
          </a:blip>
          <a:stretch>
            <a:fillRect/>
          </a:stretch>
        </p:blipFill>
        <p:spPr>
          <a:xfrm>
            <a:off x="517500" y="1454501"/>
            <a:ext cx="3941374" cy="28470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9"/>
          <p:cNvSpPr txBox="1"/>
          <p:nvPr/>
        </p:nvSpPr>
        <p:spPr>
          <a:xfrm>
            <a:off x="714850" y="185075"/>
            <a:ext cx="74841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Post-Nicene Church Fathers</a:t>
            </a:r>
            <a:endParaRPr sz="4100" b="1">
              <a:solidFill>
                <a:srgbClr val="741B47"/>
              </a:solidFill>
              <a:latin typeface="Calibri"/>
              <a:ea typeface="Calibri"/>
              <a:cs typeface="Calibri"/>
              <a:sym typeface="Calibri"/>
            </a:endParaRPr>
          </a:p>
        </p:txBody>
      </p:sp>
      <p:sp>
        <p:nvSpPr>
          <p:cNvPr id="104" name="Google Shape;104;p19"/>
          <p:cNvSpPr txBox="1"/>
          <p:nvPr/>
        </p:nvSpPr>
        <p:spPr>
          <a:xfrm>
            <a:off x="1206625" y="4059325"/>
            <a:ext cx="13365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Saint John Chrysostom</a:t>
            </a:r>
            <a:endParaRPr sz="1800" b="1">
              <a:solidFill>
                <a:srgbClr val="741B47"/>
              </a:solidFill>
              <a:latin typeface="Calibri"/>
              <a:ea typeface="Calibri"/>
              <a:cs typeface="Calibri"/>
              <a:sym typeface="Calibri"/>
            </a:endParaRPr>
          </a:p>
        </p:txBody>
      </p:sp>
      <p:sp>
        <p:nvSpPr>
          <p:cNvPr id="105" name="Google Shape;105;p19"/>
          <p:cNvSpPr txBox="1"/>
          <p:nvPr/>
        </p:nvSpPr>
        <p:spPr>
          <a:xfrm>
            <a:off x="3075500" y="4059325"/>
            <a:ext cx="12462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Saint Ambrose</a:t>
            </a:r>
            <a:endParaRPr sz="1800" b="1">
              <a:solidFill>
                <a:srgbClr val="741B47"/>
              </a:solidFill>
              <a:latin typeface="Calibri"/>
              <a:ea typeface="Calibri"/>
              <a:cs typeface="Calibri"/>
              <a:sym typeface="Calibri"/>
            </a:endParaRPr>
          </a:p>
        </p:txBody>
      </p:sp>
      <p:sp>
        <p:nvSpPr>
          <p:cNvPr id="106" name="Google Shape;106;p19"/>
          <p:cNvSpPr txBox="1"/>
          <p:nvPr/>
        </p:nvSpPr>
        <p:spPr>
          <a:xfrm>
            <a:off x="4755150" y="4057425"/>
            <a:ext cx="13365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Saint Augustine</a:t>
            </a:r>
            <a:endParaRPr sz="1800" b="1">
              <a:solidFill>
                <a:srgbClr val="741B47"/>
              </a:solidFill>
              <a:latin typeface="Calibri"/>
              <a:ea typeface="Calibri"/>
              <a:cs typeface="Calibri"/>
              <a:sym typeface="Calibri"/>
            </a:endParaRPr>
          </a:p>
        </p:txBody>
      </p:sp>
      <p:sp>
        <p:nvSpPr>
          <p:cNvPr id="107" name="Google Shape;107;p19"/>
          <p:cNvSpPr txBox="1"/>
          <p:nvPr/>
        </p:nvSpPr>
        <p:spPr>
          <a:xfrm>
            <a:off x="6525100" y="4059325"/>
            <a:ext cx="14451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Saint Cyril of Jerusalem</a:t>
            </a:r>
            <a:endParaRPr sz="1800" b="1">
              <a:solidFill>
                <a:srgbClr val="741B47"/>
              </a:solidFill>
              <a:latin typeface="Calibri"/>
              <a:ea typeface="Calibri"/>
              <a:cs typeface="Calibri"/>
              <a:sym typeface="Calibri"/>
            </a:endParaRPr>
          </a:p>
        </p:txBody>
      </p:sp>
      <p:pic>
        <p:nvPicPr>
          <p:cNvPr id="108" name="Google Shape;108;p19"/>
          <p:cNvPicPr preferRelativeResize="0"/>
          <p:nvPr/>
        </p:nvPicPr>
        <p:blipFill>
          <a:blip r:embed="rId4">
            <a:alphaModFix/>
          </a:blip>
          <a:stretch>
            <a:fillRect/>
          </a:stretch>
        </p:blipFill>
        <p:spPr>
          <a:xfrm>
            <a:off x="1228825" y="1382100"/>
            <a:ext cx="1246200" cy="2468075"/>
          </a:xfrm>
          <a:prstGeom prst="rect">
            <a:avLst/>
          </a:prstGeom>
          <a:noFill/>
          <a:ln w="76200" cap="flat" cmpd="sng">
            <a:solidFill>
              <a:schemeClr val="lt1"/>
            </a:solidFill>
            <a:prstDash val="solid"/>
            <a:round/>
            <a:headEnd type="none" w="sm" len="sm"/>
            <a:tailEnd type="none" w="sm" len="sm"/>
          </a:ln>
        </p:spPr>
      </p:pic>
      <p:pic>
        <p:nvPicPr>
          <p:cNvPr id="109" name="Google Shape;109;p19"/>
          <p:cNvPicPr preferRelativeResize="0"/>
          <p:nvPr/>
        </p:nvPicPr>
        <p:blipFill>
          <a:blip r:embed="rId5">
            <a:alphaModFix/>
          </a:blip>
          <a:stretch>
            <a:fillRect/>
          </a:stretch>
        </p:blipFill>
        <p:spPr>
          <a:xfrm>
            <a:off x="3075500" y="1418350"/>
            <a:ext cx="1246200" cy="2468075"/>
          </a:xfrm>
          <a:prstGeom prst="rect">
            <a:avLst/>
          </a:prstGeom>
          <a:noFill/>
          <a:ln w="76200" cap="flat" cmpd="sng">
            <a:solidFill>
              <a:schemeClr val="lt1"/>
            </a:solidFill>
            <a:prstDash val="solid"/>
            <a:round/>
            <a:headEnd type="none" w="sm" len="sm"/>
            <a:tailEnd type="none" w="sm" len="sm"/>
          </a:ln>
        </p:spPr>
      </p:pic>
      <p:pic>
        <p:nvPicPr>
          <p:cNvPr id="110" name="Google Shape;110;p19"/>
          <p:cNvPicPr preferRelativeResize="0"/>
          <p:nvPr/>
        </p:nvPicPr>
        <p:blipFill>
          <a:blip r:embed="rId6">
            <a:alphaModFix/>
          </a:blip>
          <a:stretch>
            <a:fillRect/>
          </a:stretch>
        </p:blipFill>
        <p:spPr>
          <a:xfrm>
            <a:off x="4833716" y="1418350"/>
            <a:ext cx="1179371" cy="2468075"/>
          </a:xfrm>
          <a:prstGeom prst="rect">
            <a:avLst/>
          </a:prstGeom>
          <a:noFill/>
          <a:ln w="76200" cap="flat" cmpd="sng">
            <a:solidFill>
              <a:schemeClr val="lt1"/>
            </a:solidFill>
            <a:prstDash val="solid"/>
            <a:round/>
            <a:headEnd type="none" w="sm" len="sm"/>
            <a:tailEnd type="none" w="sm" len="sm"/>
          </a:ln>
        </p:spPr>
      </p:pic>
      <p:pic>
        <p:nvPicPr>
          <p:cNvPr id="111" name="Google Shape;111;p19"/>
          <p:cNvPicPr preferRelativeResize="0"/>
          <p:nvPr/>
        </p:nvPicPr>
        <p:blipFill rotWithShape="1">
          <a:blip r:embed="rId7">
            <a:alphaModFix/>
          </a:blip>
          <a:srcRect l="28884" r="23022"/>
          <a:stretch/>
        </p:blipFill>
        <p:spPr>
          <a:xfrm>
            <a:off x="6657975" y="1426334"/>
            <a:ext cx="1179350" cy="2452104"/>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0"/>
          <p:cNvSpPr txBox="1"/>
          <p:nvPr/>
        </p:nvSpPr>
        <p:spPr>
          <a:xfrm>
            <a:off x="3956650" y="185075"/>
            <a:ext cx="50763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CATECHUMENS</a:t>
            </a:r>
            <a:endParaRPr sz="4100" b="1">
              <a:solidFill>
                <a:srgbClr val="741B47"/>
              </a:solidFill>
              <a:latin typeface="Calibri"/>
              <a:ea typeface="Calibri"/>
              <a:cs typeface="Calibri"/>
              <a:sym typeface="Calibri"/>
            </a:endParaRPr>
          </a:p>
        </p:txBody>
      </p:sp>
      <p:pic>
        <p:nvPicPr>
          <p:cNvPr id="117" name="Google Shape;117;p20"/>
          <p:cNvPicPr preferRelativeResize="0"/>
          <p:nvPr/>
        </p:nvPicPr>
        <p:blipFill rotWithShape="1">
          <a:blip r:embed="rId4">
            <a:alphaModFix/>
          </a:blip>
          <a:srcRect l="7063"/>
          <a:stretch/>
        </p:blipFill>
        <p:spPr>
          <a:xfrm rot="-5400000">
            <a:off x="-724612" y="727662"/>
            <a:ext cx="5137400" cy="3688175"/>
          </a:xfrm>
          <a:prstGeom prst="rect">
            <a:avLst/>
          </a:prstGeom>
          <a:noFill/>
          <a:ln>
            <a:noFill/>
          </a:ln>
        </p:spPr>
      </p:pic>
      <p:sp>
        <p:nvSpPr>
          <p:cNvPr id="118" name="Google Shape;118;p20"/>
          <p:cNvSpPr txBox="1"/>
          <p:nvPr/>
        </p:nvSpPr>
        <p:spPr>
          <a:xfrm>
            <a:off x="3945775" y="1200325"/>
            <a:ext cx="5076300" cy="37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Calibri"/>
                <a:ea typeface="Calibri"/>
                <a:cs typeface="Calibri"/>
                <a:sym typeface="Calibri"/>
              </a:rPr>
              <a:t>Those converts preparing to be received into the Catholic Church through a process of catechetical instruction and prayer.</a:t>
            </a:r>
            <a:endParaRPr sz="35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22"/>
        <p:cNvGrpSpPr/>
        <p:nvPr/>
      </p:nvGrpSpPr>
      <p:grpSpPr>
        <a:xfrm>
          <a:off x="0" y="0"/>
          <a:ext cx="0" cy="0"/>
          <a:chOff x="0" y="0"/>
          <a:chExt cx="0" cy="0"/>
        </a:xfrm>
      </p:grpSpPr>
      <p:sp>
        <p:nvSpPr>
          <p:cNvPr id="123" name="Google Shape;123;p21"/>
          <p:cNvSpPr txBox="1"/>
          <p:nvPr/>
        </p:nvSpPr>
        <p:spPr>
          <a:xfrm>
            <a:off x="404250" y="321875"/>
            <a:ext cx="83355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Church Members as ‘Salt and Light’</a:t>
            </a:r>
            <a:endParaRPr sz="4100" b="1">
              <a:solidFill>
                <a:srgbClr val="741B47"/>
              </a:solidFill>
              <a:latin typeface="Calibri"/>
              <a:ea typeface="Calibri"/>
              <a:cs typeface="Calibri"/>
              <a:sym typeface="Calibri"/>
            </a:endParaRPr>
          </a:p>
        </p:txBody>
      </p:sp>
      <p:sp>
        <p:nvSpPr>
          <p:cNvPr id="124" name="Google Shape;124;p21"/>
          <p:cNvSpPr txBox="1"/>
          <p:nvPr/>
        </p:nvSpPr>
        <p:spPr>
          <a:xfrm>
            <a:off x="4777350" y="1454488"/>
            <a:ext cx="3941400" cy="28470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solidFill>
                  <a:srgbClr val="741B47"/>
                </a:solidFill>
                <a:latin typeface="Calibri"/>
                <a:ea typeface="Calibri"/>
                <a:cs typeface="Calibri"/>
                <a:sym typeface="Calibri"/>
              </a:rPr>
              <a:t> “You are the salt of the earth. But if salt loses its taste, with what can it be seasoned? It is no longer good for anything but to be thrown out and trampled underfoot.” -Mt 5:13</a:t>
            </a:r>
            <a:endParaRPr sz="2500" dirty="0">
              <a:solidFill>
                <a:srgbClr val="741B47"/>
              </a:solidFill>
              <a:latin typeface="Calibri"/>
              <a:ea typeface="Calibri"/>
              <a:cs typeface="Calibri"/>
              <a:sym typeface="Calibri"/>
            </a:endParaRPr>
          </a:p>
        </p:txBody>
      </p:sp>
      <p:pic>
        <p:nvPicPr>
          <p:cNvPr id="125" name="Google Shape;125;p21"/>
          <p:cNvPicPr preferRelativeResize="0"/>
          <p:nvPr/>
        </p:nvPicPr>
        <p:blipFill>
          <a:blip r:embed="rId3">
            <a:alphaModFix/>
          </a:blip>
          <a:stretch>
            <a:fillRect/>
          </a:stretch>
        </p:blipFill>
        <p:spPr>
          <a:xfrm>
            <a:off x="404250" y="1497900"/>
            <a:ext cx="4053450" cy="27602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5514</Words>
  <Application>Microsoft Office PowerPoint</Application>
  <PresentationFormat>On-screen Show (16:9)</PresentationFormat>
  <Paragraphs>272</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Roboto</vt:lpstr>
      <vt:lpstr>Arial</vt:lpstr>
      <vt:lpstr>Simple Light</vt:lpstr>
      <vt:lpstr>PowerPoint Presentation</vt:lpstr>
      <vt:lpstr>Constantine</vt:lpstr>
      <vt:lpstr>Saint Helena  Mother of Constantine</vt:lpstr>
      <vt:lpstr>PowerPoint Presentation</vt:lpstr>
      <vt:lpstr>Early Church Heresies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“Tripod of Truth”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7</cp:revision>
  <dcterms:modified xsi:type="dcterms:W3CDTF">2025-01-07T15:23:44Z</dcterms:modified>
</cp:coreProperties>
</file>