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
      <p:font typeface="Impact" panose="020B0806030902050204" pitchFamily="34" charset="0"/>
      <p:regular r:id="rId25"/>
    </p:embeddedFont>
    <p:embeddedFont>
      <p:font typeface="Merriweather"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vVsv0gASZ0+9fcqmeCnbuL2E+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7DEE6F-36DA-4E43-990B-E24F95CBC15F}">
  <a:tblStyle styleId="{E47DEE6F-36DA-4E43-990B-E24F95CBC1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45" autoAdjust="0"/>
  </p:normalViewPr>
  <p:slideViewPr>
    <p:cSldViewPr snapToGrid="0">
      <p:cViewPr varScale="1">
        <p:scale>
          <a:sx n="106" d="100"/>
          <a:sy n="106" d="100"/>
        </p:scale>
        <p:origin x="1764" y="102"/>
      </p:cViewPr>
      <p:guideLst>
        <p:guide orient="horz" pos="1620"/>
        <p:guide pos="2880"/>
      </p:guideLst>
    </p:cSldViewPr>
  </p:slideViewPr>
  <p:notesTextViewPr>
    <p:cViewPr>
      <p:scale>
        <a:sx n="3" d="2"/>
        <a:sy n="3" d="2"/>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eople/127906254@N06"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youtu.be/HMCi9rBahnc" TargetMode="External"/><Relationship Id="rId4" Type="http://schemas.openxmlformats.org/officeDocument/2006/relationships/hyperlink" Target="https://commons.wikimedia.or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Extreme_Unction_Rogier_Van_der_Weyden.jp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ommons.wikimedia.or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owlORxkpjr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aleteia.org/2021/03/27/why-i-receive-the-anointing-of-the-sick-before-giving-birth/"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User:Paradise_Chronicl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youtu.be/tR25hk8NVio"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youtu.be/9z7fW7pU4mQ" TargetMode="External"/><Relationship Id="rId3" Type="http://schemas.openxmlformats.org/officeDocument/2006/relationships/hyperlink" Target="https://commons.wikimedia.org/wiki/File:Gospel_of_Luke_Chapter_5-4_(Bible_Illustrations_by_Sweet_Media).jpg" TargetMode="External"/><Relationship Id="rId7" Type="http://schemas.openxmlformats.org/officeDocument/2006/relationships/hyperlink" Target="https://commons.wikimedia.or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www.wikidata.org/wiki/Q93125137" TargetMode="External"/><Relationship Id="rId4" Type="http://schemas.openxmlformats.org/officeDocument/2006/relationships/hyperlink" Target="https://en.wikipedia.org/wiki/Gospel_of_Mar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ress.thechosen.tv"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youtu.be/KZDvcEkjthA" TargetMode="External"/><Relationship Id="rId4" Type="http://schemas.openxmlformats.org/officeDocument/2006/relationships/hyperlink" Target="https://creativecommons.org/licenses/by-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reativecommons.org/publicdomain/zero/1.0/deed.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youtu.be/7HgEXIKH3i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sccb.org/about/justice-peace-and-human-development/upload/Anointing-of-the-Sick.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youtu.be/aJF_ntZiJsk"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User:Jonathunde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youtu.be/mKa76D35uIc" TargetMode="External"/><Relationship Id="rId4" Type="http://schemas.openxmlformats.org/officeDocument/2006/relationships/hyperlink" Target="http://www.gnu.org/licenses/old-licenses/fdl-1.2.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0" i="0" dirty="0">
                <a:solidFill>
                  <a:schemeClr val="dk1"/>
                </a:solidFill>
              </a:rPr>
              <a:t>Nicolas Poussin</a:t>
            </a:r>
            <a:r>
              <a:rPr lang="en-US" b="0" i="1" dirty="0">
                <a:solidFill>
                  <a:schemeClr val="dk1"/>
                </a:solidFill>
              </a:rPr>
              <a:t>, Extreme Unction</a:t>
            </a:r>
            <a:r>
              <a:rPr lang="en-US" b="0" i="0" dirty="0">
                <a:solidFill>
                  <a:schemeClr val="dk1"/>
                </a:solidFill>
              </a:rPr>
              <a:t>, 1638. Public domain United States. {{PD-US}}</a:t>
            </a:r>
          </a:p>
          <a:p>
            <a:pPr marL="1524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b="0" i="0"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rPr>
              <a:t>Suggestions for taking notes on the slides</a:t>
            </a:r>
            <a:r>
              <a:rPr lang="en-US" dirty="0">
                <a:solidFill>
                  <a:schemeClr val="dk1"/>
                </a:solidFill>
              </a:rPr>
              <a:t>: </a:t>
            </a:r>
          </a:p>
          <a:p>
            <a:pPr marL="184150" indent="-171450">
              <a:lnSpc>
                <a:spcPct val="115000"/>
              </a:lnSpc>
              <a:buClr>
                <a:schemeClr val="dk1"/>
              </a:buClr>
            </a:pPr>
            <a:r>
              <a:rPr lang="en-US" i="1" dirty="0">
                <a:solidFill>
                  <a:schemeClr val="dk1"/>
                </a:solidFill>
              </a:rPr>
              <a:t>Require students to use a three ring binder (1/2-1 inches) full of loose leaf paper (college or wide ruled).</a:t>
            </a:r>
          </a:p>
          <a:p>
            <a:pPr marL="184150" indent="-171450">
              <a:lnSpc>
                <a:spcPct val="115000"/>
              </a:lnSpc>
              <a:buClr>
                <a:schemeClr val="dk1"/>
              </a:buClr>
            </a:pPr>
            <a:r>
              <a:rPr lang="en-US" i="1" dirty="0">
                <a:solidFill>
                  <a:schemeClr val="dk1"/>
                </a:solidFill>
              </a:rPr>
              <a:t>Notes must be taken in pen only and hand written.</a:t>
            </a:r>
          </a:p>
          <a:p>
            <a:pPr marL="184150" indent="-171450">
              <a:lnSpc>
                <a:spcPct val="115000"/>
              </a:lnSpc>
              <a:buClr>
                <a:schemeClr val="dk1"/>
              </a:buClr>
            </a:pPr>
            <a:r>
              <a:rPr lang="en-US" i="1" dirty="0">
                <a:solidFill>
                  <a:schemeClr val="dk1"/>
                </a:solidFill>
              </a:rPr>
              <a:t>Notebooks should contain information and notes for religion class only. </a:t>
            </a:r>
          </a:p>
          <a:p>
            <a:pPr marL="184150" indent="-171450">
              <a:lnSpc>
                <a:spcPct val="115000"/>
              </a:lnSpc>
              <a:buClr>
                <a:schemeClr val="dk1"/>
              </a:buClr>
            </a:pPr>
            <a:r>
              <a:rPr lang="en-US" i="1" dirty="0">
                <a:solidFill>
                  <a:schemeClr val="dk1"/>
                </a:solidFill>
              </a:rPr>
              <a:t>Notebooks must have a table of contents with topic of notes, dates and page numbers.</a:t>
            </a:r>
          </a:p>
          <a:p>
            <a:pPr marL="184150" indent="-171450">
              <a:lnSpc>
                <a:spcPct val="115000"/>
              </a:lnSpc>
              <a:buClr>
                <a:schemeClr val="dk1"/>
              </a:buClr>
            </a:pPr>
            <a:r>
              <a:rPr lang="en-US" i="1" dirty="0">
                <a:solidFill>
                  <a:schemeClr val="dk1"/>
                </a:solidFill>
              </a:rPr>
              <a:t>All notes must have a topic and page number. </a:t>
            </a:r>
          </a:p>
          <a:p>
            <a:pPr marL="184150" indent="-171450">
              <a:lnSpc>
                <a:spcPct val="115000"/>
              </a:lnSpc>
              <a:buClr>
                <a:schemeClr val="dk1"/>
              </a:buClr>
            </a:pPr>
            <a:r>
              <a:rPr lang="en-US" i="1" dirty="0">
                <a:solidFill>
                  <a:schemeClr val="dk1"/>
                </a:solidFill>
              </a:rPr>
              <a:t>Students will be required to copy each slide unless the teacher directs students to skip certain slides or parts of slides. Notebooks will be graded based on neatness, completeness and organization.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t> </a:t>
            </a:r>
            <a:r>
              <a:rPr lang="en" dirty="0">
                <a:solidFill>
                  <a:schemeClr val="dk1"/>
                </a:solidFill>
                <a:uFill>
                  <a:noFill/>
                </a:uFill>
                <a:hlinkClick r:id="rId3">
                  <a:extLst>
                    <a:ext uri="{A12FA001-AC4F-418D-AE19-62706E023703}">
                      <ahyp:hlinkClr xmlns:ahyp="http://schemas.microsoft.com/office/drawing/2018/hyperlinkcolor" val="tx"/>
                    </a:ext>
                  </a:extLst>
                </a:hlinkClick>
              </a:rPr>
              <a:t>National Museum of the U.S. Navy</a:t>
            </a:r>
            <a:r>
              <a:rPr lang="en" dirty="0">
                <a:solidFill>
                  <a:schemeClr val="dk1"/>
                </a:solidFill>
              </a:rPr>
              <a:t>. Public domain.“Men with God," artwork by Robert Benny showing soldier being given last rites. </a:t>
            </a:r>
            <a:r>
              <a:rPr lang="en" u="sng" dirty="0">
                <a:solidFill>
                  <a:srgbClr val="1155CC"/>
                </a:solidFill>
                <a:hlinkClick r:id="rId4">
                  <a:extLst>
                    <a:ext uri="{A12FA001-AC4F-418D-AE19-62706E023703}">
                      <ahyp:hlinkClr xmlns:ahyp="http://schemas.microsoft.com/office/drawing/2018/hyperlinkcolor" val="tx"/>
                    </a:ext>
                  </a:extLst>
                </a:hlinkClick>
              </a:rPr>
              <a:t>https://commons.wikimedia.org/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add this vocabulary term to their 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Have students view video, </a:t>
            </a:r>
            <a:r>
              <a:rPr lang="en-US" i="1" dirty="0">
                <a:solidFill>
                  <a:schemeClr val="dk1"/>
                </a:solidFill>
              </a:rPr>
              <a:t>Mass in a Minute: Viaticum/Last Rites</a:t>
            </a:r>
            <a:r>
              <a:rPr lang="en" dirty="0">
                <a:solidFill>
                  <a:schemeClr val="dk1"/>
                </a:solidFill>
              </a:rPr>
              <a:t>. URL here: </a:t>
            </a:r>
            <a:r>
              <a:rPr lang="en" u="sng" dirty="0">
                <a:solidFill>
                  <a:schemeClr val="hlink"/>
                </a:solidFill>
                <a:hlinkClick r:id="rId5"/>
              </a:rPr>
              <a:t>https://youtu.be/HMCi9rBahnc</a:t>
            </a:r>
            <a:r>
              <a:rPr lang="en" dirty="0">
                <a:solidFill>
                  <a:schemeClr val="dk1"/>
                </a:solidFill>
              </a:rPr>
              <a:t>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a:t>
            </a:r>
            <a:r>
              <a:rPr lang="en" b="1" dirty="0">
                <a:solidFill>
                  <a:schemeClr val="dk1"/>
                </a:solidFill>
              </a:rPr>
              <a:t>Photo Credit:</a:t>
            </a:r>
            <a:r>
              <a:rPr lang="en" dirty="0">
                <a:solidFill>
                  <a:schemeClr val="dk1"/>
                </a:solidFill>
              </a:rPr>
              <a:t>  </a:t>
            </a:r>
            <a:r>
              <a:rPr lang="en" dirty="0">
                <a:solidFill>
                  <a:schemeClr val="dk1"/>
                </a:solidFill>
                <a:uFill>
                  <a:noFill/>
                </a:uFill>
                <a:hlinkClick r:id="rId3">
                  <a:extLst>
                    <a:ext uri="{A12FA001-AC4F-418D-AE19-62706E023703}">
                      <ahyp:hlinkClr xmlns:ahyp="http://schemas.microsoft.com/office/drawing/2018/hyperlinkcolor" val="tx"/>
                    </a:ext>
                  </a:extLst>
                </a:hlinkClick>
              </a:rPr>
              <a:t>Extreme Unction Rogier Van der Weyden.jpg</a:t>
            </a:r>
            <a:r>
              <a:rPr lang="en" dirty="0">
                <a:solidFill>
                  <a:schemeClr val="dk1"/>
                </a:solidFill>
                <a:uFill>
                  <a:noFill/>
                </a:uFill>
              </a:rPr>
              <a:t>. </a:t>
            </a:r>
            <a:r>
              <a:rPr lang="en" dirty="0">
                <a:solidFill>
                  <a:schemeClr val="dk1"/>
                </a:solidFill>
              </a:rPr>
              <a:t>Public domain. </a:t>
            </a:r>
            <a:r>
              <a:rPr lang="en" u="sng" dirty="0">
                <a:solidFill>
                  <a:srgbClr val="1155CC"/>
                </a:solidFill>
                <a:hlinkClick r:id="rId4">
                  <a:extLst>
                    <a:ext uri="{A12FA001-AC4F-418D-AE19-62706E023703}">
                      <ahyp:hlinkClr xmlns:ahyp="http://schemas.microsoft.com/office/drawing/2018/hyperlinkcolor" val="tx"/>
                    </a:ext>
                  </a:extLst>
                </a:hlinkClick>
              </a:rPr>
              <a:t>https://commons.wikimedia.org/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summarize the information from the slide into their 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Teaching Point</a:t>
            </a:r>
          </a:p>
          <a:p>
            <a:pPr marL="0" lvl="0" indent="0" algn="l" rtl="0">
              <a:lnSpc>
                <a:spcPct val="100000"/>
              </a:lnSpc>
              <a:spcBef>
                <a:spcPts val="0"/>
              </a:spcBef>
              <a:spcAft>
                <a:spcPts val="0"/>
              </a:spcAft>
              <a:buSzPts val="1100"/>
              <a:buNone/>
            </a:pPr>
            <a:endParaRPr lang="en" b="1" dirty="0">
              <a:solidFill>
                <a:schemeClr val="dk1"/>
              </a:solidFill>
            </a:endParaRPr>
          </a:p>
          <a:p>
            <a:pPr marL="171450" indent="-171450"/>
            <a:r>
              <a:rPr lang="en" dirty="0"/>
              <a:t>The essential Rite of the Anointing of the Sick consists in the anointing of the forehead and hands of the sick person (in the Roman Rite), or other parts of the body (in the Eastern rite) while the celebrant prays for the special grace of the sacrament. The Rite of the Anointing of the Sick consists of eight parts: Introductory Rites, Liturgy of the Word, Litany or Prayer of the Faithful, Laying on of Hands, Blessing of Oil, Prayer of Thanksgiving, Anointing with Oil of the Sick, and Prayer after Anointing.</a:t>
            </a:r>
            <a:endParaRPr dirty="0"/>
          </a:p>
          <a:p>
            <a:pPr marL="0" lvl="0" indent="0" algn="l" rtl="0">
              <a:lnSpc>
                <a:spcPct val="100000"/>
              </a:lnSpc>
              <a:spcBef>
                <a:spcPts val="0"/>
              </a:spcBef>
              <a:spcAft>
                <a:spcPts val="0"/>
              </a:spcAft>
              <a:buSzPts val="1100"/>
              <a:buNone/>
            </a:pPr>
            <a:endParaRPr b="1"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solidFill>
                  <a:schemeClr val="dk1"/>
                </a:solidFill>
              </a:rPr>
              <a:t>Directions: </a:t>
            </a:r>
            <a:r>
              <a:rPr lang="en" dirty="0">
                <a:solidFill>
                  <a:schemeClr val="dk1"/>
                </a:solidFill>
              </a:rPr>
              <a:t>Have students copy information from slide into their notes.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Teaching Points</a:t>
            </a:r>
          </a:p>
          <a:p>
            <a:pPr marL="0" lvl="0" indent="0" algn="l" rtl="0">
              <a:lnSpc>
                <a:spcPct val="100000"/>
              </a:lnSpc>
              <a:spcBef>
                <a:spcPts val="0"/>
              </a:spcBef>
              <a:spcAft>
                <a:spcPts val="0"/>
              </a:spcAft>
              <a:buSzPts val="1100"/>
              <a:buNone/>
            </a:pPr>
            <a:endParaRPr lang="en" b="1" dirty="0">
              <a:solidFill>
                <a:schemeClr val="dk1"/>
              </a:solidFill>
            </a:endParaRPr>
          </a:p>
          <a:p>
            <a:pPr marL="171450" indent="-171450"/>
            <a:r>
              <a:rPr lang="en" dirty="0">
                <a:solidFill>
                  <a:schemeClr val="dk1"/>
                </a:solidFill>
              </a:rPr>
              <a:t>In the past, this sacrament was usually associated only with people who were dying as ‘Last Rites’. </a:t>
            </a:r>
            <a:r>
              <a:rPr lang="en" dirty="0"/>
              <a:t>Since Vatican Council II, the Church has once again begun to think of anointing as part of the mission of everyone in the Church. The pastoral document approved by the council states that it is “especially fitting that all baptized Christians share in this ministry of mutual charity within the Body of Christ by doing all that they can to help the sick return to health, by showing love for the sick, and by celebrating the sacraments with them.” —</a:t>
            </a:r>
            <a:r>
              <a:rPr lang="en" i="1" dirty="0"/>
              <a:t>Pastoral Care of the Sick: Rites of Anointing and Viaticum The Roman Ritual Revised by Decree of the Second Vatican Council</a:t>
            </a:r>
            <a:r>
              <a:rPr lang="en" dirty="0"/>
              <a:t>, 33</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Online Resources: </a:t>
            </a:r>
            <a:r>
              <a:rPr lang="en" dirty="0">
                <a:solidFill>
                  <a:schemeClr val="dk1"/>
                </a:solidFill>
              </a:rPr>
              <a:t>Have students view video,</a:t>
            </a:r>
            <a:r>
              <a:rPr lang="en" i="1" dirty="0">
                <a:solidFill>
                  <a:schemeClr val="dk1"/>
                </a:solidFill>
              </a:rPr>
              <a:t> </a:t>
            </a:r>
            <a:r>
              <a:rPr lang="en-US" i="1" dirty="0">
                <a:solidFill>
                  <a:schemeClr val="dk1"/>
                </a:solidFill>
              </a:rPr>
              <a:t>Who can receive the Sacrament of the sick? </a:t>
            </a:r>
            <a:r>
              <a:rPr lang="en" dirty="0">
                <a:solidFill>
                  <a:schemeClr val="dk1"/>
                </a:solidFill>
              </a:rPr>
              <a:t>URL here; </a:t>
            </a:r>
            <a:r>
              <a:rPr lang="en" u="sng" dirty="0">
                <a:solidFill>
                  <a:schemeClr val="hlink"/>
                </a:solidFill>
                <a:hlinkClick r:id="rId3"/>
              </a:rPr>
              <a:t>https://youtu.be/owlORxkpjr8</a:t>
            </a:r>
            <a:r>
              <a:rPr lang="en" dirty="0">
                <a:solidFill>
                  <a:schemeClr val="dk1"/>
                </a:solidFill>
              </a:rPr>
              <a:t>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65cb6b30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365cb6b30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t>Photo Credit</a:t>
            </a:r>
            <a:r>
              <a:rPr lang="en" dirty="0"/>
              <a:t>: Happy-mother-with-baby.jpg. Mark Befur. </a:t>
            </a:r>
            <a:r>
              <a:rPr lang="en" u="sng" dirty="0">
                <a:solidFill>
                  <a:schemeClr val="hlink"/>
                </a:solidFill>
                <a:hlinkClick r:id="rId3"/>
              </a:rPr>
              <a:t>Creative Commons Attribution-Share Alike 4.0</a:t>
            </a:r>
            <a:r>
              <a:rPr lang="en" sz="1050" dirty="0">
                <a:solidFill>
                  <a:srgbClr val="3366CC"/>
                </a:solidFill>
                <a:highlight>
                  <a:srgbClr val="F8F9FA"/>
                </a:highlight>
              </a:rPr>
              <a:t>. </a:t>
            </a:r>
            <a:r>
              <a:rPr lang="en-US" sz="1050">
                <a:solidFill>
                  <a:srgbClr val="3366CC"/>
                </a:solidFill>
                <a:highlight>
                  <a:srgbClr val="F8F9FA"/>
                </a:highlight>
              </a:rPr>
              <a:t>https</a:t>
            </a:r>
            <a:r>
              <a:rPr lang="en-US" sz="1050" dirty="0">
                <a:solidFill>
                  <a:srgbClr val="3366CC"/>
                </a:solidFill>
                <a:highlight>
                  <a:srgbClr val="F8F9FA"/>
                </a:highlight>
              </a:rPr>
              <a:t>://commons.wikimedia.org/wiki/File:Happy-mother-with-baby</a:t>
            </a:r>
            <a:r>
              <a:rPr lang="en-US" sz="1050">
                <a:solidFill>
                  <a:srgbClr val="3366CC"/>
                </a:solidFill>
                <a:highlight>
                  <a:srgbClr val="F8F9FA"/>
                </a:highlight>
              </a:rPr>
              <a:t>.jpg.</a:t>
            </a:r>
            <a:endParaRPr sz="1050" dirty="0">
              <a:solidFill>
                <a:srgbClr val="3366CC"/>
              </a:solidFill>
              <a:highlight>
                <a:srgbClr val="F8F9FA"/>
              </a:highlight>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Directions: </a:t>
            </a:r>
            <a:r>
              <a:rPr lang="en" dirty="0">
                <a:solidFill>
                  <a:schemeClr val="dk1"/>
                </a:solidFill>
              </a:rPr>
              <a:t>Have students copy information from slide into their notes.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Teaching Points:</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lang="en" dirty="0"/>
          </a:p>
          <a:p>
            <a:pPr marL="171450" indent="-171450">
              <a:buClr>
                <a:schemeClr val="dk1"/>
              </a:buClr>
            </a:pPr>
            <a:r>
              <a:rPr lang="en" dirty="0"/>
              <a:t>According to Theresa Civantos Barber’s article, other Catholic women also shared some reasons for receiving the sacrament before giving birth:</a:t>
            </a:r>
            <a:endParaRPr dirty="0"/>
          </a:p>
          <a:p>
            <a:pPr indent="-171450">
              <a:buClr>
                <a:schemeClr val="dk1"/>
              </a:buClr>
              <a:buFont typeface="Courier New" panose="02070309020205020404" pitchFamily="49" charset="0"/>
              <a:buChar char="o"/>
            </a:pPr>
            <a:r>
              <a:rPr lang="en" dirty="0"/>
              <a:t>“It’s a surgery. I could die. Why not?”</a:t>
            </a:r>
            <a:endParaRPr dirty="0"/>
          </a:p>
          <a:p>
            <a:pPr indent="-171450">
              <a:buClr>
                <a:schemeClr val="dk1"/>
              </a:buClr>
              <a:buFont typeface="Courier New" panose="02070309020205020404" pitchFamily="49" charset="0"/>
              <a:buChar char="o"/>
            </a:pPr>
            <a:r>
              <a:rPr lang="en" dirty="0"/>
              <a:t>“Being absolved of my sins right before a major surgery is a plus.”</a:t>
            </a:r>
            <a:endParaRPr dirty="0"/>
          </a:p>
          <a:p>
            <a:pPr indent="-171450">
              <a:buClr>
                <a:schemeClr val="dk1"/>
              </a:buClr>
              <a:buFont typeface="Courier New" panose="02070309020205020404" pitchFamily="49" charset="0"/>
              <a:buChar char="o"/>
            </a:pPr>
            <a:r>
              <a:rPr lang="en" dirty="0"/>
              <a:t>“My sixth c-section was a wakeup call to how our lives are on the line with these high-risk pregnancies.”</a:t>
            </a:r>
            <a:endParaRPr dirty="0"/>
          </a:p>
          <a:p>
            <a:pPr indent="-171450">
              <a:buClr>
                <a:schemeClr val="dk1"/>
              </a:buClr>
              <a:buFont typeface="Courier New" panose="02070309020205020404" pitchFamily="49" charset="0"/>
              <a:buChar char="o"/>
            </a:pPr>
            <a:r>
              <a:rPr lang="en" dirty="0"/>
              <a:t>“My babies were both preemies so it was as much for them as me.”</a:t>
            </a:r>
            <a:endParaRPr dirty="0"/>
          </a:p>
          <a:p>
            <a:pPr indent="-171450">
              <a:buFont typeface="Courier New" panose="02070309020205020404" pitchFamily="49" charset="0"/>
              <a:buChar char="o"/>
            </a:pPr>
            <a:r>
              <a:rPr lang="en" dirty="0"/>
              <a:t>“The sacramental grace gave me grace and created a space of complete trust in the Lord without anxiety. It also helped me physically heal at a much faster rate than my previous time.”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Online Resources: </a:t>
            </a:r>
            <a:r>
              <a:rPr lang="en" dirty="0">
                <a:solidFill>
                  <a:schemeClr val="dk1"/>
                </a:solidFill>
              </a:rPr>
              <a:t>Assign article, </a:t>
            </a:r>
            <a:r>
              <a:rPr lang="en-US" i="1" dirty="0">
                <a:solidFill>
                  <a:schemeClr val="dk1"/>
                </a:solidFill>
              </a:rPr>
              <a:t>Why I receive the Anointing of the Sick before giving birth</a:t>
            </a:r>
            <a:r>
              <a:rPr lang="en" i="1" dirty="0">
                <a:solidFill>
                  <a:schemeClr val="dk1"/>
                </a:solidFill>
              </a:rPr>
              <a:t>.</a:t>
            </a:r>
            <a:r>
              <a:rPr lang="en" dirty="0">
                <a:solidFill>
                  <a:schemeClr val="dk1"/>
                </a:solidFill>
              </a:rPr>
              <a:t> Article here: </a:t>
            </a:r>
            <a:r>
              <a:rPr lang="en" u="sng" dirty="0">
                <a:solidFill>
                  <a:schemeClr val="hlink"/>
                </a:solidFill>
                <a:hlinkClick r:id="rId4"/>
              </a:rPr>
              <a:t>https://aleteia.org/2021/03/27/why-i-receive-the-anointing-of-the-sick-before-giving-birth/</a:t>
            </a:r>
            <a:r>
              <a:rPr lang="en" dirty="0">
                <a:solidFill>
                  <a:schemeClr val="dk1"/>
                </a:solidFill>
              </a:rPr>
              <a:t> </a:t>
            </a: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the quote. Add bonus points to the assessment if they can copy it down and demonstrate that they memorized it.</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t> </a:t>
            </a:r>
            <a:r>
              <a:rPr lang="en" dirty="0">
                <a:solidFill>
                  <a:schemeClr val="dk1"/>
                </a:solidFill>
              </a:rPr>
              <a:t>Portrait of a sick woman (1914) by Ferdianand Hodler. Oil on Canvas. </a:t>
            </a:r>
            <a:r>
              <a:rPr lang="en" dirty="0">
                <a:solidFill>
                  <a:schemeClr val="dk1"/>
                </a:solidFill>
                <a:uFill>
                  <a:noFill/>
                </a:uFill>
                <a:hlinkClick r:id="rId3">
                  <a:extLst>
                    <a:ext uri="{A12FA001-AC4F-418D-AE19-62706E023703}">
                      <ahyp:hlinkClr xmlns:ahyp="http://schemas.microsoft.com/office/drawing/2018/hyperlinkcolor" val="tx"/>
                    </a:ext>
                  </a:extLst>
                </a:hlinkClick>
              </a:rPr>
              <a:t>Paradise Chronicle</a:t>
            </a:r>
            <a:r>
              <a:rPr lang="en" dirty="0">
                <a:solidFill>
                  <a:schemeClr val="dk1"/>
                </a:solidFill>
              </a:rPr>
              <a:t>. Public domain. wikicommons.org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the slides information into their 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Teaching Points:</a:t>
            </a:r>
          </a:p>
          <a:p>
            <a:pPr marL="0" lvl="0" indent="0" algn="l" rtl="0">
              <a:lnSpc>
                <a:spcPct val="100000"/>
              </a:lnSpc>
              <a:spcBef>
                <a:spcPts val="0"/>
              </a:spcBef>
              <a:spcAft>
                <a:spcPts val="0"/>
              </a:spcAft>
              <a:buClr>
                <a:schemeClr val="dk1"/>
              </a:buClr>
              <a:buSzPts val="1100"/>
              <a:buFont typeface="Arial"/>
              <a:buNone/>
            </a:pPr>
            <a:endParaRPr lang="en" b="1" dirty="0">
              <a:solidFill>
                <a:schemeClr val="dk1"/>
              </a:solidFill>
            </a:endParaRPr>
          </a:p>
          <a:p>
            <a:pPr marL="171450" indent="-171450">
              <a:buClr>
                <a:schemeClr val="dk1"/>
              </a:buClr>
            </a:pPr>
            <a:r>
              <a:rPr lang="en" dirty="0">
                <a:solidFill>
                  <a:schemeClr val="dk1"/>
                </a:solidFill>
              </a:rPr>
              <a:t>What does Mother Teresa’s story say about suffering? </a:t>
            </a:r>
            <a:r>
              <a:rPr lang="en" dirty="0"/>
              <a:t>Both the woman with cancer and Mother Teresa made three important points in this short conversation: (1) We do not want to suffer; (2) Our suffering does have meaning: (3) Suffering and illness are a reality of our world.</a:t>
            </a:r>
          </a:p>
          <a:p>
            <a:pPr marL="0" indent="0">
              <a:buClr>
                <a:schemeClr val="dk1"/>
              </a:buClr>
              <a:buNone/>
            </a:pPr>
            <a:endParaRPr lang="en" dirty="0"/>
          </a:p>
          <a:p>
            <a:pPr marL="171450" indent="-171450">
              <a:buClr>
                <a:schemeClr val="dk1"/>
              </a:buClr>
            </a:pPr>
            <a:r>
              <a:rPr lang="en" dirty="0"/>
              <a:t>People in every generation have looked to God to provide some clue to why people suffer. In the Old Testament this is partly what the story of Job is about. </a:t>
            </a:r>
          </a:p>
          <a:p>
            <a:pPr marL="171450" indent="-171450">
              <a:buClr>
                <a:schemeClr val="dk1"/>
              </a:buClr>
            </a:pPr>
            <a:r>
              <a:rPr lang="en" dirty="0"/>
              <a:t>In other faith traditions:</a:t>
            </a:r>
            <a:endParaRPr dirty="0"/>
          </a:p>
          <a:p>
            <a:pPr marL="342900" lvl="0" indent="-171450" algn="l" rtl="0">
              <a:spcBef>
                <a:spcPts val="0"/>
              </a:spcBef>
              <a:spcAft>
                <a:spcPts val="0"/>
              </a:spcAft>
              <a:buSzPts val="1100"/>
              <a:buFont typeface="Courier New" panose="02070309020205020404" pitchFamily="49" charset="0"/>
              <a:buChar char="o"/>
            </a:pPr>
            <a:r>
              <a:rPr lang="en" dirty="0"/>
              <a:t>Buddhists believe that, according to the first of two Noble Truths, that all life is suffering caused by reliance on worldly possessions and attachments. It can take the form of greed, hatred, or ignorance, which, unless they are alleviated, can return to the person in the form of karma, the action that causes the entire cycle of cause and effect.</a:t>
            </a:r>
            <a:endParaRPr dirty="0"/>
          </a:p>
          <a:p>
            <a:pPr marL="342900" lvl="0" indent="-171450" algn="l" rtl="0">
              <a:spcBef>
                <a:spcPts val="0"/>
              </a:spcBef>
              <a:spcAft>
                <a:spcPts val="0"/>
              </a:spcAft>
              <a:buSzPts val="1100"/>
              <a:buFont typeface="Courier New" panose="02070309020205020404" pitchFamily="49" charset="0"/>
              <a:buChar char="o"/>
            </a:pPr>
            <a:r>
              <a:rPr lang="en" dirty="0"/>
              <a:t>Hindus understand suffering as a punishment for bad actions committed in this life or past lives.</a:t>
            </a:r>
            <a:endParaRPr dirty="0"/>
          </a:p>
          <a:p>
            <a:pPr marL="342900" lvl="0" indent="-171450" algn="l" rtl="0">
              <a:spcBef>
                <a:spcPts val="0"/>
              </a:spcBef>
              <a:spcAft>
                <a:spcPts val="0"/>
              </a:spcAft>
              <a:buSzPts val="1100"/>
              <a:buFont typeface="Courier New" panose="02070309020205020404" pitchFamily="49" charset="0"/>
              <a:buChar char="o"/>
            </a:pPr>
            <a:r>
              <a:rPr lang="en" dirty="0"/>
              <a:t>Muslims attribute some suffering to Satan or other evil spirits and believe suffering allowed by Allah as a test of humility and faith.</a:t>
            </a:r>
            <a:endParaRPr dirty="0"/>
          </a:p>
          <a:p>
            <a:pPr marL="342900" lvl="0" indent="-171450" algn="l" rtl="0">
              <a:spcBef>
                <a:spcPts val="0"/>
              </a:spcBef>
              <a:spcAft>
                <a:spcPts val="0"/>
              </a:spcAft>
              <a:buSzPts val="1100"/>
              <a:buFont typeface="Courier New" panose="02070309020205020404" pitchFamily="49" charset="0"/>
              <a:buChar char="o"/>
            </a:pPr>
            <a:r>
              <a:rPr lang="en" dirty="0"/>
              <a:t>Jews, in general, hold that suffering is caused by a weakness in one’s relationship with God and that God himself suffers along with the person.</a:t>
            </a:r>
            <a:endParaRPr dirty="0"/>
          </a:p>
          <a:p>
            <a:pPr marL="0" lvl="0" indent="0" algn="l" rtl="0">
              <a:spcBef>
                <a:spcPts val="0"/>
              </a:spcBef>
              <a:spcAft>
                <a:spcPts val="0"/>
              </a:spcAft>
              <a:buClr>
                <a:schemeClr val="dk1"/>
              </a:buClr>
              <a:buSzPts val="1100"/>
              <a:buFont typeface="Arial"/>
              <a:buNone/>
            </a:pPr>
            <a:endParaRPr dirty="0"/>
          </a:p>
          <a:p>
            <a:pPr marL="171450" indent="-171450">
              <a:buClr>
                <a:schemeClr val="dk1"/>
              </a:buClr>
            </a:pPr>
            <a:r>
              <a:rPr lang="en" dirty="0"/>
              <a:t>Jesus’s primary response to human suffering was to put an end to it, which he did very directly through his healings. Though teaching about suffering came second to actively alleviating it, Jesus did make several important points about suffering in his teaching:</a:t>
            </a:r>
            <a:endParaRPr dirty="0"/>
          </a:p>
          <a:p>
            <a:pPr marL="342900" lvl="0" indent="-171450" algn="l" rtl="0">
              <a:spcBef>
                <a:spcPts val="0"/>
              </a:spcBef>
              <a:spcAft>
                <a:spcPts val="0"/>
              </a:spcAft>
              <a:buSzPts val="1100"/>
              <a:buFont typeface="Courier New" panose="02070309020205020404" pitchFamily="49" charset="0"/>
              <a:buChar char="o"/>
            </a:pPr>
            <a:r>
              <a:rPr lang="en" dirty="0"/>
              <a:t>Sickness and death are not God’s ways of punishing people.</a:t>
            </a:r>
            <a:endParaRPr dirty="0"/>
          </a:p>
          <a:p>
            <a:pPr marL="342900" lvl="0" indent="-171450" algn="l" rtl="0">
              <a:spcBef>
                <a:spcPts val="0"/>
              </a:spcBef>
              <a:spcAft>
                <a:spcPts val="0"/>
              </a:spcAft>
              <a:buSzPts val="1100"/>
              <a:buFont typeface="Courier New" panose="02070309020205020404" pitchFamily="49" charset="0"/>
              <a:buChar char="o"/>
            </a:pPr>
            <a:r>
              <a:rPr lang="en" dirty="0"/>
              <a:t>God loves the sick and disabled just as much as he loves healthy people.</a:t>
            </a:r>
            <a:endParaRPr dirty="0"/>
          </a:p>
          <a:p>
            <a:pPr marL="342900" lvl="0" indent="-171450" algn="l" rtl="0">
              <a:spcBef>
                <a:spcPts val="0"/>
              </a:spcBef>
              <a:spcAft>
                <a:spcPts val="0"/>
              </a:spcAft>
              <a:buSzPts val="1100"/>
              <a:buFont typeface="Courier New" panose="02070309020205020404" pitchFamily="49" charset="0"/>
              <a:buChar char="o"/>
            </a:pPr>
            <a:r>
              <a:rPr lang="en" dirty="0"/>
              <a:t>God’s love is stronger than sickness, pain, suffering, and death.</a:t>
            </a:r>
            <a:endParaRPr dirty="0"/>
          </a:p>
          <a:p>
            <a:pPr marL="342900" lvl="0" indent="-171450" algn="l" rtl="0">
              <a:spcBef>
                <a:spcPts val="0"/>
              </a:spcBef>
              <a:spcAft>
                <a:spcPts val="0"/>
              </a:spcAft>
              <a:buSzPts val="1100"/>
              <a:buFont typeface="Courier New" panose="02070309020205020404" pitchFamily="49" charset="0"/>
              <a:buChar char="o"/>
            </a:pPr>
            <a:r>
              <a:rPr lang="en" dirty="0"/>
              <a:t>God does not abandon you when you are sick or suffering. Rather, he shares your suffering, above all through the Cross.</a:t>
            </a:r>
            <a:endParaRPr dirty="0"/>
          </a:p>
          <a:p>
            <a:pPr marL="342900" lvl="0" indent="-171450" algn="l" rtl="0">
              <a:spcBef>
                <a:spcPts val="0"/>
              </a:spcBef>
              <a:spcAft>
                <a:spcPts val="0"/>
              </a:spcAft>
              <a:buSzPts val="1100"/>
              <a:buFont typeface="Courier New" panose="02070309020205020404" pitchFamily="49" charset="0"/>
              <a:buChar char="o"/>
            </a:pPr>
            <a:r>
              <a:rPr lang="en" dirty="0"/>
              <a:t>The sick should not be treated as outcasts; instead, they have an important role to play in the community</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b="1" dirty="0"/>
              <a:t>Online Resources: </a:t>
            </a:r>
            <a:r>
              <a:rPr lang="en" dirty="0"/>
              <a:t>Have students view video, </a:t>
            </a:r>
            <a:r>
              <a:rPr lang="en" i="1" dirty="0"/>
              <a:t>The Meaning of Suffering. </a:t>
            </a:r>
            <a:r>
              <a:rPr lang="en" dirty="0"/>
              <a:t>URL here: </a:t>
            </a:r>
            <a:r>
              <a:rPr lang="en" u="sng" dirty="0">
                <a:solidFill>
                  <a:schemeClr val="hlink"/>
                </a:solidFill>
                <a:hlinkClick r:id="rId4"/>
              </a:rPr>
              <a:t>https://youtu.be/tR25hk8NVio</a:t>
            </a:r>
            <a:r>
              <a:rPr lang="en"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000" b="1" dirty="0">
                <a:solidFill>
                  <a:schemeClr val="dk1"/>
                </a:solidFill>
              </a:rPr>
              <a:t>Photo Credit: </a:t>
            </a:r>
            <a:r>
              <a:rPr lang="en" sz="1000" dirty="0">
                <a:solidFill>
                  <a:schemeClr val="dk1"/>
                </a:solidFill>
                <a:uFill>
                  <a:noFill/>
                </a:uFill>
                <a:hlinkClick r:id="rId3">
                  <a:extLst>
                    <a:ext uri="{A12FA001-AC4F-418D-AE19-62706E023703}">
                      <ahyp:hlinkClr xmlns:ahyp="http://schemas.microsoft.com/office/drawing/2018/hyperlinkcolor" val="tx"/>
                    </a:ext>
                  </a:extLst>
                </a:hlinkClick>
              </a:rPr>
              <a:t>Bible Illustrations by Sweet Media</a:t>
            </a:r>
            <a:r>
              <a:rPr lang="en" sz="1000" dirty="0">
                <a:solidFill>
                  <a:schemeClr val="dk1"/>
                </a:solidFill>
              </a:rPr>
              <a:t>. </a:t>
            </a:r>
            <a:r>
              <a:rPr lang="en" sz="1000" dirty="0">
                <a:solidFill>
                  <a:schemeClr val="dk1"/>
                </a:solidFill>
                <a:uFill>
                  <a:noFill/>
                </a:uFill>
                <a:hlinkClick r:id="rId4">
                  <a:extLst>
                    <a:ext uri="{A12FA001-AC4F-418D-AE19-62706E023703}">
                      <ahyp:hlinkClr xmlns:ahyp="http://schemas.microsoft.com/office/drawing/2018/hyperlinkcolor" val="tx"/>
                    </a:ext>
                  </a:extLst>
                </a:hlinkClick>
              </a:rPr>
              <a:t>Gospel of M</a:t>
            </a:r>
            <a:r>
              <a:rPr lang="en" sz="1000" dirty="0">
                <a:solidFill>
                  <a:schemeClr val="dk1"/>
                </a:solidFill>
              </a:rPr>
              <a:t>ark ch 27-28. </a:t>
            </a:r>
            <a:r>
              <a:rPr lang="en" sz="1000" dirty="0">
                <a:solidFill>
                  <a:schemeClr val="dk1"/>
                </a:solidFill>
                <a:uFill>
                  <a:noFill/>
                </a:uFill>
                <a:hlinkClick r:id="rId5">
                  <a:extLst>
                    <a:ext uri="{A12FA001-AC4F-418D-AE19-62706E023703}">
                      <ahyp:hlinkClr xmlns:ahyp="http://schemas.microsoft.com/office/drawing/2018/hyperlinkcolor" val="tx"/>
                    </a:ext>
                  </a:extLst>
                </a:hlinkClick>
              </a:rPr>
              <a:t>Jim Padgett</a:t>
            </a:r>
            <a:r>
              <a:rPr lang="en" sz="1000" dirty="0">
                <a:solidFill>
                  <a:schemeClr val="dk1"/>
                </a:solidFill>
              </a:rPr>
              <a:t>. </a:t>
            </a:r>
            <a:r>
              <a:rPr lang="en" sz="1000" dirty="0">
                <a:solidFill>
                  <a:schemeClr val="dk1"/>
                </a:solidFill>
                <a:uFill>
                  <a:noFill/>
                </a:uFill>
                <a:hlinkClick r:id="rId6">
                  <a:extLst>
                    <a:ext uri="{A12FA001-AC4F-418D-AE19-62706E023703}">
                      <ahyp:hlinkClr xmlns:ahyp="http://schemas.microsoft.com/office/drawing/2018/hyperlinkcolor" val="tx"/>
                    </a:ext>
                  </a:extLst>
                </a:hlinkClick>
              </a:rPr>
              <a:t>Creative Commons Attribution-Share Alike 3.0</a:t>
            </a:r>
            <a:r>
              <a:rPr lang="en" sz="1000" dirty="0">
                <a:solidFill>
                  <a:schemeClr val="dk1"/>
                </a:solidFill>
              </a:rPr>
              <a:t>. </a:t>
            </a:r>
            <a:r>
              <a:rPr lang="en" sz="1000" u="sng" dirty="0">
                <a:solidFill>
                  <a:srgbClr val="1155CC"/>
                </a:solidFill>
                <a:hlinkClick r:id="rId7">
                  <a:extLst>
                    <a:ext uri="{A12FA001-AC4F-418D-AE19-62706E023703}">
                      <ahyp:hlinkClr xmlns:ahyp="http://schemas.microsoft.com/office/drawing/2018/hyperlinkcolor" val="tx"/>
                    </a:ext>
                  </a:extLst>
                </a:hlinkClick>
              </a:rPr>
              <a:t>https://commons.wikimedia.org</a:t>
            </a:r>
            <a:r>
              <a:rPr lang="en" sz="1000" u="sng" dirty="0">
                <a:solidFill>
                  <a:srgbClr val="1155CC"/>
                </a:solidFill>
              </a:rPr>
              <a:t> </a:t>
            </a:r>
            <a:r>
              <a:rPr lang="en-US" sz="1000" u="sng" dirty="0">
                <a:solidFill>
                  <a:srgbClr val="1155CC"/>
                </a:solidFill>
              </a:rPr>
              <a:t>https://commons.wikimedia.org/wiki/File:Gospel_of_Matthew_Chapter_27-8_(Bible_Illustrations_by_Sweet_Media).jpg</a:t>
            </a:r>
            <a:endParaRPr sz="1000" dirty="0"/>
          </a:p>
          <a:p>
            <a:pPr marL="0" lvl="0" indent="0" algn="l" rtl="0">
              <a:lnSpc>
                <a:spcPct val="100000"/>
              </a:lnSpc>
              <a:spcBef>
                <a:spcPts val="0"/>
              </a:spcBef>
              <a:spcAft>
                <a:spcPts val="0"/>
              </a:spcAft>
              <a:buClr>
                <a:schemeClr val="dk1"/>
              </a:buClr>
              <a:buSzPts val="1100"/>
              <a:buFont typeface="Arial"/>
              <a:buNone/>
            </a:pPr>
            <a:endParaRPr sz="1000" dirty="0"/>
          </a:p>
          <a:p>
            <a:pPr marL="0" lvl="0" indent="0" algn="l" rtl="0">
              <a:lnSpc>
                <a:spcPct val="100000"/>
              </a:lnSpc>
              <a:spcBef>
                <a:spcPts val="0"/>
              </a:spcBef>
              <a:spcAft>
                <a:spcPts val="0"/>
              </a:spcAft>
              <a:buClr>
                <a:schemeClr val="dk1"/>
              </a:buClr>
              <a:buSzPts val="1100"/>
              <a:buFont typeface="Arial"/>
              <a:buNone/>
            </a:pPr>
            <a:r>
              <a:rPr lang="en" sz="1000" b="1" dirty="0">
                <a:solidFill>
                  <a:schemeClr val="dk1"/>
                </a:solidFill>
              </a:rPr>
              <a:t>Directions: </a:t>
            </a:r>
            <a:r>
              <a:rPr lang="en" sz="1000" dirty="0">
                <a:solidFill>
                  <a:schemeClr val="dk1"/>
                </a:solidFill>
              </a:rPr>
              <a:t>Have students summarize the main points of the quote on the slide in their notes.</a:t>
            </a:r>
            <a:endParaRPr sz="10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3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b="1" dirty="0">
                <a:solidFill>
                  <a:schemeClr val="dk1"/>
                </a:solidFill>
              </a:rPr>
              <a:t>Teaching Points:</a:t>
            </a:r>
          </a:p>
          <a:p>
            <a:pPr marL="0" lvl="0" indent="0" algn="l" rtl="0">
              <a:lnSpc>
                <a:spcPct val="100000"/>
              </a:lnSpc>
              <a:spcBef>
                <a:spcPts val="0"/>
              </a:spcBef>
              <a:spcAft>
                <a:spcPts val="0"/>
              </a:spcAft>
              <a:buClr>
                <a:schemeClr val="dk1"/>
              </a:buClr>
              <a:buSzPts val="1100"/>
              <a:buFont typeface="Arial"/>
              <a:buNone/>
            </a:pPr>
            <a:endParaRPr lang="en" sz="1000" b="1" dirty="0">
              <a:solidFill>
                <a:schemeClr val="dk1"/>
              </a:solidFill>
            </a:endParaRPr>
          </a:p>
          <a:p>
            <a:pPr marL="171450" indent="-171450">
              <a:buClr>
                <a:schemeClr val="dk1"/>
              </a:buClr>
            </a:pPr>
            <a:r>
              <a:rPr lang="en" sz="1000" dirty="0">
                <a:solidFill>
                  <a:schemeClr val="dk1"/>
                </a:solidFill>
              </a:rPr>
              <a:t>J</a:t>
            </a:r>
            <a:r>
              <a:rPr lang="en" sz="1000" dirty="0"/>
              <a:t>esus showed how much God truly loves people: enough to endure the Cross for our sake. You are invited to take up your cross as his disciple. By this act, you can unite your sufferings with Jesus’s sacrifice, become more like him, and contribute to the redemption of the world. Jesus is with us in our sufferings; he will never abandon or forget us. </a:t>
            </a:r>
            <a:endParaRPr sz="1000" dirty="0"/>
          </a:p>
          <a:p>
            <a:pPr marL="171450" indent="-171450">
              <a:buClr>
                <a:schemeClr val="dk1"/>
              </a:buClr>
            </a:pPr>
            <a:endParaRPr sz="1000" dirty="0"/>
          </a:p>
          <a:p>
            <a:pPr marL="171450" indent="-171450">
              <a:buClr>
                <a:schemeClr val="dk1"/>
              </a:buClr>
            </a:pPr>
            <a:r>
              <a:rPr lang="en" sz="1000" dirty="0"/>
              <a:t>Under the leadership and example of Jesus, we accept our suffering, our cross, and we turn it into a great blessing for others. Sickness and suffering are opportunities to die to one’s self. In this way, suffering is a ratification or a seal of one’s heroic, sacrificial love. A love that has been elevated and perfected through the purgative fires of suffering. The Paschal Mystery becomes something that we enter into in a bodily way as well as spiritual. We enter into Christ’s suffering and death so that we may also be united to him in our own resurrection.</a:t>
            </a:r>
            <a:endParaRPr sz="1000" dirty="0"/>
          </a:p>
          <a:p>
            <a:pPr marL="171450" indent="-171450">
              <a:buClr>
                <a:schemeClr val="dk1"/>
              </a:buClr>
            </a:pPr>
            <a:endParaRPr sz="1000" dirty="0"/>
          </a:p>
          <a:p>
            <a:pPr marL="171450" indent="-171450">
              <a:buClr>
                <a:schemeClr val="dk1"/>
              </a:buClr>
            </a:pPr>
            <a:r>
              <a:rPr lang="en" sz="1000" dirty="0"/>
              <a:t>This is why St. Paul says he rejoices in his own suffering since it was offered, in Christ, for the sake of the Church. He says, “Now I rejoice in my sufferings for your sake, and in my flesh I am filling up what is lacking in the afflictions of Christ on behalf of his body, which is the church” ( Col 1:24).</a:t>
            </a:r>
            <a:endParaRPr sz="1000" dirty="0">
              <a:solidFill>
                <a:srgbClr val="212121"/>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1000" dirty="0"/>
          </a:p>
          <a:p>
            <a:pPr marL="0" lvl="0" indent="0" algn="l" rtl="0">
              <a:lnSpc>
                <a:spcPct val="100000"/>
              </a:lnSpc>
              <a:spcBef>
                <a:spcPts val="0"/>
              </a:spcBef>
              <a:spcAft>
                <a:spcPts val="0"/>
              </a:spcAft>
              <a:buClr>
                <a:schemeClr val="dk1"/>
              </a:buClr>
              <a:buSzPts val="1100"/>
              <a:buFont typeface="Arial"/>
              <a:buNone/>
            </a:pPr>
            <a:r>
              <a:rPr lang="en" sz="1000" b="1" dirty="0">
                <a:solidFill>
                  <a:schemeClr val="dk1"/>
                </a:solidFill>
              </a:rPr>
              <a:t>Online Resources:</a:t>
            </a:r>
            <a:r>
              <a:rPr lang="en" sz="1000" dirty="0">
                <a:solidFill>
                  <a:schemeClr val="dk1"/>
                </a:solidFill>
              </a:rPr>
              <a:t>  View video, </a:t>
            </a:r>
            <a:r>
              <a:rPr lang="en-US" sz="1000" i="1" dirty="0">
                <a:solidFill>
                  <a:schemeClr val="dk1"/>
                </a:solidFill>
              </a:rPr>
              <a:t>Scott Hahn on the Value and Meaning of Suffering</a:t>
            </a:r>
            <a:r>
              <a:rPr lang="en" sz="1000" dirty="0">
                <a:solidFill>
                  <a:schemeClr val="dk1"/>
                </a:solidFill>
              </a:rPr>
              <a:t>. URL here: </a:t>
            </a:r>
            <a:r>
              <a:rPr lang="en" sz="1000" u="sng" dirty="0">
                <a:solidFill>
                  <a:schemeClr val="hlink"/>
                </a:solidFill>
                <a:hlinkClick r:id="rId8"/>
              </a:rPr>
              <a:t>https://youtu.be/9z7fW7pU4mQ</a:t>
            </a:r>
            <a:endParaRPr sz="10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r>
              <a:rPr lang="en" sz="1000"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sz="10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7aa8a2f7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7aa8a2f7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dirty="0">
                <a:solidFill>
                  <a:schemeClr val="dk1"/>
                </a:solidFill>
              </a:rPr>
              <a:t>Directions:</a:t>
            </a:r>
            <a:r>
              <a:rPr lang="en-US" dirty="0">
                <a:solidFill>
                  <a:schemeClr val="dk1"/>
                </a:solidFill>
              </a:rPr>
              <a:t> Have students write down either question and their answer and then share their answer with one person close by. </a:t>
            </a:r>
            <a:endParaRPr lang="en-US"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t>:</a:t>
            </a:r>
            <a:r>
              <a:rPr lang="en" dirty="0">
                <a:solidFill>
                  <a:schemeClr val="dk1"/>
                </a:solidFill>
              </a:rPr>
              <a:t> Jesus (Jonathan Roumie) heals the leper (Stephen Hailo) in episode 6 of The Chosen. The Chosen press photos (</a:t>
            </a:r>
            <a:r>
              <a:rPr lang="en" dirty="0">
                <a:solidFill>
                  <a:schemeClr val="dk1"/>
                </a:solidFill>
                <a:uFill>
                  <a:noFill/>
                </a:uFill>
                <a:hlinkClick r:id="rId3">
                  <a:extLst>
                    <a:ext uri="{A12FA001-AC4F-418D-AE19-62706E023703}">
                      <ahyp:hlinkClr xmlns:ahyp="http://schemas.microsoft.com/office/drawing/2018/hyperlinkcolor" val="tx"/>
                    </a:ext>
                  </a:extLst>
                </a:hlinkClick>
              </a:rPr>
              <a:t>press.thechosen.tv</a:t>
            </a:r>
            <a:r>
              <a:rPr lang="en" dirty="0">
                <a:solidFill>
                  <a:schemeClr val="dk1"/>
                </a:solidFill>
              </a:rPr>
              <a:t>). </a:t>
            </a:r>
            <a:r>
              <a:rPr lang="en" dirty="0">
                <a:solidFill>
                  <a:schemeClr val="dk1"/>
                </a:solidFill>
                <a:uFill>
                  <a:noFill/>
                </a:uFill>
                <a:hlinkClick r:id="rId4">
                  <a:extLst>
                    <a:ext uri="{A12FA001-AC4F-418D-AE19-62706E023703}">
                      <ahyp:hlinkClr xmlns:ahyp="http://schemas.microsoft.com/office/drawing/2018/hyperlinkcolor" val="tx"/>
                    </a:ext>
                  </a:extLst>
                </a:hlinkClick>
              </a:rPr>
              <a:t>Creative Commons Attribution-Share Alike 4.0</a:t>
            </a:r>
            <a:r>
              <a:rPr lang="en" dirty="0">
                <a:solidFill>
                  <a:schemeClr val="dk1"/>
                </a:solidFill>
              </a:rPr>
              <a:t>. </a:t>
            </a:r>
            <a:r>
              <a:rPr lang="en-US" dirty="0">
                <a:solidFill>
                  <a:schemeClr val="dk1"/>
                </a:solidFill>
              </a:rPr>
              <a:t>https://commons.wikimedia.org/wiki/File:The_Chosen_-_Jesus_touches_the_leper.jpg.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read aloud and copy the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Teaching Points:</a:t>
            </a:r>
          </a:p>
          <a:p>
            <a:pPr marL="0" lvl="0" indent="0" algn="l" rtl="0">
              <a:lnSpc>
                <a:spcPct val="100000"/>
              </a:lnSpc>
              <a:spcBef>
                <a:spcPts val="0"/>
              </a:spcBef>
              <a:spcAft>
                <a:spcPts val="0"/>
              </a:spcAft>
              <a:buClr>
                <a:schemeClr val="dk1"/>
              </a:buClr>
              <a:buSzPts val="1100"/>
              <a:buFont typeface="Arial"/>
              <a:buNone/>
            </a:pPr>
            <a:endParaRPr lang="en" b="1" dirty="0">
              <a:solidFill>
                <a:schemeClr val="dk1"/>
              </a:solidFill>
            </a:endParaRPr>
          </a:p>
          <a:p>
            <a:pPr marL="171450" indent="-171450">
              <a:buClr>
                <a:schemeClr val="dk1"/>
              </a:buClr>
            </a:pPr>
            <a:r>
              <a:rPr lang="en" dirty="0"/>
              <a:t>Jesus cured the physical ailments of others both because of (1) his compassion for them and (2) to show clearly that he was the Messiah. Jesus pointed out that he was fulfilling a prophecy about the Messiah as a compassionate healer. </a:t>
            </a:r>
            <a:endParaRPr dirty="0"/>
          </a:p>
          <a:p>
            <a:pPr marL="171450" indent="-171450">
              <a:buClr>
                <a:schemeClr val="dk1"/>
              </a:buClr>
            </a:pPr>
            <a:endParaRPr dirty="0"/>
          </a:p>
          <a:p>
            <a:pPr marL="171450" indent="-171450">
              <a:buClr>
                <a:schemeClr val="dk1"/>
              </a:buClr>
            </a:pPr>
            <a:r>
              <a:rPr lang="en" dirty="0"/>
              <a:t>Jesus answered John’s messengers in a powerful way that left no doubt to any faithful Jew that he was indeed the Messiah: </a:t>
            </a:r>
            <a:r>
              <a:rPr lang="en-US" dirty="0"/>
              <a:t>“Go and tell John what you have seen and heard: the blind regain their sight, the lame walk, lepers are cleansed, the deaf hear, the dead are raised, the poor have the good news proclaimed to them.” </a:t>
            </a:r>
          </a:p>
          <a:p>
            <a:pPr marL="171450" indent="-171450">
              <a:buClr>
                <a:schemeClr val="dk1"/>
              </a:buClr>
            </a:pPr>
            <a:endParaRPr dirty="0"/>
          </a:p>
          <a:p>
            <a:pPr marL="171450" indent="-171450">
              <a:buClr>
                <a:schemeClr val="dk1"/>
              </a:buClr>
            </a:pPr>
            <a:r>
              <a:rPr lang="en" dirty="0"/>
              <a:t>His answer pointed to the prophecy of Isaiah, and Jesus’s listeners would have recalled these words: “</a:t>
            </a:r>
            <a:r>
              <a:rPr lang="en-US" dirty="0"/>
              <a:t>Then the eyes of the blind shall see, and the ears of the deaf be opened;</a:t>
            </a:r>
            <a:r>
              <a:rPr lang="en" dirty="0"/>
              <a:t> </a:t>
            </a:r>
            <a:r>
              <a:rPr lang="en-US" dirty="0"/>
              <a:t>Then the lame shall leap like a stag, and the mute tongue sing for joy. For waters will burst forth in the wilderness, and streams in the Arabah” </a:t>
            </a:r>
            <a:r>
              <a:rPr lang="en" dirty="0"/>
              <a:t>(Is 35:5-6).</a:t>
            </a:r>
            <a:endParaRPr dirty="0"/>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Have students view video, </a:t>
            </a:r>
            <a:r>
              <a:rPr lang="en-US" i="1" dirty="0">
                <a:solidFill>
                  <a:schemeClr val="dk1"/>
                </a:solidFill>
              </a:rPr>
              <a:t>Why Haven’t You Healed Me? (The Chosen Scene)</a:t>
            </a:r>
            <a:r>
              <a:rPr lang="en" dirty="0">
                <a:solidFill>
                  <a:schemeClr val="dk1"/>
                </a:solidFill>
              </a:rPr>
              <a:t> URL here: </a:t>
            </a:r>
            <a:r>
              <a:rPr lang="en" u="sng" dirty="0">
                <a:solidFill>
                  <a:schemeClr val="hlink"/>
                </a:solidFill>
                <a:hlinkClick r:id="rId5"/>
              </a:rPr>
              <a:t>https://youtu.be/KZDvcEkjthA</a:t>
            </a:r>
            <a:r>
              <a:rPr lang="en" dirty="0">
                <a:solidFill>
                  <a:schemeClr val="dk1"/>
                </a:solidFill>
              </a:rPr>
              <a:t> </a:t>
            </a: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Open Bible.  </a:t>
            </a:r>
            <a:r>
              <a:rPr lang="en" dirty="0">
                <a:solidFill>
                  <a:schemeClr val="dk1"/>
                </a:solidFill>
                <a:uFill>
                  <a:noFill/>
                </a:uFill>
                <a:hlinkClick r:id="rId3">
                  <a:extLst>
                    <a:ext uri="{A12FA001-AC4F-418D-AE19-62706E023703}">
                      <ahyp:hlinkClr xmlns:ahyp="http://schemas.microsoft.com/office/drawing/2018/hyperlinkcolor" val="tx"/>
                    </a:ext>
                  </a:extLst>
                </a:hlinkClick>
              </a:rPr>
              <a:t>Creative Commons Zero, Public Domain Dedication</a:t>
            </a:r>
            <a:r>
              <a:rPr lang="en" dirty="0">
                <a:solidFill>
                  <a:schemeClr val="dk1"/>
                </a:solidFill>
              </a:rPr>
              <a:t>. wikicommons.org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summarize the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Have students view video, </a:t>
            </a:r>
            <a:r>
              <a:rPr lang="en-US" i="1" dirty="0">
                <a:solidFill>
                  <a:schemeClr val="dk1"/>
                </a:solidFill>
              </a:rPr>
              <a:t>Anointing of the Sick</a:t>
            </a:r>
            <a:r>
              <a:rPr lang="en" dirty="0">
                <a:solidFill>
                  <a:schemeClr val="dk1"/>
                </a:solidFill>
              </a:rPr>
              <a:t>. URL here: </a:t>
            </a:r>
            <a:r>
              <a:rPr lang="en" u="sng" dirty="0">
                <a:solidFill>
                  <a:schemeClr val="hlink"/>
                </a:solidFill>
                <a:hlinkClick r:id="rId4"/>
              </a:rPr>
              <a:t>https://youtu.be/7HgEXIKH3ig</a:t>
            </a:r>
            <a:r>
              <a:rPr lang="en" dirty="0">
                <a:solidFill>
                  <a:schemeClr val="dk1"/>
                </a:solidFill>
              </a:rPr>
              <a:t>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t> </a:t>
            </a:r>
            <a:r>
              <a:rPr lang="en" dirty="0">
                <a:solidFill>
                  <a:schemeClr val="dk1"/>
                </a:solidFill>
              </a:rPr>
              <a:t>Holy Orders prostration  ritual. Fotografie z biskupského svěcení Pavla Konzbula v Brně 29. června 2016. Autor: Vít Kobza.</a:t>
            </a:r>
            <a:r>
              <a:rPr lang="en" u="sng" dirty="0">
                <a:solidFill>
                  <a:srgbClr val="1155CC"/>
                </a:solidFill>
                <a:hlinkClick r:id="rId3">
                  <a:extLst>
                    <a:ext uri="{A12FA001-AC4F-418D-AE19-62706E023703}">
                      <ahyp:hlinkClr xmlns:ahyp="http://schemas.microsoft.com/office/drawing/2018/hyperlinkcolor" val="tx"/>
                    </a:ext>
                  </a:extLst>
                </a:hlinkClick>
              </a:rPr>
              <a:t>Creative Commons Attribution-Share Alike 4.0</a:t>
            </a:r>
            <a:r>
              <a:rPr lang="en" sz="1050" dirty="0">
                <a:solidFill>
                  <a:srgbClr val="3366CC"/>
                </a:solidFill>
              </a:rPr>
              <a:t>. </a:t>
            </a:r>
            <a:r>
              <a:rPr lang="en-US" sz="1050" u="sng" dirty="0">
                <a:solidFill>
                  <a:srgbClr val="1155CC"/>
                </a:solidFill>
              </a:rPr>
              <a:t>https://commons.wikimedia.org/wiki/File:Pavel_Konzbul,_biskupsk%C3%A9_sv%C4%9Bcen%C3%AD_02.jpg.</a:t>
            </a:r>
            <a:endParaRPr sz="1050" dirty="0">
              <a:solidFill>
                <a:srgbClr val="3366CC"/>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add this vocabulary term to their 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7aa8a2f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367aa8a2f7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down the information from the slide into their 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Assign article, </a:t>
            </a:r>
            <a:r>
              <a:rPr lang="en" i="1" dirty="0">
                <a:solidFill>
                  <a:schemeClr val="dk1"/>
                </a:solidFill>
              </a:rPr>
              <a:t>Anointing of the Sick.</a:t>
            </a:r>
            <a:r>
              <a:rPr lang="en" dirty="0">
                <a:solidFill>
                  <a:schemeClr val="dk1"/>
                </a:solidFill>
              </a:rPr>
              <a:t> URL here: </a:t>
            </a:r>
            <a:r>
              <a:rPr lang="en" u="sng" dirty="0">
                <a:solidFill>
                  <a:schemeClr val="hlink"/>
                </a:solidFill>
                <a:hlinkClick r:id="rId3"/>
              </a:rPr>
              <a:t>https://www.usccb.org/about/justice-peace-and-human-development/upload/Anointing-of-the-Sick.pdf</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Have students view video, </a:t>
            </a:r>
            <a:r>
              <a:rPr lang="en-US" i="1" dirty="0">
                <a:solidFill>
                  <a:schemeClr val="dk1"/>
                </a:solidFill>
              </a:rPr>
              <a:t>The Healing Power of Anointing of the Sick | EWTN News In Depth April 21, 2023</a:t>
            </a:r>
            <a:r>
              <a:rPr lang="en" dirty="0">
                <a:solidFill>
                  <a:schemeClr val="dk1"/>
                </a:solidFill>
              </a:rPr>
              <a:t>. URL here: </a:t>
            </a:r>
            <a:r>
              <a:rPr lang="en" u="sng" dirty="0">
                <a:solidFill>
                  <a:schemeClr val="hlink"/>
                </a:solidFill>
                <a:hlinkClick r:id="rId4"/>
              </a:rPr>
              <a:t>https://youtu.be/aJF_ntZiJsk</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67aa8a2f77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367aa8a2f77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t> </a:t>
            </a:r>
            <a:r>
              <a:rPr lang="en" dirty="0">
                <a:solidFill>
                  <a:schemeClr val="dk1"/>
                </a:solidFill>
              </a:rPr>
              <a:t>Three sacramental oils which were blessed by the bishop at the Chrism mass stored in glass bottles in on a wall of the ambry near the baptistery in the Roman Catholic Church of St. John the Evangelist in Rochester, Minnesota, United States. </a:t>
            </a:r>
            <a:r>
              <a:rPr lang="en" dirty="0">
                <a:solidFill>
                  <a:schemeClr val="dk1"/>
                </a:solidFill>
                <a:uFill>
                  <a:noFill/>
                </a:uFill>
                <a:hlinkClick r:id="rId3">
                  <a:extLst>
                    <a:ext uri="{A12FA001-AC4F-418D-AE19-62706E023703}">
                      <ahyp:hlinkClr xmlns:ahyp="http://schemas.microsoft.com/office/drawing/2018/hyperlinkcolor" val="tx"/>
                    </a:ext>
                  </a:extLst>
                </a:hlinkClick>
              </a:rPr>
              <a:t>Jonathunder</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uFill>
                  <a:noFill/>
                </a:uFill>
                <a:hlinkClick r:id="rId4">
                  <a:extLst>
                    <a:ext uri="{A12FA001-AC4F-418D-AE19-62706E023703}">
                      <ahyp:hlinkClr xmlns:ahyp="http://schemas.microsoft.com/office/drawing/2018/hyperlinkcolor" val="tx"/>
                    </a:ext>
                  </a:extLst>
                </a:hlinkClick>
              </a:rPr>
              <a:t>GNU Free Documentation License 1.2</a:t>
            </a:r>
            <a:r>
              <a:rPr lang="en" dirty="0">
                <a:solidFill>
                  <a:schemeClr val="dk1"/>
                </a:solidFill>
              </a:rPr>
              <a:t>. </a:t>
            </a:r>
            <a:r>
              <a:rPr lang="en-US" dirty="0">
                <a:solidFill>
                  <a:schemeClr val="dk1"/>
                </a:solidFill>
              </a:rPr>
              <a:t>https://commons.wikimedia.org/wiki/File:3HolyOils.jpg.</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add this vocabulary term to their 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Have students view video, </a:t>
            </a:r>
            <a:r>
              <a:rPr lang="en-US" i="1" dirty="0">
                <a:solidFill>
                  <a:schemeClr val="dk1"/>
                </a:solidFill>
              </a:rPr>
              <a:t>The Olive and the Ambry - Sacramental Oils</a:t>
            </a:r>
            <a:r>
              <a:rPr lang="en" i="1" dirty="0">
                <a:solidFill>
                  <a:schemeClr val="dk1"/>
                </a:solidFill>
              </a:rPr>
              <a:t>.  </a:t>
            </a:r>
            <a:r>
              <a:rPr lang="en" dirty="0">
                <a:solidFill>
                  <a:schemeClr val="dk1"/>
                </a:solidFill>
              </a:rPr>
              <a:t>URL here: </a:t>
            </a:r>
            <a:r>
              <a:rPr lang="en" u="sng" dirty="0">
                <a:solidFill>
                  <a:schemeClr val="hlink"/>
                </a:solidFill>
                <a:hlinkClick r:id="rId5"/>
              </a:rPr>
              <a:t>https://youtu.be/mKa76D35uIc</a:t>
            </a:r>
            <a:r>
              <a:rPr lang="en" dirty="0">
                <a:solidFill>
                  <a:schemeClr val="dk1"/>
                </a:solidFill>
              </a:rPr>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57250" y="457200"/>
            <a:ext cx="7406400" cy="1017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30"/>
          <p:cNvSpPr txBox="1">
            <a:spLocks noGrp="1"/>
          </p:cNvSpPr>
          <p:nvPr>
            <p:ph type="body" idx="1"/>
          </p:nvPr>
        </p:nvSpPr>
        <p:spPr>
          <a:xfrm>
            <a:off x="857250" y="1543049"/>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1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53" name="Google Shape;53;p30"/>
          <p:cNvSpPr txBox="1">
            <a:spLocks noGrp="1"/>
          </p:cNvSpPr>
          <p:nvPr>
            <p:ph type="body" idx="2"/>
          </p:nvPr>
        </p:nvSpPr>
        <p:spPr>
          <a:xfrm>
            <a:off x="4700709" y="1543050"/>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1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54" name="Google Shape;54;p30"/>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5" name="Google Shape;55;p30"/>
          <p:cNvSpPr txBox="1">
            <a:spLocks noGrp="1"/>
          </p:cNvSpPr>
          <p:nvPr>
            <p:ph type="ftr" idx="11"/>
          </p:nvPr>
        </p:nvSpPr>
        <p:spPr>
          <a:xfrm>
            <a:off x="2961861" y="4667871"/>
            <a:ext cx="35385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6" name="Google Shape;56;p30"/>
          <p:cNvSpPr txBox="1">
            <a:spLocks noGrp="1"/>
          </p:cNvSpPr>
          <p:nvPr>
            <p:ph type="sldNum" idx="12"/>
          </p:nvPr>
        </p:nvSpPr>
        <p:spPr>
          <a:xfrm>
            <a:off x="6997148" y="4667871"/>
            <a:ext cx="1279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
          <p:cNvSpPr txBox="1"/>
          <p:nvPr/>
        </p:nvSpPr>
        <p:spPr>
          <a:xfrm>
            <a:off x="1099553" y="1346518"/>
            <a:ext cx="6824100" cy="282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200"/>
              <a:buFont typeface="Arial"/>
              <a:buNone/>
            </a:pPr>
            <a:r>
              <a:rPr lang="en" sz="5200" b="1" i="0" u="none" strike="noStrike" cap="none">
                <a:solidFill>
                  <a:schemeClr val="lt2"/>
                </a:solidFill>
                <a:latin typeface="Calibri"/>
                <a:ea typeface="Calibri"/>
                <a:cs typeface="Calibri"/>
                <a:sym typeface="Calibri"/>
              </a:rPr>
              <a:t>6. THE SACRAMENT OF </a:t>
            </a:r>
            <a:r>
              <a:rPr lang="en" sz="5200" b="1">
                <a:solidFill>
                  <a:schemeClr val="lt2"/>
                </a:solidFill>
                <a:latin typeface="Calibri"/>
                <a:ea typeface="Calibri"/>
                <a:cs typeface="Calibri"/>
                <a:sym typeface="Calibri"/>
              </a:rPr>
              <a:t>THE ANOINTING OF THE SICK</a:t>
            </a:r>
            <a:endParaRPr sz="5200" b="1" i="0" u="none" strike="noStrike" cap="none">
              <a:solidFill>
                <a:schemeClr val="lt2"/>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99221BC7-2FD8-4C1F-9484-A3924296A3B4}"/>
              </a:ext>
            </a:extLst>
          </p:cNvPr>
          <p:cNvSpPr/>
          <p:nvPr/>
        </p:nvSpPr>
        <p:spPr>
          <a:xfrm>
            <a:off x="0" y="0"/>
            <a:ext cx="9144000" cy="5143500"/>
          </a:xfrm>
          <a:prstGeom prst="rect">
            <a:avLst/>
          </a:prstGeom>
          <a:solidFill>
            <a:srgbClr val="AC0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10655E-536E-484D-8AB2-EC7B7CFCE180}"/>
              </a:ext>
            </a:extLst>
          </p:cNvPr>
          <p:cNvPicPr>
            <a:picLocks noChangeAspect="1"/>
          </p:cNvPicPr>
          <p:nvPr/>
        </p:nvPicPr>
        <p:blipFill rotWithShape="1">
          <a:blip r:embed="rId4">
            <a:alphaModFix amt="60000"/>
          </a:blip>
          <a:srcRect t="27189" b="3072"/>
          <a:stretch/>
        </p:blipFill>
        <p:spPr>
          <a:xfrm>
            <a:off x="0" y="13582"/>
            <a:ext cx="9144000" cy="5143500"/>
          </a:xfrm>
          <a:prstGeom prst="rect">
            <a:avLst/>
          </a:prstGeom>
        </p:spPr>
      </p:pic>
      <p:sp>
        <p:nvSpPr>
          <p:cNvPr id="6" name="Oval 5">
            <a:extLst>
              <a:ext uri="{FF2B5EF4-FFF2-40B4-BE49-F238E27FC236}">
                <a16:creationId xmlns:a16="http://schemas.microsoft.com/office/drawing/2014/main" id="{C963C6EF-F23D-400C-8BDB-18F5F72CD896}"/>
              </a:ext>
            </a:extLst>
          </p:cNvPr>
          <p:cNvSpPr/>
          <p:nvPr/>
        </p:nvSpPr>
        <p:spPr>
          <a:xfrm>
            <a:off x="4074814" y="1657542"/>
            <a:ext cx="873578" cy="898072"/>
          </a:xfrm>
          <a:prstGeom prst="ellipse">
            <a:avLst/>
          </a:prstGeom>
          <a:solidFill>
            <a:srgbClr val="AC0B69"/>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latin typeface="+mj-lt"/>
              </a:rPr>
              <a:t>6</a:t>
            </a:r>
          </a:p>
        </p:txBody>
      </p:sp>
      <p:sp>
        <p:nvSpPr>
          <p:cNvPr id="7" name="TextBox 6">
            <a:extLst>
              <a:ext uri="{FF2B5EF4-FFF2-40B4-BE49-F238E27FC236}">
                <a16:creationId xmlns:a16="http://schemas.microsoft.com/office/drawing/2014/main" id="{E9F9CD30-1E03-4B47-8AD1-4AC92974ABAB}"/>
              </a:ext>
            </a:extLst>
          </p:cNvPr>
          <p:cNvSpPr txBox="1"/>
          <p:nvPr/>
        </p:nvSpPr>
        <p:spPr>
          <a:xfrm>
            <a:off x="-1" y="4620280"/>
            <a:ext cx="9144000" cy="523220"/>
          </a:xfrm>
          <a:prstGeom prst="rect">
            <a:avLst/>
          </a:prstGeom>
          <a:solidFill>
            <a:srgbClr val="AC0B69"/>
          </a:solidFill>
        </p:spPr>
        <p:txBody>
          <a:bodyPr wrap="square" rtlCol="0">
            <a:spAutoFit/>
          </a:bodyPr>
          <a:lstStyle/>
          <a:p>
            <a:pPr algn="ctr"/>
            <a:r>
              <a:rPr lang="en-US" sz="2800" i="1" dirty="0">
                <a:solidFill>
                  <a:schemeClr val="bg1"/>
                </a:solidFill>
                <a:latin typeface="Corbel" panose="020B0503020204020204" pitchFamily="34" charset="0"/>
              </a:rPr>
              <a:t>The Seven Sacraments: Signs of God’s Grace</a:t>
            </a:r>
          </a:p>
        </p:txBody>
      </p:sp>
      <p:sp>
        <p:nvSpPr>
          <p:cNvPr id="8" name="TextBox 7">
            <a:extLst>
              <a:ext uri="{FF2B5EF4-FFF2-40B4-BE49-F238E27FC236}">
                <a16:creationId xmlns:a16="http://schemas.microsoft.com/office/drawing/2014/main" id="{DDEA8C3C-8D98-4F91-91CC-C74C54EE554B}"/>
              </a:ext>
            </a:extLst>
          </p:cNvPr>
          <p:cNvSpPr txBox="1"/>
          <p:nvPr/>
        </p:nvSpPr>
        <p:spPr>
          <a:xfrm>
            <a:off x="1152298" y="2866638"/>
            <a:ext cx="67186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bg1"/>
                </a:solidFill>
                <a:latin typeface="Corbel"/>
              </a:rPr>
              <a:t>The Sacrament of the Anointing of the Sick</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subTitle" idx="1"/>
          </p:nvPr>
        </p:nvSpPr>
        <p:spPr>
          <a:xfrm>
            <a:off x="4452275" y="1559250"/>
            <a:ext cx="4021800" cy="32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605"/>
              <a:buFont typeface="Arial"/>
              <a:buNone/>
            </a:pPr>
            <a:r>
              <a:rPr lang="en" sz="2100" b="1" i="1" dirty="0">
                <a:solidFill>
                  <a:srgbClr val="741B47"/>
                </a:solidFill>
                <a:latin typeface="Calibri"/>
                <a:ea typeface="Calibri"/>
                <a:cs typeface="Calibri"/>
                <a:sym typeface="Calibri"/>
              </a:rPr>
              <a:t>Definition: </a:t>
            </a:r>
            <a:r>
              <a:rPr lang="en" sz="2100" dirty="0">
                <a:solidFill>
                  <a:srgbClr val="741B47"/>
                </a:solidFill>
                <a:latin typeface="Calibri"/>
                <a:ea typeface="Calibri"/>
                <a:cs typeface="Calibri"/>
                <a:sym typeface="Calibri"/>
              </a:rPr>
              <a:t>The last Holy Communion received by a dying person before their death. It's considered “provisions for a journey” or “bread for the journey” to strengthen the soul for the passage to eternity. It is part of the Last Rites, which may include the Sacrament of Anointing and the Sacrament of Penance.</a:t>
            </a:r>
            <a:endParaRPr sz="2100" dirty="0">
              <a:solidFill>
                <a:srgbClr val="741B47"/>
              </a:solidFill>
              <a:latin typeface="Calibri"/>
              <a:ea typeface="Calibri"/>
              <a:cs typeface="Calibri"/>
              <a:sym typeface="Calibri"/>
            </a:endParaRPr>
          </a:p>
        </p:txBody>
      </p:sp>
      <p:sp>
        <p:nvSpPr>
          <p:cNvPr id="134" name="Google Shape;134;p3"/>
          <p:cNvSpPr/>
          <p:nvPr/>
        </p:nvSpPr>
        <p:spPr>
          <a:xfrm>
            <a:off x="311700" y="188375"/>
            <a:ext cx="8383200" cy="1116000"/>
          </a:xfrm>
          <a:prstGeom prst="roundRect">
            <a:avLst>
              <a:gd name="adj" fmla="val 16667"/>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980700" y="188375"/>
            <a:ext cx="74097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chemeClr val="lt1"/>
                </a:solidFill>
                <a:latin typeface="Calibri"/>
                <a:ea typeface="Calibri"/>
                <a:cs typeface="Calibri"/>
                <a:sym typeface="Calibri"/>
              </a:rPr>
              <a:t>          Holy Viaticum</a:t>
            </a:r>
            <a:endParaRPr sz="5300" b="0" i="0" u="none" strike="noStrike" cap="none">
              <a:solidFill>
                <a:schemeClr val="lt1"/>
              </a:solidFill>
              <a:latin typeface="Calibri"/>
              <a:ea typeface="Calibri"/>
              <a:cs typeface="Calibri"/>
              <a:sym typeface="Calibri"/>
            </a:endParaRPr>
          </a:p>
        </p:txBody>
      </p:sp>
      <p:sp>
        <p:nvSpPr>
          <p:cNvPr id="136" name="Google Shape;136;p3"/>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38" name="Google Shape;138;p3"/>
          <p:cNvPicPr preferRelativeResize="0"/>
          <p:nvPr/>
        </p:nvPicPr>
        <p:blipFill>
          <a:blip r:embed="rId3">
            <a:alphaModFix/>
          </a:blip>
          <a:stretch>
            <a:fillRect/>
          </a:stretch>
        </p:blipFill>
        <p:spPr>
          <a:xfrm>
            <a:off x="770750" y="1698275"/>
            <a:ext cx="3448050" cy="2828925"/>
          </a:xfrm>
          <a:prstGeom prst="rect">
            <a:avLst/>
          </a:prstGeom>
          <a:noFill/>
          <a:ln w="76200" cap="flat" cmpd="sng">
            <a:solidFill>
              <a:srgbClr val="741B47"/>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3" name="Picture 2">
            <a:extLst>
              <a:ext uri="{FF2B5EF4-FFF2-40B4-BE49-F238E27FC236}">
                <a16:creationId xmlns:a16="http://schemas.microsoft.com/office/drawing/2014/main" id="{9C998D41-8735-4CA9-977D-4E20FF9A693D}"/>
              </a:ext>
            </a:extLst>
          </p:cNvPr>
          <p:cNvPicPr>
            <a:picLocks noChangeAspect="1"/>
          </p:cNvPicPr>
          <p:nvPr/>
        </p:nvPicPr>
        <p:blipFill rotWithShape="1">
          <a:blip r:embed="rId3"/>
          <a:srcRect b="7912"/>
          <a:stretch/>
        </p:blipFill>
        <p:spPr>
          <a:xfrm>
            <a:off x="4787352" y="1"/>
            <a:ext cx="4356648" cy="5143500"/>
          </a:xfrm>
          <a:prstGeom prst="rect">
            <a:avLst/>
          </a:prstGeom>
        </p:spPr>
      </p:pic>
      <p:sp>
        <p:nvSpPr>
          <p:cNvPr id="143" name="Google Shape;143;p8"/>
          <p:cNvSpPr/>
          <p:nvPr/>
        </p:nvSpPr>
        <p:spPr>
          <a:xfrm rot="10800000">
            <a:off x="460350" y="243150"/>
            <a:ext cx="4092900" cy="1408500"/>
          </a:xfrm>
          <a:prstGeom prst="bevel">
            <a:avLst>
              <a:gd name="adj" fmla="val 12500"/>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8"/>
          <p:cNvSpPr txBox="1"/>
          <p:nvPr/>
        </p:nvSpPr>
        <p:spPr>
          <a:xfrm>
            <a:off x="525350" y="243100"/>
            <a:ext cx="3831300" cy="51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90"/>
              <a:buFont typeface="Arial"/>
              <a:buNone/>
            </a:pPr>
            <a:r>
              <a:rPr lang="en" sz="3720" b="1">
                <a:solidFill>
                  <a:schemeClr val="lt1"/>
                </a:solidFill>
                <a:latin typeface="Calibri"/>
                <a:ea typeface="Calibri"/>
                <a:cs typeface="Calibri"/>
                <a:sym typeface="Calibri"/>
              </a:rPr>
              <a:t>The Rite of Anointing</a:t>
            </a:r>
            <a:endParaRPr sz="1000" b="0" i="0" u="none" strike="noStrike" cap="none">
              <a:solidFill>
                <a:schemeClr val="lt1"/>
              </a:solidFill>
              <a:latin typeface="Arial"/>
              <a:ea typeface="Arial"/>
              <a:cs typeface="Arial"/>
              <a:sym typeface="Arial"/>
            </a:endParaRPr>
          </a:p>
        </p:txBody>
      </p:sp>
      <p:sp>
        <p:nvSpPr>
          <p:cNvPr id="146" name="Google Shape;146;p8"/>
          <p:cNvSpPr/>
          <p:nvPr/>
        </p:nvSpPr>
        <p:spPr>
          <a:xfrm rot="-5400000">
            <a:off x="1826275" y="2334425"/>
            <a:ext cx="1308900" cy="4018800"/>
          </a:xfrm>
          <a:prstGeom prst="wedgeRectCallout">
            <a:avLst>
              <a:gd name="adj1" fmla="val -20833"/>
              <a:gd name="adj2" fmla="val 62500"/>
            </a:avLst>
          </a:prstGeom>
          <a:solidFill>
            <a:srgbClr val="EAD1DC"/>
          </a:solidFill>
          <a:ln w="3810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8"/>
          <p:cNvSpPr txBox="1"/>
          <p:nvPr/>
        </p:nvSpPr>
        <p:spPr>
          <a:xfrm>
            <a:off x="483200" y="3775175"/>
            <a:ext cx="3915600" cy="11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16" b="1" dirty="0">
                <a:solidFill>
                  <a:srgbClr val="741B47"/>
                </a:solidFill>
                <a:latin typeface="Calibri"/>
                <a:ea typeface="Calibri"/>
                <a:cs typeface="Calibri"/>
                <a:sym typeface="Calibri"/>
              </a:rPr>
              <a:t>"Through this holy anointing may the Lord in his love and mercy help you with the grace of the Holy Spirit. May the Lord who frees you from sin, save you, and raise you up."</a:t>
            </a:r>
            <a:r>
              <a:rPr lang="en" sz="900" b="1" dirty="0">
                <a:solidFill>
                  <a:srgbClr val="741B47"/>
                </a:solidFill>
                <a:latin typeface="Calibri"/>
                <a:ea typeface="Calibri"/>
                <a:cs typeface="Calibri"/>
                <a:sym typeface="Calibri"/>
              </a:rPr>
              <a:t> </a:t>
            </a:r>
            <a:endParaRPr sz="900" dirty="0">
              <a:solidFill>
                <a:schemeClr val="dk2"/>
              </a:solidFill>
            </a:endParaRPr>
          </a:p>
        </p:txBody>
      </p:sp>
      <p:sp>
        <p:nvSpPr>
          <p:cNvPr id="148" name="Google Shape;148;p8"/>
          <p:cNvSpPr txBox="1"/>
          <p:nvPr/>
        </p:nvSpPr>
        <p:spPr>
          <a:xfrm>
            <a:off x="471325" y="1856575"/>
            <a:ext cx="4018800" cy="14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dirty="0">
                <a:solidFill>
                  <a:srgbClr val="741B47"/>
                </a:solidFill>
                <a:latin typeface="Calibri"/>
                <a:ea typeface="Calibri"/>
                <a:cs typeface="Calibri"/>
                <a:sym typeface="Calibri"/>
              </a:rPr>
              <a:t>The Rite of the Anointing of the Sick consists in the anointing of the forehead and hands of the sick person while saying: </a:t>
            </a:r>
            <a:endParaRPr sz="2200" b="1" dirty="0">
              <a:solidFill>
                <a:srgbClr val="741B47"/>
              </a:solidFill>
              <a:latin typeface="Calibri"/>
              <a:ea typeface="Calibri"/>
              <a:cs typeface="Calibri"/>
              <a:sym typeface="Calibri"/>
            </a:endParaRPr>
          </a:p>
          <a:p>
            <a:pPr marL="0" lvl="0" indent="0" algn="l" rtl="0">
              <a:spcBef>
                <a:spcPts val="0"/>
              </a:spcBef>
              <a:spcAft>
                <a:spcPts val="0"/>
              </a:spcAft>
              <a:buNone/>
            </a:pPr>
            <a:endParaRPr sz="1800"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9"/>
          <p:cNvSpPr txBox="1"/>
          <p:nvPr/>
        </p:nvSpPr>
        <p:spPr>
          <a:xfrm>
            <a:off x="473700" y="1281650"/>
            <a:ext cx="8196600" cy="3286200"/>
          </a:xfrm>
          <a:prstGeom prst="rect">
            <a:avLst/>
          </a:prstGeom>
          <a:solidFill>
            <a:srgbClr val="EAD1DC"/>
          </a:solidFill>
          <a:ln w="76200" cap="flat" cmpd="sng">
            <a:solidFill>
              <a:srgbClr val="A64D79"/>
            </a:solidFill>
            <a:prstDash val="solid"/>
            <a:round/>
            <a:headEnd type="none" w="sm" len="sm"/>
            <a:tailEnd type="none" w="sm" len="sm"/>
          </a:ln>
        </p:spPr>
        <p:txBody>
          <a:bodyPr spcFirstLastPara="1" wrap="square" lIns="91425" tIns="91425" rIns="91425" bIns="91425" anchor="t" anchorCtr="0">
            <a:spAutoFit/>
          </a:bodyPr>
          <a:lstStyle/>
          <a:p>
            <a:pPr marL="457200" lvl="0" indent="-355600" algn="l" rtl="0">
              <a:lnSpc>
                <a:spcPct val="150000"/>
              </a:lnSpc>
              <a:spcBef>
                <a:spcPts val="0"/>
              </a:spcBef>
              <a:spcAft>
                <a:spcPts val="0"/>
              </a:spcAft>
              <a:buClr>
                <a:srgbClr val="741B47"/>
              </a:buClr>
              <a:buSzPts val="2000"/>
              <a:buFont typeface="Calibri"/>
              <a:buChar char="●"/>
            </a:pPr>
            <a:r>
              <a:rPr lang="en" sz="2100" b="1">
                <a:solidFill>
                  <a:srgbClr val="741B47"/>
                </a:solidFill>
                <a:latin typeface="Calibri"/>
                <a:ea typeface="Calibri"/>
                <a:cs typeface="Calibri"/>
                <a:sym typeface="Calibri"/>
              </a:rPr>
              <a:t>T</a:t>
            </a:r>
            <a:r>
              <a:rPr lang="en" sz="2000" b="1">
                <a:solidFill>
                  <a:srgbClr val="741B47"/>
                </a:solidFill>
                <a:latin typeface="Calibri"/>
                <a:ea typeface="Calibri"/>
                <a:cs typeface="Calibri"/>
                <a:sym typeface="Calibri"/>
              </a:rPr>
              <a:t>hose who are dangerously ill due to sickness or old age</a:t>
            </a:r>
            <a:endParaRPr sz="2000" b="1">
              <a:solidFill>
                <a:srgbClr val="741B47"/>
              </a:solidFill>
              <a:latin typeface="Calibri"/>
              <a:ea typeface="Calibri"/>
              <a:cs typeface="Calibri"/>
              <a:sym typeface="Calibri"/>
            </a:endParaRPr>
          </a:p>
          <a:p>
            <a:pPr marL="457200" lvl="0" indent="-355600" algn="l" rtl="0">
              <a:lnSpc>
                <a:spcPct val="150000"/>
              </a:lnSpc>
              <a:spcBef>
                <a:spcPts val="0"/>
              </a:spcBef>
              <a:spcAft>
                <a:spcPts val="0"/>
              </a:spcAft>
              <a:buClr>
                <a:srgbClr val="741B47"/>
              </a:buClr>
              <a:buSzPts val="2000"/>
              <a:buFont typeface="Calibri"/>
              <a:buChar char="●"/>
            </a:pPr>
            <a:r>
              <a:rPr lang="en" sz="2000" b="1">
                <a:solidFill>
                  <a:srgbClr val="741B47"/>
                </a:solidFill>
                <a:latin typeface="Calibri"/>
                <a:ea typeface="Calibri"/>
                <a:cs typeface="Calibri"/>
                <a:sym typeface="Calibri"/>
              </a:rPr>
              <a:t>Those whose illness recurs or becomes more serious</a:t>
            </a:r>
            <a:endParaRPr sz="2000" b="1">
              <a:solidFill>
                <a:srgbClr val="741B47"/>
              </a:solidFill>
              <a:latin typeface="Calibri"/>
              <a:ea typeface="Calibri"/>
              <a:cs typeface="Calibri"/>
              <a:sym typeface="Calibri"/>
            </a:endParaRPr>
          </a:p>
          <a:p>
            <a:pPr marL="457200" lvl="0" indent="-355600" algn="l" rtl="0">
              <a:lnSpc>
                <a:spcPct val="150000"/>
              </a:lnSpc>
              <a:spcBef>
                <a:spcPts val="0"/>
              </a:spcBef>
              <a:spcAft>
                <a:spcPts val="0"/>
              </a:spcAft>
              <a:buClr>
                <a:srgbClr val="741B47"/>
              </a:buClr>
              <a:buSzPts val="2000"/>
              <a:buFont typeface="Calibri"/>
              <a:buChar char="●"/>
            </a:pPr>
            <a:r>
              <a:rPr lang="en" sz="2000" b="1">
                <a:solidFill>
                  <a:srgbClr val="741B47"/>
                </a:solidFill>
                <a:latin typeface="Calibri"/>
                <a:ea typeface="Calibri"/>
                <a:cs typeface="Calibri"/>
                <a:sym typeface="Calibri"/>
              </a:rPr>
              <a:t>Those about to undergo serious surgery</a:t>
            </a:r>
            <a:endParaRPr sz="2000" b="1">
              <a:solidFill>
                <a:srgbClr val="741B47"/>
              </a:solidFill>
              <a:latin typeface="Calibri"/>
              <a:ea typeface="Calibri"/>
              <a:cs typeface="Calibri"/>
              <a:sym typeface="Calibri"/>
            </a:endParaRPr>
          </a:p>
          <a:p>
            <a:pPr marL="457200" lvl="0" indent="-355600" algn="l" rtl="0">
              <a:lnSpc>
                <a:spcPct val="150000"/>
              </a:lnSpc>
              <a:spcBef>
                <a:spcPts val="0"/>
              </a:spcBef>
              <a:spcAft>
                <a:spcPts val="0"/>
              </a:spcAft>
              <a:buClr>
                <a:srgbClr val="741B47"/>
              </a:buClr>
              <a:buSzPts val="2000"/>
              <a:buFont typeface="Calibri"/>
              <a:buChar char="●"/>
            </a:pPr>
            <a:r>
              <a:rPr lang="en" sz="2000" b="1">
                <a:solidFill>
                  <a:srgbClr val="741B47"/>
                </a:solidFill>
                <a:latin typeface="Calibri"/>
                <a:ea typeface="Calibri"/>
                <a:cs typeface="Calibri"/>
                <a:sym typeface="Calibri"/>
              </a:rPr>
              <a:t>Those who are growing weaker due to old age</a:t>
            </a:r>
            <a:endParaRPr sz="2000" b="1">
              <a:solidFill>
                <a:srgbClr val="741B47"/>
              </a:solidFill>
              <a:latin typeface="Calibri"/>
              <a:ea typeface="Calibri"/>
              <a:cs typeface="Calibri"/>
              <a:sym typeface="Calibri"/>
            </a:endParaRPr>
          </a:p>
          <a:p>
            <a:pPr marL="457200" lvl="0" indent="-355600" algn="l" rtl="0">
              <a:lnSpc>
                <a:spcPct val="150000"/>
              </a:lnSpc>
              <a:spcBef>
                <a:spcPts val="0"/>
              </a:spcBef>
              <a:spcAft>
                <a:spcPts val="0"/>
              </a:spcAft>
              <a:buClr>
                <a:srgbClr val="741B47"/>
              </a:buClr>
              <a:buSzPts val="2000"/>
              <a:buFont typeface="Calibri"/>
              <a:buChar char="●"/>
            </a:pPr>
            <a:r>
              <a:rPr lang="en" sz="2000" b="1">
                <a:solidFill>
                  <a:srgbClr val="741B47"/>
                </a:solidFill>
                <a:latin typeface="Calibri"/>
                <a:ea typeface="Calibri"/>
                <a:cs typeface="Calibri"/>
                <a:sym typeface="Calibri"/>
              </a:rPr>
              <a:t>Children who have reached the age of reason and who are seriously ill</a:t>
            </a:r>
            <a:endParaRPr sz="2000" b="1">
              <a:solidFill>
                <a:srgbClr val="741B47"/>
              </a:solidFill>
              <a:latin typeface="Calibri"/>
              <a:ea typeface="Calibri"/>
              <a:cs typeface="Calibri"/>
              <a:sym typeface="Calibri"/>
            </a:endParaRPr>
          </a:p>
          <a:p>
            <a:pPr marL="457200" lvl="0" indent="-355600" algn="l" rtl="0">
              <a:lnSpc>
                <a:spcPct val="150000"/>
              </a:lnSpc>
              <a:spcBef>
                <a:spcPts val="0"/>
              </a:spcBef>
              <a:spcAft>
                <a:spcPts val="0"/>
              </a:spcAft>
              <a:buClr>
                <a:srgbClr val="741B47"/>
              </a:buClr>
              <a:buSzPts val="2000"/>
              <a:buFont typeface="Calibri"/>
              <a:buChar char="●"/>
            </a:pPr>
            <a:r>
              <a:rPr lang="en" sz="2000" b="1">
                <a:solidFill>
                  <a:srgbClr val="741B47"/>
                </a:solidFill>
                <a:latin typeface="Calibri"/>
                <a:ea typeface="Calibri"/>
                <a:cs typeface="Calibri"/>
                <a:sym typeface="Calibri"/>
              </a:rPr>
              <a:t>Sick people who have lost consciousness or the use of reason, but who would have asked for the sacrament if they were able to do so </a:t>
            </a:r>
            <a:endParaRPr sz="3500" b="1">
              <a:solidFill>
                <a:srgbClr val="741B47"/>
              </a:solidFill>
              <a:latin typeface="Calibri"/>
              <a:ea typeface="Calibri"/>
              <a:cs typeface="Calibri"/>
              <a:sym typeface="Calibri"/>
            </a:endParaRPr>
          </a:p>
        </p:txBody>
      </p:sp>
      <p:sp>
        <p:nvSpPr>
          <p:cNvPr id="154" name="Google Shape;154;p9"/>
          <p:cNvSpPr txBox="1"/>
          <p:nvPr/>
        </p:nvSpPr>
        <p:spPr>
          <a:xfrm>
            <a:off x="473700" y="288400"/>
            <a:ext cx="8196600" cy="738900"/>
          </a:xfrm>
          <a:prstGeom prst="rect">
            <a:avLst/>
          </a:prstGeom>
          <a:solidFill>
            <a:srgbClr val="EAD1DC"/>
          </a:solidFill>
          <a:ln w="76200" cap="flat" cmpd="sng">
            <a:solidFill>
              <a:srgbClr val="A64D79"/>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b="1">
                <a:solidFill>
                  <a:srgbClr val="741B47"/>
                </a:solidFill>
                <a:latin typeface="Calibri"/>
                <a:ea typeface="Calibri"/>
                <a:cs typeface="Calibri"/>
                <a:sym typeface="Calibri"/>
              </a:rPr>
              <a:t>Who May Receive Anointing?</a:t>
            </a:r>
            <a:endParaRPr sz="1800" b="1" i="0" u="none" strike="noStrike" cap="none">
              <a:solidFill>
                <a:srgbClr val="741B47"/>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g365cb6b30ad_0_0"/>
          <p:cNvSpPr txBox="1"/>
          <p:nvPr/>
        </p:nvSpPr>
        <p:spPr>
          <a:xfrm>
            <a:off x="340375" y="2080850"/>
            <a:ext cx="3184500" cy="2616070"/>
          </a:xfrm>
          <a:prstGeom prst="rect">
            <a:avLst/>
          </a:prstGeom>
          <a:solidFill>
            <a:srgbClr val="EAD1DC"/>
          </a:solidFill>
          <a:ln w="76200" cap="flat" cmpd="sng">
            <a:solidFill>
              <a:srgbClr val="A64D7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800" b="1" dirty="0">
                <a:solidFill>
                  <a:srgbClr val="741B47"/>
                </a:solidFill>
                <a:latin typeface="Calibri"/>
                <a:ea typeface="Calibri"/>
                <a:cs typeface="Calibri"/>
                <a:sym typeface="Calibri"/>
              </a:rPr>
              <a:t>“Why I receive the Anointing of the Sick before giving birth” </a:t>
            </a:r>
          </a:p>
          <a:p>
            <a:pPr marL="0" lvl="0" indent="0" algn="l" rtl="0">
              <a:spcBef>
                <a:spcPts val="0"/>
              </a:spcBef>
              <a:spcAft>
                <a:spcPts val="0"/>
              </a:spcAft>
              <a:buClr>
                <a:schemeClr val="dk1"/>
              </a:buClr>
              <a:buSzPts val="1100"/>
              <a:buFont typeface="Arial"/>
              <a:buNone/>
            </a:pPr>
            <a:r>
              <a:rPr lang="en" sz="1800" b="1" dirty="0">
                <a:solidFill>
                  <a:srgbClr val="741B47"/>
                </a:solidFill>
                <a:latin typeface="Calibri"/>
                <a:ea typeface="Calibri"/>
                <a:cs typeface="Calibri"/>
                <a:sym typeface="Calibri"/>
              </a:rPr>
              <a:t>Article</a:t>
            </a:r>
            <a:r>
              <a:rPr lang="en" sz="2800" b="1" dirty="0">
                <a:solidFill>
                  <a:srgbClr val="741B47"/>
                </a:solidFill>
                <a:latin typeface="Calibri"/>
                <a:ea typeface="Calibri"/>
                <a:cs typeface="Calibri"/>
                <a:sym typeface="Calibri"/>
              </a:rPr>
              <a:t> </a:t>
            </a:r>
            <a:r>
              <a:rPr lang="en" sz="1800" b="1" dirty="0">
                <a:solidFill>
                  <a:srgbClr val="741B47"/>
                </a:solidFill>
                <a:latin typeface="Calibri"/>
                <a:ea typeface="Calibri"/>
                <a:cs typeface="Calibri"/>
                <a:sym typeface="Calibri"/>
              </a:rPr>
              <a:t>by Theresa Civantos Barber</a:t>
            </a:r>
            <a:endParaRPr sz="1800" b="1" dirty="0">
              <a:solidFill>
                <a:srgbClr val="741B47"/>
              </a:solidFill>
              <a:latin typeface="Calibri"/>
              <a:ea typeface="Calibri"/>
              <a:cs typeface="Calibri"/>
              <a:sym typeface="Calibri"/>
            </a:endParaRPr>
          </a:p>
        </p:txBody>
      </p:sp>
      <p:sp>
        <p:nvSpPr>
          <p:cNvPr id="160" name="Google Shape;160;g365cb6b30ad_0_0"/>
          <p:cNvSpPr txBox="1"/>
          <p:nvPr/>
        </p:nvSpPr>
        <p:spPr>
          <a:xfrm>
            <a:off x="309775" y="606025"/>
            <a:ext cx="3245700" cy="1107965"/>
          </a:xfrm>
          <a:prstGeom prst="rect">
            <a:avLst/>
          </a:prstGeom>
          <a:solidFill>
            <a:srgbClr val="EAD1DC"/>
          </a:solidFill>
          <a:ln w="76200" cap="flat" cmpd="sng">
            <a:solidFill>
              <a:srgbClr val="A64D79"/>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2000" b="1" dirty="0">
                <a:solidFill>
                  <a:srgbClr val="741B47"/>
                </a:solidFill>
                <a:latin typeface="Calibri"/>
                <a:ea typeface="Calibri"/>
                <a:cs typeface="Calibri"/>
                <a:sym typeface="Calibri"/>
              </a:rPr>
              <a:t>Why and when should we receive the Sacament of the Anointing of the Sick?</a:t>
            </a:r>
            <a:endParaRPr sz="2000" b="1" i="0" u="none" strike="noStrike" cap="none" dirty="0">
              <a:solidFill>
                <a:srgbClr val="741B47"/>
              </a:solidFill>
              <a:latin typeface="Calibri"/>
              <a:ea typeface="Calibri"/>
              <a:cs typeface="Calibri"/>
              <a:sym typeface="Calibri"/>
            </a:endParaRPr>
          </a:p>
        </p:txBody>
      </p:sp>
      <p:pic>
        <p:nvPicPr>
          <p:cNvPr id="161" name="Google Shape;161;g365cb6b30ad_0_0"/>
          <p:cNvPicPr preferRelativeResize="0"/>
          <p:nvPr/>
        </p:nvPicPr>
        <p:blipFill>
          <a:blip r:embed="rId4">
            <a:alphaModFix/>
          </a:blip>
          <a:stretch>
            <a:fillRect/>
          </a:stretch>
        </p:blipFill>
        <p:spPr>
          <a:xfrm>
            <a:off x="3829450" y="657250"/>
            <a:ext cx="5012850" cy="3547900"/>
          </a:xfrm>
          <a:prstGeom prst="rect">
            <a:avLst/>
          </a:prstGeom>
          <a:noFill/>
          <a:ln w="76200" cap="flat" cmpd="sng">
            <a:solidFill>
              <a:srgbClr val="A64D79"/>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subTitle" idx="1"/>
          </p:nvPr>
        </p:nvSpPr>
        <p:spPr>
          <a:xfrm>
            <a:off x="3491625" y="1747013"/>
            <a:ext cx="4737300" cy="288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dirty="0">
                <a:solidFill>
                  <a:schemeClr val="dk1"/>
                </a:solidFill>
                <a:latin typeface="Impact"/>
                <a:ea typeface="Impact"/>
                <a:cs typeface="Impact"/>
                <a:sym typeface="Impact"/>
              </a:rPr>
              <a:t> “</a:t>
            </a:r>
            <a:r>
              <a:rPr lang="en-US" dirty="0">
                <a:solidFill>
                  <a:schemeClr val="dk1"/>
                </a:solidFill>
                <a:latin typeface="Impact"/>
                <a:ea typeface="Impact"/>
                <a:cs typeface="Impact"/>
                <a:sym typeface="Impact"/>
              </a:rPr>
              <a:t>Is anyone among you sick? He should summon the presbyters of the church, and they should pray over him and anoint [him] with oil in the name of the Lord.</a:t>
            </a:r>
            <a:r>
              <a:rPr lang="en" dirty="0">
                <a:solidFill>
                  <a:schemeClr val="dk1"/>
                </a:solidFill>
                <a:latin typeface="Impact"/>
                <a:ea typeface="Impact"/>
                <a:cs typeface="Impact"/>
                <a:sym typeface="Impact"/>
              </a:rPr>
              <a:t>”</a:t>
            </a:r>
            <a:r>
              <a:rPr lang="en" sz="1800" dirty="0">
                <a:solidFill>
                  <a:schemeClr val="dk1"/>
                </a:solidFill>
                <a:latin typeface="Impact"/>
                <a:ea typeface="Impact"/>
                <a:cs typeface="Impact"/>
                <a:sym typeface="Impact"/>
              </a:rPr>
              <a:t> — James 5:14</a:t>
            </a:r>
            <a:endParaRPr sz="1800" dirty="0">
              <a:solidFill>
                <a:schemeClr val="dk1"/>
              </a:solidFill>
              <a:highlight>
                <a:srgbClr val="FFFFFF"/>
              </a:highlight>
              <a:latin typeface="Impact"/>
              <a:ea typeface="Impact"/>
              <a:cs typeface="Impact"/>
              <a:sym typeface="Impact"/>
            </a:endParaRPr>
          </a:p>
          <a:p>
            <a:pPr marL="0" lvl="0" indent="0" algn="ctr" rtl="0">
              <a:lnSpc>
                <a:spcPct val="100000"/>
              </a:lnSpc>
              <a:spcBef>
                <a:spcPts val="0"/>
              </a:spcBef>
              <a:spcAft>
                <a:spcPts val="0"/>
              </a:spcAft>
              <a:buSzPts val="605"/>
              <a:buNone/>
            </a:pPr>
            <a:endParaRPr dirty="0">
              <a:solidFill>
                <a:srgbClr val="363936"/>
              </a:solidFill>
              <a:highlight>
                <a:srgbClr val="FFFFFF"/>
              </a:highlight>
              <a:latin typeface="Impact"/>
              <a:ea typeface="Impact"/>
              <a:cs typeface="Impact"/>
              <a:sym typeface="Impact"/>
            </a:endParaRPr>
          </a:p>
          <a:p>
            <a:pPr marL="0" lvl="0" indent="0" algn="ctr" rtl="0">
              <a:lnSpc>
                <a:spcPct val="100000"/>
              </a:lnSpc>
              <a:spcBef>
                <a:spcPts val="0"/>
              </a:spcBef>
              <a:spcAft>
                <a:spcPts val="0"/>
              </a:spcAft>
              <a:buSzPts val="605"/>
              <a:buNone/>
            </a:pPr>
            <a:endParaRPr dirty="0">
              <a:solidFill>
                <a:srgbClr val="363936"/>
              </a:solidFill>
              <a:highlight>
                <a:srgbClr val="FFFFFF"/>
              </a:highlight>
              <a:latin typeface="Impact"/>
              <a:ea typeface="Impact"/>
              <a:cs typeface="Impact"/>
              <a:sym typeface="Impact"/>
            </a:endParaRPr>
          </a:p>
          <a:p>
            <a:pPr marL="0" lvl="0" indent="0" algn="ctr" rtl="0">
              <a:lnSpc>
                <a:spcPct val="100000"/>
              </a:lnSpc>
              <a:spcBef>
                <a:spcPts val="0"/>
              </a:spcBef>
              <a:spcAft>
                <a:spcPts val="0"/>
              </a:spcAft>
              <a:buSzPts val="605"/>
              <a:buNone/>
            </a:pPr>
            <a:endParaRPr sz="1800" dirty="0">
              <a:solidFill>
                <a:schemeClr val="dk1"/>
              </a:solidFill>
              <a:latin typeface="Impact"/>
              <a:ea typeface="Impact"/>
              <a:cs typeface="Impact"/>
              <a:sym typeface="Impact"/>
            </a:endParaRPr>
          </a:p>
        </p:txBody>
      </p:sp>
      <p:sp>
        <p:nvSpPr>
          <p:cNvPr id="167" name="Google Shape;167;p17"/>
          <p:cNvSpPr/>
          <p:nvPr/>
        </p:nvSpPr>
        <p:spPr>
          <a:xfrm>
            <a:off x="311700" y="188375"/>
            <a:ext cx="8383200" cy="1116000"/>
          </a:xfrm>
          <a:prstGeom prst="roundRect">
            <a:avLst>
              <a:gd name="adj" fmla="val 16667"/>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7"/>
          <p:cNvSpPr txBox="1"/>
          <p:nvPr/>
        </p:nvSpPr>
        <p:spPr>
          <a:xfrm>
            <a:off x="311700" y="188375"/>
            <a:ext cx="8078700" cy="2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a:solidFill>
                  <a:schemeClr val="lt2"/>
                </a:solidFill>
                <a:latin typeface="Calibri"/>
                <a:ea typeface="Calibri"/>
                <a:cs typeface="Calibri"/>
                <a:sym typeface="Calibri"/>
              </a:rPr>
              <a:t>               Memorize It</a:t>
            </a:r>
            <a:endParaRPr sz="5300" b="0" i="0" u="none" strike="noStrike" cap="none">
              <a:solidFill>
                <a:schemeClr val="lt2"/>
              </a:solidFill>
              <a:latin typeface="Calibri"/>
              <a:ea typeface="Calibri"/>
              <a:cs typeface="Calibri"/>
              <a:sym typeface="Calibri"/>
            </a:endParaRPr>
          </a:p>
        </p:txBody>
      </p:sp>
      <p:sp>
        <p:nvSpPr>
          <p:cNvPr id="169" name="Google Shape;169;p17"/>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7"/>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Key</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Verse</a:t>
            </a:r>
            <a:endParaRPr sz="1400" b="0" i="0" u="none" strike="noStrike" cap="none">
              <a:solidFill>
                <a:srgbClr val="000000"/>
              </a:solidFill>
              <a:latin typeface="Calibri"/>
              <a:ea typeface="Calibri"/>
              <a:cs typeface="Calibri"/>
              <a:sym typeface="Calibri"/>
            </a:endParaRPr>
          </a:p>
        </p:txBody>
      </p:sp>
      <p:pic>
        <p:nvPicPr>
          <p:cNvPr id="171" name="Google Shape;171;p17"/>
          <p:cNvPicPr preferRelativeResize="0"/>
          <p:nvPr/>
        </p:nvPicPr>
        <p:blipFill rotWithShape="1">
          <a:blip r:embed="rId3">
            <a:alphaModFix/>
          </a:blip>
          <a:srcRect/>
          <a:stretch/>
        </p:blipFill>
        <p:spPr>
          <a:xfrm flipH="1">
            <a:off x="852926" y="1747036"/>
            <a:ext cx="2470075" cy="3087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subTitle" idx="1"/>
          </p:nvPr>
        </p:nvSpPr>
        <p:spPr>
          <a:xfrm>
            <a:off x="4452275" y="1709925"/>
            <a:ext cx="3747300" cy="30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dirty="0">
                <a:solidFill>
                  <a:srgbClr val="741B47"/>
                </a:solidFill>
                <a:latin typeface="Calibri"/>
                <a:ea typeface="Calibri"/>
                <a:cs typeface="Calibri"/>
                <a:sym typeface="Calibri"/>
              </a:rPr>
              <a:t>St. Teresa of Calcutta told a story of meeting a woman who had terminal cancer. The woman was in pain and suffering terribly. Mother Teresa told her: “Now you come so close to Jesus on the cross that he is kissing you.” The woman took Mother Teresa’s hand and said, “Mother, please tell Jesus to stop kissing me.”</a:t>
            </a:r>
            <a:endParaRPr sz="1800" b="1" dirty="0">
              <a:solidFill>
                <a:srgbClr val="741B47"/>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dirty="0">
              <a:solidFill>
                <a:schemeClr val="dk1"/>
              </a:solidFill>
            </a:endParaRPr>
          </a:p>
          <a:p>
            <a:pPr marL="0" lvl="0" indent="0" algn="l" rtl="0">
              <a:lnSpc>
                <a:spcPct val="100000"/>
              </a:lnSpc>
              <a:spcBef>
                <a:spcPts val="1200"/>
              </a:spcBef>
              <a:spcAft>
                <a:spcPts val="0"/>
              </a:spcAft>
              <a:buClr>
                <a:srgbClr val="000000"/>
              </a:buClr>
              <a:buSzPts val="605"/>
              <a:buFont typeface="Arial"/>
              <a:buNone/>
            </a:pPr>
            <a:endParaRPr sz="4000" dirty="0">
              <a:solidFill>
                <a:srgbClr val="000000"/>
              </a:solidFill>
              <a:latin typeface="Calibri"/>
              <a:ea typeface="Calibri"/>
              <a:cs typeface="Calibri"/>
              <a:sym typeface="Calibri"/>
            </a:endParaRPr>
          </a:p>
        </p:txBody>
      </p:sp>
      <p:sp>
        <p:nvSpPr>
          <p:cNvPr id="67" name="Google Shape;67;p7"/>
          <p:cNvSpPr/>
          <p:nvPr/>
        </p:nvSpPr>
        <p:spPr>
          <a:xfrm>
            <a:off x="311700" y="188375"/>
            <a:ext cx="8383200" cy="1116000"/>
          </a:xfrm>
          <a:prstGeom prst="roundRect">
            <a:avLst>
              <a:gd name="adj" fmla="val 16667"/>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7"/>
          <p:cNvSpPr txBox="1"/>
          <p:nvPr/>
        </p:nvSpPr>
        <p:spPr>
          <a:xfrm>
            <a:off x="980700" y="188375"/>
            <a:ext cx="74097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chemeClr val="lt1"/>
                </a:solidFill>
                <a:latin typeface="Calibri"/>
                <a:ea typeface="Calibri"/>
                <a:cs typeface="Calibri"/>
                <a:sym typeface="Calibri"/>
              </a:rPr>
              <a:t>The Meaning of Suffering</a:t>
            </a:r>
            <a:endParaRPr sz="5300" b="0" i="0" u="none" strike="noStrike" cap="none">
              <a:solidFill>
                <a:schemeClr val="lt1"/>
              </a:solidFill>
              <a:latin typeface="Calibri"/>
              <a:ea typeface="Calibri"/>
              <a:cs typeface="Calibri"/>
              <a:sym typeface="Calibri"/>
            </a:endParaRPr>
          </a:p>
        </p:txBody>
      </p:sp>
      <p:pic>
        <p:nvPicPr>
          <p:cNvPr id="69" name="Google Shape;69;p7"/>
          <p:cNvPicPr preferRelativeResize="0"/>
          <p:nvPr/>
        </p:nvPicPr>
        <p:blipFill>
          <a:blip r:embed="rId3">
            <a:alphaModFix/>
          </a:blip>
          <a:stretch>
            <a:fillRect/>
          </a:stretch>
        </p:blipFill>
        <p:spPr>
          <a:xfrm>
            <a:off x="705025" y="1792639"/>
            <a:ext cx="3469650" cy="2754025"/>
          </a:xfrm>
          <a:prstGeom prst="rect">
            <a:avLst/>
          </a:prstGeom>
          <a:noFill/>
          <a:ln w="76200" cap="flat" cmpd="sng">
            <a:solidFill>
              <a:srgbClr val="741B47"/>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ctrTitle" idx="4294967295"/>
          </p:nvPr>
        </p:nvSpPr>
        <p:spPr>
          <a:xfrm>
            <a:off x="446250" y="193975"/>
            <a:ext cx="8003400" cy="962100"/>
          </a:xfrm>
          <a:prstGeom prst="rect">
            <a:avLst/>
          </a:prstGeom>
          <a:solidFill>
            <a:srgbClr val="741B47"/>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990"/>
              <a:buFont typeface="Arial"/>
              <a:buNone/>
            </a:pPr>
            <a:r>
              <a:rPr lang="en" sz="4080">
                <a:solidFill>
                  <a:schemeClr val="lt1"/>
                </a:solidFill>
                <a:latin typeface="Calibri"/>
                <a:ea typeface="Calibri"/>
                <a:cs typeface="Calibri"/>
                <a:sym typeface="Calibri"/>
              </a:rPr>
              <a:t>Redemptive Suffering</a:t>
            </a:r>
            <a:endParaRPr sz="4080" b="0" i="0" u="none" strike="noStrike" cap="none">
              <a:solidFill>
                <a:schemeClr val="lt1"/>
              </a:solidFill>
              <a:latin typeface="Calibri"/>
              <a:ea typeface="Calibri"/>
              <a:cs typeface="Calibri"/>
              <a:sym typeface="Calibri"/>
            </a:endParaRPr>
          </a:p>
        </p:txBody>
      </p:sp>
      <p:sp>
        <p:nvSpPr>
          <p:cNvPr id="75" name="Google Shape;75;p15"/>
          <p:cNvSpPr txBox="1"/>
          <p:nvPr/>
        </p:nvSpPr>
        <p:spPr>
          <a:xfrm>
            <a:off x="5049550" y="3833725"/>
            <a:ext cx="3522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76" name="Google Shape;76;p15"/>
          <p:cNvSpPr txBox="1"/>
          <p:nvPr/>
        </p:nvSpPr>
        <p:spPr>
          <a:xfrm>
            <a:off x="550475" y="1509350"/>
            <a:ext cx="3804300" cy="3298040"/>
          </a:xfrm>
          <a:prstGeom prst="rect">
            <a:avLst/>
          </a:prstGeom>
          <a:solidFill>
            <a:srgbClr val="741B47"/>
          </a:solidFill>
          <a:ln w="38100" cap="flat" cmpd="sng">
            <a:solidFill>
              <a:srgbClr val="C27BA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300"/>
              <a:buFont typeface="Arial"/>
              <a:buNone/>
            </a:pPr>
            <a:r>
              <a:rPr lang="en-US" sz="2100" b="1" dirty="0">
                <a:solidFill>
                  <a:schemeClr val="lt1"/>
                </a:solidFill>
                <a:latin typeface="Calibri"/>
                <a:ea typeface="Calibri"/>
                <a:cs typeface="Calibri"/>
                <a:sym typeface="Calibri"/>
              </a:rPr>
              <a:t>“Ultimately, Jesus demonstrated the meaning of suffering through his own Passion and Death, through which he ‘took upon himself the whole weight of evil and took away the sin of the world,’ of which illness is only a consequence.” </a:t>
            </a:r>
          </a:p>
          <a:p>
            <a:pPr marL="0" lvl="0" indent="0" algn="l" rtl="0">
              <a:spcBef>
                <a:spcPts val="0"/>
              </a:spcBef>
              <a:spcAft>
                <a:spcPts val="0"/>
              </a:spcAft>
              <a:buClr>
                <a:srgbClr val="000000"/>
              </a:buClr>
              <a:buSzPts val="2300"/>
              <a:buFont typeface="Arial"/>
              <a:buNone/>
            </a:pPr>
            <a:r>
              <a:rPr lang="en-US" sz="2100" b="1" dirty="0">
                <a:solidFill>
                  <a:schemeClr val="lt1"/>
                </a:solidFill>
                <a:latin typeface="Calibri"/>
                <a:ea typeface="Calibri"/>
                <a:cs typeface="Calibri"/>
                <a:sym typeface="Calibri"/>
              </a:rPr>
              <a:t>—</a:t>
            </a:r>
            <a:r>
              <a:rPr lang="en-US" sz="2100" b="1" i="1" dirty="0">
                <a:solidFill>
                  <a:schemeClr val="lt1"/>
                </a:solidFill>
                <a:latin typeface="Calibri"/>
                <a:ea typeface="Calibri"/>
                <a:cs typeface="Calibri"/>
                <a:sym typeface="Calibri"/>
              </a:rPr>
              <a:t>CCC,</a:t>
            </a:r>
            <a:r>
              <a:rPr lang="en-US" sz="2100" b="1" dirty="0">
                <a:solidFill>
                  <a:schemeClr val="lt1"/>
                </a:solidFill>
                <a:latin typeface="Calibri"/>
                <a:ea typeface="Calibri"/>
                <a:cs typeface="Calibri"/>
                <a:sym typeface="Calibri"/>
              </a:rPr>
              <a:t> 1505 </a:t>
            </a:r>
            <a:endParaRPr lang="en-US" sz="2500" b="1" i="0" u="none" strike="noStrike" cap="none" dirty="0">
              <a:solidFill>
                <a:schemeClr val="lt1"/>
              </a:solidFill>
              <a:latin typeface="Calibri"/>
              <a:ea typeface="Calibri"/>
              <a:cs typeface="Calibri"/>
              <a:sym typeface="Calibri"/>
            </a:endParaRPr>
          </a:p>
        </p:txBody>
      </p:sp>
      <p:pic>
        <p:nvPicPr>
          <p:cNvPr id="77" name="Google Shape;77;p15"/>
          <p:cNvPicPr preferRelativeResize="0"/>
          <p:nvPr/>
        </p:nvPicPr>
        <p:blipFill>
          <a:blip r:embed="rId4">
            <a:alphaModFix/>
          </a:blip>
          <a:stretch>
            <a:fillRect/>
          </a:stretch>
        </p:blipFill>
        <p:spPr>
          <a:xfrm>
            <a:off x="4645350" y="1509338"/>
            <a:ext cx="3804300" cy="2803168"/>
          </a:xfrm>
          <a:prstGeom prst="rect">
            <a:avLst/>
          </a:prstGeom>
          <a:noFill/>
          <a:ln w="38100" cap="flat" cmpd="sng">
            <a:solidFill>
              <a:srgbClr val="C27BA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67aa8a2f77_1_0"/>
          <p:cNvSpPr txBox="1">
            <a:spLocks noGrp="1"/>
          </p:cNvSpPr>
          <p:nvPr>
            <p:ph type="body" idx="1"/>
          </p:nvPr>
        </p:nvSpPr>
        <p:spPr>
          <a:xfrm>
            <a:off x="1327200" y="1629625"/>
            <a:ext cx="3244800" cy="27618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2600" dirty="0">
                <a:solidFill>
                  <a:srgbClr val="4C1130"/>
                </a:solidFill>
                <a:latin typeface="Calibri"/>
                <a:ea typeface="Calibri"/>
                <a:cs typeface="Calibri"/>
                <a:sym typeface="Calibri"/>
              </a:rPr>
              <a:t>In what ways could you unite your own physical, mental, or spiritual suffering to Jesus’s suffering? Explain.</a:t>
            </a:r>
            <a:endParaRPr sz="2600" dirty="0">
              <a:solidFill>
                <a:srgbClr val="4C1130"/>
              </a:solidFill>
              <a:latin typeface="Calibri"/>
              <a:ea typeface="Calibri"/>
              <a:cs typeface="Calibri"/>
              <a:sym typeface="Calibri"/>
            </a:endParaRPr>
          </a:p>
        </p:txBody>
      </p:sp>
      <p:sp>
        <p:nvSpPr>
          <p:cNvPr id="83" name="Google Shape;83;g367aa8a2f77_1_0"/>
          <p:cNvSpPr/>
          <p:nvPr/>
        </p:nvSpPr>
        <p:spPr>
          <a:xfrm rot="10800000">
            <a:off x="460600" y="243100"/>
            <a:ext cx="8227200" cy="909300"/>
          </a:xfrm>
          <a:prstGeom prst="bevel">
            <a:avLst>
              <a:gd name="adj" fmla="val 12500"/>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367aa8a2f77_1_0"/>
          <p:cNvSpPr txBox="1"/>
          <p:nvPr/>
        </p:nvSpPr>
        <p:spPr>
          <a:xfrm>
            <a:off x="1523225" y="243100"/>
            <a:ext cx="5946900" cy="81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20" b="1">
                <a:solidFill>
                  <a:schemeClr val="lt1"/>
                </a:solidFill>
                <a:latin typeface="Calibri"/>
                <a:ea typeface="Calibri"/>
                <a:cs typeface="Calibri"/>
                <a:sym typeface="Calibri"/>
              </a:rPr>
              <a:t>Turn and Talk</a:t>
            </a:r>
            <a:endParaRPr>
              <a:solidFill>
                <a:schemeClr val="lt1"/>
              </a:solidFill>
            </a:endParaRPr>
          </a:p>
        </p:txBody>
      </p:sp>
      <p:pic>
        <p:nvPicPr>
          <p:cNvPr id="85" name="Google Shape;85;g367aa8a2f77_1_0"/>
          <p:cNvPicPr preferRelativeResize="0"/>
          <p:nvPr/>
        </p:nvPicPr>
        <p:blipFill rotWithShape="1">
          <a:blip r:embed="rId3">
            <a:alphaModFix/>
          </a:blip>
          <a:srcRect/>
          <a:stretch/>
        </p:blipFill>
        <p:spPr>
          <a:xfrm>
            <a:off x="5384654" y="1717387"/>
            <a:ext cx="3034375" cy="258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91" name="Google Shape;91;p6"/>
          <p:cNvSpPr txBox="1">
            <a:spLocks noGrp="1"/>
          </p:cNvSpPr>
          <p:nvPr>
            <p:ph type="body" idx="1"/>
          </p:nvPr>
        </p:nvSpPr>
        <p:spPr>
          <a:xfrm>
            <a:off x="4729000" y="1712400"/>
            <a:ext cx="3522900" cy="28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US" b="1" dirty="0">
                <a:solidFill>
                  <a:srgbClr val="741B47"/>
                </a:solidFill>
                <a:latin typeface="Calibri"/>
                <a:ea typeface="Calibri"/>
                <a:cs typeface="Calibri"/>
                <a:sym typeface="Calibri"/>
              </a:rPr>
              <a:t>“And he said to them in reply, ‘Go and tell John what you have seen and heard: the blind regain their sight, the lame walk, lepers are cleansed, the deaf hear, the dead are raised, the poor have the good news proclaimed to them.’”</a:t>
            </a:r>
          </a:p>
          <a:p>
            <a:pPr marL="0" lvl="0" indent="0" algn="r" rtl="0">
              <a:spcBef>
                <a:spcPts val="0"/>
              </a:spcBef>
              <a:spcAft>
                <a:spcPts val="0"/>
              </a:spcAft>
              <a:buSzPts val="1800"/>
              <a:buNone/>
            </a:pPr>
            <a:r>
              <a:rPr lang="en" b="1" dirty="0">
                <a:solidFill>
                  <a:srgbClr val="741B47"/>
                </a:solidFill>
                <a:latin typeface="Calibri"/>
                <a:ea typeface="Calibri"/>
                <a:cs typeface="Calibri"/>
                <a:sym typeface="Calibri"/>
              </a:rPr>
              <a:t>—Luke 7:22</a:t>
            </a:r>
            <a:endParaRPr sz="1900" b="1" dirty="0">
              <a:solidFill>
                <a:srgbClr val="741B47"/>
              </a:solidFill>
              <a:latin typeface="Calibri"/>
              <a:ea typeface="Calibri"/>
              <a:cs typeface="Calibri"/>
              <a:sym typeface="Calibri"/>
            </a:endParaRPr>
          </a:p>
        </p:txBody>
      </p:sp>
      <p:sp>
        <p:nvSpPr>
          <p:cNvPr id="92" name="Google Shape;92;p6"/>
          <p:cNvSpPr txBox="1">
            <a:spLocks noGrp="1"/>
          </p:cNvSpPr>
          <p:nvPr>
            <p:ph type="ctrTitle" idx="4294967295"/>
          </p:nvPr>
        </p:nvSpPr>
        <p:spPr>
          <a:xfrm>
            <a:off x="417600" y="286875"/>
            <a:ext cx="8308800" cy="10176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990"/>
              <a:buFont typeface="Arial"/>
              <a:buNone/>
            </a:pPr>
            <a:r>
              <a:rPr lang="en" sz="4080">
                <a:solidFill>
                  <a:schemeClr val="lt1"/>
                </a:solidFill>
                <a:latin typeface="Calibri"/>
                <a:ea typeface="Calibri"/>
                <a:cs typeface="Calibri"/>
                <a:sym typeface="Calibri"/>
              </a:rPr>
              <a:t>Jesus the Compassionate Messiah</a:t>
            </a:r>
            <a:endParaRPr sz="4080" b="0" i="0" u="none" strike="noStrike" cap="none">
              <a:solidFill>
                <a:schemeClr val="lt1"/>
              </a:solidFill>
              <a:latin typeface="Calibri"/>
              <a:ea typeface="Calibri"/>
              <a:cs typeface="Calibri"/>
              <a:sym typeface="Calibri"/>
            </a:endParaRPr>
          </a:p>
        </p:txBody>
      </p:sp>
      <p:pic>
        <p:nvPicPr>
          <p:cNvPr id="94" name="Google Shape;94;p6"/>
          <p:cNvPicPr preferRelativeResize="0"/>
          <p:nvPr/>
        </p:nvPicPr>
        <p:blipFill>
          <a:blip r:embed="rId4">
            <a:alphaModFix/>
          </a:blip>
          <a:stretch>
            <a:fillRect/>
          </a:stretch>
        </p:blipFill>
        <p:spPr>
          <a:xfrm>
            <a:off x="761600" y="1912899"/>
            <a:ext cx="3658499" cy="2233500"/>
          </a:xfrm>
          <a:prstGeom prst="rect">
            <a:avLst/>
          </a:prstGeom>
          <a:noFill/>
          <a:ln w="76200" cap="flat" cmpd="sng">
            <a:solidFill>
              <a:srgbClr val="741B47"/>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6"/>
          <p:cNvSpPr txBox="1">
            <a:spLocks noGrp="1"/>
          </p:cNvSpPr>
          <p:nvPr>
            <p:ph type="ctrTitle" idx="4294967295"/>
          </p:nvPr>
        </p:nvSpPr>
        <p:spPr>
          <a:xfrm>
            <a:off x="428700" y="184425"/>
            <a:ext cx="8286600" cy="10176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990"/>
              <a:buFont typeface="Arial"/>
              <a:buNone/>
            </a:pPr>
            <a:r>
              <a:rPr lang="en" sz="4580">
                <a:solidFill>
                  <a:schemeClr val="lt1"/>
                </a:solidFill>
                <a:latin typeface="Calibri"/>
                <a:ea typeface="Calibri"/>
                <a:cs typeface="Calibri"/>
                <a:sym typeface="Calibri"/>
              </a:rPr>
              <a:t>Anointing of the Sick in the Bible</a:t>
            </a:r>
            <a:endParaRPr sz="4580" b="0" i="0" u="none" strike="noStrike" cap="none">
              <a:solidFill>
                <a:schemeClr val="lt1"/>
              </a:solidFill>
              <a:latin typeface="Calibri"/>
              <a:ea typeface="Calibri"/>
              <a:cs typeface="Calibri"/>
              <a:sym typeface="Calibri"/>
            </a:endParaRPr>
          </a:p>
        </p:txBody>
      </p:sp>
      <p:sp>
        <p:nvSpPr>
          <p:cNvPr id="100" name="Google Shape;100;p16"/>
          <p:cNvSpPr txBox="1"/>
          <p:nvPr/>
        </p:nvSpPr>
        <p:spPr>
          <a:xfrm>
            <a:off x="454500" y="1569700"/>
            <a:ext cx="4904100" cy="3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dirty="0">
                <a:solidFill>
                  <a:srgbClr val="741B47"/>
                </a:solidFill>
                <a:latin typeface="Calibri"/>
                <a:ea typeface="Calibri"/>
                <a:cs typeface="Calibri"/>
                <a:sym typeface="Calibri"/>
              </a:rPr>
              <a:t>“Is anyone among you sick? He should summon the presbyters of the church, and they should pray over him and anoint [him] with oil in the name of the Lord, and the prayer of faith will save the sick person, and the Lord will raise him up. If he has committed any sins, he will be forgiven.”</a:t>
            </a:r>
          </a:p>
          <a:p>
            <a:pPr marL="0" lvl="0" indent="0" algn="l" rtl="0">
              <a:spcBef>
                <a:spcPts val="0"/>
              </a:spcBef>
              <a:spcAft>
                <a:spcPts val="0"/>
              </a:spcAft>
              <a:buClr>
                <a:schemeClr val="dk1"/>
              </a:buClr>
              <a:buSzPts val="1100"/>
              <a:buFont typeface="Arial"/>
              <a:buNone/>
            </a:pPr>
            <a:r>
              <a:rPr lang="en" sz="2200" b="1" dirty="0">
                <a:solidFill>
                  <a:srgbClr val="741B47"/>
                </a:solidFill>
                <a:latin typeface="Calibri"/>
                <a:ea typeface="Calibri"/>
                <a:cs typeface="Calibri"/>
                <a:sym typeface="Calibri"/>
              </a:rPr>
              <a:t>—Jas 5:14–15</a:t>
            </a:r>
            <a:endParaRPr sz="4000" b="1" i="0" u="none" strike="noStrike" cap="none" dirty="0">
              <a:solidFill>
                <a:srgbClr val="741B47"/>
              </a:solidFill>
              <a:latin typeface="Calibri"/>
              <a:ea typeface="Calibri"/>
              <a:cs typeface="Calibri"/>
              <a:sym typeface="Calibri"/>
            </a:endParaRPr>
          </a:p>
        </p:txBody>
      </p:sp>
      <p:pic>
        <p:nvPicPr>
          <p:cNvPr id="101" name="Google Shape;101;p16"/>
          <p:cNvPicPr preferRelativeResize="0"/>
          <p:nvPr/>
        </p:nvPicPr>
        <p:blipFill>
          <a:blip r:embed="rId4">
            <a:alphaModFix/>
          </a:blip>
          <a:stretch>
            <a:fillRect/>
          </a:stretch>
        </p:blipFill>
        <p:spPr>
          <a:xfrm>
            <a:off x="5402275" y="1900275"/>
            <a:ext cx="3126000" cy="227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subTitle" idx="1"/>
          </p:nvPr>
        </p:nvSpPr>
        <p:spPr>
          <a:xfrm>
            <a:off x="4735950" y="1899975"/>
            <a:ext cx="4047300" cy="28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605"/>
              <a:buFont typeface="Arial"/>
              <a:buNone/>
            </a:pPr>
            <a:r>
              <a:rPr lang="en" sz="2400" b="1" i="1" dirty="0">
                <a:solidFill>
                  <a:srgbClr val="741B47"/>
                </a:solidFill>
                <a:latin typeface="Calibri"/>
                <a:ea typeface="Calibri"/>
                <a:cs typeface="Calibri"/>
                <a:sym typeface="Calibri"/>
              </a:rPr>
              <a:t>Definition: </a:t>
            </a:r>
            <a:r>
              <a:rPr lang="en" sz="2400" dirty="0">
                <a:solidFill>
                  <a:srgbClr val="741B47"/>
                </a:solidFill>
                <a:latin typeface="Calibri"/>
                <a:ea typeface="Calibri"/>
                <a:cs typeface="Calibri"/>
                <a:sym typeface="Calibri"/>
              </a:rPr>
              <a:t>The term “presbyter” originates from the Greek word </a:t>
            </a:r>
            <a:r>
              <a:rPr lang="en" sz="2400" i="1" dirty="0">
                <a:solidFill>
                  <a:srgbClr val="741B47"/>
                </a:solidFill>
                <a:latin typeface="Calibri"/>
                <a:ea typeface="Calibri"/>
                <a:cs typeface="Calibri"/>
                <a:sym typeface="Calibri"/>
              </a:rPr>
              <a:t>presbyteros</a:t>
            </a:r>
            <a:r>
              <a:rPr lang="en" sz="2400" dirty="0">
                <a:solidFill>
                  <a:srgbClr val="741B47"/>
                </a:solidFill>
                <a:latin typeface="Calibri"/>
                <a:ea typeface="Calibri"/>
                <a:cs typeface="Calibri"/>
                <a:sym typeface="Calibri"/>
              </a:rPr>
              <a:t>, meaning “elder” or “respected elder,” and historically denoted a priest within the Catholic church.</a:t>
            </a:r>
            <a:endParaRPr sz="2000" b="1" dirty="0">
              <a:solidFill>
                <a:srgbClr val="741B47"/>
              </a:solidFill>
              <a:latin typeface="Calibri"/>
              <a:ea typeface="Calibri"/>
              <a:cs typeface="Calibri"/>
              <a:sym typeface="Calibri"/>
            </a:endParaRPr>
          </a:p>
        </p:txBody>
      </p:sp>
      <p:sp>
        <p:nvSpPr>
          <p:cNvPr id="107" name="Google Shape;107;p4"/>
          <p:cNvSpPr/>
          <p:nvPr/>
        </p:nvSpPr>
        <p:spPr>
          <a:xfrm>
            <a:off x="311700" y="188375"/>
            <a:ext cx="8383200" cy="1116000"/>
          </a:xfrm>
          <a:prstGeom prst="roundRect">
            <a:avLst>
              <a:gd name="adj" fmla="val 16667"/>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txBox="1"/>
          <p:nvPr/>
        </p:nvSpPr>
        <p:spPr>
          <a:xfrm>
            <a:off x="980700" y="188375"/>
            <a:ext cx="74097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chemeClr val="lt1"/>
                </a:solidFill>
                <a:latin typeface="Calibri"/>
                <a:ea typeface="Calibri"/>
                <a:cs typeface="Calibri"/>
                <a:sym typeface="Calibri"/>
              </a:rPr>
              <a:t>              Presbyter</a:t>
            </a:r>
            <a:endParaRPr sz="5300" b="0" i="0" u="none" strike="noStrike" cap="none">
              <a:solidFill>
                <a:schemeClr val="lt1"/>
              </a:solidFill>
              <a:latin typeface="Calibri"/>
              <a:ea typeface="Calibri"/>
              <a:cs typeface="Calibri"/>
              <a:sym typeface="Calibri"/>
            </a:endParaRPr>
          </a:p>
        </p:txBody>
      </p:sp>
      <p:sp>
        <p:nvSpPr>
          <p:cNvPr id="109" name="Google Shape;109;p4"/>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11" name="Google Shape;111;p4"/>
          <p:cNvPicPr preferRelativeResize="0"/>
          <p:nvPr/>
        </p:nvPicPr>
        <p:blipFill>
          <a:blip r:embed="rId3">
            <a:alphaModFix/>
          </a:blip>
          <a:stretch>
            <a:fillRect/>
          </a:stretch>
        </p:blipFill>
        <p:spPr>
          <a:xfrm>
            <a:off x="756725" y="2173500"/>
            <a:ext cx="3467100" cy="2305050"/>
          </a:xfrm>
          <a:prstGeom prst="rect">
            <a:avLst/>
          </a:prstGeom>
          <a:noFill/>
          <a:ln w="76200" cap="flat" cmpd="sng">
            <a:solidFill>
              <a:srgbClr val="741B47"/>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15"/>
        <p:cNvGrpSpPr/>
        <p:nvPr/>
      </p:nvGrpSpPr>
      <p:grpSpPr>
        <a:xfrm>
          <a:off x="0" y="0"/>
          <a:ext cx="0" cy="0"/>
          <a:chOff x="0" y="0"/>
          <a:chExt cx="0" cy="0"/>
        </a:xfrm>
      </p:grpSpPr>
      <p:sp>
        <p:nvSpPr>
          <p:cNvPr id="116" name="Google Shape;116;g367aa8a2f77_0_5"/>
          <p:cNvSpPr txBox="1"/>
          <p:nvPr/>
        </p:nvSpPr>
        <p:spPr>
          <a:xfrm>
            <a:off x="425850" y="1680000"/>
            <a:ext cx="4146300" cy="271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g367aa8a2f77_0_5"/>
          <p:cNvSpPr txBox="1"/>
          <p:nvPr/>
        </p:nvSpPr>
        <p:spPr>
          <a:xfrm>
            <a:off x="216450" y="165950"/>
            <a:ext cx="8657700" cy="810600"/>
          </a:xfrm>
          <a:prstGeom prst="rect">
            <a:avLst/>
          </a:prstGeom>
          <a:solidFill>
            <a:schemeClr val="lt1"/>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5000" b="1">
                <a:solidFill>
                  <a:srgbClr val="741B47"/>
                </a:solidFill>
                <a:latin typeface="Calibri"/>
                <a:ea typeface="Calibri"/>
                <a:cs typeface="Calibri"/>
                <a:sym typeface="Calibri"/>
              </a:rPr>
              <a:t>Anointing of the Sick Essentials</a:t>
            </a:r>
            <a:endParaRPr sz="5000" b="1" i="0" u="none" strike="noStrike" cap="none">
              <a:solidFill>
                <a:srgbClr val="741B47"/>
              </a:solidFill>
              <a:latin typeface="Calibri"/>
              <a:ea typeface="Calibri"/>
              <a:cs typeface="Calibri"/>
              <a:sym typeface="Calibri"/>
            </a:endParaRPr>
          </a:p>
        </p:txBody>
      </p:sp>
      <p:graphicFrame>
        <p:nvGraphicFramePr>
          <p:cNvPr id="118" name="Google Shape;118;g367aa8a2f77_0_5"/>
          <p:cNvGraphicFramePr/>
          <p:nvPr/>
        </p:nvGraphicFramePr>
        <p:xfrm>
          <a:off x="260025" y="1152850"/>
          <a:ext cx="8604600" cy="3657540"/>
        </p:xfrm>
        <a:graphic>
          <a:graphicData uri="http://schemas.openxmlformats.org/drawingml/2006/table">
            <a:tbl>
              <a:tblPr>
                <a:noFill/>
                <a:tableStyleId>{E47DEE6F-36DA-4E43-990B-E24F95CBC15F}</a:tableStyleId>
              </a:tblPr>
              <a:tblGrid>
                <a:gridCol w="2868200">
                  <a:extLst>
                    <a:ext uri="{9D8B030D-6E8A-4147-A177-3AD203B41FA5}">
                      <a16:colId xmlns:a16="http://schemas.microsoft.com/office/drawing/2014/main" val="20000"/>
                    </a:ext>
                  </a:extLst>
                </a:gridCol>
                <a:gridCol w="2868200">
                  <a:extLst>
                    <a:ext uri="{9D8B030D-6E8A-4147-A177-3AD203B41FA5}">
                      <a16:colId xmlns:a16="http://schemas.microsoft.com/office/drawing/2014/main" val="20001"/>
                    </a:ext>
                  </a:extLst>
                </a:gridCol>
                <a:gridCol w="2868200">
                  <a:extLst>
                    <a:ext uri="{9D8B030D-6E8A-4147-A177-3AD203B41FA5}">
                      <a16:colId xmlns:a16="http://schemas.microsoft.com/office/drawing/2014/main" val="20002"/>
                    </a:ext>
                  </a:extLst>
                </a:gridCol>
              </a:tblGrid>
              <a:tr h="1039075">
                <a:tc>
                  <a:txBody>
                    <a:bodyPr/>
                    <a:lstStyle/>
                    <a:p>
                      <a:pPr marL="0" lvl="0" indent="0" algn="ctr" rtl="0">
                        <a:spcBef>
                          <a:spcPts val="0"/>
                        </a:spcBef>
                        <a:spcAft>
                          <a:spcPts val="0"/>
                        </a:spcAft>
                        <a:buNone/>
                      </a:pPr>
                      <a:r>
                        <a:rPr lang="en" sz="3000" b="1">
                          <a:solidFill>
                            <a:srgbClr val="741B47"/>
                          </a:solidFill>
                          <a:latin typeface="Calibri"/>
                          <a:ea typeface="Calibri"/>
                          <a:cs typeface="Calibri"/>
                          <a:sym typeface="Calibri"/>
                        </a:rPr>
                        <a:t>   Minister</a:t>
                      </a:r>
                      <a:endParaRPr sz="3000" b="1">
                        <a:solidFill>
                          <a:srgbClr val="741B47"/>
                        </a:solidFill>
                        <a:latin typeface="Calibri"/>
                        <a:ea typeface="Calibri"/>
                        <a:cs typeface="Calibri"/>
                        <a:sym typeface="Calibri"/>
                      </a:endParaRPr>
                    </a:p>
                  </a:txBody>
                  <a:tcPr marL="91425" marR="91425" marT="91425" marB="91425" anchor="b">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3000">
                          <a:solidFill>
                            <a:srgbClr val="741B47"/>
                          </a:solidFill>
                          <a:latin typeface="Calibri"/>
                          <a:ea typeface="Calibri"/>
                          <a:cs typeface="Calibri"/>
                          <a:sym typeface="Calibri"/>
                        </a:rPr>
                        <a:t>        </a:t>
                      </a:r>
                      <a:r>
                        <a:rPr lang="en" sz="3000" b="1">
                          <a:solidFill>
                            <a:srgbClr val="741B47"/>
                          </a:solidFill>
                          <a:latin typeface="Calibri"/>
                          <a:ea typeface="Calibri"/>
                          <a:cs typeface="Calibri"/>
                          <a:sym typeface="Calibri"/>
                        </a:rPr>
                        <a:t>Matter</a:t>
                      </a:r>
                      <a:endParaRPr>
                        <a:solidFill>
                          <a:srgbClr val="741B47"/>
                        </a:solidFill>
                      </a:endParaRPr>
                    </a:p>
                  </a:txBody>
                  <a:tcPr marL="91425" marR="91425" marT="91425" marB="91425" anchor="b">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3000">
                          <a:solidFill>
                            <a:srgbClr val="073763"/>
                          </a:solidFill>
                          <a:latin typeface="Calibri"/>
                          <a:ea typeface="Calibri"/>
                          <a:cs typeface="Calibri"/>
                          <a:sym typeface="Calibri"/>
                        </a:rPr>
                        <a:t>     </a:t>
                      </a:r>
                      <a:endParaRPr sz="3000">
                        <a:solidFill>
                          <a:srgbClr val="073763"/>
                        </a:solidFill>
                        <a:latin typeface="Calibri"/>
                        <a:ea typeface="Calibri"/>
                        <a:cs typeface="Calibri"/>
                        <a:sym typeface="Calibri"/>
                      </a:endParaRPr>
                    </a:p>
                    <a:p>
                      <a:pPr marL="0" lvl="0" indent="0" algn="l" rtl="0">
                        <a:spcBef>
                          <a:spcPts val="0"/>
                        </a:spcBef>
                        <a:spcAft>
                          <a:spcPts val="0"/>
                        </a:spcAft>
                        <a:buNone/>
                      </a:pPr>
                      <a:endParaRPr sz="3000">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000" b="1">
                          <a:solidFill>
                            <a:srgbClr val="741B47"/>
                          </a:solidFill>
                          <a:latin typeface="Calibri"/>
                          <a:ea typeface="Calibri"/>
                          <a:cs typeface="Calibri"/>
                          <a:sym typeface="Calibri"/>
                        </a:rPr>
                        <a:t>          Form</a:t>
                      </a:r>
                      <a:endParaRPr sz="3000" b="1">
                        <a:solidFill>
                          <a:srgbClr val="741B47"/>
                        </a:solidFill>
                        <a:latin typeface="Calibri"/>
                        <a:ea typeface="Calibri"/>
                        <a:cs typeface="Calibri"/>
                        <a:sym typeface="Calibri"/>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094625">
                <a:tc>
                  <a:txBody>
                    <a:bodyPr/>
                    <a:lstStyle/>
                    <a:p>
                      <a:pPr marL="0" lvl="0" indent="0" algn="ctr" rtl="0">
                        <a:spcBef>
                          <a:spcPts val="0"/>
                        </a:spcBef>
                        <a:spcAft>
                          <a:spcPts val="0"/>
                        </a:spcAft>
                        <a:buNone/>
                      </a:pPr>
                      <a:r>
                        <a:rPr lang="en" sz="1800" b="1">
                          <a:solidFill>
                            <a:schemeClr val="lt1"/>
                          </a:solidFill>
                          <a:latin typeface="Calibri"/>
                          <a:ea typeface="Calibri"/>
                          <a:cs typeface="Calibri"/>
                          <a:sym typeface="Calibri"/>
                        </a:rPr>
                        <a:t>Bishop or Priest</a:t>
                      </a:r>
                      <a:endParaRPr sz="1800" b="1">
                        <a:solidFill>
                          <a:schemeClr val="lt1"/>
                        </a:solidFill>
                        <a:latin typeface="Calibri"/>
                        <a:ea typeface="Calibri"/>
                        <a:cs typeface="Calibri"/>
                        <a:sym typeface="Calibri"/>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lt1"/>
                          </a:solidFill>
                          <a:latin typeface="Calibri"/>
                          <a:ea typeface="Calibri"/>
                          <a:cs typeface="Calibri"/>
                          <a:sym typeface="Calibri"/>
                        </a:rPr>
                        <a:t>Oil of the Sick and Anointing</a:t>
                      </a:r>
                      <a:endParaRPr sz="1800" b="1">
                        <a:solidFill>
                          <a:schemeClr val="lt1"/>
                        </a:solidFill>
                        <a:latin typeface="Calibri"/>
                        <a:ea typeface="Calibri"/>
                        <a:cs typeface="Calibri"/>
                        <a:sym typeface="Calibri"/>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800" b="1" dirty="0">
                          <a:solidFill>
                            <a:schemeClr val="lt1"/>
                          </a:solidFill>
                          <a:latin typeface="Calibri"/>
                          <a:ea typeface="Calibri"/>
                          <a:cs typeface="Calibri"/>
                          <a:sym typeface="Calibri"/>
                        </a:rPr>
                        <a:t>"Through this holy anointing may the Lord in his love and mercy help you with the grace of the Holy Spirit. May the Lord who frees you from sin, save you, and raise you up." </a:t>
                      </a:r>
                      <a:endParaRPr sz="1800" b="1" dirty="0">
                        <a:solidFill>
                          <a:schemeClr val="lt1"/>
                        </a:solidFill>
                        <a:latin typeface="Calibri"/>
                        <a:ea typeface="Calibri"/>
                        <a:cs typeface="Calibri"/>
                        <a:sym typeface="Calibri"/>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67aa8a2f77_1_75"/>
          <p:cNvSpPr txBox="1">
            <a:spLocks noGrp="1"/>
          </p:cNvSpPr>
          <p:nvPr>
            <p:ph type="subTitle" idx="1"/>
          </p:nvPr>
        </p:nvSpPr>
        <p:spPr>
          <a:xfrm>
            <a:off x="4131674" y="1689200"/>
            <a:ext cx="4563225" cy="309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605"/>
              <a:buFont typeface="Arial"/>
              <a:buNone/>
            </a:pPr>
            <a:r>
              <a:rPr lang="en" sz="2400" b="1" i="1" dirty="0">
                <a:solidFill>
                  <a:srgbClr val="A64D79"/>
                </a:solidFill>
                <a:latin typeface="Calibri"/>
                <a:ea typeface="Calibri"/>
                <a:cs typeface="Calibri"/>
                <a:sym typeface="Calibri"/>
              </a:rPr>
              <a:t>Definition: </a:t>
            </a:r>
            <a:r>
              <a:rPr lang="en" sz="2400" dirty="0">
                <a:solidFill>
                  <a:srgbClr val="A64D79"/>
                </a:solidFill>
                <a:latin typeface="Calibri"/>
                <a:ea typeface="Calibri"/>
                <a:cs typeface="Calibri"/>
                <a:sym typeface="Calibri"/>
              </a:rPr>
              <a:t>One of three oils used in the sacraments, along with chrism oil and oil of catechumens. Made of olive oil and blessed by the Bishop, it is used to anoint the head and hands of the sick and dying as a sign of strengthening and healing.</a:t>
            </a:r>
            <a:endParaRPr sz="2400" dirty="0">
              <a:solidFill>
                <a:srgbClr val="A64D79"/>
              </a:solidFill>
              <a:latin typeface="Calibri"/>
              <a:ea typeface="Calibri"/>
              <a:cs typeface="Calibri"/>
              <a:sym typeface="Calibri"/>
            </a:endParaRPr>
          </a:p>
        </p:txBody>
      </p:sp>
      <p:sp>
        <p:nvSpPr>
          <p:cNvPr id="124" name="Google Shape;124;g367aa8a2f77_1_75"/>
          <p:cNvSpPr/>
          <p:nvPr/>
        </p:nvSpPr>
        <p:spPr>
          <a:xfrm>
            <a:off x="311700" y="188375"/>
            <a:ext cx="8383200" cy="1116000"/>
          </a:xfrm>
          <a:prstGeom prst="roundRect">
            <a:avLst>
              <a:gd name="adj" fmla="val 16667"/>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367aa8a2f77_1_75"/>
          <p:cNvSpPr txBox="1"/>
          <p:nvPr/>
        </p:nvSpPr>
        <p:spPr>
          <a:xfrm>
            <a:off x="980700" y="188375"/>
            <a:ext cx="74097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chemeClr val="lt1"/>
                </a:solidFill>
                <a:latin typeface="Calibri"/>
                <a:ea typeface="Calibri"/>
                <a:cs typeface="Calibri"/>
                <a:sym typeface="Calibri"/>
              </a:rPr>
              <a:t>          Oil of the Sick</a:t>
            </a:r>
            <a:endParaRPr sz="5300" b="0" i="0" u="none" strike="noStrike" cap="none">
              <a:solidFill>
                <a:schemeClr val="lt1"/>
              </a:solidFill>
              <a:latin typeface="Calibri"/>
              <a:ea typeface="Calibri"/>
              <a:cs typeface="Calibri"/>
              <a:sym typeface="Calibri"/>
            </a:endParaRPr>
          </a:p>
        </p:txBody>
      </p:sp>
      <p:sp>
        <p:nvSpPr>
          <p:cNvPr id="126" name="Google Shape;126;g367aa8a2f77_1_75"/>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367aa8a2f77_1_75"/>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28" name="Google Shape;128;g367aa8a2f77_1_75"/>
          <p:cNvPicPr preferRelativeResize="0"/>
          <p:nvPr/>
        </p:nvPicPr>
        <p:blipFill>
          <a:blip r:embed="rId3">
            <a:alphaModFix/>
          </a:blip>
          <a:stretch>
            <a:fillRect/>
          </a:stretch>
        </p:blipFill>
        <p:spPr>
          <a:xfrm>
            <a:off x="796675" y="1815425"/>
            <a:ext cx="2943225" cy="2838450"/>
          </a:xfrm>
          <a:prstGeom prst="rect">
            <a:avLst/>
          </a:prstGeom>
          <a:noFill/>
          <a:ln w="76200" cap="flat" cmpd="sng">
            <a:solidFill>
              <a:srgbClr val="741B47"/>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3286</Words>
  <Application>Microsoft Office PowerPoint</Application>
  <PresentationFormat>On-screen Show (16:9)</PresentationFormat>
  <Paragraphs>182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Courier New</vt:lpstr>
      <vt:lpstr>Calibri</vt:lpstr>
      <vt:lpstr>Impact</vt:lpstr>
      <vt:lpstr>Merriweather</vt:lpstr>
      <vt:lpstr>Corbel</vt:lpstr>
      <vt:lpstr>Simple Light</vt:lpstr>
      <vt:lpstr>PowerPoint Presentation</vt:lpstr>
      <vt:lpstr>PowerPoint Presentation</vt:lpstr>
      <vt:lpstr>Redemptive Suffering</vt:lpstr>
      <vt:lpstr>PowerPoint Presentation</vt:lpstr>
      <vt:lpstr>PowerPoint Presentation</vt:lpstr>
      <vt:lpstr>Anointing of the Sick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Barth</dc:creator>
  <cp:lastModifiedBy>Lucia VanBerkum</cp:lastModifiedBy>
  <cp:revision>21</cp:revision>
  <dcterms:modified xsi:type="dcterms:W3CDTF">2025-08-19T15:25:25Z</dcterms:modified>
</cp:coreProperties>
</file>