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Impact" panose="020B0806030902050204" pitchFamily="34" charset="0"/>
      <p:regular r:id="rId25"/>
    </p:embeddedFont>
    <p:embeddedFont>
      <p:font typeface="Roboto" panose="020000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iLKAaaCrABFn2B9efitmco5XZ7I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F3ABEF-E2F5-165E-2C94-FAE1C5542B0B}" name="meg.chinavare@gmail.com" initials="" userId="f555350fb6504bc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040" autoAdjust="0"/>
  </p:normalViewPr>
  <p:slideViewPr>
    <p:cSldViewPr snapToGrid="0">
      <p:cViewPr varScale="1">
        <p:scale>
          <a:sx n="99" d="100"/>
          <a:sy n="99" d="100"/>
        </p:scale>
        <p:origin x="90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customschemas.google.com/relationships/presentationmetadata" Target="metadata"/><Relationship Id="rId35" Type="http://schemas.microsoft.com/office/2018/10/relationships/authors" Targe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atican.va/content/catechism/en/part_two/section_two/chapter_one/article_3/i_the_eucharist_-_source_and_summit_of_ecclesial_life.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youtu.be/H7iZEOxAWoE" TargetMode="External"/><Relationship Id="rId5" Type="http://schemas.openxmlformats.org/officeDocument/2006/relationships/hyperlink" Target="https://www.catholic365.com/article/41743/jonathan-roumi-if-its-a-symbol-to-hell-with-it.html" TargetMode="External"/><Relationship Id="rId4" Type="http://schemas.openxmlformats.org/officeDocument/2006/relationships/hyperlink" Target="https://youtu.be/_yKi2OJ7oq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title=User:Dabreu131&amp;action=edit&amp;redlink=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ShjlGEVYRUQ"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youtu.be/L1LK90dnRkI"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WVWHhDeHPG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wYiDt0it_k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3OGl5Ys-_nQ"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youtu.be/jyVq1hnxAqg"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hN55SuVD7VQ"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People.sv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_LCYRRR7Lfc"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User:Funcrunch"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atholic-link.org/lay-liturgical-ministries-catholic-mass/" TargetMode="External"/><Relationship Id="rId5" Type="http://schemas.openxmlformats.org/officeDocument/2006/relationships/hyperlink" Target="https://www.catholicapostolatecenter.org/blog/full-active-conscious-liturgy-and-life" TargetMode="External"/><Relationship Id="rId4" Type="http://schemas.openxmlformats.org/officeDocument/2006/relationships/hyperlink" Target="https://creativecommons.org/licenses/by-sa/3.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People.sv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Google Slides GIF.</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vocabulary term and definition from the slide into their notes.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 </a:t>
            </a:r>
            <a:endParaRPr dirty="0">
              <a:solidFill>
                <a:schemeClr val="dk1"/>
              </a:solidFill>
            </a:endParaRPr>
          </a:p>
          <a:p>
            <a:pPr marL="457200" lvl="0" indent="-298450" algn="l" rtl="0">
              <a:spcBef>
                <a:spcPts val="0"/>
              </a:spcBef>
              <a:spcAft>
                <a:spcPts val="0"/>
              </a:spcAft>
              <a:buSzPts val="1100"/>
              <a:buChar char="●"/>
            </a:pPr>
            <a:r>
              <a:rPr lang="en" dirty="0"/>
              <a:t>The source: The Eucharist is the source of grace and Christian spirituality. It's the culmination of God's saving actions in Jesus Christ. </a:t>
            </a:r>
            <a:endParaRPr dirty="0"/>
          </a:p>
          <a:p>
            <a:pPr marL="457200" lvl="0" indent="-298450" algn="l" rtl="0">
              <a:spcBef>
                <a:spcPts val="0"/>
              </a:spcBef>
              <a:spcAft>
                <a:spcPts val="0"/>
              </a:spcAft>
              <a:buSzPts val="1100"/>
              <a:buChar char="●"/>
            </a:pPr>
            <a:r>
              <a:rPr lang="en" dirty="0"/>
              <a:t>The summit: The Eucharist is the highest form of thanksgiving and the completion of sacramental initiation. It's the culmination of worship and union with Christ, who leads us to the Father. </a:t>
            </a:r>
            <a:endParaRPr sz="1200" dirty="0">
              <a:solidFill>
                <a:srgbClr val="001D35"/>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All of the liturgy, and especially the Eucharist, is the heart of Catholic prayer life and the primary means by which we are united to each other and to Christ.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Whether it is in Latin, English, Spanish, or Chinese, the Mass is a reenactment of the Passion of Jesus.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Whether we stand or kneel to receive the host, it is the Real Presence, the Body and Blood of Christ.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Whether the songs we sing are a thousand years old or were composed in the twenty-first century, the purpose of our singing is to worship God. </a:t>
            </a:r>
            <a:endParaRPr dirty="0">
              <a:solidFill>
                <a:schemeClr val="dk1"/>
              </a:solidFill>
            </a:endParaRPr>
          </a:p>
          <a:p>
            <a:pPr marL="457200" lvl="0" indent="0" algn="l" rtl="0">
              <a:lnSpc>
                <a:spcPct val="100000"/>
              </a:lnSpc>
              <a:spcBef>
                <a:spcPts val="0"/>
              </a:spcBef>
              <a:spcAft>
                <a:spcPts val="0"/>
              </a:spcAft>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In a global Church that encompasses people of all races, languages, and cultures, the “common celebration of divine worship” is one of the “visible bonds of communion” (CCC, 815) that assure the unity of the Church—one of her four essential marks.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Christians in the first century celebrated the Mass, and fellow Catholics across the world today celebrate the Mass; it is the link that connects the People of God across time and space.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CCC article, </a:t>
            </a:r>
            <a:r>
              <a:rPr lang="en" i="1" dirty="0">
                <a:solidFill>
                  <a:schemeClr val="dk1"/>
                </a:solidFill>
              </a:rPr>
              <a:t>Source and Summit.</a:t>
            </a:r>
            <a:r>
              <a:rPr lang="en" dirty="0">
                <a:solidFill>
                  <a:schemeClr val="dk1"/>
                </a:solidFill>
              </a:rPr>
              <a:t> URL here: </a:t>
            </a:r>
            <a:r>
              <a:rPr lang="en" u="sng" dirty="0">
                <a:solidFill>
                  <a:schemeClr val="hlink"/>
                </a:solidFill>
                <a:hlinkClick r:id="rId3"/>
              </a:rPr>
              <a:t>https://www.vatican.va/content/catechism/en/part_two/section_two/chapter_one/article_3/i_the_eucharist_-_source_and_summit_of_ecclesial_life.html</a:t>
            </a:r>
            <a:r>
              <a:rPr lang="en" dirty="0">
                <a:solidFill>
                  <a:schemeClr val="dk1"/>
                </a:solidFill>
              </a:rPr>
              <a:t> </a:t>
            </a:r>
          </a:p>
          <a:p>
            <a:pPr marL="0" lvl="0" indent="0" algn="l" rtl="0">
              <a:lnSpc>
                <a:spcPct val="100000"/>
              </a:lnSpc>
              <a:spcBef>
                <a:spcPts val="0"/>
              </a:spcBef>
              <a:spcAft>
                <a:spcPts val="0"/>
              </a:spcAft>
              <a:buClr>
                <a:schemeClr val="dk1"/>
              </a:buClr>
              <a:buSzPts val="1100"/>
              <a:buFont typeface="Arial"/>
              <a:buNone/>
            </a:pPr>
            <a:endParaRPr lang="en" sz="14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sz="1400"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1aedfb4bc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31aedfb4bc2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t> Father Mike Schmitz. Diocese of Duluth. </a:t>
            </a:r>
            <a:r>
              <a:rPr lang="en" dirty="0">
                <a:uFill>
                  <a:noFill/>
                </a:uFill>
                <a:hlinkClick r:id="rId3"/>
              </a:rPr>
              <a:t>Creative Commons Attribution-Share Alike 4.0</a:t>
            </a:r>
            <a:r>
              <a:rPr lang="en" dirty="0"/>
              <a:t>. https://commons.wikimedia.org/wiki/File:Father_Mike_Schmitz.jpg</a:t>
            </a:r>
            <a:endParaRPr sz="1050" dirty="0">
              <a:highlight>
                <a:srgbClr val="F8F9FA"/>
              </a:highlight>
            </a:endParaRP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quote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 </a:t>
            </a:r>
            <a:r>
              <a:rPr lang="en" dirty="0">
                <a:solidFill>
                  <a:schemeClr val="dk1"/>
                </a:solidFill>
              </a:rPr>
              <a:t>Fr. Mike Schmitz, the personality behind The Bible in a Year podcast, was not always enthusiastic about the faith. “I was raised Catholic, but I didn’t really care about the Catholic Church,” he recalls. “Had to go to Mass every Sunday . . . hated going to Mass every Sunday. Went to Mass at Catholic elementary school . . . hated going to Mass at Catholic elementary school.” But when he was fifteen, “everything changed for me.” The experiences that ignited his faith revolved around Confession and the Eucharist.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He remembers picking up a book that was lying around his house and reading a chapter on the Eucharist. “My mind was blown. This is real. What we’ve been doing at Mass. When the priest says this is my Body, this is my Blood, that bread becomes the Body of Christ. The wine becomes the Blood of Christ. That changed everything.”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As a teenager, Fr. Mike gained a deep faith in the presence of Jesus in the Church. He realized, “The Eucharist we’ve had in every Catholic church for the last two thousand years is really Jesus.”</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Fr. Mike Schmitz: How the Eucharist Changed My Life.</a:t>
            </a:r>
            <a:r>
              <a:rPr lang="en" dirty="0">
                <a:solidFill>
                  <a:schemeClr val="dk1"/>
                </a:solidFill>
              </a:rPr>
              <a:t> URL here: </a:t>
            </a:r>
            <a:r>
              <a:rPr lang="en" u="sng" dirty="0">
                <a:solidFill>
                  <a:schemeClr val="hlink"/>
                </a:solidFill>
                <a:hlinkClick r:id="rId4"/>
              </a:rPr>
              <a:t>https://youtu.be/_yKi2OJ7oqE</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Assign article:</a:t>
            </a:r>
            <a:r>
              <a:rPr lang="en" i="1" dirty="0"/>
              <a:t> Jonathan Roumie: 'If it’s a symbol to hell with it'. </a:t>
            </a:r>
            <a:r>
              <a:rPr lang="en" dirty="0">
                <a:solidFill>
                  <a:schemeClr val="dk1"/>
                </a:solidFill>
              </a:rPr>
              <a:t>URL here: </a:t>
            </a:r>
            <a:r>
              <a:rPr lang="en" u="sng" dirty="0">
                <a:solidFill>
                  <a:schemeClr val="hlink"/>
                </a:solidFill>
                <a:hlinkClick r:id="rId5"/>
              </a:rPr>
              <a:t>https://www.catholic365.com/article/41743/jonathan-roumi-if-its-a-symbol-to-hell-with-it.html</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Have students view video J</a:t>
            </a:r>
            <a:r>
              <a:rPr lang="en" i="1" dirty="0">
                <a:solidFill>
                  <a:schemeClr val="dk1"/>
                </a:solidFill>
              </a:rPr>
              <a:t>onathan Roumi address at the</a:t>
            </a:r>
            <a:r>
              <a:rPr lang="en" i="1" dirty="0"/>
              <a:t> at the National Eucharistic Revival Congress.</a:t>
            </a:r>
            <a:r>
              <a:rPr lang="en" dirty="0"/>
              <a:t>URL here:  </a:t>
            </a:r>
            <a:r>
              <a:rPr lang="en" u="sng" dirty="0">
                <a:solidFill>
                  <a:schemeClr val="hlink"/>
                </a:solidFill>
                <a:hlinkClick r:id="rId6"/>
              </a:rPr>
              <a:t>https://youtu.be/H7iZEOxAWoE</a:t>
            </a:r>
            <a:r>
              <a:rPr lang="en" dirty="0"/>
              <a:t>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1aedfb4bc2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31aedfb4bc2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t> AMP Textbook pg. 427.</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quote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 </a:t>
            </a:r>
            <a:r>
              <a:rPr lang="en" dirty="0">
                <a:solidFill>
                  <a:schemeClr val="dk1"/>
                </a:solidFill>
              </a:rPr>
              <a:t> The vocation given to Catholics in Baptism is part of the common priesthood of the faithful. Living this gift is “exercised by the unfolding of the bap tismal grace—a life of faith, hope, and charity, a life according to the Spirit” (CCC, 1547).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Common priesthood of the faithful: The priesthood of the baptized. Christ has made the Church a “kingdom of priests” who share in his priesthood through the Sacraments of Baptism and Confirmation.</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The Sacrament of Baptism calls all Catholics to live holy lives and, further, to consider how the vocations of the ordained ministry, consecrated life, marriage and family life, or a single life dedicated to a life of chastity and service to others is connected with holiness and their individual purpose in the Church.</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What are the Laity are Supposed to Be?</a:t>
            </a:r>
            <a:r>
              <a:rPr lang="en" dirty="0">
                <a:solidFill>
                  <a:schemeClr val="dk1"/>
                </a:solidFill>
              </a:rPr>
              <a:t>. URL here: https://youtu.be/hvUaSMZPJHc</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76d6fa240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276d6fa240d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t> </a:t>
            </a:r>
            <a:r>
              <a:rPr lang="en" sz="1050" dirty="0">
                <a:highlight>
                  <a:srgbClr val="F8F9FA"/>
                </a:highlight>
              </a:rPr>
              <a:t>Habit of the Dominican priest-friars. (1) Habit for the house, (2) habit for the world and for choir.</a:t>
            </a:r>
            <a:r>
              <a:rPr lang="en" sz="1050" dirty="0">
                <a:highlight>
                  <a:srgbClr val="F8F9FA"/>
                </a:highlight>
                <a:uFill>
                  <a:noFill/>
                </a:uFill>
                <a:hlinkClick r:id="rId3"/>
              </a:rPr>
              <a:t>David Abreu Acosta</a:t>
            </a:r>
            <a:endParaRPr sz="1050" dirty="0">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sz="1050" dirty="0">
                <a:highlight>
                  <a:srgbClr val="F8F9FA"/>
                </a:highlight>
                <a:uFill>
                  <a:noFill/>
                </a:uFill>
                <a:hlinkClick r:id="rId4"/>
              </a:rPr>
              <a:t>Creative Commons Attribution-Share Alike 4.0</a:t>
            </a:r>
            <a:r>
              <a:rPr lang="en" sz="1050" dirty="0">
                <a:highlight>
                  <a:srgbClr val="F8F9FA"/>
                </a:highlight>
              </a:rPr>
              <a:t> (cropped). https://commons.wikimedia.org/wiki/File:Habit_of_the_Dominican_priest-friars.png</a:t>
            </a:r>
            <a:endParaRPr sz="1050" dirty="0">
              <a:highlight>
                <a:srgbClr val="F8F9FA"/>
              </a:highlight>
            </a:endParaRPr>
          </a:p>
          <a:p>
            <a:pPr marL="0" lvl="0" indent="0" algn="l" rtl="0">
              <a:lnSpc>
                <a:spcPct val="100000"/>
              </a:lnSpc>
              <a:spcBef>
                <a:spcPts val="500"/>
              </a:spcBef>
              <a:spcAft>
                <a:spcPts val="0"/>
              </a:spcAft>
              <a:buSzPts val="1100"/>
              <a:buNone/>
            </a:pPr>
            <a:r>
              <a:rPr lang="en" b="1" dirty="0">
                <a:solidFill>
                  <a:schemeClr val="dk1"/>
                </a:solidFill>
              </a:rPr>
              <a:t>Directions: </a:t>
            </a:r>
            <a:r>
              <a:rPr lang="en" dirty="0">
                <a:solidFill>
                  <a:schemeClr val="dk1"/>
                </a:solidFill>
              </a:rPr>
              <a:t>Have students copy quote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dirty="0"/>
              <a:t>   All Catholics are called to live the evangelical counsels.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For consecrated religious, this takes the form of a vow. Some, but not all, members of the clergy (bishops, priests, and deacons) are consecrated religious.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Each of the counsels stands in opposition to a temptation that can draw a person away from God. </a:t>
            </a:r>
            <a:endParaRPr dirty="0"/>
          </a:p>
          <a:p>
            <a:pPr marL="457200" lvl="0" indent="-298450" algn="l" rtl="0">
              <a:lnSpc>
                <a:spcPct val="100000"/>
              </a:lnSpc>
              <a:spcBef>
                <a:spcPts val="0"/>
              </a:spcBef>
              <a:spcAft>
                <a:spcPts val="0"/>
              </a:spcAft>
              <a:buSzPts val="1100"/>
              <a:buChar char="●"/>
            </a:pPr>
            <a:r>
              <a:rPr lang="en" dirty="0"/>
              <a:t>A commitment to poverty frees one from the temptation to sin for the sake of material wealth. </a:t>
            </a:r>
            <a:endParaRPr dirty="0"/>
          </a:p>
          <a:p>
            <a:pPr marL="457200" lvl="0" indent="-298450" algn="l" rtl="0">
              <a:lnSpc>
                <a:spcPct val="100000"/>
              </a:lnSpc>
              <a:spcBef>
                <a:spcPts val="0"/>
              </a:spcBef>
              <a:spcAft>
                <a:spcPts val="0"/>
              </a:spcAft>
              <a:buSzPts val="1100"/>
              <a:buChar char="●"/>
            </a:pPr>
            <a:r>
              <a:rPr lang="en" dirty="0"/>
              <a:t>A commitment to chastity frees one from the temptation to sin for the sake of physical pleasure. In the Latin Church, celibacy, the state of being unmarried for the sake of the Kingdom of God, is required for bishops and priests. </a:t>
            </a:r>
            <a:endParaRPr dirty="0"/>
          </a:p>
          <a:p>
            <a:pPr marL="457200" lvl="0" indent="-298450" algn="l" rtl="0">
              <a:lnSpc>
                <a:spcPct val="100000"/>
              </a:lnSpc>
              <a:spcBef>
                <a:spcPts val="0"/>
              </a:spcBef>
              <a:spcAft>
                <a:spcPts val="0"/>
              </a:spcAft>
              <a:buSzPts val="1100"/>
              <a:buChar char="●"/>
            </a:pPr>
            <a:r>
              <a:rPr lang="en" dirty="0"/>
              <a:t>A commitment to obedience frees one from the temptation to sin for the sake of power. These evangelical counsels also make up the heart of consecrated, or religious, life, described in the following subsection.</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dirty="0"/>
              <a:t>Religious life is devoted to the welfare of the Church through the practice of the evangelical counsels.</a:t>
            </a:r>
            <a:endParaRPr dirty="0"/>
          </a:p>
          <a:p>
            <a:pPr marL="0" lvl="0" indent="0" algn="l" rtl="0">
              <a:lnSpc>
                <a:spcPct val="100000"/>
              </a:lnSpc>
              <a:spcBef>
                <a:spcPts val="0"/>
              </a:spcBef>
              <a:spcAft>
                <a:spcPts val="0"/>
              </a:spcAft>
              <a:buNone/>
            </a:pPr>
            <a:r>
              <a:rPr lang="en" dirty="0"/>
              <a:t> The practice of these counsels through various ministries performed by religious always lead to charity, which inspires others to seek out Christ and the Church. </a:t>
            </a:r>
            <a:endParaRPr dirty="0"/>
          </a:p>
          <a:p>
            <a:pPr marL="0" lvl="0" indent="0" algn="l" rtl="0">
              <a:lnSpc>
                <a:spcPct val="100000"/>
              </a:lnSpc>
              <a:spcBef>
                <a:spcPts val="0"/>
              </a:spcBef>
              <a:spcAft>
                <a:spcPts val="0"/>
              </a:spcAft>
              <a:buNone/>
            </a:pPr>
            <a:r>
              <a:rPr lang="en" dirty="0"/>
              <a:t>Lumen Gentium teaches, religious life is “not an intermediate state between the clerical and lay states. But, rather, the faithful of Christ are called by God from both these states of life so that they might enjoy this particular gift in the life of the Church and thus each in one’s own way, may be of some advantage to the salvific mission of the Church” (LG, 43).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dirty="0"/>
              <a:t>Religious life is a sign of the bridge between heaven and earth. In a secular world in which the minds of many are primarily on the cares of this time and space, religious sisters, brothers, and priests are asked to keep in mind “the fact that the Church presents Christ to believers and non-believers alike in a striking manner daily through them” (LG, 46).</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 View video,</a:t>
            </a:r>
            <a:r>
              <a:rPr lang="en" i="1" dirty="0">
                <a:solidFill>
                  <a:schemeClr val="dk1"/>
                </a:solidFill>
              </a:rPr>
              <a:t> What is Consecrated Life?. </a:t>
            </a:r>
            <a:r>
              <a:rPr lang="en" dirty="0">
                <a:solidFill>
                  <a:schemeClr val="dk1"/>
                </a:solidFill>
              </a:rPr>
              <a:t>URL here: https://youtu.be/cuMS5nVeUEw</a:t>
            </a:r>
          </a:p>
          <a:p>
            <a:pPr marL="0" lvl="0" indent="0" algn="l" rtl="0">
              <a:lnSpc>
                <a:spcPct val="100000"/>
              </a:lnSpc>
              <a:spcBef>
                <a:spcPts val="0"/>
              </a:spcBef>
              <a:spcAft>
                <a:spcPts val="0"/>
              </a:spcAft>
              <a:buSzPts val="1100"/>
              <a:buNone/>
            </a:pPr>
            <a:endParaRPr lang="en" sz="10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0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0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sz="10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 </a:t>
            </a:r>
            <a:r>
              <a:rPr lang="en" dirty="0"/>
              <a:t>AMP Textbook p. 444.</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t>Teaching Points:</a:t>
            </a:r>
            <a:r>
              <a:rPr lang="en" dirty="0"/>
              <a:t> ” The Second Vatican Council urged all Catholics to “remember that prayer should accompany the reading Sacred Scripture, so that God and man may talk together” (Dei Verbum, 25). This was something new for many Catholics in the 1960s, when the Council was taking place. Many Catholics did not even own a Bible at the time, and the only time they heard anything from the Bible in their own language was when small snippets of Scripture would be read to them at Mass.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dirty="0"/>
              <a:t>Thankfully had has changed. There has been an ongoing renewal of scripture studies within the Catholic Church by both religious and laity.</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dirty="0"/>
              <a:t>Catholics have been reminded to…</a:t>
            </a:r>
            <a:endParaRPr dirty="0"/>
          </a:p>
          <a:p>
            <a:pPr marL="0" lvl="0" indent="0" algn="l" rtl="0">
              <a:lnSpc>
                <a:spcPct val="100000"/>
              </a:lnSpc>
              <a:spcBef>
                <a:spcPts val="0"/>
              </a:spcBef>
              <a:spcAft>
                <a:spcPts val="0"/>
              </a:spcAft>
              <a:buClr>
                <a:schemeClr val="dk1"/>
              </a:buClr>
              <a:buSzPts val="1100"/>
              <a:buFont typeface="Arial"/>
              <a:buNone/>
            </a:pPr>
            <a:endParaRPr dirty="0"/>
          </a:p>
          <a:p>
            <a:pPr marL="457200" lvl="0" indent="-298450" algn="l" rtl="0">
              <a:lnSpc>
                <a:spcPct val="100000"/>
              </a:lnSpc>
              <a:spcBef>
                <a:spcPts val="0"/>
              </a:spcBef>
              <a:spcAft>
                <a:spcPts val="0"/>
              </a:spcAft>
              <a:buSzPts val="1100"/>
              <a:buChar char="●"/>
            </a:pPr>
            <a:r>
              <a:rPr lang="en" dirty="0"/>
              <a:t>Pay attention to the Bible as a whole, not just individual passages or even books.  he entirety of Scripture is a unity of God’s plan, and Christ is at the center of it. </a:t>
            </a:r>
            <a:endParaRPr dirty="0"/>
          </a:p>
          <a:p>
            <a:pPr marL="457200" lvl="0" indent="-298450" algn="l" rtl="0">
              <a:lnSpc>
                <a:spcPct val="100000"/>
              </a:lnSpc>
              <a:spcBef>
                <a:spcPts val="0"/>
              </a:spcBef>
              <a:spcAft>
                <a:spcPts val="0"/>
              </a:spcAft>
              <a:buSzPts val="1100"/>
              <a:buChar char="●"/>
            </a:pPr>
            <a:r>
              <a:rPr lang="en" dirty="0"/>
              <a:t>Read the Bible in light of the Sacred Tradition of the Church: The Holy Spirit inspired the authors of Scripture. Scripture remains alive because it is interpreted by the Holy Spirit through the Church: It must be read from the perspective of the Church rather than individualistically, that is, you must consider what the Church says about its meaning. </a:t>
            </a:r>
            <a:endParaRPr dirty="0"/>
          </a:p>
          <a:p>
            <a:pPr marL="457200" lvl="0" indent="-298450" algn="l" rtl="0">
              <a:lnSpc>
                <a:spcPct val="100000"/>
              </a:lnSpc>
              <a:spcBef>
                <a:spcPts val="0"/>
              </a:spcBef>
              <a:spcAft>
                <a:spcPts val="0"/>
              </a:spcAft>
              <a:buSzPts val="1100"/>
              <a:buChar char="●"/>
            </a:pPr>
            <a:r>
              <a:rPr lang="en" dirty="0"/>
              <a:t>Be attentive to the analogy of faith: The hierarchy of truths of faith, of which the Scriptures are a part, must be placed in the context of the whole of God’s revelation. The Scriptures must be understood within the whole plan of God’s revelation.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View video,</a:t>
            </a:r>
            <a:r>
              <a:rPr lang="en" i="1" dirty="0">
                <a:solidFill>
                  <a:schemeClr val="dk1"/>
                </a:solidFill>
              </a:rPr>
              <a:t> Documents of Vatican II: Dei Verbum. </a:t>
            </a:r>
            <a:r>
              <a:rPr lang="en" dirty="0">
                <a:solidFill>
                  <a:schemeClr val="dk1"/>
                </a:solidFill>
              </a:rPr>
              <a:t>URL here: </a:t>
            </a:r>
            <a:r>
              <a:rPr lang="en" u="sng" dirty="0">
                <a:solidFill>
                  <a:schemeClr val="hlink"/>
                </a:solidFill>
                <a:hlinkClick r:id="rId3"/>
              </a:rPr>
              <a:t>https://youtu.be/ShjlGEVYRUQ</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View video, </a:t>
            </a:r>
            <a:r>
              <a:rPr lang="en" i="1" dirty="0">
                <a:solidFill>
                  <a:schemeClr val="dk1"/>
                </a:solidFill>
              </a:rPr>
              <a:t>Dr. Bergsma: Seven Verses Every Catholic Should Know. </a:t>
            </a:r>
            <a:r>
              <a:rPr lang="en" dirty="0">
                <a:solidFill>
                  <a:schemeClr val="dk1"/>
                </a:solidFill>
              </a:rPr>
              <a:t>URL here: </a:t>
            </a:r>
            <a:r>
              <a:rPr lang="en" u="sng" dirty="0">
                <a:solidFill>
                  <a:schemeClr val="hlink"/>
                </a:solidFill>
                <a:hlinkClick r:id="rId4"/>
              </a:rPr>
              <a:t>https://youtu.be/L1LK90dnRkI</a:t>
            </a:r>
            <a:r>
              <a:rPr lang="en" dirty="0">
                <a:solidFill>
                  <a:schemeClr val="dk1"/>
                </a:solidFill>
              </a:rPr>
              <a:t> </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1a0e7c9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1a0e7c9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AMP Textbook p. 443.</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quote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r>
              <a:rPr lang="en" b="1" dirty="0">
                <a:solidFill>
                  <a:schemeClr val="dk1"/>
                </a:solidFill>
              </a:rPr>
              <a:t>Teaching Points: </a:t>
            </a:r>
            <a:r>
              <a:rPr lang="en" dirty="0">
                <a:solidFill>
                  <a:schemeClr val="dk1"/>
                </a:solidFill>
              </a:rPr>
              <a:t> There has been a renewed interest in Lectio divina which means “divine reading” in Latin. You can also think of it as “prayerful reading.</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 Lectio divina can be divided into three steps: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I. The first step, lectio (reading), involves selecting a spiritual reading, in this case Scripture. Once you select a passage read the passage until a verse or phrase strikes you. At this point, stop and begin your meditation.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II. The second step, meditatio (meditation), asks you to pause and to let the meaning sink into your mind and heart. Mentally repeat the words over and over. Let them become part of you. Appreciate what they are saying. After spending some time pondering the meaning of the words, turn to prayer.</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 III. The third step, oratio (prayer) has you speak to God about the phrase, or simply sit in God’s presence and let him speak to you. When you find that you have exhausted your prayer, or when you become distracted, return to the passage again, and begin to read until you come to another phrase that seems to be speaking directly to you. T hen continue the process as before.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Central Catholic: Lectio Divina</a:t>
            </a:r>
            <a:r>
              <a:rPr lang="en" dirty="0">
                <a:solidFill>
                  <a:schemeClr val="dk1"/>
                </a:solidFill>
              </a:rPr>
              <a:t>. URL here: https://youtu.be/lt2iGxLlqNY</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Use the animation feature to have the yellow answer box appear after you ask the students to respond out loud to the question on the left.</a:t>
            </a: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Online Resources:</a:t>
            </a:r>
            <a:r>
              <a:rPr lang="en" dirty="0"/>
              <a:t>  Have students view video </a:t>
            </a:r>
            <a:r>
              <a:rPr lang="en" i="1" dirty="0"/>
              <a:t>The Catholic Family in a Post-Christian World</a:t>
            </a:r>
            <a:r>
              <a:rPr lang="en" dirty="0"/>
              <a:t>. URL here: https://youtu.be/V2_fVfgVpRg</a:t>
            </a:r>
            <a:endParaRPr dirty="0">
              <a:solidFill>
                <a:schemeClr val="dk1"/>
              </a:solidFill>
            </a:endParaRPr>
          </a:p>
          <a:p>
            <a:pPr marL="0" lvl="0" indent="0" algn="l" rtl="0">
              <a:lnSpc>
                <a:spcPct val="100000"/>
              </a:lnSpc>
              <a:spcBef>
                <a:spcPts val="0"/>
              </a:spcBef>
              <a:spcAft>
                <a:spcPts val="0"/>
              </a:spcAft>
              <a:buSzPts val="1100"/>
              <a:buNone/>
            </a:pPr>
            <a:r>
              <a:rPr lang="en" dirty="0"/>
              <a:t>Have students view, </a:t>
            </a:r>
            <a:r>
              <a:rPr lang="en" i="1" dirty="0"/>
              <a:t>Is it Cool to Be Catholic?</a:t>
            </a:r>
            <a:r>
              <a:rPr lang="en" dirty="0"/>
              <a:t>. URL here: </a:t>
            </a:r>
            <a:r>
              <a:rPr lang="en" u="sng" dirty="0">
                <a:solidFill>
                  <a:schemeClr val="hlink"/>
                </a:solidFill>
                <a:hlinkClick r:id="rId3"/>
              </a:rPr>
              <a:t>https://youtu.be/WVWHhDeHPGs</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dirty="0">
                <a:solidFill>
                  <a:schemeClr val="dk1"/>
                </a:solidFill>
              </a:rPr>
              <a:t>Directions: </a:t>
            </a:r>
            <a:r>
              <a:rPr lang="en" sz="1400" dirty="0">
                <a:solidFill>
                  <a:schemeClr val="dk1"/>
                </a:solidFill>
              </a:rPr>
              <a:t>Have students copy the quote. Add bonus points to the assessment if they can copy it down demonstrating that they memorized it.</a:t>
            </a: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dirty="0">
                <a:solidFill>
                  <a:schemeClr val="dk1"/>
                </a:solidFill>
              </a:rPr>
              <a:t>Online Resources: Have students view video, </a:t>
            </a:r>
            <a:r>
              <a:rPr lang="en" sz="1400" i="1" dirty="0">
                <a:solidFill>
                  <a:schemeClr val="dk1"/>
                </a:solidFill>
              </a:rPr>
              <a:t>Blessed Charles of Hapsburg.</a:t>
            </a:r>
            <a:r>
              <a:rPr lang="en" sz="1400" dirty="0">
                <a:solidFill>
                  <a:schemeClr val="dk1"/>
                </a:solidFill>
              </a:rPr>
              <a:t> URL here: </a:t>
            </a:r>
            <a:r>
              <a:rPr lang="en" sz="1400" u="sng" dirty="0">
                <a:solidFill>
                  <a:schemeClr val="hlink"/>
                </a:solidFill>
                <a:hlinkClick r:id="rId3"/>
              </a:rPr>
              <a:t>https://youtu.be/wYiDt0it_ko</a:t>
            </a:r>
            <a:r>
              <a:rPr lang="en" sz="1400" dirty="0">
                <a:solidFill>
                  <a:schemeClr val="dk1"/>
                </a:solidFill>
              </a:rPr>
              <a:t> </a:t>
            </a:r>
          </a:p>
          <a:p>
            <a:pPr marL="0" lvl="0" indent="0" algn="l" rtl="0">
              <a:lnSpc>
                <a:spcPct val="100000"/>
              </a:lnSpc>
              <a:spcBef>
                <a:spcPts val="0"/>
              </a:spcBef>
              <a:spcAft>
                <a:spcPts val="0"/>
              </a:spcAft>
              <a:buClr>
                <a:schemeClr val="dk1"/>
              </a:buClr>
              <a:buSzPts val="1100"/>
              <a:buFont typeface="Arial"/>
              <a:buNone/>
            </a:pPr>
            <a:endParaRPr lang="en" sz="14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sz="1400"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a:t>
            </a:r>
            <a:r>
              <a:rPr lang="en" b="1" dirty="0"/>
              <a:t>Credit: </a:t>
            </a:r>
            <a:r>
              <a:rPr lang="en" dirty="0"/>
              <a:t>A public session: see television camera. Date unknown. Catholic Press Photo. Public domain. https://commons.wikimedia.org/wiki/File:Vatican_II_in_session.jpg</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t>Directions:</a:t>
            </a:r>
            <a:r>
              <a:rPr lang="en" dirty="0"/>
              <a:t> Have students copy information from the slide into their notes.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t>Teaching Points:</a:t>
            </a:r>
            <a:r>
              <a:rPr lang="en" dirty="0"/>
              <a:t> Pope John XXIII called the Second Vatican Council, expressing his view that the Church needed to be “updated” so that it could respond more effectively to the world of the twentieth century.  The pope called for a renewal of enthusiasm for embracing and sharing the faith in new ways to reach the contemporary world more effectively.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The Second Vatican Council (or Vatican II) was the most recent (twenty-first) ecumenical council of the Catholic Church. It lasted for four sessions from 1962 through 1965. It produced a series of documents to direct the life of the Church in the twentieth century and beyond.</a:t>
            </a:r>
            <a:endParaRPr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Vatican II in Brief.</a:t>
            </a:r>
            <a:r>
              <a:rPr lang="en" dirty="0">
                <a:solidFill>
                  <a:schemeClr val="dk1"/>
                </a:solidFill>
              </a:rPr>
              <a:t> URL here: </a:t>
            </a:r>
            <a:r>
              <a:rPr lang="en" u="sng" dirty="0">
                <a:solidFill>
                  <a:schemeClr val="hlink"/>
                </a:solidFill>
                <a:hlinkClick r:id="rId3"/>
              </a:rPr>
              <a:t>https://youtu.be/3OGl5Ys-_nQ</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Have students view video, </a:t>
            </a:r>
            <a:r>
              <a:rPr lang="en" i="1" dirty="0">
                <a:solidFill>
                  <a:schemeClr val="dk1"/>
                </a:solidFill>
              </a:rPr>
              <a:t>What was Vatican II?.</a:t>
            </a:r>
            <a:r>
              <a:rPr lang="en" dirty="0">
                <a:solidFill>
                  <a:schemeClr val="dk1"/>
                </a:solidFill>
              </a:rPr>
              <a:t>  URL here: </a:t>
            </a:r>
            <a:r>
              <a:rPr lang="en" u="sng" dirty="0">
                <a:solidFill>
                  <a:schemeClr val="hlink"/>
                </a:solidFill>
                <a:hlinkClick r:id="rId4"/>
              </a:rPr>
              <a:t>https://youtu.be/jyVq1hnxAqg</a:t>
            </a:r>
            <a:endParaRPr lang="en" u="sng" dirty="0">
              <a:solidFill>
                <a:schemeClr val="hlink"/>
              </a:solidFill>
            </a:endParaRPr>
          </a:p>
          <a:p>
            <a:pPr marL="0" lvl="0" indent="0" algn="l" rtl="0">
              <a:lnSpc>
                <a:spcPct val="100000"/>
              </a:lnSpc>
              <a:spcBef>
                <a:spcPts val="0"/>
              </a:spcBef>
              <a:spcAft>
                <a:spcPts val="0"/>
              </a:spcAft>
              <a:buClr>
                <a:schemeClr val="dk1"/>
              </a:buClr>
              <a:buSzPts val="1100"/>
              <a:buFont typeface="Arial"/>
              <a:buNone/>
            </a:pP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1a0e7c9e4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31a0e7c9e4a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t> AMP Textbook 416.</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quote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dirty="0"/>
              <a:t>  The constitutions and other documents of the Second Vatican Council are unique in that they contain only positive doctrine and no canons. To be made official, a constitution must be formally approved by the pope. The four constitutions of the Second Vatican Council were approved by Pope Paul VI…</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Dei Verbum: </a:t>
            </a:r>
            <a:r>
              <a:rPr lang="en" dirty="0">
                <a:solidFill>
                  <a:schemeClr val="dk1"/>
                </a:solidFill>
              </a:rPr>
              <a:t>This constitution emphasizes revelation as God’s disclosure of himself. It </a:t>
            </a:r>
            <a:r>
              <a:rPr lang="en" dirty="0"/>
              <a:t>encourages all Catholics, especially the laity, to read, study, and pray with the Bible. It also reinforces the close relationship between Sacred Scripture and Sacred Tradition.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Lumen Gentium:  This constitution gives special attention to the image of the Church as the People of God: lay, consecrated religious, and ordained. It teaches that all members of the Church have a responsibility for carrying out the Church’s mission.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Sacrosanctum Concilium:  This constitution emphasizes that the liturgy is the pinnacle of the Church’s activity, stresses the vital importance of the Eucharist, and introduces permission to use vernacular languages in the liturgy, instead of only Latin, although Latin remains the official language of the Church.</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Gaudium et Spes:  This constitution holds that every member of the Church is called to bear witness to Christ and to help in his or her own way to bring about the transformation of the modern world in a spirit of joy and hope.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  Have students view video,</a:t>
            </a:r>
            <a:r>
              <a:rPr lang="en" i="1" dirty="0">
                <a:solidFill>
                  <a:schemeClr val="dk1"/>
                </a:solidFill>
              </a:rPr>
              <a:t> EWTN: Documents of Vatican II. </a:t>
            </a:r>
            <a:r>
              <a:rPr lang="en" dirty="0">
                <a:solidFill>
                  <a:schemeClr val="dk1"/>
                </a:solidFill>
              </a:rPr>
              <a:t>URL here: </a:t>
            </a:r>
            <a:r>
              <a:rPr lang="en" u="sng" dirty="0">
                <a:solidFill>
                  <a:schemeClr val="hlink"/>
                </a:solidFill>
                <a:hlinkClick r:id="rId3"/>
              </a:rPr>
              <a:t>https://youtu.be/hN55SuVD7VQ</a:t>
            </a:r>
            <a:endParaRPr lang="en" u="sng" dirty="0">
              <a:solidFill>
                <a:schemeClr val="hlink"/>
              </a:solidFill>
            </a:endParaRPr>
          </a:p>
          <a:p>
            <a:pPr marL="0" lvl="0" indent="0" algn="l" rtl="0">
              <a:lnSpc>
                <a:spcPct val="100000"/>
              </a:lnSpc>
              <a:spcBef>
                <a:spcPts val="0"/>
              </a:spcBef>
              <a:spcAft>
                <a:spcPts val="0"/>
              </a:spcAft>
              <a:buSzPts val="1100"/>
              <a:buNone/>
            </a:pP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1b010a9485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31b010a9485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Photo Credit: </a:t>
            </a:r>
            <a:r>
              <a:rPr lang="en" sz="1000" dirty="0">
                <a:solidFill>
                  <a:schemeClr val="hlink"/>
                </a:solidFill>
                <a:uFill>
                  <a:noFill/>
                </a:uFill>
                <a:hlinkClick r:id="rId3"/>
              </a:rPr>
              <a:t>People.svg</a:t>
            </a:r>
            <a:r>
              <a:rPr lang="en" sz="1000" dirty="0"/>
              <a:t>,</a:t>
            </a:r>
            <a:r>
              <a:rPr lang="en" sz="1000" dirty="0">
                <a:solidFill>
                  <a:schemeClr val="hlink"/>
                </a:solidFill>
                <a:uFill>
                  <a:noFill/>
                </a:uFill>
                <a:hlinkClick r:id="rId4"/>
              </a:rPr>
              <a:t>Creative Commons Zero, Public Domain Dedication</a:t>
            </a:r>
            <a:r>
              <a:rPr lang="en" sz="1000" dirty="0"/>
              <a:t>. https://commons.wikimedia.org/wiki/File:People.svg</a:t>
            </a:r>
            <a:endParaRPr sz="1000" dirty="0"/>
          </a:p>
          <a:p>
            <a:pPr marL="0" lvl="0" indent="0" algn="l" rtl="0">
              <a:lnSpc>
                <a:spcPct val="100000"/>
              </a:lnSpc>
              <a:spcBef>
                <a:spcPts val="0"/>
              </a:spcBef>
              <a:spcAft>
                <a:spcPts val="0"/>
              </a:spcAft>
              <a:buClr>
                <a:schemeClr val="dk1"/>
              </a:buClr>
              <a:buSzPts val="1200"/>
              <a:buFont typeface="Calibri"/>
              <a:buNone/>
            </a:pPr>
            <a:endParaRPr sz="1000" dirty="0"/>
          </a:p>
          <a:p>
            <a:pPr marL="0" marR="0" lvl="0" indent="0" algn="l" rtl="0">
              <a:lnSpc>
                <a:spcPct val="100000"/>
              </a:lnSpc>
              <a:spcBef>
                <a:spcPts val="0"/>
              </a:spcBef>
              <a:spcAft>
                <a:spcPts val="0"/>
              </a:spcAft>
              <a:buClr>
                <a:schemeClr val="dk1"/>
              </a:buClr>
              <a:buSzPts val="1200"/>
              <a:buFont typeface="Calibri"/>
              <a:buNone/>
            </a:pPr>
            <a:r>
              <a:rPr lang="en" b="1" dirty="0"/>
              <a:t>Directions:</a:t>
            </a:r>
            <a:r>
              <a:rPr lang="en" dirty="0"/>
              <a:t> Have students copy these quotes on the slide  in their notes.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 b="1" dirty="0"/>
              <a:t>Teaching Points: </a:t>
            </a:r>
            <a:r>
              <a:rPr lang="en" dirty="0"/>
              <a:t>Positive Fruits of Vatican II: </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liturgy has become more accessible through the use of local languages and congregational singing.</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empowerment of the laity is everywhere on display, as the non-ordained have taken on leadership roles in the Church.</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Laity have advanced in society through education and economic progress and have created important apostolates to assist both Catholics and non-Catholics in various ways.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Many Catholics have gained an appreciation for the Bible, and cooperation with non-Catholics has increased.</a:t>
            </a:r>
            <a:endParaRPr sz="21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31" name="Google Shape;131;g31b010a9485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eb1b8647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2eb1b86472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a:t>
            </a:r>
            <a:r>
              <a:rPr lang="en" dirty="0"/>
              <a:t> AMP textbook pg. 375.</a:t>
            </a:r>
            <a:endParaRPr dirty="0"/>
          </a:p>
          <a:p>
            <a:pPr marL="0" lvl="0" indent="0" algn="l" rtl="0">
              <a:lnSpc>
                <a:spcPct val="100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vocabulary term and definition from the slide into their notes.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a:t>
            </a:r>
            <a:r>
              <a:rPr lang="en" dirty="0"/>
              <a:t> Vatican II's Declaration on the Relation of the Church to Non-Christian Religions (Nostra aetate; Latin: “In Our Era”) is a landmark document that rejected the accusation that the Jews killed Christ, recognized the legitimacy of Judaism, and condemned anti-Semitism as well as outreach in dialogue with other non-christian religions such as Islam. </a:t>
            </a:r>
            <a:endParaRPr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View video, </a:t>
            </a:r>
            <a:r>
              <a:rPr lang="en" i="1" dirty="0">
                <a:solidFill>
                  <a:schemeClr val="dk1"/>
                </a:solidFill>
              </a:rPr>
              <a:t>Nostra Aetate 50th Anniversary. </a:t>
            </a:r>
            <a:r>
              <a:rPr lang="en" dirty="0">
                <a:solidFill>
                  <a:schemeClr val="dk1"/>
                </a:solidFill>
              </a:rPr>
              <a:t>URL here: </a:t>
            </a:r>
            <a:r>
              <a:rPr lang="en" u="sng" dirty="0">
                <a:solidFill>
                  <a:schemeClr val="hlink"/>
                </a:solidFill>
                <a:hlinkClick r:id="rId3"/>
              </a:rPr>
              <a:t>https://youtu.be/_LCYRRR7Lfc</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Have students view video, </a:t>
            </a:r>
            <a:r>
              <a:rPr lang="en" i="1" dirty="0">
                <a:solidFill>
                  <a:schemeClr val="dk1"/>
                </a:solidFill>
              </a:rPr>
              <a:t>Documents of Vatican II: Nostra Aetate. </a:t>
            </a:r>
            <a:r>
              <a:rPr lang="en" dirty="0">
                <a:solidFill>
                  <a:schemeClr val="dk1"/>
                </a:solidFill>
              </a:rPr>
              <a:t>URL here: https://youtu.be/kpjXWchrYJA</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t> San Francisco Boys Chorus at St Dominic's Catholic Church. </a:t>
            </a:r>
            <a:r>
              <a:rPr lang="en" dirty="0">
                <a:uFill>
                  <a:noFill/>
                </a:uFill>
                <a:hlinkClick r:id="rId3"/>
              </a:rPr>
              <a:t>Pax Ahimsa Gethen</a:t>
            </a:r>
            <a:r>
              <a:rPr lang="en" dirty="0"/>
              <a:t>. </a:t>
            </a:r>
            <a:r>
              <a:rPr lang="en" dirty="0">
                <a:uFill>
                  <a:noFill/>
                </a:uFill>
                <a:hlinkClick r:id="rId4"/>
              </a:rPr>
              <a:t>Creative Commons Attribution-Share Alike 3.0</a:t>
            </a:r>
            <a:r>
              <a:rPr lang="en" dirty="0"/>
              <a:t>. https://commons.wikimedia.org/wiki/File:San_Francisco_Boys_Chorus_at_St_Dominic%27s_Catholic_Church.jpg</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quote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 </a:t>
            </a:r>
            <a:r>
              <a:rPr lang="en" dirty="0">
                <a:solidFill>
                  <a:schemeClr val="dk1"/>
                </a:solidFill>
              </a:rPr>
              <a:t> Before the Second Vatican Council, the Mass was normally said in Latin. The altar servers, not the congregation, responded to the priest’s invocations. Most Masses (i.e., low Mass) did not have music.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The typical high Mass did have music, but most or all of the singing was done by choirs and ministers, not the congregation. Sacrosanctum Concilium recommended that more of the Mass be presented in the vernacular language (the language spoken by the people in a region, such as English in most of the United States).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It also called for “dialogue” Masses, where the people would join the servers in giving the responses. and it encouraged more congregational singing. The goal of all these reforms was “that all the faithful should be led to that fully conscious, and active participation in liturgical celebrations which is demanded by the very nature of the liturgy” (SC, 14).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Most parts of the Mass are now a dialogue between the priest and the congregation. Even the longer Eucharistic Prayer, which seems to be a monologue given by the priest, is actually a dialogue. The congregation responds with its agreement to what the priest has prayed in the Eucharistic Prayer with the “Great Amen.”</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Assign article, </a:t>
            </a:r>
            <a:r>
              <a:rPr lang="en" i="1" dirty="0">
                <a:solidFill>
                  <a:schemeClr val="dk1"/>
                </a:solidFill>
              </a:rPr>
              <a:t>Full, Active, Conscious: Liturgy and Life.</a:t>
            </a:r>
            <a:r>
              <a:rPr lang="en" dirty="0">
                <a:solidFill>
                  <a:schemeClr val="dk1"/>
                </a:solidFill>
              </a:rPr>
              <a:t> URL here: </a:t>
            </a:r>
            <a:r>
              <a:rPr lang="en" u="sng" dirty="0">
                <a:solidFill>
                  <a:schemeClr val="hlink"/>
                </a:solidFill>
                <a:hlinkClick r:id="rId5"/>
              </a:rPr>
              <a:t>https://www.catholicapostolatecenter.org/blog/full-active-conscious-liturgy-and-life</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Assign article, </a:t>
            </a:r>
            <a:r>
              <a:rPr lang="en" i="1" dirty="0">
                <a:solidFill>
                  <a:schemeClr val="dk1"/>
                </a:solidFill>
              </a:rPr>
              <a:t>Four Ways Lay Peoples can be a part of the Mass</a:t>
            </a:r>
            <a:r>
              <a:rPr lang="en" dirty="0">
                <a:solidFill>
                  <a:schemeClr val="dk1"/>
                </a:solidFill>
              </a:rPr>
              <a:t>. URL here: </a:t>
            </a:r>
            <a:r>
              <a:rPr lang="en" u="sng" dirty="0">
                <a:solidFill>
                  <a:schemeClr val="hlink"/>
                </a:solidFill>
                <a:hlinkClick r:id="rId6"/>
              </a:rPr>
              <a:t>https://catholic-link.org/lay-liturgical-ministries-catholic-mass/</a:t>
            </a:r>
            <a:r>
              <a:rPr lang="en" dirty="0">
                <a:solidFill>
                  <a:schemeClr val="dk1"/>
                </a:solidFill>
              </a:rPr>
              <a:t>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1b010a9485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31b010a9485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Photo Credit: </a:t>
            </a:r>
            <a:r>
              <a:rPr lang="en" sz="1000" dirty="0">
                <a:solidFill>
                  <a:schemeClr val="hlink"/>
                </a:solidFill>
                <a:uFill>
                  <a:noFill/>
                </a:uFill>
                <a:hlinkClick r:id="rId3"/>
              </a:rPr>
              <a:t>People.svg</a:t>
            </a:r>
            <a:r>
              <a:rPr lang="en" sz="1000" dirty="0"/>
              <a:t>,</a:t>
            </a:r>
            <a:r>
              <a:rPr lang="en" sz="1000" dirty="0">
                <a:solidFill>
                  <a:schemeClr val="hlink"/>
                </a:solidFill>
                <a:uFill>
                  <a:noFill/>
                </a:uFill>
                <a:hlinkClick r:id="rId4"/>
              </a:rPr>
              <a:t>Creative Commons Zero, Public Domain Dedication</a:t>
            </a:r>
            <a:r>
              <a:rPr lang="en" sz="1000" dirty="0"/>
              <a:t>. https://commons.wikimedia.org/wiki/File:People.svg</a:t>
            </a:r>
            <a:endParaRPr sz="1000" dirty="0"/>
          </a:p>
          <a:p>
            <a:pPr marL="0" lvl="0" indent="0" algn="l" rtl="0">
              <a:lnSpc>
                <a:spcPct val="100000"/>
              </a:lnSpc>
              <a:spcBef>
                <a:spcPts val="0"/>
              </a:spcBef>
              <a:spcAft>
                <a:spcPts val="0"/>
              </a:spcAft>
              <a:buClr>
                <a:schemeClr val="dk1"/>
              </a:buClr>
              <a:buSzPts val="1200"/>
              <a:buFont typeface="Calibri"/>
              <a:buNone/>
            </a:pPr>
            <a:endParaRPr sz="1000" dirty="0"/>
          </a:p>
          <a:p>
            <a:pPr marL="0" marR="0" lvl="0" indent="0" algn="l" rtl="0">
              <a:lnSpc>
                <a:spcPct val="100000"/>
              </a:lnSpc>
              <a:spcBef>
                <a:spcPts val="0"/>
              </a:spcBef>
              <a:spcAft>
                <a:spcPts val="0"/>
              </a:spcAft>
              <a:buClr>
                <a:schemeClr val="dk1"/>
              </a:buClr>
              <a:buSzPts val="1200"/>
              <a:buFont typeface="Calibri"/>
              <a:buNone/>
            </a:pPr>
            <a:r>
              <a:rPr lang="en" b="1" dirty="0"/>
              <a:t>Directions:</a:t>
            </a:r>
            <a:r>
              <a:rPr lang="en" dirty="0"/>
              <a:t> Have students copy these quotes on the slide  in their notes.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 b="1" dirty="0"/>
              <a:t>Teaching Points: </a:t>
            </a:r>
            <a:r>
              <a:rPr lang="en" dirty="0"/>
              <a:t>Struggles since Vatican II: </a:t>
            </a:r>
            <a:r>
              <a:rPr lang="en" dirty="0">
                <a:solidFill>
                  <a:schemeClr val="dk1"/>
                </a:solidFill>
              </a:rPr>
              <a:t>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Fewer Catholics attend Mass regularly, and in many areas there is a shortage of priests.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In some places, many Catholics have not learned the Church’s teaching well and neglect Catholic moral principles.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Large numbers of Catholics have left the Catholic Church in favor of other Christian denominations or abandoned altogether the practice of religious faith.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This often called the rise of the ‘Nones”. Those who check the box ‘none’ when asked about their religious affiliation.</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peoples of the world—Christian, Jewish, Muslim, Hindu, atheist—still need to hear the message of the Gospel, and Catholics themselves need to become better disciples through the continual process of repentance and reform.</a:t>
            </a:r>
            <a:endParaRPr sz="1900" dirty="0">
              <a:solidFill>
                <a:schemeClr val="dk1"/>
              </a:solidFill>
              <a:latin typeface="Calibri"/>
              <a:ea typeface="Calibri"/>
              <a:cs typeface="Calibri"/>
              <a:sym typeface="Calibri"/>
            </a:endParaRPr>
          </a:p>
          <a:p>
            <a:pPr marL="457200" lvl="0" indent="0" algn="l" rtl="0">
              <a:spcBef>
                <a:spcPts val="0"/>
              </a:spcBef>
              <a:spcAft>
                <a:spcPts val="0"/>
              </a:spcAft>
              <a:buNone/>
            </a:pPr>
            <a:r>
              <a:rPr lang="en" dirty="0">
                <a:solidFill>
                  <a:schemeClr val="dk1"/>
                </a:solidFill>
              </a:rPr>
              <a:t>.</a:t>
            </a:r>
            <a:endParaRPr sz="21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b="1" dirty="0"/>
              <a:t>Online Resources: </a:t>
            </a:r>
            <a:r>
              <a:rPr lang="en" dirty="0"/>
              <a:t>Have students view video, </a:t>
            </a:r>
            <a:r>
              <a:rPr lang="en" i="1" dirty="0"/>
              <a:t> Bishop Barron: Rise of the Nones.</a:t>
            </a:r>
            <a:r>
              <a:rPr lang="en" dirty="0"/>
              <a:t> URL here: https://youtu.be/pG2mtELrxkg</a:t>
            </a:r>
          </a:p>
          <a:p>
            <a:pPr marL="0" marR="0" lvl="0" indent="0" algn="l" rtl="0">
              <a:lnSpc>
                <a:spcPct val="100000"/>
              </a:lnSpc>
              <a:spcBef>
                <a:spcPts val="0"/>
              </a:spcBef>
              <a:spcAft>
                <a:spcPts val="0"/>
              </a:spcAft>
              <a:buClr>
                <a:schemeClr val="dk1"/>
              </a:buClr>
              <a:buSzPts val="1200"/>
              <a:buFont typeface="Calibri"/>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0" name="Google Shape;160;g31b010a9485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 </a:t>
            </a:r>
            <a:r>
              <a:rPr lang="en" dirty="0"/>
              <a:t> Traditional Latin Mass - Elevation. Andrewgardner1. </a:t>
            </a:r>
            <a:r>
              <a:rPr lang="en" dirty="0">
                <a:uFill>
                  <a:noFill/>
                </a:uFill>
                <a:hlinkClick r:id="rId3"/>
              </a:rPr>
              <a:t>Creative Commons Attribution 4.0</a:t>
            </a:r>
            <a:r>
              <a:rPr lang="en" dirty="0"/>
              <a:t>. https://commons.wikimedia.org/wiki/File:Traditional_Latin_Mass_-_Elevation.jpg</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 Ask, ‘On a scale of 1 to 10, rate yourself on how well you make Jesus the center of your life.’ Be ready to explain your rating.</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t>Teaching Points</a:t>
            </a:r>
            <a:r>
              <a:rPr lang="en" dirty="0"/>
              <a:t>: The debates and differences over the liturgical reform emerging out of the Second Vatican Council explain why, still today, people may experience very different kinds of Masses depending on which Catholic church they attend.</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dirty="0"/>
              <a:t>In some churches, parts of the Mass may be said in Latin, while in others everything is in English (or Spanish or another modern language).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dirty="0"/>
              <a:t>In some, an organ may accompany ancient hymns, while in others guitars accompany contemporary worship songs. The priest may face the altar with his back toward the people, or he may face the congregation. Communicants might receive the Body of Christ on their tongues, possibly while kneeling, or they may receive in their hands while standing.</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dirty="0"/>
              <a:t>A growing segment of the Church has intentionally preserved the “Mass of the Ages” which is the Mass celebrated before Vatican II. Some have gravitated to this older version of Mass as a way to protest Vatican II as a whole. Others prefer the Traditional Latin Mass because they feel that it is more sacred, mysterious and reverent. The Church has placed restrictions on where and when these Masses may take place.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This is the Latin Mass.</a:t>
            </a:r>
            <a:r>
              <a:rPr lang="en" dirty="0">
                <a:solidFill>
                  <a:schemeClr val="dk1"/>
                </a:solidFill>
              </a:rPr>
              <a:t> URL here: https://youtu.be/p8m8Fq8eKXI</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dirty="0">
                <a:solidFill>
                  <a:schemeClr val="dk1"/>
                </a:solidFill>
              </a:rPr>
              <a:t>Directions:</a:t>
            </a:r>
            <a:r>
              <a:rPr lang="en" sz="1400" dirty="0">
                <a:solidFill>
                  <a:schemeClr val="dk1"/>
                </a:solidFill>
              </a:rPr>
              <a:t> Have students write down the prompt and then write down their answer….Then have students share their answers with one person close by. </a:t>
            </a:r>
          </a:p>
          <a:p>
            <a:pPr marL="0" lvl="0" indent="0" algn="l" rtl="0">
              <a:lnSpc>
                <a:spcPct val="100000"/>
              </a:lnSpc>
              <a:spcBef>
                <a:spcPts val="0"/>
              </a:spcBef>
              <a:spcAft>
                <a:spcPts val="0"/>
              </a:spcAft>
              <a:buClr>
                <a:schemeClr val="dk1"/>
              </a:buClr>
              <a:buSzPts val="1100"/>
              <a:buFont typeface="Arial"/>
              <a:buNone/>
            </a:pPr>
            <a:endParaRPr lang="en" sz="14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sz="1400"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7" name="Google Shape;5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2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0" name="Google Shape;60;p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 name="Google Shape;6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 name="Google Shape;64;p2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 name="Google Shape;65;p2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 name="Google Shape;6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
        <p:cNvGrpSpPr/>
        <p:nvPr/>
      </p:nvGrpSpPr>
      <p:grpSpPr>
        <a:xfrm>
          <a:off x="0" y="0"/>
          <a:ext cx="0" cy="0"/>
          <a:chOff x="0" y="0"/>
          <a:chExt cx="0" cy="0"/>
        </a:xfrm>
      </p:grpSpPr>
      <p:sp>
        <p:nvSpPr>
          <p:cNvPr id="68" name="Google Shape;68;p24"/>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24"/>
          <p:cNvSpPr txBox="1">
            <a:spLocks noGrp="1"/>
          </p:cNvSpPr>
          <p:nvPr>
            <p:ph type="body" idx="1"/>
          </p:nvPr>
        </p:nvSpPr>
        <p:spPr>
          <a:xfrm>
            <a:off x="857250" y="1543049"/>
            <a:ext cx="3566400" cy="301740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vl1pPr>
            <a:lvl2pPr marL="914400" lvl="1" indent="-304800" algn="l">
              <a:lnSpc>
                <a:spcPct val="90000"/>
              </a:lnSpc>
              <a:spcBef>
                <a:spcPts val="200"/>
              </a:spcBef>
              <a:spcAft>
                <a:spcPts val="0"/>
              </a:spcAft>
              <a:buSzPts val="1200"/>
              <a:buChar char="○"/>
              <a:defRPr sz="1500"/>
            </a:lvl2pPr>
            <a:lvl3pPr marL="1371600" lvl="2" indent="-298450" algn="l">
              <a:lnSpc>
                <a:spcPct val="90000"/>
              </a:lnSpc>
              <a:spcBef>
                <a:spcPts val="300"/>
              </a:spcBef>
              <a:spcAft>
                <a:spcPts val="0"/>
              </a:spcAft>
              <a:buSzPts val="1100"/>
              <a:buChar char="■"/>
              <a:defRPr sz="1400"/>
            </a:lvl3pPr>
            <a:lvl4pPr marL="1828800" lvl="3" indent="-292100" algn="l">
              <a:lnSpc>
                <a:spcPct val="90000"/>
              </a:lnSpc>
              <a:spcBef>
                <a:spcPts val="300"/>
              </a:spcBef>
              <a:spcAft>
                <a:spcPts val="0"/>
              </a:spcAft>
              <a:buSzPts val="1000"/>
              <a:buChar char="●"/>
              <a:defRPr sz="1200"/>
            </a:lvl4pPr>
            <a:lvl5pPr marL="2286000" lvl="4" indent="-292100" algn="l">
              <a:lnSpc>
                <a:spcPct val="90000"/>
              </a:lnSpc>
              <a:spcBef>
                <a:spcPts val="300"/>
              </a:spcBef>
              <a:spcAft>
                <a:spcPts val="0"/>
              </a:spcAft>
              <a:buSzPts val="10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300"/>
              </a:spcAft>
              <a:buSzPts val="1000"/>
              <a:buChar char="■"/>
              <a:defRPr sz="1200"/>
            </a:lvl9pPr>
          </a:lstStyle>
          <a:p>
            <a:endParaRPr/>
          </a:p>
        </p:txBody>
      </p:sp>
      <p:sp>
        <p:nvSpPr>
          <p:cNvPr id="70" name="Google Shape;70;p24"/>
          <p:cNvSpPr txBox="1">
            <a:spLocks noGrp="1"/>
          </p:cNvSpPr>
          <p:nvPr>
            <p:ph type="body" idx="2"/>
          </p:nvPr>
        </p:nvSpPr>
        <p:spPr>
          <a:xfrm>
            <a:off x="4700709" y="1543050"/>
            <a:ext cx="3566400" cy="301740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vl1pPr>
            <a:lvl2pPr marL="914400" lvl="1" indent="-304800" algn="l">
              <a:lnSpc>
                <a:spcPct val="90000"/>
              </a:lnSpc>
              <a:spcBef>
                <a:spcPts val="200"/>
              </a:spcBef>
              <a:spcAft>
                <a:spcPts val="0"/>
              </a:spcAft>
              <a:buSzPts val="1200"/>
              <a:buChar char="○"/>
              <a:defRPr sz="1500"/>
            </a:lvl2pPr>
            <a:lvl3pPr marL="1371600" lvl="2" indent="-298450" algn="l">
              <a:lnSpc>
                <a:spcPct val="90000"/>
              </a:lnSpc>
              <a:spcBef>
                <a:spcPts val="300"/>
              </a:spcBef>
              <a:spcAft>
                <a:spcPts val="0"/>
              </a:spcAft>
              <a:buSzPts val="1100"/>
              <a:buChar char="■"/>
              <a:defRPr sz="1400"/>
            </a:lvl3pPr>
            <a:lvl4pPr marL="1828800" lvl="3" indent="-292100" algn="l">
              <a:lnSpc>
                <a:spcPct val="90000"/>
              </a:lnSpc>
              <a:spcBef>
                <a:spcPts val="300"/>
              </a:spcBef>
              <a:spcAft>
                <a:spcPts val="0"/>
              </a:spcAft>
              <a:buSzPts val="1000"/>
              <a:buChar char="●"/>
              <a:defRPr sz="1200"/>
            </a:lvl4pPr>
            <a:lvl5pPr marL="2286000" lvl="4" indent="-292100" algn="l">
              <a:lnSpc>
                <a:spcPct val="90000"/>
              </a:lnSpc>
              <a:spcBef>
                <a:spcPts val="300"/>
              </a:spcBef>
              <a:spcAft>
                <a:spcPts val="0"/>
              </a:spcAft>
              <a:buSzPts val="10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300"/>
              </a:spcAft>
              <a:buSzPts val="1000"/>
              <a:buChar char="■"/>
              <a:defRPr sz="1200"/>
            </a:lvl9pPr>
          </a:lstStyle>
          <a:p>
            <a:endParaRPr/>
          </a:p>
        </p:txBody>
      </p:sp>
      <p:sp>
        <p:nvSpPr>
          <p:cNvPr id="71" name="Google Shape;71;p24"/>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2" name="Google Shape;72;p24"/>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3" name="Google Shape;73;p24"/>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3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6" name="Google Shape;76;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 name="Google Shape;79;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2" name="Google Shape;82;p3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3" name="Google Shape;83;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sp>
        <p:nvSpPr>
          <p:cNvPr id="85" name="Google Shape;85;p3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2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0" name="Google Shape;90;p3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1" name="Google Shape;91;p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2" name="Google Shape;92;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
        <p:cNvGrpSpPr/>
        <p:nvPr/>
      </p:nvGrpSpPr>
      <p:grpSpPr>
        <a:xfrm>
          <a:off x="0" y="0"/>
          <a:ext cx="0" cy="0"/>
          <a:chOff x="0" y="0"/>
          <a:chExt cx="0" cy="0"/>
        </a:xfrm>
      </p:grpSpPr>
      <p:sp>
        <p:nvSpPr>
          <p:cNvPr id="94" name="Google Shape;94;p4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95" name="Google Shape;95;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
        <p:cNvGrpSpPr/>
        <p:nvPr/>
      </p:nvGrpSpPr>
      <p:grpSpPr>
        <a:xfrm>
          <a:off x="0" y="0"/>
          <a:ext cx="0" cy="0"/>
          <a:chOff x="0" y="0"/>
          <a:chExt cx="0" cy="0"/>
        </a:xfrm>
      </p:grpSpPr>
      <p:sp>
        <p:nvSpPr>
          <p:cNvPr id="97" name="Google Shape;97;p4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8" name="Google Shape;98;p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9" name="Google Shape;99;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
          <p:cNvSpPr txBox="1"/>
          <p:nvPr/>
        </p:nvSpPr>
        <p:spPr>
          <a:xfrm>
            <a:off x="676507" y="1852372"/>
            <a:ext cx="7790985" cy="1946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200"/>
              <a:buFont typeface="Arial"/>
              <a:buNone/>
            </a:pPr>
            <a:r>
              <a:rPr lang="en" sz="5200" b="1" i="0" u="none" strike="noStrike" cap="none" dirty="0">
                <a:solidFill>
                  <a:schemeClr val="lt2"/>
                </a:solidFill>
                <a:latin typeface="Calibri"/>
                <a:ea typeface="Calibri"/>
                <a:cs typeface="Calibri"/>
                <a:sym typeface="Calibri"/>
              </a:rPr>
              <a:t>8. </a:t>
            </a:r>
            <a:r>
              <a:rPr lang="en" sz="5200" b="1" dirty="0">
                <a:solidFill>
                  <a:schemeClr val="lt2"/>
                </a:solidFill>
                <a:latin typeface="Calibri"/>
                <a:ea typeface="Calibri"/>
                <a:cs typeface="Calibri"/>
                <a:sym typeface="Calibri"/>
              </a:rPr>
              <a:t>THE CHURCH CONTINUES </a:t>
            </a:r>
            <a:endParaRPr sz="5200" b="1" dirty="0">
              <a:solidFill>
                <a:schemeClr val="lt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200"/>
              <a:buFont typeface="Arial"/>
              <a:buNone/>
            </a:pPr>
            <a:r>
              <a:rPr lang="en" sz="5200" b="1" dirty="0">
                <a:solidFill>
                  <a:schemeClr val="lt2"/>
                </a:solidFill>
                <a:latin typeface="Calibri"/>
                <a:ea typeface="Calibri"/>
                <a:cs typeface="Calibri"/>
                <a:sym typeface="Calibri"/>
              </a:rPr>
              <a:t>HER MISSION</a:t>
            </a:r>
            <a:endParaRPr sz="5200" b="1" i="0" u="none" strike="noStrike" cap="none" dirty="0">
              <a:solidFill>
                <a:schemeClr val="l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5"/>
          <p:cNvSpPr txBox="1">
            <a:spLocks noGrp="1"/>
          </p:cNvSpPr>
          <p:nvPr>
            <p:ph type="subTitle" idx="1"/>
          </p:nvPr>
        </p:nvSpPr>
        <p:spPr>
          <a:xfrm>
            <a:off x="4595575" y="1821875"/>
            <a:ext cx="3648000" cy="2894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605"/>
              <a:buFont typeface="Arial"/>
              <a:buNone/>
            </a:pPr>
            <a:r>
              <a:rPr lang="en" sz="2600">
                <a:solidFill>
                  <a:srgbClr val="202122"/>
                </a:solidFill>
                <a:latin typeface="Calibri"/>
                <a:ea typeface="Calibri"/>
                <a:cs typeface="Calibri"/>
                <a:sym typeface="Calibri"/>
              </a:rPr>
              <a:t> Despite any outward differences in how the Mass is celebrated, the Eucharist is, according to Lumen Gentium, the “source and summit of the Christian life”. </a:t>
            </a:r>
            <a:endParaRPr sz="2640">
              <a:solidFill>
                <a:srgbClr val="202122"/>
              </a:solidFill>
              <a:latin typeface="Calibri"/>
              <a:ea typeface="Calibri"/>
              <a:cs typeface="Calibri"/>
              <a:sym typeface="Calibri"/>
            </a:endParaRPr>
          </a:p>
        </p:txBody>
      </p:sp>
      <p:sp>
        <p:nvSpPr>
          <p:cNvPr id="189" name="Google Shape;189;p5"/>
          <p:cNvSpPr/>
          <p:nvPr/>
        </p:nvSpPr>
        <p:spPr>
          <a:xfrm>
            <a:off x="399725" y="188375"/>
            <a:ext cx="8295300" cy="1116000"/>
          </a:xfrm>
          <a:prstGeom prst="roundRect">
            <a:avLst>
              <a:gd name="adj" fmla="val 16667"/>
            </a:avLst>
          </a:prstGeom>
          <a:gradFill>
            <a:gsLst>
              <a:gs pos="0">
                <a:srgbClr val="DB0000"/>
              </a:gs>
              <a:gs pos="100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5"/>
          <p:cNvSpPr txBox="1"/>
          <p:nvPr/>
        </p:nvSpPr>
        <p:spPr>
          <a:xfrm>
            <a:off x="662600" y="188375"/>
            <a:ext cx="7727700" cy="91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Source and Summit</a:t>
            </a:r>
            <a:endParaRPr sz="5300" b="0" i="0" u="none" strike="noStrike" cap="none">
              <a:solidFill>
                <a:schemeClr val="lt1"/>
              </a:solidFill>
              <a:latin typeface="Calibri"/>
              <a:ea typeface="Calibri"/>
              <a:cs typeface="Calibri"/>
              <a:sym typeface="Calibri"/>
            </a:endParaRPr>
          </a:p>
        </p:txBody>
      </p:sp>
      <p:sp>
        <p:nvSpPr>
          <p:cNvPr id="191" name="Google Shape;191;p5"/>
          <p:cNvSpPr/>
          <p:nvPr/>
        </p:nvSpPr>
        <p:spPr>
          <a:xfrm>
            <a:off x="7651500" y="86925"/>
            <a:ext cx="1492500" cy="1065000"/>
          </a:xfrm>
          <a:prstGeom prst="cloudCallout">
            <a:avLst>
              <a:gd name="adj1" fmla="val -20833"/>
              <a:gd name="adj2" fmla="val 6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5"/>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93" name="Google Shape;193;p5" descr="a priest is holding a piece of bread in front of a chalice (Provided by Tenor)"/>
          <p:cNvPicPr preferRelativeResize="0"/>
          <p:nvPr/>
        </p:nvPicPr>
        <p:blipFill>
          <a:blip r:embed="rId3">
            <a:alphaModFix/>
          </a:blip>
          <a:stretch>
            <a:fillRect/>
          </a:stretch>
        </p:blipFill>
        <p:spPr>
          <a:xfrm>
            <a:off x="1384650" y="1909725"/>
            <a:ext cx="2717701" cy="2717701"/>
          </a:xfrm>
          <a:prstGeom prst="rect">
            <a:avLst/>
          </a:prstGeom>
          <a:noFill/>
          <a:ln w="38100" cap="flat" cmpd="sng">
            <a:solidFill>
              <a:srgbClr val="85200C"/>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g31aedfb4bc2_0_38"/>
          <p:cNvSpPr txBox="1">
            <a:spLocks noGrp="1"/>
          </p:cNvSpPr>
          <p:nvPr>
            <p:ph type="title"/>
          </p:nvPr>
        </p:nvSpPr>
        <p:spPr>
          <a:xfrm>
            <a:off x="3493825" y="346025"/>
            <a:ext cx="5475000" cy="1371900"/>
          </a:xfrm>
          <a:prstGeom prst="rect">
            <a:avLst/>
          </a:prstGeom>
          <a:solidFill>
            <a:srgbClr val="680000"/>
          </a:solidFill>
          <a:ln w="38100" cap="flat" cmpd="sng">
            <a:solidFill>
              <a:srgbClr val="BA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3500" b="1">
                <a:solidFill>
                  <a:schemeClr val="lt1"/>
                </a:solidFill>
                <a:latin typeface="Calibri"/>
                <a:ea typeface="Calibri"/>
                <a:cs typeface="Calibri"/>
                <a:sym typeface="Calibri"/>
              </a:rPr>
              <a:t>Testimony of the </a:t>
            </a:r>
            <a:endParaRPr sz="3500" b="1">
              <a:solidFill>
                <a:schemeClr val="lt1"/>
              </a:solidFill>
              <a:latin typeface="Calibri"/>
              <a:ea typeface="Calibri"/>
              <a:cs typeface="Calibri"/>
              <a:sym typeface="Calibri"/>
            </a:endParaRPr>
          </a:p>
          <a:p>
            <a:pPr marL="0" lvl="0" indent="0" algn="ctr" rtl="0">
              <a:lnSpc>
                <a:spcPct val="100000"/>
              </a:lnSpc>
              <a:spcBef>
                <a:spcPts val="0"/>
              </a:spcBef>
              <a:spcAft>
                <a:spcPts val="0"/>
              </a:spcAft>
              <a:buSzPts val="990"/>
              <a:buNone/>
            </a:pPr>
            <a:r>
              <a:rPr lang="en" sz="3500" b="1">
                <a:solidFill>
                  <a:schemeClr val="lt1"/>
                </a:solidFill>
                <a:latin typeface="Calibri"/>
                <a:ea typeface="Calibri"/>
                <a:cs typeface="Calibri"/>
                <a:sym typeface="Calibri"/>
              </a:rPr>
              <a:t>Real Presence</a:t>
            </a:r>
            <a:endParaRPr sz="3500" b="1">
              <a:solidFill>
                <a:schemeClr val="lt1"/>
              </a:solidFill>
              <a:latin typeface="Calibri"/>
              <a:ea typeface="Calibri"/>
              <a:cs typeface="Calibri"/>
              <a:sym typeface="Calibri"/>
            </a:endParaRPr>
          </a:p>
        </p:txBody>
      </p:sp>
      <p:sp>
        <p:nvSpPr>
          <p:cNvPr id="199" name="Google Shape;199;g31aedfb4bc2_0_38"/>
          <p:cNvSpPr txBox="1"/>
          <p:nvPr/>
        </p:nvSpPr>
        <p:spPr>
          <a:xfrm>
            <a:off x="3582475" y="1980650"/>
            <a:ext cx="5297700" cy="301470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None/>
            </a:pPr>
            <a:r>
              <a:rPr lang="en" sz="2400" b="1">
                <a:solidFill>
                  <a:srgbClr val="980000"/>
                </a:solidFill>
                <a:latin typeface="Calibri"/>
                <a:ea typeface="Calibri"/>
                <a:cs typeface="Calibri"/>
                <a:sym typeface="Calibri"/>
              </a:rPr>
              <a:t>“My mind was blown. This is real. What we’ve been doing at Mass. When the priest says this is my Body, this is my Blood, that bread becomes the Body of Christ. The wine becomes the Blood of Christ. That changed everything.” </a:t>
            </a:r>
            <a:endParaRPr sz="2400" b="1">
              <a:solidFill>
                <a:srgbClr val="980000"/>
              </a:solidFill>
              <a:latin typeface="Calibri"/>
              <a:ea typeface="Calibri"/>
              <a:cs typeface="Calibri"/>
              <a:sym typeface="Calibri"/>
            </a:endParaRPr>
          </a:p>
          <a:p>
            <a:pPr marL="457200" marR="0" lvl="0" indent="0" algn="ctr" rtl="0">
              <a:lnSpc>
                <a:spcPct val="100000"/>
              </a:lnSpc>
              <a:spcBef>
                <a:spcPts val="0"/>
              </a:spcBef>
              <a:spcAft>
                <a:spcPts val="0"/>
              </a:spcAft>
              <a:buNone/>
            </a:pPr>
            <a:r>
              <a:rPr lang="en" sz="1600" b="1">
                <a:solidFill>
                  <a:srgbClr val="980000"/>
                </a:solidFill>
                <a:latin typeface="Calibri"/>
                <a:ea typeface="Calibri"/>
                <a:cs typeface="Calibri"/>
                <a:sym typeface="Calibri"/>
              </a:rPr>
              <a:t>-Fr. Mike Schmitz</a:t>
            </a:r>
            <a:endParaRPr sz="400" b="1" i="0" u="none" strike="noStrike" cap="none">
              <a:solidFill>
                <a:srgbClr val="980000"/>
              </a:solidFill>
              <a:latin typeface="Calibri"/>
              <a:ea typeface="Calibri"/>
              <a:cs typeface="Calibri"/>
              <a:sym typeface="Calibri"/>
            </a:endParaRPr>
          </a:p>
        </p:txBody>
      </p:sp>
      <p:pic>
        <p:nvPicPr>
          <p:cNvPr id="200" name="Google Shape;200;g31aedfb4bc2_0_38"/>
          <p:cNvPicPr preferRelativeResize="0"/>
          <p:nvPr/>
        </p:nvPicPr>
        <p:blipFill>
          <a:blip r:embed="rId4">
            <a:alphaModFix/>
          </a:blip>
          <a:stretch>
            <a:fillRect/>
          </a:stretch>
        </p:blipFill>
        <p:spPr>
          <a:xfrm>
            <a:off x="0" y="0"/>
            <a:ext cx="3352173"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05" name="Google Shape;205;g31aedfb4bc2_0_56"/>
          <p:cNvSpPr txBox="1">
            <a:spLocks noGrp="1"/>
          </p:cNvSpPr>
          <p:nvPr>
            <p:ph type="title"/>
          </p:nvPr>
        </p:nvSpPr>
        <p:spPr>
          <a:xfrm>
            <a:off x="4308350" y="332775"/>
            <a:ext cx="4716600" cy="1371900"/>
          </a:xfrm>
          <a:prstGeom prst="rect">
            <a:avLst/>
          </a:prstGeom>
          <a:solidFill>
            <a:srgbClr val="680000"/>
          </a:solidFill>
          <a:ln w="38100" cap="flat" cmpd="sng">
            <a:solidFill>
              <a:srgbClr val="BA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3500" b="1">
                <a:solidFill>
                  <a:schemeClr val="lt1"/>
                </a:solidFill>
                <a:latin typeface="Calibri"/>
                <a:ea typeface="Calibri"/>
                <a:cs typeface="Calibri"/>
                <a:sym typeface="Calibri"/>
              </a:rPr>
              <a:t>The Universal Call to Holiness</a:t>
            </a:r>
            <a:endParaRPr sz="3500" b="1">
              <a:solidFill>
                <a:schemeClr val="lt1"/>
              </a:solidFill>
              <a:latin typeface="Calibri"/>
              <a:ea typeface="Calibri"/>
              <a:cs typeface="Calibri"/>
              <a:sym typeface="Calibri"/>
            </a:endParaRPr>
          </a:p>
        </p:txBody>
      </p:sp>
      <p:sp>
        <p:nvSpPr>
          <p:cNvPr id="206" name="Google Shape;206;g31aedfb4bc2_0_56"/>
          <p:cNvSpPr txBox="1"/>
          <p:nvPr/>
        </p:nvSpPr>
        <p:spPr>
          <a:xfrm>
            <a:off x="4202300" y="1887850"/>
            <a:ext cx="4822500" cy="30147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None/>
            </a:pPr>
            <a:r>
              <a:rPr lang="en" sz="2600" b="1" dirty="0">
                <a:solidFill>
                  <a:srgbClr val="980000"/>
                </a:solidFill>
                <a:latin typeface="Calibri"/>
                <a:ea typeface="Calibri"/>
                <a:cs typeface="Calibri"/>
                <a:sym typeface="Calibri"/>
              </a:rPr>
              <a:t> “Everyone, whether belonging to the hierarchy or being cared for by it, is called to holiness, according to the saying of the Apostle: ‘For this is the will of God, your sanctification.’” </a:t>
            </a:r>
            <a:r>
              <a:rPr lang="en" sz="1800" b="1" dirty="0">
                <a:solidFill>
                  <a:srgbClr val="980000"/>
                </a:solidFill>
                <a:latin typeface="Calibri"/>
                <a:ea typeface="Calibri"/>
                <a:cs typeface="Calibri"/>
                <a:sym typeface="Calibri"/>
              </a:rPr>
              <a:t>-Lumen Gentium 39</a:t>
            </a:r>
            <a:endParaRPr sz="1800" b="1" dirty="0">
              <a:solidFill>
                <a:srgbClr val="980000"/>
              </a:solidFill>
              <a:latin typeface="Calibri"/>
              <a:ea typeface="Calibri"/>
              <a:cs typeface="Calibri"/>
              <a:sym typeface="Calibri"/>
            </a:endParaRPr>
          </a:p>
          <a:p>
            <a:pPr marL="457200" marR="0" lvl="0" indent="0" algn="ctr" rtl="0">
              <a:lnSpc>
                <a:spcPct val="100000"/>
              </a:lnSpc>
              <a:spcBef>
                <a:spcPts val="0"/>
              </a:spcBef>
              <a:spcAft>
                <a:spcPts val="0"/>
              </a:spcAft>
              <a:buNone/>
            </a:pPr>
            <a:endParaRPr sz="400" b="1" i="0" u="none" strike="noStrike" cap="none" dirty="0">
              <a:solidFill>
                <a:srgbClr val="980000"/>
              </a:solidFill>
              <a:latin typeface="Calibri"/>
              <a:ea typeface="Calibri"/>
              <a:cs typeface="Calibri"/>
              <a:sym typeface="Calibri"/>
            </a:endParaRPr>
          </a:p>
        </p:txBody>
      </p:sp>
      <p:pic>
        <p:nvPicPr>
          <p:cNvPr id="207" name="Google Shape;207;g31aedfb4bc2_0_56"/>
          <p:cNvPicPr preferRelativeResize="0"/>
          <p:nvPr/>
        </p:nvPicPr>
        <p:blipFill>
          <a:blip r:embed="rId4">
            <a:alphaModFix/>
          </a:blip>
          <a:stretch>
            <a:fillRect/>
          </a:stretch>
        </p:blipFill>
        <p:spPr>
          <a:xfrm>
            <a:off x="0" y="0"/>
            <a:ext cx="4139419" cy="514350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g276d6fa240d_0_18"/>
          <p:cNvSpPr txBox="1">
            <a:spLocks noGrp="1"/>
          </p:cNvSpPr>
          <p:nvPr>
            <p:ph type="title"/>
          </p:nvPr>
        </p:nvSpPr>
        <p:spPr>
          <a:xfrm>
            <a:off x="0" y="0"/>
            <a:ext cx="4572000" cy="1371900"/>
          </a:xfrm>
          <a:prstGeom prst="rect">
            <a:avLst/>
          </a:prstGeom>
          <a:gradFill>
            <a:gsLst>
              <a:gs pos="0">
                <a:srgbClr val="DB0000"/>
              </a:gs>
              <a:gs pos="100000">
                <a:srgbClr val="540303"/>
              </a:gs>
            </a:gsLst>
            <a:lin ang="5400012" scaled="0"/>
          </a:gradFill>
          <a:ln w="9525"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3500" b="1">
                <a:solidFill>
                  <a:schemeClr val="lt1"/>
                </a:solidFill>
                <a:latin typeface="Calibri"/>
                <a:ea typeface="Calibri"/>
                <a:cs typeface="Calibri"/>
                <a:sym typeface="Calibri"/>
              </a:rPr>
              <a:t> </a:t>
            </a:r>
            <a:endParaRPr sz="3500" b="1">
              <a:solidFill>
                <a:schemeClr val="lt1"/>
              </a:solidFill>
              <a:latin typeface="Calibri"/>
              <a:ea typeface="Calibri"/>
              <a:cs typeface="Calibri"/>
              <a:sym typeface="Calibri"/>
            </a:endParaRPr>
          </a:p>
          <a:p>
            <a:pPr marL="0" lvl="0" indent="0" algn="ctr" rtl="0">
              <a:lnSpc>
                <a:spcPct val="100000"/>
              </a:lnSpc>
              <a:spcBef>
                <a:spcPts val="0"/>
              </a:spcBef>
              <a:spcAft>
                <a:spcPts val="0"/>
              </a:spcAft>
              <a:buSzPts val="990"/>
              <a:buNone/>
            </a:pPr>
            <a:r>
              <a:rPr lang="en" sz="4300" b="1">
                <a:solidFill>
                  <a:srgbClr val="FFE599"/>
                </a:solidFill>
                <a:latin typeface="Calibri"/>
                <a:ea typeface="Calibri"/>
                <a:cs typeface="Calibri"/>
                <a:sym typeface="Calibri"/>
              </a:rPr>
              <a:t>Religious Life</a:t>
            </a:r>
            <a:endParaRPr sz="4300" b="1">
              <a:solidFill>
                <a:srgbClr val="FFE599"/>
              </a:solidFill>
              <a:latin typeface="Calibri"/>
              <a:ea typeface="Calibri"/>
              <a:cs typeface="Calibri"/>
              <a:sym typeface="Calibri"/>
            </a:endParaRPr>
          </a:p>
          <a:p>
            <a:pPr marL="0" lvl="0" indent="0" algn="ctr" rtl="0">
              <a:lnSpc>
                <a:spcPct val="100000"/>
              </a:lnSpc>
              <a:spcBef>
                <a:spcPts val="0"/>
              </a:spcBef>
              <a:spcAft>
                <a:spcPts val="0"/>
              </a:spcAft>
              <a:buSzPts val="990"/>
              <a:buNone/>
            </a:pPr>
            <a:endParaRPr sz="800" b="1">
              <a:solidFill>
                <a:schemeClr val="lt1"/>
              </a:solidFill>
              <a:latin typeface="Calibri"/>
              <a:ea typeface="Calibri"/>
              <a:cs typeface="Calibri"/>
              <a:sym typeface="Calibri"/>
            </a:endParaRPr>
          </a:p>
          <a:p>
            <a:pPr marL="0" lvl="0" indent="0" algn="ctr" rtl="0">
              <a:lnSpc>
                <a:spcPct val="100000"/>
              </a:lnSpc>
              <a:spcBef>
                <a:spcPts val="0"/>
              </a:spcBef>
              <a:spcAft>
                <a:spcPts val="0"/>
              </a:spcAft>
              <a:buSzPts val="990"/>
              <a:buNone/>
            </a:pPr>
            <a:endParaRPr sz="3500" b="1">
              <a:solidFill>
                <a:schemeClr val="lt1"/>
              </a:solidFill>
              <a:latin typeface="Calibri"/>
              <a:ea typeface="Calibri"/>
              <a:cs typeface="Calibri"/>
              <a:sym typeface="Calibri"/>
            </a:endParaRPr>
          </a:p>
        </p:txBody>
      </p:sp>
      <p:sp>
        <p:nvSpPr>
          <p:cNvPr id="213" name="Google Shape;213;g276d6fa240d_0_18"/>
          <p:cNvSpPr txBox="1"/>
          <p:nvPr/>
        </p:nvSpPr>
        <p:spPr>
          <a:xfrm>
            <a:off x="387025" y="1570550"/>
            <a:ext cx="3391800" cy="34170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0"/>
              </a:spcBef>
              <a:spcAft>
                <a:spcPts val="0"/>
              </a:spcAft>
              <a:buClr>
                <a:srgbClr val="990000"/>
              </a:buClr>
              <a:buSzPts val="2300"/>
              <a:buFont typeface="Calibri"/>
              <a:buChar char="●"/>
            </a:pPr>
            <a:r>
              <a:rPr lang="en" sz="2300" b="1">
                <a:solidFill>
                  <a:srgbClr val="990000"/>
                </a:solidFill>
                <a:latin typeface="Calibri"/>
                <a:ea typeface="Calibri"/>
                <a:cs typeface="Calibri"/>
                <a:sym typeface="Calibri"/>
              </a:rPr>
              <a:t>Religious Counsels: Vows to live a life of poverty, chastity and obedience.</a:t>
            </a:r>
            <a:endParaRPr sz="2300" b="1">
              <a:solidFill>
                <a:srgbClr val="990000"/>
              </a:solidFill>
              <a:latin typeface="Calibri"/>
              <a:ea typeface="Calibri"/>
              <a:cs typeface="Calibri"/>
              <a:sym typeface="Calibri"/>
            </a:endParaRPr>
          </a:p>
          <a:p>
            <a:pPr marL="457200" marR="0" lvl="0" indent="-374650" algn="l" rtl="0">
              <a:lnSpc>
                <a:spcPct val="100000"/>
              </a:lnSpc>
              <a:spcBef>
                <a:spcPts val="0"/>
              </a:spcBef>
              <a:spcAft>
                <a:spcPts val="0"/>
              </a:spcAft>
              <a:buClr>
                <a:srgbClr val="990000"/>
              </a:buClr>
              <a:buSzPts val="2300"/>
              <a:buFont typeface="Calibri"/>
              <a:buChar char="●"/>
            </a:pPr>
            <a:r>
              <a:rPr lang="en" sz="2300" b="1">
                <a:solidFill>
                  <a:srgbClr val="990000"/>
                </a:solidFill>
                <a:latin typeface="Calibri"/>
                <a:ea typeface="Calibri"/>
                <a:cs typeface="Calibri"/>
                <a:sym typeface="Calibri"/>
              </a:rPr>
              <a:t>Service to the Church</a:t>
            </a:r>
            <a:endParaRPr sz="2300" b="1">
              <a:solidFill>
                <a:srgbClr val="990000"/>
              </a:solidFill>
              <a:latin typeface="Calibri"/>
              <a:ea typeface="Calibri"/>
              <a:cs typeface="Calibri"/>
              <a:sym typeface="Calibri"/>
            </a:endParaRPr>
          </a:p>
          <a:p>
            <a:pPr marL="457200" marR="0" lvl="0" indent="-374650" algn="l" rtl="0">
              <a:lnSpc>
                <a:spcPct val="100000"/>
              </a:lnSpc>
              <a:spcBef>
                <a:spcPts val="0"/>
              </a:spcBef>
              <a:spcAft>
                <a:spcPts val="0"/>
              </a:spcAft>
              <a:buClr>
                <a:srgbClr val="990000"/>
              </a:buClr>
              <a:buSzPts val="2300"/>
              <a:buFont typeface="Calibri"/>
              <a:buChar char="●"/>
            </a:pPr>
            <a:r>
              <a:rPr lang="en" sz="2300" b="1">
                <a:solidFill>
                  <a:srgbClr val="990000"/>
                </a:solidFill>
                <a:latin typeface="Calibri"/>
                <a:ea typeface="Calibri"/>
                <a:cs typeface="Calibri"/>
                <a:sym typeface="Calibri"/>
              </a:rPr>
              <a:t>A Life of Prayer</a:t>
            </a:r>
            <a:endParaRPr sz="2300" b="1">
              <a:solidFill>
                <a:srgbClr val="990000"/>
              </a:solidFill>
              <a:latin typeface="Calibri"/>
              <a:ea typeface="Calibri"/>
              <a:cs typeface="Calibri"/>
              <a:sym typeface="Calibri"/>
            </a:endParaRPr>
          </a:p>
          <a:p>
            <a:pPr marL="457200" marR="0" lvl="0" indent="-374650" algn="l" rtl="0">
              <a:lnSpc>
                <a:spcPct val="100000"/>
              </a:lnSpc>
              <a:spcBef>
                <a:spcPts val="0"/>
              </a:spcBef>
              <a:spcAft>
                <a:spcPts val="0"/>
              </a:spcAft>
              <a:buClr>
                <a:srgbClr val="990000"/>
              </a:buClr>
              <a:buSzPts val="2300"/>
              <a:buFont typeface="Calibri"/>
              <a:buChar char="●"/>
            </a:pPr>
            <a:r>
              <a:rPr lang="en" sz="2300" b="1">
                <a:solidFill>
                  <a:srgbClr val="990000"/>
                </a:solidFill>
                <a:latin typeface="Calibri"/>
                <a:ea typeface="Calibri"/>
                <a:cs typeface="Calibri"/>
                <a:sym typeface="Calibri"/>
              </a:rPr>
              <a:t>Conformity to Christ</a:t>
            </a:r>
            <a:endParaRPr sz="2300" b="1">
              <a:solidFill>
                <a:srgbClr val="990000"/>
              </a:solidFill>
              <a:latin typeface="Calibri"/>
              <a:ea typeface="Calibri"/>
              <a:cs typeface="Calibri"/>
              <a:sym typeface="Calibri"/>
            </a:endParaRPr>
          </a:p>
          <a:p>
            <a:pPr marL="1371600" marR="0" lvl="0" indent="0" algn="l" rtl="0">
              <a:lnSpc>
                <a:spcPct val="100000"/>
              </a:lnSpc>
              <a:spcBef>
                <a:spcPts val="0"/>
              </a:spcBef>
              <a:spcAft>
                <a:spcPts val="0"/>
              </a:spcAft>
              <a:buNone/>
            </a:pPr>
            <a:endParaRPr sz="2100" b="1">
              <a:solidFill>
                <a:srgbClr val="99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4" name="Google Shape;214;g276d6fa240d_0_18"/>
          <p:cNvPicPr preferRelativeResize="0"/>
          <p:nvPr/>
        </p:nvPicPr>
        <p:blipFill rotWithShape="1">
          <a:blip r:embed="rId4">
            <a:alphaModFix/>
          </a:blip>
          <a:srcRect l="29372" t="16666" r="28649" b="14177"/>
          <a:stretch/>
        </p:blipFill>
        <p:spPr>
          <a:xfrm>
            <a:off x="4572000" y="-79550"/>
            <a:ext cx="4642710" cy="52230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7"/>
          <p:cNvSpPr txBox="1">
            <a:spLocks noGrp="1"/>
          </p:cNvSpPr>
          <p:nvPr>
            <p:ph type="title"/>
          </p:nvPr>
        </p:nvSpPr>
        <p:spPr>
          <a:xfrm>
            <a:off x="3882850" y="257175"/>
            <a:ext cx="4949700" cy="1527900"/>
          </a:xfrm>
          <a:prstGeom prst="rect">
            <a:avLst/>
          </a:prstGeom>
          <a:gradFill>
            <a:gsLst>
              <a:gs pos="0">
                <a:srgbClr val="DB0000"/>
              </a:gs>
              <a:gs pos="100000">
                <a:srgbClr val="540303"/>
              </a:gs>
            </a:gsLst>
            <a:path path="circle">
              <a:fillToRect l="50000" t="50000" r="50000" b="50000"/>
            </a:path>
            <a:tileRect/>
          </a:gradFill>
          <a:ln w="76200"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800">
                <a:solidFill>
                  <a:schemeClr val="lt1"/>
                </a:solidFill>
                <a:latin typeface="Calibri"/>
                <a:ea typeface="Calibri"/>
                <a:cs typeface="Calibri"/>
                <a:sym typeface="Calibri"/>
              </a:rPr>
              <a:t>Scriptural Renewal</a:t>
            </a:r>
            <a:endParaRPr sz="4800">
              <a:solidFill>
                <a:schemeClr val="lt1"/>
              </a:solidFill>
              <a:latin typeface="Calibri"/>
              <a:ea typeface="Calibri"/>
              <a:cs typeface="Calibri"/>
              <a:sym typeface="Calibri"/>
            </a:endParaRPr>
          </a:p>
        </p:txBody>
      </p:sp>
      <p:sp>
        <p:nvSpPr>
          <p:cNvPr id="220" name="Google Shape;220;p7"/>
          <p:cNvSpPr txBox="1"/>
          <p:nvPr/>
        </p:nvSpPr>
        <p:spPr>
          <a:xfrm>
            <a:off x="3882850" y="1785100"/>
            <a:ext cx="4949700" cy="3186900"/>
          </a:xfrm>
          <a:prstGeom prst="rect">
            <a:avLst/>
          </a:prstGeom>
          <a:solidFill>
            <a:schemeClr val="lt1"/>
          </a:solidFill>
          <a:ln w="76200" cap="flat" cmpd="sng">
            <a:solidFill>
              <a:srgbClr val="99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a:solidFill>
                  <a:srgbClr val="660000"/>
                </a:solidFill>
                <a:latin typeface="Calibri"/>
                <a:ea typeface="Calibri"/>
                <a:cs typeface="Calibri"/>
                <a:sym typeface="Calibri"/>
              </a:rPr>
              <a:t> “The force and power in the word of God is so great that it stands as the support and energy of the Church, the strength of faith for her sons, the food of the soul, the pure and everlasting source of spiritual life.”  </a:t>
            </a:r>
            <a:r>
              <a:rPr lang="en" sz="1800" b="1">
                <a:solidFill>
                  <a:srgbClr val="660000"/>
                </a:solidFill>
                <a:latin typeface="Calibri"/>
                <a:ea typeface="Calibri"/>
                <a:cs typeface="Calibri"/>
                <a:sym typeface="Calibri"/>
              </a:rPr>
              <a:t>-Dei Verbum 21</a:t>
            </a:r>
            <a:r>
              <a:rPr lang="en" sz="2400" b="1">
                <a:solidFill>
                  <a:srgbClr val="660000"/>
                </a:solidFill>
                <a:latin typeface="Calibri"/>
                <a:ea typeface="Calibri"/>
                <a:cs typeface="Calibri"/>
                <a:sym typeface="Calibri"/>
              </a:rPr>
              <a:t> </a:t>
            </a:r>
            <a:endParaRPr sz="2400" b="1" i="0" u="none" strike="noStrike" cap="none">
              <a:solidFill>
                <a:srgbClr val="660000"/>
              </a:solidFill>
              <a:latin typeface="Calibri"/>
              <a:ea typeface="Calibri"/>
              <a:cs typeface="Calibri"/>
              <a:sym typeface="Calibri"/>
            </a:endParaRPr>
          </a:p>
        </p:txBody>
      </p:sp>
      <p:pic>
        <p:nvPicPr>
          <p:cNvPr id="221" name="Google Shape;221;p7"/>
          <p:cNvPicPr preferRelativeResize="0"/>
          <p:nvPr/>
        </p:nvPicPr>
        <p:blipFill>
          <a:blip r:embed="rId4">
            <a:alphaModFix/>
          </a:blip>
          <a:stretch>
            <a:fillRect/>
          </a:stretch>
        </p:blipFill>
        <p:spPr>
          <a:xfrm>
            <a:off x="0" y="0"/>
            <a:ext cx="3630700"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31a0e7c9e4a_0_0"/>
          <p:cNvSpPr txBox="1">
            <a:spLocks noGrp="1"/>
          </p:cNvSpPr>
          <p:nvPr>
            <p:ph type="title"/>
          </p:nvPr>
        </p:nvSpPr>
        <p:spPr>
          <a:xfrm>
            <a:off x="311700" y="445025"/>
            <a:ext cx="4428300" cy="94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5720" b="1">
                <a:latin typeface="Calibri"/>
                <a:ea typeface="Calibri"/>
                <a:cs typeface="Calibri"/>
                <a:sym typeface="Calibri"/>
              </a:rPr>
              <a:t> Lectio Divina</a:t>
            </a:r>
            <a:endParaRPr sz="5720" b="1">
              <a:latin typeface="Calibri"/>
              <a:ea typeface="Calibri"/>
              <a:cs typeface="Calibri"/>
              <a:sym typeface="Calibri"/>
            </a:endParaRPr>
          </a:p>
        </p:txBody>
      </p:sp>
      <p:sp>
        <p:nvSpPr>
          <p:cNvPr id="227" name="Google Shape;227;g31a0e7c9e4a_0_0"/>
          <p:cNvSpPr txBox="1">
            <a:spLocks noGrp="1"/>
          </p:cNvSpPr>
          <p:nvPr>
            <p:ph type="body" idx="1"/>
          </p:nvPr>
        </p:nvSpPr>
        <p:spPr>
          <a:xfrm>
            <a:off x="1051150" y="1884775"/>
            <a:ext cx="3336600" cy="291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4400" b="1">
                <a:solidFill>
                  <a:srgbClr val="BA0000"/>
                </a:solidFill>
                <a:latin typeface="Calibri"/>
                <a:ea typeface="Calibri"/>
                <a:cs typeface="Calibri"/>
                <a:sym typeface="Calibri"/>
              </a:rPr>
              <a:t>Reading</a:t>
            </a:r>
            <a:endParaRPr sz="4400" b="1">
              <a:solidFill>
                <a:srgbClr val="BA0000"/>
              </a:solidFill>
              <a:latin typeface="Calibri"/>
              <a:ea typeface="Calibri"/>
              <a:cs typeface="Calibri"/>
              <a:sym typeface="Calibri"/>
            </a:endParaRPr>
          </a:p>
          <a:p>
            <a:pPr marL="0" lvl="0" indent="0" algn="l" rtl="0">
              <a:spcBef>
                <a:spcPts val="0"/>
              </a:spcBef>
              <a:spcAft>
                <a:spcPts val="0"/>
              </a:spcAft>
              <a:buNone/>
            </a:pPr>
            <a:r>
              <a:rPr lang="en" sz="4400" b="1">
                <a:solidFill>
                  <a:srgbClr val="3C78D8"/>
                </a:solidFill>
                <a:latin typeface="Calibri"/>
                <a:ea typeface="Calibri"/>
                <a:cs typeface="Calibri"/>
                <a:sym typeface="Calibri"/>
              </a:rPr>
              <a:t>Meditation</a:t>
            </a:r>
            <a:endParaRPr sz="4400" b="1">
              <a:solidFill>
                <a:srgbClr val="3C78D8"/>
              </a:solidFill>
              <a:latin typeface="Calibri"/>
              <a:ea typeface="Calibri"/>
              <a:cs typeface="Calibri"/>
              <a:sym typeface="Calibri"/>
            </a:endParaRPr>
          </a:p>
          <a:p>
            <a:pPr marL="0" lvl="0" indent="0" algn="l" rtl="0">
              <a:spcBef>
                <a:spcPts val="0"/>
              </a:spcBef>
              <a:spcAft>
                <a:spcPts val="0"/>
              </a:spcAft>
              <a:buNone/>
            </a:pPr>
            <a:r>
              <a:rPr lang="en" sz="4400" b="1">
                <a:solidFill>
                  <a:srgbClr val="38761D"/>
                </a:solidFill>
                <a:latin typeface="Calibri"/>
                <a:ea typeface="Calibri"/>
                <a:cs typeface="Calibri"/>
                <a:sym typeface="Calibri"/>
              </a:rPr>
              <a:t>Prayer</a:t>
            </a:r>
            <a:endParaRPr sz="4400" b="1">
              <a:solidFill>
                <a:srgbClr val="38761D"/>
              </a:solidFill>
              <a:latin typeface="Calibri"/>
              <a:ea typeface="Calibri"/>
              <a:cs typeface="Calibri"/>
              <a:sym typeface="Calibri"/>
            </a:endParaRPr>
          </a:p>
        </p:txBody>
      </p:sp>
      <p:pic>
        <p:nvPicPr>
          <p:cNvPr id="228" name="Google Shape;228;g31a0e7c9e4a_0_0"/>
          <p:cNvPicPr preferRelativeResize="0"/>
          <p:nvPr/>
        </p:nvPicPr>
        <p:blipFill>
          <a:blip r:embed="rId3">
            <a:alphaModFix/>
          </a:blip>
          <a:stretch>
            <a:fillRect/>
          </a:stretch>
        </p:blipFill>
        <p:spPr>
          <a:xfrm>
            <a:off x="4387743" y="0"/>
            <a:ext cx="4756265"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
          <p:cNvSpPr txBox="1">
            <a:spLocks noGrp="1"/>
          </p:cNvSpPr>
          <p:nvPr>
            <p:ph type="body" idx="1"/>
          </p:nvPr>
        </p:nvSpPr>
        <p:spPr>
          <a:xfrm>
            <a:off x="4212775" y="568800"/>
            <a:ext cx="4244700" cy="4332300"/>
          </a:xfrm>
          <a:prstGeom prst="rect">
            <a:avLst/>
          </a:prstGeom>
          <a:solidFill>
            <a:srgbClr val="660000"/>
          </a:solidFill>
          <a:ln w="28575" cap="flat" cmpd="sng">
            <a:solidFill>
              <a:srgbClr val="990000"/>
            </a:solidFill>
            <a:prstDash val="solid"/>
            <a:round/>
            <a:headEnd type="none" w="sm" len="sm"/>
            <a:tailEnd type="none" w="sm" len="sm"/>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SzPct val="64285"/>
              <a:buNone/>
            </a:pPr>
            <a:r>
              <a:rPr lang="en" sz="2800" b="1">
                <a:solidFill>
                  <a:schemeClr val="lt1"/>
                </a:solidFill>
                <a:latin typeface="Calibri"/>
                <a:ea typeface="Calibri"/>
                <a:cs typeface="Calibri"/>
                <a:sym typeface="Calibri"/>
              </a:rPr>
              <a:t>The United States and other modern nations have entered into an era that can be called </a:t>
            </a:r>
            <a:r>
              <a:rPr lang="en" sz="2800" b="1" i="1">
                <a:solidFill>
                  <a:schemeClr val="lt1"/>
                </a:solidFill>
                <a:latin typeface="Calibri"/>
                <a:ea typeface="Calibri"/>
                <a:cs typeface="Calibri"/>
                <a:sym typeface="Calibri"/>
              </a:rPr>
              <a:t>post-Christian</a:t>
            </a:r>
            <a:r>
              <a:rPr lang="en" sz="2800" b="1">
                <a:solidFill>
                  <a:schemeClr val="lt1"/>
                </a:solidFill>
                <a:latin typeface="Calibri"/>
                <a:ea typeface="Calibri"/>
                <a:cs typeface="Calibri"/>
                <a:sym typeface="Calibri"/>
              </a:rPr>
              <a:t>. A term often applied to Western cultures and nations that were historically Christian but now reject the authority of the Church in particular, and Christianity in general. </a:t>
            </a:r>
            <a:endParaRPr sz="2800" b="1">
              <a:solidFill>
                <a:schemeClr val="lt1"/>
              </a:solidFill>
              <a:latin typeface="Calibri"/>
              <a:ea typeface="Calibri"/>
              <a:cs typeface="Calibri"/>
              <a:sym typeface="Calibri"/>
            </a:endParaRPr>
          </a:p>
          <a:p>
            <a:pPr marL="0" lvl="0" indent="0" algn="l" rtl="0">
              <a:lnSpc>
                <a:spcPct val="115000"/>
              </a:lnSpc>
              <a:spcBef>
                <a:spcPts val="1200"/>
              </a:spcBef>
              <a:spcAft>
                <a:spcPts val="1200"/>
              </a:spcAft>
              <a:buSzPct val="64285"/>
              <a:buNone/>
            </a:pPr>
            <a:r>
              <a:rPr lang="en" sz="2800" b="1">
                <a:solidFill>
                  <a:schemeClr val="lt1"/>
                </a:solidFill>
                <a:latin typeface="Calibri"/>
                <a:ea typeface="Calibri"/>
                <a:cs typeface="Calibri"/>
                <a:sym typeface="Calibri"/>
              </a:rPr>
              <a:t>There are many who do not pray or attend church regularly, do not accept the teachings of the Church, or do not try to live according to Gospel morality.  Some resent those who still do.</a:t>
            </a:r>
            <a:endParaRPr sz="2800" b="1">
              <a:solidFill>
                <a:schemeClr val="lt1"/>
              </a:solidFill>
              <a:latin typeface="Calibri"/>
              <a:ea typeface="Calibri"/>
              <a:cs typeface="Calibri"/>
              <a:sym typeface="Calibri"/>
            </a:endParaRPr>
          </a:p>
        </p:txBody>
      </p:sp>
      <p:pic>
        <p:nvPicPr>
          <p:cNvPr id="234" name="Google Shape;234;p3"/>
          <p:cNvPicPr preferRelativeResize="0"/>
          <p:nvPr/>
        </p:nvPicPr>
        <p:blipFill rotWithShape="1">
          <a:blip r:embed="rId3">
            <a:alphaModFix/>
          </a:blip>
          <a:srcRect/>
          <a:stretch/>
        </p:blipFill>
        <p:spPr>
          <a:xfrm>
            <a:off x="807750" y="2291775"/>
            <a:ext cx="3121800" cy="2609313"/>
          </a:xfrm>
          <a:prstGeom prst="rect">
            <a:avLst/>
          </a:prstGeom>
          <a:noFill/>
          <a:ln>
            <a:noFill/>
          </a:ln>
        </p:spPr>
      </p:pic>
      <p:sp>
        <p:nvSpPr>
          <p:cNvPr id="235" name="Google Shape;235;p3"/>
          <p:cNvSpPr/>
          <p:nvPr/>
        </p:nvSpPr>
        <p:spPr>
          <a:xfrm>
            <a:off x="806100" y="562975"/>
            <a:ext cx="3121800" cy="1623600"/>
          </a:xfrm>
          <a:prstGeom prst="wedgeRectCallout">
            <a:avLst>
              <a:gd name="adj1" fmla="val -20833"/>
              <a:gd name="adj2" fmla="val 62500"/>
            </a:avLst>
          </a:prstGeom>
          <a:solidFill>
            <a:srgbClr val="660000"/>
          </a:solidFill>
          <a:ln w="9525" cap="flat" cmpd="sng">
            <a:solidFill>
              <a:srgbClr val="BA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6" name="Google Shape;236;p3"/>
          <p:cNvSpPr txBox="1"/>
          <p:nvPr/>
        </p:nvSpPr>
        <p:spPr>
          <a:xfrm>
            <a:off x="1026600" y="568800"/>
            <a:ext cx="2684100" cy="1623600"/>
          </a:xfrm>
          <a:prstGeom prst="rect">
            <a:avLst/>
          </a:prstGeom>
          <a:noFill/>
          <a:ln w="9525" cap="flat" cmpd="sng">
            <a:solidFill>
              <a:srgbClr val="66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a:solidFill>
                  <a:schemeClr val="lt1"/>
                </a:solidFill>
                <a:latin typeface="Calibri"/>
                <a:ea typeface="Calibri"/>
                <a:cs typeface="Calibri"/>
                <a:sym typeface="Calibri"/>
              </a:rPr>
              <a:t>“</a:t>
            </a:r>
            <a:r>
              <a:rPr lang="en" sz="1900" b="1">
                <a:solidFill>
                  <a:schemeClr val="lt1"/>
                </a:solidFill>
                <a:latin typeface="Calibri"/>
                <a:ea typeface="Calibri"/>
                <a:cs typeface="Calibri"/>
                <a:sym typeface="Calibri"/>
              </a:rPr>
              <a:t>Why does it feel like being serious about living my Catholic Faith is so counter-cultural?</a:t>
            </a:r>
            <a:r>
              <a:rPr lang="en" sz="1900" b="1" i="0" u="none" strike="noStrike" cap="none">
                <a:solidFill>
                  <a:schemeClr val="lt1"/>
                </a:solidFill>
                <a:latin typeface="Calibri"/>
                <a:ea typeface="Calibri"/>
                <a:cs typeface="Calibri"/>
                <a:sym typeface="Calibri"/>
              </a:rPr>
              <a:t>” </a:t>
            </a:r>
            <a:endParaRPr sz="9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sp>
        <p:nvSpPr>
          <p:cNvPr id="241" name="Google Shape;241;p16"/>
          <p:cNvSpPr txBox="1">
            <a:spLocks noGrp="1"/>
          </p:cNvSpPr>
          <p:nvPr>
            <p:ph type="subTitle" idx="1"/>
          </p:nvPr>
        </p:nvSpPr>
        <p:spPr>
          <a:xfrm>
            <a:off x="3328750" y="1847575"/>
            <a:ext cx="4523400"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3200">
                <a:solidFill>
                  <a:srgbClr val="85200C"/>
                </a:solidFill>
                <a:latin typeface="Impact"/>
                <a:ea typeface="Impact"/>
                <a:cs typeface="Impact"/>
                <a:sym typeface="Impact"/>
              </a:rPr>
              <a:t> “Now we must help each other get to heaven”</a:t>
            </a:r>
            <a:endParaRPr sz="3200">
              <a:solidFill>
                <a:srgbClr val="85200C"/>
              </a:solidFill>
              <a:latin typeface="Impact"/>
              <a:ea typeface="Impact"/>
              <a:cs typeface="Impact"/>
              <a:sym typeface="Impact"/>
            </a:endParaRPr>
          </a:p>
          <a:p>
            <a:pPr marL="0" lvl="0" indent="0" algn="ctr" rtl="0">
              <a:lnSpc>
                <a:spcPct val="100000"/>
              </a:lnSpc>
              <a:spcBef>
                <a:spcPts val="0"/>
              </a:spcBef>
              <a:spcAft>
                <a:spcPts val="0"/>
              </a:spcAft>
              <a:buSzPts val="605"/>
              <a:buNone/>
            </a:pPr>
            <a:r>
              <a:rPr lang="en" sz="2400">
                <a:solidFill>
                  <a:srgbClr val="85200C"/>
                </a:solidFill>
                <a:latin typeface="Impact"/>
                <a:ea typeface="Impact"/>
                <a:cs typeface="Impact"/>
                <a:sym typeface="Impact"/>
              </a:rPr>
              <a:t>-</a:t>
            </a:r>
            <a:r>
              <a:rPr lang="en" sz="1800">
                <a:solidFill>
                  <a:srgbClr val="85200C"/>
                </a:solidFill>
                <a:latin typeface="Impact"/>
                <a:ea typeface="Impact"/>
                <a:cs typeface="Impact"/>
                <a:sym typeface="Impact"/>
              </a:rPr>
              <a:t>Karl von Habsburg said upon marrying Empress Zita</a:t>
            </a:r>
            <a:endParaRPr sz="1800">
              <a:solidFill>
                <a:srgbClr val="85200C"/>
              </a:solidFill>
              <a:latin typeface="Impact"/>
              <a:ea typeface="Impact"/>
              <a:cs typeface="Impact"/>
              <a:sym typeface="Impact"/>
            </a:endParaRPr>
          </a:p>
          <a:p>
            <a:pPr marL="0" lvl="0" indent="0" algn="ctr" rtl="0">
              <a:lnSpc>
                <a:spcPct val="100000"/>
              </a:lnSpc>
              <a:spcBef>
                <a:spcPts val="0"/>
              </a:spcBef>
              <a:spcAft>
                <a:spcPts val="0"/>
              </a:spcAft>
              <a:buSzPts val="605"/>
              <a:buNone/>
            </a:pPr>
            <a:endParaRPr sz="2440">
              <a:solidFill>
                <a:schemeClr val="dk1"/>
              </a:solidFill>
              <a:latin typeface="Impact"/>
              <a:ea typeface="Impact"/>
              <a:cs typeface="Impact"/>
              <a:sym typeface="Impact"/>
            </a:endParaRPr>
          </a:p>
        </p:txBody>
      </p:sp>
      <p:sp>
        <p:nvSpPr>
          <p:cNvPr id="242" name="Google Shape;242;p16"/>
          <p:cNvSpPr/>
          <p:nvPr/>
        </p:nvSpPr>
        <p:spPr>
          <a:xfrm>
            <a:off x="429875" y="188375"/>
            <a:ext cx="8265000" cy="1116000"/>
          </a:xfrm>
          <a:prstGeom prst="roundRect">
            <a:avLst>
              <a:gd name="adj" fmla="val 16667"/>
            </a:avLst>
          </a:prstGeom>
          <a:solidFill>
            <a:schemeClr val="lt1"/>
          </a:solidFill>
          <a:ln w="76200"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6"/>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rgbClr val="85200C"/>
                </a:solidFill>
                <a:latin typeface="Calibri"/>
                <a:ea typeface="Calibri"/>
                <a:cs typeface="Calibri"/>
                <a:sym typeface="Calibri"/>
              </a:rPr>
              <a:t>               Memorize It</a:t>
            </a:r>
            <a:endParaRPr sz="5300" b="0" i="0" u="none" strike="noStrike" cap="none">
              <a:solidFill>
                <a:srgbClr val="85200C"/>
              </a:solidFill>
              <a:latin typeface="Calibri"/>
              <a:ea typeface="Calibri"/>
              <a:cs typeface="Calibri"/>
              <a:sym typeface="Calibri"/>
            </a:endParaRPr>
          </a:p>
        </p:txBody>
      </p:sp>
      <p:sp>
        <p:nvSpPr>
          <p:cNvPr id="244" name="Google Shape;244;p16"/>
          <p:cNvSpPr/>
          <p:nvPr/>
        </p:nvSpPr>
        <p:spPr>
          <a:xfrm>
            <a:off x="7651500" y="86925"/>
            <a:ext cx="1492500" cy="1065000"/>
          </a:xfrm>
          <a:prstGeom prst="cloudCallout">
            <a:avLst>
              <a:gd name="adj1" fmla="val -20833"/>
              <a:gd name="adj2" fmla="val 6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6"/>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Key</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Quote</a:t>
            </a:r>
            <a:endParaRPr sz="1400" b="0" i="0" u="none" strike="noStrike" cap="none">
              <a:solidFill>
                <a:srgbClr val="000000"/>
              </a:solidFill>
              <a:latin typeface="Calibri"/>
              <a:ea typeface="Calibri"/>
              <a:cs typeface="Calibri"/>
              <a:sym typeface="Calibri"/>
            </a:endParaRPr>
          </a:p>
        </p:txBody>
      </p:sp>
      <p:pic>
        <p:nvPicPr>
          <p:cNvPr id="246" name="Google Shape;246;p16"/>
          <p:cNvPicPr preferRelativeResize="0"/>
          <p:nvPr/>
        </p:nvPicPr>
        <p:blipFill rotWithShape="1">
          <a:blip r:embed="rId4">
            <a:alphaModFix/>
          </a:blip>
          <a:srcRect/>
          <a:stretch/>
        </p:blipFill>
        <p:spPr>
          <a:xfrm flipH="1">
            <a:off x="858676" y="1747049"/>
            <a:ext cx="2470075" cy="308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4"/>
          <p:cNvSpPr/>
          <p:nvPr/>
        </p:nvSpPr>
        <p:spPr>
          <a:xfrm rot="10800000">
            <a:off x="460600" y="243100"/>
            <a:ext cx="8227200" cy="909300"/>
          </a:xfrm>
          <a:prstGeom prst="bevel">
            <a:avLst>
              <a:gd name="adj" fmla="val 12500"/>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4"/>
          <p:cNvSpPr txBox="1"/>
          <p:nvPr/>
        </p:nvSpPr>
        <p:spPr>
          <a:xfrm>
            <a:off x="460600" y="243100"/>
            <a:ext cx="7815600" cy="90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a:solidFill>
                  <a:schemeClr val="lt1"/>
                </a:solidFill>
                <a:latin typeface="Calibri"/>
                <a:ea typeface="Calibri"/>
                <a:cs typeface="Calibri"/>
                <a:sym typeface="Calibri"/>
              </a:rPr>
              <a:t>VATICAN II</a:t>
            </a:r>
            <a:endParaRPr sz="1400" b="0" i="0" u="none" strike="noStrike" cap="none">
              <a:solidFill>
                <a:schemeClr val="lt1"/>
              </a:solidFill>
              <a:latin typeface="Arial"/>
              <a:ea typeface="Arial"/>
              <a:cs typeface="Arial"/>
              <a:sym typeface="Arial"/>
            </a:endParaRPr>
          </a:p>
        </p:txBody>
      </p:sp>
      <p:pic>
        <p:nvPicPr>
          <p:cNvPr id="113" name="Google Shape;113;p4"/>
          <p:cNvPicPr preferRelativeResize="0"/>
          <p:nvPr/>
        </p:nvPicPr>
        <p:blipFill>
          <a:blip r:embed="rId4">
            <a:alphaModFix/>
          </a:blip>
          <a:stretch>
            <a:fillRect/>
          </a:stretch>
        </p:blipFill>
        <p:spPr>
          <a:xfrm>
            <a:off x="5475175" y="1945325"/>
            <a:ext cx="3160000" cy="2403050"/>
          </a:xfrm>
          <a:prstGeom prst="rect">
            <a:avLst/>
          </a:prstGeom>
          <a:noFill/>
          <a:ln w="38100" cap="flat" cmpd="sng">
            <a:solidFill>
              <a:srgbClr val="990000"/>
            </a:solidFill>
            <a:prstDash val="solid"/>
            <a:round/>
            <a:headEnd type="none" w="sm" len="sm"/>
            <a:tailEnd type="none" w="sm" len="sm"/>
          </a:ln>
        </p:spPr>
      </p:pic>
      <p:sp>
        <p:nvSpPr>
          <p:cNvPr id="114" name="Google Shape;114;p4"/>
          <p:cNvSpPr txBox="1"/>
          <p:nvPr/>
        </p:nvSpPr>
        <p:spPr>
          <a:xfrm>
            <a:off x="700475" y="1665125"/>
            <a:ext cx="4543200" cy="324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451" b="1" dirty="0">
                <a:solidFill>
                  <a:srgbClr val="85200C"/>
                </a:solidFill>
                <a:latin typeface="Calibri"/>
                <a:ea typeface="Calibri"/>
                <a:cs typeface="Calibri"/>
                <a:sym typeface="Calibri"/>
              </a:rPr>
              <a:t>“What a treasure there is, dear brothers and sisters, in the guidelines offered to us by the Second Vatican </a:t>
            </a:r>
            <a:r>
              <a:rPr lang="en" sz="2451" b="1">
                <a:solidFill>
                  <a:srgbClr val="85200C"/>
                </a:solidFill>
                <a:latin typeface="Calibri"/>
                <a:ea typeface="Calibri"/>
                <a:cs typeface="Calibri"/>
                <a:sym typeface="Calibri"/>
              </a:rPr>
              <a:t>Council.... </a:t>
            </a:r>
            <a:r>
              <a:rPr lang="en" sz="2451" b="1" dirty="0">
                <a:solidFill>
                  <a:srgbClr val="85200C"/>
                </a:solidFill>
                <a:latin typeface="Calibri"/>
                <a:ea typeface="Calibri"/>
                <a:cs typeface="Calibri"/>
                <a:sym typeface="Calibri"/>
              </a:rPr>
              <a:t>a sure compass by which to take our bearings in the century now beginning.”  </a:t>
            </a:r>
            <a:r>
              <a:rPr lang="en" sz="1651" b="1" dirty="0">
                <a:solidFill>
                  <a:srgbClr val="85200C"/>
                </a:solidFill>
                <a:latin typeface="Calibri"/>
                <a:ea typeface="Calibri"/>
                <a:cs typeface="Calibri"/>
                <a:sym typeface="Calibri"/>
              </a:rPr>
              <a:t>-Saint Pope John Paul II</a:t>
            </a:r>
            <a:endParaRPr sz="1000" b="1" dirty="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pic>
        <p:nvPicPr>
          <p:cNvPr id="119" name="Google Shape;119;g31a0e7c9e4a_0_7"/>
          <p:cNvPicPr preferRelativeResize="0"/>
          <p:nvPr/>
        </p:nvPicPr>
        <p:blipFill>
          <a:blip r:embed="rId4">
            <a:alphaModFix/>
          </a:blip>
          <a:stretch>
            <a:fillRect/>
          </a:stretch>
        </p:blipFill>
        <p:spPr>
          <a:xfrm>
            <a:off x="0" y="54925"/>
            <a:ext cx="9093549" cy="1650600"/>
          </a:xfrm>
          <a:prstGeom prst="rect">
            <a:avLst/>
          </a:prstGeom>
          <a:noFill/>
          <a:ln>
            <a:noFill/>
          </a:ln>
        </p:spPr>
      </p:pic>
      <p:sp>
        <p:nvSpPr>
          <p:cNvPr id="120" name="Google Shape;120;g31a0e7c9e4a_0_7"/>
          <p:cNvSpPr/>
          <p:nvPr/>
        </p:nvSpPr>
        <p:spPr>
          <a:xfrm>
            <a:off x="394200" y="1924625"/>
            <a:ext cx="2088900" cy="2021400"/>
          </a:xfrm>
          <a:prstGeom prst="ellipse">
            <a:avLst/>
          </a:prstGeom>
          <a:solidFill>
            <a:schemeClr val="lt2"/>
          </a:solidFill>
          <a:ln w="38100" cap="flat" cmpd="sng">
            <a:solidFill>
              <a:srgbClr val="85200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g31a0e7c9e4a_0_7"/>
          <p:cNvSpPr/>
          <p:nvPr/>
        </p:nvSpPr>
        <p:spPr>
          <a:xfrm>
            <a:off x="2517363" y="1924625"/>
            <a:ext cx="2088900" cy="2021400"/>
          </a:xfrm>
          <a:prstGeom prst="ellipse">
            <a:avLst/>
          </a:prstGeom>
          <a:solidFill>
            <a:schemeClr val="lt2"/>
          </a:solidFill>
          <a:ln w="38100"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g31a0e7c9e4a_0_7"/>
          <p:cNvSpPr/>
          <p:nvPr/>
        </p:nvSpPr>
        <p:spPr>
          <a:xfrm>
            <a:off x="4657663" y="1924625"/>
            <a:ext cx="2088900" cy="2021400"/>
          </a:xfrm>
          <a:prstGeom prst="ellipse">
            <a:avLst/>
          </a:prstGeom>
          <a:solidFill>
            <a:schemeClr val="lt2"/>
          </a:solidFill>
          <a:ln w="38100"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123;g31a0e7c9e4a_0_7"/>
          <p:cNvSpPr/>
          <p:nvPr/>
        </p:nvSpPr>
        <p:spPr>
          <a:xfrm>
            <a:off x="6797975" y="1924625"/>
            <a:ext cx="2088900" cy="2021400"/>
          </a:xfrm>
          <a:prstGeom prst="ellipse">
            <a:avLst/>
          </a:prstGeom>
          <a:solidFill>
            <a:schemeClr val="lt2"/>
          </a:solidFill>
          <a:ln w="38100"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 name="Google Shape;124;g31a0e7c9e4a_0_7"/>
          <p:cNvSpPr txBox="1"/>
          <p:nvPr/>
        </p:nvSpPr>
        <p:spPr>
          <a:xfrm>
            <a:off x="641250" y="2375350"/>
            <a:ext cx="1594800" cy="102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A61C00"/>
                </a:solidFill>
                <a:latin typeface="Calibri"/>
                <a:ea typeface="Calibri"/>
                <a:cs typeface="Calibri"/>
                <a:sym typeface="Calibri"/>
              </a:rPr>
              <a:t>Dei </a:t>
            </a:r>
            <a:endParaRPr sz="2200" b="1">
              <a:solidFill>
                <a:srgbClr val="A61C00"/>
              </a:solidFill>
              <a:latin typeface="Calibri"/>
              <a:ea typeface="Calibri"/>
              <a:cs typeface="Calibri"/>
              <a:sym typeface="Calibri"/>
            </a:endParaRPr>
          </a:p>
          <a:p>
            <a:pPr marL="0" lvl="0" indent="0" algn="ctr" rtl="0">
              <a:spcBef>
                <a:spcPts val="0"/>
              </a:spcBef>
              <a:spcAft>
                <a:spcPts val="0"/>
              </a:spcAft>
              <a:buNone/>
            </a:pPr>
            <a:r>
              <a:rPr lang="en" sz="2200" b="1">
                <a:solidFill>
                  <a:srgbClr val="A61C00"/>
                </a:solidFill>
                <a:latin typeface="Calibri"/>
                <a:ea typeface="Calibri"/>
                <a:cs typeface="Calibri"/>
                <a:sym typeface="Calibri"/>
              </a:rPr>
              <a:t>Verbum</a:t>
            </a:r>
            <a:endParaRPr sz="2200" b="1">
              <a:solidFill>
                <a:srgbClr val="A61C00"/>
              </a:solidFill>
              <a:latin typeface="Calibri"/>
              <a:ea typeface="Calibri"/>
              <a:cs typeface="Calibri"/>
              <a:sym typeface="Calibri"/>
            </a:endParaRPr>
          </a:p>
          <a:p>
            <a:pPr marL="0" lvl="0" indent="0" algn="ctr" rtl="0">
              <a:spcBef>
                <a:spcPts val="0"/>
              </a:spcBef>
              <a:spcAft>
                <a:spcPts val="0"/>
              </a:spcAft>
              <a:buNone/>
            </a:pPr>
            <a:r>
              <a:rPr lang="en" sz="1800">
                <a:solidFill>
                  <a:schemeClr val="dk2"/>
                </a:solidFill>
                <a:latin typeface="Calibri"/>
                <a:ea typeface="Calibri"/>
                <a:cs typeface="Calibri"/>
                <a:sym typeface="Calibri"/>
              </a:rPr>
              <a:t>Revelation</a:t>
            </a:r>
            <a:endParaRPr sz="1800">
              <a:solidFill>
                <a:schemeClr val="dk2"/>
              </a:solidFill>
              <a:latin typeface="Calibri"/>
              <a:ea typeface="Calibri"/>
              <a:cs typeface="Calibri"/>
              <a:sym typeface="Calibri"/>
            </a:endParaRPr>
          </a:p>
        </p:txBody>
      </p:sp>
      <p:sp>
        <p:nvSpPr>
          <p:cNvPr id="125" name="Google Shape;125;g31a0e7c9e4a_0_7"/>
          <p:cNvSpPr txBox="1"/>
          <p:nvPr/>
        </p:nvSpPr>
        <p:spPr>
          <a:xfrm>
            <a:off x="2730150" y="2375350"/>
            <a:ext cx="1594800" cy="102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A61C00"/>
                </a:solidFill>
                <a:latin typeface="Calibri"/>
                <a:ea typeface="Calibri"/>
                <a:cs typeface="Calibri"/>
                <a:sym typeface="Calibri"/>
              </a:rPr>
              <a:t>Lumen Gentium</a:t>
            </a:r>
            <a:endParaRPr sz="2200" b="1">
              <a:solidFill>
                <a:srgbClr val="A61C00"/>
              </a:solidFill>
              <a:latin typeface="Calibri"/>
              <a:ea typeface="Calibri"/>
              <a:cs typeface="Calibri"/>
              <a:sym typeface="Calibri"/>
            </a:endParaRPr>
          </a:p>
          <a:p>
            <a:pPr marL="0" lvl="0" indent="0" algn="ctr" rtl="0">
              <a:spcBef>
                <a:spcPts val="0"/>
              </a:spcBef>
              <a:spcAft>
                <a:spcPts val="0"/>
              </a:spcAft>
              <a:buNone/>
            </a:pPr>
            <a:r>
              <a:rPr lang="en" sz="1800">
                <a:solidFill>
                  <a:schemeClr val="dk2"/>
                </a:solidFill>
                <a:latin typeface="Calibri"/>
                <a:ea typeface="Calibri"/>
                <a:cs typeface="Calibri"/>
                <a:sym typeface="Calibri"/>
              </a:rPr>
              <a:t> The Church</a:t>
            </a:r>
            <a:endParaRPr sz="1800">
              <a:solidFill>
                <a:schemeClr val="dk2"/>
              </a:solidFill>
              <a:latin typeface="Calibri"/>
              <a:ea typeface="Calibri"/>
              <a:cs typeface="Calibri"/>
              <a:sym typeface="Calibri"/>
            </a:endParaRPr>
          </a:p>
        </p:txBody>
      </p:sp>
      <p:sp>
        <p:nvSpPr>
          <p:cNvPr id="126" name="Google Shape;126;g31a0e7c9e4a_0_7"/>
          <p:cNvSpPr txBox="1"/>
          <p:nvPr/>
        </p:nvSpPr>
        <p:spPr>
          <a:xfrm>
            <a:off x="4706563" y="2424275"/>
            <a:ext cx="1991100" cy="102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A61C00"/>
                </a:solidFill>
                <a:latin typeface="Calibri"/>
                <a:ea typeface="Calibri"/>
                <a:cs typeface="Calibri"/>
                <a:sym typeface="Calibri"/>
              </a:rPr>
              <a:t>Sacrosanctum Concilium</a:t>
            </a:r>
            <a:endParaRPr sz="2200" b="1">
              <a:solidFill>
                <a:srgbClr val="A61C00"/>
              </a:solidFill>
              <a:latin typeface="Calibri"/>
              <a:ea typeface="Calibri"/>
              <a:cs typeface="Calibri"/>
              <a:sym typeface="Calibri"/>
            </a:endParaRPr>
          </a:p>
          <a:p>
            <a:pPr marL="0" lvl="0" indent="0" algn="ctr" rtl="0">
              <a:spcBef>
                <a:spcPts val="0"/>
              </a:spcBef>
              <a:spcAft>
                <a:spcPts val="0"/>
              </a:spcAft>
              <a:buNone/>
            </a:pPr>
            <a:r>
              <a:rPr lang="en" sz="1800">
                <a:solidFill>
                  <a:schemeClr val="dk2"/>
                </a:solidFill>
                <a:latin typeface="Calibri"/>
                <a:ea typeface="Calibri"/>
                <a:cs typeface="Calibri"/>
                <a:sym typeface="Calibri"/>
              </a:rPr>
              <a:t>Liturgy</a:t>
            </a:r>
            <a:endParaRPr sz="1800">
              <a:solidFill>
                <a:schemeClr val="dk2"/>
              </a:solidFill>
              <a:latin typeface="Calibri"/>
              <a:ea typeface="Calibri"/>
              <a:cs typeface="Calibri"/>
              <a:sym typeface="Calibri"/>
            </a:endParaRPr>
          </a:p>
        </p:txBody>
      </p:sp>
      <p:sp>
        <p:nvSpPr>
          <p:cNvPr id="127" name="Google Shape;127;g31a0e7c9e4a_0_7"/>
          <p:cNvSpPr txBox="1"/>
          <p:nvPr/>
        </p:nvSpPr>
        <p:spPr>
          <a:xfrm>
            <a:off x="7079300" y="2375350"/>
            <a:ext cx="1594800" cy="102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A61C00"/>
                </a:solidFill>
                <a:latin typeface="Calibri"/>
                <a:ea typeface="Calibri"/>
                <a:cs typeface="Calibri"/>
                <a:sym typeface="Calibri"/>
              </a:rPr>
              <a:t>Gaudium </a:t>
            </a:r>
            <a:endParaRPr sz="2200" b="1">
              <a:solidFill>
                <a:srgbClr val="A61C00"/>
              </a:solidFill>
              <a:latin typeface="Calibri"/>
              <a:ea typeface="Calibri"/>
              <a:cs typeface="Calibri"/>
              <a:sym typeface="Calibri"/>
            </a:endParaRPr>
          </a:p>
          <a:p>
            <a:pPr marL="0" lvl="0" indent="0" algn="ctr" rtl="0">
              <a:spcBef>
                <a:spcPts val="0"/>
              </a:spcBef>
              <a:spcAft>
                <a:spcPts val="0"/>
              </a:spcAft>
              <a:buNone/>
            </a:pPr>
            <a:r>
              <a:rPr lang="en" sz="2200" b="1">
                <a:solidFill>
                  <a:srgbClr val="A61C00"/>
                </a:solidFill>
                <a:latin typeface="Calibri"/>
                <a:ea typeface="Calibri"/>
                <a:cs typeface="Calibri"/>
                <a:sym typeface="Calibri"/>
              </a:rPr>
              <a:t>et Spes</a:t>
            </a:r>
            <a:endParaRPr sz="2200" b="1">
              <a:solidFill>
                <a:srgbClr val="A61C00"/>
              </a:solidFill>
              <a:latin typeface="Calibri"/>
              <a:ea typeface="Calibri"/>
              <a:cs typeface="Calibri"/>
              <a:sym typeface="Calibri"/>
            </a:endParaRPr>
          </a:p>
          <a:p>
            <a:pPr marL="0" lvl="0" indent="0" algn="ctr" rtl="0">
              <a:spcBef>
                <a:spcPts val="0"/>
              </a:spcBef>
              <a:spcAft>
                <a:spcPts val="0"/>
              </a:spcAft>
              <a:buNone/>
            </a:pPr>
            <a:r>
              <a:rPr lang="en" sz="1800">
                <a:solidFill>
                  <a:schemeClr val="dk2"/>
                </a:solidFill>
                <a:latin typeface="Calibri"/>
                <a:ea typeface="Calibri"/>
                <a:cs typeface="Calibri"/>
                <a:sym typeface="Calibri"/>
              </a:rPr>
              <a:t>The Modern World</a:t>
            </a:r>
            <a:endParaRPr sz="1800">
              <a:solidFill>
                <a:schemeClr val="dk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0000"/>
        </a:solidFill>
        <a:effectLst/>
      </p:bgPr>
    </p:bg>
    <p:spTree>
      <p:nvGrpSpPr>
        <p:cNvPr id="1" name="Shape 132"/>
        <p:cNvGrpSpPr/>
        <p:nvPr/>
      </p:nvGrpSpPr>
      <p:grpSpPr>
        <a:xfrm>
          <a:off x="0" y="0"/>
          <a:ext cx="0" cy="0"/>
          <a:chOff x="0" y="0"/>
          <a:chExt cx="0" cy="0"/>
        </a:xfrm>
      </p:grpSpPr>
      <p:sp>
        <p:nvSpPr>
          <p:cNvPr id="133" name="Google Shape;133;g31b010a9485_0_12"/>
          <p:cNvSpPr txBox="1">
            <a:spLocks noGrp="1"/>
          </p:cNvSpPr>
          <p:nvPr>
            <p:ph type="title"/>
          </p:nvPr>
        </p:nvSpPr>
        <p:spPr>
          <a:xfrm>
            <a:off x="370175" y="29700"/>
            <a:ext cx="8280600" cy="12273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AB3C19"/>
              </a:buClr>
              <a:buSzPts val="4100"/>
              <a:buFont typeface="Calibri"/>
              <a:buNone/>
            </a:pPr>
            <a:r>
              <a:rPr lang="en" sz="4000" b="1">
                <a:solidFill>
                  <a:schemeClr val="lt1"/>
                </a:solidFill>
                <a:latin typeface="Calibri"/>
                <a:ea typeface="Calibri"/>
                <a:cs typeface="Calibri"/>
                <a:sym typeface="Calibri"/>
              </a:rPr>
              <a:t>Positive Fruits of Vatican II</a:t>
            </a:r>
            <a:endParaRPr sz="4000" b="1">
              <a:solidFill>
                <a:schemeClr val="lt1"/>
              </a:solidFill>
              <a:latin typeface="Calibri"/>
              <a:ea typeface="Calibri"/>
              <a:cs typeface="Calibri"/>
              <a:sym typeface="Calibri"/>
            </a:endParaRPr>
          </a:p>
        </p:txBody>
      </p:sp>
      <p:sp>
        <p:nvSpPr>
          <p:cNvPr id="134" name="Google Shape;134;g31b010a9485_0_12"/>
          <p:cNvSpPr/>
          <p:nvPr/>
        </p:nvSpPr>
        <p:spPr>
          <a:xfrm rot="1230505">
            <a:off x="5355639" y="1250775"/>
            <a:ext cx="3125491" cy="2116187"/>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2900">
                <a:solidFill>
                  <a:srgbClr val="38761D"/>
                </a:solidFill>
                <a:latin typeface="Impact"/>
                <a:ea typeface="Impact"/>
                <a:cs typeface="Impact"/>
                <a:sym typeface="Impact"/>
              </a:rPr>
              <a:t>There is more dialogue with others</a:t>
            </a:r>
            <a:endParaRPr sz="1100" b="0" i="0" u="none" strike="noStrike" cap="none">
              <a:solidFill>
                <a:srgbClr val="38761D"/>
              </a:solidFill>
              <a:latin typeface="Arial"/>
              <a:ea typeface="Arial"/>
              <a:cs typeface="Arial"/>
              <a:sym typeface="Arial"/>
            </a:endParaRPr>
          </a:p>
        </p:txBody>
      </p:sp>
      <p:sp>
        <p:nvSpPr>
          <p:cNvPr id="135" name="Google Shape;135;g31b010a9485_0_12"/>
          <p:cNvSpPr/>
          <p:nvPr/>
        </p:nvSpPr>
        <p:spPr>
          <a:xfrm rot="-865377" flipH="1">
            <a:off x="289927" y="1375727"/>
            <a:ext cx="3277289" cy="2167446"/>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en" sz="2500">
                <a:solidFill>
                  <a:srgbClr val="0645AD"/>
                </a:solidFill>
                <a:latin typeface="Impact"/>
                <a:ea typeface="Impact"/>
                <a:cs typeface="Impact"/>
                <a:sym typeface="Impact"/>
              </a:rPr>
              <a:t>Language is Understandable</a:t>
            </a:r>
            <a:endParaRPr sz="2100" b="0" i="0" u="none" strike="noStrike" cap="none">
              <a:solidFill>
                <a:srgbClr val="0645AD"/>
              </a:solidFill>
              <a:latin typeface="Impact"/>
              <a:ea typeface="Impact"/>
              <a:cs typeface="Impact"/>
              <a:sym typeface="Impact"/>
            </a:endParaRPr>
          </a:p>
        </p:txBody>
      </p:sp>
      <p:sp>
        <p:nvSpPr>
          <p:cNvPr id="136" name="Google Shape;136;g31b010a9485_0_12"/>
          <p:cNvSpPr/>
          <p:nvPr/>
        </p:nvSpPr>
        <p:spPr>
          <a:xfrm>
            <a:off x="3601925" y="1257000"/>
            <a:ext cx="1817100" cy="1719300"/>
          </a:xfrm>
          <a:prstGeom prst="wedgeRectCallout">
            <a:avLst>
              <a:gd name="adj1" fmla="val -20833"/>
              <a:gd name="adj2" fmla="val 62500"/>
            </a:avLst>
          </a:prstGeom>
          <a:solidFill>
            <a:schemeClr val="lt2"/>
          </a:solidFill>
          <a:ln w="19050" cap="flat" cmpd="sng">
            <a:solidFill>
              <a:srgbClr val="6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a:solidFill>
                  <a:srgbClr val="9900FF"/>
                </a:solidFill>
                <a:latin typeface="Impact"/>
                <a:ea typeface="Impact"/>
                <a:cs typeface="Impact"/>
                <a:sym typeface="Impact"/>
              </a:rPr>
              <a:t>Lay people have leadership roles</a:t>
            </a:r>
            <a:endParaRPr sz="2400" b="0" i="0" u="none" strike="noStrike" cap="none">
              <a:solidFill>
                <a:srgbClr val="9900FF"/>
              </a:solidFill>
              <a:latin typeface="Impact"/>
              <a:ea typeface="Impact"/>
              <a:cs typeface="Impact"/>
              <a:sym typeface="Impact"/>
            </a:endParaRPr>
          </a:p>
        </p:txBody>
      </p:sp>
      <p:sp>
        <p:nvSpPr>
          <p:cNvPr id="137" name="Google Shape;137;g31b010a9485_0_12"/>
          <p:cNvSpPr/>
          <p:nvPr/>
        </p:nvSpPr>
        <p:spPr>
          <a:xfrm rot="1579836">
            <a:off x="5574034" y="3623757"/>
            <a:ext cx="2688536" cy="1227477"/>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a:solidFill>
                  <a:srgbClr val="0645AD"/>
                </a:solidFill>
                <a:latin typeface="Impact"/>
                <a:ea typeface="Impact"/>
                <a:cs typeface="Impact"/>
                <a:sym typeface="Impact"/>
              </a:rPr>
              <a:t>Bible study has grown</a:t>
            </a:r>
            <a:endParaRPr sz="2200" b="0" i="0" u="none" strike="noStrike" cap="none">
              <a:solidFill>
                <a:srgbClr val="0645AD"/>
              </a:solidFill>
              <a:latin typeface="Impact"/>
              <a:ea typeface="Impact"/>
              <a:cs typeface="Impact"/>
              <a:sym typeface="Impact"/>
            </a:endParaRPr>
          </a:p>
        </p:txBody>
      </p:sp>
      <p:sp>
        <p:nvSpPr>
          <p:cNvPr id="138" name="Google Shape;138;g31b010a9485_0_12"/>
          <p:cNvSpPr/>
          <p:nvPr/>
        </p:nvSpPr>
        <p:spPr>
          <a:xfrm rot="-1841537" flipH="1">
            <a:off x="643038" y="3480558"/>
            <a:ext cx="1987159" cy="1227292"/>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1900">
                <a:solidFill>
                  <a:srgbClr val="38761D"/>
                </a:solidFill>
                <a:latin typeface="Impact"/>
                <a:ea typeface="Impact"/>
                <a:cs typeface="Impact"/>
                <a:sym typeface="Impact"/>
              </a:rPr>
              <a:t>Lay Apostolates</a:t>
            </a:r>
            <a:endParaRPr sz="1900" b="0" i="0" u="none" strike="noStrike" cap="none">
              <a:solidFill>
                <a:srgbClr val="38761D"/>
              </a:solidFill>
              <a:latin typeface="Impact"/>
              <a:ea typeface="Impact"/>
              <a:cs typeface="Impact"/>
              <a:sym typeface="Impact"/>
            </a:endParaRPr>
          </a:p>
        </p:txBody>
      </p:sp>
      <p:pic>
        <p:nvPicPr>
          <p:cNvPr id="139" name="Google Shape;139;g31b010a9485_0_12"/>
          <p:cNvPicPr preferRelativeResize="0"/>
          <p:nvPr/>
        </p:nvPicPr>
        <p:blipFill rotWithShape="1">
          <a:blip r:embed="rId3">
            <a:alphaModFix/>
          </a:blip>
          <a:srcRect/>
          <a:stretch/>
        </p:blipFill>
        <p:spPr>
          <a:xfrm>
            <a:off x="3425723" y="3091200"/>
            <a:ext cx="2005950" cy="2005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2eb1b864725_0_0"/>
          <p:cNvSpPr txBox="1">
            <a:spLocks noGrp="1"/>
          </p:cNvSpPr>
          <p:nvPr>
            <p:ph type="subTitle" idx="1"/>
          </p:nvPr>
        </p:nvSpPr>
        <p:spPr>
          <a:xfrm>
            <a:off x="4462100" y="1786550"/>
            <a:ext cx="4072800" cy="305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05"/>
              <a:buFont typeface="Arial"/>
              <a:buNone/>
            </a:pPr>
            <a:r>
              <a:rPr lang="en" sz="2400">
                <a:solidFill>
                  <a:srgbClr val="000000"/>
                </a:solidFill>
                <a:latin typeface="Calibri"/>
                <a:ea typeface="Calibri"/>
                <a:cs typeface="Calibri"/>
                <a:sym typeface="Calibri"/>
              </a:rPr>
              <a:t>Nostra Aetate pronounced, </a:t>
            </a:r>
            <a:r>
              <a:rPr lang="en" sz="2400" i="1">
                <a:solidFill>
                  <a:srgbClr val="000000"/>
                </a:solidFill>
                <a:latin typeface="Calibri"/>
                <a:ea typeface="Calibri"/>
                <a:cs typeface="Calibri"/>
                <a:sym typeface="Calibri"/>
              </a:rPr>
              <a:t>no-struh-ah-taught-tay.</a:t>
            </a:r>
            <a:r>
              <a:rPr lang="en" sz="2400">
                <a:solidFill>
                  <a:srgbClr val="000000"/>
                </a:solidFill>
                <a:latin typeface="Calibri"/>
                <a:ea typeface="Calibri"/>
                <a:cs typeface="Calibri"/>
                <a:sym typeface="Calibri"/>
              </a:rPr>
              <a:t> A Vatican II declaration on the relation of the Church to non-Christian religions. It affirmed many positive qualities of other religions. </a:t>
            </a:r>
            <a:endParaRPr sz="2440">
              <a:solidFill>
                <a:srgbClr val="000000"/>
              </a:solidFill>
              <a:latin typeface="Calibri"/>
              <a:ea typeface="Calibri"/>
              <a:cs typeface="Calibri"/>
              <a:sym typeface="Calibri"/>
            </a:endParaRPr>
          </a:p>
        </p:txBody>
      </p:sp>
      <p:sp>
        <p:nvSpPr>
          <p:cNvPr id="145" name="Google Shape;145;g2eb1b864725_0_0"/>
          <p:cNvSpPr/>
          <p:nvPr/>
        </p:nvSpPr>
        <p:spPr>
          <a:xfrm>
            <a:off x="399725" y="188375"/>
            <a:ext cx="8295300" cy="1116000"/>
          </a:xfrm>
          <a:prstGeom prst="roundRect">
            <a:avLst>
              <a:gd name="adj" fmla="val 16667"/>
            </a:avLst>
          </a:prstGeom>
          <a:gradFill>
            <a:gsLst>
              <a:gs pos="0">
                <a:srgbClr val="DB0000"/>
              </a:gs>
              <a:gs pos="100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g2eb1b864725_0_0"/>
          <p:cNvSpPr txBox="1"/>
          <p:nvPr/>
        </p:nvSpPr>
        <p:spPr>
          <a:xfrm>
            <a:off x="1638875" y="188375"/>
            <a:ext cx="6751500" cy="106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      </a:t>
            </a:r>
            <a:r>
              <a:rPr lang="en" sz="5300">
                <a:solidFill>
                  <a:schemeClr val="lt1"/>
                </a:solidFill>
                <a:latin typeface="Calibri"/>
                <a:ea typeface="Calibri"/>
                <a:cs typeface="Calibri"/>
                <a:sym typeface="Calibri"/>
              </a:rPr>
              <a:t>Nostra Aetate </a:t>
            </a:r>
            <a:endParaRPr sz="5300" b="0" i="0" u="none" strike="noStrike" cap="none">
              <a:solidFill>
                <a:schemeClr val="lt1"/>
              </a:solidFill>
              <a:latin typeface="Calibri"/>
              <a:ea typeface="Calibri"/>
              <a:cs typeface="Calibri"/>
              <a:sym typeface="Calibri"/>
            </a:endParaRPr>
          </a:p>
        </p:txBody>
      </p:sp>
      <p:sp>
        <p:nvSpPr>
          <p:cNvPr id="147" name="Google Shape;147;g2eb1b864725_0_0"/>
          <p:cNvSpPr/>
          <p:nvPr/>
        </p:nvSpPr>
        <p:spPr>
          <a:xfrm>
            <a:off x="7651500" y="86925"/>
            <a:ext cx="1492500" cy="1065000"/>
          </a:xfrm>
          <a:prstGeom prst="cloudCallout">
            <a:avLst>
              <a:gd name="adj1" fmla="val -20833"/>
              <a:gd name="adj2" fmla="val 6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2eb1b864725_0_0"/>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49" name="Google Shape;149;g2eb1b864725_0_0"/>
          <p:cNvPicPr preferRelativeResize="0"/>
          <p:nvPr/>
        </p:nvPicPr>
        <p:blipFill rotWithShape="1">
          <a:blip r:embed="rId3">
            <a:alphaModFix/>
          </a:blip>
          <a:srcRect t="6103"/>
          <a:stretch/>
        </p:blipFill>
        <p:spPr>
          <a:xfrm>
            <a:off x="733025" y="2105425"/>
            <a:ext cx="3276200" cy="2041400"/>
          </a:xfrm>
          <a:prstGeom prst="rect">
            <a:avLst/>
          </a:prstGeom>
          <a:noFill/>
          <a:ln w="38100" cap="flat" cmpd="sng">
            <a:solidFill>
              <a:srgbClr val="99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Google Shape;154;p10"/>
          <p:cNvSpPr txBox="1">
            <a:spLocks noGrp="1"/>
          </p:cNvSpPr>
          <p:nvPr>
            <p:ph type="title"/>
          </p:nvPr>
        </p:nvSpPr>
        <p:spPr>
          <a:xfrm>
            <a:off x="3860125" y="346025"/>
            <a:ext cx="5283900" cy="1371900"/>
          </a:xfrm>
          <a:prstGeom prst="rect">
            <a:avLst/>
          </a:prstGeom>
          <a:solidFill>
            <a:srgbClr val="680000"/>
          </a:solidFill>
          <a:ln w="38100" cap="flat" cmpd="sng">
            <a:solidFill>
              <a:srgbClr val="BA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500" b="1">
                <a:solidFill>
                  <a:schemeClr val="lt1"/>
                </a:solidFill>
                <a:latin typeface="Calibri"/>
                <a:ea typeface="Calibri"/>
                <a:cs typeface="Calibri"/>
                <a:sym typeface="Calibri"/>
              </a:rPr>
              <a:t>Liturgy:  The Call for active Participation</a:t>
            </a:r>
            <a:endParaRPr sz="3500" b="1">
              <a:solidFill>
                <a:schemeClr val="lt1"/>
              </a:solidFill>
              <a:latin typeface="Calibri"/>
              <a:ea typeface="Calibri"/>
              <a:cs typeface="Calibri"/>
              <a:sym typeface="Calibri"/>
            </a:endParaRPr>
          </a:p>
        </p:txBody>
      </p:sp>
      <p:sp>
        <p:nvSpPr>
          <p:cNvPr id="155" name="Google Shape;155;p10"/>
          <p:cNvSpPr txBox="1"/>
          <p:nvPr/>
        </p:nvSpPr>
        <p:spPr>
          <a:xfrm>
            <a:off x="3666800" y="1980650"/>
            <a:ext cx="5283900" cy="28356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None/>
            </a:pPr>
            <a:r>
              <a:rPr lang="en" sz="2600" b="1">
                <a:solidFill>
                  <a:srgbClr val="980000"/>
                </a:solidFill>
                <a:latin typeface="Calibri"/>
                <a:ea typeface="Calibri"/>
                <a:cs typeface="Calibri"/>
                <a:sym typeface="Calibri"/>
              </a:rPr>
              <a:t>“All the faithful should be led to that fully conscious, and active participation in liturgical celebrations which is demanded by the very nature of the liturgy” </a:t>
            </a:r>
            <a:r>
              <a:rPr lang="en" b="1">
                <a:solidFill>
                  <a:srgbClr val="980000"/>
                </a:solidFill>
                <a:latin typeface="Calibri"/>
                <a:ea typeface="Calibri"/>
                <a:cs typeface="Calibri"/>
                <a:sym typeface="Calibri"/>
              </a:rPr>
              <a:t>-Sacrosanctum Concilium 14</a:t>
            </a:r>
            <a:endParaRPr b="1" i="0" u="none" strike="noStrike" cap="none">
              <a:solidFill>
                <a:srgbClr val="980000"/>
              </a:solidFill>
              <a:latin typeface="Calibri"/>
              <a:ea typeface="Calibri"/>
              <a:cs typeface="Calibri"/>
              <a:sym typeface="Calibri"/>
            </a:endParaRPr>
          </a:p>
        </p:txBody>
      </p:sp>
      <p:pic>
        <p:nvPicPr>
          <p:cNvPr id="156" name="Google Shape;156;p10"/>
          <p:cNvPicPr preferRelativeResize="0"/>
          <p:nvPr/>
        </p:nvPicPr>
        <p:blipFill rotWithShape="1">
          <a:blip r:embed="rId4">
            <a:alphaModFix/>
          </a:blip>
          <a:srcRect l="44053" r="5873"/>
          <a:stretch/>
        </p:blipFill>
        <p:spPr>
          <a:xfrm>
            <a:off x="-11" y="-84500"/>
            <a:ext cx="3860136"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80000"/>
        </a:solidFill>
        <a:effectLst/>
      </p:bgPr>
    </p:bg>
    <p:spTree>
      <p:nvGrpSpPr>
        <p:cNvPr id="1" name="Shape 161"/>
        <p:cNvGrpSpPr/>
        <p:nvPr/>
      </p:nvGrpSpPr>
      <p:grpSpPr>
        <a:xfrm>
          <a:off x="0" y="0"/>
          <a:ext cx="0" cy="0"/>
          <a:chOff x="0" y="0"/>
          <a:chExt cx="0" cy="0"/>
        </a:xfrm>
      </p:grpSpPr>
      <p:sp>
        <p:nvSpPr>
          <p:cNvPr id="162" name="Google Shape;162;g31b010a9485_0_75"/>
          <p:cNvSpPr txBox="1">
            <a:spLocks noGrp="1"/>
          </p:cNvSpPr>
          <p:nvPr>
            <p:ph type="title"/>
          </p:nvPr>
        </p:nvSpPr>
        <p:spPr>
          <a:xfrm>
            <a:off x="370175" y="29700"/>
            <a:ext cx="8280600" cy="10620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AB3C19"/>
              </a:buClr>
              <a:buSzPts val="4100"/>
              <a:buFont typeface="Calibri"/>
              <a:buNone/>
            </a:pPr>
            <a:r>
              <a:rPr lang="en" sz="4000" b="1">
                <a:solidFill>
                  <a:schemeClr val="lt1"/>
                </a:solidFill>
                <a:latin typeface="Calibri"/>
                <a:ea typeface="Calibri"/>
                <a:cs typeface="Calibri"/>
                <a:sym typeface="Calibri"/>
              </a:rPr>
              <a:t>Struggles Since Vatican II</a:t>
            </a:r>
            <a:endParaRPr sz="4000" b="1">
              <a:solidFill>
                <a:schemeClr val="lt1"/>
              </a:solidFill>
              <a:latin typeface="Calibri"/>
              <a:ea typeface="Calibri"/>
              <a:cs typeface="Calibri"/>
              <a:sym typeface="Calibri"/>
            </a:endParaRPr>
          </a:p>
        </p:txBody>
      </p:sp>
      <p:sp>
        <p:nvSpPr>
          <p:cNvPr id="163" name="Google Shape;163;g31b010a9485_0_75"/>
          <p:cNvSpPr/>
          <p:nvPr/>
        </p:nvSpPr>
        <p:spPr>
          <a:xfrm rot="1230505">
            <a:off x="5355639" y="1250775"/>
            <a:ext cx="3125491" cy="2116187"/>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2900">
                <a:solidFill>
                  <a:srgbClr val="38761D"/>
                </a:solidFill>
                <a:latin typeface="Impact"/>
                <a:ea typeface="Impact"/>
                <a:cs typeface="Impact"/>
                <a:sym typeface="Impact"/>
              </a:rPr>
              <a:t>Lack of Solid Catechesis</a:t>
            </a:r>
            <a:endParaRPr sz="1100" b="0" i="0" u="none" strike="noStrike" cap="none">
              <a:solidFill>
                <a:srgbClr val="38761D"/>
              </a:solidFill>
              <a:latin typeface="Arial"/>
              <a:ea typeface="Arial"/>
              <a:cs typeface="Arial"/>
              <a:sym typeface="Arial"/>
            </a:endParaRPr>
          </a:p>
        </p:txBody>
      </p:sp>
      <p:sp>
        <p:nvSpPr>
          <p:cNvPr id="164" name="Google Shape;164;g31b010a9485_0_75"/>
          <p:cNvSpPr/>
          <p:nvPr/>
        </p:nvSpPr>
        <p:spPr>
          <a:xfrm rot="-865427" flipH="1">
            <a:off x="879704" y="1333261"/>
            <a:ext cx="2527982" cy="1793228"/>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en" sz="3100">
                <a:solidFill>
                  <a:srgbClr val="0645AD"/>
                </a:solidFill>
                <a:latin typeface="Impact"/>
                <a:ea typeface="Impact"/>
                <a:cs typeface="Impact"/>
                <a:sym typeface="Impact"/>
              </a:rPr>
              <a:t>Shortage of Priests</a:t>
            </a:r>
            <a:endParaRPr sz="2700" b="0" i="0" u="none" strike="noStrike" cap="none">
              <a:solidFill>
                <a:srgbClr val="0645AD"/>
              </a:solidFill>
              <a:latin typeface="Impact"/>
              <a:ea typeface="Impact"/>
              <a:cs typeface="Impact"/>
              <a:sym typeface="Impact"/>
            </a:endParaRPr>
          </a:p>
        </p:txBody>
      </p:sp>
      <p:sp>
        <p:nvSpPr>
          <p:cNvPr id="165" name="Google Shape;165;g31b010a9485_0_75"/>
          <p:cNvSpPr/>
          <p:nvPr/>
        </p:nvSpPr>
        <p:spPr>
          <a:xfrm>
            <a:off x="3601925" y="1257000"/>
            <a:ext cx="1817100" cy="1719300"/>
          </a:xfrm>
          <a:prstGeom prst="wedgeRectCallout">
            <a:avLst>
              <a:gd name="adj1" fmla="val -20833"/>
              <a:gd name="adj2" fmla="val 62500"/>
            </a:avLst>
          </a:prstGeom>
          <a:solidFill>
            <a:schemeClr val="lt2"/>
          </a:solidFill>
          <a:ln w="19050" cap="flat" cmpd="sng">
            <a:solidFill>
              <a:srgbClr val="6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a:solidFill>
                  <a:srgbClr val="9900FF"/>
                </a:solidFill>
                <a:latin typeface="Impact"/>
                <a:ea typeface="Impact"/>
                <a:cs typeface="Impact"/>
                <a:sym typeface="Impact"/>
              </a:rPr>
              <a:t>Mass attendance has dropped</a:t>
            </a:r>
            <a:endParaRPr sz="2400" b="0" i="0" u="none" strike="noStrike" cap="none">
              <a:solidFill>
                <a:srgbClr val="9900FF"/>
              </a:solidFill>
              <a:latin typeface="Impact"/>
              <a:ea typeface="Impact"/>
              <a:cs typeface="Impact"/>
              <a:sym typeface="Impact"/>
            </a:endParaRPr>
          </a:p>
        </p:txBody>
      </p:sp>
      <p:sp>
        <p:nvSpPr>
          <p:cNvPr id="166" name="Google Shape;166;g31b010a9485_0_75"/>
          <p:cNvSpPr/>
          <p:nvPr/>
        </p:nvSpPr>
        <p:spPr>
          <a:xfrm rot="1579836">
            <a:off x="5574034" y="3623757"/>
            <a:ext cx="2688536" cy="1227477"/>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a:solidFill>
                  <a:srgbClr val="0645AD"/>
                </a:solidFill>
                <a:latin typeface="Impact"/>
                <a:ea typeface="Impact"/>
                <a:cs typeface="Impact"/>
                <a:sym typeface="Impact"/>
              </a:rPr>
              <a:t>Rise of the ‘Nones’</a:t>
            </a:r>
            <a:endParaRPr sz="2200" b="0" i="0" u="none" strike="noStrike" cap="none">
              <a:solidFill>
                <a:srgbClr val="0645AD"/>
              </a:solidFill>
              <a:latin typeface="Impact"/>
              <a:ea typeface="Impact"/>
              <a:cs typeface="Impact"/>
              <a:sym typeface="Impact"/>
            </a:endParaRPr>
          </a:p>
        </p:txBody>
      </p:sp>
      <p:sp>
        <p:nvSpPr>
          <p:cNvPr id="167" name="Google Shape;167;g31b010a9485_0_75"/>
          <p:cNvSpPr/>
          <p:nvPr/>
        </p:nvSpPr>
        <p:spPr>
          <a:xfrm rot="-1841572" flipH="1">
            <a:off x="316001" y="3405574"/>
            <a:ext cx="2426749" cy="1355351"/>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1800">
                <a:solidFill>
                  <a:srgbClr val="38761D"/>
                </a:solidFill>
                <a:latin typeface="Impact"/>
                <a:ea typeface="Impact"/>
                <a:cs typeface="Impact"/>
                <a:sym typeface="Impact"/>
              </a:rPr>
              <a:t>Need More Evangelization</a:t>
            </a:r>
            <a:endParaRPr sz="1800" b="0" i="0" u="none" strike="noStrike" cap="none">
              <a:solidFill>
                <a:srgbClr val="38761D"/>
              </a:solidFill>
              <a:latin typeface="Impact"/>
              <a:ea typeface="Impact"/>
              <a:cs typeface="Impact"/>
              <a:sym typeface="Impact"/>
            </a:endParaRPr>
          </a:p>
        </p:txBody>
      </p:sp>
      <p:pic>
        <p:nvPicPr>
          <p:cNvPr id="168" name="Google Shape;168;g31b010a9485_0_75"/>
          <p:cNvPicPr preferRelativeResize="0"/>
          <p:nvPr/>
        </p:nvPicPr>
        <p:blipFill rotWithShape="1">
          <a:blip r:embed="rId3">
            <a:alphaModFix/>
          </a:blip>
          <a:srcRect/>
          <a:stretch/>
        </p:blipFill>
        <p:spPr>
          <a:xfrm>
            <a:off x="3425723" y="3091200"/>
            <a:ext cx="2005950" cy="2005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path path="circle">
            <a:fillToRect l="50000" t="50000" r="50000" b="50000"/>
          </a:path>
          <a:tileRect/>
        </a:gradFill>
        <a:effectLst/>
      </p:bgPr>
    </p:bg>
    <p:spTree>
      <p:nvGrpSpPr>
        <p:cNvPr id="1" name="Shape 172"/>
        <p:cNvGrpSpPr/>
        <p:nvPr/>
      </p:nvGrpSpPr>
      <p:grpSpPr>
        <a:xfrm>
          <a:off x="0" y="0"/>
          <a:ext cx="0" cy="0"/>
          <a:chOff x="0" y="0"/>
          <a:chExt cx="0" cy="0"/>
        </a:xfrm>
      </p:grpSpPr>
      <p:sp>
        <p:nvSpPr>
          <p:cNvPr id="173" name="Google Shape;173;p2"/>
          <p:cNvSpPr txBox="1">
            <a:spLocks noGrp="1"/>
          </p:cNvSpPr>
          <p:nvPr>
            <p:ph type="title"/>
          </p:nvPr>
        </p:nvSpPr>
        <p:spPr>
          <a:xfrm>
            <a:off x="482100" y="275250"/>
            <a:ext cx="8239500" cy="10746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4800" b="1">
                <a:solidFill>
                  <a:schemeClr val="lt1"/>
                </a:solidFill>
                <a:latin typeface="Calibri"/>
                <a:ea typeface="Calibri"/>
                <a:cs typeface="Calibri"/>
                <a:sym typeface="Calibri"/>
              </a:rPr>
              <a:t>Traditional Latin Mass</a:t>
            </a:r>
            <a:endParaRPr sz="4800" b="1">
              <a:solidFill>
                <a:schemeClr val="lt1"/>
              </a:solidFill>
              <a:latin typeface="Calibri"/>
              <a:ea typeface="Calibri"/>
              <a:cs typeface="Calibri"/>
              <a:sym typeface="Calibri"/>
            </a:endParaRPr>
          </a:p>
        </p:txBody>
      </p:sp>
      <p:sp>
        <p:nvSpPr>
          <p:cNvPr id="174" name="Google Shape;174;p2"/>
          <p:cNvSpPr txBox="1">
            <a:spLocks noGrp="1"/>
          </p:cNvSpPr>
          <p:nvPr>
            <p:ph type="body" idx="1"/>
          </p:nvPr>
        </p:nvSpPr>
        <p:spPr>
          <a:xfrm>
            <a:off x="5019550" y="1623700"/>
            <a:ext cx="3702000" cy="30228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rmAutofit fontScale="85000" lnSpcReduction="20000"/>
          </a:bodyPr>
          <a:lstStyle/>
          <a:p>
            <a:pPr marL="0" lvl="0" indent="0" algn="ctr" rtl="0">
              <a:lnSpc>
                <a:spcPct val="100000"/>
              </a:lnSpc>
              <a:spcBef>
                <a:spcPts val="1200"/>
              </a:spcBef>
              <a:spcAft>
                <a:spcPts val="0"/>
              </a:spcAft>
              <a:buSzPct val="59860"/>
              <a:buNone/>
            </a:pPr>
            <a:endParaRPr sz="3007">
              <a:solidFill>
                <a:schemeClr val="lt1"/>
              </a:solidFill>
              <a:latin typeface="Calibri"/>
              <a:ea typeface="Calibri"/>
              <a:cs typeface="Calibri"/>
              <a:sym typeface="Calibri"/>
            </a:endParaRPr>
          </a:p>
          <a:p>
            <a:pPr marL="457200" lvl="0" indent="-390902" algn="l" rtl="0">
              <a:lnSpc>
                <a:spcPct val="100000"/>
              </a:lnSpc>
              <a:spcBef>
                <a:spcPts val="1200"/>
              </a:spcBef>
              <a:spcAft>
                <a:spcPts val="0"/>
              </a:spcAft>
              <a:buClr>
                <a:schemeClr val="lt1"/>
              </a:buClr>
              <a:buSzPct val="100000"/>
              <a:buFont typeface="Calibri"/>
              <a:buChar char="●"/>
            </a:pPr>
            <a:r>
              <a:rPr lang="en" sz="3007">
                <a:solidFill>
                  <a:schemeClr val="lt1"/>
                </a:solidFill>
                <a:latin typeface="Calibri"/>
                <a:ea typeface="Calibri"/>
                <a:cs typeface="Calibri"/>
                <a:sym typeface="Calibri"/>
              </a:rPr>
              <a:t>Latin</a:t>
            </a:r>
            <a:endParaRPr sz="3007">
              <a:solidFill>
                <a:schemeClr val="lt1"/>
              </a:solidFill>
              <a:latin typeface="Calibri"/>
              <a:ea typeface="Calibri"/>
              <a:cs typeface="Calibri"/>
              <a:sym typeface="Calibri"/>
            </a:endParaRPr>
          </a:p>
          <a:p>
            <a:pPr marL="457200" lvl="0" indent="-390902" algn="l" rtl="0">
              <a:lnSpc>
                <a:spcPct val="100000"/>
              </a:lnSpc>
              <a:spcBef>
                <a:spcPts val="0"/>
              </a:spcBef>
              <a:spcAft>
                <a:spcPts val="0"/>
              </a:spcAft>
              <a:buClr>
                <a:schemeClr val="lt1"/>
              </a:buClr>
              <a:buSzPct val="100000"/>
              <a:buFont typeface="Calibri"/>
              <a:buChar char="●"/>
            </a:pPr>
            <a:r>
              <a:rPr lang="en" sz="3007">
                <a:solidFill>
                  <a:schemeClr val="lt1"/>
                </a:solidFill>
                <a:latin typeface="Calibri"/>
                <a:ea typeface="Calibri"/>
                <a:cs typeface="Calibri"/>
                <a:sym typeface="Calibri"/>
              </a:rPr>
              <a:t>Organ Music</a:t>
            </a:r>
            <a:endParaRPr sz="3007">
              <a:solidFill>
                <a:schemeClr val="lt1"/>
              </a:solidFill>
              <a:latin typeface="Calibri"/>
              <a:ea typeface="Calibri"/>
              <a:cs typeface="Calibri"/>
              <a:sym typeface="Calibri"/>
            </a:endParaRPr>
          </a:p>
          <a:p>
            <a:pPr marL="457200" lvl="0" indent="-390902" algn="l" rtl="0">
              <a:lnSpc>
                <a:spcPct val="100000"/>
              </a:lnSpc>
              <a:spcBef>
                <a:spcPts val="0"/>
              </a:spcBef>
              <a:spcAft>
                <a:spcPts val="0"/>
              </a:spcAft>
              <a:buClr>
                <a:schemeClr val="lt1"/>
              </a:buClr>
              <a:buSzPct val="100000"/>
              <a:buFont typeface="Calibri"/>
              <a:buChar char="●"/>
            </a:pPr>
            <a:r>
              <a:rPr lang="en" sz="3007">
                <a:solidFill>
                  <a:schemeClr val="lt1"/>
                </a:solidFill>
                <a:latin typeface="Calibri"/>
                <a:ea typeface="Calibri"/>
                <a:cs typeface="Calibri"/>
                <a:sym typeface="Calibri"/>
              </a:rPr>
              <a:t>Ad Orientum</a:t>
            </a:r>
            <a:endParaRPr sz="3007">
              <a:solidFill>
                <a:schemeClr val="lt1"/>
              </a:solidFill>
              <a:latin typeface="Calibri"/>
              <a:ea typeface="Calibri"/>
              <a:cs typeface="Calibri"/>
              <a:sym typeface="Calibri"/>
            </a:endParaRPr>
          </a:p>
          <a:p>
            <a:pPr marL="457200" lvl="0" indent="-390902" algn="l" rtl="0">
              <a:lnSpc>
                <a:spcPct val="100000"/>
              </a:lnSpc>
              <a:spcBef>
                <a:spcPts val="0"/>
              </a:spcBef>
              <a:spcAft>
                <a:spcPts val="0"/>
              </a:spcAft>
              <a:buClr>
                <a:schemeClr val="lt1"/>
              </a:buClr>
              <a:buSzPct val="100000"/>
              <a:buFont typeface="Calibri"/>
              <a:buChar char="●"/>
            </a:pPr>
            <a:r>
              <a:rPr lang="en" sz="3007">
                <a:solidFill>
                  <a:schemeClr val="lt1"/>
                </a:solidFill>
                <a:latin typeface="Calibri"/>
                <a:ea typeface="Calibri"/>
                <a:cs typeface="Calibri"/>
                <a:sym typeface="Calibri"/>
              </a:rPr>
              <a:t>Gregorian Chant</a:t>
            </a:r>
            <a:endParaRPr sz="3007">
              <a:solidFill>
                <a:schemeClr val="lt1"/>
              </a:solidFill>
              <a:latin typeface="Calibri"/>
              <a:ea typeface="Calibri"/>
              <a:cs typeface="Calibri"/>
              <a:sym typeface="Calibri"/>
            </a:endParaRPr>
          </a:p>
          <a:p>
            <a:pPr marL="457200" lvl="0" indent="-390902" algn="l" rtl="0">
              <a:lnSpc>
                <a:spcPct val="100000"/>
              </a:lnSpc>
              <a:spcBef>
                <a:spcPts val="0"/>
              </a:spcBef>
              <a:spcAft>
                <a:spcPts val="0"/>
              </a:spcAft>
              <a:buClr>
                <a:schemeClr val="lt1"/>
              </a:buClr>
              <a:buSzPct val="100000"/>
              <a:buFont typeface="Calibri"/>
              <a:buChar char="●"/>
            </a:pPr>
            <a:r>
              <a:rPr lang="en" sz="3007">
                <a:solidFill>
                  <a:schemeClr val="lt1"/>
                </a:solidFill>
                <a:latin typeface="Calibri"/>
                <a:ea typeface="Calibri"/>
                <a:cs typeface="Calibri"/>
                <a:sym typeface="Calibri"/>
              </a:rPr>
              <a:t>Kneeling for Communion</a:t>
            </a:r>
            <a:endParaRPr sz="3007">
              <a:solidFill>
                <a:schemeClr val="lt1"/>
              </a:solidFill>
              <a:latin typeface="Calibri"/>
              <a:ea typeface="Calibri"/>
              <a:cs typeface="Calibri"/>
              <a:sym typeface="Calibri"/>
            </a:endParaRPr>
          </a:p>
          <a:p>
            <a:pPr marL="457200" lvl="0" indent="-358140" algn="l" rtl="0">
              <a:lnSpc>
                <a:spcPct val="115000"/>
              </a:lnSpc>
              <a:spcBef>
                <a:spcPts val="0"/>
              </a:spcBef>
              <a:spcAft>
                <a:spcPts val="0"/>
              </a:spcAft>
              <a:buSzPct val="100000"/>
              <a:buFont typeface="Calibri"/>
              <a:buChar char="●"/>
            </a:pPr>
            <a:endParaRPr sz="2400">
              <a:latin typeface="Calibri"/>
              <a:ea typeface="Calibri"/>
              <a:cs typeface="Calibri"/>
              <a:sym typeface="Calibri"/>
            </a:endParaRPr>
          </a:p>
        </p:txBody>
      </p:sp>
      <p:pic>
        <p:nvPicPr>
          <p:cNvPr id="175" name="Google Shape;175;p2"/>
          <p:cNvPicPr preferRelativeResize="0"/>
          <p:nvPr/>
        </p:nvPicPr>
        <p:blipFill rotWithShape="1">
          <a:blip r:embed="rId3">
            <a:alphaModFix/>
          </a:blip>
          <a:srcRect l="11916" r="10147"/>
          <a:stretch/>
        </p:blipFill>
        <p:spPr>
          <a:xfrm>
            <a:off x="578350" y="1686800"/>
            <a:ext cx="4149600" cy="2931825"/>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6"/>
          <p:cNvSpPr txBox="1">
            <a:spLocks noGrp="1"/>
          </p:cNvSpPr>
          <p:nvPr>
            <p:ph type="body" idx="1"/>
          </p:nvPr>
        </p:nvSpPr>
        <p:spPr>
          <a:xfrm>
            <a:off x="1095475" y="1446975"/>
            <a:ext cx="4167300" cy="3110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a:p>
            <a:pPr marL="0" lvl="0" indent="0" algn="l" rtl="0">
              <a:lnSpc>
                <a:spcPct val="115000"/>
              </a:lnSpc>
              <a:spcBef>
                <a:spcPts val="1200"/>
              </a:spcBef>
              <a:spcAft>
                <a:spcPts val="1200"/>
              </a:spcAft>
              <a:buSzPts val="1800"/>
              <a:buNone/>
            </a:pPr>
            <a:r>
              <a:rPr lang="en" sz="3400">
                <a:solidFill>
                  <a:srgbClr val="5B0F00"/>
                </a:solidFill>
                <a:latin typeface="Calibri"/>
                <a:ea typeface="Calibri"/>
                <a:cs typeface="Calibri"/>
                <a:sym typeface="Calibri"/>
              </a:rPr>
              <a:t>Which parts of the Mass that you have attended are the most meaningful to you?</a:t>
            </a:r>
            <a:endParaRPr sz="3400">
              <a:solidFill>
                <a:srgbClr val="5B0F00"/>
              </a:solidFill>
              <a:latin typeface="Calibri"/>
              <a:ea typeface="Calibri"/>
              <a:cs typeface="Calibri"/>
              <a:sym typeface="Calibri"/>
            </a:endParaRPr>
          </a:p>
        </p:txBody>
      </p:sp>
      <p:pic>
        <p:nvPicPr>
          <p:cNvPr id="181" name="Google Shape;181;p6"/>
          <p:cNvPicPr preferRelativeResize="0"/>
          <p:nvPr/>
        </p:nvPicPr>
        <p:blipFill rotWithShape="1">
          <a:blip r:embed="rId3">
            <a:alphaModFix/>
          </a:blip>
          <a:srcRect/>
          <a:stretch/>
        </p:blipFill>
        <p:spPr>
          <a:xfrm>
            <a:off x="5488979" y="1567537"/>
            <a:ext cx="3034375" cy="2586275"/>
          </a:xfrm>
          <a:prstGeom prst="rect">
            <a:avLst/>
          </a:prstGeom>
          <a:noFill/>
          <a:ln>
            <a:noFill/>
          </a:ln>
        </p:spPr>
      </p:pic>
      <p:sp>
        <p:nvSpPr>
          <p:cNvPr id="182" name="Google Shape;182;p6"/>
          <p:cNvSpPr/>
          <p:nvPr/>
        </p:nvSpPr>
        <p:spPr>
          <a:xfrm rot="10800000">
            <a:off x="460600" y="243100"/>
            <a:ext cx="8227200" cy="909300"/>
          </a:xfrm>
          <a:prstGeom prst="bevel">
            <a:avLst>
              <a:gd name="adj" fmla="val 12500"/>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6"/>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a:solidFill>
                  <a:schemeClr val="lt1"/>
                </a:solidFill>
                <a:latin typeface="Calibri"/>
                <a:ea typeface="Calibri"/>
                <a:cs typeface="Calibri"/>
                <a:sym typeface="Calibri"/>
              </a:rPr>
              <a:t>Turn and Talk</a:t>
            </a: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5436</Words>
  <Application>Microsoft Office PowerPoint</Application>
  <PresentationFormat>On-screen Show (16:9)</PresentationFormat>
  <Paragraphs>302</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Calibri</vt:lpstr>
      <vt:lpstr>Impact</vt:lpstr>
      <vt:lpstr>Roboto</vt:lpstr>
      <vt:lpstr>Arial</vt:lpstr>
      <vt:lpstr>Simple Light</vt:lpstr>
      <vt:lpstr>Simple Light</vt:lpstr>
      <vt:lpstr>PowerPoint Presentation</vt:lpstr>
      <vt:lpstr>PowerPoint Presentation</vt:lpstr>
      <vt:lpstr>PowerPoint Presentation</vt:lpstr>
      <vt:lpstr>Positive Fruits of Vatican II</vt:lpstr>
      <vt:lpstr>PowerPoint Presentation</vt:lpstr>
      <vt:lpstr>Liturgy:  The Call for active Participation</vt:lpstr>
      <vt:lpstr>Struggles Since Vatican II</vt:lpstr>
      <vt:lpstr>Traditional Latin Mass</vt:lpstr>
      <vt:lpstr>PowerPoint Presentation</vt:lpstr>
      <vt:lpstr>PowerPoint Presentation</vt:lpstr>
      <vt:lpstr>Testimony of the  Real Presence</vt:lpstr>
      <vt:lpstr>The Universal Call to Holiness</vt:lpstr>
      <vt:lpstr>  Religious Life  </vt:lpstr>
      <vt:lpstr>Scriptural Renewal</vt:lpstr>
      <vt:lpstr> Lectio Divina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5</cp:revision>
  <dcterms:modified xsi:type="dcterms:W3CDTF">2025-01-07T15:33:18Z</dcterms:modified>
</cp:coreProperties>
</file>