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5"/>
  </p:notesMasterIdLst>
  <p:sldIdLst>
    <p:sldId id="325" r:id="rId2"/>
    <p:sldId id="273" r:id="rId3"/>
    <p:sldId id="289" r:id="rId4"/>
    <p:sldId id="284" r:id="rId5"/>
    <p:sldId id="308" r:id="rId6"/>
    <p:sldId id="285" r:id="rId7"/>
    <p:sldId id="309" r:id="rId8"/>
    <p:sldId id="324" r:id="rId9"/>
    <p:sldId id="287" r:id="rId10"/>
    <p:sldId id="286" r:id="rId11"/>
    <p:sldId id="310" r:id="rId12"/>
    <p:sldId id="307" r:id="rId13"/>
    <p:sldId id="288" r:id="rId14"/>
    <p:sldId id="301" r:id="rId15"/>
    <p:sldId id="312" r:id="rId16"/>
    <p:sldId id="313" r:id="rId17"/>
    <p:sldId id="303" r:id="rId18"/>
    <p:sldId id="305" r:id="rId19"/>
    <p:sldId id="319" r:id="rId20"/>
    <p:sldId id="314" r:id="rId21"/>
    <p:sldId id="315" r:id="rId22"/>
    <p:sldId id="317" r:id="rId23"/>
    <p:sldId id="322"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99"/>
    <a:srgbClr val="FFCC00"/>
    <a:srgbClr val="0000CC"/>
    <a:srgbClr val="339933"/>
    <a:srgbClr val="990099"/>
    <a:srgbClr val="00CC00"/>
    <a:srgbClr val="00FF00"/>
    <a:srgbClr val="FF6600"/>
    <a:srgbClr val="969696"/>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29" autoAdjust="0"/>
    <p:restoredTop sz="94660"/>
  </p:normalViewPr>
  <p:slideViewPr>
    <p:cSldViewPr>
      <p:cViewPr>
        <p:scale>
          <a:sx n="70" d="100"/>
          <a:sy n="70" d="100"/>
        </p:scale>
        <p:origin x="-1854" y="-4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F87467-3825-45C5-ADA6-8E6F5A2764B6}" type="datetimeFigureOut">
              <a:rPr lang="en-US" smtClean="0"/>
              <a:t>4/27/2016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A4DABF-2FDC-460B-9B8A-9F17BACDBD49}" type="slidenum">
              <a:rPr lang="en-US" smtClean="0"/>
              <a:t>‹#›</a:t>
            </a:fld>
            <a:endParaRPr lang="en-US"/>
          </a:p>
        </p:txBody>
      </p:sp>
    </p:spTree>
    <p:extLst>
      <p:ext uri="{BB962C8B-B14F-4D97-AF65-F5344CB8AC3E}">
        <p14:creationId xmlns:p14="http://schemas.microsoft.com/office/powerpoint/2010/main" val="623772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itchFamily="18" charset="0"/>
              </a:defRPr>
            </a:lvl1pPr>
            <a:lvl2pPr marL="742950" indent="-285750">
              <a:spcBef>
                <a:spcPct val="30000"/>
              </a:spcBef>
              <a:defRPr sz="1200">
                <a:solidFill>
                  <a:schemeClr val="tx1"/>
                </a:solidFill>
                <a:latin typeface="Times New Roman" pitchFamily="18" charset="0"/>
              </a:defRPr>
            </a:lvl2pPr>
            <a:lvl3pPr marL="1143000" indent="-228600">
              <a:spcBef>
                <a:spcPct val="30000"/>
              </a:spcBef>
              <a:defRPr sz="1200">
                <a:solidFill>
                  <a:schemeClr val="tx1"/>
                </a:solidFill>
                <a:latin typeface="Times New Roman" pitchFamily="18" charset="0"/>
              </a:defRPr>
            </a:lvl3pPr>
            <a:lvl4pPr marL="1600200" indent="-228600">
              <a:spcBef>
                <a:spcPct val="30000"/>
              </a:spcBef>
              <a:defRPr sz="1200">
                <a:solidFill>
                  <a:schemeClr val="tx1"/>
                </a:solidFill>
                <a:latin typeface="Times New Roman" pitchFamily="18" charset="0"/>
              </a:defRPr>
            </a:lvl4pPr>
            <a:lvl5pPr marL="2057400" indent="-22860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C677B151-42DB-4E90-BBE7-025FAE36ACBA}" type="slidenum">
              <a:rPr lang="en-US" altLang="en-US"/>
              <a:pPr>
                <a:spcBef>
                  <a:spcPct val="0"/>
                </a:spcBef>
              </a:pPr>
              <a:t>15</a:t>
            </a:fld>
            <a:endParaRPr lang="en-US" alt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60427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FA888680-08B2-4580-BA2E-87D4237F511B}" type="datetimeFigureOut">
              <a:rPr lang="en-US" smtClean="0"/>
              <a:t>4/27/2016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68BDB3B-2EF1-4D9C-BA67-953FA738B676}" type="slidenum">
              <a:rPr lang="en-US" smtClean="0"/>
              <a:t>‹#›</a:t>
            </a:fld>
            <a:endParaRPr lang="en-US"/>
          </a:p>
        </p:txBody>
      </p:sp>
    </p:spTree>
    <p:extLst>
      <p:ext uri="{BB962C8B-B14F-4D97-AF65-F5344CB8AC3E}">
        <p14:creationId xmlns:p14="http://schemas.microsoft.com/office/powerpoint/2010/main" val="1111404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FA888680-08B2-4580-BA2E-87D4237F511B}" type="datetimeFigureOut">
              <a:rPr lang="en-US" smtClean="0"/>
              <a:t>4/27/2016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68BDB3B-2EF1-4D9C-BA67-953FA738B676}" type="slidenum">
              <a:rPr lang="en-US" smtClean="0"/>
              <a:t>‹#›</a:t>
            </a:fld>
            <a:endParaRPr lang="en-US"/>
          </a:p>
        </p:txBody>
      </p:sp>
    </p:spTree>
    <p:extLst>
      <p:ext uri="{BB962C8B-B14F-4D97-AF65-F5344CB8AC3E}">
        <p14:creationId xmlns:p14="http://schemas.microsoft.com/office/powerpoint/2010/main" val="36868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FA888680-08B2-4580-BA2E-87D4237F511B}" type="datetimeFigureOut">
              <a:rPr lang="en-US" smtClean="0"/>
              <a:t>4/27/2016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68BDB3B-2EF1-4D9C-BA67-953FA738B676}" type="slidenum">
              <a:rPr lang="en-US" smtClean="0"/>
              <a:t>‹#›</a:t>
            </a:fld>
            <a:endParaRPr lang="en-US"/>
          </a:p>
        </p:txBody>
      </p:sp>
    </p:spTree>
    <p:extLst>
      <p:ext uri="{BB962C8B-B14F-4D97-AF65-F5344CB8AC3E}">
        <p14:creationId xmlns:p14="http://schemas.microsoft.com/office/powerpoint/2010/main" val="3904831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fld id="{8932CA8F-D334-46FD-9306-4A25EEAB55A5}" type="slidenum">
              <a:rPr lang="en-US" altLang="en-US"/>
              <a:pPr/>
              <a:t>‹#›</a:t>
            </a:fld>
            <a:endParaRPr lang="en-US" altLang="en-US"/>
          </a:p>
        </p:txBody>
      </p:sp>
    </p:spTree>
    <p:extLst>
      <p:ext uri="{BB962C8B-B14F-4D97-AF65-F5344CB8AC3E}">
        <p14:creationId xmlns:p14="http://schemas.microsoft.com/office/powerpoint/2010/main" val="139487468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FA888680-08B2-4580-BA2E-87D4237F511B}" type="datetimeFigureOut">
              <a:rPr lang="en-US" smtClean="0"/>
              <a:t>4/27/2016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68BDB3B-2EF1-4D9C-BA67-953FA738B676}" type="slidenum">
              <a:rPr lang="en-US" smtClean="0"/>
              <a:t>‹#›</a:t>
            </a:fld>
            <a:endParaRPr lang="en-US"/>
          </a:p>
        </p:txBody>
      </p:sp>
    </p:spTree>
    <p:extLst>
      <p:ext uri="{BB962C8B-B14F-4D97-AF65-F5344CB8AC3E}">
        <p14:creationId xmlns:p14="http://schemas.microsoft.com/office/powerpoint/2010/main" val="3816845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FA888680-08B2-4580-BA2E-87D4237F511B}" type="datetimeFigureOut">
              <a:rPr lang="en-US" smtClean="0"/>
              <a:t>4/27/2016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68BDB3B-2EF1-4D9C-BA67-953FA738B676}" type="slidenum">
              <a:rPr lang="en-US" smtClean="0"/>
              <a:t>‹#›</a:t>
            </a:fld>
            <a:endParaRPr lang="en-US"/>
          </a:p>
        </p:txBody>
      </p:sp>
    </p:spTree>
    <p:extLst>
      <p:ext uri="{BB962C8B-B14F-4D97-AF65-F5344CB8AC3E}">
        <p14:creationId xmlns:p14="http://schemas.microsoft.com/office/powerpoint/2010/main" val="2591497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FA888680-08B2-4580-BA2E-87D4237F511B}" type="datetimeFigureOut">
              <a:rPr lang="en-US" smtClean="0"/>
              <a:t>4/27/2016</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E68BDB3B-2EF1-4D9C-BA67-953FA738B676}" type="slidenum">
              <a:rPr lang="en-US" smtClean="0"/>
              <a:t>‹#›</a:t>
            </a:fld>
            <a:endParaRPr lang="en-US"/>
          </a:p>
        </p:txBody>
      </p:sp>
    </p:spTree>
    <p:extLst>
      <p:ext uri="{BB962C8B-B14F-4D97-AF65-F5344CB8AC3E}">
        <p14:creationId xmlns:p14="http://schemas.microsoft.com/office/powerpoint/2010/main" val="169373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FA888680-08B2-4580-BA2E-87D4237F511B}" type="datetimeFigureOut">
              <a:rPr lang="en-US" smtClean="0"/>
              <a:t>4/27/2016</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E68BDB3B-2EF1-4D9C-BA67-953FA738B676}" type="slidenum">
              <a:rPr lang="en-US" smtClean="0"/>
              <a:t>‹#›</a:t>
            </a:fld>
            <a:endParaRPr lang="en-US"/>
          </a:p>
        </p:txBody>
      </p:sp>
    </p:spTree>
    <p:extLst>
      <p:ext uri="{BB962C8B-B14F-4D97-AF65-F5344CB8AC3E}">
        <p14:creationId xmlns:p14="http://schemas.microsoft.com/office/powerpoint/2010/main" val="1250408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FA888680-08B2-4580-BA2E-87D4237F511B}" type="datetimeFigureOut">
              <a:rPr lang="en-US" smtClean="0"/>
              <a:t>4/27/2016</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E68BDB3B-2EF1-4D9C-BA67-953FA738B676}" type="slidenum">
              <a:rPr lang="en-US" smtClean="0"/>
              <a:t>‹#›</a:t>
            </a:fld>
            <a:endParaRPr lang="en-US"/>
          </a:p>
        </p:txBody>
      </p:sp>
    </p:spTree>
    <p:extLst>
      <p:ext uri="{BB962C8B-B14F-4D97-AF65-F5344CB8AC3E}">
        <p14:creationId xmlns:p14="http://schemas.microsoft.com/office/powerpoint/2010/main" val="2915049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FA888680-08B2-4580-BA2E-87D4237F511B}" type="datetimeFigureOut">
              <a:rPr lang="en-US" smtClean="0"/>
              <a:t>4/27/2016</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E68BDB3B-2EF1-4D9C-BA67-953FA738B676}" type="slidenum">
              <a:rPr lang="en-US" smtClean="0"/>
              <a:t>‹#›</a:t>
            </a:fld>
            <a:endParaRPr lang="en-US"/>
          </a:p>
        </p:txBody>
      </p:sp>
    </p:spTree>
    <p:extLst>
      <p:ext uri="{BB962C8B-B14F-4D97-AF65-F5344CB8AC3E}">
        <p14:creationId xmlns:p14="http://schemas.microsoft.com/office/powerpoint/2010/main" val="225161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FA888680-08B2-4580-BA2E-87D4237F511B}" type="datetimeFigureOut">
              <a:rPr lang="en-US" smtClean="0"/>
              <a:t>4/27/2016</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E68BDB3B-2EF1-4D9C-BA67-953FA738B676}" type="slidenum">
              <a:rPr lang="en-US" smtClean="0"/>
              <a:t>‹#›</a:t>
            </a:fld>
            <a:endParaRPr lang="en-US"/>
          </a:p>
        </p:txBody>
      </p:sp>
    </p:spTree>
    <p:extLst>
      <p:ext uri="{BB962C8B-B14F-4D97-AF65-F5344CB8AC3E}">
        <p14:creationId xmlns:p14="http://schemas.microsoft.com/office/powerpoint/2010/main" val="662982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FA888680-08B2-4580-BA2E-87D4237F511B}" type="datetimeFigureOut">
              <a:rPr lang="en-US" smtClean="0"/>
              <a:t>4/27/2016</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E68BDB3B-2EF1-4D9C-BA67-953FA738B676}" type="slidenum">
              <a:rPr lang="en-US" smtClean="0"/>
              <a:t>‹#›</a:t>
            </a:fld>
            <a:endParaRPr lang="en-US"/>
          </a:p>
        </p:txBody>
      </p:sp>
    </p:spTree>
    <p:extLst>
      <p:ext uri="{BB962C8B-B14F-4D97-AF65-F5344CB8AC3E}">
        <p14:creationId xmlns:p14="http://schemas.microsoft.com/office/powerpoint/2010/main" val="207417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fld id="{FA888680-08B2-4580-BA2E-87D4237F511B}" type="datetimeFigureOut">
              <a:rPr lang="en-US" smtClean="0"/>
              <a:t>4/27/2016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fld id="{E68BDB3B-2EF1-4D9C-BA67-953FA738B67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vatican.va/archive/ENG0015/_INDEX.HTM" TargetMode="External"/><Relationship Id="rId2" Type="http://schemas.openxmlformats.org/officeDocument/2006/relationships/hyperlink" Target="http://wwwmigrate.usccb.org/bible/" TargetMode="External"/><Relationship Id="rId1" Type="http://schemas.openxmlformats.org/officeDocument/2006/relationships/slideLayout" Target="../slideLayouts/slideLayout2.xml"/><Relationship Id="rId4" Type="http://schemas.openxmlformats.org/officeDocument/2006/relationships/hyperlink" Target="http://www.vatican.va/archive/hist_councils/ii_vatican_council/index.ht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avemariapress.com/dynamicmedia/files/8de7b7c45b0df29f26ffedbda7fab678/9781594716218.jpg"/>
          <p:cNvPicPr>
            <a:picLocks noChangeAspect="1" noChangeArrowheads="1"/>
          </p:cNvPicPr>
          <p:nvPr/>
        </p:nvPicPr>
        <p:blipFill rotWithShape="1">
          <a:blip r:embed="rId2">
            <a:extLst>
              <a:ext uri="{28A0092B-C50C-407E-A947-70E740481C1C}">
                <a14:useLocalDpi xmlns:a14="http://schemas.microsoft.com/office/drawing/2010/main" val="0"/>
              </a:ext>
            </a:extLst>
          </a:blip>
          <a:srcRect t="13859" b="27536"/>
          <a:stretch/>
        </p:blipFill>
        <p:spPr bwMode="auto">
          <a:xfrm>
            <a:off x="-75482" y="0"/>
            <a:ext cx="9219482" cy="69998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228600"/>
            <a:ext cx="9144000" cy="707886"/>
          </a:xfrm>
          <a:prstGeom prst="rect">
            <a:avLst/>
          </a:prstGeom>
          <a:noFill/>
        </p:spPr>
        <p:txBody>
          <a:bodyPr wrap="square" rtlCol="0">
            <a:spAutoFit/>
          </a:bodyPr>
          <a:lstStyle/>
          <a:p>
            <a:pPr algn="ctr"/>
            <a:r>
              <a:rPr lang="en-US" sz="4000" dirty="0" smtClean="0">
                <a:solidFill>
                  <a:schemeClr val="bg1"/>
                </a:solidFill>
                <a:latin typeface="Arial Black" panose="020B0A04020102020204" pitchFamily="34" charset="0"/>
              </a:rPr>
              <a:t>Chapter </a:t>
            </a:r>
            <a:r>
              <a:rPr lang="en-US" sz="4000" dirty="0" smtClean="0">
                <a:solidFill>
                  <a:schemeClr val="bg1"/>
                </a:solidFill>
                <a:latin typeface="Arial Black" panose="020B0A04020102020204" pitchFamily="34" charset="0"/>
              </a:rPr>
              <a:t>4 </a:t>
            </a:r>
            <a:r>
              <a:rPr lang="en-US" sz="4000" dirty="0" smtClean="0">
                <a:solidFill>
                  <a:schemeClr val="bg1"/>
                </a:solidFill>
                <a:latin typeface="Arial Black" panose="020B0A04020102020204" pitchFamily="34" charset="0"/>
              </a:rPr>
              <a:t>PowerPoint</a:t>
            </a:r>
            <a:endParaRPr lang="en-US" sz="40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40618485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parishdeacon.com/Assets/Images/History/Jewish/ancient-hebrew-univer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76201"/>
            <a:ext cx="5105400" cy="68391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6133981"/>
            <a:ext cx="8839200" cy="1231106"/>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Creation, the Fall, and the Promise of Redemption</a:t>
            </a:r>
          </a:p>
          <a:p>
            <a:pPr algn="r"/>
            <a:endPar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106961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122" name="Picture 2" descr="http://www.doctrinalhomilyoutlines.com/wp-content/uploads/2013/01/Adam-Ev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3127375"/>
            <a:ext cx="3502025" cy="35020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81000" y="304800"/>
            <a:ext cx="8534400" cy="5863144"/>
          </a:xfrm>
          <a:prstGeom prst="rect">
            <a:avLst/>
          </a:prstGeom>
          <a:noFill/>
        </p:spPr>
        <p:txBody>
          <a:bodyPr wrap="square" rtlCol="0">
            <a:spAutoFit/>
            <a:scene3d>
              <a:camera prst="orthographicFront"/>
              <a:lightRig rig="threePt" dir="t"/>
            </a:scene3d>
            <a:sp3d extrusionH="57150">
              <a:bevelT w="38100" h="38100"/>
            </a:sp3d>
          </a:bodyPr>
          <a:lstStyle/>
          <a:p>
            <a:pPr>
              <a:lnSpc>
                <a:spcPts val="4500"/>
              </a:lnSpc>
            </a:pPr>
            <a:r>
              <a:rPr lang="en-US" sz="3600" b="1" spc="50" dirty="0">
                <a:ln w="9525" cmpd="sng">
                  <a:solidFill>
                    <a:schemeClr val="accent1"/>
                  </a:solidFill>
                  <a:prstDash val="solid"/>
                </a:ln>
                <a:solidFill>
                  <a:srgbClr val="70AD47">
                    <a:tint val="1000"/>
                  </a:srgbClr>
                </a:solidFill>
                <a:effectLst>
                  <a:glow rad="38100">
                    <a:schemeClr val="accent1">
                      <a:alpha val="40000"/>
                    </a:schemeClr>
                  </a:glow>
                </a:effectLst>
                <a:latin typeface="Arial" panose="020B0604020202020204" pitchFamily="34" charset="0"/>
                <a:cs typeface="Arial" panose="020B0604020202020204" pitchFamily="34" charset="0"/>
              </a:rPr>
              <a:t>Original Holiness &amp; Original Justice</a:t>
            </a:r>
            <a:br>
              <a:rPr lang="en-US" sz="3600" b="1" spc="50" dirty="0">
                <a:ln w="9525" cmpd="sng">
                  <a:solidFill>
                    <a:schemeClr val="accent1"/>
                  </a:solidFill>
                  <a:prstDash val="solid"/>
                </a:ln>
                <a:solidFill>
                  <a:srgbClr val="70AD47">
                    <a:tint val="1000"/>
                  </a:srgbClr>
                </a:solidFill>
                <a:effectLst>
                  <a:glow rad="38100">
                    <a:schemeClr val="accent1">
                      <a:alpha val="40000"/>
                    </a:schemeClr>
                  </a:glow>
                </a:effectLst>
                <a:latin typeface="Arial" panose="020B0604020202020204" pitchFamily="34" charset="0"/>
                <a:cs typeface="Arial" panose="020B0604020202020204" pitchFamily="34" charset="0"/>
              </a:rPr>
            </a:br>
            <a:r>
              <a:rPr lang="en-US" sz="3000" b="1" dirty="0">
                <a:latin typeface="Arial Narrow" panose="020B0606020202030204" pitchFamily="34" charset="0"/>
                <a:cs typeface="Arial" panose="020B0604020202020204" pitchFamily="34" charset="0"/>
              </a:rPr>
              <a:t>The state of Adam and Eve before sin. The grace of </a:t>
            </a:r>
            <a:r>
              <a:rPr lang="en-US" sz="3000" b="1" dirty="0">
                <a:ln w="3175">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rial Narrow" panose="020B0606020202030204" pitchFamily="34" charset="0"/>
                <a:cs typeface="Arial" panose="020B0604020202020204" pitchFamily="34" charset="0"/>
              </a:rPr>
              <a:t>Original Holiness </a:t>
            </a:r>
            <a:r>
              <a:rPr lang="en-US" sz="3000" b="1" dirty="0">
                <a:latin typeface="Arial Narrow" panose="020B0606020202030204" pitchFamily="34" charset="0"/>
                <a:cs typeface="Arial" panose="020B0604020202020204" pitchFamily="34" charset="0"/>
              </a:rPr>
              <a:t>was for people to share in God’s life. The main gifts of Original Justice were that people would not have to suffer or die. </a:t>
            </a:r>
            <a:r>
              <a:rPr lang="en-US" sz="3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rial Narrow" panose="020B0606020202030204" pitchFamily="34" charset="0"/>
                <a:cs typeface="Arial" panose="020B0604020202020204" pitchFamily="34" charset="0"/>
              </a:rPr>
              <a:t>Original Justice</a:t>
            </a:r>
            <a:r>
              <a:rPr lang="en-US" sz="3000" b="1" i="1" dirty="0">
                <a:latin typeface="Arial Narrow" panose="020B0606020202030204" pitchFamily="34" charset="0"/>
                <a:cs typeface="Arial" panose="020B0604020202020204" pitchFamily="34" charset="0"/>
              </a:rPr>
              <a:t> </a:t>
            </a:r>
            <a:r>
              <a:rPr lang="en-US" sz="3000" b="1" dirty="0">
                <a:latin typeface="Arial Narrow" panose="020B0606020202030204" pitchFamily="34" charset="0"/>
                <a:cs typeface="Arial" panose="020B0604020202020204" pitchFamily="34" charset="0"/>
              </a:rPr>
              <a:t>also guaranteed an inner harmony of </a:t>
            </a:r>
            <a:br>
              <a:rPr lang="en-US" sz="3000" b="1" dirty="0">
                <a:latin typeface="Arial Narrow" panose="020B0606020202030204" pitchFamily="34" charset="0"/>
                <a:cs typeface="Arial" panose="020B0604020202020204" pitchFamily="34" charset="0"/>
              </a:rPr>
            </a:br>
            <a:r>
              <a:rPr lang="en-US" sz="3000" b="1" dirty="0">
                <a:latin typeface="Arial Narrow" panose="020B0606020202030204" pitchFamily="34" charset="0"/>
                <a:cs typeface="Arial" panose="020B0604020202020204" pitchFamily="34" charset="0"/>
              </a:rPr>
              <a:t>the human person, the harmony </a:t>
            </a:r>
            <a:br>
              <a:rPr lang="en-US" sz="3000" b="1" dirty="0">
                <a:latin typeface="Arial Narrow" panose="020B0606020202030204" pitchFamily="34" charset="0"/>
                <a:cs typeface="Arial" panose="020B0604020202020204" pitchFamily="34" charset="0"/>
              </a:rPr>
            </a:br>
            <a:r>
              <a:rPr lang="en-US" sz="3000" b="1" dirty="0">
                <a:latin typeface="Arial Narrow" panose="020B0606020202030204" pitchFamily="34" charset="0"/>
                <a:cs typeface="Arial" panose="020B0604020202020204" pitchFamily="34" charset="0"/>
              </a:rPr>
              <a:t>between man and woman, and </a:t>
            </a:r>
            <a:br>
              <a:rPr lang="en-US" sz="3000" b="1" dirty="0">
                <a:latin typeface="Arial Narrow" panose="020B0606020202030204" pitchFamily="34" charset="0"/>
                <a:cs typeface="Arial" panose="020B0604020202020204" pitchFamily="34" charset="0"/>
              </a:rPr>
            </a:br>
            <a:r>
              <a:rPr lang="en-US" sz="3000" b="1" dirty="0">
                <a:latin typeface="Arial Narrow" panose="020B0606020202030204" pitchFamily="34" charset="0"/>
                <a:cs typeface="Arial" panose="020B0604020202020204" pitchFamily="34" charset="0"/>
              </a:rPr>
              <a:t>the harmony between Adam and </a:t>
            </a:r>
            <a:br>
              <a:rPr lang="en-US" sz="3000" b="1" dirty="0">
                <a:latin typeface="Arial Narrow" panose="020B0606020202030204" pitchFamily="34" charset="0"/>
                <a:cs typeface="Arial" panose="020B0604020202020204" pitchFamily="34" charset="0"/>
              </a:rPr>
            </a:br>
            <a:r>
              <a:rPr lang="en-US" sz="3000" b="1" dirty="0">
                <a:latin typeface="Arial Narrow" panose="020B0606020202030204" pitchFamily="34" charset="0"/>
                <a:cs typeface="Arial" panose="020B0604020202020204" pitchFamily="34" charset="0"/>
              </a:rPr>
              <a:t>Eve and all of creation.</a:t>
            </a:r>
          </a:p>
        </p:txBody>
      </p:sp>
      <p:sp>
        <p:nvSpPr>
          <p:cNvPr id="8" name="TextBox 7"/>
          <p:cNvSpPr txBox="1"/>
          <p:nvPr/>
        </p:nvSpPr>
        <p:spPr>
          <a:xfrm>
            <a:off x="152400" y="6133981"/>
            <a:ext cx="86868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Creation, the Fall, and the Promise of Redemption</a:t>
            </a:r>
          </a:p>
          <a:p>
            <a:endParaRPr lang="en-US" dirty="0"/>
          </a:p>
        </p:txBody>
      </p:sp>
    </p:spTree>
    <p:extLst>
      <p:ext uri="{BB962C8B-B14F-4D97-AF65-F5344CB8AC3E}">
        <p14:creationId xmlns:p14="http://schemas.microsoft.com/office/powerpoint/2010/main" val="4289597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cdn.c.photoshelter.com/img-get2/I0000P9VIPmYtckM/fit=1000x750/Mary-Statue-Closeup-2.jpg"/>
          <p:cNvPicPr>
            <a:picLocks noChangeAspect="1" noChangeArrowheads="1"/>
          </p:cNvPicPr>
          <p:nvPr/>
        </p:nvPicPr>
        <p:blipFill>
          <a:blip r:embed="rId2">
            <a:extLst>
              <a:ext uri="{28A0092B-C50C-407E-A947-70E740481C1C}">
                <a14:useLocalDpi xmlns:a14="http://schemas.microsoft.com/office/drawing/2010/main" val="0"/>
              </a:ext>
            </a:extLst>
          </a:blip>
          <a:srcRect l="5742" r="5196"/>
          <a:stretch>
            <a:fillRect/>
          </a:stretch>
        </p:blipFill>
        <p:spPr bwMode="auto">
          <a:xfrm>
            <a:off x="0" y="-76200"/>
            <a:ext cx="9296400" cy="696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04800" y="228600"/>
            <a:ext cx="8382000" cy="1816100"/>
          </a:xfrm>
          <a:prstGeom prst="rect">
            <a:avLst/>
          </a:prstGeom>
          <a:noFill/>
        </p:spPr>
        <p:txBody>
          <a:bodyPr>
            <a:spAutoFit/>
          </a:bodyPr>
          <a:lstStyle/>
          <a:p>
            <a:pPr>
              <a:buSzPct val="80000"/>
              <a:tabLst>
                <a:tab pos="628650" algn="l"/>
              </a:tabLst>
              <a:defRPr/>
            </a:pPr>
            <a:r>
              <a:rPr lang="en-US" sz="2800" b="1" dirty="0">
                <a:ln w="3175">
                  <a:noFill/>
                </a:ln>
                <a:solidFill>
                  <a:schemeClr val="bg1"/>
                </a:solidFill>
                <a:effectLst>
                  <a:glow rad="101600">
                    <a:srgbClr val="FFFF00">
                      <a:alpha val="60000"/>
                    </a:srgbClr>
                  </a:glow>
                  <a:outerShdw blurRad="50800" dist="38100" dir="2700000" algn="tl" rotWithShape="0">
                    <a:prstClr val="black"/>
                  </a:outerShdw>
                </a:effectLst>
                <a:latin typeface="Arial" panose="020B0604020202020204" pitchFamily="34" charset="0"/>
                <a:cs typeface="Arial" panose="020B0604020202020204" pitchFamily="34" charset="0"/>
                <a:sym typeface="Wingdings"/>
              </a:rPr>
              <a:t>Protoevangelium</a:t>
            </a:r>
            <a:r>
              <a:rPr lang="en-US" sz="2800" b="1" dirty="0">
                <a:ln w="3175">
                  <a:noFill/>
                </a:ln>
                <a:solidFill>
                  <a:schemeClr val="bg1"/>
                </a:solidFill>
                <a:effectLst>
                  <a:outerShdw blurRad="50800" dist="38100" dir="2700000" algn="tl" rotWithShape="0">
                    <a:prstClr val="black"/>
                  </a:outerShdw>
                </a:effectLst>
                <a:latin typeface="Arial" panose="020B0604020202020204" pitchFamily="34" charset="0"/>
                <a:cs typeface="Arial" panose="020B0604020202020204" pitchFamily="34" charset="0"/>
                <a:sym typeface="Wingdings"/>
              </a:rPr>
              <a:t>: “</a:t>
            </a:r>
            <a:r>
              <a:rPr lang="en-US" sz="2800" b="1" dirty="0">
                <a:ln w="3175">
                  <a:noFill/>
                </a:ln>
                <a:solidFill>
                  <a:schemeClr val="bg1"/>
                </a:solidFill>
                <a:effectLst>
                  <a:outerShdw blurRad="50800" dist="38100" dir="2700000" algn="tl" rotWithShape="0">
                    <a:prstClr val="black"/>
                  </a:outerShdw>
                </a:effectLst>
                <a:latin typeface="Arial" panose="020B0604020202020204" pitchFamily="34" charset="0"/>
                <a:cs typeface="Arial" panose="020B0604020202020204" pitchFamily="34" charset="0"/>
              </a:rPr>
              <a:t>I will put enmity between you and the woman, and between your offspring and hers; He will strike at your head, while you strike at his heel. (Genesis 3:15) </a:t>
            </a:r>
          </a:p>
        </p:txBody>
      </p:sp>
      <p:sp>
        <p:nvSpPr>
          <p:cNvPr id="5" name="TextBox 4"/>
          <p:cNvSpPr txBox="1"/>
          <p:nvPr/>
        </p:nvSpPr>
        <p:spPr>
          <a:xfrm>
            <a:off x="152400" y="6133981"/>
            <a:ext cx="86868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Creation, the Fall, and the Promise of Redemption</a:t>
            </a:r>
          </a:p>
          <a:p>
            <a:endParaRPr lang="en-US" dirty="0"/>
          </a:p>
        </p:txBody>
      </p:sp>
    </p:spTree>
    <p:extLst>
      <p:ext uri="{BB962C8B-B14F-4D97-AF65-F5344CB8AC3E}">
        <p14:creationId xmlns:p14="http://schemas.microsoft.com/office/powerpoint/2010/main" val="2344158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95400" y="6133981"/>
            <a:ext cx="75438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God’s Call, Promise, and Covenants </a:t>
            </a:r>
          </a:p>
          <a:p>
            <a:endParaRPr lang="en-US" dirty="0"/>
          </a:p>
        </p:txBody>
      </p:sp>
      <p:pic>
        <p:nvPicPr>
          <p:cNvPr id="2" name="Picture 1"/>
          <p:cNvPicPr>
            <a:picLocks noChangeAspect="1"/>
          </p:cNvPicPr>
          <p:nvPr/>
        </p:nvPicPr>
        <p:blipFill>
          <a:blip r:embed="rId2"/>
          <a:stretch>
            <a:fillRect/>
          </a:stretch>
        </p:blipFill>
        <p:spPr>
          <a:xfrm>
            <a:off x="1334380" y="381001"/>
            <a:ext cx="6514220" cy="5752980"/>
          </a:xfrm>
          <a:prstGeom prst="rect">
            <a:avLst/>
          </a:prstGeom>
        </p:spPr>
      </p:pic>
    </p:spTree>
    <p:extLst>
      <p:ext uri="{BB962C8B-B14F-4D97-AF65-F5344CB8AC3E}">
        <p14:creationId xmlns:p14="http://schemas.microsoft.com/office/powerpoint/2010/main" val="3220997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stambrosechurchri.org/wp-content/uploads/2010/10/IMG_094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088"/>
          <a:stretch/>
        </p:blipFill>
        <p:spPr bwMode="auto">
          <a:xfrm>
            <a:off x="0" y="0"/>
            <a:ext cx="9144000" cy="6934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295400" y="6133981"/>
            <a:ext cx="75438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God’s Call, Promise, and Covenants </a:t>
            </a:r>
          </a:p>
          <a:p>
            <a:endParaRPr lang="en-US" dirty="0"/>
          </a:p>
        </p:txBody>
      </p:sp>
      <p:sp>
        <p:nvSpPr>
          <p:cNvPr id="2" name="Rectangle 1"/>
          <p:cNvSpPr/>
          <p:nvPr/>
        </p:nvSpPr>
        <p:spPr>
          <a:xfrm>
            <a:off x="304800" y="4114800"/>
            <a:ext cx="8534400" cy="1938992"/>
          </a:xfrm>
          <a:prstGeom prst="rect">
            <a:avLst/>
          </a:prstGeom>
        </p:spPr>
        <p:txBody>
          <a:bodyPr wrap="square">
            <a:spAutoFit/>
          </a:bodyPr>
          <a:lstStyle/>
          <a:p>
            <a:pPr algn="just"/>
            <a:r>
              <a:rPr lang="en-US" sz="2400" b="1" i="1" dirty="0">
                <a:solidFill>
                  <a:schemeClr val="bg1"/>
                </a:solidFill>
                <a:effectLst>
                  <a:outerShdw blurRad="50800" dist="38100" dir="2700000" algn="tl" rotWithShape="0">
                    <a:prstClr val="black"/>
                  </a:outerShdw>
                </a:effectLst>
                <a:latin typeface="Arial Narrow" panose="020B0606020202030204" pitchFamily="34" charset="0"/>
              </a:rPr>
              <a:t>In him you were also circumcised with a circumcision not administered by hand, by stripping off the carnal body, with the circumcision of Christ. You were buried with him in baptism, in which you were also raised with him through faith in the power of God, who raised him from the dead.                                           </a:t>
            </a:r>
            <a:r>
              <a:rPr lang="en-US" sz="2400" dirty="0">
                <a:solidFill>
                  <a:schemeClr val="bg1"/>
                </a:solidFill>
                <a:effectLst>
                  <a:outerShdw blurRad="50800" dist="38100" dir="2700000" algn="tl" rotWithShape="0">
                    <a:prstClr val="black"/>
                  </a:outerShdw>
                </a:effectLst>
                <a:latin typeface="Arial Narrow" panose="020B0606020202030204" pitchFamily="34" charset="0"/>
              </a:rPr>
              <a:t>Colossians 2:11-12</a:t>
            </a:r>
            <a:endParaRPr lang="en-US" sz="2400" baseline="30000" dirty="0">
              <a:solidFill>
                <a:schemeClr val="bg1"/>
              </a:solidFill>
              <a:effectLst>
                <a:outerShdw blurRad="50800" dist="38100" dir="2700000" algn="tl" rotWithShape="0">
                  <a:prstClr val="black"/>
                </a:outerShdw>
              </a:effectLst>
              <a:latin typeface="Arial Narrow" panose="020B0606020202030204" pitchFamily="34" charset="0"/>
            </a:endParaRPr>
          </a:p>
        </p:txBody>
      </p:sp>
    </p:spTree>
    <p:extLst>
      <p:ext uri="{BB962C8B-B14F-4D97-AF65-F5344CB8AC3E}">
        <p14:creationId xmlns:p14="http://schemas.microsoft.com/office/powerpoint/2010/main" val="1259739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caffeinatedthoughts.com/wp-content/uploads/2015/04/012433372-jesus-christ-crucifixion-good-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2440"/>
          <a:stretch/>
        </p:blipFill>
        <p:spPr bwMode="auto">
          <a:xfrm>
            <a:off x="0" y="-14786"/>
            <a:ext cx="9144000" cy="694898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00858" name="Group 122"/>
          <p:cNvGraphicFramePr>
            <a:graphicFrameLocks noGrp="1"/>
          </p:cNvGraphicFramePr>
          <p:nvPr>
            <p:ph/>
            <p:extLst>
              <p:ext uri="{D42A27DB-BD31-4B8C-83A1-F6EECF244321}">
                <p14:modId xmlns:p14="http://schemas.microsoft.com/office/powerpoint/2010/main" val="3856252132"/>
              </p:ext>
            </p:extLst>
          </p:nvPr>
        </p:nvGraphicFramePr>
        <p:xfrm>
          <a:off x="266700" y="609600"/>
          <a:ext cx="8686800" cy="5730240"/>
        </p:xfrm>
        <a:graphic>
          <a:graphicData uri="http://schemas.openxmlformats.org/drawingml/2006/table">
            <a:tbl>
              <a:tblPr>
                <a:tableStyleId>{2D5ABB26-0587-4C30-8999-92F81FD0307C}</a:tableStyleId>
              </a:tblPr>
              <a:tblGrid>
                <a:gridCol w="4343400">
                  <a:extLst>
                    <a:ext uri="{9D8B030D-6E8A-4147-A177-3AD203B41FA5}">
                      <a16:colId xmlns:a16="http://schemas.microsoft.com/office/drawing/2014/main" xmlns="" val="20000"/>
                    </a:ext>
                  </a:extLst>
                </a:gridCol>
                <a:gridCol w="4343400">
                  <a:extLst>
                    <a:ext uri="{9D8B030D-6E8A-4147-A177-3AD203B41FA5}">
                      <a16:colId xmlns:a16="http://schemas.microsoft.com/office/drawing/2014/main" xmlns="" val="20001"/>
                    </a:ext>
                  </a:extLst>
                </a:gridCol>
              </a:tblGrid>
              <a:tr h="53340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u="none" strike="noStrike" cap="none" normalizeH="0" baseline="0" dirty="0">
                          <a:ln>
                            <a:noFill/>
                          </a:ln>
                          <a:solidFill>
                            <a:schemeClr val="bg1"/>
                          </a:solidFill>
                          <a:effectLst>
                            <a:outerShdw blurRad="50800" dist="38100" dir="2700000" algn="tl" rotWithShape="0">
                              <a:prstClr val="black"/>
                            </a:outerShdw>
                          </a:effectLst>
                          <a:latin typeface="Arial" panose="020B0604020202020204" pitchFamily="34" charset="0"/>
                          <a:cs typeface="Arial" panose="020B0604020202020204" pitchFamily="34" charset="0"/>
                        </a:rPr>
                        <a:t>Biblical Type (Gen 22)</a:t>
                      </a:r>
                      <a:endParaRPr kumimoji="0" lang="en-US" altLang="en-US" sz="2400" b="1" i="0" u="none" strike="noStrike" cap="none" normalizeH="0" baseline="0" dirty="0">
                        <a:ln>
                          <a:noFill/>
                        </a:ln>
                        <a:solidFill>
                          <a:schemeClr val="bg1"/>
                        </a:solidFill>
                        <a:effectLst>
                          <a:outerShdw blurRad="50800" dist="38100" dir="2700000" algn="tl" rotWithShape="0">
                            <a:prstClr val="black"/>
                          </a:outerShdw>
                        </a:effectLst>
                        <a:latin typeface="Arial" panose="020B0604020202020204" pitchFamily="34" charset="0"/>
                        <a:cs typeface="Arial" panose="020B0604020202020204" pitchFamily="34" charset="0"/>
                      </a:endParaRPr>
                    </a:p>
                  </a:txBody>
                  <a:tcP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u="none" strike="noStrike" cap="none" normalizeH="0" baseline="0" dirty="0">
                          <a:ln>
                            <a:noFill/>
                          </a:ln>
                          <a:solidFill>
                            <a:schemeClr val="bg1"/>
                          </a:solidFill>
                          <a:effectLst>
                            <a:outerShdw blurRad="50800" dist="38100" dir="2700000" algn="tl" rotWithShape="0">
                              <a:prstClr val="black"/>
                            </a:outerShdw>
                          </a:effectLst>
                          <a:latin typeface="Arial" panose="020B0604020202020204" pitchFamily="34" charset="0"/>
                          <a:cs typeface="Arial" panose="020B0604020202020204" pitchFamily="34" charset="0"/>
                        </a:rPr>
                        <a:t>Fulfillment </a:t>
                      </a:r>
                      <a:endParaRPr kumimoji="0" lang="en-US" altLang="en-US" sz="2400" b="1" i="0" u="none" strike="noStrike" cap="none" normalizeH="0" baseline="0" dirty="0">
                        <a:ln>
                          <a:noFill/>
                        </a:ln>
                        <a:solidFill>
                          <a:schemeClr val="bg1"/>
                        </a:solidFill>
                        <a:effectLst>
                          <a:outerShdw blurRad="50800" dist="38100" dir="2700000" algn="tl" rotWithShape="0">
                            <a:prstClr val="black"/>
                          </a:outerShdw>
                        </a:effectLst>
                        <a:latin typeface="Arial" panose="020B0604020202020204" pitchFamily="34" charset="0"/>
                        <a:cs typeface="Arial" panose="020B0604020202020204" pitchFamily="34" charset="0"/>
                      </a:endParaRPr>
                    </a:p>
                  </a:txBody>
                  <a:tcP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0000"/>
                  </a:ext>
                </a:extLst>
              </a:tr>
              <a:tr h="63500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u="none" strike="noStrike" cap="none" normalizeH="0" baseline="0" dirty="0">
                          <a:ln>
                            <a:noFill/>
                          </a:ln>
                          <a:solidFill>
                            <a:schemeClr val="bg1"/>
                          </a:solidFill>
                          <a:effectLst>
                            <a:outerShdw blurRad="50800" dist="38100" dir="2700000" algn="tl" rotWithShape="0">
                              <a:prstClr val="black"/>
                            </a:outerShdw>
                          </a:effectLst>
                          <a:latin typeface="Arial Narrow" panose="020B0606020202030204" pitchFamily="34" charset="0"/>
                        </a:rPr>
                        <a:t>Abraham offers his only son</a:t>
                      </a:r>
                      <a:endParaRPr kumimoji="0" lang="en-US" altLang="en-US" sz="2400" b="1" i="0" u="none" strike="noStrike" cap="none" normalizeH="0" baseline="0" dirty="0">
                        <a:ln>
                          <a:noFill/>
                        </a:ln>
                        <a:solidFill>
                          <a:schemeClr val="bg1"/>
                        </a:solidFill>
                        <a:effectLst>
                          <a:outerShdw blurRad="50800" dist="38100" dir="2700000" algn="tl" rotWithShape="0">
                            <a:prstClr val="black"/>
                          </a:outerShdw>
                        </a:effectLst>
                        <a:latin typeface="Arial Narrow" pitchFamily="34" charset="0"/>
                      </a:endParaRPr>
                    </a:p>
                  </a:txBody>
                  <a:tcP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u="none" strike="noStrike" cap="none" normalizeH="0" baseline="0" dirty="0">
                          <a:ln>
                            <a:noFill/>
                          </a:ln>
                          <a:solidFill>
                            <a:schemeClr val="bg1"/>
                          </a:solidFill>
                          <a:effectLst>
                            <a:outerShdw blurRad="50800" dist="38100" dir="2700000" algn="tl" rotWithShape="0">
                              <a:prstClr val="black"/>
                            </a:outerShdw>
                          </a:effectLst>
                          <a:latin typeface="Arial Narrow" panose="020B0606020202030204" pitchFamily="34" charset="0"/>
                        </a:rPr>
                        <a:t>God offers his only Son</a:t>
                      </a:r>
                      <a:endParaRPr kumimoji="0" lang="en-US" altLang="en-US" sz="2400" b="1" i="0" u="none" strike="noStrike" cap="none" normalizeH="0" baseline="0" dirty="0">
                        <a:ln>
                          <a:noFill/>
                        </a:ln>
                        <a:solidFill>
                          <a:schemeClr val="bg1"/>
                        </a:solidFill>
                        <a:effectLst>
                          <a:outerShdw blurRad="50800" dist="38100" dir="2700000" algn="tl" rotWithShape="0">
                            <a:prstClr val="black"/>
                          </a:outerShdw>
                        </a:effectLst>
                        <a:latin typeface="Arial Narrow" pitchFamily="34" charset="0"/>
                      </a:endParaRPr>
                    </a:p>
                  </a:txBody>
                  <a:tcP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0001"/>
                  </a:ext>
                </a:extLst>
              </a:tr>
              <a:tr h="63500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u="none" strike="noStrike" cap="none" normalizeH="0" baseline="0" dirty="0">
                          <a:ln>
                            <a:noFill/>
                          </a:ln>
                          <a:solidFill>
                            <a:schemeClr val="bg1"/>
                          </a:solidFill>
                          <a:effectLst>
                            <a:outerShdw blurRad="50800" dist="38100" dir="2700000" algn="tl" rotWithShape="0">
                              <a:prstClr val="black"/>
                            </a:outerShdw>
                          </a:effectLst>
                          <a:latin typeface="Arial Narrow" panose="020B0606020202030204" pitchFamily="34" charset="0"/>
                        </a:rPr>
                        <a:t>Isaac carries the wood for sacrifice</a:t>
                      </a:r>
                      <a:endParaRPr kumimoji="0" lang="en-US" altLang="en-US" sz="2400" b="1" i="0" u="none" strike="noStrike" cap="none" normalizeH="0" baseline="0" dirty="0">
                        <a:ln>
                          <a:noFill/>
                        </a:ln>
                        <a:solidFill>
                          <a:schemeClr val="bg1"/>
                        </a:solidFill>
                        <a:effectLst>
                          <a:outerShdw blurRad="50800" dist="38100" dir="2700000" algn="tl" rotWithShape="0">
                            <a:prstClr val="black"/>
                          </a:outerShdw>
                        </a:effectLst>
                        <a:latin typeface="Arial Narrow" pitchFamily="34" charset="0"/>
                      </a:endParaRPr>
                    </a:p>
                  </a:txBody>
                  <a:tcP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u="none" strike="noStrike" cap="none" normalizeH="0" baseline="0" dirty="0">
                          <a:ln>
                            <a:noFill/>
                          </a:ln>
                          <a:solidFill>
                            <a:schemeClr val="bg1"/>
                          </a:solidFill>
                          <a:effectLst>
                            <a:outerShdw blurRad="50800" dist="38100" dir="2700000" algn="tl" rotWithShape="0">
                              <a:prstClr val="black"/>
                            </a:outerShdw>
                          </a:effectLst>
                          <a:latin typeface="Arial Narrow" panose="020B0606020202030204" pitchFamily="34" charset="0"/>
                        </a:rPr>
                        <a:t>Jesus carries the cross</a:t>
                      </a:r>
                      <a:endParaRPr kumimoji="0" lang="en-US" altLang="en-US" sz="2400" b="1" i="0" u="none" strike="noStrike" cap="none" normalizeH="0" baseline="0" dirty="0">
                        <a:ln>
                          <a:noFill/>
                        </a:ln>
                        <a:solidFill>
                          <a:schemeClr val="bg1"/>
                        </a:solidFill>
                        <a:effectLst>
                          <a:outerShdw blurRad="50800" dist="38100" dir="2700000" algn="tl" rotWithShape="0">
                            <a:prstClr val="black"/>
                          </a:outerShdw>
                        </a:effectLst>
                        <a:latin typeface="Arial Narrow" pitchFamily="34" charset="0"/>
                      </a:endParaRPr>
                    </a:p>
                  </a:txBody>
                  <a:tcP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0002"/>
                  </a:ext>
                </a:extLst>
              </a:tr>
              <a:tr h="63500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u="none" strike="noStrike" cap="none" normalizeH="0" baseline="0" dirty="0">
                          <a:ln>
                            <a:noFill/>
                          </a:ln>
                          <a:solidFill>
                            <a:schemeClr val="bg1"/>
                          </a:solidFill>
                          <a:effectLst>
                            <a:outerShdw blurRad="50800" dist="38100" dir="2700000" algn="tl" rotWithShape="0">
                              <a:prstClr val="black"/>
                            </a:outerShdw>
                          </a:effectLst>
                          <a:latin typeface="Arial Narrow" panose="020B0606020202030204" pitchFamily="34" charset="0"/>
                        </a:rPr>
                        <a:t>Isaac escapes death after 3 days</a:t>
                      </a:r>
                      <a:endParaRPr kumimoji="0" lang="en-US" altLang="en-US" sz="2400" b="1" i="0" u="none" strike="noStrike" cap="none" normalizeH="0" baseline="0" dirty="0">
                        <a:ln>
                          <a:noFill/>
                        </a:ln>
                        <a:solidFill>
                          <a:schemeClr val="bg1"/>
                        </a:solidFill>
                        <a:effectLst>
                          <a:outerShdw blurRad="50800" dist="38100" dir="2700000" algn="tl" rotWithShape="0">
                            <a:prstClr val="black"/>
                          </a:outerShdw>
                        </a:effectLst>
                        <a:latin typeface="Arial Narrow" pitchFamily="34" charset="0"/>
                      </a:endParaRPr>
                    </a:p>
                  </a:txBody>
                  <a:tcP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u="none" strike="noStrike" cap="none" normalizeH="0" baseline="0" dirty="0">
                          <a:ln>
                            <a:noFill/>
                          </a:ln>
                          <a:solidFill>
                            <a:schemeClr val="bg1"/>
                          </a:solidFill>
                          <a:effectLst>
                            <a:outerShdw blurRad="50800" dist="38100" dir="2700000" algn="tl" rotWithShape="0">
                              <a:prstClr val="black"/>
                            </a:outerShdw>
                          </a:effectLst>
                          <a:latin typeface="Arial Narrow" panose="020B0606020202030204" pitchFamily="34" charset="0"/>
                        </a:rPr>
                        <a:t>Jesus rises from dead on 3</a:t>
                      </a:r>
                      <a:r>
                        <a:rPr kumimoji="0" lang="en-US" altLang="en-US" sz="2400" b="1" u="none" strike="noStrike" cap="none" normalizeH="0" baseline="30000" dirty="0">
                          <a:ln>
                            <a:noFill/>
                          </a:ln>
                          <a:solidFill>
                            <a:schemeClr val="bg1"/>
                          </a:solidFill>
                          <a:effectLst>
                            <a:outerShdw blurRad="50800" dist="38100" dir="2700000" algn="tl" rotWithShape="0">
                              <a:prstClr val="black"/>
                            </a:outerShdw>
                          </a:effectLst>
                          <a:latin typeface="Arial Narrow" panose="020B0606020202030204" pitchFamily="34" charset="0"/>
                        </a:rPr>
                        <a:t>rd</a:t>
                      </a:r>
                      <a:r>
                        <a:rPr kumimoji="0" lang="en-US" altLang="en-US" sz="2400" b="1" u="none" strike="noStrike" cap="none" normalizeH="0" baseline="0" dirty="0">
                          <a:ln>
                            <a:noFill/>
                          </a:ln>
                          <a:solidFill>
                            <a:schemeClr val="bg1"/>
                          </a:solidFill>
                          <a:effectLst>
                            <a:outerShdw blurRad="50800" dist="38100" dir="2700000" algn="tl" rotWithShape="0">
                              <a:prstClr val="black"/>
                            </a:outerShdw>
                          </a:effectLst>
                          <a:latin typeface="Arial Narrow" panose="020B0606020202030204" pitchFamily="34" charset="0"/>
                        </a:rPr>
                        <a:t> day</a:t>
                      </a:r>
                      <a:endParaRPr kumimoji="0" lang="en-US" altLang="en-US" sz="2400" b="1" i="0" u="none" strike="noStrike" cap="none" normalizeH="0" baseline="0" dirty="0">
                        <a:ln>
                          <a:noFill/>
                        </a:ln>
                        <a:solidFill>
                          <a:schemeClr val="bg1"/>
                        </a:solidFill>
                        <a:effectLst>
                          <a:outerShdw blurRad="50800" dist="38100" dir="2700000" algn="tl" rotWithShape="0">
                            <a:prstClr val="black"/>
                          </a:outerShdw>
                        </a:effectLst>
                        <a:latin typeface="Arial Narrow" pitchFamily="34" charset="0"/>
                      </a:endParaRPr>
                    </a:p>
                  </a:txBody>
                  <a:tcP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0003"/>
                  </a:ext>
                </a:extLst>
              </a:tr>
              <a:tr h="63500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u="none" strike="noStrike" cap="none" normalizeH="0" baseline="0" dirty="0">
                          <a:ln>
                            <a:noFill/>
                          </a:ln>
                          <a:solidFill>
                            <a:schemeClr val="bg1"/>
                          </a:solidFill>
                          <a:effectLst>
                            <a:outerShdw blurRad="50800" dist="38100" dir="2700000" algn="tl" rotWithShape="0">
                              <a:prstClr val="black"/>
                            </a:outerShdw>
                          </a:effectLst>
                          <a:latin typeface="Arial Narrow" panose="020B0606020202030204" pitchFamily="34" charset="0"/>
                        </a:rPr>
                        <a:t>Abraham tells Isaac that God will provide a lamb</a:t>
                      </a:r>
                      <a:endParaRPr kumimoji="0" lang="en-US" altLang="en-US" sz="2400" b="1" i="0" u="none" strike="noStrike" cap="none" normalizeH="0" baseline="0" dirty="0">
                        <a:ln>
                          <a:noFill/>
                        </a:ln>
                        <a:solidFill>
                          <a:schemeClr val="bg1"/>
                        </a:solidFill>
                        <a:effectLst>
                          <a:outerShdw blurRad="50800" dist="38100" dir="2700000" algn="tl" rotWithShape="0">
                            <a:prstClr val="black"/>
                          </a:outerShdw>
                        </a:effectLst>
                        <a:latin typeface="Arial Narrow" pitchFamily="34" charset="0"/>
                      </a:endParaRPr>
                    </a:p>
                  </a:txBody>
                  <a:tcP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u="none" strike="noStrike" cap="none" normalizeH="0" baseline="0" dirty="0">
                          <a:ln>
                            <a:noFill/>
                          </a:ln>
                          <a:solidFill>
                            <a:schemeClr val="bg1"/>
                          </a:solidFill>
                          <a:effectLst>
                            <a:outerShdw blurRad="50800" dist="38100" dir="2700000" algn="tl" rotWithShape="0">
                              <a:prstClr val="black"/>
                            </a:outerShdw>
                          </a:effectLst>
                          <a:latin typeface="Arial Narrow" panose="020B0606020202030204" pitchFamily="34" charset="0"/>
                        </a:rPr>
                        <a:t>Jesus is the Lamb of God</a:t>
                      </a:r>
                      <a:endParaRPr kumimoji="0" lang="en-US" altLang="en-US" sz="2400" b="1" i="0" u="none" strike="noStrike" cap="none" normalizeH="0" baseline="0" dirty="0">
                        <a:ln>
                          <a:noFill/>
                        </a:ln>
                        <a:solidFill>
                          <a:schemeClr val="bg1"/>
                        </a:solidFill>
                        <a:effectLst>
                          <a:outerShdw blurRad="50800" dist="38100" dir="2700000" algn="tl" rotWithShape="0">
                            <a:prstClr val="black"/>
                          </a:outerShdw>
                        </a:effectLst>
                        <a:latin typeface="Arial Narrow" pitchFamily="34" charset="0"/>
                      </a:endParaRPr>
                    </a:p>
                  </a:txBody>
                  <a:tcP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0004"/>
                  </a:ext>
                </a:extLst>
              </a:tr>
              <a:tr h="63500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u="none" strike="noStrike" cap="none" normalizeH="0" baseline="0" dirty="0">
                          <a:ln>
                            <a:noFill/>
                          </a:ln>
                          <a:solidFill>
                            <a:schemeClr val="bg1"/>
                          </a:solidFill>
                          <a:effectLst>
                            <a:outerShdw blurRad="50800" dist="38100" dir="2700000" algn="tl" rotWithShape="0">
                              <a:prstClr val="black"/>
                            </a:outerShdw>
                          </a:effectLst>
                          <a:latin typeface="Arial Narrow" panose="020B0606020202030204" pitchFamily="34" charset="0"/>
                        </a:rPr>
                        <a:t>God provides a male ram as a substitutionary sacrifice</a:t>
                      </a:r>
                      <a:endParaRPr kumimoji="0" lang="en-US" altLang="en-US" sz="2400" b="1" i="0" u="none" strike="noStrike" cap="none" normalizeH="0" baseline="0" dirty="0">
                        <a:ln>
                          <a:noFill/>
                        </a:ln>
                        <a:solidFill>
                          <a:schemeClr val="bg1"/>
                        </a:solidFill>
                        <a:effectLst>
                          <a:outerShdw blurRad="50800" dist="38100" dir="2700000" algn="tl" rotWithShape="0">
                            <a:prstClr val="black"/>
                          </a:outerShdw>
                        </a:effectLst>
                        <a:latin typeface="Arial Narrow" pitchFamily="34" charset="0"/>
                      </a:endParaRPr>
                    </a:p>
                  </a:txBody>
                  <a:tcP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u="none" strike="noStrike" cap="none" normalizeH="0" baseline="0" dirty="0">
                          <a:ln>
                            <a:noFill/>
                          </a:ln>
                          <a:solidFill>
                            <a:schemeClr val="bg1"/>
                          </a:solidFill>
                          <a:effectLst>
                            <a:outerShdw blurRad="50800" dist="38100" dir="2700000" algn="tl" rotWithShape="0">
                              <a:prstClr val="black"/>
                            </a:outerShdw>
                          </a:effectLst>
                          <a:latin typeface="Arial Narrow" panose="020B0606020202030204" pitchFamily="34" charset="0"/>
                        </a:rPr>
                        <a:t>God provides a male, Jesus, as a substitutionary sacrifice </a:t>
                      </a:r>
                      <a:endParaRPr kumimoji="0" lang="en-US" altLang="en-US" sz="2400" b="1" i="0" u="none" strike="noStrike" cap="none" normalizeH="0" baseline="0" dirty="0">
                        <a:ln>
                          <a:noFill/>
                        </a:ln>
                        <a:solidFill>
                          <a:schemeClr val="bg1"/>
                        </a:solidFill>
                        <a:effectLst>
                          <a:outerShdw blurRad="50800" dist="38100" dir="2700000" algn="tl" rotWithShape="0">
                            <a:prstClr val="black"/>
                          </a:outerShdw>
                        </a:effectLst>
                        <a:latin typeface="Arial Narrow" pitchFamily="34" charset="0"/>
                      </a:endParaRPr>
                    </a:p>
                  </a:txBody>
                  <a:tcP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0005"/>
                  </a:ext>
                </a:extLst>
              </a:tr>
              <a:tr h="63500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u="none" strike="noStrike" cap="none" normalizeH="0" baseline="0" dirty="0">
                          <a:ln>
                            <a:noFill/>
                          </a:ln>
                          <a:solidFill>
                            <a:schemeClr val="bg1"/>
                          </a:solidFill>
                          <a:effectLst>
                            <a:outerShdw blurRad="50800" dist="38100" dir="2700000" algn="tl" rotWithShape="0">
                              <a:prstClr val="black"/>
                            </a:outerShdw>
                          </a:effectLst>
                          <a:latin typeface="Arial Narrow" panose="020B0606020202030204" pitchFamily="34" charset="0"/>
                        </a:rPr>
                        <a:t>The ram is caught by its horns in </a:t>
                      </a:r>
                      <a:br>
                        <a:rPr kumimoji="0" lang="en-US" altLang="en-US" sz="2400" b="1" u="none" strike="noStrike" cap="none" normalizeH="0" baseline="0" dirty="0">
                          <a:ln>
                            <a:noFill/>
                          </a:ln>
                          <a:solidFill>
                            <a:schemeClr val="bg1"/>
                          </a:solidFill>
                          <a:effectLst>
                            <a:outerShdw blurRad="50800" dist="38100" dir="2700000" algn="tl" rotWithShape="0">
                              <a:prstClr val="black"/>
                            </a:outerShdw>
                          </a:effectLst>
                          <a:latin typeface="Arial Narrow" panose="020B0606020202030204" pitchFamily="34" charset="0"/>
                        </a:rPr>
                      </a:br>
                      <a:r>
                        <a:rPr kumimoji="0" lang="en-US" altLang="en-US" sz="2400" b="1" u="none" strike="noStrike" cap="none" normalizeH="0" baseline="0" dirty="0">
                          <a:ln>
                            <a:noFill/>
                          </a:ln>
                          <a:solidFill>
                            <a:schemeClr val="bg1"/>
                          </a:solidFill>
                          <a:effectLst>
                            <a:outerShdw blurRad="50800" dist="38100" dir="2700000" algn="tl" rotWithShape="0">
                              <a:prstClr val="black"/>
                            </a:outerShdw>
                          </a:effectLst>
                          <a:latin typeface="Arial Narrow" panose="020B0606020202030204" pitchFamily="34" charset="0"/>
                        </a:rPr>
                        <a:t>a thicket</a:t>
                      </a:r>
                      <a:endParaRPr kumimoji="0" lang="en-US" altLang="en-US" sz="2400" b="1" i="0" u="none" strike="noStrike" cap="none" normalizeH="0" baseline="0" dirty="0">
                        <a:ln>
                          <a:noFill/>
                        </a:ln>
                        <a:solidFill>
                          <a:schemeClr val="bg1"/>
                        </a:solidFill>
                        <a:effectLst>
                          <a:outerShdw blurRad="50800" dist="38100" dir="2700000" algn="tl" rotWithShape="0">
                            <a:prstClr val="black"/>
                          </a:outerShdw>
                        </a:effectLst>
                        <a:latin typeface="Arial Narrow" pitchFamily="34" charset="0"/>
                      </a:endParaRPr>
                    </a:p>
                  </a:txBody>
                  <a:tcP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u="none" strike="noStrike" cap="none" normalizeH="0" baseline="0" dirty="0">
                          <a:ln>
                            <a:noFill/>
                          </a:ln>
                          <a:solidFill>
                            <a:schemeClr val="bg1"/>
                          </a:solidFill>
                          <a:effectLst>
                            <a:outerShdw blurRad="50800" dist="38100" dir="2700000" algn="tl" rotWithShape="0">
                              <a:prstClr val="black"/>
                            </a:outerShdw>
                          </a:effectLst>
                          <a:latin typeface="Arial Narrow" panose="020B0606020202030204" pitchFamily="34" charset="0"/>
                        </a:rPr>
                        <a:t>Jesus wears a crown of thorns</a:t>
                      </a:r>
                      <a:endParaRPr kumimoji="0" lang="en-US" altLang="en-US" sz="2400" b="1" i="0" u="none" strike="noStrike" cap="none" normalizeH="0" baseline="0" dirty="0">
                        <a:ln>
                          <a:noFill/>
                        </a:ln>
                        <a:solidFill>
                          <a:schemeClr val="bg1"/>
                        </a:solidFill>
                        <a:effectLst>
                          <a:outerShdw blurRad="50800" dist="38100" dir="2700000" algn="tl" rotWithShape="0">
                            <a:prstClr val="black"/>
                          </a:outerShdw>
                        </a:effectLst>
                        <a:latin typeface="Arial Narrow" pitchFamily="34" charset="0"/>
                      </a:endParaRPr>
                    </a:p>
                  </a:txBody>
                  <a:tcP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0006"/>
                  </a:ext>
                </a:extLst>
              </a:tr>
              <a:tr h="63500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u="none" strike="noStrike" cap="none" normalizeH="0" baseline="0" dirty="0">
                          <a:ln>
                            <a:noFill/>
                          </a:ln>
                          <a:solidFill>
                            <a:schemeClr val="bg1"/>
                          </a:solidFill>
                          <a:effectLst>
                            <a:outerShdw blurRad="50800" dist="38100" dir="2700000" algn="tl" rotWithShape="0">
                              <a:prstClr val="black"/>
                            </a:outerShdw>
                          </a:effectLst>
                          <a:latin typeface="Arial Narrow" panose="020B0606020202030204" pitchFamily="34" charset="0"/>
                        </a:rPr>
                        <a:t>A sacrifice is offered at Mt Moriah</a:t>
                      </a:r>
                      <a:endParaRPr kumimoji="0" lang="en-US" altLang="en-US" sz="2400" b="1" i="0" u="none" strike="noStrike" cap="none" normalizeH="0" baseline="0" dirty="0">
                        <a:ln>
                          <a:noFill/>
                        </a:ln>
                        <a:solidFill>
                          <a:schemeClr val="bg1"/>
                        </a:solidFill>
                        <a:effectLst>
                          <a:outerShdw blurRad="50800" dist="38100" dir="2700000" algn="tl" rotWithShape="0">
                            <a:prstClr val="black"/>
                          </a:outerShdw>
                        </a:effectLst>
                        <a:latin typeface="Arial Narrow" pitchFamily="34" charset="0"/>
                      </a:endParaRPr>
                    </a:p>
                  </a:txBody>
                  <a:tcP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u="none" strike="noStrike" cap="none" normalizeH="0" baseline="0" dirty="0">
                          <a:ln>
                            <a:noFill/>
                          </a:ln>
                          <a:solidFill>
                            <a:schemeClr val="bg1"/>
                          </a:solidFill>
                          <a:effectLst>
                            <a:outerShdw blurRad="50800" dist="38100" dir="2700000" algn="tl" rotWithShape="0">
                              <a:prstClr val="black"/>
                            </a:outerShdw>
                          </a:effectLst>
                          <a:latin typeface="Arial Narrow" panose="020B0606020202030204" pitchFamily="34" charset="0"/>
                        </a:rPr>
                        <a:t>Jesus is crucified at Mt Moriah</a:t>
                      </a:r>
                      <a:endParaRPr kumimoji="0" lang="en-US" altLang="en-US" sz="2400" b="1" i="0" u="none" strike="noStrike" cap="none" normalizeH="0" baseline="0" dirty="0">
                        <a:ln>
                          <a:noFill/>
                        </a:ln>
                        <a:solidFill>
                          <a:schemeClr val="bg1"/>
                        </a:solidFill>
                        <a:effectLst>
                          <a:outerShdw blurRad="50800" dist="38100" dir="2700000" algn="tl" rotWithShape="0">
                            <a:prstClr val="black"/>
                          </a:outerShdw>
                        </a:effectLst>
                        <a:latin typeface="Arial Narrow" pitchFamily="34" charset="0"/>
                      </a:endParaRPr>
                    </a:p>
                  </a:txBody>
                  <a:tcP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0007"/>
                  </a:ext>
                </a:extLst>
              </a:tr>
            </a:tbl>
          </a:graphicData>
        </a:graphic>
      </p:graphicFrame>
      <p:sp>
        <p:nvSpPr>
          <p:cNvPr id="4" name="TextBox 3"/>
          <p:cNvSpPr txBox="1"/>
          <p:nvPr/>
        </p:nvSpPr>
        <p:spPr>
          <a:xfrm>
            <a:off x="1295400" y="6133981"/>
            <a:ext cx="75438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God’s Call, Promise, and Covenants </a:t>
            </a:r>
          </a:p>
          <a:p>
            <a:endParaRPr lang="en-US" dirty="0"/>
          </a:p>
        </p:txBody>
      </p:sp>
      <p:sp>
        <p:nvSpPr>
          <p:cNvPr id="2" name="TextBox 1"/>
          <p:cNvSpPr txBox="1"/>
          <p:nvPr/>
        </p:nvSpPr>
        <p:spPr>
          <a:xfrm>
            <a:off x="228600" y="76200"/>
            <a:ext cx="8877300" cy="492443"/>
          </a:xfrm>
          <a:prstGeom prst="rect">
            <a:avLst/>
          </a:prstGeom>
          <a:noFill/>
        </p:spPr>
        <p:txBody>
          <a:bodyPr wrap="square" rtlCol="0">
            <a:spAutoFit/>
          </a:bodyPr>
          <a:lstStyle/>
          <a:p>
            <a:r>
              <a:rPr lang="en-US" sz="2600" b="1" dirty="0">
                <a:solidFill>
                  <a:schemeClr val="bg1"/>
                </a:solidFill>
                <a:latin typeface="Arial Narrow" panose="020B0606020202030204" pitchFamily="34" charset="0"/>
              </a:rPr>
              <a:t>The sacrifice of Isaac is a foreshadowing of the sacrifice of Christ </a:t>
            </a:r>
          </a:p>
        </p:txBody>
      </p:sp>
    </p:spTree>
    <p:extLst>
      <p:ext uri="{BB962C8B-B14F-4D97-AF65-F5344CB8AC3E}">
        <p14:creationId xmlns:p14="http://schemas.microsoft.com/office/powerpoint/2010/main" val="12689939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2050" name="Picture 2" descr="https://visualunit.files.wordpress.com/2010/05/abraham_tree2.png"/>
          <p:cNvPicPr>
            <a:picLocks noChangeAspect="1" noChangeArrowheads="1"/>
          </p:cNvPicPr>
          <p:nvPr/>
        </p:nvPicPr>
        <p:blipFill>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4129" y="0"/>
            <a:ext cx="9158129" cy="6477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95400" y="6133981"/>
            <a:ext cx="75438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God’s Call, Promise, and Covenants </a:t>
            </a:r>
          </a:p>
          <a:p>
            <a:endParaRPr lang="en-US" dirty="0"/>
          </a:p>
        </p:txBody>
      </p:sp>
    </p:spTree>
    <p:extLst>
      <p:ext uri="{BB962C8B-B14F-4D97-AF65-F5344CB8AC3E}">
        <p14:creationId xmlns:p14="http://schemas.microsoft.com/office/powerpoint/2010/main" val="1065678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FFFF99">
                <a:shade val="30000"/>
                <a:satMod val="115000"/>
              </a:srgbClr>
            </a:gs>
            <a:gs pos="50000">
              <a:srgbClr val="FFFF99">
                <a:shade val="67500"/>
                <a:satMod val="115000"/>
              </a:srgbClr>
            </a:gs>
            <a:gs pos="100000">
              <a:srgbClr val="FFFF99">
                <a:shade val="100000"/>
                <a:satMod val="115000"/>
              </a:srgbClr>
            </a:gs>
          </a:gsLst>
          <a:lin ang="5400000" scaled="1"/>
        </a:gradFill>
        <a:effectLst/>
      </p:bgPr>
    </p:bg>
    <p:spTree>
      <p:nvGrpSpPr>
        <p:cNvPr id="1" name=""/>
        <p:cNvGrpSpPr/>
        <p:nvPr/>
      </p:nvGrpSpPr>
      <p:grpSpPr>
        <a:xfrm>
          <a:off x="0" y="0"/>
          <a:ext cx="0" cy="0"/>
          <a:chOff x="0" y="0"/>
          <a:chExt cx="0" cy="0"/>
        </a:xfrm>
      </p:grpSpPr>
      <p:sp>
        <p:nvSpPr>
          <p:cNvPr id="5" name="TextBox 4"/>
          <p:cNvSpPr txBox="1"/>
          <p:nvPr/>
        </p:nvSpPr>
        <p:spPr>
          <a:xfrm>
            <a:off x="1295400" y="6133981"/>
            <a:ext cx="75438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God’s Call, Promise, and Covenants </a:t>
            </a:r>
          </a:p>
          <a:p>
            <a:endParaRPr lang="en-US" dirty="0"/>
          </a:p>
        </p:txBody>
      </p:sp>
      <p:pic>
        <p:nvPicPr>
          <p:cNvPr id="2" name="Picture 1"/>
          <p:cNvPicPr>
            <a:picLocks noChangeAspect="1"/>
          </p:cNvPicPr>
          <p:nvPr/>
        </p:nvPicPr>
        <p:blipFill>
          <a:blip r:embed="rId2"/>
          <a:stretch>
            <a:fillRect/>
          </a:stretch>
        </p:blipFill>
        <p:spPr>
          <a:xfrm>
            <a:off x="381000" y="183771"/>
            <a:ext cx="8305800" cy="6140829"/>
          </a:xfrm>
          <a:prstGeom prst="rect">
            <a:avLst/>
          </a:prstGeom>
          <a:ln>
            <a:noFill/>
          </a:ln>
          <a:effectLst>
            <a:softEdge rad="112500"/>
          </a:effectLst>
        </p:spPr>
      </p:pic>
    </p:spTree>
    <p:extLst>
      <p:ext uri="{BB962C8B-B14F-4D97-AF65-F5344CB8AC3E}">
        <p14:creationId xmlns:p14="http://schemas.microsoft.com/office/powerpoint/2010/main" val="9917505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95400" y="6133981"/>
            <a:ext cx="75438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The Exodus and the Giving of the Law</a:t>
            </a:r>
          </a:p>
          <a:p>
            <a:endParaRPr lang="en-US" dirty="0"/>
          </a:p>
        </p:txBody>
      </p:sp>
      <p:pic>
        <p:nvPicPr>
          <p:cNvPr id="2" name="Picture 1"/>
          <p:cNvPicPr>
            <a:picLocks noChangeAspect="1"/>
          </p:cNvPicPr>
          <p:nvPr/>
        </p:nvPicPr>
        <p:blipFill>
          <a:blip r:embed="rId2"/>
          <a:stretch>
            <a:fillRect/>
          </a:stretch>
        </p:blipFill>
        <p:spPr>
          <a:xfrm>
            <a:off x="152400" y="685800"/>
            <a:ext cx="8839200" cy="3736761"/>
          </a:xfrm>
          <a:prstGeom prst="rect">
            <a:avLst/>
          </a:prstGeom>
        </p:spPr>
      </p:pic>
    </p:spTree>
    <p:extLst>
      <p:ext uri="{BB962C8B-B14F-4D97-AF65-F5344CB8AC3E}">
        <p14:creationId xmlns:p14="http://schemas.microsoft.com/office/powerpoint/2010/main" val="2792661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7" name="TextBox 6"/>
          <p:cNvSpPr txBox="1"/>
          <p:nvPr/>
        </p:nvSpPr>
        <p:spPr>
          <a:xfrm>
            <a:off x="457200" y="533400"/>
            <a:ext cx="8382000" cy="3662541"/>
          </a:xfrm>
          <a:prstGeom prst="rect">
            <a:avLst/>
          </a:prstGeom>
          <a:noFill/>
        </p:spPr>
        <p:txBody>
          <a:bodyPr wrap="square" rtlCol="0">
            <a:spAutoFit/>
            <a:scene3d>
              <a:camera prst="orthographicFront"/>
              <a:lightRig rig="threePt" dir="t"/>
            </a:scene3d>
            <a:sp3d extrusionH="57150">
              <a:bevelT w="38100" h="38100"/>
            </a:sp3d>
          </a:bodyPr>
          <a:lstStyle/>
          <a:p>
            <a:r>
              <a:rPr lang="en-US" sz="3600" b="1" spc="50" dirty="0">
                <a:ln w="9525" cmpd="sng">
                  <a:solidFill>
                    <a:schemeClr val="accent1"/>
                  </a:solidFill>
                  <a:prstDash val="solid"/>
                </a:ln>
                <a:solidFill>
                  <a:srgbClr val="70AD47">
                    <a:tint val="1000"/>
                  </a:srgbClr>
                </a:solidFill>
                <a:effectLst>
                  <a:glow rad="38100">
                    <a:schemeClr val="accent1">
                      <a:alpha val="40000"/>
                    </a:schemeClr>
                  </a:glow>
                </a:effectLst>
                <a:latin typeface="Arial" panose="020B0604020202020204" pitchFamily="34" charset="0"/>
                <a:cs typeface="Arial" panose="020B0604020202020204" pitchFamily="34" charset="0"/>
              </a:rPr>
              <a:t>Passover</a:t>
            </a:r>
            <a:r>
              <a:rPr lang="en-US" sz="3200" b="1" dirty="0">
                <a:latin typeface="Arial" panose="020B0604020202020204" pitchFamily="34" charset="0"/>
                <a:cs typeface="Arial" panose="020B0604020202020204" pitchFamily="34" charset="0"/>
              </a:rPr>
              <a:t> </a:t>
            </a:r>
            <a:r>
              <a:rPr lang="en-US" sz="2800" b="1" dirty="0">
                <a:latin typeface="Arial Narrow" panose="020B0606020202030204" pitchFamily="34" charset="0"/>
              </a:rPr>
              <a:t>A sacred feast that first occurred prior to God’s saving the Israelites from the Egyptians. The angel of death “passed over” the houses with </a:t>
            </a:r>
            <a:br>
              <a:rPr lang="en-US" sz="2800" b="1" dirty="0">
                <a:latin typeface="Arial Narrow" panose="020B0606020202030204" pitchFamily="34" charset="0"/>
              </a:rPr>
            </a:br>
            <a:r>
              <a:rPr lang="en-US" sz="2800" b="1" dirty="0">
                <a:latin typeface="Arial Narrow" panose="020B0606020202030204" pitchFamily="34" charset="0"/>
              </a:rPr>
              <a:t>lambs’ blood smeared on their doorposts </a:t>
            </a:r>
            <a:br>
              <a:rPr lang="en-US" sz="2800" b="1" dirty="0">
                <a:latin typeface="Arial Narrow" panose="020B0606020202030204" pitchFamily="34" charset="0"/>
              </a:rPr>
            </a:br>
            <a:r>
              <a:rPr lang="en-US" sz="2800" b="1" dirty="0">
                <a:latin typeface="Arial Narrow" panose="020B0606020202030204" pitchFamily="34" charset="0"/>
              </a:rPr>
              <a:t>and lintels. The Passover then became a </a:t>
            </a:r>
            <a:br>
              <a:rPr lang="en-US" sz="2800" b="1" dirty="0">
                <a:latin typeface="Arial Narrow" panose="020B0606020202030204" pitchFamily="34" charset="0"/>
              </a:rPr>
            </a:br>
            <a:r>
              <a:rPr lang="en-US" sz="2800" b="1" dirty="0">
                <a:latin typeface="Arial Narrow" panose="020B0606020202030204" pitchFamily="34" charset="0"/>
              </a:rPr>
              <a:t>religious celebration reminding the Chosen </a:t>
            </a:r>
            <a:br>
              <a:rPr lang="en-US" sz="2800" b="1" dirty="0">
                <a:latin typeface="Arial Narrow" panose="020B0606020202030204" pitchFamily="34" charset="0"/>
              </a:rPr>
            </a:br>
            <a:r>
              <a:rPr lang="en-US" sz="2800" b="1" dirty="0">
                <a:latin typeface="Arial Narrow" panose="020B0606020202030204" pitchFamily="34" charset="0"/>
              </a:rPr>
              <a:t>People of God’s deliverance, Salvation, </a:t>
            </a:r>
            <a:br>
              <a:rPr lang="en-US" sz="2800" b="1" dirty="0">
                <a:latin typeface="Arial Narrow" panose="020B0606020202030204" pitchFamily="34" charset="0"/>
              </a:rPr>
            </a:br>
            <a:r>
              <a:rPr lang="en-US" sz="2800" b="1" dirty="0">
                <a:latin typeface="Arial Narrow" panose="020B0606020202030204" pitchFamily="34" charset="0"/>
              </a:rPr>
              <a:t>fidelity, and love.</a:t>
            </a:r>
            <a:endParaRPr lang="en-US" sz="3200" b="1" dirty="0">
              <a:latin typeface="Arial Narrow" panose="020B0606020202030204" pitchFamily="34" charset="0"/>
            </a:endParaRPr>
          </a:p>
        </p:txBody>
      </p:sp>
      <p:sp>
        <p:nvSpPr>
          <p:cNvPr id="6" name="TextBox 5"/>
          <p:cNvSpPr txBox="1"/>
          <p:nvPr/>
        </p:nvSpPr>
        <p:spPr>
          <a:xfrm>
            <a:off x="1295400" y="6133981"/>
            <a:ext cx="75438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The Exodus and the Giving of the Law</a:t>
            </a:r>
          </a:p>
          <a:p>
            <a:endParaRPr lang="en-US" dirty="0"/>
          </a:p>
        </p:txBody>
      </p:sp>
      <p:sp>
        <p:nvSpPr>
          <p:cNvPr id="3" name="Rectangle 2"/>
          <p:cNvSpPr/>
          <p:nvPr/>
        </p:nvSpPr>
        <p:spPr>
          <a:xfrm>
            <a:off x="152400" y="4895671"/>
            <a:ext cx="6429375" cy="1200329"/>
          </a:xfrm>
          <a:prstGeom prst="rect">
            <a:avLst/>
          </a:prstGeom>
        </p:spPr>
        <p:txBody>
          <a:bodyPr wrap="square">
            <a:spAutoFit/>
          </a:bodyPr>
          <a:lstStyle/>
          <a:p>
            <a:pPr algn="r"/>
            <a:r>
              <a:rPr lang="en-US" i="1" dirty="0">
                <a:solidFill>
                  <a:srgbClr val="333333"/>
                </a:solidFill>
                <a:latin typeface="georgia" panose="02040502050405020303" pitchFamily="18" charset="0"/>
              </a:rPr>
              <a:t>But for you the blood will mark the houses where you are. Seeing the blood, I will pass over you; thereby, when I strike the land of Egypt, no destructive blow will come upon you. Exodus 12:13</a:t>
            </a:r>
            <a:endParaRPr lang="en-US" i="1" dirty="0"/>
          </a:p>
        </p:txBody>
      </p:sp>
      <p:pic>
        <p:nvPicPr>
          <p:cNvPr id="11266" name="Picture 2" descr="https://www.lds.org/bc/content/shared/content/images/gospel-library/manual/00001/art-passover-blood-israelites-margetson_1296095_in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1775" y="1600200"/>
            <a:ext cx="2333625" cy="46386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5679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389" r="1389"/>
          <a:stretch/>
        </p:blipFill>
        <p:spPr>
          <a:xfrm>
            <a:off x="1981200" y="-1668"/>
            <a:ext cx="5334000" cy="6861337"/>
          </a:xfrm>
          <a:prstGeom prst="rect">
            <a:avLst/>
          </a:prstGeom>
        </p:spPr>
      </p:pic>
    </p:spTree>
    <p:extLst>
      <p:ext uri="{BB962C8B-B14F-4D97-AF65-F5344CB8AC3E}">
        <p14:creationId xmlns:p14="http://schemas.microsoft.com/office/powerpoint/2010/main" val="19605877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5">
                <a:alpha val="39000"/>
              </a:schemeClr>
            </a:gs>
            <a:gs pos="100000">
              <a:srgbClr val="FFFF99">
                <a:shade val="67500"/>
                <a:satMod val="115000"/>
              </a:srgbClr>
            </a:gs>
            <a:gs pos="100000">
              <a:srgbClr val="FFFF99">
                <a:shade val="100000"/>
                <a:satMod val="115000"/>
              </a:srgbClr>
            </a:gs>
          </a:gsLst>
          <a:lin ang="19800000" scaled="0"/>
          <a:tileRect/>
        </a:gradFill>
        <a:effectLst/>
      </p:bgPr>
    </p:bg>
    <p:spTree>
      <p:nvGrpSpPr>
        <p:cNvPr id="1" name=""/>
        <p:cNvGrpSpPr/>
        <p:nvPr/>
      </p:nvGrpSpPr>
      <p:grpSpPr>
        <a:xfrm>
          <a:off x="0" y="0"/>
          <a:ext cx="0" cy="0"/>
          <a:chOff x="0" y="0"/>
          <a:chExt cx="0" cy="0"/>
        </a:xfrm>
      </p:grpSpPr>
      <p:pic>
        <p:nvPicPr>
          <p:cNvPr id="10242" name="Picture 2" descr="http://4.bp.blogspot.com/-2A76yDbCgns/VR8FGLsSHrI/AAAAAAAAXfc/R7VRce9bUm8/s1600/seder%2Bplate.png"/>
          <p:cNvPicPr>
            <a:picLocks noChangeAspect="1" noChangeArrowheads="1"/>
          </p:cNvPicPr>
          <p:nvPr/>
        </p:nvPicPr>
        <p:blipFill rotWithShape="1">
          <a:blip r:embed="rId2">
            <a:extLst>
              <a:ext uri="{28A0092B-C50C-407E-A947-70E740481C1C}">
                <a14:useLocalDpi xmlns:a14="http://schemas.microsoft.com/office/drawing/2010/main" val="0"/>
              </a:ext>
            </a:extLst>
          </a:blip>
          <a:srcRect b="18881"/>
          <a:stretch/>
        </p:blipFill>
        <p:spPr bwMode="auto">
          <a:xfrm>
            <a:off x="1066800" y="146989"/>
            <a:ext cx="7010400" cy="612584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295400" y="6133981"/>
            <a:ext cx="75438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The Exodus and the Giving of the Law</a:t>
            </a:r>
          </a:p>
          <a:p>
            <a:endParaRPr lang="en-US" dirty="0"/>
          </a:p>
        </p:txBody>
      </p:sp>
    </p:spTree>
    <p:extLst>
      <p:ext uri="{BB962C8B-B14F-4D97-AF65-F5344CB8AC3E}">
        <p14:creationId xmlns:p14="http://schemas.microsoft.com/office/powerpoint/2010/main" val="1236483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pattFill prst="pct10">
          <a:fgClr>
            <a:schemeClr val="accent1"/>
          </a:fgClr>
          <a:bgClr>
            <a:schemeClr val="bg1"/>
          </a:bgClr>
        </a:pattFill>
        <a:effectLst/>
      </p:bgPr>
    </p:bg>
    <p:spTree>
      <p:nvGrpSpPr>
        <p:cNvPr id="1" name=""/>
        <p:cNvGrpSpPr/>
        <p:nvPr/>
      </p:nvGrpSpPr>
      <p:grpSpPr>
        <a:xfrm>
          <a:off x="0" y="0"/>
          <a:ext cx="0" cy="0"/>
          <a:chOff x="0" y="0"/>
          <a:chExt cx="0" cy="0"/>
        </a:xfrm>
      </p:grpSpPr>
      <p:sp>
        <p:nvSpPr>
          <p:cNvPr id="5" name="TextBox 4"/>
          <p:cNvSpPr txBox="1"/>
          <p:nvPr/>
        </p:nvSpPr>
        <p:spPr>
          <a:xfrm>
            <a:off x="1295400" y="6133981"/>
            <a:ext cx="75438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The Exodus and the Giving of the Law</a:t>
            </a:r>
          </a:p>
          <a:p>
            <a:endParaRPr lang="en-US" dirty="0"/>
          </a:p>
        </p:txBody>
      </p:sp>
      <p:pic>
        <p:nvPicPr>
          <p:cNvPr id="12292" name="Picture 4" descr="http://day-of-atonement.org/wp-content/uploads/2015/02/Sanctua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133600"/>
            <a:ext cx="7057882" cy="400038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57201" y="228600"/>
            <a:ext cx="8229600" cy="2123658"/>
          </a:xfrm>
          <a:prstGeom prst="rect">
            <a:avLst/>
          </a:prstGeom>
          <a:noFill/>
        </p:spPr>
        <p:txBody>
          <a:bodyPr wrap="square" rtlCol="0">
            <a:spAutoFit/>
            <a:scene3d>
              <a:camera prst="orthographicFront"/>
              <a:lightRig rig="threePt" dir="t"/>
            </a:scene3d>
            <a:sp3d extrusionH="57150">
              <a:bevelT w="38100" h="38100"/>
            </a:sp3d>
          </a:bodyPr>
          <a:lstStyle/>
          <a:p>
            <a:r>
              <a:rPr lang="en-US" sz="3600" b="1" spc="50" dirty="0">
                <a:ln w="9525" cmpd="sng">
                  <a:solidFill>
                    <a:schemeClr val="accent1"/>
                  </a:solidFill>
                  <a:prstDash val="solid"/>
                </a:ln>
                <a:solidFill>
                  <a:srgbClr val="70AD47">
                    <a:tint val="1000"/>
                  </a:srgbClr>
                </a:solidFill>
                <a:effectLst>
                  <a:glow rad="38100">
                    <a:schemeClr val="accent1">
                      <a:alpha val="40000"/>
                    </a:schemeClr>
                  </a:glow>
                </a:effectLst>
                <a:latin typeface="Arial" panose="020B0604020202020204" pitchFamily="34" charset="0"/>
                <a:cs typeface="Arial" panose="020B0604020202020204" pitchFamily="34" charset="0"/>
              </a:rPr>
              <a:t>Tabernacle</a:t>
            </a:r>
            <a:r>
              <a:rPr lang="en-US" sz="3200" b="1" dirty="0">
                <a:latin typeface="Arial" panose="020B0604020202020204" pitchFamily="34" charset="0"/>
                <a:cs typeface="Arial" panose="020B0604020202020204" pitchFamily="34" charset="0"/>
              </a:rPr>
              <a:t> </a:t>
            </a:r>
            <a:r>
              <a:rPr lang="en-US" sz="3200" dirty="0"/>
              <a:t> </a:t>
            </a:r>
            <a:r>
              <a:rPr lang="en-US" sz="3200" b="1" dirty="0">
                <a:latin typeface="Arial" panose="020B0604020202020204" pitchFamily="34" charset="0"/>
                <a:cs typeface="Arial" panose="020B0604020202020204" pitchFamily="34" charset="0"/>
              </a:rPr>
              <a:t>The portable sanctuary in which the Jews carried the Ark of the Covenant throughout their travels in the desert.</a:t>
            </a:r>
          </a:p>
        </p:txBody>
      </p:sp>
    </p:spTree>
    <p:extLst>
      <p:ext uri="{BB962C8B-B14F-4D97-AF65-F5344CB8AC3E}">
        <p14:creationId xmlns:p14="http://schemas.microsoft.com/office/powerpoint/2010/main" val="35206208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95400" y="6133981"/>
            <a:ext cx="75438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The Exodus and the Giving of the Law</a:t>
            </a:r>
          </a:p>
          <a:p>
            <a:endParaRPr lang="en-US" dirty="0"/>
          </a:p>
        </p:txBody>
      </p:sp>
      <p:pic>
        <p:nvPicPr>
          <p:cNvPr id="14338" name="Picture 2" descr="https://s-media-cache-ak0.pinimg.com/736x/cd/70/6b/cd706bf3394890d1e976df0540667362.jpg"/>
          <p:cNvPicPr>
            <a:picLocks noChangeAspect="1" noChangeArrowheads="1"/>
          </p:cNvPicPr>
          <p:nvPr/>
        </p:nvPicPr>
        <p:blipFill rotWithShape="1">
          <a:blip r:embed="rId2">
            <a:extLst>
              <a:ext uri="{28A0092B-C50C-407E-A947-70E740481C1C}">
                <a14:useLocalDpi xmlns:a14="http://schemas.microsoft.com/office/drawing/2010/main" val="0"/>
              </a:ext>
            </a:extLst>
          </a:blip>
          <a:srcRect b="7356"/>
          <a:stretch/>
        </p:blipFill>
        <p:spPr bwMode="auto">
          <a:xfrm>
            <a:off x="689161" y="228599"/>
            <a:ext cx="7845239" cy="590538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55823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762000"/>
            <a:ext cx="7696200" cy="2862322"/>
          </a:xfrm>
          <a:prstGeom prst="rect">
            <a:avLst/>
          </a:prstGeom>
          <a:noFill/>
        </p:spPr>
        <p:txBody>
          <a:bodyPr wrap="square" rtlCol="0">
            <a:spAutoFit/>
          </a:bodyPr>
          <a:lstStyle/>
          <a:p>
            <a:pPr algn="ctr"/>
            <a:r>
              <a:rPr lang="en-US" b="1" u="sng" dirty="0"/>
              <a:t>Endnotes</a:t>
            </a:r>
          </a:p>
          <a:p>
            <a:endParaRPr lang="en-US" dirty="0"/>
          </a:p>
          <a:p>
            <a:pPr marL="285750" indent="-285750">
              <a:buFont typeface="Arial" panose="020B0604020202020204" pitchFamily="34" charset="0"/>
              <a:buChar char="•"/>
            </a:pPr>
            <a:r>
              <a:rPr lang="en-US" dirty="0"/>
              <a:t>Quotations from Sacred Scripture come from the </a:t>
            </a:r>
            <a:r>
              <a:rPr lang="en-US" i="1" dirty="0"/>
              <a:t>New American Bible, Revised Edition</a:t>
            </a:r>
            <a:r>
              <a:rPr lang="en-US" dirty="0"/>
              <a:t> (NABRE)   </a:t>
            </a:r>
            <a:r>
              <a:rPr lang="en-US" dirty="0">
                <a:hlinkClick r:id="rId2"/>
              </a:rPr>
              <a:t>http://wwwmigrate.usccb.org/bible/</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Quotations from the </a:t>
            </a:r>
            <a:r>
              <a:rPr lang="en-US" i="1" dirty="0"/>
              <a:t>Catechism of the Catholic Church </a:t>
            </a:r>
            <a:r>
              <a:rPr lang="en-US" dirty="0">
                <a:hlinkClick r:id="rId3"/>
              </a:rPr>
              <a:t>http://www.vatican.va/archive/ENG0015/_INDEX.HTM</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Quotations from </a:t>
            </a:r>
            <a:r>
              <a:rPr lang="en-US" i="1" dirty="0"/>
              <a:t>Documents of the Second Vatican Council </a:t>
            </a:r>
            <a:r>
              <a:rPr lang="en-US" dirty="0"/>
              <a:t/>
            </a:r>
            <a:br>
              <a:rPr lang="en-US" dirty="0"/>
            </a:br>
            <a:r>
              <a:rPr lang="en-US" dirty="0">
                <a:hlinkClick r:id="rId4"/>
              </a:rPr>
              <a:t>http://www.vatican.va/archive/hist_councils/ii_vatican_council/index.htm</a:t>
            </a:r>
            <a:endParaRPr lang="en-US" dirty="0"/>
          </a:p>
        </p:txBody>
      </p:sp>
    </p:spTree>
    <p:extLst>
      <p:ext uri="{BB962C8B-B14F-4D97-AF65-F5344CB8AC3E}">
        <p14:creationId xmlns:p14="http://schemas.microsoft.com/office/powerpoint/2010/main" val="2620977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6019800"/>
            <a:ext cx="8915400" cy="738664"/>
          </a:xfrm>
          <a:prstGeom prst="rect">
            <a:avLst/>
          </a:prstGeom>
          <a:noFill/>
        </p:spPr>
        <p:txBody>
          <a:bodyPr wrap="square" rtlCol="0">
            <a:spAutoFit/>
          </a:bodyPr>
          <a:lstStyle/>
          <a:p>
            <a:pPr algn="r"/>
            <a:r>
              <a:rPr lang="en-US" sz="24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Introduction: Agreements, Deals, Contracts, and Covenants</a:t>
            </a:r>
          </a:p>
          <a:p>
            <a:endParaRPr lang="en-US" dirty="0"/>
          </a:p>
        </p:txBody>
      </p:sp>
      <p:pic>
        <p:nvPicPr>
          <p:cNvPr id="2" name="Picture 1"/>
          <p:cNvPicPr>
            <a:picLocks noChangeAspect="1"/>
          </p:cNvPicPr>
          <p:nvPr/>
        </p:nvPicPr>
        <p:blipFill>
          <a:blip r:embed="rId2"/>
          <a:stretch>
            <a:fillRect/>
          </a:stretch>
        </p:blipFill>
        <p:spPr>
          <a:xfrm>
            <a:off x="2209800" y="64381"/>
            <a:ext cx="4800600" cy="6056313"/>
          </a:xfrm>
          <a:prstGeom prst="rect">
            <a:avLst/>
          </a:prstGeom>
        </p:spPr>
      </p:pic>
    </p:spTree>
    <p:extLst>
      <p:ext uri="{BB962C8B-B14F-4D97-AF65-F5344CB8AC3E}">
        <p14:creationId xmlns:p14="http://schemas.microsoft.com/office/powerpoint/2010/main" val="3317317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5" name="TextBox 4"/>
          <p:cNvSpPr txBox="1"/>
          <p:nvPr/>
        </p:nvSpPr>
        <p:spPr>
          <a:xfrm>
            <a:off x="0" y="6019800"/>
            <a:ext cx="8915400" cy="738664"/>
          </a:xfrm>
          <a:prstGeom prst="rect">
            <a:avLst/>
          </a:prstGeom>
          <a:noFill/>
        </p:spPr>
        <p:txBody>
          <a:bodyPr wrap="square" rtlCol="0">
            <a:spAutoFit/>
          </a:bodyPr>
          <a:lstStyle/>
          <a:p>
            <a:pPr algn="r"/>
            <a:r>
              <a:rPr lang="en-US" sz="24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Introduction: Agreements, Deals, Contracts, and Covenants</a:t>
            </a:r>
          </a:p>
          <a:p>
            <a:endParaRPr lang="en-US" dirty="0"/>
          </a:p>
        </p:txBody>
      </p:sp>
      <p:sp>
        <p:nvSpPr>
          <p:cNvPr id="7" name="TextBox 6"/>
          <p:cNvSpPr txBox="1"/>
          <p:nvPr/>
        </p:nvSpPr>
        <p:spPr>
          <a:xfrm>
            <a:off x="533400" y="304800"/>
            <a:ext cx="7848600" cy="2123658"/>
          </a:xfrm>
          <a:prstGeom prst="rect">
            <a:avLst/>
          </a:prstGeom>
          <a:noFill/>
        </p:spPr>
        <p:txBody>
          <a:bodyPr wrap="square" rtlCol="0">
            <a:spAutoFit/>
            <a:scene3d>
              <a:camera prst="orthographicFront"/>
              <a:lightRig rig="threePt" dir="t"/>
            </a:scene3d>
            <a:sp3d extrusionH="57150">
              <a:bevelT w="38100" h="38100"/>
            </a:sp3d>
          </a:bodyPr>
          <a:lstStyle/>
          <a:p>
            <a:r>
              <a:rPr lang="en-US" sz="3600" b="1" spc="50" dirty="0">
                <a:ln w="9525" cmpd="sng">
                  <a:solidFill>
                    <a:schemeClr val="accent1"/>
                  </a:solidFill>
                  <a:prstDash val="solid"/>
                </a:ln>
                <a:solidFill>
                  <a:srgbClr val="70AD47">
                    <a:tint val="1000"/>
                  </a:srgbClr>
                </a:solidFill>
                <a:effectLst>
                  <a:glow rad="38100">
                    <a:schemeClr val="accent1">
                      <a:alpha val="40000"/>
                    </a:schemeClr>
                  </a:glow>
                </a:effectLst>
                <a:latin typeface="Arial" panose="020B0604020202020204" pitchFamily="34" charset="0"/>
                <a:cs typeface="Arial" panose="020B0604020202020204" pitchFamily="34" charset="0"/>
              </a:rPr>
              <a:t>Covenant</a:t>
            </a:r>
            <a:r>
              <a:rPr lang="en-US" sz="3200" b="1" dirty="0">
                <a:latin typeface="Arial" panose="020B0604020202020204" pitchFamily="34" charset="0"/>
                <a:cs typeface="Arial" panose="020B0604020202020204" pitchFamily="34" charset="0"/>
              </a:rPr>
              <a:t> A binding and solemn agreement between human beings or between God and people, holding each other to a particular course of action.</a:t>
            </a:r>
            <a:endParaRPr lang="en-US" sz="2800" b="1" dirty="0">
              <a:latin typeface="Arial" panose="020B0604020202020204" pitchFamily="34" charset="0"/>
              <a:cs typeface="Arial" panose="020B0604020202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2524926979"/>
              </p:ext>
            </p:extLst>
          </p:nvPr>
        </p:nvGraphicFramePr>
        <p:xfrm>
          <a:off x="381000" y="2590800"/>
          <a:ext cx="8305800" cy="2895600"/>
        </p:xfrm>
        <a:graphic>
          <a:graphicData uri="http://schemas.openxmlformats.org/drawingml/2006/table">
            <a:tbl>
              <a:tblPr firstRow="1" bandRow="1">
                <a:tableStyleId>{5C22544A-7EE6-4342-B048-85BDC9FD1C3A}</a:tableStyleId>
              </a:tblPr>
              <a:tblGrid>
                <a:gridCol w="4152900">
                  <a:extLst>
                    <a:ext uri="{9D8B030D-6E8A-4147-A177-3AD203B41FA5}">
                      <a16:colId xmlns:a16="http://schemas.microsoft.com/office/drawing/2014/main" xmlns="" val="3676809104"/>
                    </a:ext>
                  </a:extLst>
                </a:gridCol>
                <a:gridCol w="4152900">
                  <a:extLst>
                    <a:ext uri="{9D8B030D-6E8A-4147-A177-3AD203B41FA5}">
                      <a16:colId xmlns:a16="http://schemas.microsoft.com/office/drawing/2014/main" xmlns="" val="3169282117"/>
                    </a:ext>
                  </a:extLst>
                </a:gridCol>
              </a:tblGrid>
              <a:tr h="370840">
                <a:tc gridSpan="2">
                  <a:txBody>
                    <a:bodyPr/>
                    <a:lstStyle/>
                    <a:p>
                      <a:pPr algn="ctr"/>
                      <a:r>
                        <a:rPr lang="en-US" sz="3200" b="1" dirty="0"/>
                        <a:t>Old</a:t>
                      </a:r>
                      <a:r>
                        <a:rPr lang="en-US" sz="3200" b="1" baseline="0" dirty="0"/>
                        <a:t> Testament Covenants </a:t>
                      </a:r>
                      <a:endParaRPr lang="en-US" sz="3200" b="1" dirty="0"/>
                    </a:p>
                  </a:txBody>
                  <a:tcPr/>
                </a:tc>
                <a:tc hMerge="1">
                  <a:txBody>
                    <a:bodyPr/>
                    <a:lstStyle/>
                    <a:p>
                      <a:endParaRPr lang="en-US" dirty="0"/>
                    </a:p>
                  </a:txBody>
                  <a:tcPr/>
                </a:tc>
                <a:extLst>
                  <a:ext uri="{0D108BD9-81ED-4DB2-BD59-A6C34878D82A}">
                    <a16:rowId xmlns:a16="http://schemas.microsoft.com/office/drawing/2014/main" xmlns="" val="1435274165"/>
                  </a:ext>
                </a:extLst>
              </a:tr>
              <a:tr h="370840">
                <a:tc>
                  <a:txBody>
                    <a:bodyPr/>
                    <a:lstStyle/>
                    <a:p>
                      <a:pPr algn="ctr"/>
                      <a:r>
                        <a:rPr lang="en-US" sz="3200" b="1" dirty="0"/>
                        <a:t>Noah</a:t>
                      </a:r>
                    </a:p>
                  </a:txBody>
                  <a:tcPr/>
                </a:tc>
                <a:tc>
                  <a:txBody>
                    <a:bodyPr/>
                    <a:lstStyle/>
                    <a:p>
                      <a:pPr algn="ctr"/>
                      <a:r>
                        <a:rPr lang="en-US" sz="3200" b="1" dirty="0"/>
                        <a:t>Genesis 9:8-17</a:t>
                      </a:r>
                    </a:p>
                  </a:txBody>
                  <a:tcPr/>
                </a:tc>
                <a:extLst>
                  <a:ext uri="{0D108BD9-81ED-4DB2-BD59-A6C34878D82A}">
                    <a16:rowId xmlns:a16="http://schemas.microsoft.com/office/drawing/2014/main" xmlns="" val="2726879711"/>
                  </a:ext>
                </a:extLst>
              </a:tr>
              <a:tr h="370840">
                <a:tc>
                  <a:txBody>
                    <a:bodyPr/>
                    <a:lstStyle/>
                    <a:p>
                      <a:pPr algn="ctr"/>
                      <a:r>
                        <a:rPr lang="en-US" sz="3200" b="1" dirty="0"/>
                        <a:t>Abraham</a:t>
                      </a:r>
                    </a:p>
                  </a:txBody>
                  <a:tcPr/>
                </a:tc>
                <a:tc>
                  <a:txBody>
                    <a:bodyPr/>
                    <a:lstStyle/>
                    <a:p>
                      <a:pPr algn="ctr"/>
                      <a:r>
                        <a:rPr lang="en-US" sz="3200" b="1" dirty="0"/>
                        <a:t>Genesis 15:8-18</a:t>
                      </a:r>
                    </a:p>
                  </a:txBody>
                  <a:tcPr/>
                </a:tc>
                <a:extLst>
                  <a:ext uri="{0D108BD9-81ED-4DB2-BD59-A6C34878D82A}">
                    <a16:rowId xmlns:a16="http://schemas.microsoft.com/office/drawing/2014/main" xmlns="" val="381588450"/>
                  </a:ext>
                </a:extLst>
              </a:tr>
              <a:tr h="370840">
                <a:tc>
                  <a:txBody>
                    <a:bodyPr/>
                    <a:lstStyle/>
                    <a:p>
                      <a:pPr algn="ctr"/>
                      <a:r>
                        <a:rPr lang="en-US" sz="3200" b="1" dirty="0"/>
                        <a:t>Moses</a:t>
                      </a:r>
                    </a:p>
                  </a:txBody>
                  <a:tcPr/>
                </a:tc>
                <a:tc>
                  <a:txBody>
                    <a:bodyPr/>
                    <a:lstStyle/>
                    <a:p>
                      <a:pPr algn="ctr"/>
                      <a:r>
                        <a:rPr lang="en-US" sz="3200" b="1" dirty="0"/>
                        <a:t>Exodus 24:3-8</a:t>
                      </a:r>
                    </a:p>
                  </a:txBody>
                  <a:tcPr/>
                </a:tc>
                <a:extLst>
                  <a:ext uri="{0D108BD9-81ED-4DB2-BD59-A6C34878D82A}">
                    <a16:rowId xmlns:a16="http://schemas.microsoft.com/office/drawing/2014/main" xmlns="" val="3457777974"/>
                  </a:ext>
                </a:extLst>
              </a:tr>
              <a:tr h="370840">
                <a:tc>
                  <a:txBody>
                    <a:bodyPr/>
                    <a:lstStyle/>
                    <a:p>
                      <a:pPr algn="ctr"/>
                      <a:r>
                        <a:rPr lang="en-US" sz="3200" b="1" dirty="0"/>
                        <a:t>David</a:t>
                      </a:r>
                    </a:p>
                  </a:txBody>
                  <a:tcPr/>
                </a:tc>
                <a:tc>
                  <a:txBody>
                    <a:bodyPr/>
                    <a:lstStyle/>
                    <a:p>
                      <a:pPr algn="ctr"/>
                      <a:r>
                        <a:rPr lang="en-US" sz="3200" b="1" dirty="0"/>
                        <a:t>2</a:t>
                      </a:r>
                      <a:r>
                        <a:rPr lang="en-US" sz="3200" b="1" baseline="0" dirty="0"/>
                        <a:t> Samuel 7:4-29</a:t>
                      </a:r>
                      <a:endParaRPr lang="en-US" sz="3200" b="1" dirty="0"/>
                    </a:p>
                  </a:txBody>
                  <a:tcPr/>
                </a:tc>
                <a:extLst>
                  <a:ext uri="{0D108BD9-81ED-4DB2-BD59-A6C34878D82A}">
                    <a16:rowId xmlns:a16="http://schemas.microsoft.com/office/drawing/2014/main" xmlns="" val="993245468"/>
                  </a:ext>
                </a:extLst>
              </a:tr>
            </a:tbl>
          </a:graphicData>
        </a:graphic>
      </p:graphicFrame>
    </p:spTree>
    <p:extLst>
      <p:ext uri="{BB962C8B-B14F-4D97-AF65-F5344CB8AC3E}">
        <p14:creationId xmlns:p14="http://schemas.microsoft.com/office/powerpoint/2010/main" val="2344671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 name="Isosceles Triangle 11"/>
          <p:cNvSpPr/>
          <p:nvPr/>
        </p:nvSpPr>
        <p:spPr>
          <a:xfrm>
            <a:off x="152400" y="1611313"/>
            <a:ext cx="8001000" cy="1436687"/>
          </a:xfrm>
          <a:prstGeom prst="triangle">
            <a:avLst>
              <a:gd name="adj" fmla="val 100000"/>
            </a:avLst>
          </a:prstGeom>
          <a:gradFill flip="none" rotWithShape="1">
            <a:gsLst>
              <a:gs pos="0">
                <a:srgbClr val="CC6600">
                  <a:tint val="66000"/>
                  <a:satMod val="160000"/>
                </a:srgbClr>
              </a:gs>
              <a:gs pos="50000">
                <a:srgbClr val="CC6600">
                  <a:tint val="44500"/>
                  <a:satMod val="160000"/>
                </a:srgbClr>
              </a:gs>
              <a:gs pos="100000">
                <a:srgbClr val="CC6600">
                  <a:tint val="23500"/>
                  <a:satMod val="160000"/>
                </a:srgbClr>
              </a:gs>
            </a:gsLst>
            <a:path path="shape">
              <a:fillToRect l="50000" t="50000" r="50000" b="50000"/>
            </a:path>
            <a:tileRect/>
          </a:gra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96" name="TextBox 2"/>
          <p:cNvSpPr txBox="1">
            <a:spLocks noChangeArrowheads="1"/>
          </p:cNvSpPr>
          <p:nvPr/>
        </p:nvSpPr>
        <p:spPr bwMode="auto">
          <a:xfrm>
            <a:off x="152400" y="1208088"/>
            <a:ext cx="73914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b="1" dirty="0">
                <a:solidFill>
                  <a:schemeClr val="bg1"/>
                </a:solidFill>
                <a:latin typeface="Arial" charset="0"/>
                <a:cs typeface="Arial" charset="0"/>
              </a:rPr>
              <a:t>The History of Salvation: God’s </a:t>
            </a:r>
            <a:br>
              <a:rPr lang="en-US" altLang="en-US" b="1" dirty="0">
                <a:solidFill>
                  <a:schemeClr val="bg1"/>
                </a:solidFill>
                <a:latin typeface="Arial" charset="0"/>
                <a:cs typeface="Arial" charset="0"/>
              </a:rPr>
            </a:br>
            <a:r>
              <a:rPr lang="en-US" altLang="en-US" b="1" dirty="0">
                <a:solidFill>
                  <a:schemeClr val="bg1"/>
                </a:solidFill>
                <a:latin typeface="Arial" charset="0"/>
                <a:cs typeface="Arial" charset="0"/>
              </a:rPr>
              <a:t>Plan for His People</a:t>
            </a:r>
          </a:p>
        </p:txBody>
      </p:sp>
      <p:pic>
        <p:nvPicPr>
          <p:cNvPr id="9220" name="Picture 4" descr="http://www.programva.com/_files/crosses/cross_39_cross_clipart_2.gif"/>
          <p:cNvPicPr>
            <a:picLocks noChangeAspect="1" noChangeArrowheads="1"/>
          </p:cNvPicPr>
          <p:nvPr/>
        </p:nvPicPr>
        <p:blipFill>
          <a:blip r:embed="rId2">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848600" y="1570043"/>
            <a:ext cx="838200" cy="154463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p:cNvGraphicFramePr>
            <a:graphicFrameLocks noGrp="1"/>
          </p:cNvGraphicFramePr>
          <p:nvPr/>
        </p:nvGraphicFramePr>
        <p:xfrm>
          <a:off x="152400" y="3048000"/>
          <a:ext cx="8534403" cy="2667000"/>
        </p:xfrm>
        <a:graphic>
          <a:graphicData uri="http://schemas.openxmlformats.org/drawingml/2006/table">
            <a:tbl>
              <a:tblPr firstRow="1" bandRow="1">
                <a:tableStyleId>{5C22544A-7EE6-4342-B048-85BDC9FD1C3A}</a:tableStyleId>
              </a:tblPr>
              <a:tblGrid>
                <a:gridCol w="1371603">
                  <a:extLst>
                    <a:ext uri="{9D8B030D-6E8A-4147-A177-3AD203B41FA5}">
                      <a16:colId xmlns:a16="http://schemas.microsoft.com/office/drawing/2014/main" xmlns="" val="20000"/>
                    </a:ext>
                  </a:extLst>
                </a:gridCol>
                <a:gridCol w="1088569">
                  <a:extLst>
                    <a:ext uri="{9D8B030D-6E8A-4147-A177-3AD203B41FA5}">
                      <a16:colId xmlns:a16="http://schemas.microsoft.com/office/drawing/2014/main" xmlns="" val="20001"/>
                    </a:ext>
                  </a:extLst>
                </a:gridCol>
                <a:gridCol w="1230086">
                  <a:extLst>
                    <a:ext uri="{9D8B030D-6E8A-4147-A177-3AD203B41FA5}">
                      <a16:colId xmlns:a16="http://schemas.microsoft.com/office/drawing/2014/main" xmlns="" val="20002"/>
                    </a:ext>
                  </a:extLst>
                </a:gridCol>
                <a:gridCol w="1230086">
                  <a:extLst>
                    <a:ext uri="{9D8B030D-6E8A-4147-A177-3AD203B41FA5}">
                      <a16:colId xmlns:a16="http://schemas.microsoft.com/office/drawing/2014/main" xmlns="" val="20003"/>
                    </a:ext>
                  </a:extLst>
                </a:gridCol>
                <a:gridCol w="1230086">
                  <a:extLst>
                    <a:ext uri="{9D8B030D-6E8A-4147-A177-3AD203B41FA5}">
                      <a16:colId xmlns:a16="http://schemas.microsoft.com/office/drawing/2014/main" xmlns="" val="20004"/>
                    </a:ext>
                  </a:extLst>
                </a:gridCol>
                <a:gridCol w="1230086">
                  <a:extLst>
                    <a:ext uri="{9D8B030D-6E8A-4147-A177-3AD203B41FA5}">
                      <a16:colId xmlns:a16="http://schemas.microsoft.com/office/drawing/2014/main" xmlns="" val="20005"/>
                    </a:ext>
                  </a:extLst>
                </a:gridCol>
                <a:gridCol w="1153887">
                  <a:extLst>
                    <a:ext uri="{9D8B030D-6E8A-4147-A177-3AD203B41FA5}">
                      <a16:colId xmlns:a16="http://schemas.microsoft.com/office/drawing/2014/main" xmlns="" val="20006"/>
                    </a:ext>
                  </a:extLst>
                </a:gridCol>
              </a:tblGrid>
              <a:tr h="838200">
                <a:tc>
                  <a:txBody>
                    <a:bodyPr/>
                    <a:lstStyle/>
                    <a:p>
                      <a:pPr algn="ctr"/>
                      <a:r>
                        <a:rPr lang="en-US" sz="2000" b="1" dirty="0">
                          <a:latin typeface="Arial" panose="020B0604020202020204" pitchFamily="34" charset="0"/>
                          <a:cs typeface="Arial" panose="020B0604020202020204" pitchFamily="34" charset="0"/>
                        </a:rPr>
                        <a:t>Covenant Mediator</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E25B00"/>
                    </a:solidFill>
                  </a:tcPr>
                </a:tc>
                <a:tc>
                  <a:txBody>
                    <a:bodyPr/>
                    <a:lstStyle/>
                    <a:p>
                      <a:pPr algn="ctr"/>
                      <a:r>
                        <a:rPr lang="en-US" sz="2000" dirty="0">
                          <a:latin typeface="Arial" panose="020B0604020202020204" pitchFamily="34" charset="0"/>
                          <a:cs typeface="Arial" panose="020B0604020202020204" pitchFamily="34" charset="0"/>
                        </a:rPr>
                        <a:t>Adam</a:t>
                      </a:r>
                    </a:p>
                  </a:txBody>
                  <a:tcPr>
                    <a:lnT w="12700" cap="flat" cmpd="sng" algn="ctr">
                      <a:solidFill>
                        <a:schemeClr val="tx1"/>
                      </a:solidFill>
                      <a:prstDash val="solid"/>
                      <a:round/>
                      <a:headEnd type="none" w="med" len="med"/>
                      <a:tailEnd type="none" w="med" len="med"/>
                    </a:lnT>
                  </a:tcPr>
                </a:tc>
                <a:tc>
                  <a:txBody>
                    <a:bodyPr/>
                    <a:lstStyle/>
                    <a:p>
                      <a:pPr algn="ctr"/>
                      <a:r>
                        <a:rPr lang="en-US" sz="2000" dirty="0">
                          <a:latin typeface="Arial" panose="020B0604020202020204" pitchFamily="34" charset="0"/>
                          <a:cs typeface="Arial" panose="020B0604020202020204" pitchFamily="34" charset="0"/>
                        </a:rPr>
                        <a:t>Noah</a:t>
                      </a:r>
                    </a:p>
                  </a:txBody>
                  <a:tcPr>
                    <a:lnT w="12700" cap="flat" cmpd="sng" algn="ctr">
                      <a:solidFill>
                        <a:schemeClr val="tx1"/>
                      </a:solidFill>
                      <a:prstDash val="solid"/>
                      <a:round/>
                      <a:headEnd type="none" w="med" len="med"/>
                      <a:tailEnd type="none" w="med" len="med"/>
                    </a:lnT>
                  </a:tcPr>
                </a:tc>
                <a:tc>
                  <a:txBody>
                    <a:bodyPr/>
                    <a:lstStyle/>
                    <a:p>
                      <a:pPr algn="ctr"/>
                      <a:r>
                        <a:rPr lang="en-US" sz="1800" dirty="0">
                          <a:latin typeface="Arial" panose="020B0604020202020204" pitchFamily="34" charset="0"/>
                          <a:cs typeface="Arial" panose="020B0604020202020204" pitchFamily="34" charset="0"/>
                        </a:rPr>
                        <a:t>Abraham</a:t>
                      </a:r>
                    </a:p>
                  </a:txBody>
                  <a:tcPr>
                    <a:lnT w="12700" cap="flat" cmpd="sng" algn="ctr">
                      <a:solidFill>
                        <a:schemeClr val="tx1"/>
                      </a:solidFill>
                      <a:prstDash val="solid"/>
                      <a:round/>
                      <a:headEnd type="none" w="med" len="med"/>
                      <a:tailEnd type="none" w="med" len="med"/>
                    </a:lnT>
                  </a:tcPr>
                </a:tc>
                <a:tc>
                  <a:txBody>
                    <a:bodyPr/>
                    <a:lstStyle/>
                    <a:p>
                      <a:pPr algn="ctr"/>
                      <a:r>
                        <a:rPr lang="en-US" sz="2000" dirty="0">
                          <a:latin typeface="Arial" panose="020B0604020202020204" pitchFamily="34" charset="0"/>
                          <a:cs typeface="Arial" panose="020B0604020202020204" pitchFamily="34" charset="0"/>
                        </a:rPr>
                        <a:t>Moses</a:t>
                      </a:r>
                    </a:p>
                  </a:txBody>
                  <a:tcPr>
                    <a:lnT w="12700" cap="flat" cmpd="sng" algn="ctr">
                      <a:solidFill>
                        <a:schemeClr val="tx1"/>
                      </a:solidFill>
                      <a:prstDash val="solid"/>
                      <a:round/>
                      <a:headEnd type="none" w="med" len="med"/>
                      <a:tailEnd type="none" w="med" len="med"/>
                    </a:lnT>
                  </a:tcPr>
                </a:tc>
                <a:tc>
                  <a:txBody>
                    <a:bodyPr/>
                    <a:lstStyle/>
                    <a:p>
                      <a:pPr algn="ctr"/>
                      <a:r>
                        <a:rPr lang="en-US" sz="2000" dirty="0">
                          <a:latin typeface="Arial" panose="020B0604020202020204" pitchFamily="34" charset="0"/>
                          <a:cs typeface="Arial" panose="020B0604020202020204" pitchFamily="34" charset="0"/>
                        </a:rPr>
                        <a:t>David</a:t>
                      </a:r>
                    </a:p>
                  </a:txBody>
                  <a:tcPr>
                    <a:lnT w="12700" cap="flat" cmpd="sng" algn="ctr">
                      <a:solidFill>
                        <a:schemeClr val="tx1"/>
                      </a:solidFill>
                      <a:prstDash val="solid"/>
                      <a:round/>
                      <a:headEnd type="none" w="med" len="med"/>
                      <a:tailEnd type="none" w="med" len="med"/>
                    </a:lnT>
                  </a:tcPr>
                </a:tc>
                <a:tc>
                  <a:txBody>
                    <a:bodyPr/>
                    <a:lstStyle/>
                    <a:p>
                      <a:pPr algn="ctr"/>
                      <a:r>
                        <a:rPr lang="en-US" sz="2000" dirty="0">
                          <a:latin typeface="Arial" panose="020B0604020202020204" pitchFamily="34" charset="0"/>
                          <a:cs typeface="Arial" panose="020B0604020202020204" pitchFamily="34" charset="0"/>
                        </a:rPr>
                        <a:t>Jesus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0"/>
                  </a:ext>
                </a:extLst>
              </a:tr>
              <a:tr h="914400">
                <a:tc>
                  <a:txBody>
                    <a:bodyPr/>
                    <a:lstStyle/>
                    <a:p>
                      <a:pPr algn="ctr"/>
                      <a:r>
                        <a:rPr lang="en-US" b="1" dirty="0">
                          <a:latin typeface="Arial" panose="020B0604020202020204" pitchFamily="34" charset="0"/>
                          <a:cs typeface="Arial" panose="020B0604020202020204" pitchFamily="34" charset="0"/>
                        </a:rPr>
                        <a:t>Covenant Form</a:t>
                      </a:r>
                    </a:p>
                  </a:txBody>
                  <a:tcPr>
                    <a:lnL w="12700" cap="flat" cmpd="sng" algn="ctr">
                      <a:solidFill>
                        <a:schemeClr val="tx1"/>
                      </a:solidFill>
                      <a:prstDash val="solid"/>
                      <a:round/>
                      <a:headEnd type="none" w="med" len="med"/>
                      <a:tailEnd type="none" w="med" len="med"/>
                    </a:lnL>
                    <a:solidFill>
                      <a:srgbClr val="E25B00"/>
                    </a:solidFill>
                  </a:tcPr>
                </a:tc>
                <a:tc>
                  <a:txBody>
                    <a:bodyPr/>
                    <a:lstStyle/>
                    <a:p>
                      <a:pPr algn="ctr"/>
                      <a:r>
                        <a:rPr lang="en-US" sz="2000" b="1" dirty="0">
                          <a:latin typeface="Arial Narrow" panose="020B0606020202030204" pitchFamily="34" charset="0"/>
                        </a:rPr>
                        <a:t>Marriage</a:t>
                      </a:r>
                    </a:p>
                  </a:txBody>
                  <a:tcPr/>
                </a:tc>
                <a:tc>
                  <a:txBody>
                    <a:bodyPr/>
                    <a:lstStyle/>
                    <a:p>
                      <a:pPr algn="ctr"/>
                      <a:r>
                        <a:rPr lang="en-US" sz="1900" b="1" dirty="0">
                          <a:latin typeface="Arial Narrow" panose="020B0606020202030204" pitchFamily="34" charset="0"/>
                        </a:rPr>
                        <a:t>Household</a:t>
                      </a:r>
                    </a:p>
                  </a:txBody>
                  <a:tcPr/>
                </a:tc>
                <a:tc>
                  <a:txBody>
                    <a:bodyPr/>
                    <a:lstStyle/>
                    <a:p>
                      <a:pPr algn="ctr"/>
                      <a:r>
                        <a:rPr lang="en-US" sz="2000" b="1" dirty="0">
                          <a:latin typeface="Arial Narrow" panose="020B0606020202030204" pitchFamily="34" charset="0"/>
                        </a:rPr>
                        <a:t>Tribe</a:t>
                      </a:r>
                    </a:p>
                  </a:txBody>
                  <a:tcPr/>
                </a:tc>
                <a:tc>
                  <a:txBody>
                    <a:bodyPr/>
                    <a:lstStyle/>
                    <a:p>
                      <a:pPr algn="ctr"/>
                      <a:r>
                        <a:rPr lang="en-US" sz="2000" b="1" dirty="0">
                          <a:latin typeface="Arial Narrow" panose="020B0606020202030204" pitchFamily="34" charset="0"/>
                        </a:rPr>
                        <a:t>Nation</a:t>
                      </a:r>
                    </a:p>
                  </a:txBody>
                  <a:tcPr/>
                </a:tc>
                <a:tc>
                  <a:txBody>
                    <a:bodyPr/>
                    <a:lstStyle/>
                    <a:p>
                      <a:pPr algn="ctr"/>
                      <a:r>
                        <a:rPr lang="en-US" sz="2000" b="1" dirty="0">
                          <a:latin typeface="Arial Narrow" panose="020B0606020202030204" pitchFamily="34" charset="0"/>
                        </a:rPr>
                        <a:t>Kingdom</a:t>
                      </a:r>
                    </a:p>
                  </a:txBody>
                  <a:tcPr/>
                </a:tc>
                <a:tc>
                  <a:txBody>
                    <a:bodyPr/>
                    <a:lstStyle/>
                    <a:p>
                      <a:pPr algn="ctr"/>
                      <a:r>
                        <a:rPr lang="en-US" sz="2000" b="1" dirty="0">
                          <a:latin typeface="Arial Narrow" panose="020B0606020202030204" pitchFamily="34" charset="0"/>
                        </a:rPr>
                        <a:t>Church </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1"/>
                  </a:ext>
                </a:extLst>
              </a:tr>
              <a:tr h="914400">
                <a:tc>
                  <a:txBody>
                    <a:bodyPr/>
                    <a:lstStyle/>
                    <a:p>
                      <a:pPr algn="ctr"/>
                      <a:r>
                        <a:rPr lang="en-US" b="1" dirty="0">
                          <a:latin typeface="Arial" panose="020B0604020202020204" pitchFamily="34" charset="0"/>
                          <a:cs typeface="Arial" panose="020B0604020202020204" pitchFamily="34" charset="0"/>
                        </a:rPr>
                        <a:t>Covenant</a:t>
                      </a:r>
                      <a:r>
                        <a:rPr lang="en-US" b="1" baseline="0" dirty="0">
                          <a:latin typeface="Arial" panose="020B0604020202020204" pitchFamily="34" charset="0"/>
                          <a:cs typeface="Arial" panose="020B0604020202020204" pitchFamily="34" charset="0"/>
                        </a:rPr>
                        <a:t> Sign</a:t>
                      </a:r>
                      <a:endParaRPr lang="en-US"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E25B00"/>
                    </a:solidFill>
                  </a:tcPr>
                </a:tc>
                <a:tc>
                  <a:txBody>
                    <a:bodyPr/>
                    <a:lstStyle/>
                    <a:p>
                      <a:pPr algn="ctr"/>
                      <a:r>
                        <a:rPr lang="en-US" sz="2000" b="1" dirty="0">
                          <a:latin typeface="Arial Narrow" panose="020B0606020202030204" pitchFamily="34" charset="0"/>
                        </a:rPr>
                        <a:t>Sabbath</a:t>
                      </a:r>
                    </a:p>
                  </a:txBody>
                  <a:tcPr>
                    <a:lnB w="12700" cap="flat" cmpd="sng" algn="ctr">
                      <a:solidFill>
                        <a:schemeClr val="tx1"/>
                      </a:solidFill>
                      <a:prstDash val="solid"/>
                      <a:round/>
                      <a:headEnd type="none" w="med" len="med"/>
                      <a:tailEnd type="none" w="med" len="med"/>
                    </a:lnB>
                  </a:tcPr>
                </a:tc>
                <a:tc>
                  <a:txBody>
                    <a:bodyPr/>
                    <a:lstStyle/>
                    <a:p>
                      <a:pPr algn="ctr"/>
                      <a:r>
                        <a:rPr lang="en-US" sz="2000" b="1" dirty="0">
                          <a:latin typeface="Arial Narrow" panose="020B0606020202030204" pitchFamily="34" charset="0"/>
                        </a:rPr>
                        <a:t>Rainbow</a:t>
                      </a:r>
                    </a:p>
                  </a:txBody>
                  <a:tcPr>
                    <a:lnB w="12700" cap="flat" cmpd="sng" algn="ctr">
                      <a:solidFill>
                        <a:schemeClr val="tx1"/>
                      </a:solidFill>
                      <a:prstDash val="solid"/>
                      <a:round/>
                      <a:headEnd type="none" w="med" len="med"/>
                      <a:tailEnd type="none" w="med" len="med"/>
                    </a:lnB>
                  </a:tcPr>
                </a:tc>
                <a:tc>
                  <a:txBody>
                    <a:bodyPr/>
                    <a:lstStyle/>
                    <a:p>
                      <a:pPr algn="ctr"/>
                      <a:r>
                        <a:rPr lang="en-US" sz="2000" b="1" dirty="0" err="1">
                          <a:latin typeface="Arial Narrow" panose="020B0606020202030204" pitchFamily="34" charset="0"/>
                        </a:rPr>
                        <a:t>Circum-cision</a:t>
                      </a:r>
                      <a:endParaRPr lang="en-US" sz="2000" b="1" dirty="0">
                        <a:latin typeface="Arial Narrow" panose="020B0606020202030204" pitchFamily="34" charset="0"/>
                      </a:endParaRPr>
                    </a:p>
                  </a:txBody>
                  <a:tcPr>
                    <a:lnB w="12700" cap="flat" cmpd="sng" algn="ctr">
                      <a:solidFill>
                        <a:schemeClr val="tx1"/>
                      </a:solidFill>
                      <a:prstDash val="solid"/>
                      <a:round/>
                      <a:headEnd type="none" w="med" len="med"/>
                      <a:tailEnd type="none" w="med" len="med"/>
                    </a:lnB>
                  </a:tcPr>
                </a:tc>
                <a:tc>
                  <a:txBody>
                    <a:bodyPr/>
                    <a:lstStyle/>
                    <a:p>
                      <a:pPr algn="ctr"/>
                      <a:r>
                        <a:rPr lang="en-US" sz="2000" b="1" dirty="0">
                          <a:latin typeface="Arial Narrow" panose="020B0606020202030204" pitchFamily="34" charset="0"/>
                        </a:rPr>
                        <a:t>Passover</a:t>
                      </a:r>
                    </a:p>
                  </a:txBody>
                  <a:tcPr>
                    <a:lnB w="12700" cap="flat" cmpd="sng" algn="ctr">
                      <a:solidFill>
                        <a:schemeClr val="tx1"/>
                      </a:solidFill>
                      <a:prstDash val="solid"/>
                      <a:round/>
                      <a:headEnd type="none" w="med" len="med"/>
                      <a:tailEnd type="none" w="med" len="med"/>
                    </a:lnB>
                  </a:tcPr>
                </a:tc>
                <a:tc>
                  <a:txBody>
                    <a:bodyPr/>
                    <a:lstStyle/>
                    <a:p>
                      <a:pPr algn="ctr"/>
                      <a:r>
                        <a:rPr lang="en-US" sz="2000" b="1" dirty="0">
                          <a:latin typeface="Arial Narrow" panose="020B0606020202030204" pitchFamily="34" charset="0"/>
                        </a:rPr>
                        <a:t>Temple &amp; Throne</a:t>
                      </a:r>
                    </a:p>
                  </a:txBody>
                  <a:tcPr>
                    <a:lnB w="12700" cap="flat" cmpd="sng" algn="ctr">
                      <a:solidFill>
                        <a:schemeClr val="tx1"/>
                      </a:solidFill>
                      <a:prstDash val="solid"/>
                      <a:round/>
                      <a:headEnd type="none" w="med" len="med"/>
                      <a:tailEnd type="none" w="med" len="med"/>
                    </a:lnB>
                  </a:tcPr>
                </a:tc>
                <a:tc>
                  <a:txBody>
                    <a:bodyPr/>
                    <a:lstStyle/>
                    <a:p>
                      <a:pPr algn="ctr"/>
                      <a:r>
                        <a:rPr lang="en-US" sz="2000" b="1" dirty="0">
                          <a:latin typeface="Arial Narrow" panose="020B0606020202030204" pitchFamily="34" charset="0"/>
                        </a:rPr>
                        <a:t>Eucharist</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cxnSp>
        <p:nvCxnSpPr>
          <p:cNvPr id="9" name="Straight Arrow Connector 8"/>
          <p:cNvCxnSpPr/>
          <p:nvPr/>
        </p:nvCxnSpPr>
        <p:spPr>
          <a:xfrm>
            <a:off x="152400" y="3057525"/>
            <a:ext cx="8915400" cy="33338"/>
          </a:xfrm>
          <a:prstGeom prst="straightConnector1">
            <a:avLst/>
          </a:prstGeom>
          <a:ln w="762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1" name="Sun 10"/>
          <p:cNvSpPr/>
          <p:nvPr/>
        </p:nvSpPr>
        <p:spPr>
          <a:xfrm>
            <a:off x="1981200" y="2971800"/>
            <a:ext cx="152400" cy="152400"/>
          </a:xfrm>
          <a:prstGeom prst="sun">
            <a:avLst/>
          </a:prstGeom>
          <a:solidFill>
            <a:srgbClr val="FFFF00"/>
          </a:solidFill>
          <a:ln>
            <a:solidFill>
              <a:srgbClr val="CC6600"/>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sp>
        <p:nvSpPr>
          <p:cNvPr id="13" name="Sun 12"/>
          <p:cNvSpPr/>
          <p:nvPr/>
        </p:nvSpPr>
        <p:spPr>
          <a:xfrm>
            <a:off x="8153400" y="2971800"/>
            <a:ext cx="152400" cy="152400"/>
          </a:xfrm>
          <a:prstGeom prst="sun">
            <a:avLst/>
          </a:prstGeom>
          <a:solidFill>
            <a:srgbClr val="FFFF00"/>
          </a:solidFill>
          <a:ln>
            <a:solidFill>
              <a:srgbClr val="CC6600"/>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sp>
        <p:nvSpPr>
          <p:cNvPr id="14" name="Sun 13"/>
          <p:cNvSpPr/>
          <p:nvPr/>
        </p:nvSpPr>
        <p:spPr>
          <a:xfrm>
            <a:off x="6858000" y="2981325"/>
            <a:ext cx="152400" cy="152400"/>
          </a:xfrm>
          <a:prstGeom prst="sun">
            <a:avLst/>
          </a:prstGeom>
          <a:solidFill>
            <a:srgbClr val="FFFF00"/>
          </a:solidFill>
          <a:ln>
            <a:solidFill>
              <a:srgbClr val="CC6600"/>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sp>
        <p:nvSpPr>
          <p:cNvPr id="15" name="Sun 14"/>
          <p:cNvSpPr/>
          <p:nvPr/>
        </p:nvSpPr>
        <p:spPr>
          <a:xfrm>
            <a:off x="3124200" y="2971800"/>
            <a:ext cx="152400" cy="152400"/>
          </a:xfrm>
          <a:prstGeom prst="sun">
            <a:avLst/>
          </a:prstGeom>
          <a:solidFill>
            <a:srgbClr val="FFFF00"/>
          </a:solidFill>
          <a:ln>
            <a:solidFill>
              <a:srgbClr val="CC6600"/>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sp>
        <p:nvSpPr>
          <p:cNvPr id="16" name="Sun 15"/>
          <p:cNvSpPr/>
          <p:nvPr/>
        </p:nvSpPr>
        <p:spPr>
          <a:xfrm>
            <a:off x="4419600" y="2971800"/>
            <a:ext cx="152400" cy="152400"/>
          </a:xfrm>
          <a:prstGeom prst="sun">
            <a:avLst/>
          </a:prstGeom>
          <a:solidFill>
            <a:srgbClr val="FFFF00"/>
          </a:solidFill>
          <a:ln>
            <a:solidFill>
              <a:srgbClr val="CC6600"/>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sp>
        <p:nvSpPr>
          <p:cNvPr id="17" name="Sun 16"/>
          <p:cNvSpPr/>
          <p:nvPr/>
        </p:nvSpPr>
        <p:spPr>
          <a:xfrm>
            <a:off x="5562600" y="2962275"/>
            <a:ext cx="152400" cy="152400"/>
          </a:xfrm>
          <a:prstGeom prst="sun">
            <a:avLst/>
          </a:prstGeom>
          <a:solidFill>
            <a:srgbClr val="FFFF00"/>
          </a:solidFill>
          <a:ln>
            <a:solidFill>
              <a:srgbClr val="CC6600"/>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sp>
        <p:nvSpPr>
          <p:cNvPr id="19" name="TextBox 18"/>
          <p:cNvSpPr txBox="1"/>
          <p:nvPr/>
        </p:nvSpPr>
        <p:spPr>
          <a:xfrm>
            <a:off x="0" y="6019800"/>
            <a:ext cx="8915400" cy="738664"/>
          </a:xfrm>
          <a:prstGeom prst="rect">
            <a:avLst/>
          </a:prstGeom>
          <a:noFill/>
        </p:spPr>
        <p:txBody>
          <a:bodyPr wrap="square" rtlCol="0">
            <a:spAutoFit/>
          </a:bodyPr>
          <a:lstStyle/>
          <a:p>
            <a:pPr algn="r"/>
            <a:r>
              <a:rPr lang="en-US" sz="2400" b="1" dirty="0">
                <a:ln w="9525">
                  <a:solidFill>
                    <a:schemeClr val="bg1">
                      <a:lumMod val="75000"/>
                    </a:schemeClr>
                  </a:solidFill>
                  <a:prstDash val="solid"/>
                </a:ln>
                <a:solidFill>
                  <a:schemeClr val="bg1"/>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Introduction: Agreements, Deals, Contracts, and Covenants</a:t>
            </a:r>
          </a:p>
          <a:p>
            <a:endParaRPr lang="en-US" dirty="0"/>
          </a:p>
        </p:txBody>
      </p:sp>
    </p:spTree>
    <p:extLst>
      <p:ext uri="{BB962C8B-B14F-4D97-AF65-F5344CB8AC3E}">
        <p14:creationId xmlns:p14="http://schemas.microsoft.com/office/powerpoint/2010/main" val="350786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95400" y="6133981"/>
            <a:ext cx="75438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Formation of the Pentateuch</a:t>
            </a:r>
          </a:p>
          <a:p>
            <a:endParaRPr lang="en-US" dirty="0"/>
          </a:p>
        </p:txBody>
      </p:sp>
      <p:pic>
        <p:nvPicPr>
          <p:cNvPr id="2" name="Picture 1"/>
          <p:cNvPicPr>
            <a:picLocks noChangeAspect="1"/>
          </p:cNvPicPr>
          <p:nvPr/>
        </p:nvPicPr>
        <p:blipFill>
          <a:blip r:embed="rId2"/>
          <a:stretch>
            <a:fillRect/>
          </a:stretch>
        </p:blipFill>
        <p:spPr>
          <a:xfrm>
            <a:off x="152400" y="838200"/>
            <a:ext cx="8820150" cy="4459515"/>
          </a:xfrm>
          <a:prstGeom prst="rect">
            <a:avLst/>
          </a:prstGeom>
        </p:spPr>
      </p:pic>
    </p:spTree>
    <p:extLst>
      <p:ext uri="{BB962C8B-B14F-4D97-AF65-F5344CB8AC3E}">
        <p14:creationId xmlns:p14="http://schemas.microsoft.com/office/powerpoint/2010/main" val="715360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67000"/>
              </a:schemeClr>
            </a:gs>
            <a:gs pos="15931">
              <a:srgbClr val="328196"/>
            </a:gs>
            <a:gs pos="89000">
              <a:schemeClr val="accent5">
                <a:lumMod val="97000"/>
                <a:lumOff val="3000"/>
              </a:schemeClr>
            </a:gs>
            <a:gs pos="64000">
              <a:schemeClr val="accent5">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7" name="TextBox 6"/>
          <p:cNvSpPr txBox="1"/>
          <p:nvPr/>
        </p:nvSpPr>
        <p:spPr>
          <a:xfrm>
            <a:off x="533400" y="533400"/>
            <a:ext cx="7696200" cy="2123658"/>
          </a:xfrm>
          <a:prstGeom prst="rect">
            <a:avLst/>
          </a:prstGeom>
          <a:noFill/>
        </p:spPr>
        <p:txBody>
          <a:bodyPr wrap="square" rtlCol="0">
            <a:spAutoFit/>
            <a:scene3d>
              <a:camera prst="orthographicFront"/>
              <a:lightRig rig="threePt" dir="t"/>
            </a:scene3d>
            <a:sp3d extrusionH="57150">
              <a:bevelT w="38100" h="38100"/>
            </a:sp3d>
          </a:bodyPr>
          <a:lstStyle/>
          <a:p>
            <a:r>
              <a:rPr lang="en-US" sz="3600" b="1" spc="50" dirty="0">
                <a:ln w="9525" cmpd="sng">
                  <a:solidFill>
                    <a:schemeClr val="accent1"/>
                  </a:solidFill>
                  <a:prstDash val="solid"/>
                </a:ln>
                <a:solidFill>
                  <a:srgbClr val="70AD47">
                    <a:tint val="1000"/>
                  </a:srgbClr>
                </a:solidFill>
                <a:effectLst>
                  <a:glow rad="38100">
                    <a:schemeClr val="accent1">
                      <a:alpha val="40000"/>
                    </a:schemeClr>
                  </a:glow>
                </a:effectLst>
                <a:latin typeface="Arial" panose="020B0604020202020204" pitchFamily="34" charset="0"/>
                <a:cs typeface="Arial" panose="020B0604020202020204" pitchFamily="34" charset="0"/>
              </a:rPr>
              <a:t>YHWH</a:t>
            </a:r>
            <a:r>
              <a:rPr lang="en-US" sz="3200" b="1" dirty="0">
                <a:latin typeface="Arial" panose="020B0604020202020204" pitchFamily="34" charset="0"/>
                <a:cs typeface="Arial" panose="020B0604020202020204" pitchFamily="34" charset="0"/>
              </a:rPr>
              <a:t> God’s sacred name, revealed to Moses; it means “I am who I am” or “I AM” and is never </a:t>
            </a:r>
            <a:br>
              <a:rPr lang="en-US" sz="32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pronounced by Jews.</a:t>
            </a:r>
            <a:endParaRPr lang="en-US" sz="2800" b="1" dirty="0">
              <a:latin typeface="Arial" panose="020B0604020202020204" pitchFamily="34" charset="0"/>
              <a:cs typeface="Arial" panose="020B0604020202020204" pitchFamily="34" charset="0"/>
            </a:endParaRPr>
          </a:p>
        </p:txBody>
      </p:sp>
      <p:sp>
        <p:nvSpPr>
          <p:cNvPr id="6" name="TextBox 5"/>
          <p:cNvSpPr txBox="1"/>
          <p:nvPr/>
        </p:nvSpPr>
        <p:spPr>
          <a:xfrm>
            <a:off x="1295400" y="6133981"/>
            <a:ext cx="75438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Formation of the Pentateuch</a:t>
            </a:r>
          </a:p>
          <a:p>
            <a:endParaRPr lang="en-US" dirty="0"/>
          </a:p>
        </p:txBody>
      </p:sp>
      <p:sp>
        <p:nvSpPr>
          <p:cNvPr id="10" name="TextBox 9"/>
          <p:cNvSpPr txBox="1"/>
          <p:nvPr/>
        </p:nvSpPr>
        <p:spPr>
          <a:xfrm>
            <a:off x="533400" y="3115876"/>
            <a:ext cx="8273716" cy="2616101"/>
          </a:xfrm>
          <a:prstGeom prst="rect">
            <a:avLst/>
          </a:prstGeom>
          <a:noFill/>
        </p:spPr>
        <p:txBody>
          <a:bodyPr wrap="square" rtlCol="0">
            <a:spAutoFit/>
            <a:scene3d>
              <a:camera prst="orthographicFront"/>
              <a:lightRig rig="threePt" dir="t"/>
            </a:scene3d>
            <a:sp3d extrusionH="57150">
              <a:bevelT w="38100" h="38100"/>
            </a:sp3d>
          </a:bodyPr>
          <a:lstStyle/>
          <a:p>
            <a:r>
              <a:rPr lang="en-US" sz="3600" b="1" spc="50" dirty="0">
                <a:ln w="9525" cmpd="sng">
                  <a:solidFill>
                    <a:schemeClr val="accent1"/>
                  </a:solidFill>
                  <a:prstDash val="solid"/>
                </a:ln>
                <a:solidFill>
                  <a:srgbClr val="70AD47">
                    <a:tint val="1000"/>
                  </a:srgbClr>
                </a:solidFill>
                <a:effectLst>
                  <a:glow rad="38100">
                    <a:schemeClr val="accent1">
                      <a:alpha val="40000"/>
                    </a:schemeClr>
                  </a:glow>
                </a:effectLst>
                <a:latin typeface="Arial" panose="020B0604020202020204" pitchFamily="34" charset="0"/>
                <a:cs typeface="Arial" panose="020B0604020202020204" pitchFamily="34" charset="0"/>
              </a:rPr>
              <a:t>Elohim</a:t>
            </a:r>
            <a:r>
              <a:rPr lang="en-US" sz="3200" b="1" dirty="0">
                <a:latin typeface="Arial" panose="020B0604020202020204" pitchFamily="34" charset="0"/>
                <a:cs typeface="Arial" panose="020B0604020202020204" pitchFamily="34" charset="0"/>
              </a:rPr>
              <a:t> A common Semitic word for God used in the Bible. Elohim appears in Hebrew names like </a:t>
            </a:r>
            <a:br>
              <a:rPr lang="en-US" sz="3200" b="1" dirty="0">
                <a:latin typeface="Arial" panose="020B0604020202020204" pitchFamily="34" charset="0"/>
                <a:cs typeface="Arial" panose="020B0604020202020204" pitchFamily="34" charset="0"/>
              </a:rPr>
            </a:br>
            <a:r>
              <a:rPr lang="en-US" sz="3200" b="1" dirty="0" err="1">
                <a:latin typeface="Arial" panose="020B0604020202020204" pitchFamily="34" charset="0"/>
                <a:cs typeface="Arial" panose="020B0604020202020204" pitchFamily="34" charset="0"/>
              </a:rPr>
              <a:t>Mich</a:t>
            </a:r>
            <a:r>
              <a:rPr lang="en-US" sz="3200" b="1" dirty="0">
                <a:latin typeface="Arial" panose="020B0604020202020204" pitchFamily="34" charset="0"/>
                <a:cs typeface="Arial" panose="020B0604020202020204" pitchFamily="34" charset="0"/>
              </a:rPr>
              <a:t>-a-el, Dan-</a:t>
            </a:r>
            <a:r>
              <a:rPr lang="en-US" sz="3200" b="1" dirty="0" err="1">
                <a:latin typeface="Arial" panose="020B0604020202020204" pitchFamily="34" charset="0"/>
                <a:cs typeface="Arial" panose="020B0604020202020204" pitchFamily="34" charset="0"/>
              </a:rPr>
              <a:t>i</a:t>
            </a:r>
            <a:r>
              <a:rPr lang="en-US" sz="3200" b="1" dirty="0">
                <a:latin typeface="Arial" panose="020B0604020202020204" pitchFamily="34" charset="0"/>
                <a:cs typeface="Arial" panose="020B0604020202020204" pitchFamily="34" charset="0"/>
              </a:rPr>
              <a:t>-el, </a:t>
            </a:r>
            <a:br>
              <a:rPr lang="en-US" sz="32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and Ari-el.</a:t>
            </a:r>
            <a:endParaRPr lang="en-US" sz="2800" b="1" dirty="0">
              <a:latin typeface="Arial" panose="020B0604020202020204" pitchFamily="34" charset="0"/>
              <a:cs typeface="Arial" panose="020B0604020202020204" pitchFamily="34" charset="0"/>
            </a:endParaRPr>
          </a:p>
        </p:txBody>
      </p:sp>
      <p:pic>
        <p:nvPicPr>
          <p:cNvPr id="3078" name="Picture 6" descr="https://upload.wikimedia.org/wikipedia/commons/thumb/a/a8/YHWH.svg/2000px-YHWH.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1752601"/>
            <a:ext cx="2549101" cy="1066799"/>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irr.org/files/files/elohim_0.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832"/>
          <a:stretch/>
        </p:blipFill>
        <p:spPr bwMode="auto">
          <a:xfrm>
            <a:off x="4572000" y="4277821"/>
            <a:ext cx="4038600" cy="1589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9758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2700000" scaled="1"/>
          <a:tileRect/>
        </a:gradFill>
        <a:effectLst/>
      </p:bgPr>
    </p:bg>
    <p:spTree>
      <p:nvGrpSpPr>
        <p:cNvPr id="1" name=""/>
        <p:cNvGrpSpPr/>
        <p:nvPr/>
      </p:nvGrpSpPr>
      <p:grpSpPr>
        <a:xfrm>
          <a:off x="0" y="0"/>
          <a:ext cx="0" cy="0"/>
          <a:chOff x="0" y="0"/>
          <a:chExt cx="0" cy="0"/>
        </a:xfrm>
      </p:grpSpPr>
      <p:sp>
        <p:nvSpPr>
          <p:cNvPr id="5" name="TextBox 4"/>
          <p:cNvSpPr txBox="1"/>
          <p:nvPr/>
        </p:nvSpPr>
        <p:spPr>
          <a:xfrm>
            <a:off x="1295400" y="6133981"/>
            <a:ext cx="75438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Formation of the Pentateuch</a:t>
            </a:r>
          </a:p>
          <a:p>
            <a:endParaRPr lang="en-US" dirty="0"/>
          </a:p>
        </p:txBody>
      </p:sp>
      <p:sp>
        <p:nvSpPr>
          <p:cNvPr id="2" name="TextBox 1"/>
          <p:cNvSpPr txBox="1"/>
          <p:nvPr/>
        </p:nvSpPr>
        <p:spPr>
          <a:xfrm rot="10800000" flipH="1" flipV="1">
            <a:off x="609600" y="228601"/>
            <a:ext cx="7772400" cy="523220"/>
          </a:xfrm>
          <a:prstGeom prst="rect">
            <a:avLst/>
          </a:prstGeom>
          <a:noFill/>
        </p:spPr>
        <p:txBody>
          <a:bodyPr wrap="square" rtlCol="0">
            <a:spAutoFit/>
          </a:bodyPr>
          <a:lstStyle/>
          <a:p>
            <a:pPr algn="ctr"/>
            <a:r>
              <a:rPr lang="en-US" sz="2800" b="1" dirty="0">
                <a:latin typeface="Arial Narrow" panose="020B0606020202030204" pitchFamily="34" charset="0"/>
              </a:rPr>
              <a:t>The </a:t>
            </a:r>
            <a:r>
              <a:rPr lang="en-US" sz="2800" b="1" spc="600" dirty="0">
                <a:latin typeface="Arial Narrow" panose="020B0606020202030204" pitchFamily="34" charset="0"/>
              </a:rPr>
              <a:t>Pentateuch</a:t>
            </a:r>
            <a:r>
              <a:rPr lang="en-US" sz="2800" b="1" dirty="0">
                <a:latin typeface="Arial Narrow" panose="020B0606020202030204" pitchFamily="34" charset="0"/>
              </a:rPr>
              <a:t> (Torah) at a Glance</a:t>
            </a:r>
          </a:p>
        </p:txBody>
      </p:sp>
      <p:graphicFrame>
        <p:nvGraphicFramePr>
          <p:cNvPr id="3" name="Table 2"/>
          <p:cNvGraphicFramePr>
            <a:graphicFrameLocks noGrp="1"/>
          </p:cNvGraphicFramePr>
          <p:nvPr>
            <p:extLst>
              <p:ext uri="{D42A27DB-BD31-4B8C-83A1-F6EECF244321}">
                <p14:modId xmlns:p14="http://schemas.microsoft.com/office/powerpoint/2010/main" val="1999662699"/>
              </p:ext>
            </p:extLst>
          </p:nvPr>
        </p:nvGraphicFramePr>
        <p:xfrm>
          <a:off x="380999" y="762000"/>
          <a:ext cx="8610600" cy="5212080"/>
        </p:xfrm>
        <a:graphic>
          <a:graphicData uri="http://schemas.openxmlformats.org/drawingml/2006/table">
            <a:tbl>
              <a:tblPr firstRow="1" bandRow="1">
                <a:tableStyleId>{2D5ABB26-0587-4C30-8999-92F81FD0307C}</a:tableStyleId>
              </a:tblPr>
              <a:tblGrid>
                <a:gridCol w="1981201">
                  <a:extLst>
                    <a:ext uri="{9D8B030D-6E8A-4147-A177-3AD203B41FA5}">
                      <a16:colId xmlns:a16="http://schemas.microsoft.com/office/drawing/2014/main" xmlns="" val="1439817675"/>
                    </a:ext>
                  </a:extLst>
                </a:gridCol>
                <a:gridCol w="2133600">
                  <a:extLst>
                    <a:ext uri="{9D8B030D-6E8A-4147-A177-3AD203B41FA5}">
                      <a16:colId xmlns:a16="http://schemas.microsoft.com/office/drawing/2014/main" xmlns="" val="2952286810"/>
                    </a:ext>
                  </a:extLst>
                </a:gridCol>
                <a:gridCol w="4495799">
                  <a:extLst>
                    <a:ext uri="{9D8B030D-6E8A-4147-A177-3AD203B41FA5}">
                      <a16:colId xmlns:a16="http://schemas.microsoft.com/office/drawing/2014/main" xmlns="" val="3889647744"/>
                    </a:ext>
                  </a:extLst>
                </a:gridCol>
              </a:tblGrid>
              <a:tr h="627865">
                <a:tc>
                  <a:txBody>
                    <a:bodyPr/>
                    <a:lstStyle/>
                    <a:p>
                      <a:r>
                        <a:rPr lang="en-US" sz="2400" b="1" dirty="0">
                          <a:latin typeface="Arial Narrow" panose="020B0606020202030204" pitchFamily="34" charset="0"/>
                        </a:rPr>
                        <a:t>Genesis</a:t>
                      </a:r>
                      <a:endParaRPr lang="en-US" sz="2400" b="1" dirty="0">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b="1" dirty="0">
                          <a:latin typeface="Arial Narrow" panose="020B0606020202030204" pitchFamily="34" charset="0"/>
                        </a:rPr>
                        <a:t>50 chapters</a:t>
                      </a:r>
                      <a:endParaRPr lang="en-US" sz="2400" b="1" dirty="0">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1" dirty="0">
                          <a:latin typeface="Arial Narrow" panose="020B0606020202030204" pitchFamily="34" charset="0"/>
                        </a:rPr>
                        <a:t>Origin of the human race</a:t>
                      </a:r>
                    </a:p>
                    <a:p>
                      <a:r>
                        <a:rPr lang="en-US" sz="2400" b="1" dirty="0">
                          <a:latin typeface="Arial Narrow" panose="020B0606020202030204" pitchFamily="34" charset="0"/>
                        </a:rPr>
                        <a:t>Stories</a:t>
                      </a:r>
                      <a:r>
                        <a:rPr lang="en-US" sz="2400" b="1" baseline="0" dirty="0">
                          <a:latin typeface="Arial Narrow" panose="020B0606020202030204" pitchFamily="34" charset="0"/>
                        </a:rPr>
                        <a:t> of the Patriarchs </a:t>
                      </a:r>
                      <a:endParaRPr lang="en-US" sz="2400" b="1" dirty="0">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953807993"/>
                  </a:ext>
                </a:extLst>
              </a:tr>
              <a:tr h="627865">
                <a:tc>
                  <a:txBody>
                    <a:bodyPr/>
                    <a:lstStyle/>
                    <a:p>
                      <a:r>
                        <a:rPr lang="en-US" sz="2400" b="1" dirty="0">
                          <a:latin typeface="Arial Narrow" panose="020B0606020202030204" pitchFamily="34" charset="0"/>
                        </a:rPr>
                        <a:t>Exodus</a:t>
                      </a:r>
                      <a:endParaRPr lang="en-US" sz="2400" b="1" dirty="0">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b="1" dirty="0">
                          <a:latin typeface="Arial Narrow" panose="020B0606020202030204" pitchFamily="34" charset="0"/>
                        </a:rPr>
                        <a:t>40 chapters</a:t>
                      </a:r>
                      <a:endParaRPr lang="en-US" sz="2400" b="1" dirty="0">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1" dirty="0">
                          <a:latin typeface="Arial Narrow" panose="020B0606020202030204" pitchFamily="34" charset="0"/>
                        </a:rPr>
                        <a:t>The</a:t>
                      </a:r>
                      <a:r>
                        <a:rPr lang="en-US" sz="2400" b="1" baseline="0" dirty="0">
                          <a:latin typeface="Arial Narrow" panose="020B0606020202030204" pitchFamily="34" charset="0"/>
                        </a:rPr>
                        <a:t> suffering of the Israelites</a:t>
                      </a:r>
                    </a:p>
                    <a:p>
                      <a:r>
                        <a:rPr lang="en-US" sz="2400" b="1" baseline="0" dirty="0">
                          <a:latin typeface="Arial Narrow" panose="020B0606020202030204" pitchFamily="34" charset="0"/>
                        </a:rPr>
                        <a:t>The exodus</a:t>
                      </a:r>
                    </a:p>
                    <a:p>
                      <a:r>
                        <a:rPr lang="en-US" sz="2400" b="1" baseline="0" dirty="0">
                          <a:latin typeface="Arial Narrow" panose="020B0606020202030204" pitchFamily="34" charset="0"/>
                        </a:rPr>
                        <a:t>The covenant and the Law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651829591"/>
                  </a:ext>
                </a:extLst>
              </a:tr>
              <a:tr h="627865">
                <a:tc>
                  <a:txBody>
                    <a:bodyPr/>
                    <a:lstStyle/>
                    <a:p>
                      <a:r>
                        <a:rPr lang="en-US" sz="2400" b="1" dirty="0">
                          <a:latin typeface="Arial Narrow" panose="020B0606020202030204" pitchFamily="34" charset="0"/>
                        </a:rPr>
                        <a:t>Leviticus</a:t>
                      </a:r>
                      <a:endParaRPr lang="en-US" sz="2400" b="1" dirty="0">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b="1" dirty="0">
                          <a:latin typeface="Arial Narrow" panose="020B0606020202030204" pitchFamily="34" charset="0"/>
                        </a:rPr>
                        <a:t>27 chapters</a:t>
                      </a:r>
                      <a:endParaRPr lang="en-US" sz="2400" b="1" dirty="0">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1" dirty="0">
                          <a:latin typeface="Arial Narrow" panose="020B0606020202030204" pitchFamily="34" charset="0"/>
                        </a:rPr>
                        <a:t>Laws of Sacrifice</a:t>
                      </a:r>
                    </a:p>
                    <a:p>
                      <a:r>
                        <a:rPr lang="en-US" sz="2400" b="1" dirty="0">
                          <a:latin typeface="Arial Narrow" panose="020B0606020202030204" pitchFamily="34" charset="0"/>
                        </a:rPr>
                        <a:t>Consecration of the Priesthood</a:t>
                      </a:r>
                    </a:p>
                    <a:p>
                      <a:r>
                        <a:rPr lang="en-US" sz="2400" b="1" dirty="0">
                          <a:latin typeface="Arial Narrow" panose="020B0606020202030204" pitchFamily="34" charset="0"/>
                        </a:rPr>
                        <a:t>Law</a:t>
                      </a:r>
                      <a:r>
                        <a:rPr lang="en-US" sz="2400" b="1" baseline="0" dirty="0">
                          <a:latin typeface="Arial Narrow" panose="020B0606020202030204" pitchFamily="34" charset="0"/>
                        </a:rPr>
                        <a:t> of clean and unclean</a:t>
                      </a:r>
                    </a:p>
                    <a:p>
                      <a:r>
                        <a:rPr lang="en-US" sz="2400" b="1" baseline="0" dirty="0">
                          <a:latin typeface="Arial Narrow" panose="020B0606020202030204" pitchFamily="34" charset="0"/>
                        </a:rPr>
                        <a:t>The holiness code</a:t>
                      </a:r>
                      <a:r>
                        <a:rPr lang="en-US" sz="2400" b="1" dirty="0">
                          <a:latin typeface="Arial Narrow" panose="020B0606020202030204" pitchFamily="34" charset="0"/>
                        </a:rPr>
                        <a:t> </a:t>
                      </a:r>
                      <a:endParaRPr lang="en-US" sz="2400" b="1" dirty="0">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609169356"/>
                  </a:ext>
                </a:extLst>
              </a:tr>
              <a:tr h="363763">
                <a:tc>
                  <a:txBody>
                    <a:bodyPr/>
                    <a:lstStyle/>
                    <a:p>
                      <a:r>
                        <a:rPr lang="en-US" sz="2400" b="1" dirty="0">
                          <a:latin typeface="Arial Narrow" panose="020B0606020202030204" pitchFamily="34" charset="0"/>
                        </a:rPr>
                        <a:t>Numbers</a:t>
                      </a:r>
                      <a:endParaRPr lang="en-US" sz="2400" b="1" dirty="0">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b="1" dirty="0">
                          <a:latin typeface="Arial Narrow" panose="020B0606020202030204" pitchFamily="34" charset="0"/>
                        </a:rPr>
                        <a:t>36</a:t>
                      </a:r>
                      <a:r>
                        <a:rPr lang="en-US" sz="2400" b="1" baseline="0" dirty="0">
                          <a:latin typeface="Arial Narrow" panose="020B0606020202030204" pitchFamily="34" charset="0"/>
                        </a:rPr>
                        <a:t> chapters</a:t>
                      </a:r>
                      <a:endParaRPr lang="en-US" sz="2400" b="1" dirty="0">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1" dirty="0">
                          <a:latin typeface="Arial Narrow" panose="020B0606020202030204" pitchFamily="34" charset="0"/>
                        </a:rPr>
                        <a:t>Census</a:t>
                      </a:r>
                    </a:p>
                    <a:p>
                      <a:r>
                        <a:rPr lang="en-US" sz="2400" b="1" dirty="0">
                          <a:latin typeface="Arial Narrow" panose="020B0606020202030204" pitchFamily="34" charset="0"/>
                        </a:rPr>
                        <a:t>Historical</a:t>
                      </a:r>
                      <a:r>
                        <a:rPr lang="en-US" sz="2400" b="1" baseline="0" dirty="0">
                          <a:latin typeface="Arial Narrow" panose="020B0606020202030204" pitchFamily="34" charset="0"/>
                        </a:rPr>
                        <a:t> narratives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63661150"/>
                  </a:ext>
                </a:extLst>
              </a:tr>
              <a:tr h="363763">
                <a:tc>
                  <a:txBody>
                    <a:bodyPr/>
                    <a:lstStyle/>
                    <a:p>
                      <a:r>
                        <a:rPr lang="en-US" sz="2400" b="1" dirty="0">
                          <a:latin typeface="Arial Narrow" panose="020B0606020202030204" pitchFamily="34" charset="0"/>
                        </a:rPr>
                        <a:t>Deuteronomy</a:t>
                      </a:r>
                      <a:r>
                        <a:rPr lang="en-US" sz="2400" b="1" baseline="0" dirty="0">
                          <a:latin typeface="Arial Narrow" panose="020B0606020202030204" pitchFamily="34" charset="0"/>
                        </a:rPr>
                        <a:t> </a:t>
                      </a:r>
                      <a:endParaRPr lang="en-US" sz="2400" b="1" dirty="0">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b="1" dirty="0">
                          <a:latin typeface="Arial Narrow" panose="020B0606020202030204" pitchFamily="34" charset="0"/>
                        </a:rPr>
                        <a:t>34 chapters </a:t>
                      </a:r>
                      <a:endParaRPr lang="en-US" sz="2400" b="1" dirty="0">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1" dirty="0">
                          <a:latin typeface="Arial Narrow" panose="020B0606020202030204" pitchFamily="34" charset="0"/>
                        </a:rPr>
                        <a:t>Moses’ address to the</a:t>
                      </a:r>
                      <a:r>
                        <a:rPr lang="en-US" sz="2400" b="1" baseline="0" dirty="0">
                          <a:latin typeface="Arial Narrow" panose="020B0606020202030204" pitchFamily="34" charset="0"/>
                        </a:rPr>
                        <a:t> Israelites</a:t>
                      </a:r>
                    </a:p>
                    <a:p>
                      <a:r>
                        <a:rPr lang="en-US" sz="2400" b="1" baseline="0" dirty="0">
                          <a:latin typeface="Arial Narrow" panose="020B0606020202030204" pitchFamily="34" charset="0"/>
                        </a:rPr>
                        <a:t>Revised laws</a:t>
                      </a:r>
                      <a:endParaRPr lang="en-US" sz="2400" b="1" dirty="0">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46877187"/>
                  </a:ext>
                </a:extLst>
              </a:tr>
            </a:tbl>
          </a:graphicData>
        </a:graphic>
      </p:graphicFrame>
    </p:spTree>
    <p:extLst>
      <p:ext uri="{BB962C8B-B14F-4D97-AF65-F5344CB8AC3E}">
        <p14:creationId xmlns:p14="http://schemas.microsoft.com/office/powerpoint/2010/main" val="3874424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6133981"/>
            <a:ext cx="86868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Creation, the Fall, and the Promise of Redemption</a:t>
            </a:r>
          </a:p>
          <a:p>
            <a:endParaRPr lang="en-US" dirty="0"/>
          </a:p>
        </p:txBody>
      </p:sp>
      <p:pic>
        <p:nvPicPr>
          <p:cNvPr id="2" name="Picture 1"/>
          <p:cNvPicPr>
            <a:picLocks noChangeAspect="1"/>
          </p:cNvPicPr>
          <p:nvPr/>
        </p:nvPicPr>
        <p:blipFill>
          <a:blip r:embed="rId2"/>
          <a:stretch>
            <a:fillRect/>
          </a:stretch>
        </p:blipFill>
        <p:spPr>
          <a:xfrm>
            <a:off x="38614" y="457200"/>
            <a:ext cx="9094192" cy="4738687"/>
          </a:xfrm>
          <a:prstGeom prst="rect">
            <a:avLst/>
          </a:prstGeom>
        </p:spPr>
      </p:pic>
    </p:spTree>
    <p:extLst>
      <p:ext uri="{BB962C8B-B14F-4D97-AF65-F5344CB8AC3E}">
        <p14:creationId xmlns:p14="http://schemas.microsoft.com/office/powerpoint/2010/main" val="245241014"/>
      </p:ext>
    </p:extLst>
  </p:cSld>
  <p:clrMapOvr>
    <a:masterClrMapping/>
  </p:clrMapOvr>
</p:sld>
</file>

<file path=ppt/theme/theme1.xml><?xml version="1.0" encoding="utf-8"?>
<a:theme xmlns:a="http://schemas.openxmlformats.org/drawingml/2006/main" name="svdp82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svdp827</Template>
  <TotalTime>2973</TotalTime>
  <Words>528</Words>
  <Application>Microsoft Office PowerPoint</Application>
  <PresentationFormat>On-screen Show (4:3)</PresentationFormat>
  <Paragraphs>110</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svdp827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Jared Dees</cp:lastModifiedBy>
  <cp:revision>384</cp:revision>
  <dcterms:created xsi:type="dcterms:W3CDTF">2014-06-10T22:18:06Z</dcterms:created>
  <dcterms:modified xsi:type="dcterms:W3CDTF">2016-04-27T17:43:22Z</dcterms:modified>
</cp:coreProperties>
</file>