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68" r:id="rId5"/>
    <p:sldId id="269" r:id="rId6"/>
    <p:sldId id="270" r:id="rId7"/>
    <p:sldId id="272" r:id="rId8"/>
    <p:sldId id="273" r:id="rId9"/>
    <p:sldId id="274" r:id="rId10"/>
    <p:sldId id="275" r:id="rId11"/>
    <p:sldId id="276" r:id="rId12"/>
    <p:sldId id="278" r:id="rId13"/>
    <p:sldId id="277" r:id="rId14"/>
    <p:sldId id="279" r:id="rId15"/>
    <p:sldId id="284" r:id="rId16"/>
    <p:sldId id="281" r:id="rId17"/>
    <p:sldId id="282" r:id="rId18"/>
    <p:sldId id="283"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2B9"/>
    <a:srgbClr val="000000"/>
    <a:srgbClr val="ED7D31"/>
    <a:srgbClr val="425760"/>
    <a:srgbClr val="1C868A"/>
    <a:srgbClr val="7E6EA6"/>
    <a:srgbClr val="5B150C"/>
    <a:srgbClr val="894633"/>
    <a:srgbClr val="D88A26"/>
    <a:srgbClr val="C1B2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712"/>
  </p:normalViewPr>
  <p:slideViewPr>
    <p:cSldViewPr snapToGrid="0" snapToObjects="1">
      <p:cViewPr>
        <p:scale>
          <a:sx n="80" d="100"/>
          <a:sy n="80" d="100"/>
        </p:scale>
        <p:origin x="-54" y="-6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57EE4F-2858-0C41-8B18-3687B4F76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2019243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7EE4F-2858-0C41-8B18-3687B4F76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96117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7EE4F-2858-0C41-8B18-3687B4F76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1092971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57EE4F-2858-0C41-8B18-3687B4F76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135178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57EE4F-2858-0C41-8B18-3687B4F7654F}" type="datetimeFigureOut">
              <a:rPr lang="en-US" smtClean="0"/>
              <a:t>10/15/2018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115828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57EE4F-2858-0C41-8B18-3687B4F7654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381441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57EE4F-2858-0C41-8B18-3687B4F7654F}" type="datetimeFigureOut">
              <a:rPr lang="en-US" smtClean="0"/>
              <a:t>10/15/2018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644150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57EE4F-2858-0C41-8B18-3687B4F7654F}" type="datetimeFigureOut">
              <a:rPr lang="en-US" smtClean="0"/>
              <a:t>10/15/2018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76986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7EE4F-2858-0C41-8B18-3687B4F7654F}" type="datetimeFigureOut">
              <a:rPr lang="en-US" smtClean="0"/>
              <a:t>10/15/2018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58120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57EE4F-2858-0C41-8B18-3687B4F7654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1618759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57EE4F-2858-0C41-8B18-3687B4F7654F}" type="datetimeFigureOut">
              <a:rPr lang="en-US" smtClean="0"/>
              <a:t>10/15/2018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B90842-F561-2F43-9552-A0A0A02D9103}" type="slidenum">
              <a:rPr lang="en-US" smtClean="0"/>
              <a:t>‹#›</a:t>
            </a:fld>
            <a:endParaRPr lang="en-US"/>
          </a:p>
        </p:txBody>
      </p:sp>
    </p:spTree>
    <p:extLst>
      <p:ext uri="{BB962C8B-B14F-4D97-AF65-F5344CB8AC3E}">
        <p14:creationId xmlns:p14="http://schemas.microsoft.com/office/powerpoint/2010/main" val="1296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57EE4F-2858-0C41-8B18-3687B4F7654F}" type="datetimeFigureOut">
              <a:rPr lang="en-US" smtClean="0"/>
              <a:t>10/15/2018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B90842-F561-2F43-9552-A0A0A02D9103}" type="slidenum">
              <a:rPr lang="en-US" smtClean="0"/>
              <a:t>‹#›</a:t>
            </a:fld>
            <a:endParaRPr lang="en-US"/>
          </a:p>
        </p:txBody>
      </p:sp>
    </p:spTree>
    <p:extLst>
      <p:ext uri="{BB962C8B-B14F-4D97-AF65-F5344CB8AC3E}">
        <p14:creationId xmlns:p14="http://schemas.microsoft.com/office/powerpoint/2010/main" val="2126393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www.popepaulvi.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104153" y="5153890"/>
            <a:ext cx="4328647" cy="1754326"/>
          </a:xfrm>
          <a:prstGeom prst="rect">
            <a:avLst/>
          </a:prstGeom>
          <a:noFill/>
        </p:spPr>
        <p:txBody>
          <a:bodyPr wrap="square" lIns="91440" tIns="45720" rIns="91440" bIns="45720">
            <a:spAutoFit/>
          </a:bodyPr>
          <a:lstStyle/>
          <a:p>
            <a:pPr algn="ctr"/>
            <a:r>
              <a:rPr lang="en-US" sz="5400" b="1" cap="none" spc="0" dirty="0">
                <a:ln/>
                <a:solidFill>
                  <a:srgbClr val="602E78"/>
                </a:solidFill>
                <a:effectLst/>
                <a:latin typeface="Trebuchet MS" charset="0"/>
                <a:ea typeface="Trebuchet MS" charset="0"/>
                <a:cs typeface="Trebuchet MS" charset="0"/>
              </a:rPr>
              <a:t>CHAPTER </a:t>
            </a:r>
            <a:r>
              <a:rPr lang="en-US" sz="5400" b="1" dirty="0">
                <a:ln/>
                <a:solidFill>
                  <a:srgbClr val="602E78"/>
                </a:solidFill>
                <a:latin typeface="Trebuchet MS" charset="0"/>
                <a:ea typeface="Trebuchet MS" charset="0"/>
                <a:cs typeface="Trebuchet MS" charset="0"/>
              </a:rPr>
              <a:t>9</a:t>
            </a:r>
            <a:endParaRPr lang="en-US" sz="5400" b="1" cap="none" spc="0" dirty="0">
              <a:ln/>
              <a:solidFill>
                <a:srgbClr val="602E78"/>
              </a:solidFill>
              <a:effectLst/>
              <a:latin typeface="Trebuchet MS" charset="0"/>
              <a:ea typeface="Trebuchet MS" charset="0"/>
              <a:cs typeface="Trebuchet MS" charset="0"/>
            </a:endParaRPr>
          </a:p>
          <a:p>
            <a:pPr algn="ctr"/>
            <a:endParaRPr lang="en-US" sz="5400" b="1" dirty="0">
              <a:ln/>
              <a:solidFill>
                <a:srgbClr val="602E78"/>
              </a:solidFill>
              <a:latin typeface="Trebuchet MS" charset="0"/>
              <a:ea typeface="Trebuchet MS" charset="0"/>
              <a:cs typeface="Trebuchet MS" charset="0"/>
            </a:endParaRPr>
          </a:p>
        </p:txBody>
      </p:sp>
      <p:pic>
        <p:nvPicPr>
          <p:cNvPr id="3" name="Picture 2">
            <a:extLst>
              <a:ext uri="{FF2B5EF4-FFF2-40B4-BE49-F238E27FC236}">
                <a16:creationId xmlns:a16="http://schemas.microsoft.com/office/drawing/2014/main" xmlns="" id="{1DCD9E94-A2F3-7845-B3D2-21566C22408F}"/>
              </a:ext>
            </a:extLst>
          </p:cNvPr>
          <p:cNvPicPr>
            <a:picLocks noChangeAspect="1"/>
          </p:cNvPicPr>
          <p:nvPr/>
        </p:nvPicPr>
        <p:blipFill>
          <a:blip r:embed="rId2"/>
          <a:stretch>
            <a:fillRect/>
          </a:stretch>
        </p:blipFill>
        <p:spPr>
          <a:xfrm>
            <a:off x="2389908" y="257337"/>
            <a:ext cx="7303751" cy="4896553"/>
          </a:xfrm>
          <a:prstGeom prst="rect">
            <a:avLst/>
          </a:prstGeom>
        </p:spPr>
      </p:pic>
    </p:spTree>
    <p:extLst>
      <p:ext uri="{BB962C8B-B14F-4D97-AF65-F5344CB8AC3E}">
        <p14:creationId xmlns:p14="http://schemas.microsoft.com/office/powerpoint/2010/main" val="742792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039E28-8109-0442-BA79-4D1D81D2B444}"/>
              </a:ext>
            </a:extLst>
          </p:cNvPr>
          <p:cNvSpPr>
            <a:spLocks noGrp="1"/>
          </p:cNvSpPr>
          <p:nvPr>
            <p:ph type="title"/>
          </p:nvPr>
        </p:nvSpPr>
        <p:spPr/>
        <p:txBody>
          <a:bodyPr/>
          <a:lstStyle/>
          <a:p>
            <a:r>
              <a:rPr lang="en-US" b="1" dirty="0">
                <a:solidFill>
                  <a:srgbClr val="FF0000"/>
                </a:solidFill>
                <a:latin typeface="Trebuchet MS" panose="020B0703020202090204" pitchFamily="34" charset="0"/>
              </a:rPr>
              <a:t>The virtue of </a:t>
            </a:r>
            <a:r>
              <a:rPr lang="en-US" b="1" dirty="0" smtClean="0">
                <a:solidFill>
                  <a:srgbClr val="FF0000"/>
                </a:solidFill>
                <a:latin typeface="Trebuchet MS" panose="020B0703020202090204" pitchFamily="34" charset="0"/>
              </a:rPr>
              <a:t>FIDELITY in marriage</a:t>
            </a:r>
            <a:br>
              <a:rPr lang="en-US" b="1" dirty="0" smtClean="0">
                <a:solidFill>
                  <a:srgbClr val="FF0000"/>
                </a:solidFill>
                <a:latin typeface="Trebuchet MS" panose="020B0703020202090204" pitchFamily="34" charset="0"/>
              </a:rPr>
            </a:br>
            <a:endParaRPr lang="en-US" b="1" dirty="0">
              <a:solidFill>
                <a:srgbClr val="FF0000"/>
              </a:solidFill>
              <a:latin typeface="Trebuchet MS" panose="020B0703020202090204" pitchFamily="34" charset="0"/>
            </a:endParaRPr>
          </a:p>
        </p:txBody>
      </p:sp>
      <p:pic>
        <p:nvPicPr>
          <p:cNvPr id="6" name="Content Placeholder 5">
            <a:extLst>
              <a:ext uri="{FF2B5EF4-FFF2-40B4-BE49-F238E27FC236}">
                <a16:creationId xmlns:a16="http://schemas.microsoft.com/office/drawing/2014/main" xmlns="" id="{A5489325-2E31-4649-9136-908DF5C2D0FD}"/>
              </a:ext>
            </a:extLst>
          </p:cNvPr>
          <p:cNvPicPr>
            <a:picLocks noGrp="1" noChangeAspect="1"/>
          </p:cNvPicPr>
          <p:nvPr>
            <p:ph idx="1"/>
          </p:nvPr>
        </p:nvPicPr>
        <p:blipFill>
          <a:blip r:embed="rId2"/>
          <a:stretch>
            <a:fillRect/>
          </a:stretch>
        </p:blipFill>
        <p:spPr>
          <a:xfrm>
            <a:off x="572746" y="1690688"/>
            <a:ext cx="6766083" cy="3582044"/>
          </a:xfrm>
        </p:spPr>
      </p:pic>
      <p:sp>
        <p:nvSpPr>
          <p:cNvPr id="4" name="TextBox 3">
            <a:extLst>
              <a:ext uri="{FF2B5EF4-FFF2-40B4-BE49-F238E27FC236}">
                <a16:creationId xmlns:a16="http://schemas.microsoft.com/office/drawing/2014/main" xmlns="" id="{BE2DCB95-3112-204B-9E68-E89CDA69C185}"/>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Sacredness of Marriage</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sp>
        <p:nvSpPr>
          <p:cNvPr id="7" name="TextBox 6">
            <a:extLst>
              <a:ext uri="{FF2B5EF4-FFF2-40B4-BE49-F238E27FC236}">
                <a16:creationId xmlns:a16="http://schemas.microsoft.com/office/drawing/2014/main" xmlns="" id="{1F3D7685-DE16-6841-BEE0-2DDA08869DDA}"/>
              </a:ext>
            </a:extLst>
          </p:cNvPr>
          <p:cNvSpPr txBox="1"/>
          <p:nvPr/>
        </p:nvSpPr>
        <p:spPr>
          <a:xfrm>
            <a:off x="7883611" y="1359243"/>
            <a:ext cx="3682313" cy="4247317"/>
          </a:xfrm>
          <a:prstGeom prst="rect">
            <a:avLst/>
          </a:prstGeom>
          <a:noFill/>
        </p:spPr>
        <p:txBody>
          <a:bodyPr wrap="square" rtlCol="0">
            <a:spAutoFit/>
          </a:bodyPr>
          <a:lstStyle/>
          <a:p>
            <a:r>
              <a:rPr lang="en-US" sz="3000" dirty="0"/>
              <a:t>Marital faithfulness, in good times and in bad, between a husband and wife; fidelity requires reserving all sexual activity and affection for each other. </a:t>
            </a:r>
          </a:p>
          <a:p>
            <a:endParaRPr lang="en-US" sz="3000" dirty="0"/>
          </a:p>
        </p:txBody>
      </p:sp>
    </p:spTree>
    <p:extLst>
      <p:ext uri="{BB962C8B-B14F-4D97-AF65-F5344CB8AC3E}">
        <p14:creationId xmlns:p14="http://schemas.microsoft.com/office/powerpoint/2010/main" val="417873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A80A3C-49F6-5B4B-81B6-33A07ADF6F49}"/>
              </a:ext>
            </a:extLst>
          </p:cNvPr>
          <p:cNvSpPr>
            <a:spLocks noGrp="1"/>
          </p:cNvSpPr>
          <p:nvPr>
            <p:ph type="title"/>
          </p:nvPr>
        </p:nvSpPr>
        <p:spPr/>
        <p:txBody>
          <a:bodyPr/>
          <a:lstStyle/>
          <a:p>
            <a:r>
              <a:rPr lang="en-US" b="1" dirty="0">
                <a:solidFill>
                  <a:srgbClr val="1C868A"/>
                </a:solidFill>
                <a:latin typeface="Trebuchet MS" panose="020B0703020202090204" pitchFamily="34" charset="0"/>
              </a:rPr>
              <a:t>Child Spacing</a:t>
            </a:r>
          </a:p>
        </p:txBody>
      </p:sp>
      <p:sp>
        <p:nvSpPr>
          <p:cNvPr id="3" name="Content Placeholder 2">
            <a:extLst>
              <a:ext uri="{FF2B5EF4-FFF2-40B4-BE49-F238E27FC236}">
                <a16:creationId xmlns:a16="http://schemas.microsoft.com/office/drawing/2014/main" xmlns="" id="{A5684E35-4389-2C4F-8669-22E55C9E5D6D}"/>
              </a:ext>
            </a:extLst>
          </p:cNvPr>
          <p:cNvSpPr>
            <a:spLocks noGrp="1"/>
          </p:cNvSpPr>
          <p:nvPr>
            <p:ph idx="1"/>
          </p:nvPr>
        </p:nvSpPr>
        <p:spPr/>
        <p:txBody>
          <a:bodyPr/>
          <a:lstStyle/>
          <a:p>
            <a:r>
              <a:rPr lang="en-US" dirty="0"/>
              <a:t>The Church permits such spacing, provided the couple’s desire “is not motivated by selfishness but is in conformity with the generosity appropriate to responsible parenthood” (</a:t>
            </a:r>
            <a:r>
              <a:rPr lang="en-US" i="1" dirty="0"/>
              <a:t>CCC</a:t>
            </a:r>
            <a:r>
              <a:rPr lang="en-US" dirty="0"/>
              <a:t>, 2368). </a:t>
            </a:r>
          </a:p>
          <a:p>
            <a:endParaRPr lang="en-US" dirty="0"/>
          </a:p>
        </p:txBody>
      </p:sp>
      <p:sp>
        <p:nvSpPr>
          <p:cNvPr id="4" name="TextBox 3">
            <a:extLst>
              <a:ext uri="{FF2B5EF4-FFF2-40B4-BE49-F238E27FC236}">
                <a16:creationId xmlns:a16="http://schemas.microsoft.com/office/drawing/2014/main" xmlns="" id="{7E18B600-C187-BD4D-A262-9D40044FCB86}"/>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Sacredness of Marriage</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pic>
        <p:nvPicPr>
          <p:cNvPr id="6" name="Picture 5">
            <a:extLst>
              <a:ext uri="{FF2B5EF4-FFF2-40B4-BE49-F238E27FC236}">
                <a16:creationId xmlns:a16="http://schemas.microsoft.com/office/drawing/2014/main" xmlns="" id="{88C24ED9-1520-5241-94A5-80B5D8D2D689}"/>
              </a:ext>
            </a:extLst>
          </p:cNvPr>
          <p:cNvPicPr>
            <a:picLocks noChangeAspect="1"/>
          </p:cNvPicPr>
          <p:nvPr/>
        </p:nvPicPr>
        <p:blipFill>
          <a:blip r:embed="rId2"/>
          <a:stretch>
            <a:fillRect/>
          </a:stretch>
        </p:blipFill>
        <p:spPr>
          <a:xfrm>
            <a:off x="3633401" y="3297536"/>
            <a:ext cx="4925197" cy="3283465"/>
          </a:xfrm>
          <a:prstGeom prst="rect">
            <a:avLst/>
          </a:prstGeom>
        </p:spPr>
      </p:pic>
    </p:spTree>
    <p:extLst>
      <p:ext uri="{BB962C8B-B14F-4D97-AF65-F5344CB8AC3E}">
        <p14:creationId xmlns:p14="http://schemas.microsoft.com/office/powerpoint/2010/main" val="1598767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257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2DF4EC-40D2-1640-943C-3B93FB359A91}"/>
              </a:ext>
            </a:extLst>
          </p:cNvPr>
          <p:cNvSpPr>
            <a:spLocks noGrp="1"/>
          </p:cNvSpPr>
          <p:nvPr>
            <p:ph type="title"/>
          </p:nvPr>
        </p:nvSpPr>
        <p:spPr>
          <a:xfrm>
            <a:off x="838200" y="365125"/>
            <a:ext cx="10515600" cy="2419639"/>
          </a:xfrm>
        </p:spPr>
        <p:txBody>
          <a:bodyPr>
            <a:noAutofit/>
          </a:bodyPr>
          <a:lstStyle/>
          <a:p>
            <a:r>
              <a:rPr lang="en-US" sz="3200" b="1" dirty="0" smtClean="0">
                <a:solidFill>
                  <a:schemeClr val="bg1"/>
                </a:solidFill>
                <a:latin typeface="Trebuchet MS" panose="020B0703020202090204" pitchFamily="34" charset="0"/>
              </a:rPr>
              <a:t>Contraception: </a:t>
            </a:r>
            <a:r>
              <a:rPr lang="en-US" sz="3200" dirty="0">
                <a:solidFill>
                  <a:schemeClr val="bg1"/>
                </a:solidFill>
              </a:rPr>
              <a:t>"any action which, either in anticipation of the conjugal act [sexual intercourse], or in its accomplishment, or in the development of its natural consequences, proposes, whether as an end or as a means, to render procreation impossible" (</a:t>
            </a:r>
            <a:r>
              <a:rPr lang="en-US" sz="3200" dirty="0" err="1">
                <a:solidFill>
                  <a:schemeClr val="bg1"/>
                </a:solidFill>
              </a:rPr>
              <a:t>Humanae</a:t>
            </a:r>
            <a:r>
              <a:rPr lang="en-US" sz="3200" dirty="0">
                <a:solidFill>
                  <a:schemeClr val="bg1"/>
                </a:solidFill>
              </a:rPr>
              <a:t> Vitae 14).</a:t>
            </a:r>
            <a:br>
              <a:rPr lang="en-US" sz="3200" dirty="0">
                <a:solidFill>
                  <a:schemeClr val="bg1"/>
                </a:solidFill>
              </a:rPr>
            </a:br>
            <a:endParaRPr lang="en-US" sz="3200" b="1" dirty="0">
              <a:solidFill>
                <a:schemeClr val="bg1"/>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7054E874-C820-A249-B417-67C53729AC24}"/>
              </a:ext>
            </a:extLst>
          </p:cNvPr>
          <p:cNvSpPr>
            <a:spLocks noGrp="1"/>
          </p:cNvSpPr>
          <p:nvPr>
            <p:ph idx="1"/>
          </p:nvPr>
        </p:nvSpPr>
        <p:spPr>
          <a:xfrm>
            <a:off x="838200" y="1825624"/>
            <a:ext cx="10515600" cy="4938857"/>
          </a:xfrm>
        </p:spPr>
        <p:txBody>
          <a:bodyPr>
            <a:normAutofit/>
          </a:bodyPr>
          <a:lstStyle/>
          <a:p>
            <a:pPr algn="ctr"/>
            <a:endParaRPr lang="en-US" sz="3200" dirty="0">
              <a:solidFill>
                <a:schemeClr val="bg1"/>
              </a:solidFill>
            </a:endParaRPr>
          </a:p>
          <a:p>
            <a:pPr marL="0" indent="0" algn="ctr">
              <a:buNone/>
            </a:pPr>
            <a:endParaRPr lang="en-US" sz="3200" dirty="0" smtClean="0">
              <a:solidFill>
                <a:schemeClr val="bg1"/>
              </a:solidFill>
            </a:endParaRPr>
          </a:p>
          <a:p>
            <a:pPr marL="0" indent="0" algn="ctr">
              <a:buNone/>
            </a:pPr>
            <a:r>
              <a:rPr lang="en-US" sz="3200" dirty="0" smtClean="0">
                <a:solidFill>
                  <a:srgbClr val="FF0000"/>
                </a:solidFill>
              </a:rPr>
              <a:t>Contraception </a:t>
            </a:r>
            <a:r>
              <a:rPr lang="en-US" sz="3200" dirty="0">
                <a:solidFill>
                  <a:srgbClr val="FF0000"/>
                </a:solidFill>
              </a:rPr>
              <a:t>by its very nature is closed off to God’s gift of life and plan for marriage and thus is condemned by God and his </a:t>
            </a:r>
            <a:r>
              <a:rPr lang="en-US" sz="3200" dirty="0" smtClean="0">
                <a:solidFill>
                  <a:srgbClr val="FF0000"/>
                </a:solidFill>
              </a:rPr>
              <a:t>Church</a:t>
            </a:r>
            <a:r>
              <a:rPr lang="en-US" sz="3200" dirty="0">
                <a:solidFill>
                  <a:srgbClr val="FF0000"/>
                </a:solidFill>
              </a:rPr>
              <a:t>. </a:t>
            </a:r>
          </a:p>
        </p:txBody>
      </p:sp>
      <p:sp>
        <p:nvSpPr>
          <p:cNvPr id="4" name="TextBox 3">
            <a:extLst>
              <a:ext uri="{FF2B5EF4-FFF2-40B4-BE49-F238E27FC236}">
                <a16:creationId xmlns:a16="http://schemas.microsoft.com/office/drawing/2014/main" xmlns="" id="{ECD327E7-F4D7-A747-8B5A-55884B4ABFEA}"/>
              </a:ext>
            </a:extLst>
          </p:cNvPr>
          <p:cNvSpPr txBox="1"/>
          <p:nvPr/>
        </p:nvSpPr>
        <p:spPr>
          <a:xfrm>
            <a:off x="5826826" y="6119336"/>
            <a:ext cx="6177149" cy="923330"/>
          </a:xfrm>
          <a:prstGeom prst="rect">
            <a:avLst/>
          </a:prstGeom>
          <a:noFill/>
        </p:spPr>
        <p:txBody>
          <a:bodyPr wrap="square" rtlCol="0">
            <a:spAutoFit/>
          </a:bodyPr>
          <a:lstStyle/>
          <a:p>
            <a:pPr algn="r"/>
            <a:r>
              <a:rPr lang="en-US" i="1" dirty="0">
                <a:solidFill>
                  <a:schemeClr val="bg1"/>
                </a:solidFill>
                <a:latin typeface="Trebuchet MS" charset="0"/>
                <a:ea typeface="Trebuchet MS" charset="0"/>
                <a:cs typeface="Trebuchet MS" charset="0"/>
              </a:rPr>
              <a:t>The Sacredness of Marriage</a:t>
            </a:r>
          </a:p>
          <a:p>
            <a:pPr algn="r"/>
            <a:endParaRPr lang="en-US" i="1" dirty="0">
              <a:solidFill>
                <a:schemeClr val="bg1"/>
              </a:solidFill>
              <a:latin typeface="Trebuchet MS" charset="0"/>
              <a:ea typeface="Trebuchet MS" charset="0"/>
              <a:cs typeface="Trebuchet MS" charset="0"/>
            </a:endParaRPr>
          </a:p>
          <a:p>
            <a:endParaRPr lang="en-US"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613441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D1458D-E6FA-DA42-B914-191CD0BF1921}"/>
              </a:ext>
            </a:extLst>
          </p:cNvPr>
          <p:cNvSpPr>
            <a:spLocks noGrp="1"/>
          </p:cNvSpPr>
          <p:nvPr>
            <p:ph type="title"/>
          </p:nvPr>
        </p:nvSpPr>
        <p:spPr/>
        <p:txBody>
          <a:bodyPr/>
          <a:lstStyle/>
          <a:p>
            <a:r>
              <a:rPr lang="en-US" b="1" dirty="0">
                <a:solidFill>
                  <a:srgbClr val="00B0F0"/>
                </a:solidFill>
                <a:latin typeface="Trebuchet MS" panose="020B0703020202090204" pitchFamily="34" charset="0"/>
              </a:rPr>
              <a:t>Natural Family Planning</a:t>
            </a:r>
            <a:br>
              <a:rPr lang="en-US" b="1" dirty="0">
                <a:solidFill>
                  <a:srgbClr val="00B0F0"/>
                </a:solidFill>
                <a:latin typeface="Trebuchet MS" panose="020B0703020202090204" pitchFamily="34" charset="0"/>
              </a:rPr>
            </a:br>
            <a:r>
              <a:rPr lang="en-US" sz="3000" b="1" dirty="0">
                <a:solidFill>
                  <a:srgbClr val="00B0F0"/>
                </a:solidFill>
                <a:latin typeface="Trebuchet MS" panose="020B0703020202090204" pitchFamily="34" charset="0"/>
              </a:rPr>
              <a:t>(Not Contraception)</a:t>
            </a:r>
          </a:p>
        </p:txBody>
      </p:sp>
      <p:sp>
        <p:nvSpPr>
          <p:cNvPr id="3" name="Content Placeholder 2">
            <a:extLst>
              <a:ext uri="{FF2B5EF4-FFF2-40B4-BE49-F238E27FC236}">
                <a16:creationId xmlns:a16="http://schemas.microsoft.com/office/drawing/2014/main" xmlns="" id="{0F7706DB-434C-C441-96D9-873FC4D3F9BB}"/>
              </a:ext>
            </a:extLst>
          </p:cNvPr>
          <p:cNvSpPr>
            <a:spLocks noGrp="1"/>
          </p:cNvSpPr>
          <p:nvPr>
            <p:ph idx="1"/>
          </p:nvPr>
        </p:nvSpPr>
        <p:spPr>
          <a:xfrm>
            <a:off x="838200" y="1566517"/>
            <a:ext cx="7188200" cy="4351338"/>
          </a:xfrm>
        </p:spPr>
        <p:txBody>
          <a:bodyPr/>
          <a:lstStyle/>
          <a:p>
            <a:r>
              <a:rPr lang="en-US" b="1" dirty="0" smtClean="0">
                <a:solidFill>
                  <a:srgbClr val="00B0F0"/>
                </a:solidFill>
              </a:rPr>
              <a:t>NFP</a:t>
            </a:r>
            <a:r>
              <a:rPr lang="en-US" dirty="0" smtClean="0"/>
              <a:t> requires “self-control</a:t>
            </a:r>
            <a:r>
              <a:rPr lang="en-US" dirty="0"/>
              <a:t>” or awareness of the God-given gift of </a:t>
            </a:r>
            <a:r>
              <a:rPr lang="en-US" dirty="0" smtClean="0"/>
              <a:t>fertility.</a:t>
            </a:r>
            <a:endParaRPr lang="en-US" dirty="0"/>
          </a:p>
          <a:p>
            <a:r>
              <a:rPr lang="en-US" b="1" dirty="0" smtClean="0">
                <a:solidFill>
                  <a:srgbClr val="00B0F0"/>
                </a:solidFill>
              </a:rPr>
              <a:t>NFP</a:t>
            </a:r>
            <a:r>
              <a:rPr lang="en-US" dirty="0" smtClean="0"/>
              <a:t> uses what St. </a:t>
            </a:r>
            <a:r>
              <a:rPr lang="en-US" dirty="0"/>
              <a:t>John Paul II called “intentional child-spacing” </a:t>
            </a:r>
            <a:r>
              <a:rPr lang="en-US" dirty="0" smtClean="0"/>
              <a:t>and does </a:t>
            </a:r>
            <a:r>
              <a:rPr lang="en-US" dirty="0"/>
              <a:t>not circumvent the life-giving potential of sex</a:t>
            </a:r>
          </a:p>
          <a:p>
            <a:r>
              <a:rPr lang="en-US" b="1" dirty="0">
                <a:solidFill>
                  <a:srgbClr val="00B0F0"/>
                </a:solidFill>
              </a:rPr>
              <a:t>NFP</a:t>
            </a:r>
            <a:r>
              <a:rPr lang="en-US" dirty="0"/>
              <a:t> asks for temperance, prudence and delay of gratification </a:t>
            </a:r>
          </a:p>
          <a:p>
            <a:r>
              <a:rPr lang="en-US" b="1" dirty="0" smtClean="0">
                <a:solidFill>
                  <a:srgbClr val="00B0F0"/>
                </a:solidFill>
              </a:rPr>
              <a:t>NFP</a:t>
            </a:r>
            <a:r>
              <a:rPr lang="en-US" dirty="0" smtClean="0"/>
              <a:t> requires </a:t>
            </a:r>
            <a:r>
              <a:rPr lang="en-US" dirty="0"/>
              <a:t>couples to prayerfully discern their role in God’s creative mission and offer abstinence up when appropriate</a:t>
            </a:r>
          </a:p>
        </p:txBody>
      </p:sp>
      <p:sp>
        <p:nvSpPr>
          <p:cNvPr id="4" name="TextBox 3">
            <a:extLst>
              <a:ext uri="{FF2B5EF4-FFF2-40B4-BE49-F238E27FC236}">
                <a16:creationId xmlns:a16="http://schemas.microsoft.com/office/drawing/2014/main" xmlns="" id="{AE458CA1-1A0A-484E-BC59-19C5A77932EB}"/>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Sacredness of Marriage</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pic>
        <p:nvPicPr>
          <p:cNvPr id="6" name="Picture 5">
            <a:extLst>
              <a:ext uri="{FF2B5EF4-FFF2-40B4-BE49-F238E27FC236}">
                <a16:creationId xmlns:a16="http://schemas.microsoft.com/office/drawing/2014/main" xmlns="" id="{05E76F35-6A86-A34B-B4E4-B39E88B8889D}"/>
              </a:ext>
            </a:extLst>
          </p:cNvPr>
          <p:cNvPicPr>
            <a:picLocks noChangeAspect="1"/>
          </p:cNvPicPr>
          <p:nvPr/>
        </p:nvPicPr>
        <p:blipFill>
          <a:blip r:embed="rId2"/>
          <a:stretch>
            <a:fillRect/>
          </a:stretch>
        </p:blipFill>
        <p:spPr>
          <a:xfrm>
            <a:off x="8026399" y="1357183"/>
            <a:ext cx="3828145" cy="3857367"/>
          </a:xfrm>
          <a:prstGeom prst="rect">
            <a:avLst/>
          </a:prstGeom>
        </p:spPr>
      </p:pic>
    </p:spTree>
    <p:extLst>
      <p:ext uri="{BB962C8B-B14F-4D97-AF65-F5344CB8AC3E}">
        <p14:creationId xmlns:p14="http://schemas.microsoft.com/office/powerpoint/2010/main" val="1365744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624C4B-626A-C241-BE8F-DFDC044E6C7A}"/>
              </a:ext>
            </a:extLst>
          </p:cNvPr>
          <p:cNvSpPr>
            <a:spLocks noGrp="1"/>
          </p:cNvSpPr>
          <p:nvPr>
            <p:ph type="title"/>
          </p:nvPr>
        </p:nvSpPr>
        <p:spPr/>
        <p:txBody>
          <a:bodyPr>
            <a:normAutofit/>
          </a:bodyPr>
          <a:lstStyle/>
          <a:p>
            <a:r>
              <a:rPr lang="en-US" b="1" dirty="0" smtClean="0">
                <a:solidFill>
                  <a:schemeClr val="accent2">
                    <a:lumMod val="50000"/>
                  </a:schemeClr>
                </a:solidFill>
                <a:latin typeface="Trebuchet MS" panose="020B0703020202090204" pitchFamily="34" charset="0"/>
              </a:rPr>
              <a:t>Infertility: </a:t>
            </a:r>
            <a:r>
              <a:rPr lang="en-US" sz="2400" dirty="0"/>
              <a:t>The physical incapacity of a </a:t>
            </a:r>
            <a:r>
              <a:rPr lang="en-US" sz="2400" dirty="0" smtClean="0"/>
              <a:t>female</a:t>
            </a:r>
            <a:br>
              <a:rPr lang="en-US" sz="2400" dirty="0" smtClean="0"/>
            </a:br>
            <a:r>
              <a:rPr lang="en-US" sz="2400" dirty="0" smtClean="0"/>
              <a:t>or male to procreate. </a:t>
            </a:r>
            <a:endParaRPr lang="en-US" sz="2400" b="1" dirty="0">
              <a:solidFill>
                <a:schemeClr val="accent2">
                  <a:lumMod val="50000"/>
                </a:schemeClr>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7832A734-CE48-AC4B-9122-9AC06E23134A}"/>
              </a:ext>
            </a:extLst>
          </p:cNvPr>
          <p:cNvSpPr>
            <a:spLocks noGrp="1"/>
          </p:cNvSpPr>
          <p:nvPr>
            <p:ph idx="1"/>
          </p:nvPr>
        </p:nvSpPr>
        <p:spPr>
          <a:xfrm>
            <a:off x="569026" y="1654600"/>
            <a:ext cx="10515600" cy="4351338"/>
          </a:xfrm>
        </p:spPr>
        <p:txBody>
          <a:bodyPr>
            <a:normAutofit/>
          </a:bodyPr>
          <a:lstStyle/>
          <a:p>
            <a:r>
              <a:rPr lang="en-US" dirty="0" smtClean="0"/>
              <a:t>The Church </a:t>
            </a:r>
            <a:r>
              <a:rPr lang="en-US" b="1" dirty="0" smtClean="0"/>
              <a:t>approves</a:t>
            </a:r>
            <a:r>
              <a:rPr lang="en-US" dirty="0" smtClean="0"/>
              <a:t> morally </a:t>
            </a:r>
            <a:r>
              <a:rPr lang="en-US" dirty="0"/>
              <a:t>sound methods </a:t>
            </a:r>
            <a:r>
              <a:rPr lang="en-US" dirty="0" smtClean="0"/>
              <a:t>to                                     </a:t>
            </a:r>
            <a:r>
              <a:rPr lang="en-US" dirty="0"/>
              <a:t>to help couples overcome </a:t>
            </a:r>
            <a:r>
              <a:rPr lang="en-US" dirty="0" smtClean="0"/>
              <a:t>fertility.</a:t>
            </a:r>
            <a:endParaRPr lang="en-US" dirty="0"/>
          </a:p>
          <a:p>
            <a:r>
              <a:rPr lang="en-US" dirty="0"/>
              <a:t>The </a:t>
            </a:r>
            <a:r>
              <a:rPr lang="en-US" dirty="0" smtClean="0"/>
              <a:t>Church </a:t>
            </a:r>
            <a:r>
              <a:rPr lang="en-US" b="1" dirty="0"/>
              <a:t>does not approve </a:t>
            </a:r>
            <a:r>
              <a:rPr lang="en-US" dirty="0"/>
              <a:t>of immoral means that interfere with the bond of husband and wife such as sperm donation, artificial insemination or surrogacy. </a:t>
            </a:r>
            <a:endParaRPr lang="en-US" dirty="0" smtClean="0"/>
          </a:p>
          <a:p>
            <a:pPr marL="0" indent="0">
              <a:buNone/>
            </a:pPr>
            <a:endParaRPr lang="en-US" dirty="0"/>
          </a:p>
          <a:p>
            <a:pPr marL="0" indent="0">
              <a:buNone/>
            </a:pPr>
            <a:r>
              <a:rPr lang="en-US" i="1" dirty="0"/>
              <a:t>The Pope Paul VI Institute for the Study of Human Reproduction </a:t>
            </a:r>
            <a:r>
              <a:rPr lang="en-US" i="1" dirty="0" smtClean="0"/>
              <a:t>(</a:t>
            </a:r>
            <a:r>
              <a:rPr lang="en-US" i="1" dirty="0" smtClean="0">
                <a:hlinkClick r:id="rId2"/>
              </a:rPr>
              <a:t>www.popepaulvi.com</a:t>
            </a:r>
            <a:r>
              <a:rPr lang="en-US" i="1" dirty="0" smtClean="0"/>
              <a:t>) is </a:t>
            </a:r>
            <a:r>
              <a:rPr lang="en-US" i="1" dirty="0"/>
              <a:t>a Catholic sanctioned organization that helps couples overcome infertility in line with Catholic </a:t>
            </a:r>
            <a:r>
              <a:rPr lang="en-US" i="1" dirty="0"/>
              <a:t>t</a:t>
            </a:r>
            <a:r>
              <a:rPr lang="en-US" i="1" dirty="0" smtClean="0"/>
              <a:t>eaching</a:t>
            </a:r>
            <a:r>
              <a:rPr lang="en-US" i="1" dirty="0" smtClean="0"/>
              <a:t>.</a:t>
            </a:r>
            <a:endParaRPr lang="en-US" i="1" dirty="0"/>
          </a:p>
        </p:txBody>
      </p:sp>
      <p:sp>
        <p:nvSpPr>
          <p:cNvPr id="4" name="TextBox 3">
            <a:extLst>
              <a:ext uri="{FF2B5EF4-FFF2-40B4-BE49-F238E27FC236}">
                <a16:creationId xmlns:a16="http://schemas.microsoft.com/office/drawing/2014/main" xmlns="" id="{3E3A810B-7E12-E440-AB9E-0885CCE9D270}"/>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Sacredness of Marriage</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pic>
        <p:nvPicPr>
          <p:cNvPr id="6" name="Picture 5">
            <a:extLst>
              <a:ext uri="{FF2B5EF4-FFF2-40B4-BE49-F238E27FC236}">
                <a16:creationId xmlns:a16="http://schemas.microsoft.com/office/drawing/2014/main" xmlns="" id="{9769C7CA-D215-1041-AACA-E723266E15B3}"/>
              </a:ext>
            </a:extLst>
          </p:cNvPr>
          <p:cNvPicPr>
            <a:picLocks noChangeAspect="1"/>
          </p:cNvPicPr>
          <p:nvPr/>
        </p:nvPicPr>
        <p:blipFill>
          <a:blip r:embed="rId3"/>
          <a:stretch>
            <a:fillRect/>
          </a:stretch>
        </p:blipFill>
        <p:spPr>
          <a:xfrm>
            <a:off x="9314081" y="651596"/>
            <a:ext cx="1960793" cy="1332385"/>
          </a:xfrm>
          <a:prstGeom prst="rect">
            <a:avLst/>
          </a:prstGeom>
        </p:spPr>
      </p:pic>
    </p:spTree>
    <p:extLst>
      <p:ext uri="{BB962C8B-B14F-4D97-AF65-F5344CB8AC3E}">
        <p14:creationId xmlns:p14="http://schemas.microsoft.com/office/powerpoint/2010/main" val="3326912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7D3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382CD4-402F-2143-87AC-803ADB14F246}"/>
              </a:ext>
            </a:extLst>
          </p:cNvPr>
          <p:cNvSpPr>
            <a:spLocks noGrp="1"/>
          </p:cNvSpPr>
          <p:nvPr>
            <p:ph type="title"/>
          </p:nvPr>
        </p:nvSpPr>
        <p:spPr>
          <a:xfrm>
            <a:off x="838200" y="0"/>
            <a:ext cx="11353800" cy="1325563"/>
          </a:xfrm>
        </p:spPr>
        <p:txBody>
          <a:bodyPr/>
          <a:lstStyle/>
          <a:p>
            <a:r>
              <a:rPr lang="en-US" b="1" dirty="0">
                <a:solidFill>
                  <a:schemeClr val="bg1"/>
                </a:solidFill>
                <a:latin typeface="Trebuchet MS" panose="020B0703020202090204" pitchFamily="34" charset="0"/>
              </a:rPr>
              <a:t>Offenses against the Dignity of Marriage</a:t>
            </a:r>
          </a:p>
        </p:txBody>
      </p:sp>
      <p:graphicFrame>
        <p:nvGraphicFramePr>
          <p:cNvPr id="7" name="Content Placeholder 6">
            <a:extLst>
              <a:ext uri="{FF2B5EF4-FFF2-40B4-BE49-F238E27FC236}">
                <a16:creationId xmlns:a16="http://schemas.microsoft.com/office/drawing/2014/main" xmlns="" id="{B8C586A4-875C-F14A-B014-4F0288B0D9E6}"/>
              </a:ext>
            </a:extLst>
          </p:cNvPr>
          <p:cNvGraphicFramePr>
            <a:graphicFrameLocks noGrp="1"/>
          </p:cNvGraphicFramePr>
          <p:nvPr>
            <p:ph idx="1"/>
            <p:extLst>
              <p:ext uri="{D42A27DB-BD31-4B8C-83A1-F6EECF244321}">
                <p14:modId xmlns:p14="http://schemas.microsoft.com/office/powerpoint/2010/main" val="3299069018"/>
              </p:ext>
            </p:extLst>
          </p:nvPr>
        </p:nvGraphicFramePr>
        <p:xfrm>
          <a:off x="838200" y="1268492"/>
          <a:ext cx="10515600" cy="4587240"/>
        </p:xfrm>
        <a:graphic>
          <a:graphicData uri="http://schemas.openxmlformats.org/drawingml/2006/table">
            <a:tbl>
              <a:tblPr firstRow="1" bandRow="1">
                <a:tableStyleId>{21E4AEA4-8DFA-4A89-87EB-49C32662AFE0}</a:tableStyleId>
              </a:tblPr>
              <a:tblGrid>
                <a:gridCol w="2028568">
                  <a:extLst>
                    <a:ext uri="{9D8B030D-6E8A-4147-A177-3AD203B41FA5}">
                      <a16:colId xmlns:a16="http://schemas.microsoft.com/office/drawing/2014/main" xmlns="" val="643722658"/>
                    </a:ext>
                  </a:extLst>
                </a:gridCol>
                <a:gridCol w="8487032">
                  <a:extLst>
                    <a:ext uri="{9D8B030D-6E8A-4147-A177-3AD203B41FA5}">
                      <a16:colId xmlns:a16="http://schemas.microsoft.com/office/drawing/2014/main" xmlns="" val="1354538845"/>
                    </a:ext>
                  </a:extLst>
                </a:gridCol>
              </a:tblGrid>
              <a:tr h="370840">
                <a:tc>
                  <a:txBody>
                    <a:bodyPr/>
                    <a:lstStyle/>
                    <a:p>
                      <a:r>
                        <a:rPr lang="en-US" dirty="0"/>
                        <a:t>Offense</a:t>
                      </a:r>
                    </a:p>
                  </a:txBody>
                  <a:tcPr/>
                </a:tc>
                <a:tc>
                  <a:txBody>
                    <a:bodyPr/>
                    <a:lstStyle/>
                    <a:p>
                      <a:r>
                        <a:rPr lang="en-US" dirty="0"/>
                        <a:t>Result of the Offense</a:t>
                      </a:r>
                    </a:p>
                  </a:txBody>
                  <a:tcPr/>
                </a:tc>
                <a:extLst>
                  <a:ext uri="{0D108BD9-81ED-4DB2-BD59-A6C34878D82A}">
                    <a16:rowId xmlns:a16="http://schemas.microsoft.com/office/drawing/2014/main" xmlns="" val="3863131186"/>
                  </a:ext>
                </a:extLst>
              </a:tr>
              <a:tr h="0">
                <a:tc>
                  <a:txBody>
                    <a:bodyPr/>
                    <a:lstStyle/>
                    <a:p>
                      <a:r>
                        <a:rPr lang="en-US" dirty="0"/>
                        <a:t>Adultery</a:t>
                      </a:r>
                    </a:p>
                  </a:txBody>
                  <a:tcPr/>
                </a:tc>
                <a:tc>
                  <a:txBody>
                    <a:bodyPr/>
                    <a:lstStyle/>
                    <a:p>
                      <a:r>
                        <a:rPr lang="en-US" dirty="0"/>
                        <a:t>Undermines the marriage bond and the stability of the </a:t>
                      </a:r>
                      <a:r>
                        <a:rPr lang="en-US" dirty="0" smtClean="0"/>
                        <a:t>family.</a:t>
                      </a:r>
                      <a:endParaRPr lang="en-US" dirty="0"/>
                    </a:p>
                  </a:txBody>
                  <a:tcPr/>
                </a:tc>
                <a:extLst>
                  <a:ext uri="{0D108BD9-81ED-4DB2-BD59-A6C34878D82A}">
                    <a16:rowId xmlns:a16="http://schemas.microsoft.com/office/drawing/2014/main" xmlns="" val="433947885"/>
                  </a:ext>
                </a:extLst>
              </a:tr>
              <a:tr h="370840">
                <a:tc>
                  <a:txBody>
                    <a:bodyPr/>
                    <a:lstStyle/>
                    <a:p>
                      <a:r>
                        <a:rPr lang="en-US" dirty="0"/>
                        <a:t>Divorce</a:t>
                      </a:r>
                    </a:p>
                  </a:txBody>
                  <a:tcPr/>
                </a:tc>
                <a:tc>
                  <a:txBody>
                    <a:bodyPr/>
                    <a:lstStyle/>
                    <a:p>
                      <a:r>
                        <a:rPr lang="en-US" dirty="0"/>
                        <a:t>Has tragic consequences for family unity and stability of </a:t>
                      </a:r>
                      <a:r>
                        <a:rPr lang="en-US" dirty="0" smtClean="0"/>
                        <a:t>society.</a:t>
                      </a:r>
                      <a:endParaRPr lang="en-US" dirty="0"/>
                    </a:p>
                  </a:txBody>
                  <a:tcPr/>
                </a:tc>
                <a:extLst>
                  <a:ext uri="{0D108BD9-81ED-4DB2-BD59-A6C34878D82A}">
                    <a16:rowId xmlns:a16="http://schemas.microsoft.com/office/drawing/2014/main" xmlns="" val="1480899354"/>
                  </a:ext>
                </a:extLst>
              </a:tr>
              <a:tr h="370840">
                <a:tc>
                  <a:txBody>
                    <a:bodyPr/>
                    <a:lstStyle/>
                    <a:p>
                      <a:r>
                        <a:rPr lang="en-US" dirty="0"/>
                        <a:t>Polygamy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Marriage is intended to be between one man and one woman, equal in dignity, who share a total and exclusive love. </a:t>
                      </a:r>
                      <a:endParaRPr lang="en-US" dirty="0">
                        <a:effectLst/>
                      </a:endParaRPr>
                    </a:p>
                    <a:p>
                      <a:endParaRPr lang="en-US" dirty="0"/>
                    </a:p>
                  </a:txBody>
                  <a:tcPr/>
                </a:tc>
                <a:extLst>
                  <a:ext uri="{0D108BD9-81ED-4DB2-BD59-A6C34878D82A}">
                    <a16:rowId xmlns:a16="http://schemas.microsoft.com/office/drawing/2014/main" xmlns="" val="3655378883"/>
                  </a:ext>
                </a:extLst>
              </a:tr>
              <a:tr h="370840">
                <a:tc>
                  <a:txBody>
                    <a:bodyPr/>
                    <a:lstStyle/>
                    <a:p>
                      <a:r>
                        <a:rPr lang="en-US" dirty="0"/>
                        <a:t>Incest</a:t>
                      </a:r>
                    </a:p>
                  </a:txBody>
                  <a:tcPr/>
                </a:tc>
                <a:tc>
                  <a:txBody>
                    <a:bodyPr/>
                    <a:lstStyle/>
                    <a:p>
                      <a:r>
                        <a:rPr lang="en-US" dirty="0"/>
                        <a:t>Refers to sexual activity between close relatives who are legally unable to </a:t>
                      </a:r>
                      <a:r>
                        <a:rPr lang="en-US" dirty="0" smtClean="0"/>
                        <a:t>marry.</a:t>
                      </a:r>
                      <a:endParaRPr lang="en-US" dirty="0"/>
                    </a:p>
                  </a:txBody>
                  <a:tcPr/>
                </a:tc>
                <a:extLst>
                  <a:ext uri="{0D108BD9-81ED-4DB2-BD59-A6C34878D82A}">
                    <a16:rowId xmlns:a16="http://schemas.microsoft.com/office/drawing/2014/main" xmlns="" val="2870407297"/>
                  </a:ext>
                </a:extLst>
              </a:tr>
              <a:tr h="144420">
                <a:tc>
                  <a:txBody>
                    <a:bodyPr/>
                    <a:lstStyle/>
                    <a:p>
                      <a:r>
                        <a:rPr lang="en-US" dirty="0"/>
                        <a:t>Free Unions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Free unions are relationships in which couples refuse to have their commitment sanctioned by law. </a:t>
                      </a:r>
                      <a:endParaRPr lang="en-US" dirty="0">
                        <a:effectLst/>
                      </a:endParaRPr>
                    </a:p>
                    <a:p>
                      <a:endParaRPr lang="en-US" dirty="0"/>
                    </a:p>
                  </a:txBody>
                  <a:tcPr/>
                </a:tc>
                <a:extLst>
                  <a:ext uri="{0D108BD9-81ED-4DB2-BD59-A6C34878D82A}">
                    <a16:rowId xmlns:a16="http://schemas.microsoft.com/office/drawing/2014/main" xmlns="" val="2121021155"/>
                  </a:ext>
                </a:extLst>
              </a:tr>
              <a:tr h="370840">
                <a:tc>
                  <a:txBody>
                    <a:bodyPr/>
                    <a:lstStyle/>
                    <a:p>
                      <a:r>
                        <a:rPr lang="en-US" dirty="0"/>
                        <a:t>Trial Marriages</a:t>
                      </a:r>
                    </a:p>
                  </a:txBody>
                  <a:tcPr/>
                </a:tc>
                <a:tc>
                  <a:txBody>
                    <a:bodyPr/>
                    <a:lstStyle/>
                    <a:p>
                      <a:r>
                        <a:rPr lang="en-US" dirty="0" smtClean="0"/>
                        <a:t>Marriage-like </a:t>
                      </a:r>
                      <a:r>
                        <a:rPr lang="en-US" dirty="0"/>
                        <a:t>relationships with sexual relationships intended only for the full commitment of marriage. </a:t>
                      </a:r>
                    </a:p>
                  </a:txBody>
                  <a:tcPr/>
                </a:tc>
                <a:extLst>
                  <a:ext uri="{0D108BD9-81ED-4DB2-BD59-A6C34878D82A}">
                    <a16:rowId xmlns:a16="http://schemas.microsoft.com/office/drawing/2014/main" xmlns="" val="568194808"/>
                  </a:ext>
                </a:extLst>
              </a:tr>
              <a:tr h="370840">
                <a:tc>
                  <a:txBody>
                    <a:bodyPr/>
                    <a:lstStyle/>
                    <a:p>
                      <a:r>
                        <a:rPr lang="en-US" dirty="0"/>
                        <a:t>Same-Sex Unions</a:t>
                      </a:r>
                    </a:p>
                  </a:txBody>
                  <a:tcPr/>
                </a:tc>
                <a:tc>
                  <a:txBody>
                    <a:bodyPr/>
                    <a:lstStyle/>
                    <a:p>
                      <a:r>
                        <a:rPr lang="en-US" dirty="0" smtClean="0"/>
                        <a:t>Because </a:t>
                      </a:r>
                      <a:r>
                        <a:rPr lang="en-US" dirty="0"/>
                        <a:t>marriage by nature is between a man and a woman and </a:t>
                      </a:r>
                      <a:r>
                        <a:rPr lang="en-US" dirty="0" smtClean="0"/>
                        <a:t>procreative, same-sex unions can never be considered to be a</a:t>
                      </a:r>
                      <a:r>
                        <a:rPr lang="en-US" baseline="0" dirty="0" smtClean="0"/>
                        <a:t> marriage</a:t>
                      </a:r>
                      <a:r>
                        <a:rPr lang="en-US" dirty="0" smtClean="0"/>
                        <a:t>. </a:t>
                      </a:r>
                      <a:endParaRPr lang="en-US" dirty="0"/>
                    </a:p>
                  </a:txBody>
                  <a:tcPr/>
                </a:tc>
                <a:extLst>
                  <a:ext uri="{0D108BD9-81ED-4DB2-BD59-A6C34878D82A}">
                    <a16:rowId xmlns:a16="http://schemas.microsoft.com/office/drawing/2014/main" xmlns="" val="99989260"/>
                  </a:ext>
                </a:extLst>
              </a:tr>
            </a:tbl>
          </a:graphicData>
        </a:graphic>
      </p:graphicFrame>
      <p:sp>
        <p:nvSpPr>
          <p:cNvPr id="4" name="TextBox 3">
            <a:extLst>
              <a:ext uri="{FF2B5EF4-FFF2-40B4-BE49-F238E27FC236}">
                <a16:creationId xmlns:a16="http://schemas.microsoft.com/office/drawing/2014/main" xmlns="" id="{FEF95E7A-B946-A74A-B4CE-00E78C4A3434}"/>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Sacredness of Marriage</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919617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C32572-2C6E-1140-A32C-D606FD6C69C5}"/>
              </a:ext>
            </a:extLst>
          </p:cNvPr>
          <p:cNvSpPr>
            <a:spLocks noGrp="1"/>
          </p:cNvSpPr>
          <p:nvPr>
            <p:ph type="title"/>
          </p:nvPr>
        </p:nvSpPr>
        <p:spPr/>
        <p:txBody>
          <a:bodyPr>
            <a:normAutofit/>
          </a:bodyPr>
          <a:lstStyle/>
          <a:p>
            <a:r>
              <a:rPr lang="en-US" sz="2800" b="1" dirty="0" smtClean="0">
                <a:solidFill>
                  <a:srgbClr val="00B050"/>
                </a:solidFill>
                <a:latin typeface="Trebuchet MS" panose="020B0703020202090204" pitchFamily="34" charset="0"/>
              </a:rPr>
              <a:t>Marriage between a man and a woman </a:t>
            </a:r>
            <a:r>
              <a:rPr lang="en-US" sz="2800" b="1" dirty="0">
                <a:solidFill>
                  <a:srgbClr val="00B050"/>
                </a:solidFill>
                <a:latin typeface="Trebuchet MS" panose="020B0703020202090204" pitchFamily="34" charset="0"/>
              </a:rPr>
              <a:t>is not </a:t>
            </a:r>
            <a:r>
              <a:rPr lang="en-US" sz="2800" b="1" dirty="0" smtClean="0">
                <a:solidFill>
                  <a:srgbClr val="00B050"/>
                </a:solidFill>
                <a:latin typeface="Trebuchet MS" panose="020B0703020202090204" pitchFamily="34" charset="0"/>
              </a:rPr>
              <a:t>discriminatory.</a:t>
            </a:r>
            <a:endParaRPr lang="en-US" sz="2800" b="1" dirty="0">
              <a:solidFill>
                <a:srgbClr val="00B050"/>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94D0BCB1-96DB-B848-BE9A-15EDB66D4A8D}"/>
              </a:ext>
            </a:extLst>
          </p:cNvPr>
          <p:cNvSpPr>
            <a:spLocks noGrp="1"/>
          </p:cNvSpPr>
          <p:nvPr>
            <p:ph idx="1"/>
          </p:nvPr>
        </p:nvSpPr>
        <p:spPr>
          <a:xfrm>
            <a:off x="838199" y="1825625"/>
            <a:ext cx="11165775" cy="4351338"/>
          </a:xfrm>
        </p:spPr>
        <p:txBody>
          <a:bodyPr>
            <a:normAutofit/>
          </a:bodyPr>
          <a:lstStyle/>
          <a:p>
            <a:pPr marL="0" indent="0">
              <a:buNone/>
            </a:pPr>
            <a:r>
              <a:rPr lang="en-US" sz="2400" dirty="0">
                <a:solidFill>
                  <a:schemeClr val="accent6">
                    <a:lumMod val="75000"/>
                  </a:schemeClr>
                </a:solidFill>
              </a:rPr>
              <a:t>Contrary to objections, marriage between one man and one woman does not discriminate against any group of individuals. The natural definition of marriage implies certain parameters that apply equally to everybody. Anyone who wishes to marry must:</a:t>
            </a:r>
          </a:p>
          <a:p>
            <a:pPr marL="0" indent="0">
              <a:buNone/>
            </a:pPr>
            <a:r>
              <a:rPr lang="en-US" dirty="0"/>
              <a:t>• be of marriageable age;</a:t>
            </a:r>
            <a:br>
              <a:rPr lang="en-US" dirty="0"/>
            </a:br>
            <a:r>
              <a:rPr lang="en-US" dirty="0"/>
              <a:t>• not be a close relative of the intended spouse; </a:t>
            </a:r>
          </a:p>
          <a:p>
            <a:pPr marL="0" indent="0">
              <a:buNone/>
            </a:pPr>
            <a:r>
              <a:rPr lang="en-US" dirty="0"/>
              <a:t>• not be married already; and</a:t>
            </a:r>
            <a:br>
              <a:rPr lang="en-US" dirty="0"/>
            </a:br>
            <a:r>
              <a:rPr lang="en-US" dirty="0"/>
              <a:t>• be the opposite sex of the intended spouse. </a:t>
            </a:r>
          </a:p>
          <a:p>
            <a:pPr marL="0" indent="0">
              <a:buNone/>
            </a:pPr>
            <a:r>
              <a:rPr lang="en-US" sz="2400" dirty="0"/>
              <a:t>If any person claims the “right to be married” outside of these parameters, he or she is demanding not equal rights but additional rights. </a:t>
            </a:r>
          </a:p>
          <a:p>
            <a:endParaRPr lang="en-US" dirty="0"/>
          </a:p>
        </p:txBody>
      </p:sp>
      <p:sp>
        <p:nvSpPr>
          <p:cNvPr id="4" name="TextBox 3">
            <a:extLst>
              <a:ext uri="{FF2B5EF4-FFF2-40B4-BE49-F238E27FC236}">
                <a16:creationId xmlns:a16="http://schemas.microsoft.com/office/drawing/2014/main" xmlns="" id="{2C494734-9D86-EB40-A6BE-03A1E9E96AB5}"/>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Sacredness of Marriage</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12770260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4EBF6-59C6-A341-8053-0FC2C1EC420A}"/>
              </a:ext>
            </a:extLst>
          </p:cNvPr>
          <p:cNvSpPr>
            <a:spLocks noGrp="1"/>
          </p:cNvSpPr>
          <p:nvPr>
            <p:ph type="title"/>
          </p:nvPr>
        </p:nvSpPr>
        <p:spPr>
          <a:xfrm>
            <a:off x="1046206" y="53398"/>
            <a:ext cx="5588547" cy="1325563"/>
          </a:xfrm>
        </p:spPr>
        <p:txBody>
          <a:bodyPr>
            <a:normAutofit/>
          </a:bodyPr>
          <a:lstStyle/>
          <a:p>
            <a:pPr algn="ctr"/>
            <a:r>
              <a:rPr lang="en-US" sz="4000" b="1" dirty="0">
                <a:solidFill>
                  <a:srgbClr val="FF0000"/>
                </a:solidFill>
                <a:latin typeface="Trebuchet MS" panose="020B0703020202090204" pitchFamily="34" charset="0"/>
              </a:rPr>
              <a:t>Vice of Lust  	</a:t>
            </a:r>
          </a:p>
        </p:txBody>
      </p:sp>
      <p:pic>
        <p:nvPicPr>
          <p:cNvPr id="6" name="Content Placeholder 5">
            <a:extLst>
              <a:ext uri="{FF2B5EF4-FFF2-40B4-BE49-F238E27FC236}">
                <a16:creationId xmlns:a16="http://schemas.microsoft.com/office/drawing/2014/main" xmlns="" id="{BB1B0901-5403-3644-BD71-FF9A88B77B85}"/>
              </a:ext>
            </a:extLst>
          </p:cNvPr>
          <p:cNvPicPr>
            <a:picLocks noGrp="1" noChangeAspect="1"/>
          </p:cNvPicPr>
          <p:nvPr>
            <p:ph idx="1"/>
          </p:nvPr>
        </p:nvPicPr>
        <p:blipFill>
          <a:blip r:embed="rId2"/>
          <a:stretch>
            <a:fillRect/>
          </a:stretch>
        </p:blipFill>
        <p:spPr>
          <a:xfrm>
            <a:off x="6853655" y="1690688"/>
            <a:ext cx="4927053" cy="4351338"/>
          </a:xfrm>
        </p:spPr>
      </p:pic>
      <p:sp>
        <p:nvSpPr>
          <p:cNvPr id="4" name="TextBox 3">
            <a:extLst>
              <a:ext uri="{FF2B5EF4-FFF2-40B4-BE49-F238E27FC236}">
                <a16:creationId xmlns:a16="http://schemas.microsoft.com/office/drawing/2014/main" xmlns="" id="{7305E650-EDB9-AB4D-A1F4-B7B7F1684810}"/>
              </a:ext>
            </a:extLst>
          </p:cNvPr>
          <p:cNvSpPr txBox="1"/>
          <p:nvPr/>
        </p:nvSpPr>
        <p:spPr>
          <a:xfrm>
            <a:off x="3840480" y="6119336"/>
            <a:ext cx="8163495"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Additional Sins Against the Sixth and Ninth Commandment</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pic>
        <p:nvPicPr>
          <p:cNvPr id="8" name="Picture 7">
            <a:extLst>
              <a:ext uri="{FF2B5EF4-FFF2-40B4-BE49-F238E27FC236}">
                <a16:creationId xmlns:a16="http://schemas.microsoft.com/office/drawing/2014/main" xmlns="" id="{8691C2B5-0545-FF40-A8C9-066E319F8510}"/>
              </a:ext>
            </a:extLst>
          </p:cNvPr>
          <p:cNvPicPr>
            <a:picLocks noChangeAspect="1"/>
          </p:cNvPicPr>
          <p:nvPr/>
        </p:nvPicPr>
        <p:blipFill rotWithShape="1">
          <a:blip r:embed="rId3"/>
          <a:srcRect l="17225" r="19110"/>
          <a:stretch/>
        </p:blipFill>
        <p:spPr>
          <a:xfrm>
            <a:off x="914400" y="1635681"/>
            <a:ext cx="5029200" cy="4445000"/>
          </a:xfrm>
          <a:prstGeom prst="rect">
            <a:avLst/>
          </a:prstGeom>
        </p:spPr>
      </p:pic>
      <p:sp>
        <p:nvSpPr>
          <p:cNvPr id="9" name="Title 1">
            <a:extLst>
              <a:ext uri="{FF2B5EF4-FFF2-40B4-BE49-F238E27FC236}">
                <a16:creationId xmlns:a16="http://schemas.microsoft.com/office/drawing/2014/main" xmlns="" id="{F141E2D0-392A-9C46-964A-D82B6AAF0BA1}"/>
              </a:ext>
            </a:extLst>
          </p:cNvPr>
          <p:cNvSpPr txBox="1">
            <a:spLocks/>
          </p:cNvSpPr>
          <p:nvPr/>
        </p:nvSpPr>
        <p:spPr>
          <a:xfrm>
            <a:off x="6853655" y="-83127"/>
            <a:ext cx="5588547" cy="177381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accent4">
                    <a:lumMod val="60000"/>
                    <a:lumOff val="40000"/>
                  </a:schemeClr>
                </a:solidFill>
                <a:latin typeface="Trebuchet MS" panose="020B0703020202090204" pitchFamily="34" charset="0"/>
              </a:rPr>
              <a:t>Virtue of </a:t>
            </a:r>
            <a:r>
              <a:rPr lang="en-US" sz="4000" b="1" dirty="0">
                <a:solidFill>
                  <a:schemeClr val="accent4">
                    <a:lumMod val="60000"/>
                    <a:lumOff val="40000"/>
                  </a:schemeClr>
                </a:solidFill>
                <a:latin typeface="Trebuchet MS" panose="020B0703020202090204" pitchFamily="34" charset="0"/>
              </a:rPr>
              <a:t>Chastity  	</a:t>
            </a:r>
          </a:p>
        </p:txBody>
      </p:sp>
      <p:sp>
        <p:nvSpPr>
          <p:cNvPr id="10" name="TextBox 9">
            <a:extLst>
              <a:ext uri="{FF2B5EF4-FFF2-40B4-BE49-F238E27FC236}">
                <a16:creationId xmlns:a16="http://schemas.microsoft.com/office/drawing/2014/main" xmlns="" id="{90F73F48-4C38-4541-B056-19AAB3581259}"/>
              </a:ext>
            </a:extLst>
          </p:cNvPr>
          <p:cNvSpPr txBox="1"/>
          <p:nvPr/>
        </p:nvSpPr>
        <p:spPr>
          <a:xfrm>
            <a:off x="571500" y="4873881"/>
            <a:ext cx="5855246" cy="1246495"/>
          </a:xfrm>
          <a:prstGeom prst="rect">
            <a:avLst/>
          </a:prstGeom>
          <a:solidFill>
            <a:schemeClr val="tx1"/>
          </a:solidFill>
        </p:spPr>
        <p:txBody>
          <a:bodyPr wrap="square" rtlCol="0">
            <a:spAutoFit/>
          </a:bodyPr>
          <a:lstStyle/>
          <a:p>
            <a:pPr algn="ctr"/>
            <a:r>
              <a:rPr lang="en-US" sz="2500" b="1" dirty="0">
                <a:solidFill>
                  <a:schemeClr val="bg1"/>
                </a:solidFill>
              </a:rPr>
              <a:t>Directing one’s sex drive beyond the reasonable boundaries of healthy and moral sexual attraction. </a:t>
            </a:r>
          </a:p>
        </p:txBody>
      </p:sp>
      <p:sp>
        <p:nvSpPr>
          <p:cNvPr id="11" name="TextBox 10">
            <a:extLst>
              <a:ext uri="{FF2B5EF4-FFF2-40B4-BE49-F238E27FC236}">
                <a16:creationId xmlns:a16="http://schemas.microsoft.com/office/drawing/2014/main" xmlns="" id="{6B5C3649-D16B-E747-8C30-3554178E87A8}"/>
              </a:ext>
            </a:extLst>
          </p:cNvPr>
          <p:cNvSpPr txBox="1"/>
          <p:nvPr/>
        </p:nvSpPr>
        <p:spPr>
          <a:xfrm>
            <a:off x="6802582" y="4815899"/>
            <a:ext cx="4978126" cy="1015663"/>
          </a:xfrm>
          <a:prstGeom prst="rect">
            <a:avLst/>
          </a:prstGeom>
          <a:solidFill>
            <a:schemeClr val="bg1"/>
          </a:solidFill>
        </p:spPr>
        <p:txBody>
          <a:bodyPr wrap="square" rtlCol="0">
            <a:spAutoFit/>
          </a:bodyPr>
          <a:lstStyle/>
          <a:p>
            <a:pPr algn="ctr"/>
            <a:r>
              <a:rPr lang="en-US" sz="3000" b="1" dirty="0" smtClean="0"/>
              <a:t>The love </a:t>
            </a:r>
            <a:r>
              <a:rPr lang="en-US" sz="3000" b="1" dirty="0"/>
              <a:t>of </a:t>
            </a:r>
          </a:p>
          <a:p>
            <a:pPr algn="ctr"/>
            <a:r>
              <a:rPr lang="en-US" sz="3000" b="1" dirty="0"/>
              <a:t>God, self, and others. </a:t>
            </a:r>
          </a:p>
        </p:txBody>
      </p:sp>
    </p:spTree>
    <p:extLst>
      <p:ext uri="{BB962C8B-B14F-4D97-AF65-F5344CB8AC3E}">
        <p14:creationId xmlns:p14="http://schemas.microsoft.com/office/powerpoint/2010/main" val="3876229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3222B2-B744-6D4C-A68A-6EE356F9BAFC}"/>
              </a:ext>
            </a:extLst>
          </p:cNvPr>
          <p:cNvSpPr>
            <a:spLocks noGrp="1"/>
          </p:cNvSpPr>
          <p:nvPr>
            <p:ph type="title"/>
          </p:nvPr>
        </p:nvSpPr>
        <p:spPr>
          <a:xfrm>
            <a:off x="838200" y="0"/>
            <a:ext cx="10515600" cy="1325563"/>
          </a:xfrm>
        </p:spPr>
        <p:txBody>
          <a:bodyPr>
            <a:normAutofit/>
          </a:bodyPr>
          <a:lstStyle/>
          <a:p>
            <a:pPr algn="ctr"/>
            <a:r>
              <a:rPr lang="en-US" sz="3600" b="1" dirty="0">
                <a:solidFill>
                  <a:srgbClr val="FFC000"/>
                </a:solidFill>
                <a:latin typeface="Trebuchet MS" panose="020B0703020202090204" pitchFamily="34" charset="0"/>
              </a:rPr>
              <a:t>Sins that Violate the 6</a:t>
            </a:r>
            <a:r>
              <a:rPr lang="en-US" sz="3600" b="1" baseline="30000" dirty="0">
                <a:solidFill>
                  <a:srgbClr val="FFC000"/>
                </a:solidFill>
                <a:latin typeface="Trebuchet MS" panose="020B0703020202090204" pitchFamily="34" charset="0"/>
              </a:rPr>
              <a:t>th</a:t>
            </a:r>
            <a:r>
              <a:rPr lang="en-US" sz="3600" b="1" dirty="0">
                <a:solidFill>
                  <a:srgbClr val="FFC000"/>
                </a:solidFill>
                <a:latin typeface="Trebuchet MS" panose="020B0703020202090204" pitchFamily="34" charset="0"/>
              </a:rPr>
              <a:t> and </a:t>
            </a:r>
            <a:r>
              <a:rPr lang="en-US" sz="3600" b="1" dirty="0" smtClean="0">
                <a:solidFill>
                  <a:srgbClr val="FFC000"/>
                </a:solidFill>
                <a:latin typeface="Trebuchet MS" panose="020B0703020202090204" pitchFamily="34" charset="0"/>
              </a:rPr>
              <a:t>9</a:t>
            </a:r>
            <a:r>
              <a:rPr lang="en-US" sz="3600" b="1" baseline="30000" dirty="0" smtClean="0">
                <a:solidFill>
                  <a:srgbClr val="FFC000"/>
                </a:solidFill>
                <a:latin typeface="Trebuchet MS" panose="020B0703020202090204" pitchFamily="34" charset="0"/>
              </a:rPr>
              <a:t>th</a:t>
            </a:r>
            <a:r>
              <a:rPr lang="en-US" sz="3600" b="1" dirty="0" smtClean="0">
                <a:solidFill>
                  <a:srgbClr val="FFC000"/>
                </a:solidFill>
                <a:latin typeface="Trebuchet MS" panose="020B0703020202090204" pitchFamily="34" charset="0"/>
              </a:rPr>
              <a:t> Commandments</a:t>
            </a:r>
            <a:endParaRPr lang="en-US" sz="3600" b="1" dirty="0">
              <a:solidFill>
                <a:srgbClr val="FFC000"/>
              </a:solidFill>
              <a:latin typeface="Trebuchet MS" panose="020B0703020202090204" pitchFamily="34" charset="0"/>
            </a:endParaRPr>
          </a:p>
        </p:txBody>
      </p:sp>
      <p:graphicFrame>
        <p:nvGraphicFramePr>
          <p:cNvPr id="4" name="Content Placeholder 3">
            <a:extLst>
              <a:ext uri="{FF2B5EF4-FFF2-40B4-BE49-F238E27FC236}">
                <a16:creationId xmlns:a16="http://schemas.microsoft.com/office/drawing/2014/main" xmlns="" id="{7DD807FB-CC72-8949-BE8B-65833EA5D460}"/>
              </a:ext>
            </a:extLst>
          </p:cNvPr>
          <p:cNvGraphicFramePr>
            <a:graphicFrameLocks noGrp="1"/>
          </p:cNvGraphicFramePr>
          <p:nvPr>
            <p:ph idx="1"/>
            <p:extLst>
              <p:ext uri="{D42A27DB-BD31-4B8C-83A1-F6EECF244321}">
                <p14:modId xmlns:p14="http://schemas.microsoft.com/office/powerpoint/2010/main" val="4259186828"/>
              </p:ext>
            </p:extLst>
          </p:nvPr>
        </p:nvGraphicFramePr>
        <p:xfrm>
          <a:off x="838200" y="1018904"/>
          <a:ext cx="10944497" cy="5345891"/>
        </p:xfrm>
        <a:graphic>
          <a:graphicData uri="http://schemas.openxmlformats.org/drawingml/2006/table">
            <a:tbl>
              <a:tblPr firstRow="1" bandRow="1">
                <a:tableStyleId>{00A15C55-8517-42AA-B614-E9B94910E393}</a:tableStyleId>
              </a:tblPr>
              <a:tblGrid>
                <a:gridCol w="2201562">
                  <a:extLst>
                    <a:ext uri="{9D8B030D-6E8A-4147-A177-3AD203B41FA5}">
                      <a16:colId xmlns:a16="http://schemas.microsoft.com/office/drawing/2014/main" xmlns="" val="3108892293"/>
                    </a:ext>
                  </a:extLst>
                </a:gridCol>
                <a:gridCol w="8742935">
                  <a:extLst>
                    <a:ext uri="{9D8B030D-6E8A-4147-A177-3AD203B41FA5}">
                      <a16:colId xmlns:a16="http://schemas.microsoft.com/office/drawing/2014/main" xmlns="" val="143151090"/>
                    </a:ext>
                  </a:extLst>
                </a:gridCol>
              </a:tblGrid>
              <a:tr h="522513">
                <a:tc>
                  <a:txBody>
                    <a:bodyPr/>
                    <a:lstStyle/>
                    <a:p>
                      <a:pPr algn="ctr"/>
                      <a:r>
                        <a:rPr lang="en-US" dirty="0"/>
                        <a:t>Sin that violates the 6</a:t>
                      </a:r>
                      <a:r>
                        <a:rPr lang="en-US" baseline="30000" dirty="0"/>
                        <a:t>th</a:t>
                      </a:r>
                      <a:r>
                        <a:rPr lang="en-US" dirty="0"/>
                        <a:t> and </a:t>
                      </a:r>
                      <a:r>
                        <a:rPr lang="en-US" dirty="0" smtClean="0"/>
                        <a:t>9</a:t>
                      </a:r>
                      <a:r>
                        <a:rPr lang="en-US" baseline="30000" dirty="0" smtClean="0"/>
                        <a:t>th</a:t>
                      </a:r>
                      <a:r>
                        <a:rPr lang="en-US" baseline="0" dirty="0" smtClean="0"/>
                        <a:t> Commandments</a:t>
                      </a:r>
                      <a:endParaRPr lang="en-US" dirty="0"/>
                    </a:p>
                  </a:txBody>
                  <a:tcPr/>
                </a:tc>
                <a:tc>
                  <a:txBody>
                    <a:bodyPr/>
                    <a:lstStyle/>
                    <a:p>
                      <a:r>
                        <a:rPr lang="en-US" dirty="0"/>
                        <a:t>Effect or consequence of the sin</a:t>
                      </a:r>
                    </a:p>
                  </a:txBody>
                  <a:tcPr/>
                </a:tc>
                <a:extLst>
                  <a:ext uri="{0D108BD9-81ED-4DB2-BD59-A6C34878D82A}">
                    <a16:rowId xmlns:a16="http://schemas.microsoft.com/office/drawing/2014/main" xmlns="" val="4140108849"/>
                  </a:ext>
                </a:extLst>
              </a:tr>
              <a:tr h="575760">
                <a:tc>
                  <a:txBody>
                    <a:bodyPr/>
                    <a:lstStyle/>
                    <a:p>
                      <a:r>
                        <a:rPr lang="en-US" dirty="0"/>
                        <a:t>Masturbation</a:t>
                      </a:r>
                    </a:p>
                  </a:txBody>
                  <a:tcPr/>
                </a:tc>
                <a:tc>
                  <a:txBody>
                    <a:bodyPr/>
                    <a:lstStyle/>
                    <a:p>
                      <a:r>
                        <a:rPr lang="en-US" dirty="0"/>
                        <a:t>Contrary to God’s intent for </a:t>
                      </a:r>
                      <a:r>
                        <a:rPr lang="en-US" dirty="0" smtClean="0"/>
                        <a:t>sexual </a:t>
                      </a:r>
                      <a:r>
                        <a:rPr lang="en-US" dirty="0"/>
                        <a:t>activity to be relational</a:t>
                      </a:r>
                    </a:p>
                  </a:txBody>
                  <a:tcPr/>
                </a:tc>
                <a:extLst>
                  <a:ext uri="{0D108BD9-81ED-4DB2-BD59-A6C34878D82A}">
                    <a16:rowId xmlns:a16="http://schemas.microsoft.com/office/drawing/2014/main" xmlns="" val="4183762501"/>
                  </a:ext>
                </a:extLst>
              </a:tr>
              <a:tr h="575760">
                <a:tc>
                  <a:txBody>
                    <a:bodyPr/>
                    <a:lstStyle/>
                    <a:p>
                      <a:r>
                        <a:rPr lang="en-US" dirty="0"/>
                        <a:t>Fornication</a:t>
                      </a:r>
                    </a:p>
                  </a:txBody>
                  <a:tcPr/>
                </a:tc>
                <a:tc>
                  <a:txBody>
                    <a:bodyPr/>
                    <a:lstStyle/>
                    <a:p>
                      <a:r>
                        <a:rPr lang="en-US" sz="1800" kern="1200" dirty="0">
                          <a:effectLst/>
                        </a:rPr>
                        <a:t>A</a:t>
                      </a:r>
                      <a:r>
                        <a:rPr lang="en-US" sz="1800" kern="1200" dirty="0" smtClean="0">
                          <a:effectLst/>
                        </a:rPr>
                        <a:t> </a:t>
                      </a:r>
                      <a:r>
                        <a:rPr lang="en-US" sz="1800" kern="1200" dirty="0">
                          <a:effectLst/>
                        </a:rPr>
                        <a:t>selfish sin; those who engage in it use the other </a:t>
                      </a:r>
                      <a:r>
                        <a:rPr lang="en-US" sz="1800" kern="1200" dirty="0" smtClean="0">
                          <a:effectLst/>
                        </a:rPr>
                        <a:t>person </a:t>
                      </a:r>
                      <a:r>
                        <a:rPr lang="en-US" sz="1800" kern="1200" dirty="0">
                          <a:effectLst/>
                        </a:rPr>
                        <a:t>for self-gratification. </a:t>
                      </a:r>
                      <a:endParaRPr lang="en-US" dirty="0"/>
                    </a:p>
                    <a:p>
                      <a:r>
                        <a:rPr lang="en-US" sz="1800" kern="1200" dirty="0">
                          <a:effectLst/>
                        </a:rPr>
                        <a:t>It distorts the meaning of marriage. </a:t>
                      </a:r>
                      <a:endParaRPr lang="en-US" dirty="0"/>
                    </a:p>
                    <a:p>
                      <a:endParaRPr lang="en-US" dirty="0"/>
                    </a:p>
                  </a:txBody>
                  <a:tcPr/>
                </a:tc>
                <a:extLst>
                  <a:ext uri="{0D108BD9-81ED-4DB2-BD59-A6C34878D82A}">
                    <a16:rowId xmlns:a16="http://schemas.microsoft.com/office/drawing/2014/main" xmlns="" val="4234609976"/>
                  </a:ext>
                </a:extLst>
              </a:tr>
              <a:tr h="575760">
                <a:tc>
                  <a:txBody>
                    <a:bodyPr/>
                    <a:lstStyle/>
                    <a:p>
                      <a:r>
                        <a:rPr lang="en-US" dirty="0"/>
                        <a:t>Pornography</a:t>
                      </a:r>
                    </a:p>
                  </a:txBody>
                  <a:tcPr/>
                </a:tc>
                <a:tc>
                  <a:txBody>
                    <a:bodyPr/>
                    <a:lstStyle/>
                    <a:p>
                      <a:r>
                        <a:rPr lang="en-US" dirty="0"/>
                        <a:t>Disrespects and harms those who create it, sell </a:t>
                      </a:r>
                      <a:r>
                        <a:rPr lang="en-US" dirty="0" smtClean="0"/>
                        <a:t>it, </a:t>
                      </a:r>
                      <a:r>
                        <a:rPr lang="en-US" dirty="0"/>
                        <a:t>and view it. </a:t>
                      </a:r>
                    </a:p>
                  </a:txBody>
                  <a:tcPr/>
                </a:tc>
                <a:extLst>
                  <a:ext uri="{0D108BD9-81ED-4DB2-BD59-A6C34878D82A}">
                    <a16:rowId xmlns:a16="http://schemas.microsoft.com/office/drawing/2014/main" xmlns="" val="1884982351"/>
                  </a:ext>
                </a:extLst>
              </a:tr>
              <a:tr h="689958">
                <a:tc>
                  <a:txBody>
                    <a:bodyPr/>
                    <a:lstStyle/>
                    <a:p>
                      <a:r>
                        <a:rPr lang="en-US" dirty="0"/>
                        <a:t>Prostitution</a:t>
                      </a:r>
                    </a:p>
                  </a:txBody>
                  <a:tcPr/>
                </a:tc>
                <a:tc>
                  <a:txBody>
                    <a:bodyPr/>
                    <a:lstStyle/>
                    <a:p>
                      <a:r>
                        <a:rPr lang="en-US" dirty="0"/>
                        <a:t>Debases and dehumanizes those who sell their bodies. </a:t>
                      </a:r>
                      <a:r>
                        <a:rPr lang="en-US" dirty="0" smtClean="0"/>
                        <a:t>It is a serious </a:t>
                      </a:r>
                      <a:r>
                        <a:rPr lang="en-US" dirty="0"/>
                        <a:t>sin for </a:t>
                      </a:r>
                      <a:r>
                        <a:rPr lang="en-US" dirty="0" smtClean="0"/>
                        <a:t>all parties involved.</a:t>
                      </a:r>
                      <a:endParaRPr lang="en-US" dirty="0"/>
                    </a:p>
                  </a:txBody>
                  <a:tcPr/>
                </a:tc>
                <a:extLst>
                  <a:ext uri="{0D108BD9-81ED-4DB2-BD59-A6C34878D82A}">
                    <a16:rowId xmlns:a16="http://schemas.microsoft.com/office/drawing/2014/main" xmlns="" val="1374846978"/>
                  </a:ext>
                </a:extLst>
              </a:tr>
              <a:tr h="985655">
                <a:tc>
                  <a:txBody>
                    <a:bodyPr/>
                    <a:lstStyle/>
                    <a:p>
                      <a:r>
                        <a:rPr lang="en-US" dirty="0"/>
                        <a:t>Rape</a:t>
                      </a:r>
                    </a:p>
                  </a:txBody>
                  <a:tcPr/>
                </a:tc>
                <a:tc>
                  <a:txBody>
                    <a:bodyPr/>
                    <a:lstStyle/>
                    <a:p>
                      <a:r>
                        <a:rPr lang="en-US" dirty="0"/>
                        <a:t>Intrinsically evil act, always a grave sin. Violates </a:t>
                      </a:r>
                      <a:r>
                        <a:rPr lang="en-US" dirty="0" smtClean="0"/>
                        <a:t>the </a:t>
                      </a:r>
                      <a:r>
                        <a:rPr lang="en-US" dirty="0"/>
                        <a:t>respect, freedom, and physical and moral integrity to which every person has a right. </a:t>
                      </a:r>
                    </a:p>
                  </a:txBody>
                  <a:tcPr/>
                </a:tc>
                <a:extLst>
                  <a:ext uri="{0D108BD9-81ED-4DB2-BD59-A6C34878D82A}">
                    <a16:rowId xmlns:a16="http://schemas.microsoft.com/office/drawing/2014/main" xmlns="" val="2479440590"/>
                  </a:ext>
                </a:extLst>
              </a:tr>
              <a:tr h="689958">
                <a:tc>
                  <a:txBody>
                    <a:bodyPr/>
                    <a:lstStyle/>
                    <a:p>
                      <a:r>
                        <a:rPr lang="en-US" dirty="0"/>
                        <a:t>Homosexual Activity</a:t>
                      </a:r>
                    </a:p>
                  </a:txBody>
                  <a:tcPr/>
                </a:tc>
                <a:tc>
                  <a:txBody>
                    <a:bodyPr/>
                    <a:lstStyle/>
                    <a:p>
                      <a:r>
                        <a:rPr lang="en-US" dirty="0"/>
                        <a:t>Gravely contrary to what God intended for human sexuality. Sacred Scripture refers to such acts </a:t>
                      </a:r>
                      <a:r>
                        <a:rPr lang="en-US"/>
                        <a:t>as </a:t>
                      </a:r>
                      <a:r>
                        <a:rPr lang="en-US" smtClean="0"/>
                        <a:t>unnatural.</a:t>
                      </a:r>
                      <a:endParaRPr lang="en-US" dirty="0"/>
                    </a:p>
                  </a:txBody>
                  <a:tcPr/>
                </a:tc>
                <a:extLst>
                  <a:ext uri="{0D108BD9-81ED-4DB2-BD59-A6C34878D82A}">
                    <a16:rowId xmlns:a16="http://schemas.microsoft.com/office/drawing/2014/main" xmlns="" val="3402600453"/>
                  </a:ext>
                </a:extLst>
              </a:tr>
            </a:tbl>
          </a:graphicData>
        </a:graphic>
      </p:graphicFrame>
      <p:sp>
        <p:nvSpPr>
          <p:cNvPr id="5" name="TextBox 4">
            <a:extLst>
              <a:ext uri="{FF2B5EF4-FFF2-40B4-BE49-F238E27FC236}">
                <a16:creationId xmlns:a16="http://schemas.microsoft.com/office/drawing/2014/main" xmlns="" id="{D5BC869B-EA8A-F648-BCB7-7C309C44E90D}"/>
              </a:ext>
            </a:extLst>
          </p:cNvPr>
          <p:cNvSpPr txBox="1"/>
          <p:nvPr/>
        </p:nvSpPr>
        <p:spPr>
          <a:xfrm>
            <a:off x="3840480" y="6119336"/>
            <a:ext cx="8163495"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Additional Sins Against the Sixth and Ninth Commandment</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1065591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96CA77-C421-0B46-8EFC-01D09EA67F7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xmlns="" id="{F43C96E1-7AD9-6F45-9DAD-4C7D61EF55C7}"/>
              </a:ext>
            </a:extLst>
          </p:cNvPr>
          <p:cNvSpPr>
            <a:spLocks noGrp="1"/>
          </p:cNvSpPr>
          <p:nvPr>
            <p:ph idx="1"/>
          </p:nvPr>
        </p:nvSpPr>
        <p:spPr/>
        <p:txBody>
          <a:bodyPr/>
          <a:lstStyle/>
          <a:p>
            <a:r>
              <a:rPr lang="en-US" dirty="0"/>
              <a:t>https://</a:t>
            </a:r>
            <a:r>
              <a:rPr lang="en-US" dirty="0" err="1"/>
              <a:t>www.catholicnewsagency.com</a:t>
            </a:r>
            <a:r>
              <a:rPr lang="en-US" dirty="0"/>
              <a:t>/</a:t>
            </a:r>
            <a:r>
              <a:rPr lang="en-US" dirty="0" err="1"/>
              <a:t>cw</a:t>
            </a:r>
            <a:r>
              <a:rPr lang="en-US" dirty="0"/>
              <a:t>/</a:t>
            </a:r>
            <a:r>
              <a:rPr lang="en-US" dirty="0" err="1"/>
              <a:t>post.php?id</a:t>
            </a:r>
            <a:r>
              <a:rPr lang="en-US" dirty="0"/>
              <a:t>=822</a:t>
            </a:r>
          </a:p>
        </p:txBody>
      </p:sp>
    </p:spTree>
    <p:extLst>
      <p:ext uri="{BB962C8B-B14F-4D97-AF65-F5344CB8AC3E}">
        <p14:creationId xmlns:p14="http://schemas.microsoft.com/office/powerpoint/2010/main" val="30948822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77411" y="2193958"/>
            <a:ext cx="4747900" cy="4093428"/>
          </a:xfrm>
          <a:prstGeom prst="rect">
            <a:avLst/>
          </a:prstGeom>
          <a:noFill/>
          <a:effectLst>
            <a:reflection endPos="0" dir="5400000" sy="-100000" algn="bl" rotWithShape="0"/>
          </a:effectLst>
        </p:spPr>
        <p:txBody>
          <a:bodyPr wrap="square" lIns="91440" tIns="45720" rIns="91440" bIns="45720">
            <a:spAutoFit/>
          </a:bodyPr>
          <a:lstStyle/>
          <a:p>
            <a:pPr algn="ctr"/>
            <a:r>
              <a:rPr lang="en-US" sz="6500" b="1" cap="none" spc="0" dirty="0">
                <a:ln w="0"/>
                <a:solidFill>
                  <a:srgbClr val="A6CE71"/>
                </a:solidFill>
                <a:effectLst>
                  <a:reflection blurRad="6350" endPos="0" dir="5400000" sy="-90000" algn="bl" rotWithShape="0"/>
                </a:effectLst>
                <a:latin typeface="Trebuchet MS" charset="0"/>
                <a:ea typeface="Trebuchet MS" charset="0"/>
                <a:cs typeface="Trebuchet MS" charset="0"/>
              </a:rPr>
              <a:t>Respect </a:t>
            </a:r>
          </a:p>
          <a:p>
            <a:pPr algn="ctr"/>
            <a:r>
              <a:rPr lang="en-US" sz="6500" b="1" cap="none" spc="0" dirty="0">
                <a:ln w="0"/>
                <a:solidFill>
                  <a:srgbClr val="A6CE71"/>
                </a:solidFill>
                <a:effectLst>
                  <a:reflection blurRad="6350" endPos="0" dir="5400000" sy="-90000" algn="bl" rotWithShape="0"/>
                </a:effectLst>
                <a:latin typeface="Trebuchet MS" charset="0"/>
                <a:ea typeface="Trebuchet MS" charset="0"/>
                <a:cs typeface="Trebuchet MS" charset="0"/>
              </a:rPr>
              <a:t>for </a:t>
            </a:r>
            <a:r>
              <a:rPr lang="en-US" sz="6500" b="1" dirty="0">
                <a:ln w="0"/>
                <a:solidFill>
                  <a:srgbClr val="A6CE71"/>
                </a:solidFill>
                <a:effectLst>
                  <a:reflection blurRad="6350" endPos="0" dir="5400000" sy="-90000" algn="bl" rotWithShape="0"/>
                </a:effectLst>
                <a:latin typeface="Trebuchet MS" charset="0"/>
                <a:ea typeface="Trebuchet MS" charset="0"/>
                <a:cs typeface="Trebuchet MS" charset="0"/>
              </a:rPr>
              <a:t>the Gift of </a:t>
            </a:r>
            <a:r>
              <a:rPr lang="en-US" sz="6500" b="1" dirty="0" err="1">
                <a:ln w="0"/>
                <a:solidFill>
                  <a:srgbClr val="A6CE71"/>
                </a:solidFill>
                <a:effectLst>
                  <a:reflection blurRad="6350" endPos="0" dir="5400000" sy="-90000" algn="bl" rotWithShape="0"/>
                </a:effectLst>
                <a:latin typeface="Trebuchet MS" charset="0"/>
                <a:ea typeface="Trebuchet MS" charset="0"/>
                <a:cs typeface="Trebuchet MS" charset="0"/>
              </a:rPr>
              <a:t>Sexualtiy</a:t>
            </a:r>
            <a:endParaRPr lang="en-US" sz="6500" b="1" cap="none" spc="0" dirty="0">
              <a:ln w="0"/>
              <a:solidFill>
                <a:srgbClr val="A6CE71"/>
              </a:solidFill>
              <a:effectLst>
                <a:reflection blurRad="6350" endPos="0" dir="5400000" sy="-90000" algn="bl" rotWithShape="0"/>
              </a:effectLst>
              <a:latin typeface="Trebuchet MS" charset="0"/>
              <a:ea typeface="Trebuchet MS" charset="0"/>
              <a:cs typeface="Trebuchet MS" charset="0"/>
            </a:endParaRPr>
          </a:p>
          <a:p>
            <a:pPr algn="ctr"/>
            <a:endParaRPr lang="en-US" sz="6500" dirty="0">
              <a:ln w="0"/>
              <a:solidFill>
                <a:srgbClr val="A6CE71"/>
              </a:solidFill>
              <a:effectLst>
                <a:reflection blurRad="6350" stA="53000" endA="300" endPos="35500" dir="5400000" sy="-90000" algn="bl" rotWithShape="0"/>
              </a:effectLst>
              <a:latin typeface="Trebuchet MS" charset="0"/>
              <a:ea typeface="Trebuchet MS" charset="0"/>
              <a:cs typeface="Trebuchet MS" charset="0"/>
            </a:endParaRPr>
          </a:p>
        </p:txBody>
      </p:sp>
      <p:sp>
        <p:nvSpPr>
          <p:cNvPr id="3" name="TextBox 2"/>
          <p:cNvSpPr txBox="1"/>
          <p:nvPr/>
        </p:nvSpPr>
        <p:spPr>
          <a:xfrm>
            <a:off x="1662956" y="560774"/>
            <a:ext cx="3862355" cy="784830"/>
          </a:xfrm>
          <a:prstGeom prst="rect">
            <a:avLst/>
          </a:prstGeom>
          <a:noFill/>
        </p:spPr>
        <p:txBody>
          <a:bodyPr wrap="square" rtlCol="0">
            <a:spAutoFit/>
          </a:bodyPr>
          <a:lstStyle/>
          <a:p>
            <a:r>
              <a:rPr lang="en-US" sz="4500" dirty="0">
                <a:solidFill>
                  <a:srgbClr val="612A7A"/>
                </a:solidFill>
                <a:latin typeface="Trebuchet MS" charset="0"/>
                <a:ea typeface="Trebuchet MS" charset="0"/>
                <a:cs typeface="Trebuchet MS" charset="0"/>
              </a:rPr>
              <a:t>Chapter 9</a:t>
            </a:r>
          </a:p>
        </p:txBody>
      </p:sp>
      <p:pic>
        <p:nvPicPr>
          <p:cNvPr id="4" name="Picture 3">
            <a:extLst>
              <a:ext uri="{FF2B5EF4-FFF2-40B4-BE49-F238E27FC236}">
                <a16:creationId xmlns:a16="http://schemas.microsoft.com/office/drawing/2014/main" xmlns="" id="{70E67F39-6363-954E-9414-1FDB577B07CC}"/>
              </a:ext>
            </a:extLst>
          </p:cNvPr>
          <p:cNvPicPr>
            <a:picLocks noChangeAspect="1"/>
          </p:cNvPicPr>
          <p:nvPr/>
        </p:nvPicPr>
        <p:blipFill>
          <a:blip r:embed="rId2"/>
          <a:stretch>
            <a:fillRect/>
          </a:stretch>
        </p:blipFill>
        <p:spPr>
          <a:xfrm>
            <a:off x="6923466" y="115776"/>
            <a:ext cx="5245100" cy="6705600"/>
          </a:xfrm>
          <a:prstGeom prst="rect">
            <a:avLst/>
          </a:prstGeom>
        </p:spPr>
      </p:pic>
    </p:spTree>
    <p:extLst>
      <p:ext uri="{BB962C8B-B14F-4D97-AF65-F5344CB8AC3E}">
        <p14:creationId xmlns:p14="http://schemas.microsoft.com/office/powerpoint/2010/main" val="19110379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425A51A-0D72-EB4E-B0F5-0F7902C18B62}"/>
              </a:ext>
            </a:extLst>
          </p:cNvPr>
          <p:cNvSpPr>
            <a:spLocks noGrp="1"/>
          </p:cNvSpPr>
          <p:nvPr>
            <p:ph idx="1"/>
          </p:nvPr>
        </p:nvSpPr>
        <p:spPr>
          <a:xfrm>
            <a:off x="838200" y="2593733"/>
            <a:ext cx="10534116" cy="4351338"/>
          </a:xfrm>
          <a:noFill/>
        </p:spPr>
        <p:txBody>
          <a:bodyPr/>
          <a:lstStyle/>
          <a:p>
            <a:r>
              <a:rPr lang="en-US" dirty="0"/>
              <a:t>In marriage, a husband and wife make a total gift of self to each other. Since the human person is, indeed, both body and soul, this self-gift involves the </a:t>
            </a:r>
            <a:r>
              <a:rPr lang="en-US" i="1" dirty="0"/>
              <a:t>entire </a:t>
            </a:r>
            <a:r>
              <a:rPr lang="en-US" dirty="0"/>
              <a:t>person. The intimate act of sexual intercourse, in which a husband and wife give themselves totally and exclusively to each other, is the essence of their relationship. That is why the Church teaches that sex is reserved exclusively for marriage: “Sexuality is ordered to the conjugal love of man and </a:t>
            </a:r>
            <a:r>
              <a:rPr lang="en-US" dirty="0" smtClean="0"/>
              <a:t>woman.” </a:t>
            </a:r>
            <a:r>
              <a:rPr lang="en-US" dirty="0"/>
              <a:t>					</a:t>
            </a:r>
            <a:r>
              <a:rPr lang="en-US" dirty="0" smtClean="0"/>
              <a:t>		</a:t>
            </a:r>
            <a:r>
              <a:rPr lang="en-US" i="1" dirty="0" smtClean="0"/>
              <a:t>Catechism of the Catholic Church</a:t>
            </a:r>
            <a:r>
              <a:rPr lang="en-US" dirty="0" smtClean="0"/>
              <a:t>, 2360</a:t>
            </a:r>
            <a:endParaRPr lang="en-US" dirty="0"/>
          </a:p>
          <a:p>
            <a:endParaRPr lang="en-US" dirty="0"/>
          </a:p>
        </p:txBody>
      </p:sp>
      <p:sp>
        <p:nvSpPr>
          <p:cNvPr id="4" name="TextBox 3">
            <a:extLst>
              <a:ext uri="{FF2B5EF4-FFF2-40B4-BE49-F238E27FC236}">
                <a16:creationId xmlns:a16="http://schemas.microsoft.com/office/drawing/2014/main" xmlns="" id="{A63BF67A-51B1-D24E-90DF-DB3DF740C153}"/>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Sixth and Ninth Commandments</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pic>
        <p:nvPicPr>
          <p:cNvPr id="8" name="Picture 7">
            <a:extLst>
              <a:ext uri="{FF2B5EF4-FFF2-40B4-BE49-F238E27FC236}">
                <a16:creationId xmlns:a16="http://schemas.microsoft.com/office/drawing/2014/main" xmlns="" id="{49A40094-BD60-1746-8F65-854EC56BB214}"/>
              </a:ext>
            </a:extLst>
          </p:cNvPr>
          <p:cNvPicPr>
            <a:picLocks noChangeAspect="1"/>
          </p:cNvPicPr>
          <p:nvPr/>
        </p:nvPicPr>
        <p:blipFill rotWithShape="1">
          <a:blip r:embed="rId2"/>
          <a:srcRect t="25780" b="27720"/>
          <a:stretch/>
        </p:blipFill>
        <p:spPr>
          <a:xfrm>
            <a:off x="4186989" y="78456"/>
            <a:ext cx="7816986" cy="2228608"/>
          </a:xfrm>
          <a:prstGeom prst="rect">
            <a:avLst/>
          </a:prstGeom>
        </p:spPr>
      </p:pic>
      <p:sp>
        <p:nvSpPr>
          <p:cNvPr id="9" name="Rectangle 8">
            <a:extLst>
              <a:ext uri="{FF2B5EF4-FFF2-40B4-BE49-F238E27FC236}">
                <a16:creationId xmlns:a16="http://schemas.microsoft.com/office/drawing/2014/main" xmlns="" id="{1D19604C-3963-E242-9D9C-59A5B77564F3}"/>
              </a:ext>
            </a:extLst>
          </p:cNvPr>
          <p:cNvSpPr/>
          <p:nvPr/>
        </p:nvSpPr>
        <p:spPr>
          <a:xfrm>
            <a:off x="838200" y="731095"/>
            <a:ext cx="2983510"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rebuchet MS" panose="020B0703020202090204" pitchFamily="34" charset="0"/>
              </a:rPr>
              <a:t>Marriage</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443405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881C4D-C2E7-4245-B728-494FBE402CA5}"/>
              </a:ext>
            </a:extLst>
          </p:cNvPr>
          <p:cNvSpPr>
            <a:spLocks noGrp="1"/>
          </p:cNvSpPr>
          <p:nvPr>
            <p:ph type="title"/>
          </p:nvPr>
        </p:nvSpPr>
        <p:spPr/>
        <p:txBody>
          <a:bodyPr/>
          <a:lstStyle/>
          <a:p>
            <a:r>
              <a:rPr lang="en-US" b="1" dirty="0" smtClean="0">
                <a:solidFill>
                  <a:schemeClr val="bg1"/>
                </a:solidFill>
                <a:latin typeface="Trebuchet MS" panose="020B0703020202090204" pitchFamily="34" charset="0"/>
              </a:rPr>
              <a:t>Two Purposes of Sex in Marriage</a:t>
            </a:r>
            <a:endParaRPr lang="en-US" b="1" dirty="0">
              <a:solidFill>
                <a:schemeClr val="bg1"/>
              </a:solidFill>
              <a:latin typeface="Trebuchet MS" panose="020B0703020202090204" pitchFamily="34" charset="0"/>
            </a:endParaRPr>
          </a:p>
        </p:txBody>
      </p:sp>
      <p:sp>
        <p:nvSpPr>
          <p:cNvPr id="4" name="Content Placeholder 2">
            <a:extLst>
              <a:ext uri="{FF2B5EF4-FFF2-40B4-BE49-F238E27FC236}">
                <a16:creationId xmlns:a16="http://schemas.microsoft.com/office/drawing/2014/main" xmlns="" id="{E33602E3-6289-4D43-90E6-AAFC600F73DA}"/>
              </a:ext>
            </a:extLst>
          </p:cNvPr>
          <p:cNvSpPr txBox="1">
            <a:spLocks/>
          </p:cNvSpPr>
          <p:nvPr/>
        </p:nvSpPr>
        <p:spPr>
          <a:xfrm>
            <a:off x="7692190" y="1901535"/>
            <a:ext cx="4038600" cy="3387437"/>
          </a:xfrm>
          <a:prstGeom prst="rect">
            <a:avLst/>
          </a:prstGeom>
          <a:solidFill>
            <a:srgbClr val="C1B2C1"/>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200" b="1" i="1" dirty="0">
                <a:solidFill>
                  <a:schemeClr val="bg1"/>
                </a:solidFill>
              </a:rPr>
              <a:t>Unitive</a:t>
            </a:r>
            <a:r>
              <a:rPr lang="en-US" sz="3200" b="1" dirty="0">
                <a:solidFill>
                  <a:schemeClr val="bg1"/>
                </a:solidFill>
              </a:rPr>
              <a:t>: </a:t>
            </a:r>
            <a:r>
              <a:rPr lang="en-US" b="1" dirty="0" smtClean="0">
                <a:solidFill>
                  <a:schemeClr val="bg1"/>
                </a:solidFill>
              </a:rPr>
              <a:t>intending to </a:t>
            </a:r>
            <a:r>
              <a:rPr lang="en-US" b="1" dirty="0">
                <a:solidFill>
                  <a:schemeClr val="bg1"/>
                </a:solidFill>
              </a:rPr>
              <a:t>communicate love and to unify a husband and wife in the most intimate </a:t>
            </a:r>
            <a:r>
              <a:rPr lang="en-US" b="1" dirty="0" smtClean="0">
                <a:solidFill>
                  <a:schemeClr val="bg1"/>
                </a:solidFill>
              </a:rPr>
              <a:t>way </a:t>
            </a:r>
            <a:endParaRPr lang="en-US" b="1" dirty="0">
              <a:solidFill>
                <a:schemeClr val="bg1"/>
              </a:solidFill>
            </a:endParaRPr>
          </a:p>
          <a:p>
            <a:endParaRPr lang="en-US" b="1" dirty="0">
              <a:solidFill>
                <a:schemeClr val="bg1"/>
              </a:solidFill>
            </a:endParaRPr>
          </a:p>
          <a:p>
            <a:pPr marL="0" indent="0">
              <a:buNone/>
            </a:pPr>
            <a:r>
              <a:rPr lang="en-US" sz="3200" b="1" i="1" dirty="0">
                <a:solidFill>
                  <a:schemeClr val="bg1"/>
                </a:solidFill>
              </a:rPr>
              <a:t>Procreative: </a:t>
            </a:r>
            <a:r>
              <a:rPr lang="en-US" b="1" dirty="0">
                <a:solidFill>
                  <a:schemeClr val="bg1"/>
                </a:solidFill>
              </a:rPr>
              <a:t>allowing the possibility for producing children </a:t>
            </a:r>
          </a:p>
          <a:p>
            <a:endParaRPr lang="en-US" b="1" dirty="0">
              <a:solidFill>
                <a:schemeClr val="bg1"/>
              </a:solidFill>
            </a:endParaRPr>
          </a:p>
        </p:txBody>
      </p:sp>
      <p:sp>
        <p:nvSpPr>
          <p:cNvPr id="5" name="TextBox 4">
            <a:extLst>
              <a:ext uri="{FF2B5EF4-FFF2-40B4-BE49-F238E27FC236}">
                <a16:creationId xmlns:a16="http://schemas.microsoft.com/office/drawing/2014/main" xmlns="" id="{8CD05CF3-C249-D047-8E30-E41CD4AA4269}"/>
              </a:ext>
            </a:extLst>
          </p:cNvPr>
          <p:cNvSpPr txBox="1"/>
          <p:nvPr/>
        </p:nvSpPr>
        <p:spPr>
          <a:xfrm>
            <a:off x="5826826" y="6119336"/>
            <a:ext cx="6177149" cy="923330"/>
          </a:xfrm>
          <a:prstGeom prst="rect">
            <a:avLst/>
          </a:prstGeom>
          <a:noFill/>
        </p:spPr>
        <p:txBody>
          <a:bodyPr wrap="square" rtlCol="0">
            <a:spAutoFit/>
          </a:bodyPr>
          <a:lstStyle/>
          <a:p>
            <a:pPr algn="r"/>
            <a:r>
              <a:rPr lang="en-US" i="1" dirty="0">
                <a:solidFill>
                  <a:schemeClr val="bg1"/>
                </a:solidFill>
                <a:latin typeface="Trebuchet MS" charset="0"/>
                <a:ea typeface="Trebuchet MS" charset="0"/>
                <a:cs typeface="Trebuchet MS" charset="0"/>
              </a:rPr>
              <a:t>The Sixth and Ninth Commandments</a:t>
            </a:r>
          </a:p>
          <a:p>
            <a:pPr algn="r"/>
            <a:endParaRPr lang="en-US" i="1" dirty="0">
              <a:solidFill>
                <a:schemeClr val="bg1"/>
              </a:solidFill>
              <a:latin typeface="Trebuchet MS" charset="0"/>
              <a:ea typeface="Trebuchet MS" charset="0"/>
              <a:cs typeface="Trebuchet MS" charset="0"/>
            </a:endParaRPr>
          </a:p>
          <a:p>
            <a:endParaRPr lang="en-US" dirty="0">
              <a:solidFill>
                <a:schemeClr val="bg1"/>
              </a:solidFill>
              <a:latin typeface="Trebuchet MS" charset="0"/>
              <a:ea typeface="Trebuchet MS" charset="0"/>
              <a:cs typeface="Trebuchet MS" charset="0"/>
            </a:endParaRPr>
          </a:p>
        </p:txBody>
      </p:sp>
    </p:spTree>
    <p:extLst>
      <p:ext uri="{BB962C8B-B14F-4D97-AF65-F5344CB8AC3E}">
        <p14:creationId xmlns:p14="http://schemas.microsoft.com/office/powerpoint/2010/main" val="178935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88A2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A63FA6-D9E0-E84A-A002-E017FB7C8BD0}"/>
              </a:ext>
            </a:extLst>
          </p:cNvPr>
          <p:cNvSpPr>
            <a:spLocks noGrp="1"/>
          </p:cNvSpPr>
          <p:nvPr>
            <p:ph type="title"/>
          </p:nvPr>
        </p:nvSpPr>
        <p:spPr/>
        <p:txBody>
          <a:bodyPr>
            <a:normAutofit/>
          </a:bodyPr>
          <a:lstStyle/>
          <a:p>
            <a:r>
              <a:rPr lang="en-US" sz="3600" b="1" dirty="0" smtClean="0">
                <a:solidFill>
                  <a:schemeClr val="bg1"/>
                </a:solidFill>
                <a:latin typeface="Trebuchet MS" panose="020B0703020202090204" pitchFamily="34" charset="0"/>
              </a:rPr>
              <a:t>What Does the </a:t>
            </a:r>
            <a:r>
              <a:rPr lang="en-US" sz="3600" b="1" dirty="0">
                <a:solidFill>
                  <a:schemeClr val="bg1"/>
                </a:solidFill>
                <a:latin typeface="Trebuchet MS" panose="020B0703020202090204" pitchFamily="34" charset="0"/>
              </a:rPr>
              <a:t>Sixth </a:t>
            </a:r>
            <a:r>
              <a:rPr lang="en-US" sz="3600" b="1" dirty="0" smtClean="0">
                <a:solidFill>
                  <a:schemeClr val="bg1"/>
                </a:solidFill>
                <a:latin typeface="Trebuchet MS" panose="020B0703020202090204" pitchFamily="34" charset="0"/>
              </a:rPr>
              <a:t>Commandment Forbid?</a:t>
            </a:r>
            <a:endParaRPr lang="en-US" sz="3600" b="1" dirty="0">
              <a:solidFill>
                <a:schemeClr val="bg1"/>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831B163A-DA7B-6844-93E5-5F4E41D8C9C0}"/>
              </a:ext>
            </a:extLst>
          </p:cNvPr>
          <p:cNvSpPr>
            <a:spLocks noGrp="1"/>
          </p:cNvSpPr>
          <p:nvPr>
            <p:ph idx="1"/>
          </p:nvPr>
        </p:nvSpPr>
        <p:spPr/>
        <p:txBody>
          <a:bodyPr/>
          <a:lstStyle/>
          <a:p>
            <a:r>
              <a:rPr lang="en-US" i="1" dirty="0" smtClean="0"/>
              <a:t>Adultery</a:t>
            </a:r>
            <a:r>
              <a:rPr lang="en-US" dirty="0" smtClean="0"/>
              <a:t> (sexual </a:t>
            </a:r>
            <a:r>
              <a:rPr lang="en-US" dirty="0"/>
              <a:t>intercourse between a man and woman who are married to other people, or intercourse between an unmarried person and a married person). </a:t>
            </a:r>
          </a:p>
          <a:p>
            <a:r>
              <a:rPr lang="en-US" i="1" dirty="0" smtClean="0"/>
              <a:t>Fornication</a:t>
            </a:r>
            <a:r>
              <a:rPr lang="en-US" dirty="0" smtClean="0"/>
              <a:t> (sexual </a:t>
            </a:r>
            <a:r>
              <a:rPr lang="en-US" dirty="0"/>
              <a:t>relations between unmarried people)</a:t>
            </a:r>
          </a:p>
          <a:p>
            <a:r>
              <a:rPr lang="en-US" i="1" dirty="0" smtClean="0"/>
              <a:t>Homosexual </a:t>
            </a:r>
            <a:r>
              <a:rPr lang="en-US" i="1" dirty="0"/>
              <a:t>activity</a:t>
            </a:r>
          </a:p>
          <a:p>
            <a:r>
              <a:rPr lang="en-US" i="1" dirty="0" smtClean="0"/>
              <a:t>Masturbation</a:t>
            </a:r>
            <a:endParaRPr lang="en-US" i="1" dirty="0"/>
          </a:p>
        </p:txBody>
      </p:sp>
      <p:sp>
        <p:nvSpPr>
          <p:cNvPr id="4" name="TextBox 3">
            <a:extLst>
              <a:ext uri="{FF2B5EF4-FFF2-40B4-BE49-F238E27FC236}">
                <a16:creationId xmlns:a16="http://schemas.microsoft.com/office/drawing/2014/main" xmlns="" id="{673E8207-D36A-3143-A29F-1F6C8BB9F2B0}"/>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Sixth and Ninth Commandments</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2896435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615CA1-F962-6941-8527-0C5BA24486D2}"/>
              </a:ext>
            </a:extLst>
          </p:cNvPr>
          <p:cNvSpPr>
            <a:spLocks noGrp="1"/>
          </p:cNvSpPr>
          <p:nvPr>
            <p:ph type="title"/>
          </p:nvPr>
        </p:nvSpPr>
        <p:spPr>
          <a:xfrm>
            <a:off x="-1" y="0"/>
            <a:ext cx="12003975" cy="1325563"/>
          </a:xfrm>
        </p:spPr>
        <p:txBody>
          <a:bodyPr>
            <a:normAutofit/>
          </a:bodyPr>
          <a:lstStyle/>
          <a:p>
            <a:r>
              <a:rPr lang="en-US" sz="3200" b="1" dirty="0" smtClean="0">
                <a:solidFill>
                  <a:srgbClr val="894633"/>
                </a:solidFill>
                <a:latin typeface="Trebuchet MS" panose="020B0703020202090204" pitchFamily="34" charset="0"/>
              </a:rPr>
              <a:t>Lessons Associated with the Ninth Commandment</a:t>
            </a:r>
            <a:endParaRPr lang="en-US" sz="3200" b="1" dirty="0">
              <a:solidFill>
                <a:srgbClr val="894633"/>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CC4C7E06-B298-9342-9CEE-29A309A90452}"/>
              </a:ext>
            </a:extLst>
          </p:cNvPr>
          <p:cNvSpPr>
            <a:spLocks noGrp="1"/>
          </p:cNvSpPr>
          <p:nvPr>
            <p:ph idx="1"/>
          </p:nvPr>
        </p:nvSpPr>
        <p:spPr>
          <a:xfrm>
            <a:off x="548640" y="1825625"/>
            <a:ext cx="7863840" cy="4351338"/>
          </a:xfrm>
        </p:spPr>
        <p:txBody>
          <a:bodyPr>
            <a:normAutofit/>
          </a:bodyPr>
          <a:lstStyle/>
          <a:p>
            <a:pPr marL="0" indent="0">
              <a:buNone/>
            </a:pPr>
            <a:r>
              <a:rPr lang="en-US" sz="3000" b="1" dirty="0" smtClean="0">
                <a:solidFill>
                  <a:srgbClr val="5B150C"/>
                </a:solidFill>
              </a:rPr>
              <a:t> 1. Actions </a:t>
            </a:r>
            <a:r>
              <a:rPr lang="en-US" sz="3000" b="1" dirty="0">
                <a:solidFill>
                  <a:srgbClr val="5B150C"/>
                </a:solidFill>
              </a:rPr>
              <a:t>flow from your </a:t>
            </a:r>
            <a:r>
              <a:rPr lang="en-US" sz="3000" b="1" dirty="0" smtClean="0">
                <a:solidFill>
                  <a:srgbClr val="5B150C"/>
                </a:solidFill>
              </a:rPr>
              <a:t>desires.</a:t>
            </a:r>
            <a:endParaRPr lang="en-US" sz="3000" b="1" dirty="0">
              <a:solidFill>
                <a:srgbClr val="5B150C"/>
              </a:solidFill>
            </a:endParaRPr>
          </a:p>
          <a:p>
            <a:pPr marL="0" indent="0">
              <a:buNone/>
            </a:pPr>
            <a:r>
              <a:rPr lang="en-US" dirty="0" smtClean="0"/>
              <a:t>“</a:t>
            </a:r>
            <a:r>
              <a:rPr lang="en-US" dirty="0"/>
              <a:t>You have heard that it was said, ‘You shall not commit adultery.’ But I say to you, everyone who looks at a woman with lust has already </a:t>
            </a:r>
            <a:r>
              <a:rPr lang="en-US" dirty="0" smtClean="0"/>
              <a:t>committed </a:t>
            </a:r>
            <a:r>
              <a:rPr lang="en-US" dirty="0"/>
              <a:t>adultery with her in his heart.” (Mt 5:27–28) </a:t>
            </a:r>
            <a:endParaRPr lang="en-US" dirty="0" smtClean="0"/>
          </a:p>
          <a:p>
            <a:pPr marL="0" indent="0">
              <a:buNone/>
            </a:pPr>
            <a:r>
              <a:rPr lang="en-US" sz="3000" b="1" dirty="0">
                <a:solidFill>
                  <a:srgbClr val="5B150C"/>
                </a:solidFill>
              </a:rPr>
              <a:t> </a:t>
            </a:r>
            <a:r>
              <a:rPr lang="en-US" sz="3000" b="1" dirty="0" smtClean="0">
                <a:solidFill>
                  <a:srgbClr val="5B150C"/>
                </a:solidFill>
              </a:rPr>
              <a:t>2. Covetousness </a:t>
            </a:r>
            <a:r>
              <a:rPr lang="en-US" sz="3000" b="1" dirty="0">
                <a:solidFill>
                  <a:srgbClr val="5B150C"/>
                </a:solidFill>
              </a:rPr>
              <a:t>= </a:t>
            </a:r>
            <a:r>
              <a:rPr lang="en-US" sz="3000" b="1" dirty="0" smtClean="0">
                <a:solidFill>
                  <a:srgbClr val="5B150C"/>
                </a:solidFill>
              </a:rPr>
              <a:t>Concupiscence </a:t>
            </a:r>
            <a:endParaRPr lang="en-US" sz="3000" b="1" dirty="0">
              <a:solidFill>
                <a:srgbClr val="5B150C"/>
              </a:solidFill>
            </a:endParaRPr>
          </a:p>
          <a:p>
            <a:pPr marL="0" indent="0">
              <a:buNone/>
            </a:pPr>
            <a:r>
              <a:rPr lang="en-US" dirty="0" smtClean="0"/>
              <a:t>“Live </a:t>
            </a:r>
            <a:r>
              <a:rPr lang="en-US" dirty="0"/>
              <a:t>by the Spirit and you will certainly not gratify the desire of the </a:t>
            </a:r>
            <a:r>
              <a:rPr lang="en-US" dirty="0" smtClean="0"/>
              <a:t>flesh.” </a:t>
            </a:r>
            <a:r>
              <a:rPr lang="en-US" dirty="0"/>
              <a:t>(Gal 5:16) </a:t>
            </a:r>
          </a:p>
          <a:p>
            <a:pPr marL="0" indent="0">
              <a:buNone/>
            </a:pPr>
            <a:endParaRPr lang="en-US" i="1" dirty="0"/>
          </a:p>
          <a:p>
            <a:endParaRPr lang="en-US" dirty="0"/>
          </a:p>
          <a:p>
            <a:endParaRPr lang="en-US" dirty="0"/>
          </a:p>
        </p:txBody>
      </p:sp>
      <p:sp>
        <p:nvSpPr>
          <p:cNvPr id="4" name="TextBox 3">
            <a:extLst>
              <a:ext uri="{FF2B5EF4-FFF2-40B4-BE49-F238E27FC236}">
                <a16:creationId xmlns:a16="http://schemas.microsoft.com/office/drawing/2014/main" xmlns="" id="{56821F78-FC7D-A84C-8B3A-411F96655872}"/>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The Sixth and Ninth Commandments</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pic>
        <p:nvPicPr>
          <p:cNvPr id="6" name="Picture 5">
            <a:extLst>
              <a:ext uri="{FF2B5EF4-FFF2-40B4-BE49-F238E27FC236}">
                <a16:creationId xmlns:a16="http://schemas.microsoft.com/office/drawing/2014/main" xmlns="" id="{63789BFC-5BC8-454D-93BE-DA3534ED9850}"/>
              </a:ext>
            </a:extLst>
          </p:cNvPr>
          <p:cNvPicPr>
            <a:picLocks noChangeAspect="1"/>
          </p:cNvPicPr>
          <p:nvPr/>
        </p:nvPicPr>
        <p:blipFill>
          <a:blip r:embed="rId2"/>
          <a:stretch>
            <a:fillRect/>
          </a:stretch>
        </p:blipFill>
        <p:spPr>
          <a:xfrm>
            <a:off x="8612175" y="1369786"/>
            <a:ext cx="3192104" cy="4249488"/>
          </a:xfrm>
          <a:prstGeom prst="rect">
            <a:avLst/>
          </a:prstGeom>
        </p:spPr>
      </p:pic>
    </p:spTree>
    <p:extLst>
      <p:ext uri="{BB962C8B-B14F-4D97-AF65-F5344CB8AC3E}">
        <p14:creationId xmlns:p14="http://schemas.microsoft.com/office/powerpoint/2010/main" val="4075547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102D6D-65B1-794E-B52E-9BF3C16DB153}"/>
              </a:ext>
            </a:extLst>
          </p:cNvPr>
          <p:cNvSpPr>
            <a:spLocks noGrp="1"/>
          </p:cNvSpPr>
          <p:nvPr>
            <p:ph type="title"/>
          </p:nvPr>
        </p:nvSpPr>
        <p:spPr>
          <a:xfrm>
            <a:off x="838200" y="571499"/>
            <a:ext cx="10515600" cy="1832785"/>
          </a:xfrm>
        </p:spPr>
        <p:txBody>
          <a:bodyPr>
            <a:normAutofit fontScale="90000"/>
          </a:bodyPr>
          <a:lstStyle/>
          <a:p>
            <a:r>
              <a:rPr lang="en-US" sz="5000" b="1" dirty="0" smtClean="0">
                <a:solidFill>
                  <a:srgbClr val="425760"/>
                </a:solidFill>
                <a:latin typeface="Trebuchet MS" panose="020B0703020202090204" pitchFamily="34" charset="0"/>
              </a:rPr>
              <a:t>Chastity: </a:t>
            </a:r>
            <a:r>
              <a:rPr lang="en-US" sz="3600" dirty="0"/>
              <a:t>A virtue to help you control your sexual desires to be used according to your state in </a:t>
            </a:r>
            <a:r>
              <a:rPr lang="en-US" sz="3600" dirty="0" smtClean="0"/>
              <a:t>life.</a:t>
            </a:r>
            <a:br>
              <a:rPr lang="en-US" sz="3600" dirty="0" smtClean="0"/>
            </a:br>
            <a:r>
              <a:rPr lang="en-US" sz="3600" dirty="0" smtClean="0"/>
              <a:t/>
            </a:r>
            <a:br>
              <a:rPr lang="en-US" sz="3600" dirty="0" smtClean="0"/>
            </a:br>
            <a:r>
              <a:rPr lang="en-US" sz="3600" b="1" dirty="0" smtClean="0">
                <a:latin typeface="Calibri" panose="020F0502020204030204" pitchFamily="34" charset="0"/>
              </a:rPr>
              <a:t>Ways to practice chastity:</a:t>
            </a:r>
            <a:r>
              <a:rPr lang="en-US" sz="5400" dirty="0"/>
              <a:t/>
            </a:r>
            <a:br>
              <a:rPr lang="en-US" sz="5400" dirty="0"/>
            </a:br>
            <a:endParaRPr lang="en-US" sz="5000" b="1" dirty="0">
              <a:solidFill>
                <a:srgbClr val="425760"/>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0B97F811-743A-1745-97A2-8F983772C37E}"/>
              </a:ext>
            </a:extLst>
          </p:cNvPr>
          <p:cNvSpPr>
            <a:spLocks noGrp="1"/>
          </p:cNvSpPr>
          <p:nvPr>
            <p:ph idx="1"/>
          </p:nvPr>
        </p:nvSpPr>
        <p:spPr>
          <a:xfrm>
            <a:off x="838200" y="2404285"/>
            <a:ext cx="10515600" cy="4351338"/>
          </a:xfrm>
        </p:spPr>
        <p:txBody>
          <a:bodyPr/>
          <a:lstStyle/>
          <a:p>
            <a:pPr lvl="1"/>
            <a:r>
              <a:rPr lang="en-US" sz="2800" dirty="0"/>
              <a:t>Avoid </a:t>
            </a:r>
            <a:r>
              <a:rPr lang="en-US" sz="2800" dirty="0" smtClean="0"/>
              <a:t>pornography.</a:t>
            </a:r>
            <a:endParaRPr lang="en-US" sz="2800" dirty="0"/>
          </a:p>
          <a:p>
            <a:pPr lvl="1"/>
            <a:r>
              <a:rPr lang="en-US" sz="2800" dirty="0"/>
              <a:t>Practice self-denial to strengthen your </a:t>
            </a:r>
            <a:r>
              <a:rPr lang="en-US" sz="2800" dirty="0" smtClean="0"/>
              <a:t>will.</a:t>
            </a:r>
            <a:endParaRPr lang="en-US" sz="2800" dirty="0"/>
          </a:p>
          <a:p>
            <a:pPr lvl="1"/>
            <a:r>
              <a:rPr lang="en-US" sz="2800" dirty="0"/>
              <a:t>Practice moral virtues especially acts of charity toward </a:t>
            </a:r>
            <a:r>
              <a:rPr lang="en-US" sz="2800" dirty="0" smtClean="0"/>
              <a:t>others.</a:t>
            </a:r>
            <a:endParaRPr lang="en-US" sz="2800" dirty="0"/>
          </a:p>
          <a:p>
            <a:pPr lvl="1"/>
            <a:r>
              <a:rPr lang="en-US" sz="2800" dirty="0"/>
              <a:t>Know yourself well enough to avoid situations that might lead you to lose control in the area of sexuality. </a:t>
            </a:r>
          </a:p>
          <a:p>
            <a:pPr lvl="1"/>
            <a:r>
              <a:rPr lang="en-US" sz="2800" dirty="0"/>
              <a:t>Strive to live all of God’s commandments. </a:t>
            </a:r>
          </a:p>
          <a:p>
            <a:pPr lvl="1"/>
            <a:r>
              <a:rPr lang="en-US" sz="2800" dirty="0"/>
              <a:t>Pray daily for God’s </a:t>
            </a:r>
            <a:r>
              <a:rPr lang="en-US" sz="2800" dirty="0" smtClean="0"/>
              <a:t>graces. </a:t>
            </a:r>
            <a:endParaRPr lang="en-US" sz="2800" dirty="0"/>
          </a:p>
          <a:p>
            <a:pPr lvl="1"/>
            <a:r>
              <a:rPr lang="en-US" sz="2800" dirty="0"/>
              <a:t>Celebrate the Sacrament of Penance. </a:t>
            </a:r>
          </a:p>
          <a:p>
            <a:pPr lvl="1"/>
            <a:r>
              <a:rPr lang="en-US" sz="2800" dirty="0"/>
              <a:t>Receive the Eucharist </a:t>
            </a:r>
            <a:r>
              <a:rPr lang="en-US" sz="2800" dirty="0" smtClean="0"/>
              <a:t>frequently. </a:t>
            </a:r>
            <a:endParaRPr lang="en-US" sz="2800" dirty="0"/>
          </a:p>
          <a:p>
            <a:pPr marL="457200" lvl="1" indent="0">
              <a:buNone/>
            </a:pPr>
            <a:endParaRPr lang="en-US" dirty="0"/>
          </a:p>
          <a:p>
            <a:pPr lvl="1"/>
            <a:endParaRPr lang="en-US" dirty="0"/>
          </a:p>
          <a:p>
            <a:pPr lvl="1"/>
            <a:endParaRPr lang="en-US" dirty="0"/>
          </a:p>
        </p:txBody>
      </p:sp>
      <p:sp>
        <p:nvSpPr>
          <p:cNvPr id="4" name="TextBox 3">
            <a:extLst>
              <a:ext uri="{FF2B5EF4-FFF2-40B4-BE49-F238E27FC236}">
                <a16:creationId xmlns:a16="http://schemas.microsoft.com/office/drawing/2014/main" xmlns="" id="{11C1306A-DE18-5443-9F0A-54FF6C302706}"/>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Chastity, Purity and Modesty</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2984981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B2324-0D49-6644-9F88-CBF19C0A180F}"/>
              </a:ext>
            </a:extLst>
          </p:cNvPr>
          <p:cNvSpPr>
            <a:spLocks noGrp="1"/>
          </p:cNvSpPr>
          <p:nvPr>
            <p:ph type="title"/>
          </p:nvPr>
        </p:nvSpPr>
        <p:spPr>
          <a:xfrm>
            <a:off x="207818" y="365125"/>
            <a:ext cx="11145982" cy="1325563"/>
          </a:xfrm>
          <a:noFill/>
        </p:spPr>
        <p:txBody>
          <a:bodyPr/>
          <a:lstStyle/>
          <a:p>
            <a:r>
              <a:rPr lang="en-US" b="1" dirty="0" smtClean="0">
                <a:solidFill>
                  <a:schemeClr val="accent6">
                    <a:lumMod val="50000"/>
                  </a:schemeClr>
                </a:solidFill>
                <a:latin typeface="Trebuchet MS" panose="020B0703020202090204" pitchFamily="34" charset="0"/>
              </a:rPr>
              <a:t>Purity: </a:t>
            </a:r>
            <a:r>
              <a:rPr lang="en-US" sz="3200" b="1" dirty="0" smtClean="0"/>
              <a:t>“The </a:t>
            </a:r>
            <a:r>
              <a:rPr lang="en-US" sz="3200" b="1" dirty="0" smtClean="0"/>
              <a:t>glory of the human body before God” (TOB, 57:3)</a:t>
            </a:r>
            <a:endParaRPr lang="en-US" sz="3200" b="1" dirty="0"/>
          </a:p>
        </p:txBody>
      </p:sp>
      <p:sp>
        <p:nvSpPr>
          <p:cNvPr id="3" name="Content Placeholder 2">
            <a:extLst>
              <a:ext uri="{FF2B5EF4-FFF2-40B4-BE49-F238E27FC236}">
                <a16:creationId xmlns:a16="http://schemas.microsoft.com/office/drawing/2014/main" xmlns="" id="{942C1D0D-05E8-F245-AE21-0FF4A3BA518D}"/>
              </a:ext>
            </a:extLst>
          </p:cNvPr>
          <p:cNvSpPr>
            <a:spLocks noGrp="1"/>
          </p:cNvSpPr>
          <p:nvPr>
            <p:ph idx="1"/>
          </p:nvPr>
        </p:nvSpPr>
        <p:spPr>
          <a:xfrm>
            <a:off x="289560" y="1767998"/>
            <a:ext cx="6586253" cy="4351338"/>
          </a:xfrm>
        </p:spPr>
        <p:txBody>
          <a:bodyPr>
            <a:normAutofit lnSpcReduction="10000"/>
          </a:bodyPr>
          <a:lstStyle/>
          <a:p>
            <a:pPr marL="0" indent="0">
              <a:buNone/>
            </a:pPr>
            <a:r>
              <a:rPr lang="en-US" sz="3200" b="1" dirty="0">
                <a:latin typeface="Calibri" panose="020F0502020204030204" pitchFamily="34" charset="0"/>
              </a:rPr>
              <a:t>Ways to practice </a:t>
            </a:r>
            <a:r>
              <a:rPr lang="en-US" sz="3200" b="1" dirty="0" smtClean="0">
                <a:latin typeface="Calibri" panose="020F0502020204030204" pitchFamily="34" charset="0"/>
              </a:rPr>
              <a:t>purity:</a:t>
            </a:r>
            <a:endParaRPr lang="en-US" sz="3000" dirty="0" smtClean="0"/>
          </a:p>
          <a:p>
            <a:r>
              <a:rPr lang="en-US" sz="3000" dirty="0" smtClean="0"/>
              <a:t>Aspire </a:t>
            </a:r>
            <a:r>
              <a:rPr lang="en-US" sz="3000" dirty="0"/>
              <a:t>to do the right thing at all times, in all areas of life. </a:t>
            </a:r>
          </a:p>
          <a:p>
            <a:r>
              <a:rPr lang="en-US" sz="3000" dirty="0"/>
              <a:t>Make the effort to live chastely. </a:t>
            </a:r>
          </a:p>
          <a:p>
            <a:r>
              <a:rPr lang="en-US" sz="3000" dirty="0"/>
              <a:t>Seek God’s will in prayer. </a:t>
            </a:r>
          </a:p>
          <a:p>
            <a:r>
              <a:rPr lang="en-US" sz="3000" dirty="0"/>
              <a:t>Discipline your feelings and imagination. </a:t>
            </a:r>
          </a:p>
          <a:p>
            <a:r>
              <a:rPr lang="en-US" sz="3000" dirty="0"/>
              <a:t>Turn away from impure thoughts when they arise. </a:t>
            </a:r>
          </a:p>
          <a:p>
            <a:endParaRPr lang="en-US" sz="3000" dirty="0"/>
          </a:p>
        </p:txBody>
      </p:sp>
      <p:sp>
        <p:nvSpPr>
          <p:cNvPr id="5" name="TextBox 4">
            <a:extLst>
              <a:ext uri="{FF2B5EF4-FFF2-40B4-BE49-F238E27FC236}">
                <a16:creationId xmlns:a16="http://schemas.microsoft.com/office/drawing/2014/main" xmlns="" id="{1992DA65-38FA-6146-9228-45390ACDAEC9}"/>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Chastity, Purity and Modesty</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1818751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652B7-379A-AF41-AB35-58832F5F30DD}"/>
              </a:ext>
            </a:extLst>
          </p:cNvPr>
          <p:cNvSpPr>
            <a:spLocks noGrp="1"/>
          </p:cNvSpPr>
          <p:nvPr>
            <p:ph type="title"/>
          </p:nvPr>
        </p:nvSpPr>
        <p:spPr>
          <a:xfrm>
            <a:off x="838200" y="142505"/>
            <a:ext cx="10515600" cy="1365662"/>
          </a:xfrm>
          <a:solidFill>
            <a:srgbClr val="CFE2B9">
              <a:alpha val="63137"/>
            </a:srgbClr>
          </a:solidFill>
        </p:spPr>
        <p:txBody>
          <a:bodyPr>
            <a:normAutofit fontScale="90000"/>
          </a:bodyPr>
          <a:lstStyle/>
          <a:p>
            <a:r>
              <a:rPr lang="en-US" sz="5000" b="1" dirty="0" smtClean="0">
                <a:solidFill>
                  <a:srgbClr val="7E6EA6"/>
                </a:solidFill>
                <a:latin typeface="Trebuchet MS" panose="020B0703020202090204" pitchFamily="34" charset="0"/>
              </a:rPr>
              <a:t>Modesty: </a:t>
            </a:r>
            <a:r>
              <a:rPr lang="en-US" sz="3600" dirty="0"/>
              <a:t>A virtue to help you control your sexual desires to be used according to your state in life</a:t>
            </a:r>
            <a:r>
              <a:rPr lang="en-US" sz="3600" dirty="0" smtClean="0"/>
              <a:t>.</a:t>
            </a:r>
            <a:r>
              <a:rPr lang="en-US" sz="3600" dirty="0"/>
              <a:t/>
            </a:r>
            <a:br>
              <a:rPr lang="en-US" sz="3600" dirty="0"/>
            </a:br>
            <a:endParaRPr lang="en-US" sz="5000" b="1" dirty="0">
              <a:solidFill>
                <a:srgbClr val="7E6EA6"/>
              </a:solidFill>
              <a:latin typeface="Trebuchet MS" panose="020B0703020202090204" pitchFamily="34" charset="0"/>
            </a:endParaRPr>
          </a:p>
        </p:txBody>
      </p:sp>
      <p:sp>
        <p:nvSpPr>
          <p:cNvPr id="3" name="Content Placeholder 2">
            <a:extLst>
              <a:ext uri="{FF2B5EF4-FFF2-40B4-BE49-F238E27FC236}">
                <a16:creationId xmlns:a16="http://schemas.microsoft.com/office/drawing/2014/main" xmlns="" id="{BA612872-2E9A-ED4A-82FD-734004462452}"/>
              </a:ext>
            </a:extLst>
          </p:cNvPr>
          <p:cNvSpPr>
            <a:spLocks noGrp="1"/>
          </p:cNvSpPr>
          <p:nvPr>
            <p:ph idx="1"/>
          </p:nvPr>
        </p:nvSpPr>
        <p:spPr>
          <a:xfrm>
            <a:off x="294503" y="2319860"/>
            <a:ext cx="6625281" cy="2252140"/>
          </a:xfrm>
          <a:solidFill>
            <a:srgbClr val="CFE2B9">
              <a:alpha val="69804"/>
            </a:srgbClr>
          </a:solidFill>
        </p:spPr>
        <p:txBody>
          <a:bodyPr/>
          <a:lstStyle/>
          <a:p>
            <a:pPr marL="0" indent="0">
              <a:buNone/>
            </a:pPr>
            <a:r>
              <a:rPr lang="en-US" b="1" dirty="0" smtClean="0"/>
              <a:t>Ways to practice chastity:</a:t>
            </a:r>
          </a:p>
          <a:p>
            <a:r>
              <a:rPr lang="en-US" dirty="0" smtClean="0"/>
              <a:t>Be </a:t>
            </a:r>
            <a:r>
              <a:rPr lang="en-US" dirty="0" smtClean="0"/>
              <a:t>patient </a:t>
            </a:r>
            <a:r>
              <a:rPr lang="en-US" dirty="0"/>
              <a:t>in your </a:t>
            </a:r>
            <a:r>
              <a:rPr lang="en-US" dirty="0" smtClean="0"/>
              <a:t>relationships.</a:t>
            </a:r>
            <a:endParaRPr lang="en-US" dirty="0"/>
          </a:p>
          <a:p>
            <a:r>
              <a:rPr lang="en-US" dirty="0"/>
              <a:t> </a:t>
            </a:r>
            <a:r>
              <a:rPr lang="en-US" dirty="0" smtClean="0"/>
              <a:t>Be </a:t>
            </a:r>
            <a:r>
              <a:rPr lang="en-US" dirty="0"/>
              <a:t>decent in the clothes you </a:t>
            </a:r>
            <a:r>
              <a:rPr lang="en-US" dirty="0" smtClean="0"/>
              <a:t>wear.</a:t>
            </a:r>
            <a:endParaRPr lang="en-US" dirty="0"/>
          </a:p>
          <a:p>
            <a:r>
              <a:rPr lang="en-US" dirty="0"/>
              <a:t> </a:t>
            </a:r>
            <a:r>
              <a:rPr lang="en-US" dirty="0" smtClean="0"/>
              <a:t>Be </a:t>
            </a:r>
            <a:r>
              <a:rPr lang="en-US" dirty="0"/>
              <a:t>restrained in how you talk about sex. </a:t>
            </a:r>
          </a:p>
          <a:p>
            <a:pPr marL="0" indent="0">
              <a:buNone/>
            </a:pPr>
            <a:endParaRPr lang="en-US" dirty="0"/>
          </a:p>
        </p:txBody>
      </p:sp>
      <p:sp>
        <p:nvSpPr>
          <p:cNvPr id="5" name="TextBox 4">
            <a:extLst>
              <a:ext uri="{FF2B5EF4-FFF2-40B4-BE49-F238E27FC236}">
                <a16:creationId xmlns:a16="http://schemas.microsoft.com/office/drawing/2014/main" xmlns="" id="{D87B250C-BC5E-114D-A2BE-7AC6A6ACB78C}"/>
              </a:ext>
            </a:extLst>
          </p:cNvPr>
          <p:cNvSpPr txBox="1"/>
          <p:nvPr/>
        </p:nvSpPr>
        <p:spPr>
          <a:xfrm>
            <a:off x="5826826" y="6119336"/>
            <a:ext cx="6177149" cy="923330"/>
          </a:xfrm>
          <a:prstGeom prst="rect">
            <a:avLst/>
          </a:prstGeom>
          <a:noFill/>
        </p:spPr>
        <p:txBody>
          <a:bodyPr wrap="square" rtlCol="0">
            <a:spAutoFit/>
          </a:bodyPr>
          <a:lstStyle/>
          <a:p>
            <a:pPr algn="r"/>
            <a:r>
              <a:rPr lang="en-US" i="1" dirty="0">
                <a:latin typeface="Trebuchet MS" charset="0"/>
                <a:ea typeface="Trebuchet MS" charset="0"/>
                <a:cs typeface="Trebuchet MS" charset="0"/>
              </a:rPr>
              <a:t>Chastity, Purity and Modesty</a:t>
            </a:r>
          </a:p>
          <a:p>
            <a:pPr algn="r"/>
            <a:endParaRPr lang="en-US" i="1" dirty="0">
              <a:latin typeface="Trebuchet MS" charset="0"/>
              <a:ea typeface="Trebuchet MS" charset="0"/>
              <a:cs typeface="Trebuchet MS" charset="0"/>
            </a:endParaRPr>
          </a:p>
          <a:p>
            <a:endParaRPr lang="en-US" dirty="0">
              <a:latin typeface="Trebuchet MS" charset="0"/>
              <a:ea typeface="Trebuchet MS" charset="0"/>
              <a:cs typeface="Trebuchet MS" charset="0"/>
            </a:endParaRPr>
          </a:p>
        </p:txBody>
      </p:sp>
    </p:spTree>
    <p:extLst>
      <p:ext uri="{BB962C8B-B14F-4D97-AF65-F5344CB8AC3E}">
        <p14:creationId xmlns:p14="http://schemas.microsoft.com/office/powerpoint/2010/main" val="1340660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47641</TotalTime>
  <Words>1213</Words>
  <Application>Microsoft Office PowerPoint</Application>
  <PresentationFormat>Custom</PresentationFormat>
  <Paragraphs>122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Two Purposes of Sex in Marriage</vt:lpstr>
      <vt:lpstr>What Does the Sixth Commandment Forbid?</vt:lpstr>
      <vt:lpstr>Lessons Associated with the Ninth Commandment</vt:lpstr>
      <vt:lpstr>Chastity: A virtue to help you control your sexual desires to be used according to your state in life.  Ways to practice chastity: </vt:lpstr>
      <vt:lpstr>Purity: “The glory of the human body before God” (TOB, 57:3)</vt:lpstr>
      <vt:lpstr>Modesty: A virtue to help you control your sexual desires to be used according to your state in life. </vt:lpstr>
      <vt:lpstr>The virtue of FIDELITY in marriage </vt:lpstr>
      <vt:lpstr>Child Spacing</vt:lpstr>
      <vt:lpstr>Contraception: "any action which, either in anticipation of the conjugal act [sexual intercourse], or in its accomplishment, or in the development of its natural consequences, proposes, whether as an end or as a means, to render procreation impossible" (Humanae Vitae 14). </vt:lpstr>
      <vt:lpstr>Natural Family Planning (Not Contraception)</vt:lpstr>
      <vt:lpstr>Infertility: The physical incapacity of a female or male to procreate. </vt:lpstr>
      <vt:lpstr>Offenses against the Dignity of Marriage</vt:lpstr>
      <vt:lpstr>Marriage between a man and a woman is not discriminatory.</vt:lpstr>
      <vt:lpstr>Vice of Lust   </vt:lpstr>
      <vt:lpstr>Sins that Violate the 6th and 9th Commandments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Anhold</dc:creator>
  <cp:lastModifiedBy>Molly Vogele</cp:lastModifiedBy>
  <cp:revision>308</cp:revision>
  <dcterms:created xsi:type="dcterms:W3CDTF">2016-12-01T00:30:56Z</dcterms:created>
  <dcterms:modified xsi:type="dcterms:W3CDTF">2018-10-15T20:53:48Z</dcterms:modified>
</cp:coreProperties>
</file>