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Corbel" panose="020B050302020402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gAGzupX4jj+9k02oJmg1oXqxA/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29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07" autoAdjust="0"/>
  </p:normalViewPr>
  <p:slideViewPr>
    <p:cSldViewPr snapToGrid="0">
      <p:cViewPr varScale="1">
        <p:scale>
          <a:sx n="99" d="100"/>
          <a:sy n="99" d="100"/>
        </p:scale>
        <p:origin x="1944" y="78"/>
      </p:cViewPr>
      <p:guideLst>
        <p:guide orient="horz" pos="1620"/>
        <p:guide pos="2880"/>
      </p:guideLst>
    </p:cSldViewPr>
  </p:slideViewPr>
  <p:notesTextViewPr>
    <p:cViewPr>
      <p:scale>
        <a:sx n="3" d="2"/>
        <a:sy n="3" d="2"/>
      </p:scale>
      <p:origin x="0" y="0"/>
    </p:cViewPr>
  </p:notesTextViewPr>
  <p:notesViewPr>
    <p:cSldViewPr snapToGrid="0">
      <p:cViewPr varScale="1">
        <p:scale>
          <a:sx n="51" d="100"/>
          <a:sy n="51" d="100"/>
        </p:scale>
        <p:origin x="2692"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tholic365.com/article/30092/eucharist-symbol-or-sign-why-it-matter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Photo Credit: </a:t>
            </a:r>
            <a:r>
              <a:rPr lang="en" b="0" dirty="0">
                <a:solidFill>
                  <a:schemeClr val="dk1"/>
                </a:solidFill>
              </a:rPr>
              <a:t>Wikimedia Commons, </a:t>
            </a:r>
            <a:r>
              <a:rPr lang="en" b="0" i="1" dirty="0">
                <a:solidFill>
                  <a:schemeClr val="dk1"/>
                </a:solidFill>
              </a:rPr>
              <a:t>The Last Supper</a:t>
            </a:r>
            <a:r>
              <a:rPr lang="en" b="0" i="0" dirty="0">
                <a:solidFill>
                  <a:schemeClr val="dk1"/>
                </a:solidFill>
              </a:rPr>
              <a:t>, by Juan de Juanes, </a:t>
            </a:r>
            <a:r>
              <a:rPr lang="en-US" b="0" i="0" dirty="0">
                <a:solidFill>
                  <a:schemeClr val="dk1"/>
                </a:solidFill>
              </a:rPr>
              <a:t>https://commons.wikimedia.org/wiki/File:%C3%9Altima_Cena_-_Juan_de_Juanes.jpg</a:t>
            </a:r>
            <a:endParaRPr lang="en" b="0"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endParaRPr lang="en" b="1"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taking notes on the slides</a:t>
            </a:r>
            <a:r>
              <a:rPr lang="en" dirty="0">
                <a:solidFill>
                  <a:schemeClr val="dk1"/>
                </a:solidFill>
              </a:rPr>
              <a:t>: </a:t>
            </a:r>
            <a:endParaRPr dirty="0">
              <a:solidFill>
                <a:schemeClr val="dk1"/>
              </a:solidFill>
            </a:endParaRPr>
          </a:p>
          <a:p>
            <a:pPr marL="184150" indent="-171450">
              <a:lnSpc>
                <a:spcPct val="115000"/>
              </a:lnSpc>
              <a:buClr>
                <a:schemeClr val="dk1"/>
              </a:buClr>
            </a:pPr>
            <a:r>
              <a:rPr lang="en" i="1" dirty="0">
                <a:solidFill>
                  <a:schemeClr val="dk1"/>
                </a:solidFill>
              </a:rPr>
              <a:t>Require students to use a three ring binder (1/2-1 inches) full of loose leaf paper (college or wide ruled).</a:t>
            </a:r>
            <a:endParaRPr i="1" dirty="0">
              <a:solidFill>
                <a:schemeClr val="dk1"/>
              </a:solidFill>
            </a:endParaRPr>
          </a:p>
          <a:p>
            <a:pPr marL="184150" indent="-171450">
              <a:lnSpc>
                <a:spcPct val="115000"/>
              </a:lnSpc>
              <a:buClr>
                <a:schemeClr val="dk1"/>
              </a:buClr>
            </a:pPr>
            <a:r>
              <a:rPr lang="en" i="1" dirty="0">
                <a:solidFill>
                  <a:schemeClr val="dk1"/>
                </a:solidFill>
              </a:rPr>
              <a:t>Notes must be taken in pen only and handwritten.</a:t>
            </a:r>
            <a:endParaRPr i="1" dirty="0">
              <a:solidFill>
                <a:schemeClr val="dk1"/>
              </a:solidFill>
            </a:endParaRPr>
          </a:p>
          <a:p>
            <a:pPr marL="184150" indent="-171450">
              <a:lnSpc>
                <a:spcPct val="115000"/>
              </a:lnSpc>
              <a:buClr>
                <a:schemeClr val="dk1"/>
              </a:buClr>
            </a:pPr>
            <a:r>
              <a:rPr lang="en" i="1" dirty="0">
                <a:solidFill>
                  <a:schemeClr val="dk1"/>
                </a:solidFill>
              </a:rPr>
              <a:t>Notebook binders should contain information and notes for religion class only. </a:t>
            </a:r>
            <a:endParaRPr i="1" dirty="0">
              <a:solidFill>
                <a:schemeClr val="dk1"/>
              </a:solidFill>
            </a:endParaRPr>
          </a:p>
          <a:p>
            <a:pPr marL="184150" indent="-171450">
              <a:lnSpc>
                <a:spcPct val="115000"/>
              </a:lnSpc>
              <a:buClr>
                <a:schemeClr val="dk1"/>
              </a:buClr>
            </a:pPr>
            <a:r>
              <a:rPr lang="en" i="1" dirty="0">
                <a:solidFill>
                  <a:schemeClr val="dk1"/>
                </a:solidFill>
              </a:rPr>
              <a:t>Notebook binders must have a table of contents with topics of notes, dates, and page numbers.</a:t>
            </a:r>
            <a:endParaRPr i="1" dirty="0">
              <a:solidFill>
                <a:schemeClr val="dk1"/>
              </a:solidFill>
            </a:endParaRPr>
          </a:p>
          <a:p>
            <a:pPr marL="184150" indent="-171450">
              <a:lnSpc>
                <a:spcPct val="115000"/>
              </a:lnSpc>
              <a:buClr>
                <a:schemeClr val="dk1"/>
              </a:buClr>
            </a:pPr>
            <a:r>
              <a:rPr lang="en" i="1" dirty="0">
                <a:solidFill>
                  <a:schemeClr val="dk1"/>
                </a:solidFill>
              </a:rPr>
              <a:t>All notes must have a topic and page number. </a:t>
            </a:r>
            <a:endParaRPr i="1" dirty="0">
              <a:solidFill>
                <a:schemeClr val="dk1"/>
              </a:solidFill>
            </a:endParaRPr>
          </a:p>
          <a:p>
            <a:pPr marL="184150" indent="-171450">
              <a:lnSpc>
                <a:spcPct val="115000"/>
              </a:lnSpc>
              <a:buClr>
                <a:schemeClr val="dk1"/>
              </a:buClr>
            </a:pPr>
            <a:r>
              <a:rPr lang="en" i="1" dirty="0">
                <a:solidFill>
                  <a:schemeClr val="dk1"/>
                </a:solidFill>
              </a:rPr>
              <a:t>Students will be required to copy each slide unless the teacher directs students to skip certain slides or parts of slides. Binder notebooks will be graded based on neatness, completeness and organization. </a:t>
            </a:r>
            <a:endParaRPr dirty="0"/>
          </a:p>
        </p:txBody>
      </p:sp>
      <p:sp>
        <p:nvSpPr>
          <p:cNvPr id="66" name="Google Shape;66;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74b23febe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74b23febe5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Photo Credit</a:t>
            </a:r>
            <a:r>
              <a:rPr lang="en" dirty="0"/>
              <a:t>: Wikimedia Commons, </a:t>
            </a:r>
            <a:r>
              <a:rPr lang="en-US" dirty="0">
                <a:uFill>
                  <a:noFill/>
                </a:uFill>
              </a:rPr>
              <a:t>“Dove of the Holy Spirit (alabaster stained glass, Chair of Saint Peter, Saint Peter's Basilica, Vatican City) ca. 1660,” Gian Lorenzo Bernini, https://commons.wikimedia.org/wiki/File:Rom,_Vatikan,_Basilika_St._Peter,_Die_Taube_des_Heiligen_Geistes_(Cathedra_Petri,_Bernini).jpg. License: https://creativecommons.org/licenses/by-sa/3.0/at/deed.en</a:t>
            </a: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lang="en"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Directions: </a:t>
            </a:r>
            <a:r>
              <a:rPr lang="en" dirty="0">
                <a:solidFill>
                  <a:schemeClr val="dk1"/>
                </a:solidFill>
              </a:rPr>
              <a:t>Have students write down the term and definition as part of a Key Vocab section in their notes.</a:t>
            </a: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b="1" dirty="0"/>
              <a:t>Photo Credit: </a:t>
            </a:r>
            <a:r>
              <a:rPr lang="en" b="0" dirty="0"/>
              <a:t>Wikimedia Commons, “</a:t>
            </a:r>
            <a:r>
              <a:rPr lang="en" dirty="0">
                <a:solidFill>
                  <a:schemeClr val="dk1"/>
                </a:solidFill>
              </a:rPr>
              <a:t>Annunciation Cathedral (Jerusalem) Fresco of Christ Pantocrator,” See The Holy Land, </a:t>
            </a:r>
            <a:r>
              <a:rPr lang="en-US" dirty="0">
                <a:solidFill>
                  <a:schemeClr val="dk1"/>
                </a:solidFill>
              </a:rPr>
              <a:t>https://commons.wikimedia.org/wiki/File:Annunciation_Cathedral_(Jerusalem)_Fresco_of_Christ_Pantocrator.jpg. License: https://creativecommons.org/licenses/by-sa/2.0/deed.en</a:t>
            </a:r>
            <a:endParaRPr dirty="0">
              <a:solidFill>
                <a:schemeClr val="dk1"/>
              </a:solidFill>
            </a:endParaRPr>
          </a:p>
          <a:p>
            <a:pPr marL="0" lvl="0" indent="0" algn="l" rtl="0">
              <a:spcBef>
                <a:spcPts val="0"/>
              </a:spcBef>
              <a:spcAft>
                <a:spcPts val="0"/>
              </a:spcAft>
              <a:buClr>
                <a:schemeClr val="dk1"/>
              </a:buClr>
              <a:buSzPts val="1200"/>
              <a:buFont typeface="Calibri"/>
              <a:buNone/>
            </a:pPr>
            <a:r>
              <a:rPr lang="en-US" dirty="0">
                <a:solidFill>
                  <a:schemeClr val="dk1"/>
                </a:solidFill>
              </a:rPr>
              <a:t> </a:t>
            </a:r>
            <a:endParaRPr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 b="1" dirty="0"/>
              <a:t>Directions: </a:t>
            </a:r>
            <a:r>
              <a:rPr lang="en" dirty="0"/>
              <a:t>Have students copy the information from this slide into their notes.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 b="1" dirty="0"/>
              <a:t>Teaching Points:</a:t>
            </a:r>
          </a:p>
          <a:p>
            <a:pPr marL="0" marR="0" lvl="0" indent="0" algn="l" rtl="0">
              <a:lnSpc>
                <a:spcPct val="100000"/>
              </a:lnSpc>
              <a:spcBef>
                <a:spcPts val="0"/>
              </a:spcBef>
              <a:spcAft>
                <a:spcPts val="0"/>
              </a:spcAft>
              <a:buClr>
                <a:schemeClr val="dk1"/>
              </a:buClr>
              <a:buSzPts val="1200"/>
              <a:buFont typeface="Calibri"/>
              <a:buNone/>
            </a:pPr>
            <a:endParaRPr lang="en" b="1" dirty="0"/>
          </a:p>
          <a:p>
            <a:pPr marL="171450" indent="-171450">
              <a:buClr>
                <a:schemeClr val="dk1"/>
              </a:buClr>
              <a:buSzPts val="1200"/>
            </a:pPr>
            <a:r>
              <a:rPr lang="en" dirty="0"/>
              <a:t>The Church makes Christ present in today’s world.</a:t>
            </a:r>
          </a:p>
          <a:p>
            <a:pPr marL="171450" indent="-171450">
              <a:buClr>
                <a:schemeClr val="dk1"/>
              </a:buClr>
              <a:buSzPts val="1200"/>
            </a:pPr>
            <a:r>
              <a:rPr lang="en" dirty="0"/>
              <a:t>The Church (people, buildings, sacraments, etc.) is a visible sign of Jesus’s invisible presence.</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ecc48c76f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ecc48c76fe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Photo Credit:</a:t>
            </a:r>
            <a:r>
              <a:rPr lang="en" dirty="0">
                <a:solidFill>
                  <a:schemeClr val="dk1"/>
                </a:solidFill>
              </a:rPr>
              <a:t> Wikimedia Commons, “</a:t>
            </a:r>
            <a:r>
              <a:rPr lang="en" dirty="0"/>
              <a:t>Bodiam Castle East Sussex England UK,” Antony McCallum, </a:t>
            </a:r>
            <a:r>
              <a:rPr lang="en-US" dirty="0"/>
              <a:t>https://commons.wikimedia.org/wiki/File:Bodiam-castle-10My8-1197.jpg. License: https://creativecommons.org/licenses/by-sa/3.0/deed.en</a:t>
            </a:r>
            <a:endParaRPr dirty="0"/>
          </a:p>
          <a:p>
            <a:pPr marL="0" lvl="0" indent="0" algn="l" rtl="0">
              <a:lnSpc>
                <a:spcPct val="100000"/>
              </a:lnSpc>
              <a:spcBef>
                <a:spcPts val="0"/>
              </a:spcBef>
              <a:spcAft>
                <a:spcPts val="0"/>
              </a:spcAft>
              <a:buClr>
                <a:schemeClr val="dk1"/>
              </a:buClr>
              <a:buSzPts val="1200"/>
              <a:buFont typeface="Calibri"/>
              <a:buNone/>
            </a:pPr>
            <a:endParaRPr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000" b="1" dirty="0">
                <a:solidFill>
                  <a:schemeClr val="dk1"/>
                </a:solidFill>
              </a:rPr>
              <a:t>Directions: </a:t>
            </a:r>
            <a:r>
              <a:rPr lang="en" sz="1000" dirty="0">
                <a:solidFill>
                  <a:schemeClr val="dk1"/>
                </a:solidFill>
              </a:rPr>
              <a:t>Have students write down the term and definition as part of a Key Vocab section  in their notes.</a:t>
            </a:r>
            <a:endParaRPr sz="1000"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sz="1000"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000" b="1" dirty="0">
                <a:solidFill>
                  <a:schemeClr val="dk1"/>
                </a:solidFill>
              </a:rPr>
              <a:t>Teaching Points:</a:t>
            </a:r>
            <a:endParaRPr sz="1000"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lang="en" sz="1000" dirty="0"/>
          </a:p>
          <a:p>
            <a:pPr marL="171450" indent="-171450">
              <a:buClr>
                <a:schemeClr val="dk1"/>
              </a:buClr>
              <a:buSzPts val="1200"/>
            </a:pPr>
            <a:r>
              <a:rPr lang="en" sz="1000" dirty="0"/>
              <a:t>Everyone in the Church shares a communion in spiritual goods. Among these goods are the following:</a:t>
            </a:r>
            <a:endParaRPr sz="1000" dirty="0"/>
          </a:p>
          <a:p>
            <a:pPr marL="342900" lvl="0" indent="-171450" algn="l" rtl="0">
              <a:spcBef>
                <a:spcPts val="0"/>
              </a:spcBef>
              <a:spcAft>
                <a:spcPts val="0"/>
              </a:spcAft>
              <a:buSzPts val="1100"/>
              <a:buFont typeface="Courier New" panose="02070309020205020404" pitchFamily="49" charset="0"/>
              <a:buChar char="o"/>
            </a:pPr>
            <a:r>
              <a:rPr lang="en" sz="1000" i="1" dirty="0"/>
              <a:t>Communion in the faith. </a:t>
            </a:r>
            <a:r>
              <a:rPr lang="en" sz="1000" dirty="0"/>
              <a:t>The faith we share with other Catholics today is the same faith inherited from the Apostles.</a:t>
            </a:r>
            <a:endParaRPr sz="1000" dirty="0"/>
          </a:p>
          <a:p>
            <a:pPr marL="342900" lvl="0" indent="-171450" algn="l" rtl="0">
              <a:spcBef>
                <a:spcPts val="0"/>
              </a:spcBef>
              <a:spcAft>
                <a:spcPts val="0"/>
              </a:spcAft>
              <a:buSzPts val="1100"/>
              <a:buFont typeface="Courier New" panose="02070309020205020404" pitchFamily="49" charset="0"/>
              <a:buChar char="o"/>
            </a:pPr>
            <a:r>
              <a:rPr lang="en" sz="1000" i="1" dirty="0"/>
              <a:t>Communion of the sacraments. </a:t>
            </a:r>
            <a:r>
              <a:rPr lang="en" sz="1000" dirty="0"/>
              <a:t>The sacraments of the Church unite us to the Communion of Saints because they unite us to God in Christ. The term communion is applicable to all of the sacraments, but it “is better suited to the Eucharist than to any other, because it is primarily the Eucharist that brings this communion about” (</a:t>
            </a:r>
            <a:r>
              <a:rPr lang="en" sz="1000" i="1" dirty="0"/>
              <a:t>CCC</a:t>
            </a:r>
            <a:r>
              <a:rPr lang="en" sz="1000" dirty="0"/>
              <a:t>, 950).</a:t>
            </a:r>
            <a:endParaRPr sz="1000" dirty="0"/>
          </a:p>
          <a:p>
            <a:pPr marL="342900" lvl="0" indent="-171450" algn="l" rtl="0">
              <a:spcBef>
                <a:spcPts val="0"/>
              </a:spcBef>
              <a:spcAft>
                <a:spcPts val="0"/>
              </a:spcAft>
              <a:buSzPts val="1100"/>
              <a:buFont typeface="Courier New" panose="02070309020205020404" pitchFamily="49" charset="0"/>
              <a:buChar char="o"/>
            </a:pPr>
            <a:r>
              <a:rPr lang="en" sz="1000" i="1" dirty="0"/>
              <a:t>Communion of charisms. </a:t>
            </a:r>
            <a:r>
              <a:rPr lang="en" sz="1000" dirty="0"/>
              <a:t>A charism is a special gift, talent, or ability given to each Church member by the Holy Spirit. Charisms are intended to help build up the Church; they are for the good of all. The Church collectively shares the charisms her members have received individually.</a:t>
            </a:r>
            <a:endParaRPr sz="1000" dirty="0"/>
          </a:p>
          <a:p>
            <a:pPr marL="342900" lvl="0" indent="-171450" algn="l" rtl="0">
              <a:spcBef>
                <a:spcPts val="0"/>
              </a:spcBef>
              <a:spcAft>
                <a:spcPts val="0"/>
              </a:spcAft>
              <a:buSzPts val="1100"/>
              <a:buFont typeface="Courier New" panose="02070309020205020404" pitchFamily="49" charset="0"/>
              <a:buChar char="o"/>
            </a:pPr>
            <a:r>
              <a:rPr lang="en" sz="1000" i="1" dirty="0"/>
              <a:t>Communion of goods. </a:t>
            </a:r>
            <a:r>
              <a:rPr lang="en" sz="1000" dirty="0"/>
              <a:t>The early Christians held everything in common. So, too, “all Christians should be ready and eager to come to the help of the needy” (</a:t>
            </a:r>
            <a:r>
              <a:rPr lang="en" sz="1000" i="1" dirty="0"/>
              <a:t>CCC</a:t>
            </a:r>
            <a:r>
              <a:rPr lang="en" sz="1000" dirty="0"/>
              <a:t>, 952).</a:t>
            </a:r>
            <a:endParaRPr sz="1000" dirty="0"/>
          </a:p>
          <a:p>
            <a:pPr marL="342900" lvl="0" indent="-171450" algn="l" rtl="0">
              <a:spcBef>
                <a:spcPts val="0"/>
              </a:spcBef>
              <a:spcAft>
                <a:spcPts val="0"/>
              </a:spcAft>
              <a:buSzPts val="1100"/>
              <a:buFont typeface="Courier New" panose="02070309020205020404" pitchFamily="49" charset="0"/>
              <a:buChar char="o"/>
            </a:pPr>
            <a:r>
              <a:rPr lang="en" sz="1000" i="1" dirty="0"/>
              <a:t>Communion of charity. </a:t>
            </a:r>
            <a:r>
              <a:rPr lang="en" sz="1000" dirty="0"/>
              <a:t>Every act of charity performed by Catholics benefits the entire Body of Christ. Every sin harms this communion.</a:t>
            </a:r>
            <a:endParaRPr sz="1000" dirty="0"/>
          </a:p>
          <a:p>
            <a:pPr marL="342900" lvl="0" indent="-171450" algn="l" rtl="0">
              <a:spcBef>
                <a:spcPts val="0"/>
              </a:spcBef>
              <a:spcAft>
                <a:spcPts val="0"/>
              </a:spcAft>
              <a:buSzPts val="1100"/>
              <a:buFont typeface="Courier New" panose="02070309020205020404" pitchFamily="49" charset="0"/>
              <a:buChar char="o"/>
            </a:pPr>
            <a:r>
              <a:rPr lang="en" sz="1000" i="1" dirty="0"/>
              <a:t>Communion of all holy people.</a:t>
            </a:r>
            <a:r>
              <a:rPr lang="en" sz="1000" dirty="0"/>
              <a:t> We are united with the Church in heaven, the Church in purgatory, and the Church on earth. The saints in heaven intercede for those who are living and for the dead who are still being purified. The living can receive strength and aid from the saints in heaven, and living members of the Church can pray for those who have died. “Our prayer for them is capable not only of helping them, but also of making their intercession for us effective” (</a:t>
            </a:r>
            <a:r>
              <a:rPr lang="en" sz="1000" i="1" dirty="0"/>
              <a:t>CCC</a:t>
            </a:r>
            <a:r>
              <a:rPr lang="en" sz="1000" dirty="0"/>
              <a:t>, 958).</a:t>
            </a:r>
            <a:endParaRPr sz="1000" dirty="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200"/>
              <a:buFont typeface="Calibri"/>
              <a:buNone/>
            </a:pPr>
            <a:endParaRPr sz="1000"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000" b="1" dirty="0">
                <a:solidFill>
                  <a:schemeClr val="dk1"/>
                </a:solidFill>
              </a:rPr>
              <a:t>Online Resources</a:t>
            </a:r>
            <a:r>
              <a:rPr lang="en" sz="1000" dirty="0">
                <a:solidFill>
                  <a:schemeClr val="dk1"/>
                </a:solidFill>
              </a:rPr>
              <a:t>:  Assign article, </a:t>
            </a:r>
            <a:r>
              <a:rPr lang="en" sz="1000" i="1" dirty="0">
                <a:solidFill>
                  <a:schemeClr val="dk1"/>
                </a:solidFill>
              </a:rPr>
              <a:t>The Communion of Saints.</a:t>
            </a:r>
            <a:r>
              <a:rPr lang="en" sz="1000" dirty="0">
                <a:solidFill>
                  <a:schemeClr val="dk1"/>
                </a:solidFill>
              </a:rPr>
              <a:t> URL here: https://www.catholic.com/magazine/print-edition/the-communion-of-saints </a:t>
            </a:r>
            <a:endParaRPr sz="1000" b="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4d1761a0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274d1761a0c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write </a:t>
            </a:r>
            <a:r>
              <a:rPr lang="en-US" dirty="0">
                <a:solidFill>
                  <a:schemeClr val="dk1"/>
                </a:solidFill>
              </a:rPr>
              <a:t>their reflection and then share it with a person nearby.</a:t>
            </a:r>
            <a:endParaRPr b="1" dirty="0"/>
          </a:p>
          <a:p>
            <a:pPr marL="0" lvl="0" indent="0" algn="l" rtl="0">
              <a:lnSpc>
                <a:spcPct val="100000"/>
              </a:lnSpc>
              <a:spcBef>
                <a:spcPts val="0"/>
              </a:spcBef>
              <a:spcAft>
                <a:spcPts val="0"/>
              </a:spcAft>
              <a:buSzPts val="1100"/>
              <a:buNone/>
            </a:pPr>
            <a:endParaRPr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74d1761a0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274d1761a0c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Use the animation feature to have the yellow answer box appear after you ask the students to respond out loud to the question on the left.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Photo Credit:</a:t>
            </a:r>
            <a:r>
              <a:rPr lang="en" dirty="0"/>
              <a:t> Wikimedia Commons, </a:t>
            </a:r>
            <a:r>
              <a:rPr lang="en" i="1" dirty="0">
                <a:solidFill>
                  <a:schemeClr val="dk1"/>
                </a:solidFill>
              </a:rPr>
              <a:t>The Seven Sacraments </a:t>
            </a:r>
            <a:r>
              <a:rPr lang="en" i="0" dirty="0">
                <a:solidFill>
                  <a:schemeClr val="dk1"/>
                </a:solidFill>
              </a:rPr>
              <a:t>(cropped),</a:t>
            </a:r>
            <a:r>
              <a:rPr lang="en" dirty="0">
                <a:solidFill>
                  <a:schemeClr val="dk1"/>
                </a:solidFill>
              </a:rPr>
              <a:t> Rogier van der Weyden, </a:t>
            </a:r>
            <a:r>
              <a:rPr lang="en-US" dirty="0">
                <a:uFill>
                  <a:noFill/>
                </a:uFill>
              </a:rPr>
              <a:t>https://commons.wikimedia.org/wiki/File:Seven_Sacraments_Rogier.jpg.</a:t>
            </a: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Directions:</a:t>
            </a:r>
            <a:r>
              <a:rPr lang="en" dirty="0">
                <a:solidFill>
                  <a:schemeClr val="dk1"/>
                </a:solidFill>
              </a:rPr>
              <a:t> Have students copy the information from this slide into their notes.</a:t>
            </a: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b="1"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4b23febe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g274b23febe5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Photo Credit</a:t>
            </a:r>
            <a:r>
              <a:rPr lang="en" dirty="0">
                <a:solidFill>
                  <a:schemeClr val="dk1"/>
                </a:solidFill>
              </a:rPr>
              <a:t>: Wikimedia Commons, </a:t>
            </a:r>
            <a:r>
              <a:rPr lang="en" i="1" dirty="0">
                <a:solidFill>
                  <a:schemeClr val="dk1"/>
                </a:solidFill>
              </a:rPr>
              <a:t>One of the Family</a:t>
            </a:r>
            <a:r>
              <a:rPr lang="en" i="0" dirty="0">
                <a:solidFill>
                  <a:schemeClr val="dk1"/>
                </a:solidFill>
              </a:rPr>
              <a:t>, Frederick George Cotman, </a:t>
            </a:r>
            <a:r>
              <a:rPr lang="en-US" i="0" dirty="0">
                <a:solidFill>
                  <a:schemeClr val="dk1"/>
                </a:solidFill>
              </a:rPr>
              <a:t>https://commons.wikimedia.org/wiki/File:Frederick_George_Cotman_-_One_of_the_Family_-_Google_Art_Project.jpg</a:t>
            </a:r>
            <a:r>
              <a:rPr lang="en" i="0" dirty="0">
                <a:solidFill>
                  <a:schemeClr val="dk1"/>
                </a:solidFill>
              </a:rPr>
              <a:t>.</a:t>
            </a: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Teaching Points: </a:t>
            </a:r>
            <a:r>
              <a:rPr lang="en" dirty="0">
                <a:solidFill>
                  <a:schemeClr val="dk1"/>
                </a:solidFill>
              </a:rPr>
              <a:t>The life we receive in the Sacraments (divine life) parallels biological life. Have students answer either “divine life” or “biological life” to the following statements:</a:t>
            </a:r>
          </a:p>
          <a:p>
            <a:pPr marL="0" lvl="0" indent="0" algn="l" rtl="0">
              <a:lnSpc>
                <a:spcPct val="100000"/>
              </a:lnSpc>
              <a:spcBef>
                <a:spcPts val="0"/>
              </a:spcBef>
              <a:spcAft>
                <a:spcPts val="0"/>
              </a:spcAft>
              <a:buClr>
                <a:schemeClr val="dk1"/>
              </a:buClr>
              <a:buSzPts val="1200"/>
              <a:buFont typeface="Calibri"/>
              <a:buNone/>
            </a:pPr>
            <a:endParaRPr dirty="0">
              <a:solidFill>
                <a:schemeClr val="dk1"/>
              </a:solidFill>
            </a:endParaRPr>
          </a:p>
          <a:p>
            <a:pPr marL="171450" indent="-171450">
              <a:buClr>
                <a:schemeClr val="dk1"/>
              </a:buClr>
              <a:buSzPts val="1200"/>
            </a:pPr>
            <a:r>
              <a:rPr lang="en" dirty="0"/>
              <a:t>We must be physically born. (biological life)</a:t>
            </a:r>
            <a:endParaRPr dirty="0"/>
          </a:p>
          <a:p>
            <a:pPr marL="171450" indent="-171450">
              <a:buClr>
                <a:schemeClr val="dk1"/>
              </a:buClr>
              <a:buSzPts val="1200"/>
            </a:pPr>
            <a:r>
              <a:rPr lang="en" dirty="0"/>
              <a:t>We must be spiritually born. (divine life)</a:t>
            </a:r>
            <a:endParaRPr dirty="0"/>
          </a:p>
          <a:p>
            <a:pPr marL="171450" indent="-171450"/>
            <a:r>
              <a:rPr lang="en" dirty="0"/>
              <a:t>We must mature physically. </a:t>
            </a:r>
            <a:r>
              <a:rPr lang="en" dirty="0">
                <a:solidFill>
                  <a:schemeClr val="dk1"/>
                </a:solidFill>
              </a:rPr>
              <a:t>(biological life)</a:t>
            </a:r>
            <a:endParaRPr dirty="0"/>
          </a:p>
          <a:p>
            <a:pPr marL="171450" indent="-171450"/>
            <a:r>
              <a:rPr lang="en" dirty="0"/>
              <a:t>We must grow in spiritual maturity and assume full responsibilities in the Church. </a:t>
            </a:r>
            <a:r>
              <a:rPr lang="en" dirty="0">
                <a:solidFill>
                  <a:schemeClr val="dk1"/>
                </a:solidFill>
              </a:rPr>
              <a:t>(divine life)</a:t>
            </a:r>
            <a:endParaRPr dirty="0">
              <a:solidFill>
                <a:schemeClr val="dk1"/>
              </a:solidFill>
            </a:endParaRPr>
          </a:p>
          <a:p>
            <a:pPr marL="171450" indent="-171450"/>
            <a:r>
              <a:rPr lang="en" dirty="0"/>
              <a:t>We must be physically nourished with food, drink, and exercise. </a:t>
            </a:r>
            <a:r>
              <a:rPr lang="en" dirty="0">
                <a:solidFill>
                  <a:schemeClr val="dk1"/>
                </a:solidFill>
              </a:rPr>
              <a:t>(biological life)</a:t>
            </a:r>
            <a:endParaRPr dirty="0">
              <a:solidFill>
                <a:schemeClr val="dk1"/>
              </a:solidFill>
            </a:endParaRPr>
          </a:p>
          <a:p>
            <a:pPr marL="171450" indent="-171450"/>
            <a:r>
              <a:rPr lang="en" dirty="0"/>
              <a:t>We must nourish the life in the soul. </a:t>
            </a:r>
            <a:r>
              <a:rPr lang="en" dirty="0">
                <a:solidFill>
                  <a:schemeClr val="dk1"/>
                </a:solidFill>
              </a:rPr>
              <a:t>(divine life)</a:t>
            </a:r>
            <a:endParaRPr dirty="0">
              <a:solidFill>
                <a:schemeClr val="dk1"/>
              </a:solidFill>
            </a:endParaRPr>
          </a:p>
          <a:p>
            <a:pPr marL="171450" indent="-171450"/>
            <a:r>
              <a:rPr lang="en" dirty="0"/>
              <a:t>We must be heal of our physical wounds when we are sick or injured. </a:t>
            </a:r>
            <a:r>
              <a:rPr lang="en" dirty="0">
                <a:solidFill>
                  <a:schemeClr val="dk1"/>
                </a:solidFill>
              </a:rPr>
              <a:t>(biological life)</a:t>
            </a:r>
            <a:endParaRPr dirty="0">
              <a:solidFill>
                <a:schemeClr val="dk1"/>
              </a:solidFill>
            </a:endParaRPr>
          </a:p>
          <a:p>
            <a:pPr marL="171450" indent="-171450"/>
            <a:r>
              <a:rPr lang="en" dirty="0"/>
              <a:t>We must be healed of our spiritual wounds. </a:t>
            </a:r>
            <a:r>
              <a:rPr lang="en" dirty="0">
                <a:solidFill>
                  <a:schemeClr val="dk1"/>
                </a:solidFill>
              </a:rPr>
              <a:t>(divine life)</a:t>
            </a:r>
            <a:endParaRPr dirty="0">
              <a:solidFill>
                <a:schemeClr val="dk1"/>
              </a:solidFill>
            </a:endParaRPr>
          </a:p>
          <a:p>
            <a:pPr marL="171450" indent="-171450"/>
            <a:r>
              <a:rPr lang="en" dirty="0"/>
              <a:t>We must have our disease cured and put in remission. </a:t>
            </a:r>
            <a:r>
              <a:rPr lang="en" dirty="0">
                <a:solidFill>
                  <a:schemeClr val="dk1"/>
                </a:solidFill>
              </a:rPr>
              <a:t>(biological life)</a:t>
            </a:r>
            <a:endParaRPr dirty="0">
              <a:solidFill>
                <a:schemeClr val="dk1"/>
              </a:solidFill>
            </a:endParaRPr>
          </a:p>
          <a:p>
            <a:pPr marL="171450" indent="-171450"/>
            <a:r>
              <a:rPr lang="en" dirty="0"/>
              <a:t>We must drive out all traces of our physical and spiritual disease. </a:t>
            </a:r>
            <a:r>
              <a:rPr lang="en" dirty="0">
                <a:solidFill>
                  <a:schemeClr val="dk1"/>
                </a:solidFill>
              </a:rPr>
              <a:t>(divine life)</a:t>
            </a: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ecc48c76f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g2ecc48c76fe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Photo Credit</a:t>
            </a:r>
            <a:r>
              <a:rPr lang="en" dirty="0">
                <a:solidFill>
                  <a:schemeClr val="dk1"/>
                </a:solidFill>
              </a:rPr>
              <a:t>: </a:t>
            </a:r>
            <a:r>
              <a:rPr lang="en" dirty="0">
                <a:solidFill>
                  <a:schemeClr val="dk1"/>
                </a:solidFill>
                <a:uFill>
                  <a:noFill/>
                </a:uFill>
              </a:rPr>
              <a:t>Wikimedia Commons, </a:t>
            </a:r>
            <a:r>
              <a:rPr lang="en" i="1" dirty="0">
                <a:solidFill>
                  <a:schemeClr val="dk1"/>
                </a:solidFill>
              </a:rPr>
              <a:t>Преображение</a:t>
            </a:r>
            <a:r>
              <a:rPr lang="en" dirty="0">
                <a:solidFill>
                  <a:schemeClr val="dk1"/>
                </a:solidFill>
              </a:rPr>
              <a:t> (</a:t>
            </a:r>
            <a:r>
              <a:rPr lang="en" i="1" dirty="0">
                <a:solidFill>
                  <a:schemeClr val="dk1"/>
                </a:solidFill>
              </a:rPr>
              <a:t>Transfiguration</a:t>
            </a:r>
            <a:r>
              <a:rPr lang="en" i="0" dirty="0">
                <a:solidFill>
                  <a:schemeClr val="dk1"/>
                </a:solidFill>
              </a:rPr>
              <a:t>),</a:t>
            </a:r>
            <a:r>
              <a:rPr lang="en" dirty="0">
                <a:solidFill>
                  <a:schemeClr val="dk1"/>
                </a:solidFill>
              </a:rPr>
              <a:t> Alexander Ivanov, </a:t>
            </a:r>
            <a:r>
              <a:rPr lang="en-US" dirty="0">
                <a:solidFill>
                  <a:schemeClr val="dk1"/>
                </a:solidFill>
              </a:rPr>
              <a:t>https://commons.wikimedia.org/wiki/File:Alexandr_Ivanov_015.jpg.</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Directions: </a:t>
            </a:r>
            <a:r>
              <a:rPr lang="en" dirty="0">
                <a:solidFill>
                  <a:schemeClr val="dk1"/>
                </a:solidFill>
              </a:rPr>
              <a:t>Have students copy information from this slide into their notes.</a:t>
            </a: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Teaching Points:</a:t>
            </a:r>
          </a:p>
          <a:p>
            <a:pPr marL="171450" indent="-171450">
              <a:buClr>
                <a:schemeClr val="dk1"/>
              </a:buClr>
              <a:buSzPts val="1200"/>
            </a:pPr>
            <a:r>
              <a:rPr lang="en" dirty="0"/>
              <a:t>The divine life of Christ is a newer, higher life of grace communicated through his Church in exactly the same way as his divine life was communicated when he walked on the earth. </a:t>
            </a:r>
            <a:r>
              <a:rPr lang="en" dirty="0">
                <a:solidFill>
                  <a:schemeClr val="dk1"/>
                </a:solidFill>
              </a:rPr>
              <a:t>By grace, we too become sharers in God’s divine life.</a:t>
            </a:r>
          </a:p>
          <a:p>
            <a:pPr marL="0" indent="0">
              <a:buClr>
                <a:schemeClr val="dk1"/>
              </a:buClr>
              <a:buSzPts val="1200"/>
              <a:buNone/>
            </a:pPr>
            <a:endParaRPr lang="en" dirty="0">
              <a:solidFill>
                <a:schemeClr val="dk1"/>
              </a:solidFill>
            </a:endParaRPr>
          </a:p>
          <a:p>
            <a:pPr marL="171450" indent="-171450">
              <a:buClr>
                <a:schemeClr val="dk1"/>
              </a:buClr>
              <a:buSzPts val="1200"/>
            </a:pPr>
            <a:r>
              <a:rPr lang="en" dirty="0"/>
              <a:t>What Jesus of Nazareth once did on earth with his human body he continues to do with his mystical body (the Church) as his instrument on earth.</a:t>
            </a:r>
            <a:endParaRPr dirty="0">
              <a:solidFill>
                <a:schemeClr val="dk1"/>
              </a:solidFill>
            </a:endParaRPr>
          </a:p>
          <a:p>
            <a:pPr marL="457200" lvl="0" indent="0" algn="l" rtl="0">
              <a:lnSpc>
                <a:spcPct val="100000"/>
              </a:lnSpc>
              <a:spcBef>
                <a:spcPts val="0"/>
              </a:spcBef>
              <a:spcAft>
                <a:spcPts val="0"/>
              </a:spcAft>
              <a:buNone/>
            </a:pPr>
            <a:endParaRPr b="1" dirty="0">
              <a:solidFill>
                <a:schemeClr val="dk1"/>
              </a:solidFill>
            </a:endParaRPr>
          </a:p>
          <a:p>
            <a:pPr marL="0" lvl="0" indent="0" algn="l" rtl="0">
              <a:lnSpc>
                <a:spcPct val="100000"/>
              </a:lnSpc>
              <a:spcBef>
                <a:spcPts val="0"/>
              </a:spcBef>
              <a:spcAft>
                <a:spcPts val="0"/>
              </a:spcAft>
              <a:buNone/>
            </a:pPr>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b="1" dirty="0"/>
              <a:t>Photo Credit:</a:t>
            </a:r>
            <a:r>
              <a:rPr lang="en" dirty="0">
                <a:solidFill>
                  <a:schemeClr val="dk1"/>
                </a:solidFill>
              </a:rPr>
              <a:t> Wikimedia Commons, Dennis G. Jarvis, “</a:t>
            </a:r>
            <a:r>
              <a:rPr lang="en-US" b="0" i="0" dirty="0">
                <a:solidFill>
                  <a:srgbClr val="202122"/>
                </a:solidFill>
                <a:effectLst/>
                <a:latin typeface="Arial" panose="020B0604020202020204" pitchFamily="34" charset="0"/>
              </a:rPr>
              <a:t>This window represents the tree of life. This theme stems from the meditations of the Franciscan saint </a:t>
            </a:r>
            <a:r>
              <a:rPr lang="en-US" b="0" i="0" dirty="0" err="1">
                <a:solidFill>
                  <a:srgbClr val="202122"/>
                </a:solidFill>
                <a:effectLst/>
                <a:latin typeface="Arial" panose="020B0604020202020204" pitchFamily="34" charset="0"/>
              </a:rPr>
              <a:t>Bonnaventure</a:t>
            </a:r>
            <a:r>
              <a:rPr lang="en-US" b="0" i="0" dirty="0">
                <a:solidFill>
                  <a:srgbClr val="202122"/>
                </a:solidFill>
                <a:effectLst/>
                <a:latin typeface="Arial" panose="020B0604020202020204" pitchFamily="34" charset="0"/>
              </a:rPr>
              <a:t> (1221-1274) on the virtues and kindness of the Redeemer,” https://commons.wikimedia.org/wiki/File:France-002170_-_Christ_(15781224056).jpg. License: https://creativecommons.org/licenses/by-sa/2.0/deed.en</a:t>
            </a:r>
          </a:p>
          <a:p>
            <a:pPr marL="0" lvl="0" indent="0" algn="l" rtl="0">
              <a:lnSpc>
                <a:spcPct val="100000"/>
              </a:lnSpc>
              <a:spcBef>
                <a:spcPts val="0"/>
              </a:spcBef>
              <a:spcAft>
                <a:spcPts val="0"/>
              </a:spcAft>
              <a:buClr>
                <a:schemeClr val="dk1"/>
              </a:buClr>
              <a:buSzPts val="1200"/>
              <a:buFont typeface="Calibri"/>
              <a:buNone/>
            </a:pPr>
            <a:endParaRPr lang="en"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b="1" dirty="0"/>
              <a:t>Directions: </a:t>
            </a:r>
            <a:r>
              <a:rPr lang="en" dirty="0"/>
              <a:t>Have students write down the term and definition as part of a Key Vocab section in their notes.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4fe896150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34fe8961500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1" dirty="0">
                <a:solidFill>
                  <a:schemeClr val="dk1"/>
                </a:solidFill>
              </a:rPr>
              <a:t>Photo Credit: </a:t>
            </a:r>
            <a:r>
              <a:rPr lang="en-US" b="0" dirty="0">
                <a:solidFill>
                  <a:schemeClr val="dk1"/>
                </a:solidFill>
              </a:rPr>
              <a:t>Wikimedia Commons, “</a:t>
            </a:r>
            <a:r>
              <a:rPr lang="en-US" b="0" i="0" dirty="0">
                <a:solidFill>
                  <a:srgbClr val="202122"/>
                </a:solidFill>
                <a:effectLst/>
                <a:latin typeface="Arial" panose="020B0604020202020204" pitchFamily="34" charset="0"/>
              </a:rPr>
              <a:t>Spiral galaxy Messier 83,” </a:t>
            </a:r>
            <a:r>
              <a:rPr lang="en-US" dirty="0"/>
              <a:t>NASA, ESA, and the Hubble Heritage Team (</a:t>
            </a:r>
            <a:r>
              <a:rPr lang="en-US" dirty="0" err="1"/>
              <a:t>STScI</a:t>
            </a:r>
            <a:r>
              <a:rPr lang="en-US" dirty="0"/>
              <a:t>/AURA) with acknowledgment to William Blair (Johns Hopkins University), https://commons.wikimedia.org/wiki/File:Messier83_-_Heic1403a.jpg.</a:t>
            </a:r>
          </a:p>
          <a:p>
            <a:pPr marL="0" lvl="0" indent="0" algn="l" rtl="0">
              <a:lnSpc>
                <a:spcPct val="100000"/>
              </a:lnSpc>
              <a:spcBef>
                <a:spcPts val="0"/>
              </a:spcBef>
              <a:spcAft>
                <a:spcPts val="0"/>
              </a:spcAft>
              <a:buClr>
                <a:schemeClr val="dk1"/>
              </a:buClr>
              <a:buSzPts val="1200"/>
              <a:buFont typeface="Calibri"/>
              <a:buNone/>
            </a:pP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Directions: </a:t>
            </a:r>
            <a:r>
              <a:rPr lang="en" dirty="0">
                <a:solidFill>
                  <a:schemeClr val="dk1"/>
                </a:solidFill>
              </a:rPr>
              <a:t>Have students copy information from this slide into their notes.</a:t>
            </a: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Teaching Points:</a:t>
            </a:r>
            <a:endParaRPr lang="en" dirty="0"/>
          </a:p>
          <a:p>
            <a:pPr marL="171450" indent="-171450">
              <a:buClr>
                <a:schemeClr val="dk1"/>
              </a:buClr>
              <a:buSzPts val="1200"/>
            </a:pPr>
            <a:r>
              <a:rPr lang="en" dirty="0"/>
              <a:t>From a historical perspective, the events of the Paschal Mystery and our salvation—Christ’s Passion, Death, Resurrection, and Ascension—occurred only once. But by the power of the Holy Spirit, these events, commemorated in the liturgy, are present and real for us today. We remain in intimate communion with God and with one another when we participate in the liturgy. At the liturgy, we are also able to participate in Christ’s prayer to the Father, made in the Holy Spirit.</a:t>
            </a:r>
            <a:endParaRPr dirty="0"/>
          </a:p>
          <a:p>
            <a:pPr marL="171450" indent="-171450">
              <a:buClr>
                <a:schemeClr val="dk1"/>
              </a:buClr>
              <a:buSzPts val="1200"/>
            </a:pPr>
            <a:endParaRPr dirty="0"/>
          </a:p>
          <a:p>
            <a:pPr marL="171450" indent="-171450">
              <a:buClr>
                <a:schemeClr val="dk1"/>
              </a:buClr>
            </a:pPr>
            <a:r>
              <a:rPr lang="en" dirty="0"/>
              <a:t>The </a:t>
            </a:r>
            <a:r>
              <a:rPr lang="en" i="1" dirty="0"/>
              <a:t>Catechism of the Catholic </a:t>
            </a:r>
            <a:r>
              <a:rPr lang="en" i="0" dirty="0"/>
              <a:t>Church teaches: “This</a:t>
            </a:r>
            <a:r>
              <a:rPr lang="en" dirty="0"/>
              <a:t> “today” of the living God which man is called to enter is “the hour” of Jesus’s Passover, which reaches across and underlies all history: Life extends over all beings and fills them with unlimited light; the Orient of orients pervades the universe, and he who was "before the daystar" and before the heavenly bodies, immortal and vast, the great Christ, shines over all beings more brightly than the sun. Therefore a day of long, eternal light is ushered in for us who believe in him, a day which is never blotted out: the mystical Passover." (</a:t>
            </a:r>
            <a:r>
              <a:rPr lang="en" i="1" dirty="0"/>
              <a:t>CCC</a:t>
            </a:r>
            <a:r>
              <a:rPr lang="en" i="0" dirty="0"/>
              <a:t>,</a:t>
            </a:r>
            <a:r>
              <a:rPr lang="en" dirty="0"/>
              <a:t> 1165).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Online Resources: </a:t>
            </a:r>
            <a:r>
              <a:rPr lang="en" dirty="0">
                <a:solidFill>
                  <a:schemeClr val="dk1"/>
                </a:solidFill>
              </a:rPr>
              <a:t>Assign article, </a:t>
            </a:r>
            <a:r>
              <a:rPr lang="en" i="1" dirty="0">
                <a:solidFill>
                  <a:schemeClr val="dk1"/>
                </a:solidFill>
              </a:rPr>
              <a:t>Catholic Time Travel. </a:t>
            </a:r>
            <a:r>
              <a:rPr lang="en" dirty="0">
                <a:solidFill>
                  <a:schemeClr val="dk1"/>
                </a:solidFill>
              </a:rPr>
              <a:t> URL here: https://www.catholic365.com/article/30129/the-paschal-mystery-time-machine.html</a:t>
            </a: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74b23febe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274b23febe5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Photo Credit:</a:t>
            </a:r>
            <a:r>
              <a:rPr lang="en" dirty="0"/>
              <a:t> Wikimedia Commons, “</a:t>
            </a:r>
            <a:r>
              <a:rPr lang="en" dirty="0">
                <a:solidFill>
                  <a:schemeClr val="dk1"/>
                </a:solidFill>
              </a:rPr>
              <a:t>Eucharistic Adoration,”</a:t>
            </a:r>
            <a:r>
              <a:rPr lang="en" dirty="0"/>
              <a:t> </a:t>
            </a:r>
            <a:r>
              <a:rPr lang="en" dirty="0">
                <a:uFill>
                  <a:noFill/>
                </a:uFill>
              </a:rPr>
              <a:t>Melchior2008, </a:t>
            </a:r>
            <a:r>
              <a:rPr lang="en-US" dirty="0">
                <a:uFill>
                  <a:noFill/>
                </a:uFill>
              </a:rPr>
              <a:t>https://commons.wikimedia.org/w/index.php?search=Eucharistic+Adoration+Melchior2008&amp;title=Special%3AMediaSearch&amp;type=image</a:t>
            </a:r>
            <a:r>
              <a:rPr lang="en" dirty="0">
                <a:uFill>
                  <a:noFill/>
                </a:uFill>
              </a:rPr>
              <a:t>.</a:t>
            </a:r>
            <a:endParaRPr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Directions: </a:t>
            </a:r>
            <a:r>
              <a:rPr lang="en" dirty="0">
                <a:solidFill>
                  <a:schemeClr val="dk1"/>
                </a:solidFill>
              </a:rPr>
              <a:t>Have students write down the term and definition as part of a Key Vocab section in their notes.</a:t>
            </a: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Online Resources: </a:t>
            </a:r>
            <a:r>
              <a:rPr lang="en" dirty="0">
                <a:solidFill>
                  <a:schemeClr val="dk1"/>
                </a:solidFill>
              </a:rPr>
              <a:t>Assign article, </a:t>
            </a:r>
            <a:r>
              <a:rPr lang="en" i="1" dirty="0">
                <a:solidFill>
                  <a:schemeClr val="dk1"/>
                </a:solidFill>
              </a:rPr>
              <a:t>The Eucharist Sign or Symbol Why it Matters. </a:t>
            </a:r>
            <a:r>
              <a:rPr lang="en" dirty="0">
                <a:solidFill>
                  <a:schemeClr val="dk1"/>
                </a:solidFill>
              </a:rPr>
              <a:t>URL here: </a:t>
            </a:r>
            <a:r>
              <a:rPr lang="en" u="sng" dirty="0">
                <a:solidFill>
                  <a:schemeClr val="hlink"/>
                </a:solidFill>
                <a:hlinkClick r:id="rId3"/>
              </a:rPr>
              <a:t>https://www.catholic365.com/article/30092/eucharist-symbol-or-sign-why-it-matters.html</a:t>
            </a:r>
            <a:r>
              <a:rPr lang="en" dirty="0">
                <a:solidFill>
                  <a:schemeClr val="dk1"/>
                </a:solidFill>
              </a:rPr>
              <a:t> </a:t>
            </a: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b="1" dirty="0"/>
          </a:p>
          <a:p>
            <a:pPr marL="0" lvl="0" indent="0" algn="l" rtl="0">
              <a:lnSpc>
                <a:spcPct val="100000"/>
              </a:lnSpc>
              <a:spcBef>
                <a:spcPts val="0"/>
              </a:spcBef>
              <a:spcAft>
                <a:spcPts val="0"/>
              </a:spcAft>
              <a:buClr>
                <a:schemeClr val="dk1"/>
              </a:buClr>
              <a:buSzPts val="1200"/>
              <a:buFont typeface="Calibri"/>
              <a:buNone/>
            </a:pPr>
            <a:endParaRPr b="1"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ecc48c76f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g2ecc48c76fe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 b="1" dirty="0">
                <a:solidFill>
                  <a:schemeClr val="dk1"/>
                </a:solidFill>
              </a:rPr>
              <a:t>Photo Credit:</a:t>
            </a:r>
            <a:r>
              <a:rPr lang="en" dirty="0">
                <a:solidFill>
                  <a:schemeClr val="dk1"/>
                </a:solidFill>
              </a:rPr>
              <a:t> Wikimedia Commons, “</a:t>
            </a:r>
            <a:r>
              <a:rPr lang="en-US" sz="1100" b="0" i="0" u="none" strike="noStrike" cap="none" dirty="0">
                <a:solidFill>
                  <a:srgbClr val="000000"/>
                </a:solidFill>
                <a:effectLst/>
                <a:latin typeface="Arial"/>
                <a:ea typeface="Arial"/>
                <a:cs typeface="Arial"/>
                <a:sym typeface="Arial"/>
              </a:rPr>
              <a:t>Jesus Christ I’m the way the truth and the life, painting by tommy </a:t>
            </a:r>
            <a:r>
              <a:rPr lang="en-US" sz="1100" b="0" i="0" u="none" strike="noStrike" cap="none" dirty="0" err="1">
                <a:solidFill>
                  <a:srgbClr val="000000"/>
                </a:solidFill>
                <a:effectLst/>
                <a:latin typeface="Arial"/>
                <a:ea typeface="Arial"/>
                <a:cs typeface="Arial"/>
                <a:sym typeface="Arial"/>
              </a:rPr>
              <a:t>tallstig</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Tomtall</a:t>
            </a:r>
            <a:r>
              <a:rPr lang="en-US" sz="1100" b="0" i="0" u="none" strike="noStrike" cap="none" dirty="0">
                <a:solidFill>
                  <a:srgbClr val="000000"/>
                </a:solidFill>
                <a:effectLst/>
                <a:latin typeface="Arial"/>
                <a:ea typeface="Arial"/>
                <a:cs typeface="Arial"/>
                <a:sym typeface="Arial"/>
              </a:rPr>
              <a:t>, https://commons.wikimedia.org/wiki/File:Jesus_Christ_i%27m_the_way_the_truth_and_the_life,_painting_by_tommy_tallstig.jpg. License: https://creativecommons.org/licenses/by-sa/4.0/deed.en</a:t>
            </a:r>
          </a:p>
          <a:p>
            <a:pPr marL="0" lvl="0" indent="0" algn="l" rtl="0">
              <a:lnSpc>
                <a:spcPct val="100000"/>
              </a:lnSpc>
              <a:spcBef>
                <a:spcPts val="0"/>
              </a:spcBef>
              <a:spcAft>
                <a:spcPts val="0"/>
              </a:spcAft>
              <a:buClr>
                <a:schemeClr val="dk1"/>
              </a:buClr>
              <a:buSzPts val="1200"/>
              <a:buFont typeface="Calibri"/>
              <a:buNone/>
            </a:pPr>
            <a:endParaRPr lang="en"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000" b="1" dirty="0">
                <a:solidFill>
                  <a:schemeClr val="dk1"/>
                </a:solidFill>
              </a:rPr>
              <a:t>Directions: </a:t>
            </a:r>
            <a:r>
              <a:rPr lang="en" sz="1000" dirty="0">
                <a:solidFill>
                  <a:schemeClr val="dk1"/>
                </a:solidFill>
              </a:rPr>
              <a:t>Have students copy information from the slide into their notes.</a:t>
            </a:r>
            <a:endParaRPr sz="1000"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sz="1000"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000" b="1" dirty="0">
                <a:solidFill>
                  <a:schemeClr val="dk1"/>
                </a:solidFill>
              </a:rPr>
              <a:t>Teaching Points:</a:t>
            </a:r>
            <a:r>
              <a:rPr lang="en" sz="1000" dirty="0"/>
              <a:t> </a:t>
            </a:r>
            <a:endParaRPr sz="1000" dirty="0"/>
          </a:p>
          <a:p>
            <a:pPr marL="0" indent="0">
              <a:buClr>
                <a:schemeClr val="dk1"/>
              </a:buClr>
              <a:buSzPts val="1200"/>
              <a:buNone/>
            </a:pPr>
            <a:endParaRPr sz="1000" dirty="0"/>
          </a:p>
          <a:p>
            <a:pPr marL="171450" indent="-171450"/>
            <a:r>
              <a:rPr lang="en" sz="1000" i="1" dirty="0"/>
              <a:t>Jesus Christ is present in the minister of the sacrament.</a:t>
            </a:r>
          </a:p>
          <a:p>
            <a:pPr marL="171450" lvl="1" indent="-171450" algn="l" rtl="0">
              <a:spcBef>
                <a:spcPts val="0"/>
              </a:spcBef>
              <a:spcAft>
                <a:spcPts val="0"/>
              </a:spcAft>
              <a:buSzPts val="1100"/>
              <a:buNone/>
            </a:pPr>
            <a:r>
              <a:rPr lang="en" sz="1000" dirty="0"/>
              <a:t>	Through the Sacrament of Holy Orders, Christ is present in the ordained minister who offers the Sacrifice of the Mass. In fact, it is Christ himself who is the minister of the sacrament. By his ordination, the priest is given particular grace to act </a:t>
            </a:r>
            <a:r>
              <a:rPr lang="en" sz="1000" i="1" dirty="0"/>
              <a:t>in persona Christi capitis</a:t>
            </a:r>
            <a:r>
              <a:rPr lang="en" sz="1000" dirty="0"/>
              <a:t> (a Latin phrase meaning “in the person of Christ, Head [of the Body, the Church]”); that is to serve the Body, the Church, in Jesus’s name by the celebration of the sacraments, which is the distinctive work of Holy Orders. Take into account that Jesus is also present “when anybody baptizes” (</a:t>
            </a:r>
            <a:r>
              <a:rPr lang="en" sz="1000" i="1" dirty="0"/>
              <a:t>CCC</a:t>
            </a:r>
            <a:r>
              <a:rPr lang="en" sz="1000" dirty="0"/>
              <a:t>, 1088, quoting </a:t>
            </a:r>
            <a:r>
              <a:rPr lang="en" sz="1000" i="1" dirty="0"/>
              <a:t>Sacrosanctum Concilium</a:t>
            </a:r>
            <a:r>
              <a:rPr lang="en" sz="1000" dirty="0"/>
              <a:t>, 7). Note that “anybody” does not have to be an ordained minister.</a:t>
            </a:r>
            <a:endParaRPr sz="1000" dirty="0"/>
          </a:p>
          <a:p>
            <a:pPr marL="0" indent="0">
              <a:buNone/>
            </a:pPr>
            <a:endParaRPr sz="1000" dirty="0"/>
          </a:p>
          <a:p>
            <a:pPr marL="171450" indent="-171450"/>
            <a:r>
              <a:rPr lang="en" sz="1000" i="1" dirty="0"/>
              <a:t>Jesus Christ is present in Scripture.</a:t>
            </a:r>
            <a:endParaRPr sz="1000" i="1" dirty="0"/>
          </a:p>
          <a:p>
            <a:pPr marL="171450" lvl="1" indent="0" algn="l" rtl="0">
              <a:spcBef>
                <a:spcPts val="0"/>
              </a:spcBef>
              <a:spcAft>
                <a:spcPts val="0"/>
              </a:spcAft>
              <a:buSzPts val="1100"/>
              <a:buNone/>
            </a:pPr>
            <a:r>
              <a:rPr lang="en" sz="1000" dirty="0"/>
              <a:t>It is Christ who speaks when the Scriptures are read at the liturgy. Jesus Christ is the Word of God made flesh (Jn 1:14). As God himself, Christ alone has “the words of eternal life” (Jn 6:68).</a:t>
            </a:r>
            <a:endParaRPr sz="1000" dirty="0"/>
          </a:p>
          <a:p>
            <a:pPr marL="0" indent="0">
              <a:buNone/>
            </a:pPr>
            <a:r>
              <a:rPr lang="en" sz="1000" dirty="0"/>
              <a:t> </a:t>
            </a:r>
            <a:endParaRPr sz="1000" dirty="0"/>
          </a:p>
          <a:p>
            <a:pPr marL="171450" indent="-171450"/>
            <a:r>
              <a:rPr lang="en" sz="1000" i="1" dirty="0"/>
              <a:t>Jesus Christ is present </a:t>
            </a:r>
            <a:r>
              <a:rPr lang="en-US" sz="1000" i="1" dirty="0"/>
              <a:t>in the Church as members of his Body.</a:t>
            </a:r>
            <a:endParaRPr sz="1000" dirty="0"/>
          </a:p>
          <a:p>
            <a:pPr marL="171450" lvl="1" indent="0" algn="l" rtl="0">
              <a:spcBef>
                <a:spcPts val="0"/>
              </a:spcBef>
              <a:spcAft>
                <a:spcPts val="0"/>
              </a:spcAft>
              <a:buSzPts val="1100"/>
              <a:buNone/>
            </a:pPr>
            <a:r>
              <a:rPr lang="en" sz="1000" dirty="0"/>
              <a:t>Jesus told his disciples, “For where two or three are gathered together in my name, there am I in the midst of them” (Mt 18:20).</a:t>
            </a:r>
            <a:endParaRPr sz="1000" dirty="0"/>
          </a:p>
          <a:p>
            <a:pPr marL="0" indent="0">
              <a:buNone/>
            </a:pPr>
            <a:endParaRPr sz="1000" dirty="0"/>
          </a:p>
          <a:p>
            <a:pPr marL="171450" indent="-171450"/>
            <a:r>
              <a:rPr lang="en" sz="1000" i="1" dirty="0"/>
              <a:t>Jesus Christ is especially present in the Eucharist, his own Body and Blood.</a:t>
            </a:r>
          </a:p>
          <a:p>
            <a:pPr marL="171450" lvl="1" indent="0" algn="l" rtl="0">
              <a:spcBef>
                <a:spcPts val="0"/>
              </a:spcBef>
              <a:spcAft>
                <a:spcPts val="0"/>
              </a:spcAft>
              <a:buSzPts val="1100"/>
              <a:buNone/>
            </a:pPr>
            <a:r>
              <a:rPr lang="en" sz="1000" dirty="0"/>
              <a:t>This mystery is called the Real Presence of Christ in the Eucharist because it is Christ’s presence in the fullest sense: “It is a </a:t>
            </a:r>
            <a:r>
              <a:rPr lang="en" sz="1000" i="1" dirty="0"/>
              <a:t>substantial</a:t>
            </a:r>
            <a:r>
              <a:rPr lang="en" sz="1000" dirty="0"/>
              <a:t> presence by which Christ, God and man, makes himself wholly and entirely present” (</a:t>
            </a:r>
            <a:r>
              <a:rPr lang="en" sz="1000" i="1" dirty="0"/>
              <a:t>CCC</a:t>
            </a:r>
            <a:r>
              <a:rPr lang="en" sz="1000" dirty="0"/>
              <a:t>, 1374). </a:t>
            </a:r>
            <a:endParaRPr sz="1000" dirty="0">
              <a:solidFill>
                <a:schemeClr val="dk1"/>
              </a:solidFill>
              <a:latin typeface="Times New Roman"/>
              <a:ea typeface="Times New Roman"/>
              <a:cs typeface="Times New Roman"/>
              <a:sym typeface="Times New Roman"/>
            </a:endParaRPr>
          </a:p>
          <a:p>
            <a:pPr marL="0" indent="0">
              <a:buClr>
                <a:schemeClr val="dk1"/>
              </a:buClr>
              <a:buSzPts val="1200"/>
              <a:buNone/>
            </a:pPr>
            <a:endParaRPr sz="1000" b="1"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4fe896150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g34fe8961500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Photo Credit:</a:t>
            </a:r>
            <a:r>
              <a:rPr lang="en" dirty="0"/>
              <a:t> Wikimedia Commons, </a:t>
            </a:r>
            <a:r>
              <a:rPr lang="en" i="1" dirty="0"/>
              <a:t>The Ghent Alterpiece Adoration of the Lamb</a:t>
            </a:r>
            <a:r>
              <a:rPr lang="en" dirty="0"/>
              <a:t> (detail), Jan Van Eyck, </a:t>
            </a:r>
            <a:r>
              <a:rPr lang="en-US" dirty="0"/>
              <a:t>https://commons.wikimedia.org/wiki/File:Jan_van_Eyck_-_The_Ghent_Altarpiece_-_Adoration_of_the_Lamb_(detail)_-_WGA07655.jpg.</a:t>
            </a:r>
            <a:endParaRPr dirty="0"/>
          </a:p>
          <a:p>
            <a:pPr marL="0" lvl="0" indent="0" algn="l" rtl="0">
              <a:lnSpc>
                <a:spcPct val="100000"/>
              </a:lnSpc>
              <a:spcBef>
                <a:spcPts val="0"/>
              </a:spcBef>
              <a:spcAft>
                <a:spcPts val="0"/>
              </a:spcAft>
              <a:buClr>
                <a:schemeClr val="dk1"/>
              </a:buClr>
              <a:buSzPts val="1200"/>
              <a:buFont typeface="Calibri"/>
              <a:buNone/>
            </a:pP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Directions: </a:t>
            </a:r>
            <a:r>
              <a:rPr lang="en" dirty="0">
                <a:solidFill>
                  <a:schemeClr val="dk1"/>
                </a:solidFill>
              </a:rPr>
              <a:t>Have students read aloud the information from this slide.</a:t>
            </a: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b="1"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8"/>
          <p:cNvSpPr txBox="1">
            <a:spLocks noGrp="1"/>
          </p:cNvSpPr>
          <p:nvPr>
            <p:ph type="body" idx="1"/>
          </p:nvPr>
        </p:nvSpPr>
        <p:spPr>
          <a:xfrm>
            <a:off x="857250" y="1543050"/>
            <a:ext cx="7404900" cy="3029100"/>
          </a:xfrm>
          <a:prstGeom prst="rect">
            <a:avLst/>
          </a:prstGeom>
          <a:noFill/>
          <a:ln>
            <a:noFill/>
          </a:ln>
        </p:spPr>
        <p:txBody>
          <a:bodyPr spcFirstLastPara="1" wrap="square" lIns="68575" tIns="34275" rIns="68575" bIns="34275" anchor="t" anchorCtr="0">
            <a:normAutofit/>
          </a:bodyPr>
          <a:lstStyle>
            <a:lvl1pPr marL="457200" lvl="0" indent="-298450" algn="l">
              <a:lnSpc>
                <a:spcPct val="90000"/>
              </a:lnSpc>
              <a:spcBef>
                <a:spcPts val="1100"/>
              </a:spcBef>
              <a:spcAft>
                <a:spcPts val="0"/>
              </a:spcAft>
              <a:buSzPts val="1100"/>
              <a:buChar char="●"/>
              <a:defRPr/>
            </a:lvl1pPr>
            <a:lvl2pPr marL="914400" lvl="1" indent="-298450" algn="l">
              <a:lnSpc>
                <a:spcPct val="90000"/>
              </a:lnSpc>
              <a:spcBef>
                <a:spcPts val="1200"/>
              </a:spcBef>
              <a:spcAft>
                <a:spcPts val="0"/>
              </a:spcAft>
              <a:buSzPts val="1100"/>
              <a:buChar char="○"/>
              <a:defRPr/>
            </a:lvl2pPr>
            <a:lvl3pPr marL="1371600" lvl="2" indent="-298450" algn="l">
              <a:lnSpc>
                <a:spcPct val="90000"/>
              </a:lnSpc>
              <a:spcBef>
                <a:spcPts val="300"/>
              </a:spcBef>
              <a:spcAft>
                <a:spcPts val="0"/>
              </a:spcAft>
              <a:buSzPts val="1100"/>
              <a:buChar char="■"/>
              <a:defRPr/>
            </a:lvl3pPr>
            <a:lvl4pPr marL="1828800" lvl="3" indent="-298450" algn="l">
              <a:lnSpc>
                <a:spcPct val="90000"/>
              </a:lnSpc>
              <a:spcBef>
                <a:spcPts val="300"/>
              </a:spcBef>
              <a:spcAft>
                <a:spcPts val="0"/>
              </a:spcAft>
              <a:buSzPts val="1100"/>
              <a:buChar char="●"/>
              <a:defRPr/>
            </a:lvl4pPr>
            <a:lvl5pPr marL="2286000" lvl="4" indent="-298450" algn="l">
              <a:lnSpc>
                <a:spcPct val="90000"/>
              </a:lnSpc>
              <a:spcBef>
                <a:spcPts val="300"/>
              </a:spcBef>
              <a:spcAft>
                <a:spcPts val="0"/>
              </a:spcAft>
              <a:buSzPts val="1100"/>
              <a:buChar char="○"/>
              <a:defRPr/>
            </a:lvl5pPr>
            <a:lvl6pPr marL="2743200" lvl="5" indent="-298450" algn="l">
              <a:lnSpc>
                <a:spcPct val="90000"/>
              </a:lnSpc>
              <a:spcBef>
                <a:spcPts val="300"/>
              </a:spcBef>
              <a:spcAft>
                <a:spcPts val="0"/>
              </a:spcAft>
              <a:buSzPts val="1100"/>
              <a:buChar char="■"/>
              <a:defRPr/>
            </a:lvl6pPr>
            <a:lvl7pPr marL="3200400" lvl="6" indent="-298450" algn="l">
              <a:lnSpc>
                <a:spcPct val="90000"/>
              </a:lnSpc>
              <a:spcBef>
                <a:spcPts val="300"/>
              </a:spcBef>
              <a:spcAft>
                <a:spcPts val="0"/>
              </a:spcAft>
              <a:buSzPts val="1100"/>
              <a:buChar char="●"/>
              <a:defRPr/>
            </a:lvl7pPr>
            <a:lvl8pPr marL="3657600" lvl="7" indent="-298450" algn="l">
              <a:lnSpc>
                <a:spcPct val="90000"/>
              </a:lnSpc>
              <a:spcBef>
                <a:spcPts val="300"/>
              </a:spcBef>
              <a:spcAft>
                <a:spcPts val="0"/>
              </a:spcAft>
              <a:buSzPts val="1100"/>
              <a:buChar char="○"/>
              <a:defRPr/>
            </a:lvl8pPr>
            <a:lvl9pPr marL="4114800" lvl="8" indent="-298450" algn="l">
              <a:lnSpc>
                <a:spcPct val="90000"/>
              </a:lnSpc>
              <a:spcBef>
                <a:spcPts val="300"/>
              </a:spcBef>
              <a:spcAft>
                <a:spcPts val="300"/>
              </a:spcAft>
              <a:buSzPts val="1100"/>
              <a:buChar char="■"/>
              <a:defRPr/>
            </a:lvl9pPr>
          </a:lstStyle>
          <a:p>
            <a:endParaRPr/>
          </a:p>
        </p:txBody>
      </p:sp>
      <p:sp>
        <p:nvSpPr>
          <p:cNvPr id="12" name="Google Shape;12;p18"/>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 name="Google Shape;13;p18"/>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 name="Google Shape;14;p18"/>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2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1" name="Google Shape;51;p2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2" name="Google Shape;52;p2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3" name="Google Shape;5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p2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6" name="Google Shape;56;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p2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9" name="Google Shape;59;p2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0" name="Google Shape;60;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8" name="Google Shape;18;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1" name="Google Shape;21;p2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 name="Google Shape;22;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19"/>
          <p:cNvSpPr txBox="1">
            <a:spLocks noGrp="1"/>
          </p:cNvSpPr>
          <p:nvPr>
            <p:ph type="body" idx="1"/>
          </p:nvPr>
        </p:nvSpPr>
        <p:spPr>
          <a:xfrm>
            <a:off x="857250" y="1543049"/>
            <a:ext cx="3566400" cy="3017400"/>
          </a:xfrm>
          <a:prstGeom prst="rect">
            <a:avLst/>
          </a:prstGeom>
          <a:noFill/>
          <a:ln>
            <a:noFill/>
          </a:ln>
        </p:spPr>
        <p:txBody>
          <a:bodyPr spcFirstLastPara="1" wrap="square" lIns="68575" tIns="34275" rIns="68575" bIns="34275" anchor="t" anchorCtr="0">
            <a:normAutofit/>
          </a:bodyPr>
          <a:lstStyle>
            <a:lvl1pPr marL="457200" lvl="0" indent="-311150" algn="l">
              <a:lnSpc>
                <a:spcPct val="90000"/>
              </a:lnSpc>
              <a:spcBef>
                <a:spcPts val="1100"/>
              </a:spcBef>
              <a:spcAft>
                <a:spcPts val="0"/>
              </a:spcAft>
              <a:buSzPts val="1300"/>
              <a:buChar char="●"/>
              <a:defRPr sz="1700"/>
            </a:lvl1pPr>
            <a:lvl2pPr marL="914400" lvl="1" indent="-304800" algn="l">
              <a:lnSpc>
                <a:spcPct val="90000"/>
              </a:lnSpc>
              <a:spcBef>
                <a:spcPts val="1200"/>
              </a:spcBef>
              <a:spcAft>
                <a:spcPts val="0"/>
              </a:spcAft>
              <a:buSzPts val="1200"/>
              <a:buChar char="○"/>
              <a:defRPr sz="1500"/>
            </a:lvl2pPr>
            <a:lvl3pPr marL="1371600" lvl="2" indent="-298450" algn="l">
              <a:lnSpc>
                <a:spcPct val="90000"/>
              </a:lnSpc>
              <a:spcBef>
                <a:spcPts val="300"/>
              </a:spcBef>
              <a:spcAft>
                <a:spcPts val="0"/>
              </a:spcAft>
              <a:buSzPts val="1100"/>
              <a:buChar char="■"/>
              <a:defRPr sz="1400"/>
            </a:lvl3pPr>
            <a:lvl4pPr marL="1828800" lvl="3" indent="-292100" algn="l">
              <a:lnSpc>
                <a:spcPct val="90000"/>
              </a:lnSpc>
              <a:spcBef>
                <a:spcPts val="300"/>
              </a:spcBef>
              <a:spcAft>
                <a:spcPts val="0"/>
              </a:spcAft>
              <a:buSzPts val="1000"/>
              <a:buChar char="●"/>
              <a:defRPr sz="1200"/>
            </a:lvl4pPr>
            <a:lvl5pPr marL="2286000" lvl="4" indent="-292100" algn="l">
              <a:lnSpc>
                <a:spcPct val="90000"/>
              </a:lnSpc>
              <a:spcBef>
                <a:spcPts val="300"/>
              </a:spcBef>
              <a:spcAft>
                <a:spcPts val="0"/>
              </a:spcAft>
              <a:buSzPts val="1000"/>
              <a:buChar char="○"/>
              <a:defRPr sz="1200"/>
            </a:lvl5pPr>
            <a:lvl6pPr marL="2743200" lvl="5" indent="-292100" algn="l">
              <a:lnSpc>
                <a:spcPct val="90000"/>
              </a:lnSpc>
              <a:spcBef>
                <a:spcPts val="300"/>
              </a:spcBef>
              <a:spcAft>
                <a:spcPts val="0"/>
              </a:spcAft>
              <a:buSzPts val="1000"/>
              <a:buChar char="■"/>
              <a:defRPr sz="1200"/>
            </a:lvl6pPr>
            <a:lvl7pPr marL="3200400" lvl="6" indent="-292100" algn="l">
              <a:lnSpc>
                <a:spcPct val="90000"/>
              </a:lnSpc>
              <a:spcBef>
                <a:spcPts val="300"/>
              </a:spcBef>
              <a:spcAft>
                <a:spcPts val="0"/>
              </a:spcAft>
              <a:buSzPts val="1000"/>
              <a:buChar char="●"/>
              <a:defRPr sz="1200"/>
            </a:lvl7pPr>
            <a:lvl8pPr marL="3657600" lvl="7" indent="-292100" algn="l">
              <a:lnSpc>
                <a:spcPct val="90000"/>
              </a:lnSpc>
              <a:spcBef>
                <a:spcPts val="300"/>
              </a:spcBef>
              <a:spcAft>
                <a:spcPts val="0"/>
              </a:spcAft>
              <a:buSzPts val="1000"/>
              <a:buChar char="○"/>
              <a:defRPr sz="1200"/>
            </a:lvl8pPr>
            <a:lvl9pPr marL="4114800" lvl="8" indent="-292100" algn="l">
              <a:lnSpc>
                <a:spcPct val="90000"/>
              </a:lnSpc>
              <a:spcBef>
                <a:spcPts val="300"/>
              </a:spcBef>
              <a:spcAft>
                <a:spcPts val="300"/>
              </a:spcAft>
              <a:buSzPts val="1000"/>
              <a:buChar char="■"/>
              <a:defRPr sz="1200"/>
            </a:lvl9pPr>
          </a:lstStyle>
          <a:p>
            <a:endParaRPr/>
          </a:p>
        </p:txBody>
      </p:sp>
      <p:sp>
        <p:nvSpPr>
          <p:cNvPr id="26" name="Google Shape;26;p19"/>
          <p:cNvSpPr txBox="1">
            <a:spLocks noGrp="1"/>
          </p:cNvSpPr>
          <p:nvPr>
            <p:ph type="body" idx="2"/>
          </p:nvPr>
        </p:nvSpPr>
        <p:spPr>
          <a:xfrm>
            <a:off x="4700709" y="1543050"/>
            <a:ext cx="3566400" cy="3017400"/>
          </a:xfrm>
          <a:prstGeom prst="rect">
            <a:avLst/>
          </a:prstGeom>
          <a:noFill/>
          <a:ln>
            <a:noFill/>
          </a:ln>
        </p:spPr>
        <p:txBody>
          <a:bodyPr spcFirstLastPara="1" wrap="square" lIns="68575" tIns="34275" rIns="68575" bIns="34275" anchor="t" anchorCtr="0">
            <a:normAutofit/>
          </a:bodyPr>
          <a:lstStyle>
            <a:lvl1pPr marL="457200" lvl="0" indent="-311150" algn="l">
              <a:lnSpc>
                <a:spcPct val="90000"/>
              </a:lnSpc>
              <a:spcBef>
                <a:spcPts val="1100"/>
              </a:spcBef>
              <a:spcAft>
                <a:spcPts val="0"/>
              </a:spcAft>
              <a:buSzPts val="1300"/>
              <a:buChar char="●"/>
              <a:defRPr sz="1700"/>
            </a:lvl1pPr>
            <a:lvl2pPr marL="914400" lvl="1" indent="-304800" algn="l">
              <a:lnSpc>
                <a:spcPct val="90000"/>
              </a:lnSpc>
              <a:spcBef>
                <a:spcPts val="1200"/>
              </a:spcBef>
              <a:spcAft>
                <a:spcPts val="0"/>
              </a:spcAft>
              <a:buSzPts val="1200"/>
              <a:buChar char="○"/>
              <a:defRPr sz="1500"/>
            </a:lvl2pPr>
            <a:lvl3pPr marL="1371600" lvl="2" indent="-298450" algn="l">
              <a:lnSpc>
                <a:spcPct val="90000"/>
              </a:lnSpc>
              <a:spcBef>
                <a:spcPts val="300"/>
              </a:spcBef>
              <a:spcAft>
                <a:spcPts val="0"/>
              </a:spcAft>
              <a:buSzPts val="1100"/>
              <a:buChar char="■"/>
              <a:defRPr sz="1400"/>
            </a:lvl3pPr>
            <a:lvl4pPr marL="1828800" lvl="3" indent="-292100" algn="l">
              <a:lnSpc>
                <a:spcPct val="90000"/>
              </a:lnSpc>
              <a:spcBef>
                <a:spcPts val="300"/>
              </a:spcBef>
              <a:spcAft>
                <a:spcPts val="0"/>
              </a:spcAft>
              <a:buSzPts val="1000"/>
              <a:buChar char="●"/>
              <a:defRPr sz="1200"/>
            </a:lvl4pPr>
            <a:lvl5pPr marL="2286000" lvl="4" indent="-292100" algn="l">
              <a:lnSpc>
                <a:spcPct val="90000"/>
              </a:lnSpc>
              <a:spcBef>
                <a:spcPts val="300"/>
              </a:spcBef>
              <a:spcAft>
                <a:spcPts val="0"/>
              </a:spcAft>
              <a:buSzPts val="1000"/>
              <a:buChar char="○"/>
              <a:defRPr sz="1200"/>
            </a:lvl5pPr>
            <a:lvl6pPr marL="2743200" lvl="5" indent="-292100" algn="l">
              <a:lnSpc>
                <a:spcPct val="90000"/>
              </a:lnSpc>
              <a:spcBef>
                <a:spcPts val="300"/>
              </a:spcBef>
              <a:spcAft>
                <a:spcPts val="0"/>
              </a:spcAft>
              <a:buSzPts val="1000"/>
              <a:buChar char="■"/>
              <a:defRPr sz="1200"/>
            </a:lvl6pPr>
            <a:lvl7pPr marL="3200400" lvl="6" indent="-292100" algn="l">
              <a:lnSpc>
                <a:spcPct val="90000"/>
              </a:lnSpc>
              <a:spcBef>
                <a:spcPts val="300"/>
              </a:spcBef>
              <a:spcAft>
                <a:spcPts val="0"/>
              </a:spcAft>
              <a:buSzPts val="1000"/>
              <a:buChar char="●"/>
              <a:defRPr sz="1200"/>
            </a:lvl7pPr>
            <a:lvl8pPr marL="3657600" lvl="7" indent="-292100" algn="l">
              <a:lnSpc>
                <a:spcPct val="90000"/>
              </a:lnSpc>
              <a:spcBef>
                <a:spcPts val="300"/>
              </a:spcBef>
              <a:spcAft>
                <a:spcPts val="0"/>
              </a:spcAft>
              <a:buSzPts val="1000"/>
              <a:buChar char="○"/>
              <a:defRPr sz="1200"/>
            </a:lvl8pPr>
            <a:lvl9pPr marL="4114800" lvl="8" indent="-292100" algn="l">
              <a:lnSpc>
                <a:spcPct val="90000"/>
              </a:lnSpc>
              <a:spcBef>
                <a:spcPts val="300"/>
              </a:spcBef>
              <a:spcAft>
                <a:spcPts val="300"/>
              </a:spcAft>
              <a:buSzPts val="1000"/>
              <a:buChar char="■"/>
              <a:defRPr sz="1200"/>
            </a:lvl9pPr>
          </a:lstStyle>
          <a:p>
            <a:endParaRPr/>
          </a:p>
        </p:txBody>
      </p:sp>
      <p:sp>
        <p:nvSpPr>
          <p:cNvPr id="27" name="Google Shape;27;p19"/>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8" name="Google Shape;28;p19"/>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9" name="Google Shape;29;p19"/>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2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2" name="Google Shape;32;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 name="Google Shape;35;p2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 name="Google Shape;36;p2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 name="Google Shape;40;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2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3" name="Google Shape;43;p2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4" name="Google Shape;44;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p2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7" name="Google Shape;4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hyperlink" Target="https://www.google.com/search?safe=active&amp;sca_esv=1243c2b95c154fbe&amp;cs=0&amp;q=paschal+mystery&amp;sa=X&amp;ved=2ahUKEwjUgoaJkvGMAxUTkokEHV3cIGkQxccNegQIAhAC&amp;mstk=AUtExfChYjZ1odfnyqwgEn5GShbQGcemLiBubU5Fx7D_1yRdw7KiRae97SnKsW-dD8p4yapkUxrJh8c6dqjNsoBJPeNaaElxu2RQwC4fYRDg7ueMSZd3zyveYleRBJ_ya2U0FE5GRDmD2kkWIfXfY4rL7didQ8UCMkkesJT9OUvptzUYqO4&amp;csui=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7"/>
        <p:cNvGrpSpPr/>
        <p:nvPr/>
      </p:nvGrpSpPr>
      <p:grpSpPr>
        <a:xfrm>
          <a:off x="0" y="0"/>
          <a:ext cx="0" cy="0"/>
          <a:chOff x="0" y="0"/>
          <a:chExt cx="0" cy="0"/>
        </a:xfrm>
      </p:grpSpPr>
      <p:sp>
        <p:nvSpPr>
          <p:cNvPr id="12" name="TextBox 11">
            <a:extLst>
              <a:ext uri="{FF2B5EF4-FFF2-40B4-BE49-F238E27FC236}">
                <a16:creationId xmlns:a16="http://schemas.microsoft.com/office/drawing/2014/main" id="{63789DF1-68BB-46E1-8749-07C8C66A0B7F}"/>
              </a:ext>
            </a:extLst>
          </p:cNvPr>
          <p:cNvSpPr txBox="1"/>
          <p:nvPr/>
        </p:nvSpPr>
        <p:spPr>
          <a:xfrm>
            <a:off x="2286000" y="2310828"/>
            <a:ext cx="4572000" cy="523220"/>
          </a:xfrm>
          <a:prstGeom prst="rect">
            <a:avLst/>
          </a:prstGeom>
          <a:noFill/>
        </p:spPr>
        <p:txBody>
          <a:bodyPr wrap="square">
            <a:spAutoFit/>
          </a:bodyPr>
          <a:lstStyle/>
          <a:p>
            <a:br>
              <a:rPr lang="en-US" dirty="0"/>
            </a:br>
            <a:endParaRPr lang="en-US" dirty="0"/>
          </a:p>
        </p:txBody>
      </p:sp>
      <p:sp>
        <p:nvSpPr>
          <p:cNvPr id="9" name="Rectangle 8">
            <a:extLst>
              <a:ext uri="{FF2B5EF4-FFF2-40B4-BE49-F238E27FC236}">
                <a16:creationId xmlns:a16="http://schemas.microsoft.com/office/drawing/2014/main" id="{75B2FA19-2050-4A7F-8129-3A98EB988472}"/>
              </a:ext>
            </a:extLst>
          </p:cNvPr>
          <p:cNvSpPr/>
          <p:nvPr/>
        </p:nvSpPr>
        <p:spPr>
          <a:xfrm>
            <a:off x="0" y="0"/>
            <a:ext cx="9144000" cy="5143500"/>
          </a:xfrm>
          <a:prstGeom prst="rect">
            <a:avLst/>
          </a:prstGeom>
          <a:solidFill>
            <a:srgbClr val="992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511C1A-05B3-4CD9-832B-59ADAF809B90}"/>
              </a:ext>
            </a:extLst>
          </p:cNvPr>
          <p:cNvPicPr>
            <a:picLocks noChangeAspect="1"/>
          </p:cNvPicPr>
          <p:nvPr/>
        </p:nvPicPr>
        <p:blipFill rotWithShape="1">
          <a:blip r:embed="rId4">
            <a:alphaModFix amt="50000"/>
          </a:blip>
          <a:srcRect b="8635"/>
          <a:stretch/>
        </p:blipFill>
        <p:spPr>
          <a:xfrm>
            <a:off x="0" y="0"/>
            <a:ext cx="9144000" cy="5143500"/>
          </a:xfrm>
          <a:prstGeom prst="rect">
            <a:avLst/>
          </a:prstGeom>
        </p:spPr>
      </p:pic>
      <p:sp>
        <p:nvSpPr>
          <p:cNvPr id="20" name="Oval 19">
            <a:extLst>
              <a:ext uri="{FF2B5EF4-FFF2-40B4-BE49-F238E27FC236}">
                <a16:creationId xmlns:a16="http://schemas.microsoft.com/office/drawing/2014/main" id="{DDFA7880-C949-44BB-AFB4-7EE6D9D2FBC7}"/>
              </a:ext>
            </a:extLst>
          </p:cNvPr>
          <p:cNvSpPr/>
          <p:nvPr/>
        </p:nvSpPr>
        <p:spPr>
          <a:xfrm>
            <a:off x="4135211" y="1861792"/>
            <a:ext cx="873578" cy="898072"/>
          </a:xfrm>
          <a:prstGeom prst="ellipse">
            <a:avLst/>
          </a:prstGeom>
          <a:solidFill>
            <a:srgbClr val="920000"/>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latin typeface="+mj-lt"/>
              </a:rPr>
              <a:t>1</a:t>
            </a:r>
          </a:p>
        </p:txBody>
      </p:sp>
      <p:sp>
        <p:nvSpPr>
          <p:cNvPr id="21" name="TextBox 20">
            <a:extLst>
              <a:ext uri="{FF2B5EF4-FFF2-40B4-BE49-F238E27FC236}">
                <a16:creationId xmlns:a16="http://schemas.microsoft.com/office/drawing/2014/main" id="{400229BE-1AF7-4E3C-8122-3597D2DC8BB9}"/>
              </a:ext>
            </a:extLst>
          </p:cNvPr>
          <p:cNvSpPr txBox="1"/>
          <p:nvPr/>
        </p:nvSpPr>
        <p:spPr>
          <a:xfrm>
            <a:off x="-1" y="4620280"/>
            <a:ext cx="9144000" cy="523220"/>
          </a:xfrm>
          <a:prstGeom prst="rect">
            <a:avLst/>
          </a:prstGeom>
          <a:solidFill>
            <a:srgbClr val="920000"/>
          </a:solidFill>
        </p:spPr>
        <p:txBody>
          <a:bodyPr wrap="square" rtlCol="0">
            <a:spAutoFit/>
          </a:bodyPr>
          <a:lstStyle/>
          <a:p>
            <a:pPr algn="ctr"/>
            <a:r>
              <a:rPr lang="en-US" sz="2800" i="1" dirty="0">
                <a:solidFill>
                  <a:schemeClr val="bg1"/>
                </a:solidFill>
                <a:latin typeface="Corbel" panose="020B0503020204020204" pitchFamily="34" charset="0"/>
              </a:rPr>
              <a:t>The Seven Sacraments: Signs of God’s Grace</a:t>
            </a:r>
          </a:p>
        </p:txBody>
      </p:sp>
      <p:sp>
        <p:nvSpPr>
          <p:cNvPr id="22" name="TextBox 21">
            <a:extLst>
              <a:ext uri="{FF2B5EF4-FFF2-40B4-BE49-F238E27FC236}">
                <a16:creationId xmlns:a16="http://schemas.microsoft.com/office/drawing/2014/main" id="{B617ED4B-B5A4-4E59-85BC-650ED01E8693}"/>
              </a:ext>
            </a:extLst>
          </p:cNvPr>
          <p:cNvSpPr txBox="1"/>
          <p:nvPr/>
        </p:nvSpPr>
        <p:spPr>
          <a:xfrm>
            <a:off x="1212694" y="2878057"/>
            <a:ext cx="67186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Corbel"/>
              </a:rPr>
              <a:t>Jesus Christ and the</a:t>
            </a:r>
          </a:p>
          <a:p>
            <a:pPr algn="ctr"/>
            <a:r>
              <a:rPr lang="en-US" sz="3600" b="1" dirty="0">
                <a:solidFill>
                  <a:schemeClr val="bg1"/>
                </a:solidFill>
                <a:latin typeface="Corbel"/>
              </a:rPr>
              <a:t>Sacramental Life of the Church</a:t>
            </a:r>
            <a:endParaRPr lang="en-US"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g274b23febe5_0_30"/>
          <p:cNvSpPr txBox="1">
            <a:spLocks noGrp="1"/>
          </p:cNvSpPr>
          <p:nvPr>
            <p:ph type="subTitle" idx="1"/>
          </p:nvPr>
        </p:nvSpPr>
        <p:spPr>
          <a:xfrm>
            <a:off x="3906450" y="1837100"/>
            <a:ext cx="4671600" cy="27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None/>
            </a:pPr>
            <a:r>
              <a:rPr lang="en" b="1" i="1" dirty="0">
                <a:solidFill>
                  <a:srgbClr val="000000"/>
                </a:solidFill>
                <a:latin typeface="Calibri"/>
                <a:ea typeface="Calibri"/>
                <a:cs typeface="Calibri"/>
                <a:sym typeface="Calibri"/>
              </a:rPr>
              <a:t>Definition: </a:t>
            </a:r>
            <a:r>
              <a:rPr lang="en" dirty="0">
                <a:solidFill>
                  <a:srgbClr val="000000"/>
                </a:solidFill>
                <a:latin typeface="Calibri"/>
                <a:ea typeface="Calibri"/>
                <a:cs typeface="Calibri"/>
                <a:sym typeface="Calibri"/>
              </a:rPr>
              <a:t>Sacramental grace is the grace of the Holy Spirit and proper to each sacrament. For example, the sacramental grace proper to Reconciliation is forgiveness.</a:t>
            </a:r>
            <a:endParaRPr dirty="0">
              <a:solidFill>
                <a:srgbClr val="000000"/>
              </a:solidFill>
              <a:latin typeface="Calibri"/>
              <a:ea typeface="Calibri"/>
              <a:cs typeface="Calibri"/>
              <a:sym typeface="Calibri"/>
            </a:endParaRPr>
          </a:p>
        </p:txBody>
      </p:sp>
      <p:sp>
        <p:nvSpPr>
          <p:cNvPr id="139" name="Google Shape;139;g274b23febe5_0_30"/>
          <p:cNvSpPr/>
          <p:nvPr/>
        </p:nvSpPr>
        <p:spPr>
          <a:xfrm>
            <a:off x="330175" y="188375"/>
            <a:ext cx="8383200" cy="1116000"/>
          </a:xfrm>
          <a:prstGeom prst="roundRect">
            <a:avLst>
              <a:gd name="adj" fmla="val 16667"/>
            </a:avLst>
          </a:prstGeom>
          <a:blipFill rotWithShape="1">
            <a:blip r:embed="rId4">
              <a:alphaModFix/>
            </a:blip>
            <a:stretch>
              <a:fillRect/>
            </a:stretch>
          </a:bli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40" name="Google Shape;140;g274b23febe5_0_30"/>
          <p:cNvSpPr txBox="1"/>
          <p:nvPr/>
        </p:nvSpPr>
        <p:spPr>
          <a:xfrm>
            <a:off x="1907575" y="213875"/>
            <a:ext cx="5228400" cy="106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 sz="4800" b="1">
                <a:solidFill>
                  <a:srgbClr val="920000"/>
                </a:solidFill>
                <a:latin typeface="Calibri"/>
                <a:ea typeface="Calibri"/>
                <a:cs typeface="Calibri"/>
                <a:sym typeface="Calibri"/>
              </a:rPr>
              <a:t> Sacramental Grace</a:t>
            </a:r>
            <a:endParaRPr sz="4800" b="1" i="0" u="none" strike="noStrike" cap="none">
              <a:solidFill>
                <a:srgbClr val="920000"/>
              </a:solidFill>
              <a:latin typeface="Calibri"/>
              <a:ea typeface="Calibri"/>
              <a:cs typeface="Calibri"/>
              <a:sym typeface="Calibri"/>
            </a:endParaRPr>
          </a:p>
        </p:txBody>
      </p:sp>
      <p:sp>
        <p:nvSpPr>
          <p:cNvPr id="141" name="Google Shape;141;g274b23febe5_0_30"/>
          <p:cNvSpPr/>
          <p:nvPr/>
        </p:nvSpPr>
        <p:spPr>
          <a:xfrm>
            <a:off x="7651500" y="86925"/>
            <a:ext cx="1492500" cy="1065000"/>
          </a:xfrm>
          <a:prstGeom prst="cloudCallout">
            <a:avLst>
              <a:gd name="adj1" fmla="val -20833"/>
              <a:gd name="adj2" fmla="val 625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42" name="Google Shape;142;g274b23febe5_0_30"/>
          <p:cNvSpPr txBox="1"/>
          <p:nvPr/>
        </p:nvSpPr>
        <p:spPr>
          <a:xfrm>
            <a:off x="6897750" y="280876"/>
            <a:ext cx="30000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orbel"/>
                <a:ea typeface="Corbel"/>
                <a:cs typeface="Corbel"/>
                <a:sym typeface="Corbel"/>
              </a:rPr>
              <a:t>Key</a:t>
            </a:r>
            <a:endParaRPr sz="1600" b="1"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orbel"/>
                <a:ea typeface="Corbel"/>
                <a:cs typeface="Corbel"/>
                <a:sym typeface="Corbel"/>
              </a:rPr>
              <a:t>Vocab</a:t>
            </a:r>
            <a:endParaRPr sz="1800" b="0" i="0" u="none" strike="noStrike" cap="none">
              <a:solidFill>
                <a:schemeClr val="dk1"/>
              </a:solidFill>
              <a:latin typeface="Corbel"/>
              <a:ea typeface="Corbel"/>
              <a:cs typeface="Corbel"/>
              <a:sym typeface="Corbel"/>
            </a:endParaRPr>
          </a:p>
        </p:txBody>
      </p:sp>
      <p:pic>
        <p:nvPicPr>
          <p:cNvPr id="143" name="Google Shape;143;g274b23febe5_0_30"/>
          <p:cNvPicPr preferRelativeResize="0"/>
          <p:nvPr/>
        </p:nvPicPr>
        <p:blipFill>
          <a:blip r:embed="rId5">
            <a:alphaModFix/>
          </a:blip>
          <a:stretch>
            <a:fillRect/>
          </a:stretch>
        </p:blipFill>
        <p:spPr>
          <a:xfrm>
            <a:off x="1228752" y="1837098"/>
            <a:ext cx="2183650" cy="2958176"/>
          </a:xfrm>
          <a:prstGeom prst="rect">
            <a:avLst/>
          </a:prstGeom>
          <a:noFill/>
          <a:ln w="38100" cap="flat" cmpd="sng">
            <a:solidFill>
              <a:srgbClr val="920000"/>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Google Shape;148;p6"/>
          <p:cNvSpPr txBox="1">
            <a:spLocks noGrp="1"/>
          </p:cNvSpPr>
          <p:nvPr>
            <p:ph type="subTitle" idx="1"/>
          </p:nvPr>
        </p:nvSpPr>
        <p:spPr>
          <a:xfrm>
            <a:off x="3998425" y="278200"/>
            <a:ext cx="4795500" cy="1452600"/>
          </a:xfrm>
          <a:prstGeom prst="rect">
            <a:avLst/>
          </a:prstGeom>
          <a:no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750"/>
              <a:buNone/>
            </a:pPr>
            <a:r>
              <a:rPr lang="en" sz="3450" b="1">
                <a:solidFill>
                  <a:schemeClr val="lt1"/>
                </a:solidFill>
                <a:latin typeface="Calibri"/>
                <a:ea typeface="Calibri"/>
                <a:cs typeface="Calibri"/>
                <a:sym typeface="Calibri"/>
              </a:rPr>
              <a:t>The Church is a </a:t>
            </a:r>
            <a:r>
              <a:rPr lang="en" sz="3450" b="1" i="1">
                <a:solidFill>
                  <a:srgbClr val="F9CB9C"/>
                </a:solidFill>
                <a:latin typeface="Calibri"/>
                <a:ea typeface="Calibri"/>
                <a:cs typeface="Calibri"/>
                <a:sym typeface="Calibri"/>
              </a:rPr>
              <a:t>Sacrament </a:t>
            </a:r>
            <a:r>
              <a:rPr lang="en" sz="3450" b="1">
                <a:solidFill>
                  <a:schemeClr val="lt1"/>
                </a:solidFill>
                <a:latin typeface="Calibri"/>
                <a:ea typeface="Calibri"/>
                <a:cs typeface="Calibri"/>
                <a:sym typeface="Calibri"/>
              </a:rPr>
              <a:t>of Christ</a:t>
            </a:r>
            <a:endParaRPr sz="3450" b="1">
              <a:solidFill>
                <a:schemeClr val="lt1"/>
              </a:solidFill>
              <a:latin typeface="Calibri"/>
              <a:ea typeface="Calibri"/>
              <a:cs typeface="Calibri"/>
              <a:sym typeface="Calibri"/>
            </a:endParaRPr>
          </a:p>
        </p:txBody>
      </p:sp>
      <p:sp>
        <p:nvSpPr>
          <p:cNvPr id="149" name="Google Shape;149;p6"/>
          <p:cNvSpPr txBox="1"/>
          <p:nvPr/>
        </p:nvSpPr>
        <p:spPr>
          <a:xfrm>
            <a:off x="3998425" y="1974800"/>
            <a:ext cx="4795500" cy="2870100"/>
          </a:xfrm>
          <a:prstGeom prst="rect">
            <a:avLst/>
          </a:prstGeom>
          <a:no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400" b="1" dirty="0">
                <a:solidFill>
                  <a:schemeClr val="lt1"/>
                </a:solidFill>
                <a:latin typeface="Calibri"/>
                <a:ea typeface="Calibri"/>
                <a:cs typeface="Calibri"/>
                <a:sym typeface="Calibri"/>
              </a:rPr>
              <a:t>As Christ is the sacrament of God—the visible and incarnate, efficacious and gratuitous bestowal of divine grace and life, so is the Church the sacrament of Christ in human history.</a:t>
            </a:r>
            <a:endParaRPr sz="2400" b="1" i="0" u="none" strike="noStrike" cap="none" dirty="0">
              <a:solidFill>
                <a:schemeClr val="lt1"/>
              </a:solidFill>
              <a:latin typeface="Calibri"/>
              <a:ea typeface="Calibri"/>
              <a:cs typeface="Calibri"/>
              <a:sym typeface="Calibri"/>
            </a:endParaRPr>
          </a:p>
        </p:txBody>
      </p:sp>
      <p:pic>
        <p:nvPicPr>
          <p:cNvPr id="150" name="Google Shape;150;p6"/>
          <p:cNvPicPr preferRelativeResize="0"/>
          <p:nvPr/>
        </p:nvPicPr>
        <p:blipFill>
          <a:blip r:embed="rId4">
            <a:alphaModFix/>
          </a:blip>
          <a:stretch>
            <a:fillRect/>
          </a:stretch>
        </p:blipFill>
        <p:spPr>
          <a:xfrm>
            <a:off x="262489" y="334325"/>
            <a:ext cx="3527211" cy="4474851"/>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54"/>
        <p:cNvGrpSpPr/>
        <p:nvPr/>
      </p:nvGrpSpPr>
      <p:grpSpPr>
        <a:xfrm>
          <a:off x="0" y="0"/>
          <a:ext cx="0" cy="0"/>
          <a:chOff x="0" y="0"/>
          <a:chExt cx="0" cy="0"/>
        </a:xfrm>
      </p:grpSpPr>
      <p:sp>
        <p:nvSpPr>
          <p:cNvPr id="155" name="Google Shape;155;g2ecc48c76fe_0_34"/>
          <p:cNvSpPr txBox="1">
            <a:spLocks noGrp="1"/>
          </p:cNvSpPr>
          <p:nvPr>
            <p:ph type="subTitle" idx="1"/>
          </p:nvPr>
        </p:nvSpPr>
        <p:spPr>
          <a:xfrm>
            <a:off x="4572000" y="1561825"/>
            <a:ext cx="3987900" cy="323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None/>
            </a:pPr>
            <a:r>
              <a:rPr lang="en" b="1" i="1" dirty="0">
                <a:solidFill>
                  <a:srgbClr val="000000"/>
                </a:solidFill>
                <a:latin typeface="Calibri"/>
                <a:ea typeface="Calibri"/>
                <a:cs typeface="Calibri"/>
                <a:sym typeface="Calibri"/>
              </a:rPr>
              <a:t>Definition: </a:t>
            </a:r>
            <a:r>
              <a:rPr lang="en" dirty="0">
                <a:solidFill>
                  <a:srgbClr val="000000"/>
                </a:solidFill>
                <a:latin typeface="Calibri"/>
                <a:ea typeface="Calibri"/>
                <a:cs typeface="Calibri"/>
                <a:sym typeface="Calibri"/>
              </a:rPr>
              <a:t>The “unity of all the redeemed, those on earth and those who have died.” The seen and unseen members of the Church united as the family of God.</a:t>
            </a:r>
            <a:endParaRPr sz="2400" dirty="0">
              <a:solidFill>
                <a:srgbClr val="000000"/>
              </a:solidFill>
              <a:latin typeface="Calibri"/>
              <a:ea typeface="Calibri"/>
              <a:cs typeface="Calibri"/>
              <a:sym typeface="Calibri"/>
            </a:endParaRPr>
          </a:p>
        </p:txBody>
      </p:sp>
      <p:sp>
        <p:nvSpPr>
          <p:cNvPr id="156" name="Google Shape;156;g2ecc48c76fe_0_34"/>
          <p:cNvSpPr/>
          <p:nvPr/>
        </p:nvSpPr>
        <p:spPr>
          <a:xfrm>
            <a:off x="330175" y="188375"/>
            <a:ext cx="8383200" cy="1116000"/>
          </a:xfrm>
          <a:prstGeom prst="roundRect">
            <a:avLst>
              <a:gd name="adj" fmla="val 16667"/>
            </a:avLst>
          </a:prstGeom>
          <a:blipFill rotWithShape="1">
            <a:blip r:embed="rId4">
              <a:alphaModFix/>
            </a:blip>
            <a:stretch>
              <a:fillRect/>
            </a:stretch>
          </a:bli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57" name="Google Shape;157;g2ecc48c76fe_0_34"/>
          <p:cNvSpPr txBox="1"/>
          <p:nvPr/>
        </p:nvSpPr>
        <p:spPr>
          <a:xfrm>
            <a:off x="330175" y="213875"/>
            <a:ext cx="8383200" cy="106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 sz="4800" b="1">
                <a:solidFill>
                  <a:srgbClr val="920000"/>
                </a:solidFill>
                <a:latin typeface="Calibri"/>
                <a:ea typeface="Calibri"/>
                <a:cs typeface="Calibri"/>
                <a:sym typeface="Calibri"/>
              </a:rPr>
              <a:t>     </a:t>
            </a:r>
            <a:r>
              <a:rPr lang="en" sz="4800" b="1" i="0" u="none" strike="noStrike" cap="none">
                <a:solidFill>
                  <a:srgbClr val="920000"/>
                </a:solidFill>
                <a:latin typeface="Calibri"/>
                <a:ea typeface="Calibri"/>
                <a:cs typeface="Calibri"/>
                <a:sym typeface="Calibri"/>
              </a:rPr>
              <a:t>The </a:t>
            </a:r>
            <a:r>
              <a:rPr lang="en" sz="4800" b="1">
                <a:solidFill>
                  <a:srgbClr val="920000"/>
                </a:solidFill>
                <a:latin typeface="Calibri"/>
                <a:ea typeface="Calibri"/>
                <a:cs typeface="Calibri"/>
                <a:sym typeface="Calibri"/>
              </a:rPr>
              <a:t>Communion of Saints</a:t>
            </a:r>
            <a:endParaRPr sz="4800" b="1" i="0" u="none" strike="noStrike" cap="none">
              <a:solidFill>
                <a:srgbClr val="920000"/>
              </a:solidFill>
              <a:latin typeface="Calibri"/>
              <a:ea typeface="Calibri"/>
              <a:cs typeface="Calibri"/>
              <a:sym typeface="Calibri"/>
            </a:endParaRPr>
          </a:p>
        </p:txBody>
      </p:sp>
      <p:sp>
        <p:nvSpPr>
          <p:cNvPr id="158" name="Google Shape;158;g2ecc48c76fe_0_34"/>
          <p:cNvSpPr/>
          <p:nvPr/>
        </p:nvSpPr>
        <p:spPr>
          <a:xfrm>
            <a:off x="7651500" y="86925"/>
            <a:ext cx="1492500" cy="1065000"/>
          </a:xfrm>
          <a:prstGeom prst="cloudCallout">
            <a:avLst>
              <a:gd name="adj1" fmla="val -20833"/>
              <a:gd name="adj2" fmla="val 625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59" name="Google Shape;159;g2ecc48c76fe_0_34"/>
          <p:cNvSpPr txBox="1"/>
          <p:nvPr/>
        </p:nvSpPr>
        <p:spPr>
          <a:xfrm>
            <a:off x="6897750" y="280876"/>
            <a:ext cx="30000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orbel"/>
                <a:ea typeface="Corbel"/>
                <a:cs typeface="Corbel"/>
                <a:sym typeface="Corbel"/>
              </a:rPr>
              <a:t>Key</a:t>
            </a:r>
            <a:endParaRPr sz="1600" b="1"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orbel"/>
                <a:ea typeface="Corbel"/>
                <a:cs typeface="Corbel"/>
                <a:sym typeface="Corbel"/>
              </a:rPr>
              <a:t>Vocab</a:t>
            </a:r>
            <a:endParaRPr sz="1800" b="0" i="0" u="none" strike="noStrike" cap="none">
              <a:solidFill>
                <a:schemeClr val="dk1"/>
              </a:solidFill>
              <a:latin typeface="Corbel"/>
              <a:ea typeface="Corbel"/>
              <a:cs typeface="Corbel"/>
              <a:sym typeface="Corbel"/>
            </a:endParaRPr>
          </a:p>
        </p:txBody>
      </p:sp>
      <p:pic>
        <p:nvPicPr>
          <p:cNvPr id="160" name="Google Shape;160;g2ecc48c76fe_0_34"/>
          <p:cNvPicPr preferRelativeResize="0"/>
          <p:nvPr/>
        </p:nvPicPr>
        <p:blipFill rotWithShape="1">
          <a:blip r:embed="rId5">
            <a:alphaModFix/>
          </a:blip>
          <a:srcRect/>
          <a:stretch/>
        </p:blipFill>
        <p:spPr>
          <a:xfrm>
            <a:off x="949675" y="1937249"/>
            <a:ext cx="3271000" cy="2422700"/>
          </a:xfrm>
          <a:prstGeom prst="rect">
            <a:avLst/>
          </a:prstGeom>
          <a:noFill/>
          <a:ln w="76200" cap="flat" cmpd="sng">
            <a:solidFill>
              <a:srgbClr val="920000"/>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sp>
        <p:nvSpPr>
          <p:cNvPr id="165" name="Google Shape;165;g274d1761a0c_0_5"/>
          <p:cNvSpPr txBox="1">
            <a:spLocks noGrp="1"/>
          </p:cNvSpPr>
          <p:nvPr>
            <p:ph type="body" idx="1"/>
          </p:nvPr>
        </p:nvSpPr>
        <p:spPr>
          <a:xfrm>
            <a:off x="1163850" y="1411650"/>
            <a:ext cx="3869100" cy="2928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endParaRPr/>
          </a:p>
          <a:p>
            <a:pPr marL="0" lvl="0" indent="0" algn="ctr" rtl="0">
              <a:spcBef>
                <a:spcPts val="0"/>
              </a:spcBef>
              <a:spcAft>
                <a:spcPts val="0"/>
              </a:spcAft>
              <a:buSzPts val="1800"/>
              <a:buNone/>
            </a:pPr>
            <a:r>
              <a:rPr lang="en" sz="2400" b="1">
                <a:solidFill>
                  <a:schemeClr val="lt1"/>
                </a:solidFill>
                <a:latin typeface="Calibri"/>
                <a:ea typeface="Calibri"/>
                <a:cs typeface="Calibri"/>
                <a:sym typeface="Calibri"/>
              </a:rPr>
              <a:t>Reflect on a special gift, or charism, the Holy Spirit has given you. Explain how you can use this charism in a way that benefits others and builds up the Church.</a:t>
            </a:r>
            <a:endParaRPr sz="4000" b="1">
              <a:solidFill>
                <a:schemeClr val="lt1"/>
              </a:solidFill>
              <a:latin typeface="Calibri"/>
              <a:ea typeface="Calibri"/>
              <a:cs typeface="Calibri"/>
              <a:sym typeface="Calibri"/>
            </a:endParaRPr>
          </a:p>
        </p:txBody>
      </p:sp>
      <p:pic>
        <p:nvPicPr>
          <p:cNvPr id="166" name="Google Shape;166;g274d1761a0c_0_5"/>
          <p:cNvPicPr preferRelativeResize="0"/>
          <p:nvPr/>
        </p:nvPicPr>
        <p:blipFill rotWithShape="1">
          <a:blip r:embed="rId4">
            <a:alphaModFix/>
          </a:blip>
          <a:srcRect/>
          <a:stretch/>
        </p:blipFill>
        <p:spPr>
          <a:xfrm>
            <a:off x="5488979" y="1567537"/>
            <a:ext cx="3034375" cy="2586275"/>
          </a:xfrm>
          <a:prstGeom prst="rect">
            <a:avLst/>
          </a:prstGeom>
          <a:noFill/>
          <a:ln>
            <a:noFill/>
          </a:ln>
        </p:spPr>
      </p:pic>
      <p:sp>
        <p:nvSpPr>
          <p:cNvPr id="167" name="Google Shape;167;g274d1761a0c_0_5"/>
          <p:cNvSpPr/>
          <p:nvPr/>
        </p:nvSpPr>
        <p:spPr>
          <a:xfrm rot="10800000">
            <a:off x="460600" y="243100"/>
            <a:ext cx="8227200" cy="909300"/>
          </a:xfrm>
          <a:prstGeom prst="bevel">
            <a:avLst>
              <a:gd name="adj" fmla="val 125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274d1761a0c_0_5"/>
          <p:cNvSpPr txBox="1"/>
          <p:nvPr/>
        </p:nvSpPr>
        <p:spPr>
          <a:xfrm>
            <a:off x="1753000" y="243100"/>
            <a:ext cx="5821500" cy="51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i="0" u="none" strike="noStrike" cap="none">
                <a:solidFill>
                  <a:schemeClr val="lt1"/>
                </a:solidFill>
                <a:latin typeface="Calibri"/>
                <a:ea typeface="Calibri"/>
                <a:cs typeface="Calibri"/>
                <a:sym typeface="Calibri"/>
              </a:rPr>
              <a:t>Turn and Talk</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80000"/>
        </a:solidFill>
        <a:effectLst/>
      </p:bgPr>
    </p:bg>
    <p:spTree>
      <p:nvGrpSpPr>
        <p:cNvPr id="1" name="Shape 172"/>
        <p:cNvGrpSpPr/>
        <p:nvPr/>
      </p:nvGrpSpPr>
      <p:grpSpPr>
        <a:xfrm>
          <a:off x="0" y="0"/>
          <a:ext cx="0" cy="0"/>
          <a:chOff x="0" y="0"/>
          <a:chExt cx="0" cy="0"/>
        </a:xfrm>
      </p:grpSpPr>
      <p:sp>
        <p:nvSpPr>
          <p:cNvPr id="173" name="Google Shape;173;g274d1761a0c_0_21"/>
          <p:cNvSpPr txBox="1">
            <a:spLocks noGrp="1"/>
          </p:cNvSpPr>
          <p:nvPr>
            <p:ph type="body" idx="1"/>
          </p:nvPr>
        </p:nvSpPr>
        <p:spPr>
          <a:xfrm>
            <a:off x="4326400" y="571650"/>
            <a:ext cx="3640800" cy="4000200"/>
          </a:xfrm>
          <a:prstGeom prst="rect">
            <a:avLst/>
          </a:prstGeom>
          <a:gradFill>
            <a:gsLst>
              <a:gs pos="0">
                <a:srgbClr val="FFF6DB"/>
              </a:gs>
              <a:gs pos="100000">
                <a:srgbClr val="FAD25C"/>
              </a:gs>
            </a:gsLst>
            <a:lin ang="5400012" scaled="0"/>
          </a:gradFill>
          <a:ln w="7620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400" dirty="0">
                <a:solidFill>
                  <a:schemeClr val="dk1"/>
                </a:solidFill>
                <a:latin typeface="Calibri"/>
                <a:ea typeface="Calibri"/>
                <a:cs typeface="Calibri"/>
                <a:sym typeface="Calibri"/>
              </a:rPr>
              <a:t>No, but they are supernatural. </a:t>
            </a:r>
            <a:r>
              <a:rPr lang="en" sz="1400" dirty="0">
                <a:solidFill>
                  <a:srgbClr val="000000"/>
                </a:solidFill>
                <a:latin typeface="Calibri"/>
                <a:ea typeface="Calibri"/>
                <a:cs typeface="Calibri"/>
                <a:sym typeface="Calibri"/>
              </a:rPr>
              <a:t>No created object, spoken word, or ritualized action can ever “force” God to be present. Nothing anyone says or does can control what God himself says or does.</a:t>
            </a:r>
            <a:endParaRPr sz="1400" dirty="0">
              <a:solidFill>
                <a:srgbClr val="000000"/>
              </a:solidFill>
              <a:latin typeface="Calibri"/>
              <a:ea typeface="Calibri"/>
              <a:cs typeface="Calibri"/>
              <a:sym typeface="Calibri"/>
            </a:endParaRPr>
          </a:p>
          <a:p>
            <a:pPr marL="0" lvl="0" indent="0" algn="l" rtl="0">
              <a:lnSpc>
                <a:spcPct val="115000"/>
              </a:lnSpc>
              <a:spcBef>
                <a:spcPts val="1200"/>
              </a:spcBef>
              <a:spcAft>
                <a:spcPts val="1200"/>
              </a:spcAft>
              <a:buSzPts val="1800"/>
              <a:buNone/>
            </a:pPr>
            <a:r>
              <a:rPr lang="en" sz="1400" dirty="0">
                <a:solidFill>
                  <a:srgbClr val="000000"/>
                </a:solidFill>
                <a:latin typeface="Calibri"/>
                <a:ea typeface="Calibri"/>
                <a:cs typeface="Calibri"/>
                <a:sym typeface="Calibri"/>
              </a:rPr>
              <a:t>Instead, God comes to us in the sacraments because he has chosen these rituals and times, places, and ways to be present. A sacrament always involves a relationship between God and humanity. God takes the initiative of being present, of offering us a share in his own life and love. We, in turn, open our heart to the divine, giving to God through our worship and by accepting God’s Word as the truth on which to base our life. </a:t>
            </a:r>
            <a:endParaRPr sz="1400" dirty="0">
              <a:solidFill>
                <a:srgbClr val="000000"/>
              </a:solidFill>
              <a:latin typeface="Calibri"/>
              <a:ea typeface="Calibri"/>
              <a:cs typeface="Calibri"/>
              <a:sym typeface="Calibri"/>
            </a:endParaRPr>
          </a:p>
        </p:txBody>
      </p:sp>
      <p:pic>
        <p:nvPicPr>
          <p:cNvPr id="174" name="Google Shape;174;g274d1761a0c_0_21"/>
          <p:cNvPicPr preferRelativeResize="0"/>
          <p:nvPr/>
        </p:nvPicPr>
        <p:blipFill rotWithShape="1">
          <a:blip r:embed="rId3">
            <a:alphaModFix/>
          </a:blip>
          <a:srcRect/>
          <a:stretch/>
        </p:blipFill>
        <p:spPr>
          <a:xfrm>
            <a:off x="806075" y="1959450"/>
            <a:ext cx="3121925" cy="2609425"/>
          </a:xfrm>
          <a:prstGeom prst="rect">
            <a:avLst/>
          </a:prstGeom>
          <a:noFill/>
          <a:ln w="76200" cap="flat" cmpd="sng">
            <a:solidFill>
              <a:schemeClr val="dk2"/>
            </a:solidFill>
            <a:prstDash val="solid"/>
            <a:round/>
            <a:headEnd type="none" w="sm" len="sm"/>
            <a:tailEnd type="none" w="sm" len="sm"/>
          </a:ln>
        </p:spPr>
      </p:pic>
      <p:sp>
        <p:nvSpPr>
          <p:cNvPr id="175" name="Google Shape;175;g274d1761a0c_0_21"/>
          <p:cNvSpPr/>
          <p:nvPr/>
        </p:nvSpPr>
        <p:spPr>
          <a:xfrm>
            <a:off x="806100" y="562975"/>
            <a:ext cx="3121800" cy="1241100"/>
          </a:xfrm>
          <a:prstGeom prst="wedgeRectCallout">
            <a:avLst>
              <a:gd name="adj1" fmla="val -20833"/>
              <a:gd name="adj2" fmla="val 62500"/>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274d1761a0c_0_21"/>
          <p:cNvSpPr txBox="1"/>
          <p:nvPr/>
        </p:nvSpPr>
        <p:spPr>
          <a:xfrm>
            <a:off x="895688" y="651025"/>
            <a:ext cx="2942700" cy="1065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200"/>
              </a:spcAft>
              <a:buClr>
                <a:srgbClr val="000000"/>
              </a:buClr>
              <a:buSzPts val="1987"/>
              <a:buFont typeface="Arial"/>
              <a:buNone/>
            </a:pPr>
            <a:r>
              <a:rPr lang="en" sz="2000">
                <a:solidFill>
                  <a:schemeClr val="dk1"/>
                </a:solidFill>
                <a:latin typeface="Calibri"/>
                <a:ea typeface="Calibri"/>
                <a:cs typeface="Calibri"/>
                <a:sym typeface="Calibri"/>
              </a:rPr>
              <a:t>Do Catholics believe the sacraments are magical?</a:t>
            </a:r>
            <a:endParaRPr sz="2000" b="0" i="0" u="none" strike="noStrike" cap="none">
              <a:solidFill>
                <a:schemeClr val="dk1"/>
              </a:solidFill>
              <a:latin typeface="Arial"/>
              <a:ea typeface="Arial"/>
              <a:cs typeface="Arial"/>
              <a:sym typeface="Arial"/>
            </a:endParaRPr>
          </a:p>
        </p:txBody>
      </p:sp>
      <p:sp>
        <p:nvSpPr>
          <p:cNvPr id="177" name="Google Shape;177;g274d1761a0c_0_21"/>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274d1761a0c_0_21"/>
          <p:cNvSpPr txBox="1"/>
          <p:nvPr/>
        </p:nvSpPr>
        <p:spPr>
          <a:xfrm>
            <a:off x="7802850" y="280875"/>
            <a:ext cx="11898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Challenge</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Question</a:t>
            </a:r>
            <a:endParaRPr sz="1600" b="1"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3">
                                            <p:bg/>
                                          </p:spTgt>
                                        </p:tgtEl>
                                        <p:attrNameLst>
                                          <p:attrName>style.visibility</p:attrName>
                                        </p:attrNameLst>
                                      </p:cBhvr>
                                      <p:to>
                                        <p:strVal val="visible"/>
                                      </p:to>
                                    </p:set>
                                    <p:animEffect transition="in" filter="fade">
                                      <p:cBhvr>
                                        <p:cTn id="7" dur="1000"/>
                                        <p:tgtEl>
                                          <p:spTgt spid="173">
                                            <p:bg/>
                                          </p:spTgt>
                                        </p:tgtEl>
                                      </p:cBhvr>
                                    </p:animEffect>
                                    <p:anim calcmode="lin" valueType="num">
                                      <p:cBhvr>
                                        <p:cTn id="8" dur="1000" fill="hold"/>
                                        <p:tgtEl>
                                          <p:spTgt spid="173">
                                            <p:bg/>
                                          </p:spTgt>
                                        </p:tgtEl>
                                        <p:attrNameLst>
                                          <p:attrName>ppt_x</p:attrName>
                                        </p:attrNameLst>
                                      </p:cBhvr>
                                      <p:tavLst>
                                        <p:tav tm="0">
                                          <p:val>
                                            <p:strVal val="#ppt_x"/>
                                          </p:val>
                                        </p:tav>
                                        <p:tav tm="100000">
                                          <p:val>
                                            <p:strVal val="#ppt_x"/>
                                          </p:val>
                                        </p:tav>
                                      </p:tavLst>
                                    </p:anim>
                                    <p:anim calcmode="lin" valueType="num">
                                      <p:cBhvr>
                                        <p:cTn id="9" dur="1000" fill="hold"/>
                                        <p:tgtEl>
                                          <p:spTgt spid="17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3">
                                            <p:txEl>
                                              <p:pRg st="0" end="0"/>
                                            </p:txEl>
                                          </p:spTgt>
                                        </p:tgtEl>
                                        <p:attrNameLst>
                                          <p:attrName>style.visibility</p:attrName>
                                        </p:attrNameLst>
                                      </p:cBhvr>
                                      <p:to>
                                        <p:strVal val="visible"/>
                                      </p:to>
                                    </p:set>
                                    <p:animEffect transition="in" filter="fade">
                                      <p:cBhvr>
                                        <p:cTn id="14" dur="1000"/>
                                        <p:tgtEl>
                                          <p:spTgt spid="173">
                                            <p:txEl>
                                              <p:pRg st="0" end="0"/>
                                            </p:txEl>
                                          </p:spTgt>
                                        </p:tgtEl>
                                      </p:cBhvr>
                                    </p:animEffect>
                                    <p:anim calcmode="lin" valueType="num">
                                      <p:cBhvr>
                                        <p:cTn id="15" dur="1000" fill="hold"/>
                                        <p:tgtEl>
                                          <p:spTgt spid="17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3">
                                            <p:txEl>
                                              <p:pRg st="1" end="1"/>
                                            </p:txEl>
                                          </p:spTgt>
                                        </p:tgtEl>
                                        <p:attrNameLst>
                                          <p:attrName>style.visibility</p:attrName>
                                        </p:attrNameLst>
                                      </p:cBhvr>
                                      <p:to>
                                        <p:strVal val="visible"/>
                                      </p:to>
                                    </p:set>
                                    <p:animEffect transition="in" filter="fade">
                                      <p:cBhvr>
                                        <p:cTn id="21" dur="1000"/>
                                        <p:tgtEl>
                                          <p:spTgt spid="173">
                                            <p:txEl>
                                              <p:pRg st="1" end="1"/>
                                            </p:txEl>
                                          </p:spTgt>
                                        </p:tgtEl>
                                      </p:cBhvr>
                                    </p:animEffect>
                                    <p:anim calcmode="lin" valueType="num">
                                      <p:cBhvr>
                                        <p:cTn id="22" dur="1000" fill="hold"/>
                                        <p:tgtEl>
                                          <p:spTgt spid="17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7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9"/>
          <p:cNvSpPr txBox="1">
            <a:spLocks noGrp="1"/>
          </p:cNvSpPr>
          <p:nvPr>
            <p:ph type="title"/>
          </p:nvPr>
        </p:nvSpPr>
        <p:spPr>
          <a:xfrm>
            <a:off x="311700" y="290200"/>
            <a:ext cx="5645100" cy="79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3420" b="1">
                <a:solidFill>
                  <a:srgbClr val="920000"/>
                </a:solidFill>
                <a:latin typeface="Calibri"/>
                <a:ea typeface="Calibri"/>
                <a:cs typeface="Calibri"/>
                <a:sym typeface="Calibri"/>
              </a:rPr>
              <a:t>The Sacraments Defined…</a:t>
            </a:r>
            <a:endParaRPr sz="3420" b="1">
              <a:solidFill>
                <a:srgbClr val="920000"/>
              </a:solidFill>
              <a:latin typeface="Calibri"/>
              <a:ea typeface="Calibri"/>
              <a:cs typeface="Calibri"/>
              <a:sym typeface="Calibri"/>
            </a:endParaRPr>
          </a:p>
        </p:txBody>
      </p:sp>
      <p:sp>
        <p:nvSpPr>
          <p:cNvPr id="74" name="Google Shape;74;p9"/>
          <p:cNvSpPr txBox="1"/>
          <p:nvPr/>
        </p:nvSpPr>
        <p:spPr>
          <a:xfrm>
            <a:off x="311700" y="1236100"/>
            <a:ext cx="5645100" cy="3794700"/>
          </a:xfrm>
          <a:prstGeom prst="rect">
            <a:avLst/>
          </a:prstGeom>
          <a:noFill/>
          <a:ln w="381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marR="0" lvl="0" indent="-374650" algn="l" rtl="0">
              <a:lnSpc>
                <a:spcPct val="115000"/>
              </a:lnSpc>
              <a:spcBef>
                <a:spcPts val="0"/>
              </a:spcBef>
              <a:spcAft>
                <a:spcPts val="0"/>
              </a:spcAft>
              <a:buClr>
                <a:schemeClr val="lt1"/>
              </a:buClr>
              <a:buSzPts val="2300"/>
              <a:buFont typeface="Calibri"/>
              <a:buChar char="●"/>
            </a:pPr>
            <a:r>
              <a:rPr lang="en" sz="2300" dirty="0">
                <a:solidFill>
                  <a:schemeClr val="lt1"/>
                </a:solidFill>
                <a:latin typeface="Calibri"/>
                <a:ea typeface="Calibri"/>
                <a:cs typeface="Calibri"/>
                <a:sym typeface="Calibri"/>
              </a:rPr>
              <a:t>The sacraments are efficacious signs of grace, instituted by Christ and entrusted to the Church, by which divine life is dispensed to us. </a:t>
            </a:r>
            <a:endParaRPr sz="2300" dirty="0">
              <a:solidFill>
                <a:schemeClr val="lt1"/>
              </a:solidFill>
              <a:latin typeface="Calibri"/>
              <a:ea typeface="Calibri"/>
              <a:cs typeface="Calibri"/>
              <a:sym typeface="Calibri"/>
            </a:endParaRPr>
          </a:p>
          <a:p>
            <a:pPr marL="457200" marR="0" lvl="0" indent="-374650" algn="l" rtl="0">
              <a:lnSpc>
                <a:spcPct val="115000"/>
              </a:lnSpc>
              <a:spcBef>
                <a:spcPts val="0"/>
              </a:spcBef>
              <a:spcAft>
                <a:spcPts val="0"/>
              </a:spcAft>
              <a:buClr>
                <a:schemeClr val="lt1"/>
              </a:buClr>
              <a:buSzPts val="2300"/>
              <a:buFont typeface="Calibri"/>
              <a:buChar char="●"/>
            </a:pPr>
            <a:r>
              <a:rPr lang="en" sz="2300" dirty="0">
                <a:solidFill>
                  <a:schemeClr val="lt1"/>
                </a:solidFill>
                <a:latin typeface="Calibri"/>
                <a:ea typeface="Calibri"/>
                <a:cs typeface="Calibri"/>
                <a:sym typeface="Calibri"/>
              </a:rPr>
              <a:t>They are visible rituals celebrated to signify and make present the graces proper to each sacrament.</a:t>
            </a:r>
            <a:endParaRPr sz="2300" dirty="0">
              <a:solidFill>
                <a:schemeClr val="lt1"/>
              </a:solidFill>
              <a:latin typeface="Calibri"/>
              <a:ea typeface="Calibri"/>
              <a:cs typeface="Calibri"/>
              <a:sym typeface="Calibri"/>
            </a:endParaRPr>
          </a:p>
          <a:p>
            <a:pPr marL="457200" marR="0" lvl="0" indent="-374650" algn="l" rtl="0">
              <a:lnSpc>
                <a:spcPct val="115000"/>
              </a:lnSpc>
              <a:spcBef>
                <a:spcPts val="0"/>
              </a:spcBef>
              <a:spcAft>
                <a:spcPts val="0"/>
              </a:spcAft>
              <a:buClr>
                <a:schemeClr val="lt1"/>
              </a:buClr>
              <a:buSzPts val="2300"/>
              <a:buFont typeface="Calibri"/>
              <a:buChar char="●"/>
            </a:pPr>
            <a:r>
              <a:rPr lang="en" sz="2300" dirty="0">
                <a:solidFill>
                  <a:schemeClr val="lt1"/>
                </a:solidFill>
                <a:latin typeface="Calibri"/>
                <a:ea typeface="Calibri"/>
                <a:cs typeface="Calibri"/>
                <a:sym typeface="Calibri"/>
              </a:rPr>
              <a:t>They bear fruit in those who receive them with the required dispositions. </a:t>
            </a:r>
            <a:endParaRPr sz="3400" i="0" u="none" strike="noStrike" cap="none" dirty="0">
              <a:solidFill>
                <a:schemeClr val="lt1"/>
              </a:solidFill>
              <a:latin typeface="Calibri"/>
              <a:ea typeface="Calibri"/>
              <a:cs typeface="Calibri"/>
              <a:sym typeface="Calibri"/>
            </a:endParaRPr>
          </a:p>
        </p:txBody>
      </p:sp>
      <p:pic>
        <p:nvPicPr>
          <p:cNvPr id="75" name="Google Shape;75;p9"/>
          <p:cNvPicPr preferRelativeResize="0"/>
          <p:nvPr/>
        </p:nvPicPr>
        <p:blipFill rotWithShape="1">
          <a:blip r:embed="rId4">
            <a:alphaModFix/>
          </a:blip>
          <a:srcRect l="7919" t="10674" r="6923"/>
          <a:stretch/>
        </p:blipFill>
        <p:spPr>
          <a:xfrm>
            <a:off x="6269825" y="0"/>
            <a:ext cx="2874174"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g274b23febe5_0_39"/>
          <p:cNvSpPr txBox="1"/>
          <p:nvPr/>
        </p:nvSpPr>
        <p:spPr>
          <a:xfrm>
            <a:off x="457600" y="0"/>
            <a:ext cx="8328600" cy="109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 sz="4800" b="1">
                <a:solidFill>
                  <a:srgbClr val="980000"/>
                </a:solidFill>
                <a:latin typeface="Calibri"/>
                <a:ea typeface="Calibri"/>
                <a:cs typeface="Calibri"/>
                <a:sym typeface="Calibri"/>
              </a:rPr>
              <a:t>The Sacraments and Life Stages</a:t>
            </a:r>
            <a:endParaRPr sz="4800" b="1" i="0" u="none" strike="noStrike" cap="none">
              <a:solidFill>
                <a:srgbClr val="980000"/>
              </a:solidFill>
              <a:latin typeface="Calibri"/>
              <a:ea typeface="Calibri"/>
              <a:cs typeface="Calibri"/>
              <a:sym typeface="Calibri"/>
            </a:endParaRPr>
          </a:p>
        </p:txBody>
      </p:sp>
      <p:sp>
        <p:nvSpPr>
          <p:cNvPr id="81" name="Google Shape;81;g274b23febe5_0_39"/>
          <p:cNvSpPr txBox="1"/>
          <p:nvPr/>
        </p:nvSpPr>
        <p:spPr>
          <a:xfrm>
            <a:off x="2764900" y="3373850"/>
            <a:ext cx="3714000" cy="14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dirty="0">
              <a:latin typeface="Calibri"/>
              <a:ea typeface="Calibri"/>
              <a:cs typeface="Calibri"/>
              <a:sym typeface="Calibri"/>
            </a:endParaRPr>
          </a:p>
          <a:p>
            <a:pPr marL="0" lvl="0" indent="0" algn="l" rtl="0">
              <a:spcBef>
                <a:spcPts val="0"/>
              </a:spcBef>
              <a:spcAft>
                <a:spcPts val="0"/>
              </a:spcAft>
              <a:buNone/>
            </a:pPr>
            <a:r>
              <a:rPr lang="en" sz="1800" b="1" dirty="0">
                <a:solidFill>
                  <a:srgbClr val="980000"/>
                </a:solidFill>
                <a:latin typeface="Calibri"/>
                <a:ea typeface="Calibri"/>
                <a:cs typeface="Calibri"/>
                <a:sym typeface="Calibri"/>
              </a:rPr>
              <a:t>3.</a:t>
            </a:r>
            <a:r>
              <a:rPr lang="en" sz="1800" dirty="0">
                <a:solidFill>
                  <a:srgbClr val="980000"/>
                </a:solidFill>
                <a:latin typeface="Calibri"/>
                <a:ea typeface="Calibri"/>
                <a:cs typeface="Calibri"/>
                <a:sym typeface="Calibri"/>
              </a:rPr>
              <a:t> We are fed. (Eucharist)</a:t>
            </a:r>
            <a:endParaRPr sz="1800" dirty="0">
              <a:solidFill>
                <a:srgbClr val="9800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800" b="1" dirty="0">
                <a:solidFill>
                  <a:srgbClr val="980000"/>
                </a:solidFill>
                <a:latin typeface="Calibri"/>
                <a:ea typeface="Calibri"/>
                <a:cs typeface="Calibri"/>
                <a:sym typeface="Calibri"/>
              </a:rPr>
              <a:t>4. </a:t>
            </a:r>
            <a:r>
              <a:rPr lang="en" sz="1800" dirty="0">
                <a:solidFill>
                  <a:srgbClr val="980000"/>
                </a:solidFill>
                <a:latin typeface="Calibri"/>
                <a:ea typeface="Calibri"/>
                <a:cs typeface="Calibri"/>
                <a:sym typeface="Calibri"/>
              </a:rPr>
              <a:t>We are healed. (Penance)</a:t>
            </a:r>
            <a:endParaRPr sz="1800" dirty="0">
              <a:solidFill>
                <a:srgbClr val="9800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800" b="1" dirty="0">
                <a:solidFill>
                  <a:srgbClr val="980000"/>
                </a:solidFill>
                <a:latin typeface="Calibri"/>
                <a:ea typeface="Calibri"/>
                <a:cs typeface="Calibri"/>
                <a:sym typeface="Calibri"/>
              </a:rPr>
              <a:t>5. </a:t>
            </a:r>
            <a:r>
              <a:rPr lang="en" sz="1800" dirty="0">
                <a:solidFill>
                  <a:srgbClr val="980000"/>
                </a:solidFill>
                <a:latin typeface="Calibri"/>
                <a:ea typeface="Calibri"/>
                <a:cs typeface="Calibri"/>
                <a:sym typeface="Calibri"/>
              </a:rPr>
              <a:t>We recover. (Anointing of </a:t>
            </a:r>
            <a:endParaRPr sz="1800" dirty="0">
              <a:solidFill>
                <a:srgbClr val="9800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800" dirty="0">
                <a:solidFill>
                  <a:srgbClr val="980000"/>
                </a:solidFill>
                <a:latin typeface="Calibri"/>
                <a:ea typeface="Calibri"/>
                <a:cs typeface="Calibri"/>
                <a:sym typeface="Calibri"/>
              </a:rPr>
              <a:t>the Sick)</a:t>
            </a:r>
            <a:endParaRPr sz="1800" dirty="0">
              <a:solidFill>
                <a:schemeClr val="dk2"/>
              </a:solidFill>
            </a:endParaRPr>
          </a:p>
        </p:txBody>
      </p:sp>
      <p:sp>
        <p:nvSpPr>
          <p:cNvPr id="82" name="Google Shape;82;g274b23febe5_0_39"/>
          <p:cNvSpPr txBox="1"/>
          <p:nvPr/>
        </p:nvSpPr>
        <p:spPr>
          <a:xfrm>
            <a:off x="5664050" y="3348850"/>
            <a:ext cx="3048900" cy="1425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800" b="1" dirty="0">
                <a:solidFill>
                  <a:srgbClr val="920000"/>
                </a:solidFill>
                <a:latin typeface="Calibri"/>
                <a:ea typeface="Calibri"/>
                <a:cs typeface="Calibri"/>
                <a:sym typeface="Calibri"/>
              </a:rPr>
              <a:t>6. </a:t>
            </a:r>
            <a:r>
              <a:rPr lang="en" sz="1800" dirty="0">
                <a:solidFill>
                  <a:srgbClr val="920000"/>
                </a:solidFill>
                <a:latin typeface="Calibri"/>
                <a:ea typeface="Calibri"/>
                <a:cs typeface="Calibri"/>
                <a:sym typeface="Calibri"/>
              </a:rPr>
              <a:t>We need and form family. (Matrimony)</a:t>
            </a:r>
            <a:endParaRPr sz="1800" dirty="0">
              <a:solidFill>
                <a:srgbClr val="92000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800" b="1" dirty="0">
                <a:solidFill>
                  <a:srgbClr val="920000"/>
                </a:solidFill>
                <a:latin typeface="Calibri"/>
                <a:ea typeface="Calibri"/>
                <a:cs typeface="Calibri"/>
                <a:sym typeface="Calibri"/>
              </a:rPr>
              <a:t>7. </a:t>
            </a:r>
            <a:r>
              <a:rPr lang="en" sz="1800" dirty="0">
                <a:solidFill>
                  <a:srgbClr val="920000"/>
                </a:solidFill>
                <a:latin typeface="Calibri"/>
                <a:ea typeface="Calibri"/>
                <a:cs typeface="Calibri"/>
                <a:sym typeface="Calibri"/>
              </a:rPr>
              <a:t>We need and respond to leaders. (Holy Orders)</a:t>
            </a:r>
            <a:endParaRPr sz="1800" dirty="0">
              <a:solidFill>
                <a:srgbClr val="920000"/>
              </a:solidFill>
              <a:latin typeface="Calibri"/>
              <a:ea typeface="Calibri"/>
              <a:cs typeface="Calibri"/>
              <a:sym typeface="Calibri"/>
            </a:endParaRPr>
          </a:p>
          <a:p>
            <a:pPr marL="0" lvl="0" indent="0" algn="l" rtl="0">
              <a:spcBef>
                <a:spcPts val="0"/>
              </a:spcBef>
              <a:spcAft>
                <a:spcPts val="0"/>
              </a:spcAft>
              <a:buNone/>
            </a:pPr>
            <a:endParaRPr sz="1800" dirty="0">
              <a:solidFill>
                <a:schemeClr val="dk2"/>
              </a:solidFill>
            </a:endParaRPr>
          </a:p>
        </p:txBody>
      </p:sp>
      <p:sp>
        <p:nvSpPr>
          <p:cNvPr id="83" name="Google Shape;83;g274b23febe5_0_39"/>
          <p:cNvSpPr txBox="1"/>
          <p:nvPr/>
        </p:nvSpPr>
        <p:spPr>
          <a:xfrm>
            <a:off x="755050" y="3633925"/>
            <a:ext cx="1773600" cy="18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980000"/>
                </a:solidFill>
                <a:latin typeface="Calibri"/>
                <a:ea typeface="Calibri"/>
                <a:cs typeface="Calibri"/>
                <a:sym typeface="Calibri"/>
              </a:rPr>
              <a:t>1. </a:t>
            </a:r>
            <a:r>
              <a:rPr lang="en" sz="1800" dirty="0">
                <a:solidFill>
                  <a:srgbClr val="980000"/>
                </a:solidFill>
                <a:latin typeface="Calibri"/>
                <a:ea typeface="Calibri"/>
                <a:cs typeface="Calibri"/>
                <a:sym typeface="Calibri"/>
              </a:rPr>
              <a:t>We are born. (Baptism)</a:t>
            </a:r>
            <a:endParaRPr sz="1800" dirty="0">
              <a:solidFill>
                <a:srgbClr val="9800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800" b="1" dirty="0">
                <a:solidFill>
                  <a:srgbClr val="980000"/>
                </a:solidFill>
                <a:latin typeface="Calibri"/>
                <a:ea typeface="Calibri"/>
                <a:cs typeface="Calibri"/>
                <a:sym typeface="Calibri"/>
              </a:rPr>
              <a:t>2. </a:t>
            </a:r>
            <a:r>
              <a:rPr lang="en" sz="1800" dirty="0">
                <a:solidFill>
                  <a:srgbClr val="980000"/>
                </a:solidFill>
                <a:latin typeface="Calibri"/>
                <a:ea typeface="Calibri"/>
                <a:cs typeface="Calibri"/>
                <a:sym typeface="Calibri"/>
              </a:rPr>
              <a:t>We grow. (Confirmation)</a:t>
            </a:r>
            <a:endParaRPr sz="1800" dirty="0">
              <a:solidFill>
                <a:srgbClr val="980000"/>
              </a:solidFill>
            </a:endParaRPr>
          </a:p>
        </p:txBody>
      </p:sp>
      <p:pic>
        <p:nvPicPr>
          <p:cNvPr id="4" name="Picture 3">
            <a:extLst>
              <a:ext uri="{FF2B5EF4-FFF2-40B4-BE49-F238E27FC236}">
                <a16:creationId xmlns:a16="http://schemas.microsoft.com/office/drawing/2014/main" id="{D1D90E49-AE28-4D84-A444-94BC09B37989}"/>
              </a:ext>
            </a:extLst>
          </p:cNvPr>
          <p:cNvPicPr>
            <a:picLocks noChangeAspect="1"/>
          </p:cNvPicPr>
          <p:nvPr/>
        </p:nvPicPr>
        <p:blipFill>
          <a:blip r:embed="rId4"/>
          <a:stretch>
            <a:fillRect/>
          </a:stretch>
        </p:blipFill>
        <p:spPr>
          <a:xfrm>
            <a:off x="2028779" y="778908"/>
            <a:ext cx="5086442" cy="2855017"/>
          </a:xfrm>
          <a:prstGeom prst="rect">
            <a:avLst/>
          </a:prstGeom>
          <a:ln w="38100">
            <a:solidFill>
              <a:srgbClr val="992927"/>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g2ecc48c76fe_0_9"/>
          <p:cNvSpPr txBox="1"/>
          <p:nvPr/>
        </p:nvSpPr>
        <p:spPr>
          <a:xfrm>
            <a:off x="392600" y="344075"/>
            <a:ext cx="8041500" cy="8679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 sz="4800" b="1">
                <a:solidFill>
                  <a:srgbClr val="980000"/>
                </a:solidFill>
                <a:latin typeface="Calibri"/>
                <a:ea typeface="Calibri"/>
                <a:cs typeface="Calibri"/>
                <a:sym typeface="Calibri"/>
              </a:rPr>
              <a:t>A Newer, Higher Life of Grace</a:t>
            </a:r>
            <a:endParaRPr sz="4800" b="1" i="0" u="none" strike="noStrike" cap="none">
              <a:solidFill>
                <a:srgbClr val="980000"/>
              </a:solidFill>
              <a:latin typeface="Calibri"/>
              <a:ea typeface="Calibri"/>
              <a:cs typeface="Calibri"/>
              <a:sym typeface="Calibri"/>
            </a:endParaRPr>
          </a:p>
        </p:txBody>
      </p:sp>
      <p:sp>
        <p:nvSpPr>
          <p:cNvPr id="90" name="Google Shape;90;g2ecc48c76fe_0_9"/>
          <p:cNvSpPr txBox="1"/>
          <p:nvPr/>
        </p:nvSpPr>
        <p:spPr>
          <a:xfrm>
            <a:off x="4035600" y="1602675"/>
            <a:ext cx="4435500" cy="2955300"/>
          </a:xfrm>
          <a:prstGeom prst="rect">
            <a:avLst/>
          </a:prstGeom>
          <a:noFill/>
          <a:ln w="762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3700" dirty="0">
                <a:solidFill>
                  <a:schemeClr val="lt1"/>
                </a:solidFill>
                <a:latin typeface="Calibri"/>
                <a:ea typeface="Calibri"/>
                <a:cs typeface="Calibri"/>
                <a:sym typeface="Calibri"/>
              </a:rPr>
              <a:t>“I came so that they might have life and have it more abundantly.”</a:t>
            </a:r>
            <a:endParaRPr sz="3700"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 sz="3200" dirty="0">
                <a:solidFill>
                  <a:schemeClr val="lt1"/>
                </a:solidFill>
                <a:latin typeface="Calibri"/>
                <a:ea typeface="Calibri"/>
                <a:cs typeface="Calibri"/>
                <a:sym typeface="Calibri"/>
              </a:rPr>
              <a:t> (Jn 10:10)</a:t>
            </a:r>
            <a:endParaRPr sz="3200" i="0" u="none" strike="noStrike" cap="none" dirty="0">
              <a:solidFill>
                <a:schemeClr val="lt1"/>
              </a:solidFill>
              <a:latin typeface="Calibri"/>
              <a:ea typeface="Calibri"/>
              <a:cs typeface="Calibri"/>
              <a:sym typeface="Calibri"/>
            </a:endParaRPr>
          </a:p>
        </p:txBody>
      </p:sp>
      <p:pic>
        <p:nvPicPr>
          <p:cNvPr id="91" name="Google Shape;91;g2ecc48c76fe_0_9"/>
          <p:cNvPicPr preferRelativeResize="0"/>
          <p:nvPr/>
        </p:nvPicPr>
        <p:blipFill rotWithShape="1">
          <a:blip r:embed="rId4">
            <a:alphaModFix/>
          </a:blip>
          <a:srcRect l="7262" r="8971"/>
          <a:stretch/>
        </p:blipFill>
        <p:spPr>
          <a:xfrm>
            <a:off x="392600" y="1602675"/>
            <a:ext cx="3383650" cy="292555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4"/>
          <p:cNvSpPr txBox="1">
            <a:spLocks noGrp="1"/>
          </p:cNvSpPr>
          <p:nvPr>
            <p:ph type="subTitle" idx="1"/>
          </p:nvPr>
        </p:nvSpPr>
        <p:spPr>
          <a:xfrm>
            <a:off x="3630575" y="1888300"/>
            <a:ext cx="4539600" cy="288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None/>
            </a:pPr>
            <a:r>
              <a:rPr lang="en" b="1" i="1" dirty="0">
                <a:solidFill>
                  <a:srgbClr val="000000"/>
                </a:solidFill>
                <a:latin typeface="Calibri"/>
                <a:ea typeface="Calibri"/>
                <a:cs typeface="Calibri"/>
                <a:sym typeface="Calibri"/>
              </a:rPr>
              <a:t>Definition: </a:t>
            </a:r>
            <a:r>
              <a:rPr lang="en" dirty="0">
                <a:solidFill>
                  <a:srgbClr val="000000"/>
                </a:solidFill>
                <a:latin typeface="Calibri"/>
                <a:ea typeface="Calibri"/>
                <a:cs typeface="Calibri"/>
                <a:sym typeface="Calibri"/>
              </a:rPr>
              <a:t>the way God's divine life is given to humans through visible sacraments, like Baptism and the Eucharist, which are signs and instruments of Christ's P</a:t>
            </a:r>
            <a:r>
              <a:rPr lang="en" dirty="0">
                <a:solidFill>
                  <a:srgbClr val="000000"/>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aschal Mystery</a:t>
            </a:r>
            <a:endParaRPr dirty="0">
              <a:solidFill>
                <a:srgbClr val="000000"/>
              </a:solidFill>
              <a:latin typeface="Calibri"/>
              <a:ea typeface="Calibri"/>
              <a:cs typeface="Calibri"/>
              <a:sym typeface="Calibri"/>
            </a:endParaRPr>
          </a:p>
        </p:txBody>
      </p:sp>
      <p:sp>
        <p:nvSpPr>
          <p:cNvPr id="97" name="Google Shape;97;p4"/>
          <p:cNvSpPr/>
          <p:nvPr/>
        </p:nvSpPr>
        <p:spPr>
          <a:xfrm>
            <a:off x="421950" y="188375"/>
            <a:ext cx="8291400" cy="1116000"/>
          </a:xfrm>
          <a:prstGeom prst="roundRect">
            <a:avLst>
              <a:gd name="adj" fmla="val 16667"/>
            </a:avLst>
          </a:prstGeom>
          <a:blipFill rotWithShape="1">
            <a:blip r:embed="rId5">
              <a:alphaModFix/>
            </a:blip>
            <a:stretch>
              <a:fillRect/>
            </a:stretch>
          </a:bli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98" name="Google Shape;98;p4"/>
          <p:cNvSpPr txBox="1"/>
          <p:nvPr/>
        </p:nvSpPr>
        <p:spPr>
          <a:xfrm>
            <a:off x="777575" y="213875"/>
            <a:ext cx="6753300" cy="106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 sz="4800" b="1">
                <a:solidFill>
                  <a:srgbClr val="920000"/>
                </a:solidFill>
                <a:latin typeface="Calibri"/>
                <a:ea typeface="Calibri"/>
                <a:cs typeface="Calibri"/>
                <a:sym typeface="Calibri"/>
              </a:rPr>
              <a:t>     Sacramental Economy</a:t>
            </a:r>
            <a:endParaRPr sz="4800" b="1" i="0" u="none" strike="noStrike" cap="none">
              <a:solidFill>
                <a:srgbClr val="920000"/>
              </a:solidFill>
              <a:latin typeface="Calibri"/>
              <a:ea typeface="Calibri"/>
              <a:cs typeface="Calibri"/>
              <a:sym typeface="Calibri"/>
            </a:endParaRPr>
          </a:p>
        </p:txBody>
      </p:sp>
      <p:sp>
        <p:nvSpPr>
          <p:cNvPr id="99" name="Google Shape;99;p4"/>
          <p:cNvSpPr/>
          <p:nvPr/>
        </p:nvSpPr>
        <p:spPr>
          <a:xfrm>
            <a:off x="7651500" y="86925"/>
            <a:ext cx="1492500" cy="1065000"/>
          </a:xfrm>
          <a:prstGeom prst="cloudCallout">
            <a:avLst>
              <a:gd name="adj1" fmla="val -20833"/>
              <a:gd name="adj2" fmla="val 625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00" name="Google Shape;100;p4"/>
          <p:cNvSpPr txBox="1"/>
          <p:nvPr/>
        </p:nvSpPr>
        <p:spPr>
          <a:xfrm>
            <a:off x="6897750" y="280876"/>
            <a:ext cx="30000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orbel"/>
                <a:ea typeface="Corbel"/>
                <a:cs typeface="Corbel"/>
                <a:sym typeface="Corbel"/>
              </a:rPr>
              <a:t>Key</a:t>
            </a:r>
            <a:endParaRPr sz="1600" b="1"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orbel"/>
                <a:ea typeface="Corbel"/>
                <a:cs typeface="Corbel"/>
                <a:sym typeface="Corbel"/>
              </a:rPr>
              <a:t>Vocab</a:t>
            </a:r>
            <a:endParaRPr sz="1800" b="0" i="0" u="none" strike="noStrike" cap="none">
              <a:solidFill>
                <a:schemeClr val="dk1"/>
              </a:solidFill>
              <a:latin typeface="Corbel"/>
              <a:ea typeface="Corbel"/>
              <a:cs typeface="Corbel"/>
              <a:sym typeface="Corbel"/>
            </a:endParaRPr>
          </a:p>
        </p:txBody>
      </p:sp>
      <p:pic>
        <p:nvPicPr>
          <p:cNvPr id="101" name="Google Shape;101;p4"/>
          <p:cNvPicPr preferRelativeResize="0"/>
          <p:nvPr/>
        </p:nvPicPr>
        <p:blipFill>
          <a:blip r:embed="rId6">
            <a:alphaModFix/>
          </a:blip>
          <a:stretch>
            <a:fillRect/>
          </a:stretch>
        </p:blipFill>
        <p:spPr>
          <a:xfrm>
            <a:off x="956625" y="1778438"/>
            <a:ext cx="2070875" cy="3106325"/>
          </a:xfrm>
          <a:prstGeom prst="rect">
            <a:avLst/>
          </a:prstGeom>
          <a:noFill/>
          <a:ln w="38100" cap="flat" cmpd="sng">
            <a:solidFill>
              <a:srgbClr val="92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0000"/>
        </a:solidFill>
        <a:effectLst/>
      </p:bgPr>
    </p:bg>
    <p:spTree>
      <p:nvGrpSpPr>
        <p:cNvPr id="1" name="Shape 105"/>
        <p:cNvGrpSpPr/>
        <p:nvPr/>
      </p:nvGrpSpPr>
      <p:grpSpPr>
        <a:xfrm>
          <a:off x="0" y="0"/>
          <a:ext cx="0" cy="0"/>
          <a:chOff x="0" y="0"/>
          <a:chExt cx="0" cy="0"/>
        </a:xfrm>
      </p:grpSpPr>
      <p:sp>
        <p:nvSpPr>
          <p:cNvPr id="106" name="Google Shape;106;g34fe8961500_0_39"/>
          <p:cNvSpPr txBox="1">
            <a:spLocks noGrp="1"/>
          </p:cNvSpPr>
          <p:nvPr>
            <p:ph type="title"/>
          </p:nvPr>
        </p:nvSpPr>
        <p:spPr>
          <a:xfrm>
            <a:off x="292975" y="240825"/>
            <a:ext cx="8541300" cy="777000"/>
          </a:xfrm>
          <a:prstGeom prst="rect">
            <a:avLst/>
          </a:prstGeom>
          <a:solidFill>
            <a:srgbClr val="920000"/>
          </a:solidFill>
          <a:ln w="38100" cap="flat" cmpd="sng">
            <a:solidFill>
              <a:srgbClr val="92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4800" b="1">
                <a:solidFill>
                  <a:schemeClr val="lt1"/>
                </a:solidFill>
                <a:latin typeface="Calibri"/>
                <a:ea typeface="Calibri"/>
                <a:cs typeface="Calibri"/>
                <a:sym typeface="Calibri"/>
              </a:rPr>
              <a:t>The Paschal Mystery is Timeless</a:t>
            </a:r>
            <a:endParaRPr sz="4800" b="1">
              <a:solidFill>
                <a:schemeClr val="lt1"/>
              </a:solidFill>
              <a:latin typeface="Calibri"/>
              <a:ea typeface="Calibri"/>
              <a:cs typeface="Calibri"/>
              <a:sym typeface="Calibri"/>
            </a:endParaRPr>
          </a:p>
        </p:txBody>
      </p:sp>
      <p:sp>
        <p:nvSpPr>
          <p:cNvPr id="107" name="Google Shape;107;g34fe8961500_0_39"/>
          <p:cNvSpPr txBox="1"/>
          <p:nvPr/>
        </p:nvSpPr>
        <p:spPr>
          <a:xfrm>
            <a:off x="4801675" y="1111325"/>
            <a:ext cx="3951000" cy="18471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rgbClr val="920000"/>
              </a:buClr>
              <a:buSzPts val="2200"/>
              <a:buFont typeface="Calibri"/>
              <a:buChar char="●"/>
            </a:pPr>
            <a:endParaRPr sz="2200">
              <a:solidFill>
                <a:srgbClr val="920000"/>
              </a:solidFill>
              <a:latin typeface="Calibri"/>
              <a:ea typeface="Calibri"/>
              <a:cs typeface="Calibri"/>
              <a:sym typeface="Calibri"/>
            </a:endParaRPr>
          </a:p>
        </p:txBody>
      </p:sp>
      <p:pic>
        <p:nvPicPr>
          <p:cNvPr id="108" name="Google Shape;108;g34fe8961500_0_39"/>
          <p:cNvPicPr preferRelativeResize="0"/>
          <p:nvPr/>
        </p:nvPicPr>
        <p:blipFill rotWithShape="1">
          <a:blip r:embed="rId3">
            <a:alphaModFix/>
          </a:blip>
          <a:srcRect b="21141"/>
          <a:stretch/>
        </p:blipFill>
        <p:spPr>
          <a:xfrm>
            <a:off x="292975" y="1111325"/>
            <a:ext cx="8541301" cy="3921450"/>
          </a:xfrm>
          <a:prstGeom prst="rect">
            <a:avLst/>
          </a:prstGeom>
          <a:noFill/>
          <a:ln w="38100" cap="flat" cmpd="sng">
            <a:solidFill>
              <a:srgbClr val="920000"/>
            </a:solidFill>
            <a:prstDash val="solid"/>
            <a:round/>
            <a:headEnd type="none" w="sm" len="sm"/>
            <a:tailEnd type="none" w="sm" len="sm"/>
          </a:ln>
        </p:spPr>
      </p:pic>
      <p:sp>
        <p:nvSpPr>
          <p:cNvPr id="109" name="Google Shape;109;g34fe8961500_0_39"/>
          <p:cNvSpPr txBox="1"/>
          <p:nvPr/>
        </p:nvSpPr>
        <p:spPr>
          <a:xfrm>
            <a:off x="439475" y="1468175"/>
            <a:ext cx="3239100" cy="35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dirty="0">
                <a:solidFill>
                  <a:schemeClr val="lt1"/>
                </a:solidFill>
                <a:latin typeface="Calibri"/>
                <a:ea typeface="Calibri"/>
                <a:cs typeface="Calibri"/>
                <a:sym typeface="Calibri"/>
              </a:rPr>
              <a:t>The Paschal Mystery is not just a past event; it is made present in the sacraments, particularly the Eucharist, and through the liturgical year. </a:t>
            </a:r>
            <a:endParaRPr sz="3000" dirty="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g274b23febe5_0_6"/>
          <p:cNvSpPr txBox="1">
            <a:spLocks noGrp="1"/>
          </p:cNvSpPr>
          <p:nvPr>
            <p:ph type="subTitle" idx="1"/>
          </p:nvPr>
        </p:nvSpPr>
        <p:spPr>
          <a:xfrm>
            <a:off x="4504000" y="1744925"/>
            <a:ext cx="3862200" cy="3125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800"/>
              <a:buNone/>
            </a:pPr>
            <a:r>
              <a:rPr lang="en" b="1" i="1" dirty="0">
                <a:solidFill>
                  <a:schemeClr val="dk1"/>
                </a:solidFill>
                <a:latin typeface="Calibri"/>
                <a:ea typeface="Calibri"/>
                <a:cs typeface="Calibri"/>
                <a:sym typeface="Calibri"/>
              </a:rPr>
              <a:t>Definition: </a:t>
            </a:r>
            <a:r>
              <a:rPr lang="en" dirty="0">
                <a:solidFill>
                  <a:schemeClr val="dk1"/>
                </a:solidFill>
                <a:latin typeface="Calibri"/>
                <a:ea typeface="Calibri"/>
                <a:cs typeface="Calibri"/>
                <a:sym typeface="Calibri"/>
              </a:rPr>
              <a:t>Signs in the sacraments that are capable of producing a desired spiritual effect. In the sacraments, the signs become what they signify. </a:t>
            </a:r>
            <a:endParaRPr dirty="0"/>
          </a:p>
        </p:txBody>
      </p:sp>
      <p:sp>
        <p:nvSpPr>
          <p:cNvPr id="115" name="Google Shape;115;g274b23febe5_0_6"/>
          <p:cNvSpPr/>
          <p:nvPr/>
        </p:nvSpPr>
        <p:spPr>
          <a:xfrm>
            <a:off x="330175" y="188375"/>
            <a:ext cx="8383200" cy="1116000"/>
          </a:xfrm>
          <a:prstGeom prst="roundRect">
            <a:avLst>
              <a:gd name="adj" fmla="val 16667"/>
            </a:avLst>
          </a:prstGeom>
          <a:blipFill rotWithShape="1">
            <a:blip r:embed="rId4">
              <a:alphaModFix/>
            </a:blip>
            <a:stretch>
              <a:fillRect/>
            </a:stretch>
          </a:bli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16" name="Google Shape;116;g274b23febe5_0_6"/>
          <p:cNvSpPr txBox="1"/>
          <p:nvPr/>
        </p:nvSpPr>
        <p:spPr>
          <a:xfrm>
            <a:off x="1907575" y="213875"/>
            <a:ext cx="5228400" cy="106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 sz="4800" b="1">
                <a:solidFill>
                  <a:srgbClr val="920000"/>
                </a:solidFill>
                <a:latin typeface="Calibri"/>
                <a:ea typeface="Calibri"/>
                <a:cs typeface="Calibri"/>
                <a:sym typeface="Calibri"/>
              </a:rPr>
              <a:t>   Efficacious Signs</a:t>
            </a:r>
            <a:endParaRPr sz="4800" b="1" i="0" u="none" strike="noStrike" cap="none">
              <a:solidFill>
                <a:srgbClr val="920000"/>
              </a:solidFill>
              <a:latin typeface="Calibri"/>
              <a:ea typeface="Calibri"/>
              <a:cs typeface="Calibri"/>
              <a:sym typeface="Calibri"/>
            </a:endParaRPr>
          </a:p>
        </p:txBody>
      </p:sp>
      <p:sp>
        <p:nvSpPr>
          <p:cNvPr id="117" name="Google Shape;117;g274b23febe5_0_6"/>
          <p:cNvSpPr/>
          <p:nvPr/>
        </p:nvSpPr>
        <p:spPr>
          <a:xfrm>
            <a:off x="7651500" y="86925"/>
            <a:ext cx="1492500" cy="1065000"/>
          </a:xfrm>
          <a:prstGeom prst="cloudCallout">
            <a:avLst>
              <a:gd name="adj1" fmla="val -20833"/>
              <a:gd name="adj2" fmla="val 625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18" name="Google Shape;118;g274b23febe5_0_6"/>
          <p:cNvSpPr txBox="1"/>
          <p:nvPr/>
        </p:nvSpPr>
        <p:spPr>
          <a:xfrm>
            <a:off x="6897750" y="280876"/>
            <a:ext cx="30000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orbel"/>
                <a:ea typeface="Corbel"/>
                <a:cs typeface="Corbel"/>
                <a:sym typeface="Corbel"/>
              </a:rPr>
              <a:t>Key</a:t>
            </a:r>
            <a:endParaRPr sz="1600" b="1"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orbel"/>
                <a:ea typeface="Corbel"/>
                <a:cs typeface="Corbel"/>
                <a:sym typeface="Corbel"/>
              </a:rPr>
              <a:t>Vocab</a:t>
            </a:r>
            <a:endParaRPr sz="1800" b="0" i="0" u="none" strike="noStrike" cap="none">
              <a:solidFill>
                <a:schemeClr val="dk1"/>
              </a:solidFill>
              <a:latin typeface="Corbel"/>
              <a:ea typeface="Corbel"/>
              <a:cs typeface="Corbel"/>
              <a:sym typeface="Corbel"/>
            </a:endParaRPr>
          </a:p>
        </p:txBody>
      </p:sp>
      <p:pic>
        <p:nvPicPr>
          <p:cNvPr id="119" name="Google Shape;119;g274b23febe5_0_6"/>
          <p:cNvPicPr preferRelativeResize="0"/>
          <p:nvPr/>
        </p:nvPicPr>
        <p:blipFill>
          <a:blip r:embed="rId5">
            <a:alphaModFix/>
          </a:blip>
          <a:stretch>
            <a:fillRect/>
          </a:stretch>
        </p:blipFill>
        <p:spPr>
          <a:xfrm>
            <a:off x="779450" y="1955025"/>
            <a:ext cx="3170500" cy="2377875"/>
          </a:xfrm>
          <a:prstGeom prst="rect">
            <a:avLst/>
          </a:prstGeom>
          <a:noFill/>
          <a:ln w="38100" cap="flat" cmpd="sng">
            <a:solidFill>
              <a:srgbClr val="920000"/>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sp>
        <p:nvSpPr>
          <p:cNvPr id="124" name="Google Shape;124;g2ecc48c76fe_0_24"/>
          <p:cNvSpPr txBox="1">
            <a:spLocks noGrp="1"/>
          </p:cNvSpPr>
          <p:nvPr>
            <p:ph type="title"/>
          </p:nvPr>
        </p:nvSpPr>
        <p:spPr>
          <a:xfrm>
            <a:off x="309600" y="508000"/>
            <a:ext cx="5100600" cy="80009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4800" b="1" dirty="0">
                <a:solidFill>
                  <a:srgbClr val="920000"/>
                </a:solidFill>
                <a:latin typeface="Calibri"/>
                <a:ea typeface="Calibri"/>
                <a:cs typeface="Calibri"/>
                <a:sym typeface="Calibri"/>
              </a:rPr>
              <a:t>In Liturgy, Jesus is Really Present</a:t>
            </a:r>
            <a:endParaRPr sz="4800" b="1" dirty="0">
              <a:solidFill>
                <a:srgbClr val="920000"/>
              </a:solidFill>
              <a:latin typeface="Calibri"/>
              <a:ea typeface="Calibri"/>
              <a:cs typeface="Calibri"/>
              <a:sym typeface="Calibri"/>
            </a:endParaRPr>
          </a:p>
        </p:txBody>
      </p:sp>
      <p:sp>
        <p:nvSpPr>
          <p:cNvPr id="126" name="Google Shape;126;g2ecc48c76fe_0_24"/>
          <p:cNvSpPr txBox="1"/>
          <p:nvPr/>
        </p:nvSpPr>
        <p:spPr>
          <a:xfrm>
            <a:off x="540250" y="1828800"/>
            <a:ext cx="4031750" cy="1129624"/>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rgbClr val="920000"/>
              </a:buClr>
              <a:buSzPts val="2200"/>
              <a:buFont typeface="Calibri"/>
              <a:buChar char="●"/>
            </a:pPr>
            <a:r>
              <a:rPr lang="en" sz="2200" dirty="0">
                <a:solidFill>
                  <a:srgbClr val="920000"/>
                </a:solidFill>
                <a:latin typeface="Calibri"/>
                <a:ea typeface="Calibri"/>
                <a:cs typeface="Calibri"/>
                <a:sym typeface="Calibri"/>
              </a:rPr>
              <a:t>Jesus is present in the minister</a:t>
            </a:r>
            <a:r>
              <a:rPr lang="en" sz="2200" b="0" i="0" u="none" strike="noStrike" cap="none" dirty="0">
                <a:solidFill>
                  <a:srgbClr val="920000"/>
                </a:solidFill>
                <a:latin typeface="Calibri"/>
                <a:ea typeface="Calibri"/>
                <a:cs typeface="Calibri"/>
                <a:sym typeface="Calibri"/>
              </a:rPr>
              <a:t> of the sacrament.</a:t>
            </a:r>
            <a:endParaRPr sz="2200" b="0" i="0" u="none" strike="noStrike" cap="none" dirty="0">
              <a:solidFill>
                <a:srgbClr val="920000"/>
              </a:solidFill>
              <a:latin typeface="Calibri"/>
              <a:ea typeface="Calibri"/>
              <a:cs typeface="Calibri"/>
              <a:sym typeface="Calibri"/>
            </a:endParaRPr>
          </a:p>
          <a:p>
            <a:pPr marL="457200" marR="0" lvl="0" indent="-368300" algn="l" rtl="0">
              <a:lnSpc>
                <a:spcPct val="100000"/>
              </a:lnSpc>
              <a:spcBef>
                <a:spcPts val="0"/>
              </a:spcBef>
              <a:spcAft>
                <a:spcPts val="0"/>
              </a:spcAft>
              <a:buClr>
                <a:srgbClr val="920000"/>
              </a:buClr>
              <a:buSzPts val="2200"/>
              <a:buFont typeface="Calibri"/>
              <a:buChar char="●"/>
            </a:pPr>
            <a:r>
              <a:rPr lang="en" sz="2200" dirty="0">
                <a:solidFill>
                  <a:srgbClr val="920000"/>
                </a:solidFill>
                <a:latin typeface="Calibri"/>
                <a:ea typeface="Calibri"/>
                <a:cs typeface="Calibri"/>
                <a:sym typeface="Calibri"/>
              </a:rPr>
              <a:t>Jesus is present in Scripture.</a:t>
            </a:r>
            <a:endParaRPr sz="2200" b="0" i="0" u="none" strike="noStrike" cap="none" dirty="0">
              <a:solidFill>
                <a:srgbClr val="920000"/>
              </a:solidFill>
              <a:latin typeface="Calibri"/>
              <a:ea typeface="Calibri"/>
              <a:cs typeface="Calibri"/>
              <a:sym typeface="Calibri"/>
            </a:endParaRPr>
          </a:p>
          <a:p>
            <a:pPr marL="457200" marR="0" lvl="0" indent="-368300" algn="l" rtl="0">
              <a:lnSpc>
                <a:spcPct val="100000"/>
              </a:lnSpc>
              <a:spcBef>
                <a:spcPts val="0"/>
              </a:spcBef>
              <a:spcAft>
                <a:spcPts val="0"/>
              </a:spcAft>
              <a:buClr>
                <a:srgbClr val="920000"/>
              </a:buClr>
              <a:buSzPts val="2200"/>
              <a:buFont typeface="Calibri"/>
              <a:buChar char="●"/>
            </a:pPr>
            <a:r>
              <a:rPr lang="en" sz="2200" dirty="0">
                <a:solidFill>
                  <a:srgbClr val="920000"/>
                </a:solidFill>
                <a:latin typeface="Calibri"/>
                <a:ea typeface="Calibri"/>
                <a:cs typeface="Calibri"/>
                <a:sym typeface="Calibri"/>
              </a:rPr>
              <a:t>Jesus is present in the Church as members of his Body.</a:t>
            </a:r>
            <a:endParaRPr sz="2200" dirty="0">
              <a:solidFill>
                <a:srgbClr val="920000"/>
              </a:solidFill>
              <a:latin typeface="Calibri"/>
              <a:ea typeface="Calibri"/>
              <a:cs typeface="Calibri"/>
              <a:sym typeface="Calibri"/>
            </a:endParaRPr>
          </a:p>
          <a:p>
            <a:pPr marL="457200" marR="0" lvl="0" indent="-368300" algn="l" rtl="0">
              <a:lnSpc>
                <a:spcPct val="100000"/>
              </a:lnSpc>
              <a:spcBef>
                <a:spcPts val="0"/>
              </a:spcBef>
              <a:spcAft>
                <a:spcPts val="0"/>
              </a:spcAft>
              <a:buClr>
                <a:srgbClr val="920000"/>
              </a:buClr>
              <a:buSzPts val="2200"/>
              <a:buFont typeface="Calibri"/>
              <a:buChar char="●"/>
            </a:pPr>
            <a:r>
              <a:rPr lang="en" sz="2200" dirty="0">
                <a:solidFill>
                  <a:srgbClr val="920000"/>
                </a:solidFill>
                <a:latin typeface="Calibri"/>
                <a:ea typeface="Calibri"/>
                <a:cs typeface="Calibri"/>
                <a:sym typeface="Calibri"/>
              </a:rPr>
              <a:t>Jesus is especially present in the Eucharist, his own Body and Blood.</a:t>
            </a:r>
            <a:endParaRPr sz="2200" dirty="0">
              <a:solidFill>
                <a:srgbClr val="92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9F22B1A-F5CD-0A43-2FC8-E87E4F1846F0}"/>
              </a:ext>
            </a:extLst>
          </p:cNvPr>
          <p:cNvPicPr>
            <a:picLocks noChangeAspect="1"/>
          </p:cNvPicPr>
          <p:nvPr/>
        </p:nvPicPr>
        <p:blipFill>
          <a:blip r:embed="rId3"/>
          <a:stretch>
            <a:fillRect/>
          </a:stretch>
        </p:blipFill>
        <p:spPr>
          <a:xfrm>
            <a:off x="5562020" y="0"/>
            <a:ext cx="3581980"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g34fe8961500_0_26"/>
          <p:cNvSpPr txBox="1">
            <a:spLocks noGrp="1"/>
          </p:cNvSpPr>
          <p:nvPr>
            <p:ph type="title"/>
          </p:nvPr>
        </p:nvSpPr>
        <p:spPr>
          <a:xfrm>
            <a:off x="236250" y="236650"/>
            <a:ext cx="8671500" cy="777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4000" b="1" dirty="0">
                <a:solidFill>
                  <a:srgbClr val="920000"/>
                </a:solidFill>
                <a:latin typeface="Calibri"/>
                <a:ea typeface="Calibri"/>
                <a:cs typeface="Calibri"/>
                <a:sym typeface="Calibri"/>
              </a:rPr>
              <a:t>Angels and Saints Are Present Too</a:t>
            </a:r>
            <a:endParaRPr sz="4000" b="1" dirty="0">
              <a:solidFill>
                <a:srgbClr val="920000"/>
              </a:solidFill>
              <a:latin typeface="Calibri"/>
              <a:ea typeface="Calibri"/>
              <a:cs typeface="Calibri"/>
              <a:sym typeface="Calibri"/>
            </a:endParaRPr>
          </a:p>
        </p:txBody>
      </p:sp>
      <p:sp>
        <p:nvSpPr>
          <p:cNvPr id="132" name="Google Shape;132;g34fe8961500_0_26"/>
          <p:cNvSpPr txBox="1"/>
          <p:nvPr/>
        </p:nvSpPr>
        <p:spPr>
          <a:xfrm>
            <a:off x="3743675" y="1013650"/>
            <a:ext cx="5009100" cy="263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900" b="1" dirty="0">
                <a:solidFill>
                  <a:srgbClr val="920000"/>
                </a:solidFill>
                <a:latin typeface="Calibri"/>
                <a:ea typeface="Calibri"/>
                <a:cs typeface="Calibri"/>
                <a:sym typeface="Calibri"/>
              </a:rPr>
              <a:t>“In the earthly liturgy we take part in a foretaste of that heavenly liturgy which is celebrated in the holy city of Jerusalem toward which we journey as pilgrims, where Christ is sitting at the right hand of God, a minister of the holies and of the true tabernacle; we sing a hymn to the Lord's glory with all the warriors of the heavenly army; venerating the memory of the saints, we hope for some part and fellowship with them; we eagerly await the Savior, Our Lord Jesus Christ, until He, our life, shall appear and we too will appear with Him in glory”</a:t>
            </a:r>
            <a:r>
              <a:rPr lang="en" sz="1800" b="1" dirty="0">
                <a:solidFill>
                  <a:srgbClr val="920000"/>
                </a:solidFill>
                <a:latin typeface="Calibri"/>
                <a:ea typeface="Calibri"/>
                <a:cs typeface="Calibri"/>
                <a:sym typeface="Calibri"/>
              </a:rPr>
              <a:t> </a:t>
            </a:r>
            <a:r>
              <a:rPr lang="en" b="1" dirty="0">
                <a:solidFill>
                  <a:srgbClr val="920000"/>
                </a:solidFill>
                <a:latin typeface="Calibri"/>
                <a:ea typeface="Calibri"/>
                <a:cs typeface="Calibri"/>
                <a:sym typeface="Calibri"/>
              </a:rPr>
              <a:t>(</a:t>
            </a:r>
            <a:r>
              <a:rPr lang="en" b="1" i="1" dirty="0">
                <a:solidFill>
                  <a:srgbClr val="920000"/>
                </a:solidFill>
                <a:latin typeface="Calibri"/>
                <a:ea typeface="Calibri"/>
                <a:cs typeface="Calibri"/>
                <a:sym typeface="Calibri"/>
              </a:rPr>
              <a:t>Sacrosanctum Concilium</a:t>
            </a:r>
            <a:r>
              <a:rPr lang="en" b="1" dirty="0">
                <a:solidFill>
                  <a:srgbClr val="920000"/>
                </a:solidFill>
                <a:latin typeface="Calibri"/>
                <a:ea typeface="Calibri"/>
                <a:cs typeface="Calibri"/>
                <a:sym typeface="Calibri"/>
              </a:rPr>
              <a:t>, 8)</a:t>
            </a:r>
            <a:endParaRPr b="1" dirty="0">
              <a:solidFill>
                <a:srgbClr val="92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None/>
            </a:pPr>
            <a:endParaRPr dirty="0">
              <a:solidFill>
                <a:srgbClr val="920000"/>
              </a:solidFill>
              <a:latin typeface="Calibri"/>
              <a:ea typeface="Calibri"/>
              <a:cs typeface="Calibri"/>
              <a:sym typeface="Calibri"/>
            </a:endParaRPr>
          </a:p>
        </p:txBody>
      </p:sp>
      <p:pic>
        <p:nvPicPr>
          <p:cNvPr id="133" name="Google Shape;133;g34fe8961500_0_26"/>
          <p:cNvPicPr preferRelativeResize="0"/>
          <p:nvPr/>
        </p:nvPicPr>
        <p:blipFill>
          <a:blip r:embed="rId3">
            <a:alphaModFix/>
          </a:blip>
          <a:stretch>
            <a:fillRect/>
          </a:stretch>
        </p:blipFill>
        <p:spPr>
          <a:xfrm>
            <a:off x="618525" y="1386775"/>
            <a:ext cx="2635174" cy="3088074"/>
          </a:xfrm>
          <a:prstGeom prst="rect">
            <a:avLst/>
          </a:prstGeom>
          <a:noFill/>
          <a:ln w="38100" cap="flat" cmpd="sng">
            <a:solidFill>
              <a:srgbClr val="920000"/>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1246</TotalTime>
  <Words>3034</Words>
  <Application>Microsoft Office PowerPoint</Application>
  <PresentationFormat>On-screen Show (16:9)</PresentationFormat>
  <Paragraphs>166</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Times New Roman</vt:lpstr>
      <vt:lpstr>Courier New</vt:lpstr>
      <vt:lpstr>Calibri</vt:lpstr>
      <vt:lpstr>Corbel</vt:lpstr>
      <vt:lpstr>Simple Light</vt:lpstr>
      <vt:lpstr>PowerPoint Presentation</vt:lpstr>
      <vt:lpstr>The Sacraments Defined…</vt:lpstr>
      <vt:lpstr>PowerPoint Presentation</vt:lpstr>
      <vt:lpstr>PowerPoint Presentation</vt:lpstr>
      <vt:lpstr>PowerPoint Presentation</vt:lpstr>
      <vt:lpstr>The Paschal Mystery is Timeless</vt:lpstr>
      <vt:lpstr>PowerPoint Presentation</vt:lpstr>
      <vt:lpstr>In Liturgy, Jesus is Really Present</vt:lpstr>
      <vt:lpstr>Angels and Saints Are Present Too</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Barth</dc:creator>
  <cp:lastModifiedBy>Lucia VanBerkum</cp:lastModifiedBy>
  <cp:revision>30</cp:revision>
  <dcterms:modified xsi:type="dcterms:W3CDTF">2025-08-19T15:31:50Z</dcterms:modified>
</cp:coreProperties>
</file>