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Impact" panose="020B0806030902050204" pitchFamily="34" charset="0"/>
      <p:regular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CXT+fnsgLEQl4v0+wN98uACCZI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1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098" autoAdjust="0"/>
  </p:normalViewPr>
  <p:slideViewPr>
    <p:cSldViewPr snapToGrid="0">
      <p:cViewPr varScale="1">
        <p:scale>
          <a:sx n="48" d="100"/>
          <a:sy n="48" d="100"/>
        </p:scale>
        <p:origin x="1104" y="28"/>
      </p:cViewPr>
      <p:guideLst>
        <p:guide orient="horz" pos="1620"/>
        <p:guide pos="2880"/>
      </p:guideLst>
    </p:cSldViewPr>
  </p:slideViewPr>
  <p:notesTextViewPr>
    <p:cViewPr>
      <p:scale>
        <a:sx n="1" d="1"/>
        <a:sy n="1" d="1"/>
      </p:scale>
      <p:origin x="0" y="-9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People.sv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reativecommons.org/publicdomain/zero/1.0/deed.e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jvlaydivision.org/bridge-of-salvation-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7gr0xXfR3L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cVZVWVeAsl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youtu.be/7x7MVCDyFuk"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atholiceducation.org/en/religion-and-philosophy/the-human-person/made-in-god-s-image-and-likeness.html" TargetMode="External"/><Relationship Id="rId4" Type="http://schemas.openxmlformats.org/officeDocument/2006/relationships/hyperlink" Target="https://creativecommons.org/licenses/by-sa/4.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ndex.php?title=User:Mhd.magayda&amp;action=edit&amp;redlink=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youtu.be/9LtUsTYItVA" TargetMode="External"/><Relationship Id="rId5" Type="http://schemas.openxmlformats.org/officeDocument/2006/relationships/hyperlink" Target="https://youtu.be/qxV7XSZ_pRw" TargetMode="External"/><Relationship Id="rId4" Type="http://schemas.openxmlformats.org/officeDocument/2006/relationships/hyperlink" Target="https://creativecommons.org/licenses/by-sa/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eople/23934380@N0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atholiceducation.org/en/faith-and-character/faith-and-character/cursing-and-christian-living.html" TargetMode="External"/><Relationship Id="rId4" Type="http://schemas.openxmlformats.org/officeDocument/2006/relationships/hyperlink" Target="https://creativecommons.org/licenses/by-sa/2.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e2b25b3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e2b25b3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sz="1400" b="1" dirty="0">
                <a:solidFill>
                  <a:schemeClr val="dk1"/>
                </a:solidFill>
              </a:rPr>
              <a:t>Photo Credit: </a:t>
            </a:r>
            <a:r>
              <a:rPr lang="en-US" sz="1400" b="0" u="sng" dirty="0">
                <a:solidFill>
                  <a:schemeClr val="dk1"/>
                </a:solidFill>
              </a:rPr>
              <a:t>Jesus and Infants</a:t>
            </a:r>
            <a:r>
              <a:rPr lang="en-US" sz="1400" b="0" dirty="0">
                <a:solidFill>
                  <a:schemeClr val="dk1"/>
                </a:solidFill>
              </a:rPr>
              <a:t>. </a:t>
            </a:r>
            <a:r>
              <a:rPr lang="en-US" sz="1400" b="0" dirty="0" err="1">
                <a:solidFill>
                  <a:schemeClr val="dk1"/>
                </a:solidFill>
              </a:rPr>
              <a:t>Ariyandhamma</a:t>
            </a:r>
            <a:r>
              <a:rPr lang="en-US" sz="1400" b="0" dirty="0">
                <a:solidFill>
                  <a:schemeClr val="dk1"/>
                </a:solidFill>
              </a:rPr>
              <a:t>. </a:t>
            </a:r>
            <a:r>
              <a:rPr lang="en-US" sz="1400" b="0" u="sng" dirty="0">
                <a:solidFill>
                  <a:schemeClr val="dk1"/>
                </a:solidFill>
              </a:rPr>
              <a:t>Public Domain</a:t>
            </a:r>
            <a:r>
              <a:rPr lang="en-US" sz="1400" b="0" dirty="0">
                <a:solidFill>
                  <a:schemeClr val="dk1"/>
                </a:solidFill>
              </a:rPr>
              <a:t>.</a:t>
            </a:r>
            <a:endParaRPr lang="en-US" sz="1400" b="1"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endParaRPr lang="en-US" sz="1400" b="1"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sz="1400" b="1" dirty="0">
                <a:solidFill>
                  <a:schemeClr val="dk1"/>
                </a:solidFill>
              </a:rPr>
              <a:t>Suggestions for students’ note taking</a:t>
            </a:r>
            <a:r>
              <a:rPr lang="en-US" sz="1400" dirty="0">
                <a:solidFill>
                  <a:schemeClr val="dk1"/>
                </a:solidFill>
              </a:rPr>
              <a:t>: </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Require students to use a three ring binder (1/2-1 inches) full of loose leaf paper (college or wide ruled).</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Notes must be taken in pen only and hand written.</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Notebooks should contain information and notes for religion class only. </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Notebooks must have a table of contents with topic of notes, dates and page numbers.</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All notes must have a topic and page number. </a:t>
            </a:r>
          </a:p>
          <a:p>
            <a:pPr marL="12700" lvl="0" indent="0" algn="l" rtl="0">
              <a:lnSpc>
                <a:spcPct val="115000"/>
              </a:lnSpc>
              <a:spcBef>
                <a:spcPts val="0"/>
              </a:spcBef>
              <a:spcAft>
                <a:spcPts val="0"/>
              </a:spcAft>
              <a:buClr>
                <a:schemeClr val="dk1"/>
              </a:buClr>
              <a:buSzPts val="1100"/>
              <a:buFont typeface="Arial"/>
              <a:buNone/>
            </a:pPr>
            <a:r>
              <a:rPr lang="en-US" sz="1400" dirty="0">
                <a:solidFill>
                  <a:schemeClr val="dk1"/>
                </a:solidFill>
              </a:rPr>
              <a:t>●</a:t>
            </a:r>
            <a:r>
              <a:rPr lang="en-US" sz="1400"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endParaRPr lang="en-US" sz="1400" dirty="0"/>
          </a:p>
          <a:p>
            <a:pPr marL="0" lvl="0" indent="0" algn="l" rtl="0">
              <a:lnSpc>
                <a:spcPct val="115000"/>
              </a:lnSpc>
              <a:spcBef>
                <a:spcPts val="0"/>
              </a:spcBef>
              <a:spcAft>
                <a:spcPts val="0"/>
              </a:spcAft>
              <a:buClr>
                <a:schemeClr val="dk1"/>
              </a:buClr>
              <a:buSzPts val="1100"/>
              <a:buFont typeface="Arial"/>
              <a:buNone/>
            </a:pPr>
            <a:endParaRPr lang="en-US" sz="1400" dirty="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4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4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Photo Credit: </a:t>
            </a:r>
            <a:r>
              <a:rPr lang="en-US" b="0" u="sng" dirty="0">
                <a:solidFill>
                  <a:schemeClr val="dk1"/>
                </a:solidFill>
              </a:rPr>
              <a:t>Christ Washing the Apostles Feet</a:t>
            </a:r>
            <a:r>
              <a:rPr lang="en-US" b="0" dirty="0">
                <a:solidFill>
                  <a:schemeClr val="dk1"/>
                </a:solidFill>
              </a:rPr>
              <a:t>. Dirck van </a:t>
            </a:r>
            <a:r>
              <a:rPr lang="en-US" b="0" dirty="0" err="1">
                <a:solidFill>
                  <a:schemeClr val="dk1"/>
                </a:solidFill>
              </a:rPr>
              <a:t>Baburen</a:t>
            </a:r>
            <a:r>
              <a:rPr lang="en-US" b="0" dirty="0">
                <a:solidFill>
                  <a:schemeClr val="dk1"/>
                </a:solidFill>
              </a:rPr>
              <a:t>. </a:t>
            </a:r>
            <a:r>
              <a:rPr lang="en-US" b="0" u="sng" dirty="0">
                <a:solidFill>
                  <a:schemeClr val="dk1"/>
                </a:solidFill>
              </a:rPr>
              <a:t>Public Domain</a:t>
            </a:r>
            <a:r>
              <a:rPr lang="en-US" b="0" u="none" dirty="0">
                <a:solidFill>
                  <a:schemeClr val="dk1"/>
                </a:solidFill>
              </a:rPr>
              <a:t>.</a:t>
            </a:r>
            <a:endParaRPr lang="en" b="0"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quote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r>
              <a:rPr lang="en" dirty="0">
                <a:solidFill>
                  <a:schemeClr val="dk1"/>
                </a:solidFill>
              </a:rPr>
              <a:t>  “I have told you this so that my joy may be in you and your joy may be complete” (Jn 15:11).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Based on this verse we can conclude that Jesus wants us to share in his joy. The Beatitudes teach us how. </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 Reflection: </a:t>
            </a:r>
            <a:r>
              <a:rPr lang="en" dirty="0">
                <a:solidFill>
                  <a:schemeClr val="dk1"/>
                </a:solidFill>
              </a:rPr>
              <a:t>Students of the Ukrainian Catholic University come to help prepare meals at the Lviv Volunteer Kitchen on September 23, 2022 in Lviv, Ukraine. Volunteers prepare distributes food to needy people in Barcelona, Spain….Why do they look happy? Which beatitude does this kind of Christian Service connect with? See below.</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Poor in Spirit • How do I recognize God as the source of everything in my life? • How do I share my gifts with others? </a:t>
            </a:r>
            <a:endParaRPr dirty="0"/>
          </a:p>
          <a:p>
            <a:pPr marL="0" lvl="0" indent="0" algn="l" rtl="0">
              <a:lnSpc>
                <a:spcPct val="100000"/>
              </a:lnSpc>
              <a:spcBef>
                <a:spcPts val="0"/>
              </a:spcBef>
              <a:spcAft>
                <a:spcPts val="0"/>
              </a:spcAft>
              <a:buSzPts val="1100"/>
              <a:buNone/>
            </a:pPr>
            <a:r>
              <a:rPr lang="en" dirty="0"/>
              <a:t>Those Who Mourn • How do I empathize with others? • How do I help those less fortunate than I am?</a:t>
            </a:r>
            <a:endParaRPr dirty="0"/>
          </a:p>
          <a:p>
            <a:pPr marL="0" lvl="0" indent="0" algn="l" rtl="0">
              <a:lnSpc>
                <a:spcPct val="100000"/>
              </a:lnSpc>
              <a:spcBef>
                <a:spcPts val="0"/>
              </a:spcBef>
              <a:spcAft>
                <a:spcPts val="0"/>
              </a:spcAft>
              <a:buSzPts val="1100"/>
              <a:buNone/>
            </a:pPr>
            <a:r>
              <a:rPr lang="en" dirty="0"/>
              <a:t>The Gentle • How am I a gentle and kind person? • How do I respect others? </a:t>
            </a:r>
            <a:endParaRPr dirty="0"/>
          </a:p>
          <a:p>
            <a:pPr marL="0" lvl="0" indent="0" algn="l" rtl="0">
              <a:lnSpc>
                <a:spcPct val="100000"/>
              </a:lnSpc>
              <a:spcBef>
                <a:spcPts val="0"/>
              </a:spcBef>
              <a:spcAft>
                <a:spcPts val="0"/>
              </a:spcAft>
              <a:buSzPts val="1100"/>
              <a:buNone/>
            </a:pPr>
            <a:r>
              <a:rPr lang="en" dirty="0"/>
              <a:t>The Righteous • How do I show that I am Christlike? • How do I grow in holiness? </a:t>
            </a:r>
            <a:endParaRPr dirty="0"/>
          </a:p>
          <a:p>
            <a:pPr marL="0" lvl="0" indent="0" algn="l" rtl="0">
              <a:lnSpc>
                <a:spcPct val="100000"/>
              </a:lnSpc>
              <a:spcBef>
                <a:spcPts val="0"/>
              </a:spcBef>
              <a:spcAft>
                <a:spcPts val="0"/>
              </a:spcAft>
              <a:buSzPts val="1100"/>
              <a:buNone/>
            </a:pPr>
            <a:r>
              <a:rPr lang="en" dirty="0"/>
              <a:t>The Merciful • How do I forgive others when they hurt me? • How do I show compassion? </a:t>
            </a:r>
            <a:endParaRPr dirty="0"/>
          </a:p>
          <a:p>
            <a:pPr marL="0" lvl="0" indent="0" algn="l" rtl="0">
              <a:lnSpc>
                <a:spcPct val="100000"/>
              </a:lnSpc>
              <a:spcBef>
                <a:spcPts val="0"/>
              </a:spcBef>
              <a:spcAft>
                <a:spcPts val="0"/>
              </a:spcAft>
              <a:buSzPts val="1100"/>
              <a:buNone/>
            </a:pPr>
            <a:r>
              <a:rPr lang="en" dirty="0"/>
              <a:t>The Clean of Heart • How do I live an honest life? • How am I counted on and trusted? </a:t>
            </a:r>
            <a:endParaRPr dirty="0"/>
          </a:p>
          <a:p>
            <a:pPr marL="0" lvl="0" indent="0" algn="l" rtl="0">
              <a:lnSpc>
                <a:spcPct val="100000"/>
              </a:lnSpc>
              <a:spcBef>
                <a:spcPts val="0"/>
              </a:spcBef>
              <a:spcAft>
                <a:spcPts val="0"/>
              </a:spcAft>
              <a:buSzPts val="1100"/>
              <a:buNone/>
            </a:pPr>
            <a:r>
              <a:rPr lang="en" dirty="0"/>
              <a:t>Peacemakers • How do I go out of my way to resolve conflicts? • How do I often “turn the other cheek”? </a:t>
            </a:r>
            <a:endParaRPr dirty="0"/>
          </a:p>
          <a:p>
            <a:pPr marL="0" lvl="0" indent="0" algn="l" rtl="0">
              <a:lnSpc>
                <a:spcPct val="100000"/>
              </a:lnSpc>
              <a:spcBef>
                <a:spcPts val="0"/>
              </a:spcBef>
              <a:spcAft>
                <a:spcPts val="0"/>
              </a:spcAft>
              <a:buSzPts val="1100"/>
              <a:buNone/>
            </a:pPr>
            <a:r>
              <a:rPr lang="en" dirty="0"/>
              <a:t>The Persecuted • How do I unite my suffering with Jesus’s Cross? • How do I think of difficulties and challenges as gifts from God?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Online Resources:</a:t>
            </a:r>
            <a:r>
              <a:rPr lang="en" dirty="0"/>
              <a:t> Have students view video, </a:t>
            </a:r>
            <a:r>
              <a:rPr lang="en" i="1" dirty="0"/>
              <a:t>The Key to Happiness</a:t>
            </a:r>
            <a:r>
              <a:rPr lang="en" dirty="0"/>
              <a:t>. URL here: https://youtu.be/m6245-7y9vo</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Directions:</a:t>
            </a:r>
            <a:r>
              <a:rPr lang="en" sz="1400" dirty="0">
                <a:solidFill>
                  <a:schemeClr val="dk1"/>
                </a:solidFill>
              </a:rPr>
              <a:t> Have students write down the prompt and then write down their answer….Then have students share their answers with one person close by. </a:t>
            </a:r>
            <a:endParaRPr sz="1400" dirty="0">
              <a:solidFill>
                <a:schemeClr val="dk1"/>
              </a:solidFill>
            </a:endParaRP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yellow answer box appear after you ask the students to respond out loud to the question on the left.</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Online Resources:</a:t>
            </a:r>
            <a:r>
              <a:rPr lang="en" dirty="0"/>
              <a:t> Assign article, </a:t>
            </a:r>
            <a:r>
              <a:rPr lang="en" i="1" dirty="0"/>
              <a:t>The Real Presence and Our Personal Relationship With Jesus</a:t>
            </a:r>
            <a:r>
              <a:rPr lang="en" dirty="0"/>
              <a:t>. URL here: https://youtu.be/kTjo10yneD0</a:t>
            </a:r>
          </a:p>
          <a:p>
            <a:pPr marL="0" lvl="0" indent="0" algn="l" rtl="0">
              <a:lnSpc>
                <a:spcPct val="100000"/>
              </a:lnSpc>
              <a:spcBef>
                <a:spcPts val="0"/>
              </a:spcBef>
              <a:spcAft>
                <a:spcPts val="0"/>
              </a:spcAft>
              <a:buSzPts val="1100"/>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the quote. Add bonus points to the assessment if they can copy it down demonstrating that they memorized it.</a:t>
            </a:r>
            <a:endParaRPr sz="1400" dirty="0">
              <a:solidFill>
                <a:schemeClr val="dk1"/>
              </a:solidFill>
            </a:endParaRP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1" dirty="0">
                <a:solidFill>
                  <a:schemeClr val="dk1"/>
                </a:solidFill>
                <a:latin typeface="Calibri"/>
                <a:ea typeface="Calibri"/>
                <a:cs typeface="Calibri"/>
                <a:sym typeface="Calibri"/>
              </a:rPr>
              <a:t>Photo Credit: </a:t>
            </a:r>
            <a:r>
              <a:rPr lang="en" sz="1000" dirty="0">
                <a:solidFill>
                  <a:schemeClr val="hlink"/>
                </a:solidFill>
                <a:uFill>
                  <a:noFill/>
                </a:uFill>
                <a:hlinkClick r:id="rId3"/>
              </a:rPr>
              <a:t>People.svg</a:t>
            </a:r>
            <a:r>
              <a:rPr lang="en" sz="1000" dirty="0"/>
              <a:t>,</a:t>
            </a:r>
            <a:r>
              <a:rPr lang="en" sz="1000" dirty="0">
                <a:solidFill>
                  <a:schemeClr val="hlink"/>
                </a:solidFill>
                <a:uFill>
                  <a:noFill/>
                </a:uFill>
                <a:hlinkClick r:id="rId4"/>
              </a:rPr>
              <a:t>Creative Commons Zero, Public Domain Dedication</a:t>
            </a:r>
            <a:r>
              <a:rPr lang="en" sz="1000" dirty="0"/>
              <a:t>. https://commons.wikimedia.org/wiki/File:People.svg</a:t>
            </a:r>
            <a:endParaRPr sz="1000" dirty="0"/>
          </a:p>
          <a:p>
            <a:pPr marL="0" lvl="0" indent="0" algn="l" rtl="0">
              <a:lnSpc>
                <a:spcPct val="100000"/>
              </a:lnSpc>
              <a:spcBef>
                <a:spcPts val="0"/>
              </a:spcBef>
              <a:spcAft>
                <a:spcPts val="0"/>
              </a:spcAft>
              <a:buClr>
                <a:schemeClr val="dk1"/>
              </a:buClr>
              <a:buSzPts val="1200"/>
              <a:buFont typeface="Calibri"/>
              <a:buNone/>
            </a:pPr>
            <a:endParaRPr sz="1000" dirty="0"/>
          </a:p>
          <a:p>
            <a:pPr marL="0" marR="0" lvl="0" indent="0" algn="l" rtl="0">
              <a:lnSpc>
                <a:spcPct val="100000"/>
              </a:lnSpc>
              <a:spcBef>
                <a:spcPts val="0"/>
              </a:spcBef>
              <a:spcAft>
                <a:spcPts val="0"/>
              </a:spcAft>
              <a:buClr>
                <a:schemeClr val="dk1"/>
              </a:buClr>
              <a:buSzPts val="1200"/>
              <a:buFont typeface="Calibri"/>
              <a:buNone/>
            </a:pPr>
            <a:r>
              <a:rPr lang="en" b="1" dirty="0"/>
              <a:t>Directions: </a:t>
            </a:r>
            <a:r>
              <a:rPr lang="en" dirty="0"/>
              <a:t>Ask students if they can add another fruit of the Eucharist that they have experienced in their lives.</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endParaRPr dirty="0"/>
          </a:p>
          <a:p>
            <a:pPr marL="457200" lvl="0" indent="-228600" algn="l" rtl="0">
              <a:spcBef>
                <a:spcPts val="0"/>
              </a:spcBef>
              <a:spcAft>
                <a:spcPts val="0"/>
              </a:spcAft>
              <a:buSzPts val="1100"/>
              <a:buNone/>
            </a:pPr>
            <a:r>
              <a:rPr lang="en" u="sng" dirty="0"/>
              <a:t>Union with Christ:</a:t>
            </a:r>
            <a:r>
              <a:rPr lang="en" dirty="0"/>
              <a:t> The Eucharist sacramentally unites us with Christ, as we hope to become one with him for eternity.</a:t>
            </a:r>
            <a:endParaRPr dirty="0"/>
          </a:p>
          <a:p>
            <a:pPr marL="457200" lvl="0" indent="-228600" algn="l" rtl="0">
              <a:spcBef>
                <a:spcPts val="0"/>
              </a:spcBef>
              <a:spcAft>
                <a:spcPts val="0"/>
              </a:spcAft>
              <a:buSzPts val="1100"/>
              <a:buNone/>
            </a:pPr>
            <a:r>
              <a:rPr lang="en" u="sng" dirty="0"/>
              <a:t>Separation from sin:</a:t>
            </a:r>
            <a:r>
              <a:rPr lang="en" dirty="0"/>
              <a:t> The Eucharist separates us from sin, both past and future. It can wash away past venial sins and protect us from mortal sin in the future.</a:t>
            </a:r>
            <a:endParaRPr dirty="0"/>
          </a:p>
          <a:p>
            <a:pPr marL="457200" lvl="0" indent="-228600" algn="l" rtl="0">
              <a:spcBef>
                <a:spcPts val="0"/>
              </a:spcBef>
              <a:spcAft>
                <a:spcPts val="0"/>
              </a:spcAft>
              <a:buSzPts val="1100"/>
              <a:buNone/>
            </a:pPr>
            <a:r>
              <a:rPr lang="en" u="sng" dirty="0"/>
              <a:t>Strengthening the soul</a:t>
            </a:r>
            <a:r>
              <a:rPr lang="en" dirty="0"/>
              <a:t>:The Eucharist strengthens our will to pursue the Gospel and to live a life of virtue. It also strengthens all the virtues and gifts of the Holy Spirit.</a:t>
            </a:r>
            <a:endParaRPr dirty="0"/>
          </a:p>
          <a:p>
            <a:pPr marL="457200" lvl="0" indent="-228600" algn="l" rtl="0">
              <a:spcBef>
                <a:spcPts val="0"/>
              </a:spcBef>
              <a:spcAft>
                <a:spcPts val="0"/>
              </a:spcAft>
              <a:buSzPts val="1100"/>
              <a:buNone/>
            </a:pPr>
            <a:r>
              <a:rPr lang="en" u="sng" dirty="0"/>
              <a:t>Spiritual nourishment:</a:t>
            </a:r>
            <a:r>
              <a:rPr lang="en" dirty="0"/>
              <a:t>The Eucharist nourishes us spiritually, just as material food nourishes us physically.</a:t>
            </a:r>
            <a:endParaRPr dirty="0"/>
          </a:p>
          <a:p>
            <a:pPr marL="457200" lvl="0" indent="-228600" algn="l" rtl="0">
              <a:spcBef>
                <a:spcPts val="0"/>
              </a:spcBef>
              <a:spcAft>
                <a:spcPts val="0"/>
              </a:spcAft>
              <a:buSzPts val="1100"/>
              <a:buNone/>
            </a:pPr>
            <a:r>
              <a:rPr lang="en" u="sng" dirty="0"/>
              <a:t>Unity with the Church:</a:t>
            </a:r>
            <a:r>
              <a:rPr lang="en" dirty="0"/>
              <a:t> The Eucharist can unite us to all other members of the Church and inspire us to pray for the unity of all Christians.</a:t>
            </a:r>
            <a:endParaRPr sz="1200" dirty="0">
              <a:solidFill>
                <a:srgbClr val="410007"/>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b="1" dirty="0"/>
              <a:t>Online Resources: </a:t>
            </a:r>
            <a:r>
              <a:rPr lang="en" dirty="0"/>
              <a:t>View video, The Fruits of the Eucharist. URL here: https://youtu.be/raSkrYIn9m4</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a:t>
            </a:r>
            <a:r>
              <a:rPr lang="en-US" sz="1100" i="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section106A-117 of the US Copyright Law.</a:t>
            </a:r>
            <a:endParaRPr lang="en-US" sz="110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05" name="Google Shape;205;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 </a:t>
            </a:r>
            <a:r>
              <a:rPr lang="en-US" b="0" u="sng" dirty="0">
                <a:solidFill>
                  <a:schemeClr val="dk1"/>
                </a:solidFill>
              </a:rPr>
              <a:t>Sant'Angelo bridge</a:t>
            </a:r>
            <a:r>
              <a:rPr lang="en-US" b="0" u="none" dirty="0">
                <a:solidFill>
                  <a:schemeClr val="dk1"/>
                </a:solidFill>
              </a:rPr>
              <a:t>. </a:t>
            </a:r>
            <a:r>
              <a:rPr lang="en-US" b="0" u="none" dirty="0" err="1">
                <a:solidFill>
                  <a:schemeClr val="dk1"/>
                </a:solidFill>
              </a:rPr>
              <a:t>Jebulon</a:t>
            </a:r>
            <a:r>
              <a:rPr lang="en-US" b="0" u="none" dirty="0">
                <a:solidFill>
                  <a:schemeClr val="dk1"/>
                </a:solidFill>
              </a:rPr>
              <a:t>. </a:t>
            </a:r>
            <a:r>
              <a:rPr lang="en-US" b="0" u="sng" dirty="0">
                <a:solidFill>
                  <a:schemeClr val="dk1"/>
                </a:solidFill>
              </a:rPr>
              <a:t>Public Domain</a:t>
            </a:r>
            <a:r>
              <a:rPr lang="en-US" b="0" u="none" dirty="0">
                <a:solidFill>
                  <a:schemeClr val="dk1"/>
                </a:solidFill>
              </a:rPr>
              <a:t>.</a:t>
            </a:r>
            <a:endParaRPr lang="en" b="0" u="sng"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Teaching Points:</a:t>
            </a:r>
            <a:r>
              <a:rPr lang="en" dirty="0">
                <a:solidFill>
                  <a:schemeClr val="dk1"/>
                </a:solidFill>
              </a:rPr>
              <a:t>  The theme of Christ as a bridge has been popular among the saints. For example, St. Catherine of Siena recorded a conversation she had with God while in ecstasy in which she saw that Jesus, through obedience to the Father, made himself a bridge between heaven and earth. She wrote that it was necessary for Jesus to become a bridge “so that you might pass over the bitterness of the world and reach life.” God also told St. Catherine, “My Son’s having made himself of a bridge for you could not bring you to life unless you make your way along that bridge.”</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Assign article, </a:t>
            </a:r>
            <a:r>
              <a:rPr lang="en" i="1" dirty="0">
                <a:solidFill>
                  <a:schemeClr val="dk1"/>
                </a:solidFill>
              </a:rPr>
              <a:t>Bridge of Salvation</a:t>
            </a:r>
            <a:r>
              <a:rPr lang="en" dirty="0">
                <a:solidFill>
                  <a:schemeClr val="dk1"/>
                </a:solidFill>
              </a:rPr>
              <a:t>. URL here: </a:t>
            </a:r>
            <a:r>
              <a:rPr lang="en" u="sng" dirty="0">
                <a:solidFill>
                  <a:schemeClr val="hlink"/>
                </a:solidFill>
                <a:hlinkClick r:id="rId3"/>
              </a:rPr>
              <a:t>https://sjvlaydivision.org/bridge-of-salvation-2/</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Have students watch video, </a:t>
            </a:r>
            <a:r>
              <a:rPr lang="en" i="1" dirty="0">
                <a:solidFill>
                  <a:schemeClr val="dk1"/>
                </a:solidFill>
              </a:rPr>
              <a:t>The Bridge Gospel Illustration.</a:t>
            </a:r>
            <a:r>
              <a:rPr lang="en" dirty="0">
                <a:solidFill>
                  <a:schemeClr val="dk1"/>
                </a:solidFill>
              </a:rPr>
              <a:t> URL here: </a:t>
            </a:r>
            <a:r>
              <a:rPr lang="en" u="sng" dirty="0">
                <a:solidFill>
                  <a:schemeClr val="hlink"/>
                </a:solidFill>
                <a:hlinkClick r:id="rId4"/>
              </a:rPr>
              <a:t>https://youtu.be/7gr0xXfR3L8</a:t>
            </a:r>
            <a:r>
              <a:rPr lang="en" dirty="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 </a:t>
            </a:r>
            <a:r>
              <a:rPr lang="en-US" b="0" u="sng" dirty="0">
                <a:solidFill>
                  <a:schemeClr val="dk1"/>
                </a:solidFill>
              </a:rPr>
              <a:t>Christ Enthroned</a:t>
            </a:r>
            <a:r>
              <a:rPr lang="en-US" b="0" u="none" dirty="0">
                <a:solidFill>
                  <a:schemeClr val="dk1"/>
                </a:solidFill>
              </a:rPr>
              <a:t>. </a:t>
            </a:r>
            <a:r>
              <a:rPr lang="it-IT" b="0" u="none" dirty="0">
                <a:solidFill>
                  <a:schemeClr val="dk1"/>
                </a:solidFill>
              </a:rPr>
              <a:t>Giovanni Battista Cima da Conegliano. </a:t>
            </a:r>
            <a:r>
              <a:rPr lang="it-IT" b="0" u="sng" dirty="0">
                <a:solidFill>
                  <a:schemeClr val="dk1"/>
                </a:solidFill>
              </a:rPr>
              <a:t>Public Domain</a:t>
            </a:r>
            <a:r>
              <a:rPr lang="it-IT" b="0" u="none" dirty="0">
                <a:solidFill>
                  <a:schemeClr val="dk1"/>
                </a:solidFill>
              </a:rPr>
              <a:t>.</a:t>
            </a:r>
            <a:endParaRPr lang="en" b="0" u="sng"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 Ask, ‘On a scale of 1 to 10, rate yourself on how well you make Jesus the center of your life.’ Be ready to explain your rating.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t>Teaching Points</a:t>
            </a:r>
            <a:r>
              <a:rPr lang="en" dirty="0"/>
              <a:t>:Pope Francis said at World Youth Day to one million young Catholics on Copacabana Beach at Rio de Janeiro, Brazil, in 2013,, “With Christ at the center of your life, you will never be disappointed. Put on Christ and you will find a friend in whom you can always trust and your life will be full of his love. Your journey will be joyful because you will find many friends to journey with.Your horizon will never be dark.”</a:t>
            </a:r>
            <a:endParaRPr dirty="0"/>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View video, </a:t>
            </a:r>
            <a:r>
              <a:rPr lang="en" i="1" dirty="0">
                <a:solidFill>
                  <a:schemeClr val="dk1"/>
                </a:solidFill>
              </a:rPr>
              <a:t>Making Christ the Center of Your Life.</a:t>
            </a:r>
            <a:r>
              <a:rPr lang="en" dirty="0">
                <a:solidFill>
                  <a:schemeClr val="dk1"/>
                </a:solidFill>
              </a:rPr>
              <a:t> URL here: </a:t>
            </a:r>
            <a:r>
              <a:rPr lang="en" u="sng" dirty="0">
                <a:solidFill>
                  <a:schemeClr val="hlink"/>
                </a:solidFill>
                <a:hlinkClick r:id="rId3"/>
              </a:rPr>
              <a:t>https://youtu.be/cVZVWVeAslM</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Have students view, </a:t>
            </a:r>
            <a:r>
              <a:rPr lang="en" i="1" dirty="0">
                <a:solidFill>
                  <a:schemeClr val="dk1"/>
                </a:solidFill>
              </a:rPr>
              <a:t>Seven Reasons You Should Love Jesus.</a:t>
            </a:r>
            <a:r>
              <a:rPr lang="en" dirty="0">
                <a:solidFill>
                  <a:schemeClr val="dk1"/>
                </a:solidFill>
              </a:rPr>
              <a:t> URL here: </a:t>
            </a:r>
            <a:r>
              <a:rPr lang="en" u="sng" dirty="0">
                <a:solidFill>
                  <a:schemeClr val="hlink"/>
                </a:solidFill>
                <a:hlinkClick r:id="rId4"/>
              </a:rPr>
              <a:t>https://youtu.be/7x7MVCDyFuk</a:t>
            </a:r>
            <a:r>
              <a:rPr lang="en" dirty="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a:t>
            </a:r>
            <a:r>
              <a:rPr lang="en" b="1" dirty="0"/>
              <a:t>Credit: </a:t>
            </a:r>
            <a:r>
              <a:rPr lang="en" dirty="0"/>
              <a:t>Human looking at the stars during Perseids with the Milky Way in the background Photo by Giles Laurent. </a:t>
            </a:r>
            <a:r>
              <a:rPr lang="en" dirty="0">
                <a:uFill>
                  <a:noFill/>
                </a:uFill>
                <a:hlinkClick r:id="rId3"/>
              </a:rPr>
              <a:t>Creative Commons</a:t>
            </a:r>
            <a:r>
              <a:rPr lang="en" dirty="0"/>
              <a:t> </a:t>
            </a:r>
            <a:r>
              <a:rPr lang="en" dirty="0">
                <a:uFill>
                  <a:noFill/>
                </a:uFill>
                <a:hlinkClick r:id="rId4"/>
              </a:rPr>
              <a:t>Attribution-Share Alike 4.0 International</a:t>
            </a:r>
            <a:r>
              <a:rPr lang="en" dirty="0"/>
              <a:t> . https://commons.wikimedia.org/wiki/File:018_Human_looking_at_the_stars_during_Perseids_with_the_Milky_Way_in_the_background_Photo_by_Giles_Laurent.jpg</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t>Directions:</a:t>
            </a:r>
            <a:r>
              <a:rPr lang="en" dirty="0"/>
              <a:t> Have students copy information from the slide into their notes.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t>Teaching Points:</a:t>
            </a:r>
            <a:r>
              <a:rPr lang="en" dirty="0"/>
              <a:t> Genesis 1:26 tells us what sets human beings apart from the rest of the created world: “Then God said: Let us make human beings in our image, after our likeness.” We are created in the likeness of God. Because of this, each of us possesses “the dignity of a person, who is not just something, but some one” (CCC, 357). As someone created in the image of God, you are capable of knowing yourself, of being in control of your own life, of giving yourself to others, and of responding to God, your Creator, with faith. People are the only visible creatures who can know and love God.</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Ask, ‘What are some things that only humans can do?’ (choose out of free will, think rationally, create art, speak language, relate with other humans, love God and others, offer sacrifice to God)</a:t>
            </a:r>
            <a:endParaRPr dirty="0"/>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article,</a:t>
            </a:r>
            <a:r>
              <a:rPr lang="en" i="1" dirty="0">
                <a:solidFill>
                  <a:schemeClr val="dk1"/>
                </a:solidFill>
              </a:rPr>
              <a:t> Made in God’s Image and Likeness</a:t>
            </a:r>
            <a:r>
              <a:rPr lang="en" dirty="0">
                <a:solidFill>
                  <a:schemeClr val="dk1"/>
                </a:solidFill>
              </a:rPr>
              <a:t>. URL here: </a:t>
            </a:r>
            <a:r>
              <a:rPr lang="en" u="sng" dirty="0">
                <a:solidFill>
                  <a:schemeClr val="hlink"/>
                </a:solidFill>
                <a:hlinkClick r:id="rId5"/>
              </a:rPr>
              <a:t>https://www.catholiceducation.org/en/religion-and-philosophy/the-human-person/made-in-god-s-image-and-likeness.html</a:t>
            </a:r>
            <a:endParaRPr lang="en" u="sng" dirty="0">
              <a:solidFill>
                <a:schemeClr val="hlink"/>
              </a:solidFill>
            </a:endParaRPr>
          </a:p>
          <a:p>
            <a:pPr marL="0" lvl="0" indent="0" algn="l" rtl="0">
              <a:lnSpc>
                <a:spcPct val="100000"/>
              </a:lnSpc>
              <a:spcBef>
                <a:spcPts val="0"/>
              </a:spcBef>
              <a:spcAft>
                <a:spcPts val="0"/>
              </a:spcAft>
              <a:buClr>
                <a:schemeClr val="dk1"/>
              </a:buClr>
              <a:buSzPts val="1100"/>
              <a:buFont typeface="Arial"/>
              <a:buNone/>
            </a:pPr>
            <a:endParaRPr lang="en" u="sng" dirty="0">
              <a:solidFill>
                <a:schemeClr val="hlink"/>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 </a:t>
            </a:r>
            <a:endParaRPr sz="14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Photo Credit:</a:t>
            </a:r>
            <a:r>
              <a:rPr lang="en" dirty="0"/>
              <a:t> </a:t>
            </a:r>
            <a:r>
              <a:rPr lang="en" dirty="0">
                <a:uFill>
                  <a:noFill/>
                </a:uFill>
                <a:hlinkClick r:id="rId3"/>
              </a:rPr>
              <a:t>Mhd.magayda</a:t>
            </a:r>
            <a:r>
              <a:rPr lang="en" dirty="0"/>
              <a:t>. </a:t>
            </a:r>
            <a:r>
              <a:rPr lang="en" dirty="0">
                <a:uFill>
                  <a:noFill/>
                </a:uFill>
                <a:hlinkClick r:id="rId4"/>
              </a:rPr>
              <a:t>Creative Commons Attribution-Share Alike 3.0</a:t>
            </a:r>
            <a:r>
              <a:rPr lang="en" dirty="0"/>
              <a:t>. Couple at sunset on the beach. https://commons.wikimedia.org/wiki/File:Couple_at_sunset_on_the_beach.jpg</a:t>
            </a:r>
            <a:endParaRPr dirty="0"/>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quote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r>
              <a:rPr lang="en" dirty="0"/>
              <a:t>  The cooperation between man and woman is truly an equal one. Neither male nor female is superior or inferior to the other. God created man and woman equal in dignity and worthy of the same esteem and respect. The Catechism of the Catholic Church teaches that “man and woman are both with one and the same dignity ‘in the image of God.’ In their ‘being-man’ and ‘being-woman,’ they reflect the Creator’s wisdom and goodness” </a:t>
            </a:r>
            <a:endParaRPr dirty="0"/>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en" dirty="0"/>
              <a:t>Male-Female Complementarity: </a:t>
            </a:r>
            <a:endParaRPr dirty="0"/>
          </a:p>
          <a:p>
            <a:pPr marL="0" lvl="0" indent="0" algn="l" rtl="0">
              <a:spcBef>
                <a:spcPts val="0"/>
              </a:spcBef>
              <a:spcAft>
                <a:spcPts val="0"/>
              </a:spcAft>
              <a:buClr>
                <a:schemeClr val="dk1"/>
              </a:buClr>
              <a:buSzPts val="1100"/>
              <a:buFont typeface="Arial"/>
              <a:buNone/>
            </a:pPr>
            <a:endParaRPr dirty="0"/>
          </a:p>
          <a:p>
            <a:pPr marL="457200" lvl="0" indent="-298450" algn="l" rtl="0">
              <a:spcBef>
                <a:spcPts val="0"/>
              </a:spcBef>
              <a:spcAft>
                <a:spcPts val="0"/>
              </a:spcAft>
              <a:buSzPts val="1100"/>
              <a:buChar char="●"/>
            </a:pPr>
            <a:r>
              <a:rPr lang="en" dirty="0"/>
              <a:t>God created two opposite genders.  “God created man in his own image male and female he created them.” (Gn.1:27) Male and Female, together image God because God is a lover, a beloved and a relationship of Persons.</a:t>
            </a:r>
            <a:endParaRPr dirty="0"/>
          </a:p>
          <a:p>
            <a:pPr marL="457200" lvl="0" indent="-298450" algn="l" rtl="0">
              <a:spcBef>
                <a:spcPts val="0"/>
              </a:spcBef>
              <a:spcAft>
                <a:spcPts val="0"/>
              </a:spcAft>
              <a:buSzPts val="1100"/>
              <a:buChar char="●"/>
            </a:pPr>
            <a:r>
              <a:rPr lang="en" dirty="0"/>
              <a:t>Males and females when united in the marital act mirror the relationship of the three Persons in the Trinity held together as one by Love. the two shall become one flesh'; so then they are no longer two, but one flesh.Therefore what God has joined together, let not man separate.” (Mk 10:8-10)</a:t>
            </a:r>
            <a:endParaRPr dirty="0"/>
          </a:p>
          <a:p>
            <a:pPr marL="457200" lvl="0" indent="-298450" algn="l" rtl="0">
              <a:spcBef>
                <a:spcPts val="0"/>
              </a:spcBef>
              <a:spcAft>
                <a:spcPts val="0"/>
              </a:spcAft>
              <a:buSzPts val="1100"/>
              <a:buChar char="●"/>
            </a:pPr>
            <a:r>
              <a:rPr lang="en" dirty="0"/>
              <a:t>Male and female, when united as husband and wife are given the dignity of being co-creators with God of human life. Their leros love and friendship love becomes sanctified as ‘life-giving love’ which is one aspect of divine, agape love.</a:t>
            </a:r>
            <a:endParaRPr dirty="0"/>
          </a:p>
          <a:p>
            <a:pPr marL="457200" lvl="0" indent="-298450" algn="l" rtl="0">
              <a:spcBef>
                <a:spcPts val="0"/>
              </a:spcBef>
              <a:spcAft>
                <a:spcPts val="0"/>
              </a:spcAft>
              <a:buSzPts val="1100"/>
              <a:buChar char="●"/>
            </a:pPr>
            <a:r>
              <a:rPr lang="en" dirty="0"/>
              <a:t>Sexual difference corresponds to the vocation of mutual self-giving and happiness. “At last this one is bone of my bones and flesh of my flesh; This one shall be called 'woman,' for out of man this one has been taken.” (Gn 2:23). “It is not good for the man to be alone.” (Gn 2:18).</a:t>
            </a:r>
            <a:endParaRPr dirty="0"/>
          </a:p>
          <a:p>
            <a:pPr marL="457200" lvl="0" indent="-298450" algn="l" rtl="0">
              <a:spcBef>
                <a:spcPts val="0"/>
              </a:spcBef>
              <a:spcAft>
                <a:spcPts val="0"/>
              </a:spcAft>
              <a:buSzPts val="1100"/>
              <a:buChar char="●"/>
            </a:pPr>
            <a:r>
              <a:rPr lang="en" dirty="0"/>
              <a:t>The family unit under the headship of the father, who loves his wife as his own body, becomes the building block of a life-affirming culture and civilization which points to and facilitates reaching our end which is heaven.</a:t>
            </a:r>
            <a:endParaRPr sz="1300" dirty="0">
              <a:solidFill>
                <a:srgbClr val="333333"/>
              </a:solidFill>
              <a:highlight>
                <a:srgbClr val="FFFFFF"/>
              </a:highlight>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Church opposes what is sometimes known as “gender ideology,” which holds that humans can choose their own sex. “Gender ideology is one of the most dangerous ideological colonizations,” Pope Francis said in a 2023 interview. “Why is it dangerous? Because it blurs the differences and value between men and women.” At the same time, Pope Francis showed great pastoral care for those who call themselves “transgender.” On numerous occasions—and usually out of the public eye—the pope met with transgender people in Rome. “Pope Francis didn’t judge us— he listened,” said Minerva Motta, a Peruvian. “He told me: ‘Remember that we are all equal before the eyes of God.’” After that visit, the pope continued to send cards and prayers to those whom he met. </a:t>
            </a:r>
            <a:endParaRPr dirty="0"/>
          </a:p>
          <a:p>
            <a:pPr marL="0" lvl="0" indent="0" algn="l" rtl="0">
              <a:lnSpc>
                <a:spcPct val="100000"/>
              </a:lnSpc>
              <a:spcBef>
                <a:spcPts val="0"/>
              </a:spcBef>
              <a:spcAft>
                <a:spcPts val="0"/>
              </a:spcAft>
              <a:buSzPts val="1100"/>
              <a:buNone/>
            </a:pPr>
            <a:r>
              <a:rPr lang="en" dirty="0"/>
              <a:t>. </a:t>
            </a:r>
            <a:endParaRPr dirty="0"/>
          </a:p>
          <a:p>
            <a:pPr marL="0" lvl="0" indent="0" algn="l" rtl="0">
              <a:lnSpc>
                <a:spcPct val="100000"/>
              </a:lnSpc>
              <a:spcBef>
                <a:spcPts val="0"/>
              </a:spcBef>
              <a:spcAft>
                <a:spcPts val="0"/>
              </a:spcAft>
              <a:buSzPts val="1100"/>
              <a:buNone/>
            </a:pPr>
            <a:r>
              <a:rPr lang="en" b="1" dirty="0">
                <a:solidFill>
                  <a:schemeClr val="dk1"/>
                </a:solidFill>
              </a:rPr>
              <a:t>Online Resources: </a:t>
            </a:r>
            <a:r>
              <a:rPr lang="en" dirty="0">
                <a:solidFill>
                  <a:schemeClr val="dk1"/>
                </a:solidFill>
              </a:rPr>
              <a:t>View video, </a:t>
            </a:r>
            <a:r>
              <a:rPr lang="en" i="1" dirty="0">
                <a:solidFill>
                  <a:schemeClr val="dk1"/>
                </a:solidFill>
              </a:rPr>
              <a:t>Men and Women are Equal and Complimentary.</a:t>
            </a:r>
            <a:r>
              <a:rPr lang="en" dirty="0">
                <a:solidFill>
                  <a:schemeClr val="dk1"/>
                </a:solidFill>
              </a:rPr>
              <a:t> URL here: </a:t>
            </a:r>
            <a:r>
              <a:rPr lang="en" u="sng" dirty="0">
                <a:solidFill>
                  <a:schemeClr val="hlink"/>
                </a:solidFill>
                <a:hlinkClick r:id="rId5"/>
              </a:rPr>
              <a:t>https://youtu.be/qxV7XSZ_pRw</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View video, </a:t>
            </a:r>
            <a:r>
              <a:rPr lang="en" i="1" dirty="0">
                <a:solidFill>
                  <a:schemeClr val="dk1"/>
                </a:solidFill>
              </a:rPr>
              <a:t>The Catholic Guide to Gender Theory.</a:t>
            </a:r>
            <a:r>
              <a:rPr lang="en" dirty="0">
                <a:solidFill>
                  <a:schemeClr val="dk1"/>
                </a:solidFill>
              </a:rPr>
              <a:t> URL here: </a:t>
            </a:r>
            <a:r>
              <a:rPr lang="en" u="sng" dirty="0">
                <a:solidFill>
                  <a:schemeClr val="hlink"/>
                </a:solidFill>
                <a:hlinkClick r:id="rId6"/>
              </a:rPr>
              <a:t>https://youtu.be/9LtUsTYItVA</a:t>
            </a:r>
            <a:r>
              <a:rPr lang="en" dirty="0">
                <a:solidFill>
                  <a:schemeClr val="dk1"/>
                </a:solidFill>
              </a:rPr>
              <a:t> </a:t>
            </a:r>
          </a:p>
          <a:p>
            <a:pPr marL="0" lvl="0" indent="0" algn="l" rtl="0">
              <a:lnSpc>
                <a:spcPct val="100000"/>
              </a:lnSpc>
              <a:spcBef>
                <a:spcPts val="0"/>
              </a:spcBef>
              <a:spcAft>
                <a:spcPts val="0"/>
              </a:spcAft>
              <a:buSzPts val="1100"/>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6d6fa240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76d6fa240d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Photo Credit:</a:t>
            </a:r>
            <a:r>
              <a:rPr lang="en" dirty="0"/>
              <a:t> Unknown author. Public domain. Ladder of Divine Ascent Sinai 12th century. https://commons.wikimedia.org/wiki/File:Ladder_of_Divine_Ascent_Sinai_12th_century.jpg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quote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r>
              <a:rPr lang="en" dirty="0"/>
              <a:t>  Why We Need a Savior:  At the beginning of time, human beings were wounded by sin and inclined toward evil and selfishness. Genesis 2:15–3:24 reports that Adam and Eve chose to follow their own desires and ignore God’s plan for them. The sin of pride led to their downfall and expulsion from the Garden of Eden. There were many consequences: them. The sin of pride led to their downfall and expulsion from the Garden of Eden. There were many consequences: They were alienated from God. They were subject to suffering and death. Their ancestors—the whole human race—became prone to sin. All of this translates to our life in the form of concupiscence. </a:t>
            </a:r>
            <a:endParaRPr dirty="0"/>
          </a:p>
          <a:p>
            <a:pPr marL="0" lvl="0" indent="0" algn="l" rtl="0">
              <a:lnSpc>
                <a:spcPct val="100000"/>
              </a:lnSpc>
              <a:spcBef>
                <a:spcPts val="0"/>
              </a:spcBef>
              <a:spcAft>
                <a:spcPts val="0"/>
              </a:spcAft>
              <a:buSzPts val="1100"/>
              <a:buNone/>
            </a:pPr>
            <a:r>
              <a:rPr lang="en" dirty="0"/>
              <a:t>. </a:t>
            </a:r>
            <a:endParaRPr dirty="0"/>
          </a:p>
          <a:p>
            <a:pPr marL="0" lvl="0" indent="0" algn="l" rtl="0">
              <a:lnSpc>
                <a:spcPct val="100000"/>
              </a:lnSpc>
              <a:spcBef>
                <a:spcPts val="0"/>
              </a:spcBef>
              <a:spcAft>
                <a:spcPts val="0"/>
              </a:spcAft>
              <a:buSzPts val="1100"/>
              <a:buNone/>
            </a:pPr>
            <a:r>
              <a:rPr lang="en" b="1" dirty="0">
                <a:solidFill>
                  <a:schemeClr val="dk1"/>
                </a:solidFill>
              </a:rPr>
              <a:t>Online Resources:</a:t>
            </a:r>
            <a:r>
              <a:rPr lang="en" dirty="0">
                <a:solidFill>
                  <a:schemeClr val="dk1"/>
                </a:solidFill>
              </a:rPr>
              <a:t> View video,</a:t>
            </a:r>
            <a:r>
              <a:rPr lang="en" i="1" dirty="0">
                <a:solidFill>
                  <a:schemeClr val="dk1"/>
                </a:solidFill>
              </a:rPr>
              <a:t> Original Sin</a:t>
            </a:r>
            <a:r>
              <a:rPr lang="en" dirty="0">
                <a:solidFill>
                  <a:schemeClr val="dk1"/>
                </a:solidFill>
              </a:rPr>
              <a:t>. URL here: https://youtu.be/jdtD05zX0AA</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Have students view video, </a:t>
            </a:r>
            <a:r>
              <a:rPr lang="en" i="1" dirty="0">
                <a:solidFill>
                  <a:schemeClr val="dk1"/>
                </a:solidFill>
              </a:rPr>
              <a:t>Icons Explained: The Ladder of Divine Ascent</a:t>
            </a:r>
            <a:r>
              <a:rPr lang="en" dirty="0">
                <a:solidFill>
                  <a:schemeClr val="dk1"/>
                </a:solidFill>
              </a:rPr>
              <a:t>. URL here: https://youtu.be/3rgGoVWmUww</a:t>
            </a:r>
          </a:p>
          <a:p>
            <a:pPr marL="0" lvl="0" indent="0" algn="l" rtl="0">
              <a:lnSpc>
                <a:spcPct val="100000"/>
              </a:lnSpc>
              <a:spcBef>
                <a:spcPts val="0"/>
              </a:spcBef>
              <a:spcAft>
                <a:spcPts val="0"/>
              </a:spcAft>
              <a:buSzPts val="1100"/>
              <a:buNone/>
            </a:pPr>
            <a:endParaRPr lang="en" sz="10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0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0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b1b8647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eb1b86472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uFill>
                  <a:noFill/>
                </a:uFill>
                <a:hlinkClick r:id="rId3"/>
              </a:rPr>
              <a:t>Martin Luff</a:t>
            </a:r>
            <a:r>
              <a:rPr lang="en" dirty="0"/>
              <a:t>. </a:t>
            </a:r>
            <a:r>
              <a:rPr lang="en" dirty="0">
                <a:uFill>
                  <a:noFill/>
                </a:uFill>
                <a:hlinkClick r:id="rId4"/>
              </a:rPr>
              <a:t>Creative Commons Attribution-Share Alike 2.0</a:t>
            </a:r>
            <a:r>
              <a:rPr lang="en" dirty="0"/>
              <a:t>. Sink holes and liquefaction North New Brighton. https://commons.wikimedia.org/wiki/File:Sink_holes_and_liquefaction_North_New_Brighton_Feb_2011.jpg</a:t>
            </a:r>
            <a:endParaRPr dirty="0"/>
          </a:p>
          <a:p>
            <a:pPr marL="0" lvl="0" indent="0" algn="l" rtl="0">
              <a:lnSpc>
                <a:spcPct val="100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vocabulary term and definition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Teaching Points: </a:t>
            </a:r>
            <a:r>
              <a:rPr lang="en" dirty="0">
                <a:solidFill>
                  <a:schemeClr val="dk1"/>
                </a:solidFill>
              </a:rPr>
              <a:t>Saint Paul has a very early definition of his personal struggle with concupiscence in his letter to the Romans.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 I do not understand what I do. For what I want to do I do not do, but what I hate I do. And if I do what I do not want to do, I agree that the law is good. As it is, it is no longer I myself who do it, but it is sin living in me. For I know that good itself does not dwell in me, that is, in my sinful nature. For I have the desire to do what is good, but I cannot carry it out. For I do not do the good I want to do, but the evil I do not want to do—this I keep on doing. Now if I do what I do not want to do, it is no longer I who do it, but it is sin living in me that does it’ -Rm 7:15-20. </a:t>
            </a: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article,</a:t>
            </a:r>
            <a:r>
              <a:rPr lang="en" i="1" dirty="0">
                <a:solidFill>
                  <a:schemeClr val="dk1"/>
                </a:solidFill>
              </a:rPr>
              <a:t> Cursing and Christian Living.</a:t>
            </a:r>
            <a:r>
              <a:rPr lang="en" dirty="0">
                <a:solidFill>
                  <a:schemeClr val="dk1"/>
                </a:solidFill>
              </a:rPr>
              <a:t> URL here: </a:t>
            </a:r>
            <a:r>
              <a:rPr lang="en" u="sng" dirty="0">
                <a:solidFill>
                  <a:schemeClr val="hlink"/>
                </a:solidFill>
                <a:hlinkClick r:id="rId5"/>
              </a:rPr>
              <a:t>https://www.catholiceducation.org/en/faith-and-character/faith-and-character/cursing-and-christian-living.html</a:t>
            </a:r>
            <a:r>
              <a:rPr lang="en" dirty="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lang="en" sz="1400"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4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4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 </a:t>
            </a:r>
            <a:r>
              <a:rPr lang="en" dirty="0"/>
              <a:t>Jim Barton, Light at the End of the Tunnel. </a:t>
            </a:r>
            <a:r>
              <a:rPr lang="en" dirty="0">
                <a:uFill>
                  <a:noFill/>
                </a:uFill>
                <a:hlinkClick r:id="rId3"/>
              </a:rPr>
              <a:t>Creative Commons Attribution-Share Alike 2.0</a:t>
            </a:r>
            <a:r>
              <a:rPr lang="en" dirty="0"/>
              <a:t>. https://commons.wikimedia.org/wiki/File:Light_at_the_end_of_Neidpath_Tunnel_-_geograph.org.uk_-_4351013.jpg</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vocabulary term and definition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article, </a:t>
            </a:r>
            <a:r>
              <a:rPr lang="en" i="1" dirty="0">
                <a:solidFill>
                  <a:schemeClr val="dk1"/>
                </a:solidFill>
              </a:rPr>
              <a:t>The Joy of Repentance</a:t>
            </a:r>
            <a:r>
              <a:rPr lang="en" dirty="0">
                <a:solidFill>
                  <a:schemeClr val="dk1"/>
                </a:solidFill>
              </a:rPr>
              <a:t>. URL here: https://www.catholiceducation.org/en/religion-and-philosophy/apologetics/the-joy-of-repentance.html</a:t>
            </a:r>
          </a:p>
          <a:p>
            <a:pPr marL="0" lvl="0" indent="0" algn="l" rtl="0">
              <a:lnSpc>
                <a:spcPct val="100000"/>
              </a:lnSpc>
              <a:spcBef>
                <a:spcPts val="0"/>
              </a:spcBef>
              <a:spcAft>
                <a:spcPts val="0"/>
              </a:spcAft>
              <a:buClr>
                <a:schemeClr val="dk1"/>
              </a:buClr>
              <a:buSzPts val="1100"/>
              <a:buFont typeface="Arial"/>
              <a:buNone/>
            </a:pPr>
            <a:endParaRPr lang="en" sz="1400"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4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4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t>Teaching Points:</a:t>
            </a:r>
            <a:r>
              <a:rPr lang="en" dirty="0"/>
              <a:t>   One of the signs that someone has Christ in their heart is their outward display of joy or happiness. It is so common that it takes on the name, ‘Christian Joy’. This joy, in part , stems from the knowledge that this world is not our true home and that we are not going to become attached to worldly desires and the inevitable disappointments that come with it.</a:t>
            </a:r>
            <a:endParaRPr dirty="0"/>
          </a:p>
          <a:p>
            <a:pPr marL="0" lvl="0" indent="0" algn="l" rtl="0">
              <a:lnSpc>
                <a:spcPct val="100000"/>
              </a:lnSpc>
              <a:spcBef>
                <a:spcPts val="0"/>
              </a:spcBef>
              <a:spcAft>
                <a:spcPts val="0"/>
              </a:spcAft>
              <a:buClr>
                <a:schemeClr val="dk1"/>
              </a:buClr>
              <a:buSzPts val="1100"/>
              <a:buFont typeface="Arial"/>
              <a:buNone/>
            </a:pPr>
            <a:r>
              <a:rPr lang="en" dirty="0"/>
              <a:t>. </a:t>
            </a:r>
            <a:endParaRPr dirty="0"/>
          </a:p>
          <a:p>
            <a:pPr marL="0" lvl="0" indent="0" algn="l" rtl="0">
              <a:lnSpc>
                <a:spcPct val="100000"/>
              </a:lnSpc>
              <a:spcBef>
                <a:spcPts val="0"/>
              </a:spcBef>
              <a:spcAft>
                <a:spcPts val="0"/>
              </a:spcAft>
              <a:buClr>
                <a:schemeClr val="dk1"/>
              </a:buClr>
              <a:buSzPts val="1100"/>
              <a:buFont typeface="Arial"/>
              <a:buNone/>
            </a:pPr>
            <a:r>
              <a:rPr lang="en" dirty="0"/>
              <a:t>God wants us to focus on the rewards of Christ’s victory. Our goal of knowing, loving, and serving God through his Son, Jesus, is eternal happiness in heaven. In a sense, God programmed us with a desire for eternal happiness. Nothing in this world can fully satisfy this quest to be happy. Not wealth, not straight As, not getting into the best college, not fame, not power, not a huge bank account, not awesome looks for you or a spouse. None of these things are bad, but they can’t really quench the desire for happiness. Only God’s goodness and love can satisfy our deepest hunger for true and lasting happiness.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View video, </a:t>
            </a:r>
            <a:r>
              <a:rPr lang="en" i="1" dirty="0">
                <a:solidFill>
                  <a:schemeClr val="dk1"/>
                </a:solidFill>
              </a:rPr>
              <a:t>Why Joy is More Christian Than Happiness</a:t>
            </a:r>
            <a:r>
              <a:rPr lang="en" dirty="0">
                <a:solidFill>
                  <a:schemeClr val="dk1"/>
                </a:solidFill>
              </a:rPr>
              <a:t>. URL here: https://youtu.be/1RleRm-GBOA</a:t>
            </a:r>
          </a:p>
          <a:p>
            <a:pPr marL="0" lvl="0" indent="0" algn="l" rtl="0">
              <a:lnSpc>
                <a:spcPct val="100000"/>
              </a:lnSpc>
              <a:spcBef>
                <a:spcPts val="0"/>
              </a:spcBef>
              <a:spcAft>
                <a:spcPts val="0"/>
              </a:spcAft>
              <a:buClr>
                <a:schemeClr val="dk1"/>
              </a:buClr>
              <a:buSzPts val="1100"/>
              <a:buFont typeface="Arial"/>
              <a:buNone/>
            </a:pPr>
            <a:endParaRPr lang="en" sz="1000" b="1"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0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0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sz="1000" b="1"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5" name="Google Shape;65;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6" name="Google Shape;6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24"/>
          <p:cNvSpPr txBox="1">
            <a:spLocks noGrp="1"/>
          </p:cNvSpPr>
          <p:nvPr>
            <p:ph type="body" idx="1"/>
          </p:nvPr>
        </p:nvSpPr>
        <p:spPr>
          <a:xfrm>
            <a:off x="857250" y="1543049"/>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70" name="Google Shape;70;p24"/>
          <p:cNvSpPr txBox="1">
            <a:spLocks noGrp="1"/>
          </p:cNvSpPr>
          <p:nvPr>
            <p:ph type="body" idx="2"/>
          </p:nvPr>
        </p:nvSpPr>
        <p:spPr>
          <a:xfrm>
            <a:off x="4700709" y="1543050"/>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71" name="Google Shape;71;p24"/>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2" name="Google Shape;72;p24"/>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3" name="Google Shape;73;p24"/>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6" name="Google Shape;7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2" name="Google Shape;82;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3" name="Google Shape;8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6" name="Google Shape;86;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0" name="Google Shape;90;p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1" name="Google Shape;91;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2" name="Google Shape;9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5" name="Google Shape;9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8" name="Google Shape;98;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9" name="Google Shape;9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a:extLst>
              <a:ext uri="{FF2B5EF4-FFF2-40B4-BE49-F238E27FC236}">
                <a16:creationId xmlns:a16="http://schemas.microsoft.com/office/drawing/2014/main" id="{2AC72A2C-55D7-8D2C-83E3-2DAC28AA08B7}"/>
              </a:ext>
            </a:extLst>
          </p:cNvPr>
          <p:cNvPicPr>
            <a:picLocks noChangeAspect="1"/>
          </p:cNvPicPr>
          <p:nvPr/>
        </p:nvPicPr>
        <p:blipFill rotWithShape="1">
          <a:blip r:embed="rId3">
            <a:duotone>
              <a:prstClr val="black"/>
              <a:srgbClr val="7B1411">
                <a:tint val="45000"/>
                <a:satMod val="400000"/>
              </a:srgbClr>
            </a:duotone>
          </a:blip>
          <a:srcRect l="377" t="2818" r="-377" b="20584"/>
          <a:stretch/>
        </p:blipFill>
        <p:spPr>
          <a:xfrm>
            <a:off x="1" y="-4665"/>
            <a:ext cx="9144000" cy="4666549"/>
          </a:xfrm>
          <a:prstGeom prst="rect">
            <a:avLst/>
          </a:prstGeom>
        </p:spPr>
      </p:pic>
      <p:sp>
        <p:nvSpPr>
          <p:cNvPr id="3" name="TextBox 2">
            <a:extLst>
              <a:ext uri="{FF2B5EF4-FFF2-40B4-BE49-F238E27FC236}">
                <a16:creationId xmlns:a16="http://schemas.microsoft.com/office/drawing/2014/main" id="{0967B87A-B7A3-73C1-190D-4087AFFD16F9}"/>
              </a:ext>
            </a:extLst>
          </p:cNvPr>
          <p:cNvSpPr txBox="1"/>
          <p:nvPr/>
        </p:nvSpPr>
        <p:spPr>
          <a:xfrm>
            <a:off x="1446996" y="2507416"/>
            <a:ext cx="6250016" cy="923330"/>
          </a:xfrm>
          <a:prstGeom prst="rect">
            <a:avLst/>
          </a:prstGeom>
          <a:noFill/>
        </p:spPr>
        <p:txBody>
          <a:bodyPr wrap="square" rtlCol="0">
            <a:spAutoFit/>
          </a:bodyPr>
          <a:lstStyle/>
          <a:p>
            <a:pPr algn="ctr"/>
            <a:r>
              <a:rPr lang="en-US" sz="5400" b="1" dirty="0">
                <a:solidFill>
                  <a:schemeClr val="bg1"/>
                </a:solidFill>
                <a:latin typeface="Calibri" panose="020F0502020204030204" pitchFamily="34" charset="0"/>
                <a:cs typeface="Calibri" panose="020F0502020204030204" pitchFamily="34" charset="0"/>
              </a:rPr>
              <a:t>Jesus Calls You</a:t>
            </a:r>
          </a:p>
        </p:txBody>
      </p:sp>
      <p:sp>
        <p:nvSpPr>
          <p:cNvPr id="4" name="Oval 3">
            <a:extLst>
              <a:ext uri="{FF2B5EF4-FFF2-40B4-BE49-F238E27FC236}">
                <a16:creationId xmlns:a16="http://schemas.microsoft.com/office/drawing/2014/main" id="{9830B855-F925-0099-D27C-14693ABD9F0B}"/>
              </a:ext>
            </a:extLst>
          </p:cNvPr>
          <p:cNvSpPr/>
          <p:nvPr/>
        </p:nvSpPr>
        <p:spPr>
          <a:xfrm>
            <a:off x="4142149" y="1531530"/>
            <a:ext cx="859703" cy="830997"/>
          </a:xfrm>
          <a:prstGeom prst="ellipse">
            <a:avLst/>
          </a:prstGeom>
          <a:solidFill>
            <a:srgbClr val="7B141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B53A75-C807-FDA2-ECFD-15F1DCCD33A6}"/>
              </a:ext>
            </a:extLst>
          </p:cNvPr>
          <p:cNvSpPr txBox="1"/>
          <p:nvPr/>
        </p:nvSpPr>
        <p:spPr>
          <a:xfrm>
            <a:off x="4202545" y="1531529"/>
            <a:ext cx="738909" cy="830997"/>
          </a:xfrm>
          <a:prstGeom prst="rect">
            <a:avLst/>
          </a:prstGeom>
          <a:noFill/>
        </p:spPr>
        <p:txBody>
          <a:bodyPr wrap="square" rtlCol="0">
            <a:spAutoFit/>
          </a:bodyPr>
          <a:lstStyle/>
          <a:p>
            <a:pPr algn="ctr"/>
            <a:r>
              <a:rPr lang="en-US" sz="4800" dirty="0">
                <a:solidFill>
                  <a:schemeClr val="bg1"/>
                </a:solidFill>
              </a:rPr>
              <a:t>8</a:t>
            </a:r>
          </a:p>
        </p:txBody>
      </p:sp>
      <p:sp>
        <p:nvSpPr>
          <p:cNvPr id="6" name="Rectangle 5">
            <a:extLst>
              <a:ext uri="{FF2B5EF4-FFF2-40B4-BE49-F238E27FC236}">
                <a16:creationId xmlns:a16="http://schemas.microsoft.com/office/drawing/2014/main" id="{B68EC708-201C-5B72-E3E9-1D465B210C41}"/>
              </a:ext>
            </a:extLst>
          </p:cNvPr>
          <p:cNvSpPr/>
          <p:nvPr/>
        </p:nvSpPr>
        <p:spPr>
          <a:xfrm>
            <a:off x="34434" y="4404836"/>
            <a:ext cx="9080001" cy="698970"/>
          </a:xfrm>
          <a:prstGeom prst="rect">
            <a:avLst/>
          </a:prstGeom>
          <a:solidFill>
            <a:srgbClr val="7B1411"/>
          </a:solidFill>
          <a:ln w="76200">
            <a:solidFill>
              <a:schemeClr val="bg1"/>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49D3DA-E314-6FE6-2314-EEDDD4BF7253}"/>
              </a:ext>
            </a:extLst>
          </p:cNvPr>
          <p:cNvSpPr txBox="1"/>
          <p:nvPr/>
        </p:nvSpPr>
        <p:spPr>
          <a:xfrm>
            <a:off x="596344" y="4453800"/>
            <a:ext cx="7951304" cy="584775"/>
          </a:xfrm>
          <a:prstGeom prst="rect">
            <a:avLst/>
          </a:prstGeom>
          <a:noFill/>
          <a:ln>
            <a:noFill/>
          </a:ln>
        </p:spPr>
        <p:txBody>
          <a:bodyPr wrap="square" rtlCol="0">
            <a:spAutoFit/>
          </a:bodyPr>
          <a:lstStyle/>
          <a:p>
            <a:pPr algn="ctr"/>
            <a:r>
              <a:rPr lang="en-US" sz="3200" i="1" dirty="0">
                <a:solidFill>
                  <a:schemeClr val="bg1"/>
                </a:solidFill>
                <a:latin typeface="Calibri" panose="020F0502020204030204" pitchFamily="34" charset="0"/>
                <a:cs typeface="Calibri" panose="020F0502020204030204" pitchFamily="34" charset="0"/>
              </a:rPr>
              <a:t>God Loves: Jesus Christ Enters the World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pic>
        <p:nvPicPr>
          <p:cNvPr id="1026" name="Picture 2">
            <a:extLst>
              <a:ext uri="{FF2B5EF4-FFF2-40B4-BE49-F238E27FC236}">
                <a16:creationId xmlns:a16="http://schemas.microsoft.com/office/drawing/2014/main" id="{5661FB7A-9BD7-4D74-B2D5-A79ED3283C9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035040"/>
          </a:xfrm>
          <a:prstGeom prst="rect">
            <a:avLst/>
          </a:prstGeom>
          <a:noFill/>
          <a:extLst>
            <a:ext uri="{909E8E84-426E-40DD-AFC4-6F175D3DCCD1}">
              <a14:hiddenFill xmlns:a14="http://schemas.microsoft.com/office/drawing/2010/main">
                <a:solidFill>
                  <a:srgbClr val="FFFFFF"/>
                </a:solidFill>
              </a14:hiddenFill>
            </a:ext>
          </a:extLst>
        </p:spPr>
      </p:pic>
      <p:sp>
        <p:nvSpPr>
          <p:cNvPr id="174" name="Google Shape;174;p9"/>
          <p:cNvSpPr txBox="1">
            <a:spLocks noGrp="1"/>
          </p:cNvSpPr>
          <p:nvPr>
            <p:ph type="title"/>
          </p:nvPr>
        </p:nvSpPr>
        <p:spPr>
          <a:xfrm>
            <a:off x="450425" y="250750"/>
            <a:ext cx="8279100" cy="706200"/>
          </a:xfrm>
          <a:prstGeom prst="rect">
            <a:avLst/>
          </a:prstGeom>
          <a:solidFill>
            <a:schemeClr val="lt1"/>
          </a:solidFill>
          <a:ln w="76200"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200" b="1">
                <a:solidFill>
                  <a:srgbClr val="990000"/>
                </a:solidFill>
                <a:latin typeface="Calibri"/>
                <a:ea typeface="Calibri"/>
                <a:cs typeface="Calibri"/>
                <a:sym typeface="Calibri"/>
              </a:rPr>
              <a:t>The Beatitudes are a Prescription for Happiness</a:t>
            </a:r>
            <a:endParaRPr sz="3200" b="1">
              <a:solidFill>
                <a:srgbClr val="990000"/>
              </a:solidFill>
              <a:latin typeface="Calibri"/>
              <a:ea typeface="Calibri"/>
              <a:cs typeface="Calibri"/>
              <a:sym typeface="Calibri"/>
            </a:endParaRPr>
          </a:p>
        </p:txBody>
      </p:sp>
      <p:sp>
        <p:nvSpPr>
          <p:cNvPr id="175" name="Google Shape;175;p9"/>
          <p:cNvSpPr txBox="1"/>
          <p:nvPr/>
        </p:nvSpPr>
        <p:spPr>
          <a:xfrm>
            <a:off x="450424" y="1310975"/>
            <a:ext cx="8279099" cy="357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3200" i="1" dirty="0">
                <a:solidFill>
                  <a:srgbClr val="BA0000"/>
                </a:solidFill>
                <a:latin typeface="Calibri"/>
                <a:ea typeface="Calibri"/>
                <a:cs typeface="Calibri"/>
                <a:sym typeface="Calibri"/>
              </a:rPr>
              <a:t> Recall that the word beatitude means “supreme happiness.” The Beatitudes direct our lives away from an overconsumption of worldly possessions and toward a participation in God’s nature and the Kingdom of God. They condition us to love.</a:t>
            </a:r>
            <a:endParaRPr sz="3200" b="0" i="0" u="none" strike="noStrike" cap="none" dirty="0">
              <a:solidFill>
                <a:srgbClr val="BA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body" idx="1"/>
          </p:nvPr>
        </p:nvSpPr>
        <p:spPr>
          <a:xfrm>
            <a:off x="848400" y="1458200"/>
            <a:ext cx="4167300" cy="3110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1200"/>
              </a:spcBef>
              <a:spcAft>
                <a:spcPts val="1200"/>
              </a:spcAft>
              <a:buSzPts val="1800"/>
              <a:buNone/>
            </a:pPr>
            <a:r>
              <a:rPr lang="en" sz="3400">
                <a:solidFill>
                  <a:srgbClr val="5B0F00"/>
                </a:solidFill>
                <a:latin typeface="Calibri"/>
                <a:ea typeface="Calibri"/>
                <a:cs typeface="Calibri"/>
                <a:sym typeface="Calibri"/>
              </a:rPr>
              <a:t>Finish a necessary and new Beatitude for the world today: “Blessed are . . .”</a:t>
            </a:r>
            <a:endParaRPr sz="3400">
              <a:solidFill>
                <a:srgbClr val="5B0F00"/>
              </a:solidFill>
              <a:latin typeface="Calibri"/>
              <a:ea typeface="Calibri"/>
              <a:cs typeface="Calibri"/>
              <a:sym typeface="Calibri"/>
            </a:endParaRPr>
          </a:p>
        </p:txBody>
      </p:sp>
      <p:pic>
        <p:nvPicPr>
          <p:cNvPr id="181" name="Google Shape;181;p6"/>
          <p:cNvPicPr preferRelativeResize="0"/>
          <p:nvPr/>
        </p:nvPicPr>
        <p:blipFill rotWithShape="1">
          <a:blip r:embed="rId3">
            <a:alphaModFix/>
          </a:blip>
          <a:srcRect/>
          <a:stretch/>
        </p:blipFill>
        <p:spPr>
          <a:xfrm>
            <a:off x="5488979" y="1567537"/>
            <a:ext cx="3034375" cy="2586275"/>
          </a:xfrm>
          <a:prstGeom prst="rect">
            <a:avLst/>
          </a:prstGeom>
          <a:noFill/>
          <a:ln>
            <a:noFill/>
          </a:ln>
        </p:spPr>
      </p:pic>
      <p:sp>
        <p:nvSpPr>
          <p:cNvPr id="182" name="Google Shape;182;p6"/>
          <p:cNvSpPr/>
          <p:nvPr/>
        </p:nvSpPr>
        <p:spPr>
          <a:xfrm rot="10800000">
            <a:off x="460600" y="243100"/>
            <a:ext cx="8227200" cy="909300"/>
          </a:xfrm>
          <a:prstGeom prst="bevel">
            <a:avLst>
              <a:gd name="adj" fmla="val 12500"/>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1753000" y="243100"/>
            <a:ext cx="58215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i="0" u="none" strike="noStrike" cap="none">
                <a:solidFill>
                  <a:schemeClr val="lt1"/>
                </a:solidFill>
                <a:latin typeface="Calibri"/>
                <a:ea typeface="Calibri"/>
                <a:cs typeface="Calibri"/>
                <a:sym typeface="Calibri"/>
              </a:rPr>
              <a:t>Turn and Talk</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a:spLocks noGrp="1"/>
          </p:cNvSpPr>
          <p:nvPr>
            <p:ph type="body" idx="1"/>
          </p:nvPr>
        </p:nvSpPr>
        <p:spPr>
          <a:xfrm>
            <a:off x="4516550" y="568800"/>
            <a:ext cx="3940800" cy="4005900"/>
          </a:xfrm>
          <a:prstGeom prst="rect">
            <a:avLst/>
          </a:prstGeom>
          <a:solidFill>
            <a:srgbClr val="660000"/>
          </a:solidFill>
          <a:ln w="28575" cap="flat" cmpd="sng">
            <a:solidFill>
              <a:srgbClr val="99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ct val="64285"/>
              <a:buNone/>
            </a:pPr>
            <a:r>
              <a:rPr lang="en" sz="2800" b="1">
                <a:solidFill>
                  <a:schemeClr val="lt1"/>
                </a:solidFill>
                <a:latin typeface="Calibri"/>
                <a:ea typeface="Calibri"/>
                <a:cs typeface="Calibri"/>
                <a:sym typeface="Calibri"/>
              </a:rPr>
              <a:t>Jesus rose from the dead in the resurrection which means he is still alive. He has become one with the Church and he still acts in and through the Church. He has the ability to be physically present to us in the Eucharist and spiritually present in our hearts. We simply have to desire that and act on it.</a:t>
            </a:r>
            <a:endParaRPr sz="2800" b="1">
              <a:solidFill>
                <a:schemeClr val="lt1"/>
              </a:solidFill>
              <a:latin typeface="Calibri"/>
              <a:ea typeface="Calibri"/>
              <a:cs typeface="Calibri"/>
              <a:sym typeface="Calibri"/>
            </a:endParaRPr>
          </a:p>
        </p:txBody>
      </p:sp>
      <p:pic>
        <p:nvPicPr>
          <p:cNvPr id="189" name="Google Shape;189;p3"/>
          <p:cNvPicPr preferRelativeResize="0"/>
          <p:nvPr/>
        </p:nvPicPr>
        <p:blipFill rotWithShape="1">
          <a:blip r:embed="rId3">
            <a:alphaModFix/>
          </a:blip>
          <a:srcRect/>
          <a:stretch/>
        </p:blipFill>
        <p:spPr>
          <a:xfrm>
            <a:off x="1077808" y="2186575"/>
            <a:ext cx="2850192" cy="2382300"/>
          </a:xfrm>
          <a:prstGeom prst="rect">
            <a:avLst/>
          </a:prstGeom>
          <a:noFill/>
          <a:ln>
            <a:noFill/>
          </a:ln>
        </p:spPr>
      </p:pic>
      <p:sp>
        <p:nvSpPr>
          <p:cNvPr id="190" name="Google Shape;190;p3"/>
          <p:cNvSpPr/>
          <p:nvPr/>
        </p:nvSpPr>
        <p:spPr>
          <a:xfrm>
            <a:off x="806100" y="562975"/>
            <a:ext cx="3121800" cy="1623600"/>
          </a:xfrm>
          <a:prstGeom prst="wedgeRectCallout">
            <a:avLst>
              <a:gd name="adj1" fmla="val -20833"/>
              <a:gd name="adj2" fmla="val 62500"/>
            </a:avLst>
          </a:prstGeom>
          <a:solidFill>
            <a:srgbClr val="660000"/>
          </a:solidFill>
          <a:ln w="9525"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3"/>
          <p:cNvSpPr txBox="1"/>
          <p:nvPr/>
        </p:nvSpPr>
        <p:spPr>
          <a:xfrm>
            <a:off x="1026600" y="568800"/>
            <a:ext cx="2680800" cy="1270500"/>
          </a:xfrm>
          <a:prstGeom prst="rect">
            <a:avLst/>
          </a:prstGeom>
          <a:noFill/>
          <a:ln w="9525" cap="flat" cmpd="sng">
            <a:solidFill>
              <a:srgbClr val="66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2300"/>
              <a:buFont typeface="Arial"/>
              <a:buNone/>
            </a:pPr>
            <a:r>
              <a:rPr lang="en" sz="2300" b="1" i="0" u="none" strike="noStrike" cap="none">
                <a:solidFill>
                  <a:schemeClr val="lt1"/>
                </a:solidFill>
                <a:latin typeface="Calibri"/>
                <a:ea typeface="Calibri"/>
                <a:cs typeface="Calibri"/>
                <a:sym typeface="Calibri"/>
              </a:rPr>
              <a:t>“</a:t>
            </a:r>
            <a:r>
              <a:rPr lang="en" sz="1900" b="1">
                <a:solidFill>
                  <a:schemeClr val="lt1"/>
                </a:solidFill>
                <a:latin typeface="Calibri"/>
                <a:ea typeface="Calibri"/>
                <a:cs typeface="Calibri"/>
                <a:sym typeface="Calibri"/>
              </a:rPr>
              <a:t>I can’t have a relationship with Jesus because he is not here with me in the flesh”</a:t>
            </a:r>
            <a:r>
              <a:rPr lang="en" sz="1900" b="1" i="0" u="none" strike="noStrike" cap="none">
                <a:solidFill>
                  <a:schemeClr val="lt1"/>
                </a:solidFill>
                <a:latin typeface="Calibri"/>
                <a:ea typeface="Calibri"/>
                <a:cs typeface="Calibri"/>
                <a:sym typeface="Calibri"/>
              </a:rPr>
              <a:t>. </a:t>
            </a:r>
            <a:endParaRPr sz="9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16"/>
          <p:cNvSpPr txBox="1">
            <a:spLocks noGrp="1"/>
          </p:cNvSpPr>
          <p:nvPr>
            <p:ph type="subTitle" idx="1"/>
          </p:nvPr>
        </p:nvSpPr>
        <p:spPr>
          <a:xfrm>
            <a:off x="3328750" y="1847563"/>
            <a:ext cx="5126100" cy="288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5"/>
              <a:buNone/>
            </a:pPr>
            <a:r>
              <a:rPr lang="en" sz="3000">
                <a:solidFill>
                  <a:srgbClr val="BA0000"/>
                </a:solidFill>
                <a:latin typeface="Impact"/>
                <a:ea typeface="Impact"/>
                <a:cs typeface="Impact"/>
                <a:sym typeface="Impact"/>
              </a:rPr>
              <a:t> “But do we not have in the Eucharist a living, true, and real Jesus present before us? </a:t>
            </a:r>
            <a:endParaRPr sz="3000">
              <a:solidFill>
                <a:srgbClr val="BA0000"/>
              </a:solidFill>
              <a:latin typeface="Impact"/>
              <a:ea typeface="Impact"/>
              <a:cs typeface="Impact"/>
              <a:sym typeface="Impact"/>
            </a:endParaRPr>
          </a:p>
          <a:p>
            <a:pPr marL="0" lvl="0" indent="0" algn="ctr" rtl="0">
              <a:lnSpc>
                <a:spcPct val="100000"/>
              </a:lnSpc>
              <a:spcBef>
                <a:spcPts val="0"/>
              </a:spcBef>
              <a:spcAft>
                <a:spcPts val="0"/>
              </a:spcAft>
              <a:buSzPts val="605"/>
              <a:buNone/>
            </a:pPr>
            <a:r>
              <a:rPr lang="en" sz="3000">
                <a:solidFill>
                  <a:srgbClr val="BA0000"/>
                </a:solidFill>
                <a:latin typeface="Impact"/>
                <a:ea typeface="Impact"/>
                <a:cs typeface="Impact"/>
                <a:sym typeface="Impact"/>
              </a:rPr>
              <a:t>Why look for more?”</a:t>
            </a:r>
            <a:endParaRPr sz="3000">
              <a:solidFill>
                <a:srgbClr val="BA0000"/>
              </a:solidFill>
              <a:latin typeface="Impact"/>
              <a:ea typeface="Impact"/>
              <a:cs typeface="Impact"/>
              <a:sym typeface="Impact"/>
            </a:endParaRPr>
          </a:p>
          <a:p>
            <a:pPr marL="0" lvl="0" indent="0" algn="ctr" rtl="0">
              <a:lnSpc>
                <a:spcPct val="100000"/>
              </a:lnSpc>
              <a:spcBef>
                <a:spcPts val="0"/>
              </a:spcBef>
              <a:spcAft>
                <a:spcPts val="0"/>
              </a:spcAft>
              <a:buSzPts val="605"/>
              <a:buNone/>
            </a:pPr>
            <a:r>
              <a:rPr lang="en" sz="2400">
                <a:solidFill>
                  <a:srgbClr val="BA0000"/>
                </a:solidFill>
                <a:latin typeface="Impact"/>
                <a:ea typeface="Impact"/>
                <a:cs typeface="Impact"/>
                <a:sym typeface="Impact"/>
              </a:rPr>
              <a:t>-St. Theresa of Avila</a:t>
            </a:r>
            <a:endParaRPr sz="2400">
              <a:solidFill>
                <a:srgbClr val="BA0000"/>
              </a:solidFill>
              <a:latin typeface="Impact"/>
              <a:ea typeface="Impact"/>
              <a:cs typeface="Impact"/>
              <a:sym typeface="Impact"/>
            </a:endParaRPr>
          </a:p>
          <a:p>
            <a:pPr marL="0" lvl="0" indent="0" algn="ctr" rtl="0">
              <a:lnSpc>
                <a:spcPct val="100000"/>
              </a:lnSpc>
              <a:spcBef>
                <a:spcPts val="0"/>
              </a:spcBef>
              <a:spcAft>
                <a:spcPts val="0"/>
              </a:spcAft>
              <a:buSzPts val="605"/>
              <a:buNone/>
            </a:pPr>
            <a:endParaRPr sz="2400">
              <a:solidFill>
                <a:srgbClr val="BA0000"/>
              </a:solidFill>
              <a:latin typeface="Impact"/>
              <a:ea typeface="Impact"/>
              <a:cs typeface="Impact"/>
              <a:sym typeface="Impact"/>
            </a:endParaRPr>
          </a:p>
          <a:p>
            <a:pPr marL="0" lvl="0" indent="0" algn="ctr" rtl="0">
              <a:lnSpc>
                <a:spcPct val="100000"/>
              </a:lnSpc>
              <a:spcBef>
                <a:spcPts val="0"/>
              </a:spcBef>
              <a:spcAft>
                <a:spcPts val="0"/>
              </a:spcAft>
              <a:buSzPts val="605"/>
              <a:buNone/>
            </a:pPr>
            <a:endParaRPr>
              <a:solidFill>
                <a:schemeClr val="dk1"/>
              </a:solidFill>
              <a:latin typeface="Impact"/>
              <a:ea typeface="Impact"/>
              <a:cs typeface="Impact"/>
              <a:sym typeface="Impact"/>
            </a:endParaRPr>
          </a:p>
          <a:p>
            <a:pPr marL="0" lvl="0" indent="0" algn="ctr" rtl="0">
              <a:lnSpc>
                <a:spcPct val="100000"/>
              </a:lnSpc>
              <a:spcBef>
                <a:spcPts val="0"/>
              </a:spcBef>
              <a:spcAft>
                <a:spcPts val="0"/>
              </a:spcAft>
              <a:buSzPts val="605"/>
              <a:buNone/>
            </a:pPr>
            <a:endParaRPr sz="2440">
              <a:solidFill>
                <a:schemeClr val="dk1"/>
              </a:solidFill>
              <a:latin typeface="Impact"/>
              <a:ea typeface="Impact"/>
              <a:cs typeface="Impact"/>
              <a:sym typeface="Impact"/>
            </a:endParaRPr>
          </a:p>
        </p:txBody>
      </p:sp>
      <p:sp>
        <p:nvSpPr>
          <p:cNvPr id="197" name="Google Shape;197;p16"/>
          <p:cNvSpPr/>
          <p:nvPr/>
        </p:nvSpPr>
        <p:spPr>
          <a:xfrm>
            <a:off x="439500" y="188375"/>
            <a:ext cx="8265000" cy="1116000"/>
          </a:xfrm>
          <a:prstGeom prst="roundRect">
            <a:avLst>
              <a:gd name="adj" fmla="val 16667"/>
            </a:avLst>
          </a:prstGeom>
          <a:solidFill>
            <a:schemeClr val="lt1"/>
          </a:solidFill>
          <a:ln w="76200"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6"/>
          <p:cNvSpPr txBox="1"/>
          <p:nvPr/>
        </p:nvSpPr>
        <p:spPr>
          <a:xfrm>
            <a:off x="1583434" y="188375"/>
            <a:ext cx="5977133" cy="11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rgbClr val="BA0000"/>
                </a:solidFill>
                <a:latin typeface="Calibri"/>
                <a:ea typeface="Calibri"/>
                <a:cs typeface="Calibri"/>
                <a:sym typeface="Calibri"/>
              </a:rPr>
              <a:t>Memorize It</a:t>
            </a:r>
            <a:endParaRPr sz="5300" b="0" i="0" u="none" strike="noStrike" cap="none" dirty="0">
              <a:solidFill>
                <a:srgbClr val="BA0000"/>
              </a:solidFill>
              <a:latin typeface="Calibri"/>
              <a:ea typeface="Calibri"/>
              <a:cs typeface="Calibri"/>
              <a:sym typeface="Calibri"/>
            </a:endParaRPr>
          </a:p>
        </p:txBody>
      </p:sp>
      <p:sp>
        <p:nvSpPr>
          <p:cNvPr id="199" name="Google Shape;199;p16"/>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6"/>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a:solidFill>
                  <a:schemeClr val="dk1"/>
                </a:solidFill>
                <a:latin typeface="Calibri"/>
                <a:ea typeface="Calibri"/>
                <a:cs typeface="Calibri"/>
                <a:sym typeface="Calibri"/>
              </a:rPr>
              <a:t>Quote</a:t>
            </a:r>
            <a:endParaRPr sz="1400" b="0" i="0" u="none" strike="noStrike" cap="none">
              <a:solidFill>
                <a:srgbClr val="000000"/>
              </a:solidFill>
              <a:latin typeface="Calibri"/>
              <a:ea typeface="Calibri"/>
              <a:cs typeface="Calibri"/>
              <a:sym typeface="Calibri"/>
            </a:endParaRPr>
          </a:p>
        </p:txBody>
      </p:sp>
      <p:pic>
        <p:nvPicPr>
          <p:cNvPr id="201" name="Google Shape;201;p16"/>
          <p:cNvPicPr preferRelativeResize="0"/>
          <p:nvPr/>
        </p:nvPicPr>
        <p:blipFill rotWithShape="1">
          <a:blip r:embed="rId4">
            <a:alphaModFix/>
          </a:blip>
          <a:srcRect/>
          <a:stretch/>
        </p:blipFill>
        <p:spPr>
          <a:xfrm flipH="1">
            <a:off x="858676" y="1747049"/>
            <a:ext cx="2470075" cy="3087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80000"/>
        </a:solidFill>
        <a:effectLst/>
      </p:bgPr>
    </p:bg>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370175" y="29700"/>
            <a:ext cx="8280600" cy="10059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AB3C19"/>
              </a:buClr>
              <a:buSzPts val="4100"/>
              <a:buFont typeface="Calibri"/>
              <a:buNone/>
            </a:pPr>
            <a:r>
              <a:rPr lang="en" sz="4000" b="1">
                <a:solidFill>
                  <a:schemeClr val="lt1"/>
                </a:solidFill>
                <a:latin typeface="Calibri"/>
                <a:ea typeface="Calibri"/>
                <a:cs typeface="Calibri"/>
                <a:sym typeface="Calibri"/>
              </a:rPr>
              <a:t>What are the Fruits of the Eucharist?</a:t>
            </a:r>
            <a:endParaRPr sz="4000" b="1">
              <a:solidFill>
                <a:schemeClr val="lt1"/>
              </a:solidFill>
              <a:latin typeface="Calibri"/>
              <a:ea typeface="Calibri"/>
              <a:cs typeface="Calibri"/>
              <a:sym typeface="Calibri"/>
            </a:endParaRPr>
          </a:p>
        </p:txBody>
      </p:sp>
      <p:sp>
        <p:nvSpPr>
          <p:cNvPr id="208" name="Google Shape;208;p17"/>
          <p:cNvSpPr/>
          <p:nvPr/>
        </p:nvSpPr>
        <p:spPr>
          <a:xfrm rot="1230505">
            <a:off x="5355652" y="1108600"/>
            <a:ext cx="3125491" cy="2116187"/>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28600" algn="l" rtl="0">
              <a:spcBef>
                <a:spcPts val="0"/>
              </a:spcBef>
              <a:spcAft>
                <a:spcPts val="0"/>
              </a:spcAft>
              <a:buClr>
                <a:srgbClr val="38761D"/>
              </a:buClr>
              <a:buSzPts val="2600"/>
              <a:buFont typeface="Impact"/>
              <a:buNone/>
            </a:pPr>
            <a:r>
              <a:rPr lang="en" sz="2600">
                <a:solidFill>
                  <a:srgbClr val="38761D"/>
                </a:solidFill>
                <a:latin typeface="Impact"/>
                <a:ea typeface="Impact"/>
                <a:cs typeface="Impact"/>
                <a:sym typeface="Impact"/>
              </a:rPr>
              <a:t>Unity with the Church</a:t>
            </a:r>
            <a:endParaRPr sz="2300" i="0" u="none" strike="noStrike" cap="none">
              <a:solidFill>
                <a:srgbClr val="38761D"/>
              </a:solidFill>
              <a:latin typeface="Impact"/>
              <a:ea typeface="Impact"/>
              <a:cs typeface="Impact"/>
              <a:sym typeface="Impact"/>
            </a:endParaRPr>
          </a:p>
        </p:txBody>
      </p:sp>
      <p:sp>
        <p:nvSpPr>
          <p:cNvPr id="209" name="Google Shape;209;p17"/>
          <p:cNvSpPr/>
          <p:nvPr/>
        </p:nvSpPr>
        <p:spPr>
          <a:xfrm rot="-865475" flipH="1">
            <a:off x="333716" y="1030687"/>
            <a:ext cx="3242000" cy="2272076"/>
          </a:xfrm>
          <a:prstGeom prst="wedgeEllipseCallout">
            <a:avLst>
              <a:gd name="adj1" fmla="val -20833"/>
              <a:gd name="adj2" fmla="val 625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741B47"/>
                </a:solidFill>
                <a:latin typeface="Impact"/>
                <a:ea typeface="Impact"/>
                <a:cs typeface="Impact"/>
                <a:sym typeface="Impact"/>
              </a:rPr>
              <a:t>Strengthening</a:t>
            </a:r>
            <a:endParaRPr sz="2800">
              <a:solidFill>
                <a:srgbClr val="741B47"/>
              </a:solidFill>
              <a:latin typeface="Impact"/>
              <a:ea typeface="Impact"/>
              <a:cs typeface="Impact"/>
              <a:sym typeface="Impact"/>
            </a:endParaRPr>
          </a:p>
          <a:p>
            <a:pPr marL="0" lvl="0" indent="0" algn="l" rtl="0">
              <a:spcBef>
                <a:spcPts val="0"/>
              </a:spcBef>
              <a:spcAft>
                <a:spcPts val="0"/>
              </a:spcAft>
              <a:buNone/>
            </a:pPr>
            <a:r>
              <a:rPr lang="en" sz="2800">
                <a:solidFill>
                  <a:srgbClr val="741B47"/>
                </a:solidFill>
                <a:latin typeface="Impact"/>
                <a:ea typeface="Impact"/>
                <a:cs typeface="Impact"/>
                <a:sym typeface="Impact"/>
              </a:rPr>
              <a:t>      the Soul</a:t>
            </a:r>
            <a:endParaRPr sz="2800">
              <a:solidFill>
                <a:srgbClr val="741B47"/>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2900"/>
              <a:buFont typeface="Arial"/>
              <a:buNone/>
            </a:pPr>
            <a:endParaRPr sz="2900">
              <a:solidFill>
                <a:srgbClr val="0645AD"/>
              </a:solidFill>
              <a:latin typeface="Impact"/>
              <a:ea typeface="Impact"/>
              <a:cs typeface="Impact"/>
              <a:sym typeface="Impact"/>
            </a:endParaRPr>
          </a:p>
        </p:txBody>
      </p:sp>
      <p:sp>
        <p:nvSpPr>
          <p:cNvPr id="210" name="Google Shape;210;p17"/>
          <p:cNvSpPr/>
          <p:nvPr/>
        </p:nvSpPr>
        <p:spPr>
          <a:xfrm>
            <a:off x="3601925" y="1257000"/>
            <a:ext cx="1817100" cy="1719300"/>
          </a:xfrm>
          <a:prstGeom prst="wedgeRectCallout">
            <a:avLst>
              <a:gd name="adj1" fmla="val -20833"/>
              <a:gd name="adj2" fmla="val 62500"/>
            </a:avLst>
          </a:prstGeom>
          <a:solidFill>
            <a:srgbClr val="E69138"/>
          </a:solidFill>
          <a:ln w="19050" cap="flat" cmpd="sng">
            <a:solidFill>
              <a:srgbClr val="6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2400">
              <a:solidFill>
                <a:schemeClr val="lt2"/>
              </a:solidFill>
              <a:latin typeface="Impact"/>
              <a:ea typeface="Impact"/>
              <a:cs typeface="Impact"/>
              <a:sym typeface="Impact"/>
            </a:endParaRPr>
          </a:p>
          <a:p>
            <a:pPr marL="0" lvl="0" indent="0" algn="ctr" rtl="0">
              <a:spcBef>
                <a:spcPts val="0"/>
              </a:spcBef>
              <a:spcAft>
                <a:spcPts val="0"/>
              </a:spcAft>
              <a:buClr>
                <a:schemeClr val="dk1"/>
              </a:buClr>
              <a:buSzPts val="1100"/>
              <a:buFont typeface="Arial"/>
              <a:buNone/>
            </a:pPr>
            <a:endParaRPr sz="2400">
              <a:solidFill>
                <a:schemeClr val="lt2"/>
              </a:solidFill>
              <a:latin typeface="Impact"/>
              <a:ea typeface="Impact"/>
              <a:cs typeface="Impact"/>
              <a:sym typeface="Impact"/>
            </a:endParaRPr>
          </a:p>
          <a:p>
            <a:pPr marL="0" lvl="0" indent="0" algn="ctr" rtl="0">
              <a:spcBef>
                <a:spcPts val="0"/>
              </a:spcBef>
              <a:spcAft>
                <a:spcPts val="0"/>
              </a:spcAft>
              <a:buClr>
                <a:schemeClr val="dk1"/>
              </a:buClr>
              <a:buSzPts val="1100"/>
              <a:buFont typeface="Arial"/>
              <a:buNone/>
            </a:pPr>
            <a:r>
              <a:rPr lang="en" sz="2400">
                <a:solidFill>
                  <a:schemeClr val="lt2"/>
                </a:solidFill>
                <a:latin typeface="Impact"/>
                <a:ea typeface="Impact"/>
                <a:cs typeface="Impact"/>
                <a:sym typeface="Impact"/>
              </a:rPr>
              <a:t>   Union With Christ</a:t>
            </a:r>
            <a:endParaRPr sz="2400">
              <a:solidFill>
                <a:schemeClr val="lt2"/>
              </a:solidFill>
              <a:latin typeface="Impact"/>
              <a:ea typeface="Impact"/>
              <a:cs typeface="Impact"/>
              <a:sym typeface="Impac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marR="0" lvl="0" indent="0" algn="ctr" rtl="0">
              <a:lnSpc>
                <a:spcPct val="100000"/>
              </a:lnSpc>
              <a:spcBef>
                <a:spcPts val="0"/>
              </a:spcBef>
              <a:spcAft>
                <a:spcPts val="0"/>
              </a:spcAft>
              <a:buClr>
                <a:srgbClr val="000000"/>
              </a:buClr>
              <a:buSzPts val="2400"/>
              <a:buFont typeface="Arial"/>
              <a:buNone/>
            </a:pPr>
            <a:endParaRPr sz="2400">
              <a:solidFill>
                <a:schemeClr val="lt2"/>
              </a:solidFill>
              <a:latin typeface="Impact"/>
              <a:ea typeface="Impact"/>
              <a:cs typeface="Impact"/>
              <a:sym typeface="Impact"/>
            </a:endParaRPr>
          </a:p>
        </p:txBody>
      </p:sp>
      <p:sp>
        <p:nvSpPr>
          <p:cNvPr id="211" name="Google Shape;211;p17"/>
          <p:cNvSpPr/>
          <p:nvPr/>
        </p:nvSpPr>
        <p:spPr>
          <a:xfrm rot="1579836">
            <a:off x="5574109" y="3480432"/>
            <a:ext cx="2688536" cy="1227477"/>
          </a:xfrm>
          <a:prstGeom prst="wedgeEllipseCallout">
            <a:avLst>
              <a:gd name="adj1" fmla="val -20833"/>
              <a:gd name="adj2" fmla="val 6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a:solidFill>
                  <a:srgbClr val="0645AD"/>
                </a:solidFill>
                <a:latin typeface="Impact"/>
                <a:ea typeface="Impact"/>
                <a:cs typeface="Impact"/>
                <a:sym typeface="Impact"/>
              </a:rPr>
              <a:t>Spiritual</a:t>
            </a:r>
            <a:r>
              <a:rPr lang="en" sz="2200" b="0" i="0" u="none" strike="noStrike" cap="none">
                <a:solidFill>
                  <a:srgbClr val="0645AD"/>
                </a:solidFill>
                <a:latin typeface="Impact"/>
                <a:ea typeface="Impact"/>
                <a:cs typeface="Impact"/>
                <a:sym typeface="Impact"/>
              </a:rPr>
              <a:t> Nourishment</a:t>
            </a:r>
            <a:endParaRPr sz="2200" b="0" i="0" u="none" strike="noStrike" cap="none">
              <a:solidFill>
                <a:srgbClr val="0645AD"/>
              </a:solidFill>
              <a:latin typeface="Impact"/>
              <a:ea typeface="Impact"/>
              <a:cs typeface="Impact"/>
              <a:sym typeface="Impact"/>
            </a:endParaRPr>
          </a:p>
        </p:txBody>
      </p:sp>
      <p:sp>
        <p:nvSpPr>
          <p:cNvPr id="212" name="Google Shape;212;p17"/>
          <p:cNvSpPr/>
          <p:nvPr/>
        </p:nvSpPr>
        <p:spPr>
          <a:xfrm rot="-1841537" flipH="1">
            <a:off x="643060" y="3480545"/>
            <a:ext cx="1987159" cy="1227292"/>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2100">
              <a:latin typeface="Impact"/>
              <a:ea typeface="Impact"/>
              <a:cs typeface="Impact"/>
              <a:sym typeface="Impact"/>
            </a:endParaRPr>
          </a:p>
          <a:p>
            <a:pPr marL="0" lvl="0" indent="0" algn="l" rtl="0">
              <a:spcBef>
                <a:spcPts val="0"/>
              </a:spcBef>
              <a:spcAft>
                <a:spcPts val="0"/>
              </a:spcAft>
              <a:buClr>
                <a:schemeClr val="dk1"/>
              </a:buClr>
              <a:buSzPts val="1100"/>
              <a:buFont typeface="Arial"/>
              <a:buNone/>
            </a:pPr>
            <a:r>
              <a:rPr lang="en" sz="2100">
                <a:latin typeface="Impact"/>
                <a:ea typeface="Impact"/>
                <a:cs typeface="Impact"/>
                <a:sym typeface="Impact"/>
              </a:rPr>
              <a:t>Separation from sin</a:t>
            </a:r>
            <a:endParaRPr sz="1900">
              <a:solidFill>
                <a:srgbClr val="410007"/>
              </a:solidFill>
              <a:highlight>
                <a:srgbClr val="FFFFFF"/>
              </a:highlight>
              <a:latin typeface="Impact"/>
              <a:ea typeface="Impact"/>
              <a:cs typeface="Impact"/>
              <a:sym typeface="Impac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marR="0" lvl="0" indent="0" algn="ctr" rtl="0">
              <a:lnSpc>
                <a:spcPct val="100000"/>
              </a:lnSpc>
              <a:spcBef>
                <a:spcPts val="0"/>
              </a:spcBef>
              <a:spcAft>
                <a:spcPts val="0"/>
              </a:spcAft>
              <a:buClr>
                <a:srgbClr val="000000"/>
              </a:buClr>
              <a:buSzPts val="2200"/>
              <a:buFont typeface="Arial"/>
              <a:buNone/>
            </a:pPr>
            <a:endParaRPr sz="2200">
              <a:solidFill>
                <a:srgbClr val="38761D"/>
              </a:solidFill>
              <a:latin typeface="Impact"/>
              <a:ea typeface="Impact"/>
              <a:cs typeface="Impact"/>
              <a:sym typeface="Impact"/>
            </a:endParaRPr>
          </a:p>
        </p:txBody>
      </p:sp>
      <p:pic>
        <p:nvPicPr>
          <p:cNvPr id="213" name="Google Shape;213;p17"/>
          <p:cNvPicPr preferRelativeResize="0"/>
          <p:nvPr/>
        </p:nvPicPr>
        <p:blipFill rotWithShape="1">
          <a:blip r:embed="rId3">
            <a:alphaModFix/>
          </a:blip>
          <a:srcRect/>
          <a:stretch/>
        </p:blipFill>
        <p:spPr>
          <a:xfrm>
            <a:off x="3425723" y="3091200"/>
            <a:ext cx="2005950" cy="2005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814073" y="191725"/>
            <a:ext cx="4329900" cy="928500"/>
          </a:xfrm>
          <a:prstGeom prst="rect">
            <a:avLst/>
          </a:prstGeom>
          <a:solidFill>
            <a:srgbClr val="BA0000"/>
          </a:solidFill>
          <a:ln w="76200" cap="flat" cmpd="sng">
            <a:solidFill>
              <a:srgbClr val="BA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900" b="1">
                <a:solidFill>
                  <a:schemeClr val="lt1"/>
                </a:solidFill>
                <a:latin typeface="Calibri"/>
                <a:ea typeface="Calibri"/>
                <a:cs typeface="Calibri"/>
                <a:sym typeface="Calibri"/>
              </a:rPr>
              <a:t>Jesus Our Bridge</a:t>
            </a:r>
            <a:endParaRPr sz="3900" b="1">
              <a:solidFill>
                <a:schemeClr val="lt1"/>
              </a:solidFill>
              <a:latin typeface="Calibri"/>
              <a:ea typeface="Calibri"/>
              <a:cs typeface="Calibri"/>
              <a:sym typeface="Calibri"/>
            </a:endParaRPr>
          </a:p>
        </p:txBody>
      </p:sp>
      <p:sp>
        <p:nvSpPr>
          <p:cNvPr id="112" name="Google Shape;112;p14"/>
          <p:cNvSpPr txBox="1"/>
          <p:nvPr/>
        </p:nvSpPr>
        <p:spPr>
          <a:xfrm>
            <a:off x="5275675" y="1487250"/>
            <a:ext cx="3607200" cy="30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rgbClr val="BA0000"/>
                </a:solidFill>
                <a:latin typeface="Calibri"/>
                <a:ea typeface="Calibri"/>
                <a:cs typeface="Calibri"/>
                <a:sym typeface="Calibri"/>
              </a:rPr>
              <a:t>God also told St. Catherine, “My Son’s having made himself of a bridge for you could not bring you to life unless you make your way along that bridge.”</a:t>
            </a:r>
            <a:endParaRPr sz="2700" b="1">
              <a:solidFill>
                <a:srgbClr val="BA0000"/>
              </a:solidFill>
              <a:latin typeface="Calibri"/>
              <a:ea typeface="Calibri"/>
              <a:cs typeface="Calibri"/>
              <a:sym typeface="Calibri"/>
            </a:endParaRPr>
          </a:p>
        </p:txBody>
      </p:sp>
      <p:pic>
        <p:nvPicPr>
          <p:cNvPr id="113" name="Google Shape;113;p14"/>
          <p:cNvPicPr preferRelativeResize="0"/>
          <p:nvPr/>
        </p:nvPicPr>
        <p:blipFill rotWithShape="1">
          <a:blip r:embed="rId4"/>
          <a:srcRect l="36081" t="1083" r="17906" b="1083"/>
          <a:stretch/>
        </p:blipFill>
        <p:spPr>
          <a:xfrm>
            <a:off x="0" y="0"/>
            <a:ext cx="481407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482100" y="275250"/>
            <a:ext cx="8239500" cy="8862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4800" b="1">
                <a:solidFill>
                  <a:schemeClr val="lt1"/>
                </a:solidFill>
                <a:latin typeface="Calibri"/>
                <a:ea typeface="Calibri"/>
                <a:cs typeface="Calibri"/>
                <a:sym typeface="Calibri"/>
              </a:rPr>
              <a:t>Jesus at the Center</a:t>
            </a:r>
            <a:endParaRPr sz="4800" b="1">
              <a:solidFill>
                <a:schemeClr val="lt1"/>
              </a:solidFill>
              <a:latin typeface="Calibri"/>
              <a:ea typeface="Calibri"/>
              <a:cs typeface="Calibri"/>
              <a:sym typeface="Calibri"/>
            </a:endParaRPr>
          </a:p>
        </p:txBody>
      </p:sp>
      <p:sp>
        <p:nvSpPr>
          <p:cNvPr id="119" name="Google Shape;119;p2"/>
          <p:cNvSpPr txBox="1">
            <a:spLocks noGrp="1"/>
          </p:cNvSpPr>
          <p:nvPr>
            <p:ph type="body" idx="1"/>
          </p:nvPr>
        </p:nvSpPr>
        <p:spPr>
          <a:xfrm>
            <a:off x="3329600" y="1540575"/>
            <a:ext cx="5391900" cy="31059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3044">
              <a:solidFill>
                <a:schemeClr val="lt1"/>
              </a:solidFill>
              <a:latin typeface="Calibri"/>
              <a:ea typeface="Calibri"/>
              <a:cs typeface="Calibri"/>
              <a:sym typeface="Calibri"/>
            </a:endParaRPr>
          </a:p>
          <a:p>
            <a:pPr marL="0" lvl="0" indent="0" algn="ctr" rtl="0">
              <a:lnSpc>
                <a:spcPct val="100000"/>
              </a:lnSpc>
              <a:spcBef>
                <a:spcPts val="1200"/>
              </a:spcBef>
              <a:spcAft>
                <a:spcPts val="0"/>
              </a:spcAft>
              <a:buSzPts val="1800"/>
              <a:buNone/>
            </a:pPr>
            <a:r>
              <a:rPr lang="en" sz="3007">
                <a:solidFill>
                  <a:schemeClr val="lt1"/>
                </a:solidFill>
                <a:latin typeface="Calibri"/>
                <a:ea typeface="Calibri"/>
                <a:cs typeface="Calibri"/>
                <a:sym typeface="Calibri"/>
              </a:rPr>
              <a:t> “Is Jesus Christ at the center of my life? And what is my relationship with Jesus Christ?</a:t>
            </a:r>
            <a:endParaRPr sz="3240">
              <a:solidFill>
                <a:schemeClr val="lt1"/>
              </a:solidFill>
              <a:latin typeface="Calibri"/>
              <a:ea typeface="Calibri"/>
              <a:cs typeface="Calibri"/>
              <a:sym typeface="Calibri"/>
            </a:endParaRPr>
          </a:p>
          <a:p>
            <a:pPr marL="0" lvl="0" indent="0" algn="l" rtl="0">
              <a:lnSpc>
                <a:spcPct val="115000"/>
              </a:lnSpc>
              <a:spcBef>
                <a:spcPts val="0"/>
              </a:spcBef>
              <a:spcAft>
                <a:spcPts val="1200"/>
              </a:spcAft>
              <a:buSzPts val="1800"/>
              <a:buNone/>
            </a:pPr>
            <a:endParaRPr sz="2400">
              <a:latin typeface="Calibri"/>
              <a:ea typeface="Calibri"/>
              <a:cs typeface="Calibri"/>
              <a:sym typeface="Calibri"/>
            </a:endParaRPr>
          </a:p>
        </p:txBody>
      </p:sp>
      <p:pic>
        <p:nvPicPr>
          <p:cNvPr id="120" name="Google Shape;120;p2"/>
          <p:cNvPicPr preferRelativeResize="0"/>
          <p:nvPr/>
        </p:nvPicPr>
        <p:blipFill>
          <a:blip r:embed="rId4"/>
          <a:srcRect/>
          <a:stretch/>
        </p:blipFill>
        <p:spPr>
          <a:xfrm>
            <a:off x="639119" y="1650488"/>
            <a:ext cx="2086261" cy="288607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4"/>
          <p:cNvSpPr txBox="1">
            <a:spLocks noGrp="1"/>
          </p:cNvSpPr>
          <p:nvPr>
            <p:ph type="body" idx="1"/>
          </p:nvPr>
        </p:nvSpPr>
        <p:spPr>
          <a:xfrm>
            <a:off x="659700" y="1152400"/>
            <a:ext cx="4055400" cy="38421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00000"/>
              <a:buNone/>
            </a:pPr>
            <a:endParaRPr/>
          </a:p>
          <a:p>
            <a:pPr marL="0" lvl="0" indent="0" algn="ctr" rtl="0">
              <a:lnSpc>
                <a:spcPct val="115000"/>
              </a:lnSpc>
              <a:spcBef>
                <a:spcPts val="0"/>
              </a:spcBef>
              <a:spcAft>
                <a:spcPts val="0"/>
              </a:spcAft>
              <a:buSzPct val="100000"/>
              <a:buNone/>
            </a:pPr>
            <a:endParaRPr/>
          </a:p>
          <a:p>
            <a:pPr marL="0" lvl="0" indent="0" algn="ctr" rtl="0">
              <a:lnSpc>
                <a:spcPct val="115000"/>
              </a:lnSpc>
              <a:spcBef>
                <a:spcPts val="0"/>
              </a:spcBef>
              <a:spcAft>
                <a:spcPts val="0"/>
              </a:spcAft>
              <a:buSzPct val="49899"/>
              <a:buNone/>
            </a:pPr>
            <a:r>
              <a:rPr lang="en" sz="3607" b="1">
                <a:solidFill>
                  <a:srgbClr val="660000"/>
                </a:solidFill>
                <a:latin typeface="Calibri"/>
                <a:ea typeface="Calibri"/>
                <a:cs typeface="Calibri"/>
                <a:sym typeface="Calibri"/>
              </a:rPr>
              <a:t> “About Jesus Christ and the Church, I simply know they are one thing and we shouldn’t complicate the matter.” </a:t>
            </a:r>
            <a:endParaRPr sz="3607" b="1">
              <a:solidFill>
                <a:srgbClr val="660000"/>
              </a:solidFill>
              <a:latin typeface="Calibri"/>
              <a:ea typeface="Calibri"/>
              <a:cs typeface="Calibri"/>
              <a:sym typeface="Calibri"/>
            </a:endParaRPr>
          </a:p>
          <a:p>
            <a:pPr marL="0" lvl="0" indent="0" algn="ctr" rtl="0">
              <a:lnSpc>
                <a:spcPct val="115000"/>
              </a:lnSpc>
              <a:spcBef>
                <a:spcPts val="0"/>
              </a:spcBef>
              <a:spcAft>
                <a:spcPts val="0"/>
              </a:spcAft>
              <a:buSzPct val="49899"/>
              <a:buNone/>
            </a:pPr>
            <a:r>
              <a:rPr lang="en" sz="3607" b="1">
                <a:solidFill>
                  <a:srgbClr val="660000"/>
                </a:solidFill>
                <a:latin typeface="Calibri"/>
                <a:ea typeface="Calibri"/>
                <a:cs typeface="Calibri"/>
                <a:sym typeface="Calibri"/>
              </a:rPr>
              <a:t>-St. Joan of Arc</a:t>
            </a:r>
            <a:endParaRPr sz="3607" b="1">
              <a:solidFill>
                <a:srgbClr val="660000"/>
              </a:solidFill>
              <a:latin typeface="Calibri"/>
              <a:ea typeface="Calibri"/>
              <a:cs typeface="Calibri"/>
              <a:sym typeface="Calibri"/>
            </a:endParaRPr>
          </a:p>
          <a:p>
            <a:pPr marL="0" lvl="0" indent="0" algn="l" rtl="0">
              <a:lnSpc>
                <a:spcPct val="115000"/>
              </a:lnSpc>
              <a:spcBef>
                <a:spcPts val="1200"/>
              </a:spcBef>
              <a:spcAft>
                <a:spcPts val="1200"/>
              </a:spcAft>
              <a:buSzPct val="52941"/>
              <a:buNone/>
            </a:pPr>
            <a:endParaRPr sz="3400">
              <a:solidFill>
                <a:srgbClr val="0C343D"/>
              </a:solidFill>
              <a:latin typeface="Calibri"/>
              <a:ea typeface="Calibri"/>
              <a:cs typeface="Calibri"/>
              <a:sym typeface="Calibri"/>
            </a:endParaRPr>
          </a:p>
        </p:txBody>
      </p:sp>
      <p:sp>
        <p:nvSpPr>
          <p:cNvPr id="126" name="Google Shape;126;p4"/>
          <p:cNvSpPr/>
          <p:nvPr/>
        </p:nvSpPr>
        <p:spPr>
          <a:xfrm rot="10800000">
            <a:off x="460600" y="243100"/>
            <a:ext cx="8227200" cy="909300"/>
          </a:xfrm>
          <a:prstGeom prst="bevel">
            <a:avLst>
              <a:gd name="adj" fmla="val 12500"/>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460600" y="243100"/>
            <a:ext cx="7815600" cy="90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a:solidFill>
                  <a:schemeClr val="lt1"/>
                </a:solidFill>
                <a:latin typeface="Calibri"/>
                <a:ea typeface="Calibri"/>
                <a:cs typeface="Calibri"/>
                <a:sym typeface="Calibri"/>
              </a:rPr>
              <a:t>Created in the likeness of God</a:t>
            </a:r>
            <a:endParaRPr sz="1400" b="0" i="0" u="none" strike="noStrike" cap="none">
              <a:solidFill>
                <a:schemeClr val="lt1"/>
              </a:solidFill>
              <a:latin typeface="Arial"/>
              <a:ea typeface="Arial"/>
              <a:cs typeface="Arial"/>
              <a:sym typeface="Arial"/>
            </a:endParaRPr>
          </a:p>
        </p:txBody>
      </p:sp>
      <p:pic>
        <p:nvPicPr>
          <p:cNvPr id="128" name="Google Shape;128;p4"/>
          <p:cNvPicPr preferRelativeResize="0"/>
          <p:nvPr/>
        </p:nvPicPr>
        <p:blipFill>
          <a:blip r:embed="rId4">
            <a:alphaModFix/>
          </a:blip>
          <a:stretch>
            <a:fillRect/>
          </a:stretch>
        </p:blipFill>
        <p:spPr>
          <a:xfrm>
            <a:off x="5041700" y="1858838"/>
            <a:ext cx="3646100" cy="2429214"/>
          </a:xfrm>
          <a:prstGeom prst="rect">
            <a:avLst/>
          </a:prstGeom>
          <a:noFill/>
          <a:ln w="76200" cap="flat" cmpd="sng">
            <a:solidFill>
              <a:srgbClr val="BA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0"/>
          <p:cNvSpPr txBox="1">
            <a:spLocks noGrp="1"/>
          </p:cNvSpPr>
          <p:nvPr>
            <p:ph type="title"/>
          </p:nvPr>
        </p:nvSpPr>
        <p:spPr>
          <a:xfrm>
            <a:off x="3578100" y="346025"/>
            <a:ext cx="5565900" cy="1371900"/>
          </a:xfrm>
          <a:prstGeom prst="rect">
            <a:avLst/>
          </a:prstGeom>
          <a:solidFill>
            <a:srgbClr val="680000"/>
          </a:solidFill>
          <a:ln w="76200" cap="flat" cmpd="sng">
            <a:solidFill>
              <a:srgbClr val="BA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500" b="1">
                <a:solidFill>
                  <a:schemeClr val="lt1"/>
                </a:solidFill>
                <a:latin typeface="Calibri"/>
                <a:ea typeface="Calibri"/>
                <a:cs typeface="Calibri"/>
                <a:sym typeface="Calibri"/>
              </a:rPr>
              <a:t> Humans Are Made </a:t>
            </a:r>
            <a:endParaRPr sz="35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990"/>
              <a:buNone/>
            </a:pPr>
            <a:r>
              <a:rPr lang="en" sz="3500" b="1">
                <a:solidFill>
                  <a:schemeClr val="lt1"/>
                </a:solidFill>
                <a:latin typeface="Calibri"/>
                <a:ea typeface="Calibri"/>
                <a:cs typeface="Calibri"/>
                <a:sym typeface="Calibri"/>
              </a:rPr>
              <a:t>Male and Female  </a:t>
            </a:r>
            <a:endParaRPr sz="3500" b="1">
              <a:solidFill>
                <a:schemeClr val="lt1"/>
              </a:solidFill>
              <a:latin typeface="Calibri"/>
              <a:ea typeface="Calibri"/>
              <a:cs typeface="Calibri"/>
              <a:sym typeface="Calibri"/>
            </a:endParaRPr>
          </a:p>
        </p:txBody>
      </p:sp>
      <p:pic>
        <p:nvPicPr>
          <p:cNvPr id="134" name="Google Shape;134;p10"/>
          <p:cNvPicPr preferRelativeResize="0"/>
          <p:nvPr/>
        </p:nvPicPr>
        <p:blipFill>
          <a:blip r:embed="rId4">
            <a:alphaModFix/>
          </a:blip>
          <a:stretch>
            <a:fillRect/>
          </a:stretch>
        </p:blipFill>
        <p:spPr>
          <a:xfrm>
            <a:off x="0" y="0"/>
            <a:ext cx="3578091" cy="5143499"/>
          </a:xfrm>
          <a:prstGeom prst="rect">
            <a:avLst/>
          </a:prstGeom>
          <a:noFill/>
          <a:ln>
            <a:noFill/>
          </a:ln>
        </p:spPr>
      </p:pic>
      <p:sp>
        <p:nvSpPr>
          <p:cNvPr id="135" name="Google Shape;135;p10"/>
          <p:cNvSpPr txBox="1"/>
          <p:nvPr/>
        </p:nvSpPr>
        <p:spPr>
          <a:xfrm>
            <a:off x="3890600" y="1980650"/>
            <a:ext cx="4989600" cy="2835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rgbClr val="980000"/>
              </a:buClr>
              <a:buSzPts val="2600"/>
              <a:buFont typeface="Calibri"/>
              <a:buChar char="●"/>
            </a:pPr>
            <a:r>
              <a:rPr lang="en" sz="2600" b="1">
                <a:solidFill>
                  <a:srgbClr val="980000"/>
                </a:solidFill>
                <a:latin typeface="Calibri"/>
                <a:ea typeface="Calibri"/>
                <a:cs typeface="Calibri"/>
                <a:sym typeface="Calibri"/>
              </a:rPr>
              <a:t>Man and woman are both with one and the same dignity in the image of God. </a:t>
            </a:r>
            <a:endParaRPr sz="2600" b="1">
              <a:solidFill>
                <a:srgbClr val="980000"/>
              </a:solidFill>
              <a:latin typeface="Calibri"/>
              <a:ea typeface="Calibri"/>
              <a:cs typeface="Calibri"/>
              <a:sym typeface="Calibri"/>
            </a:endParaRPr>
          </a:p>
          <a:p>
            <a:pPr marL="457200" lvl="0" indent="-393700" algn="l" rtl="0">
              <a:spcBef>
                <a:spcPts val="0"/>
              </a:spcBef>
              <a:spcAft>
                <a:spcPts val="0"/>
              </a:spcAft>
              <a:buClr>
                <a:srgbClr val="980000"/>
              </a:buClr>
              <a:buSzPts val="2600"/>
              <a:buFont typeface="Calibri"/>
              <a:buChar char="●"/>
            </a:pPr>
            <a:r>
              <a:rPr lang="en" sz="2600" b="1">
                <a:solidFill>
                  <a:srgbClr val="980000"/>
                </a:solidFill>
                <a:latin typeface="Calibri"/>
                <a:ea typeface="Calibri"/>
                <a:cs typeface="Calibri"/>
                <a:sym typeface="Calibri"/>
              </a:rPr>
              <a:t>Equal in dignity does not mean the same.</a:t>
            </a:r>
            <a:endParaRPr sz="2600" b="1">
              <a:solidFill>
                <a:srgbClr val="980000"/>
              </a:solidFill>
              <a:latin typeface="Calibri"/>
              <a:ea typeface="Calibri"/>
              <a:cs typeface="Calibri"/>
              <a:sym typeface="Calibri"/>
            </a:endParaRPr>
          </a:p>
          <a:p>
            <a:pPr marL="457200" lvl="0" indent="-393700" algn="l" rtl="0">
              <a:spcBef>
                <a:spcPts val="0"/>
              </a:spcBef>
              <a:spcAft>
                <a:spcPts val="0"/>
              </a:spcAft>
              <a:buClr>
                <a:srgbClr val="980000"/>
              </a:buClr>
              <a:buSzPts val="2600"/>
              <a:buFont typeface="Calibri"/>
              <a:buChar char="●"/>
            </a:pPr>
            <a:r>
              <a:rPr lang="en" sz="2600" b="1">
                <a:solidFill>
                  <a:srgbClr val="980000"/>
                </a:solidFill>
                <a:latin typeface="Calibri"/>
                <a:ea typeface="Calibri"/>
                <a:cs typeface="Calibri"/>
                <a:sym typeface="Calibri"/>
              </a:rPr>
              <a:t>Complementary: Made for eachother to become one.</a:t>
            </a:r>
            <a:endParaRPr sz="2600" b="1">
              <a:solidFill>
                <a:srgbClr val="98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g276d6fa240d_0_18"/>
          <p:cNvSpPr txBox="1">
            <a:spLocks noGrp="1"/>
          </p:cNvSpPr>
          <p:nvPr>
            <p:ph type="title"/>
          </p:nvPr>
        </p:nvSpPr>
        <p:spPr>
          <a:xfrm>
            <a:off x="0" y="377975"/>
            <a:ext cx="5660700" cy="1371900"/>
          </a:xfrm>
          <a:prstGeom prst="rect">
            <a:avLst/>
          </a:prstGeom>
          <a:solidFill>
            <a:srgbClr val="680000"/>
          </a:solidFill>
          <a:ln w="76200"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500" b="1">
                <a:solidFill>
                  <a:schemeClr val="lt1"/>
                </a:solidFill>
                <a:latin typeface="Calibri"/>
                <a:ea typeface="Calibri"/>
                <a:cs typeface="Calibri"/>
                <a:sym typeface="Calibri"/>
              </a:rPr>
              <a:t> </a:t>
            </a:r>
            <a:endParaRPr sz="35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990"/>
              <a:buNone/>
            </a:pPr>
            <a:r>
              <a:rPr lang="en" sz="3500" b="1">
                <a:solidFill>
                  <a:schemeClr val="lt1"/>
                </a:solidFill>
                <a:latin typeface="Calibri"/>
                <a:ea typeface="Calibri"/>
                <a:cs typeface="Calibri"/>
                <a:sym typeface="Calibri"/>
              </a:rPr>
              <a:t>We All Need A Savior </a:t>
            </a:r>
            <a:endParaRPr sz="35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990"/>
              <a:buNone/>
            </a:pPr>
            <a:r>
              <a:rPr lang="en" sz="800" b="1">
                <a:solidFill>
                  <a:schemeClr val="lt1"/>
                </a:solidFill>
                <a:latin typeface="Calibri"/>
                <a:ea typeface="Calibri"/>
                <a:cs typeface="Calibri"/>
                <a:sym typeface="Calibri"/>
              </a:rPr>
              <a:t>"There is salvation in no one else, for there is no other name under heaven given among men by which we must be saved"</a:t>
            </a:r>
            <a:endParaRPr sz="8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990"/>
              <a:buNone/>
            </a:pPr>
            <a:r>
              <a:rPr lang="en" sz="800" b="1">
                <a:solidFill>
                  <a:schemeClr val="lt1"/>
                </a:solidFill>
                <a:latin typeface="Calibri"/>
                <a:ea typeface="Calibri"/>
                <a:cs typeface="Calibri"/>
                <a:sym typeface="Calibri"/>
              </a:rPr>
              <a:t>-Acts 4:12</a:t>
            </a:r>
            <a:endParaRPr sz="8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990"/>
              <a:buNone/>
            </a:pPr>
            <a:endParaRPr sz="3500" b="1">
              <a:solidFill>
                <a:schemeClr val="lt1"/>
              </a:solidFill>
              <a:latin typeface="Calibri"/>
              <a:ea typeface="Calibri"/>
              <a:cs typeface="Calibri"/>
              <a:sym typeface="Calibri"/>
            </a:endParaRPr>
          </a:p>
        </p:txBody>
      </p:sp>
      <p:pic>
        <p:nvPicPr>
          <p:cNvPr id="141" name="Google Shape;141;g276d6fa240d_0_18"/>
          <p:cNvPicPr preferRelativeResize="0"/>
          <p:nvPr/>
        </p:nvPicPr>
        <p:blipFill rotWithShape="1">
          <a:blip r:embed="rId4">
            <a:alphaModFix/>
          </a:blip>
          <a:srcRect l="2578" r="2616"/>
          <a:stretch/>
        </p:blipFill>
        <p:spPr>
          <a:xfrm>
            <a:off x="5660725" y="0"/>
            <a:ext cx="3483275" cy="5143499"/>
          </a:xfrm>
          <a:prstGeom prst="rect">
            <a:avLst/>
          </a:prstGeom>
          <a:noFill/>
          <a:ln>
            <a:noFill/>
          </a:ln>
        </p:spPr>
      </p:pic>
      <p:sp>
        <p:nvSpPr>
          <p:cNvPr id="142" name="Google Shape;142;g276d6fa240d_0_18"/>
          <p:cNvSpPr txBox="1"/>
          <p:nvPr/>
        </p:nvSpPr>
        <p:spPr>
          <a:xfrm>
            <a:off x="450975" y="1814225"/>
            <a:ext cx="49461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990000"/>
                </a:solidFill>
                <a:latin typeface="Calibri"/>
                <a:ea typeface="Calibri"/>
                <a:cs typeface="Calibri"/>
                <a:sym typeface="Calibri"/>
              </a:rPr>
              <a:t>Original Sin is a catastrophe for every human…</a:t>
            </a:r>
            <a:endParaRPr sz="2100" b="1">
              <a:solidFill>
                <a:srgbClr val="990000"/>
              </a:solidFill>
              <a:latin typeface="Calibri"/>
              <a:ea typeface="Calibri"/>
              <a:cs typeface="Calibri"/>
              <a:sym typeface="Calibri"/>
            </a:endParaRPr>
          </a:p>
          <a:p>
            <a:pPr marL="914400" lvl="1" indent="-361950" algn="l" rtl="0">
              <a:spcBef>
                <a:spcPts val="0"/>
              </a:spcBef>
              <a:spcAft>
                <a:spcPts val="0"/>
              </a:spcAft>
              <a:buClr>
                <a:srgbClr val="990000"/>
              </a:buClr>
              <a:buSzPts val="2100"/>
              <a:buFont typeface="Calibri"/>
              <a:buChar char="○"/>
            </a:pPr>
            <a:r>
              <a:rPr lang="en" sz="2100" b="1">
                <a:solidFill>
                  <a:srgbClr val="990000"/>
                </a:solidFill>
                <a:latin typeface="Calibri"/>
                <a:ea typeface="Calibri"/>
                <a:cs typeface="Calibri"/>
                <a:sym typeface="Calibri"/>
              </a:rPr>
              <a:t>Humanity is alienated from God. </a:t>
            </a:r>
            <a:endParaRPr sz="2100" b="1">
              <a:solidFill>
                <a:srgbClr val="990000"/>
              </a:solidFill>
              <a:latin typeface="Calibri"/>
              <a:ea typeface="Calibri"/>
              <a:cs typeface="Calibri"/>
              <a:sym typeface="Calibri"/>
            </a:endParaRPr>
          </a:p>
          <a:p>
            <a:pPr marL="914400" lvl="1" indent="-361950" algn="l" rtl="0">
              <a:spcBef>
                <a:spcPts val="0"/>
              </a:spcBef>
              <a:spcAft>
                <a:spcPts val="0"/>
              </a:spcAft>
              <a:buClr>
                <a:srgbClr val="990000"/>
              </a:buClr>
              <a:buSzPts val="2100"/>
              <a:buFont typeface="Calibri"/>
              <a:buChar char="○"/>
            </a:pPr>
            <a:r>
              <a:rPr lang="en" sz="2100" b="1">
                <a:solidFill>
                  <a:srgbClr val="990000"/>
                </a:solidFill>
                <a:latin typeface="Calibri"/>
                <a:ea typeface="Calibri"/>
                <a:cs typeface="Calibri"/>
                <a:sym typeface="Calibri"/>
              </a:rPr>
              <a:t>Subject to pain, sickness, suffering and death.</a:t>
            </a:r>
            <a:endParaRPr sz="2100" b="1">
              <a:solidFill>
                <a:srgbClr val="990000"/>
              </a:solidFill>
              <a:latin typeface="Calibri"/>
              <a:ea typeface="Calibri"/>
              <a:cs typeface="Calibri"/>
              <a:sym typeface="Calibri"/>
            </a:endParaRPr>
          </a:p>
          <a:p>
            <a:pPr marL="914400" lvl="1" indent="-361950" algn="l" rtl="0">
              <a:spcBef>
                <a:spcPts val="0"/>
              </a:spcBef>
              <a:spcAft>
                <a:spcPts val="0"/>
              </a:spcAft>
              <a:buClr>
                <a:srgbClr val="990000"/>
              </a:buClr>
              <a:buSzPts val="2100"/>
              <a:buFont typeface="Calibri"/>
              <a:buChar char="○"/>
            </a:pPr>
            <a:r>
              <a:rPr lang="en" sz="2100" b="1">
                <a:solidFill>
                  <a:srgbClr val="990000"/>
                </a:solidFill>
                <a:latin typeface="Calibri"/>
                <a:ea typeface="Calibri"/>
                <a:cs typeface="Calibri"/>
                <a:sym typeface="Calibri"/>
              </a:rPr>
              <a:t>Prone to sin.</a:t>
            </a:r>
            <a:r>
              <a:rPr lang="en" sz="2000"/>
              <a:t> </a:t>
            </a:r>
            <a:endParaRPr sz="2000"/>
          </a:p>
          <a:p>
            <a:pPr marL="1371600" lvl="2" indent="-355600" algn="l" rtl="0">
              <a:spcBef>
                <a:spcPts val="0"/>
              </a:spcBef>
              <a:spcAft>
                <a:spcPts val="0"/>
              </a:spcAft>
              <a:buClr>
                <a:srgbClr val="AB3C19"/>
              </a:buClr>
              <a:buSzPts val="2000"/>
              <a:buFont typeface="Calibri"/>
              <a:buChar char="■"/>
            </a:pPr>
            <a:r>
              <a:rPr lang="en" sz="2000" b="1">
                <a:solidFill>
                  <a:srgbClr val="AB3C19"/>
                </a:solidFill>
                <a:latin typeface="Calibri"/>
                <a:ea typeface="Calibri"/>
                <a:cs typeface="Calibri"/>
                <a:sym typeface="Calibri"/>
              </a:rPr>
              <a:t>Must climb our way back to God with the help of grace</a:t>
            </a:r>
            <a:endParaRPr sz="2000" b="1">
              <a:solidFill>
                <a:srgbClr val="AB3C19"/>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eb1b864725_0_0"/>
          <p:cNvSpPr txBox="1">
            <a:spLocks noGrp="1"/>
          </p:cNvSpPr>
          <p:nvPr>
            <p:ph type="subTitle" idx="1"/>
          </p:nvPr>
        </p:nvSpPr>
        <p:spPr>
          <a:xfrm>
            <a:off x="4462100" y="1786550"/>
            <a:ext cx="4072800" cy="305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 sz="2400">
                <a:solidFill>
                  <a:srgbClr val="000000"/>
                </a:solidFill>
                <a:latin typeface="Calibri"/>
                <a:ea typeface="Calibri"/>
                <a:cs typeface="Calibri"/>
                <a:sym typeface="Calibri"/>
              </a:rPr>
              <a:t>Even though we often have good intentions, we have trouble resisting temptation and thus sometimes commit personal sins. This inclination can lead to many types of sin (cowardice, selfishness, deceit, anger, violence, jealousy).</a:t>
            </a:r>
            <a:endParaRPr sz="2440">
              <a:solidFill>
                <a:srgbClr val="000000"/>
              </a:solidFill>
              <a:latin typeface="Calibri"/>
              <a:ea typeface="Calibri"/>
              <a:cs typeface="Calibri"/>
              <a:sym typeface="Calibri"/>
            </a:endParaRPr>
          </a:p>
        </p:txBody>
      </p:sp>
      <p:sp>
        <p:nvSpPr>
          <p:cNvPr id="148" name="Google Shape;148;g2eb1b864725_0_0"/>
          <p:cNvSpPr/>
          <p:nvPr/>
        </p:nvSpPr>
        <p:spPr>
          <a:xfrm>
            <a:off x="753625" y="188375"/>
            <a:ext cx="7636750" cy="11160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eb1b864725_0_0"/>
          <p:cNvSpPr txBox="1"/>
          <p:nvPr/>
        </p:nvSpPr>
        <p:spPr>
          <a:xfrm>
            <a:off x="1565688" y="188375"/>
            <a:ext cx="6012625" cy="11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dirty="0">
                <a:solidFill>
                  <a:schemeClr val="lt1"/>
                </a:solidFill>
                <a:latin typeface="Calibri"/>
                <a:ea typeface="Calibri"/>
                <a:cs typeface="Calibri"/>
                <a:sym typeface="Calibri"/>
              </a:rPr>
              <a:t>Concupiscence</a:t>
            </a:r>
            <a:endParaRPr sz="5300" b="0" i="0" u="none" strike="noStrike" cap="none" dirty="0">
              <a:solidFill>
                <a:schemeClr val="lt1"/>
              </a:solidFill>
              <a:latin typeface="Calibri"/>
              <a:ea typeface="Calibri"/>
              <a:cs typeface="Calibri"/>
              <a:sym typeface="Calibri"/>
            </a:endParaRPr>
          </a:p>
        </p:txBody>
      </p:sp>
      <p:sp>
        <p:nvSpPr>
          <p:cNvPr id="150" name="Google Shape;150;g2eb1b864725_0_0"/>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2eb1b864725_0_0"/>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52" name="Google Shape;152;g2eb1b864725_0_0"/>
          <p:cNvPicPr preferRelativeResize="0"/>
          <p:nvPr/>
        </p:nvPicPr>
        <p:blipFill>
          <a:blip r:embed="rId3">
            <a:alphaModFix/>
          </a:blip>
          <a:stretch>
            <a:fillRect/>
          </a:stretch>
        </p:blipFill>
        <p:spPr>
          <a:xfrm>
            <a:off x="850725" y="2093350"/>
            <a:ext cx="3249075" cy="2436800"/>
          </a:xfrm>
          <a:prstGeom prst="rect">
            <a:avLst/>
          </a:prstGeom>
          <a:noFill/>
          <a:ln w="76200" cap="flat" cmpd="sng">
            <a:solidFill>
              <a:srgbClr val="99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subTitle" idx="1"/>
          </p:nvPr>
        </p:nvSpPr>
        <p:spPr>
          <a:xfrm>
            <a:off x="4310200" y="1998600"/>
            <a:ext cx="4238400" cy="2717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 sz="2400">
                <a:solidFill>
                  <a:srgbClr val="202122"/>
                </a:solidFill>
                <a:latin typeface="Calibri"/>
                <a:ea typeface="Calibri"/>
                <a:cs typeface="Calibri"/>
                <a:sym typeface="Calibri"/>
              </a:rPr>
              <a:t>A change of heart from sin to the practice of virtue. Literally, “repentance” or “penance.” A complete turn around from sin and darkness to Jesus and light. </a:t>
            </a:r>
            <a:endParaRPr sz="2440">
              <a:solidFill>
                <a:srgbClr val="202122"/>
              </a:solidFill>
              <a:latin typeface="Calibri"/>
              <a:ea typeface="Calibri"/>
              <a:cs typeface="Calibri"/>
              <a:sym typeface="Calibri"/>
            </a:endParaRPr>
          </a:p>
        </p:txBody>
      </p:sp>
      <p:sp>
        <p:nvSpPr>
          <p:cNvPr id="159" name="Google Shape;159;p5"/>
          <p:cNvSpPr txBox="1"/>
          <p:nvPr/>
        </p:nvSpPr>
        <p:spPr>
          <a:xfrm>
            <a:off x="2223300" y="188375"/>
            <a:ext cx="61671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     Metanoia</a:t>
            </a:r>
            <a:endParaRPr sz="5300" b="0" i="0" u="none" strike="noStrike" cap="none">
              <a:solidFill>
                <a:schemeClr val="lt1"/>
              </a:solidFill>
              <a:latin typeface="Calibri"/>
              <a:ea typeface="Calibri"/>
              <a:cs typeface="Calibri"/>
              <a:sym typeface="Calibri"/>
            </a:endParaRPr>
          </a:p>
        </p:txBody>
      </p:sp>
      <p:sp>
        <p:nvSpPr>
          <p:cNvPr id="8" name="Google Shape;148;g2eb1b864725_0_0">
            <a:extLst>
              <a:ext uri="{FF2B5EF4-FFF2-40B4-BE49-F238E27FC236}">
                <a16:creationId xmlns:a16="http://schemas.microsoft.com/office/drawing/2014/main" id="{05C3DCC8-71A8-48B1-8C27-27CC825AEE0C}"/>
              </a:ext>
            </a:extLst>
          </p:cNvPr>
          <p:cNvSpPr/>
          <p:nvPr/>
        </p:nvSpPr>
        <p:spPr>
          <a:xfrm>
            <a:off x="753625" y="188375"/>
            <a:ext cx="7636750" cy="11160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g2eb1b864725_0_0">
            <a:extLst>
              <a:ext uri="{FF2B5EF4-FFF2-40B4-BE49-F238E27FC236}">
                <a16:creationId xmlns:a16="http://schemas.microsoft.com/office/drawing/2014/main" id="{DED414C0-034D-49DD-90FF-515C9AA870CE}"/>
              </a:ext>
            </a:extLst>
          </p:cNvPr>
          <p:cNvSpPr txBox="1"/>
          <p:nvPr/>
        </p:nvSpPr>
        <p:spPr>
          <a:xfrm>
            <a:off x="1565688" y="188375"/>
            <a:ext cx="6012625" cy="11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dirty="0">
                <a:solidFill>
                  <a:schemeClr val="lt1"/>
                </a:solidFill>
                <a:latin typeface="Calibri"/>
                <a:ea typeface="Calibri"/>
                <a:cs typeface="Calibri"/>
                <a:sym typeface="Calibri"/>
              </a:rPr>
              <a:t>Metanoia</a:t>
            </a:r>
            <a:endParaRPr sz="5300" b="0" i="0" u="none" strike="noStrike" cap="none" dirty="0">
              <a:solidFill>
                <a:schemeClr val="lt1"/>
              </a:solidFill>
              <a:latin typeface="Calibri"/>
              <a:ea typeface="Calibri"/>
              <a:cs typeface="Calibri"/>
              <a:sym typeface="Calibri"/>
            </a:endParaRPr>
          </a:p>
        </p:txBody>
      </p:sp>
      <p:sp>
        <p:nvSpPr>
          <p:cNvPr id="160" name="Google Shape;160;p5"/>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62" name="Google Shape;162;p5"/>
          <p:cNvPicPr preferRelativeResize="0"/>
          <p:nvPr/>
        </p:nvPicPr>
        <p:blipFill>
          <a:blip r:embed="rId3">
            <a:alphaModFix/>
          </a:blip>
          <a:stretch>
            <a:fillRect/>
          </a:stretch>
        </p:blipFill>
        <p:spPr>
          <a:xfrm>
            <a:off x="878483" y="1998599"/>
            <a:ext cx="3191392" cy="2124275"/>
          </a:xfrm>
          <a:prstGeom prst="rect">
            <a:avLst/>
          </a:prstGeom>
          <a:noFill/>
          <a:ln w="76200" cap="flat" cmpd="sng">
            <a:solidFill>
              <a:srgbClr val="99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8" name="Google Shape;168;p7"/>
          <p:cNvSpPr txBox="1"/>
          <p:nvPr/>
        </p:nvSpPr>
        <p:spPr>
          <a:xfrm>
            <a:off x="578498" y="1872200"/>
            <a:ext cx="7905502" cy="2847000"/>
          </a:xfrm>
          <a:prstGeom prst="rect">
            <a:avLst/>
          </a:prstGeom>
          <a:solidFill>
            <a:schemeClr val="lt1"/>
          </a:solidFill>
          <a:ln w="76200"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3100" b="1" dirty="0">
                <a:solidFill>
                  <a:srgbClr val="660000"/>
                </a:solidFill>
                <a:latin typeface="Calibri"/>
                <a:ea typeface="Calibri"/>
                <a:cs typeface="Calibri"/>
                <a:sym typeface="Calibri"/>
              </a:rPr>
              <a:t> Only God’s goodness and love can satisfy our deepest hunger for true and lasting happiness.</a:t>
            </a:r>
            <a:endParaRPr sz="3100" b="1" i="0" u="none" strike="noStrike" cap="none" dirty="0">
              <a:solidFill>
                <a:srgbClr val="660000"/>
              </a:solidFill>
              <a:latin typeface="Calibri"/>
              <a:ea typeface="Calibri"/>
              <a:cs typeface="Calibri"/>
              <a:sym typeface="Calibri"/>
            </a:endParaRPr>
          </a:p>
        </p:txBody>
      </p:sp>
      <p:sp>
        <p:nvSpPr>
          <p:cNvPr id="7" name="Google Shape;148;g2eb1b864725_0_0">
            <a:extLst>
              <a:ext uri="{FF2B5EF4-FFF2-40B4-BE49-F238E27FC236}">
                <a16:creationId xmlns:a16="http://schemas.microsoft.com/office/drawing/2014/main" id="{5AC2293B-9E94-4360-AD74-FA3DFA3C2CDD}"/>
              </a:ext>
            </a:extLst>
          </p:cNvPr>
          <p:cNvSpPr/>
          <p:nvPr/>
        </p:nvSpPr>
        <p:spPr>
          <a:xfrm>
            <a:off x="753625" y="188375"/>
            <a:ext cx="7636750" cy="11160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g2eb1b864725_0_0">
            <a:extLst>
              <a:ext uri="{FF2B5EF4-FFF2-40B4-BE49-F238E27FC236}">
                <a16:creationId xmlns:a16="http://schemas.microsoft.com/office/drawing/2014/main" id="{F60F43C1-D1D7-44F8-A002-FB07502B315F}"/>
              </a:ext>
            </a:extLst>
          </p:cNvPr>
          <p:cNvSpPr txBox="1"/>
          <p:nvPr/>
        </p:nvSpPr>
        <p:spPr>
          <a:xfrm>
            <a:off x="1565688" y="188375"/>
            <a:ext cx="6012625" cy="11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dirty="0">
                <a:solidFill>
                  <a:schemeClr val="lt1"/>
                </a:solidFill>
                <a:latin typeface="Calibri"/>
                <a:ea typeface="Calibri"/>
                <a:cs typeface="Calibri"/>
                <a:sym typeface="Calibri"/>
              </a:rPr>
              <a:t>Christian Joy</a:t>
            </a:r>
            <a:endParaRPr sz="5300" b="0"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4264</Words>
  <Application>Microsoft Office PowerPoint</Application>
  <PresentationFormat>On-screen Show (16:9)</PresentationFormat>
  <Paragraphs>211</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Impact</vt:lpstr>
      <vt:lpstr>Arial</vt:lpstr>
      <vt:lpstr>Roboto</vt:lpstr>
      <vt:lpstr>Calibri</vt:lpstr>
      <vt:lpstr>Simple Light</vt:lpstr>
      <vt:lpstr>Simple Light</vt:lpstr>
      <vt:lpstr>PowerPoint Presentation</vt:lpstr>
      <vt:lpstr>Jesus Our Bridge</vt:lpstr>
      <vt:lpstr>Jesus at the Center</vt:lpstr>
      <vt:lpstr>PowerPoint Presentation</vt:lpstr>
      <vt:lpstr> Humans Are Made  Male and Female  </vt:lpstr>
      <vt:lpstr>  We All Need A Savior  "There is salvation in no one else, for there is no other name under heaven given among men by which we must be saved" -Acts 4:12 </vt:lpstr>
      <vt:lpstr>PowerPoint Presentation</vt:lpstr>
      <vt:lpstr>PowerPoint Presentation</vt:lpstr>
      <vt:lpstr>PowerPoint Presentation</vt:lpstr>
      <vt:lpstr>The Beatitudes are a Prescription for Happiness</vt:lpstr>
      <vt:lpstr>PowerPoint Presentation</vt:lpstr>
      <vt:lpstr>PowerPoint Presentation</vt:lpstr>
      <vt:lpstr>PowerPoint Presentation</vt:lpstr>
      <vt:lpstr>What are the Fruits of the Eucharist?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Harig</cp:lastModifiedBy>
  <cp:revision>6</cp:revision>
  <dcterms:modified xsi:type="dcterms:W3CDTF">2024-12-04T15:58:54Z</dcterms:modified>
</cp:coreProperties>
</file>