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F3ABEF-E2F5-165E-2C94-FAE1C5542B0B}" name="meg.chinavare@gmail.com" initials="" userId="f555350fb6504bc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90" autoAdjust="0"/>
  </p:normalViewPr>
  <p:slideViewPr>
    <p:cSldViewPr snapToGrid="0">
      <p:cViewPr varScale="1">
        <p:scale>
          <a:sx n="103" d="100"/>
          <a:sy n="103" d="100"/>
        </p:scale>
        <p:origin x="185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tholic.com/magazine/print-edition/a-quick-ten-step-refutation-of-sola-scriptur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VRZK92T8k2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youtu.be/4vOPWJBjAPg" TargetMode="External"/><Relationship Id="rId3" Type="http://schemas.openxmlformats.org/officeDocument/2006/relationships/hyperlink" Target="https://udayton.edu/imri/mary/d/dogmas-marian-overview.php#d" TargetMode="External"/><Relationship Id="rId7" Type="http://schemas.openxmlformats.org/officeDocument/2006/relationships/hyperlink" Target="https://youtu.be/l-FNNjQS2x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udayton.edu/imri/mary/d/dogmas-marian-overview.php#a" TargetMode="External"/><Relationship Id="rId5" Type="http://schemas.openxmlformats.org/officeDocument/2006/relationships/hyperlink" Target="https://udayton.edu/imri/mary/d/dogmas-marian-overview.php#i" TargetMode="External"/><Relationship Id="rId4" Type="http://schemas.openxmlformats.org/officeDocument/2006/relationships/hyperlink" Target="https://udayton.edu/imri/mary/d/dogmas-marian-overview.php#p" TargetMode="External"/><Relationship Id="rId9" Type="http://schemas.openxmlformats.org/officeDocument/2006/relationships/hyperlink" Target="https://www.catholicnewsagency.com/resource/55423/the-four-marian-dogma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ndex.php?title=User:JoeJ10&amp;action=edit&amp;redlink=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youtu.be/BJIj1TQptiQ" TargetMode="External"/><Relationship Id="rId4" Type="http://schemas.openxmlformats.org/officeDocument/2006/relationships/hyperlink" Target="https://creativecommons.org/licenses/by-sa/4.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NAS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youtu.be/3NBYfYTOeJI" TargetMode="External"/><Relationship Id="rId5" Type="http://schemas.openxmlformats.org/officeDocument/2006/relationships/hyperlink" Target="https://youtu.be/m_XuzsDEWHQ" TargetMode="External"/><Relationship Id="rId4" Type="http://schemas.openxmlformats.org/officeDocument/2006/relationships/hyperlink" Target="https://commons.wikimedia.org/wiki/File:City_Lights_of_Asia_and_Middle_East_2016.pn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tholicworldmission.org/online-guides/what-do-missionaries-d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cusequip.org/10-things-pope-francis-wants-you-to-know-about-evangeliz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eople/31437555@N0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sa/2.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User:RamaGaspa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reativecommons.org/licenses/by/2.0" TargetMode="External"/><Relationship Id="rId5" Type="http://schemas.openxmlformats.org/officeDocument/2006/relationships/hyperlink" Target="https://www.flickr.com/people/35023955@N08" TargetMode="External"/><Relationship Id="rId4" Type="http://schemas.openxmlformats.org/officeDocument/2006/relationships/hyperlink" Target="https://creativecommons.org/licenses/by-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Ferdinand_Pauwe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User:Tobias_%22ToMar%22_Mai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b="1" dirty="0">
                <a:solidFill>
                  <a:schemeClr val="dk1"/>
                </a:solidFill>
              </a:rPr>
              <a:t>Suggestions for students’ note taking</a:t>
            </a:r>
            <a:r>
              <a:rPr lang="en" dirty="0">
                <a:solidFill>
                  <a:schemeClr val="dk1"/>
                </a:solidFill>
              </a:rPr>
              <a:t>: </a:t>
            </a:r>
            <a:endParaRPr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Require students to use a three ring binder (1/2-1 inches) full of loose leaf paper (college or wide ruled).</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Notes must be taken in pen only and hand written.</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Notebooks should contain information and notes for religion class only. </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Notebooks must have a table of contents with topic of notes, dates and page numbers.</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All notes must have a topic and page number. </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Students will be required to copy each slide unless the teacher directs students to skip certain slides or parts of slides. Notebooks will be graded based on neatness, completeness and organization. Notebooks should have a significant point value representing 20-25% of the overall grade.</a:t>
            </a:r>
          </a:p>
          <a:p>
            <a:pPr marL="12700" lvl="0" indent="0" algn="l" rtl="0">
              <a:lnSpc>
                <a:spcPct val="115000"/>
              </a:lnSpc>
              <a:spcBef>
                <a:spcPts val="0"/>
              </a:spcBef>
              <a:spcAft>
                <a:spcPts val="0"/>
              </a:spcAft>
              <a:buClr>
                <a:schemeClr val="dk1"/>
              </a:buClr>
              <a:buSzPts val="1100"/>
              <a:buFont typeface="Arial"/>
              <a:buNone/>
            </a:pPr>
            <a:endParaRPr lang="en" i="1" dirty="0">
              <a:solidFill>
                <a:schemeClr val="dk1"/>
              </a:solidFill>
            </a:endParaRPr>
          </a:p>
          <a:p>
            <a:pPr marL="127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1270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76abc1b336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276abc1b336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t>Teaching Points:</a:t>
            </a:r>
            <a:r>
              <a:rPr lang="en" dirty="0"/>
              <a:t> It is important to point out the differences between Catholics and Protestant Christians because we believe clarity is an act of charity. We love and appreciate our fellow Christians and we desire unity.</a:t>
            </a:r>
            <a:endParaRPr dirty="0"/>
          </a:p>
          <a:p>
            <a:pPr marL="0" lvl="0" indent="0" algn="l" rtl="0">
              <a:spcBef>
                <a:spcPts val="0"/>
              </a:spcBef>
              <a:spcAft>
                <a:spcPts val="0"/>
              </a:spcAft>
              <a:buClr>
                <a:schemeClr val="dk1"/>
              </a:buClr>
              <a:buSzPts val="1100"/>
              <a:buFont typeface="Arial"/>
              <a:buNone/>
            </a:pPr>
            <a:r>
              <a:rPr lang="en" dirty="0"/>
              <a:t>The basic differences between Protestants and the Catholic Church can be grouped around the three solas: sola scriptura (Scripture alone), sola gratia (grace alone), and sola fide (faith alone), which rejected Sacred Tradition and denied the necessity of a person doing good works to cooperate with God’s grace as taught by the Church.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As they applied these ideas to the life of the Church, the reformers modified or abandoned many Catholic practices. As they saw it, there was no mandate in Scripture for many Catholic beliefs, and so those false ideas needed to be purged.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The sacraments of Holy Orders, Matrimony, Anointing of the Sick, Confirmation, and Penance would no longer be sacraments or would be  done away with completely. There would be no ordained, celibate priesthood separate from the laity. The bread and wine were not truly transformed into the Body and Blood of Jesus in the Eucharist, and so the liturgy was not a renewal of Christ’s sacrifice on Calvary but instead a communal meal and an opportunity to hear the Word of God.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Many practices associated with Catholicism that were believed to not have roots in Scripture (they do) were shunned or at least diminished in importance, for example, the use of sacramentals such as rosaries, crucifixes, holy water, and statues; veneration of Mary and other saints; prayers for the dead (the souls in Purgatory); and the hierarchical structure of the Church (bishops and the pope).</a:t>
            </a:r>
            <a:endParaRPr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Clr>
                <a:schemeClr val="dk1"/>
              </a:buClr>
              <a:buSzPts val="1100"/>
              <a:buFont typeface="Arial"/>
              <a:buNone/>
            </a:pPr>
            <a:r>
              <a:rPr lang="en" b="1" dirty="0"/>
              <a:t>Online Resources:</a:t>
            </a:r>
            <a:r>
              <a:rPr lang="en" dirty="0"/>
              <a:t> Assign article, A Quick Ten-Step Refutation of Sola Scriptura. URL here: </a:t>
            </a:r>
            <a:r>
              <a:rPr lang="en" u="sng" dirty="0">
                <a:solidFill>
                  <a:schemeClr val="hlink"/>
                </a:solidFill>
                <a:hlinkClick r:id="rId3"/>
              </a:rPr>
              <a:t>https://www.catholic.com/magazine/print-edition/a-quick-ten-step-refutation-of-sola-scriptura</a:t>
            </a:r>
            <a:endParaRPr lang="en" u="sng" dirty="0">
              <a:solidFill>
                <a:schemeClr val="hlink"/>
              </a:solidFill>
            </a:endParaRPr>
          </a:p>
          <a:p>
            <a:pPr marL="0" lvl="0" indent="0" algn="l" rtl="0">
              <a:spcBef>
                <a:spcPts val="0"/>
              </a:spcBef>
              <a:spcAft>
                <a:spcPts val="0"/>
              </a:spcAft>
              <a:buClr>
                <a:schemeClr val="dk1"/>
              </a:buClr>
              <a:buSzPts val="1100"/>
              <a:buFont typeface="Arial"/>
              <a:buNone/>
            </a:pPr>
            <a:endParaRPr lang="en" u="sng" dirty="0">
              <a:solidFill>
                <a:schemeClr val="hlink"/>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en" dirty="0"/>
              <a:t> </a:t>
            </a: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6abc1b33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76abc1b336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Use the animation feature to have the yellow answer box appear after you ask the students to respond out loud to the question on the left.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Read article, </a:t>
            </a:r>
            <a:r>
              <a:rPr lang="en" i="1" dirty="0">
                <a:solidFill>
                  <a:schemeClr val="dk1"/>
                </a:solidFill>
              </a:rPr>
              <a:t>Why Subsist Instead of Is. </a:t>
            </a:r>
            <a:r>
              <a:rPr lang="en" dirty="0">
                <a:solidFill>
                  <a:schemeClr val="dk1"/>
                </a:solidFill>
              </a:rPr>
              <a:t>URL here: </a:t>
            </a:r>
            <a:endParaRPr dirty="0">
              <a:solidFill>
                <a:schemeClr val="dk1"/>
              </a:solidFill>
            </a:endParaRPr>
          </a:p>
          <a:p>
            <a:pPr marL="0" lvl="0" indent="0" algn="l" rtl="0">
              <a:lnSpc>
                <a:spcPct val="100000"/>
              </a:lnSpc>
              <a:spcBef>
                <a:spcPts val="0"/>
              </a:spcBef>
              <a:spcAft>
                <a:spcPts val="0"/>
              </a:spcAft>
              <a:buSzPts val="1100"/>
              <a:buNone/>
            </a:pPr>
            <a:r>
              <a:rPr lang="en" dirty="0"/>
              <a:t>https://www.catholic.com/qa/why-subsists-in-instead-of-is</a:t>
            </a:r>
          </a:p>
          <a:p>
            <a:pPr marL="0" lvl="0" indent="0" algn="l" rtl="0">
              <a:lnSpc>
                <a:spcPct val="100000"/>
              </a:lnSpc>
              <a:spcBef>
                <a:spcPts val="0"/>
              </a:spcBef>
              <a:spcAft>
                <a:spcPts val="0"/>
              </a:spcAft>
              <a:buSzPts val="1100"/>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2be7785ed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e2be7785ed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Directions:</a:t>
            </a:r>
            <a:r>
              <a:rPr lang="en" dirty="0">
                <a:solidFill>
                  <a:schemeClr val="dk1"/>
                </a:solidFill>
              </a:rPr>
              <a:t> Have students write down the question and then write down their answer….Then have students share their answers with one person close by.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6abc1b33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76abc1b33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a:t>
            </a:r>
            <a:r>
              <a:rPr lang="en" dirty="0"/>
              <a:t> AMP Textbook p. 259.</a:t>
            </a:r>
            <a:endParaRP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Teaching Point:</a:t>
            </a:r>
            <a:r>
              <a:rPr lang="en" dirty="0">
                <a:solidFill>
                  <a:schemeClr val="dk1"/>
                </a:solidFill>
              </a:rPr>
              <a:t>  St. Teresa of Ávila is recognized today as one of the great figures of the Catholic Reformation. To reform the genuine purpose of the Carmelite order, Teresa founded a new convent of Carmelite nuns that enforced the rules of the order more strictly. She inspired others, including Carmelite men such as St. John of the Cross, to reform their own religious houses as well. Teresa faced severe opposition at times, often from fellow Carmelites and others in the Church, but she forged ahead with confidence that the reform she championed was the way God was calling her to be faithful to and serve the Church. She also hoped that the reform of the Carmelites would serve as a model of reform in the Church at large.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 View video, Bishop Barron: Counter Reformation and the Council of Trent. URL Here: </a:t>
            </a:r>
            <a:r>
              <a:rPr lang="en" u="sng" dirty="0">
                <a:solidFill>
                  <a:schemeClr val="hlink"/>
                </a:solidFill>
                <a:hlinkClick r:id="rId3"/>
              </a:rPr>
              <a:t>https://youtu.be/VRZK92T8k28</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Have students view video, Saint of the Day, St. Theresa of Avila. URL here: https://youtu.be/XLSraY_V</a:t>
            </a:r>
            <a:r>
              <a:rPr lang="en-US" dirty="0">
                <a:solidFill>
                  <a:schemeClr val="dk1"/>
                </a:solidFill>
              </a:rPr>
              <a:t>y</a:t>
            </a:r>
            <a:r>
              <a:rPr lang="en" dirty="0">
                <a:solidFill>
                  <a:schemeClr val="dk1"/>
                </a:solidFill>
              </a:rPr>
              <a:t>bg</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3384ad72a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2c3384ad72a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Teaching Points: </a:t>
            </a:r>
            <a:r>
              <a:rPr lang="en" dirty="0">
                <a:solidFill>
                  <a:schemeClr val="dk1"/>
                </a:solidFill>
              </a:rPr>
              <a:t>Many Protestant Christians have dropped the Catholic teachings on Mary. Some believe that the Catholic church worships Mary which is not true. These are the four most important beliefs we have which are considered dogmas. A dogma is a doctrine that has the most weight and that we are obligated to accept in faith.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457200" lvl="0" indent="-298450" algn="l" rtl="0">
              <a:spcBef>
                <a:spcPts val="0"/>
              </a:spcBef>
              <a:spcAft>
                <a:spcPts val="0"/>
              </a:spcAft>
              <a:buSzPts val="1100"/>
              <a:buChar char="●"/>
            </a:pPr>
            <a:r>
              <a:rPr lang="en" dirty="0"/>
              <a:t>A dogma proposes truths contained in Divine Revelation or having a necessary connection with it.</a:t>
            </a:r>
            <a:endParaRPr dirty="0"/>
          </a:p>
          <a:p>
            <a:pPr marL="457200" lvl="0" indent="-298450" algn="l" rtl="0">
              <a:spcBef>
                <a:spcPts val="0"/>
              </a:spcBef>
              <a:spcAft>
                <a:spcPts val="0"/>
              </a:spcAft>
              <a:buSzPts val="1100"/>
              <a:buChar char="●"/>
            </a:pPr>
            <a:r>
              <a:rPr lang="en" dirty="0"/>
              <a:t>These truths are immediately or mediately grounded in Scripture.</a:t>
            </a:r>
            <a:endParaRPr dirty="0"/>
          </a:p>
          <a:p>
            <a:pPr marL="457200" lvl="0" indent="-298450" algn="l" rtl="0">
              <a:spcBef>
                <a:spcPts val="0"/>
              </a:spcBef>
              <a:spcAft>
                <a:spcPts val="0"/>
              </a:spcAft>
              <a:buSzPts val="1100"/>
              <a:buChar char="●"/>
            </a:pPr>
            <a:r>
              <a:rPr lang="en" dirty="0"/>
              <a:t>They reflect not only the full authority of the Church received from Christ but also the Church's tradition, liturgical practice and the faith of the people (sensus fidelium).</a:t>
            </a:r>
            <a:endParaRPr dirty="0"/>
          </a:p>
          <a:p>
            <a:pPr marL="457200" lvl="0" indent="-298450" algn="l" rtl="0">
              <a:spcBef>
                <a:spcPts val="0"/>
              </a:spcBef>
              <a:spcAft>
                <a:spcPts val="0"/>
              </a:spcAft>
              <a:buSzPts val="1100"/>
              <a:buChar char="●"/>
            </a:pPr>
            <a:r>
              <a:rPr lang="en" dirty="0"/>
              <a:t>Dogmas are lights on our path of faith. They have binding character, and intellect and heart to a deeper understanding of God's mystery. Read CCC 88-89 (85-95).</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There are four dogmas stating important aspects of Mary's role in salvation and her personal relationship with God. Each of these teachings are rooted in Scripture, some are explicitly stated others are implicitly stated. Their names are:</a:t>
            </a:r>
            <a:endParaRPr dirty="0"/>
          </a:p>
          <a:p>
            <a:pPr marL="457200" lvl="0" indent="-298450" algn="l" rtl="0">
              <a:spcBef>
                <a:spcPts val="0"/>
              </a:spcBef>
              <a:spcAft>
                <a:spcPts val="0"/>
              </a:spcAft>
              <a:buSzPts val="1100"/>
              <a:buChar char="●"/>
            </a:pPr>
            <a:r>
              <a:rPr lang="en" dirty="0">
                <a:solidFill>
                  <a:schemeClr val="dk1"/>
                </a:solidFill>
                <a:uFill>
                  <a:noFill/>
                </a:uFill>
                <a:hlinkClick r:id="rId3">
                  <a:extLst>
                    <a:ext uri="{A12FA001-AC4F-418D-AE19-62706E023703}">
                      <ahyp:hlinkClr xmlns:ahyp="http://schemas.microsoft.com/office/drawing/2018/hyperlinkcolor" val="tx"/>
                    </a:ext>
                  </a:extLst>
                </a:hlinkClick>
              </a:rPr>
              <a:t>Divine Motherhood</a:t>
            </a:r>
            <a:endParaRPr dirty="0">
              <a:solidFill>
                <a:schemeClr val="dk1"/>
              </a:solidFill>
            </a:endParaRPr>
          </a:p>
          <a:p>
            <a:pPr marL="457200" lvl="0" indent="-298450" algn="l" rtl="0">
              <a:spcBef>
                <a:spcPts val="0"/>
              </a:spcBef>
              <a:spcAft>
                <a:spcPts val="0"/>
              </a:spcAft>
              <a:buSzPts val="1100"/>
              <a:buChar char="●"/>
            </a:pPr>
            <a:r>
              <a:rPr lang="en" dirty="0">
                <a:solidFill>
                  <a:schemeClr val="dk1"/>
                </a:solidFill>
                <a:uFill>
                  <a:noFill/>
                </a:uFill>
                <a:hlinkClick r:id="rId4">
                  <a:extLst>
                    <a:ext uri="{A12FA001-AC4F-418D-AE19-62706E023703}">
                      <ahyp:hlinkClr xmlns:ahyp="http://schemas.microsoft.com/office/drawing/2018/hyperlinkcolor" val="tx"/>
                    </a:ext>
                  </a:extLst>
                </a:hlinkClick>
              </a:rPr>
              <a:t>Perpetual Virginity</a:t>
            </a:r>
            <a:endParaRPr dirty="0">
              <a:solidFill>
                <a:schemeClr val="dk1"/>
              </a:solidFill>
            </a:endParaRPr>
          </a:p>
          <a:p>
            <a:pPr marL="457200" lvl="0" indent="-298450" algn="l" rtl="0">
              <a:spcBef>
                <a:spcPts val="0"/>
              </a:spcBef>
              <a:spcAft>
                <a:spcPts val="0"/>
              </a:spcAft>
              <a:buSzPts val="1100"/>
              <a:buChar char="●"/>
            </a:pPr>
            <a:r>
              <a:rPr lang="en" dirty="0">
                <a:solidFill>
                  <a:schemeClr val="dk1"/>
                </a:solidFill>
                <a:uFill>
                  <a:noFill/>
                </a:uFill>
                <a:hlinkClick r:id="rId5">
                  <a:extLst>
                    <a:ext uri="{A12FA001-AC4F-418D-AE19-62706E023703}">
                      <ahyp:hlinkClr xmlns:ahyp="http://schemas.microsoft.com/office/drawing/2018/hyperlinkcolor" val="tx"/>
                    </a:ext>
                  </a:extLst>
                </a:hlinkClick>
              </a:rPr>
              <a:t>Immaculate Conception</a:t>
            </a:r>
            <a:endParaRPr dirty="0">
              <a:solidFill>
                <a:schemeClr val="dk1"/>
              </a:solidFill>
            </a:endParaRPr>
          </a:p>
          <a:p>
            <a:pPr marL="457200" lvl="0" indent="-298450" algn="l" rtl="0">
              <a:spcBef>
                <a:spcPts val="0"/>
              </a:spcBef>
              <a:spcAft>
                <a:spcPts val="0"/>
              </a:spcAft>
              <a:buSzPts val="1100"/>
              <a:buChar char="●"/>
            </a:pPr>
            <a:r>
              <a:rPr lang="en" dirty="0">
                <a:solidFill>
                  <a:schemeClr val="dk1"/>
                </a:solidFill>
                <a:uFill>
                  <a:noFill/>
                </a:uFill>
                <a:hlinkClick r:id="rId6">
                  <a:extLst>
                    <a:ext uri="{A12FA001-AC4F-418D-AE19-62706E023703}">
                      <ahyp:hlinkClr xmlns:ahyp="http://schemas.microsoft.com/office/drawing/2018/hyperlinkcolor" val="tx"/>
                    </a:ext>
                  </a:extLst>
                </a:hlinkClick>
              </a:rPr>
              <a:t>Assumption</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Have students view video, </a:t>
            </a:r>
            <a:r>
              <a:rPr lang="en" i="1" dirty="0">
                <a:solidFill>
                  <a:schemeClr val="dk1"/>
                </a:solidFill>
              </a:rPr>
              <a:t>Four Dogmas Catholics Believe About Mary. </a:t>
            </a:r>
            <a:r>
              <a:rPr lang="en" dirty="0">
                <a:solidFill>
                  <a:schemeClr val="dk1"/>
                </a:solidFill>
              </a:rPr>
              <a:t>URL here: </a:t>
            </a:r>
            <a:r>
              <a:rPr lang="en" u="sng" dirty="0">
                <a:solidFill>
                  <a:schemeClr val="hlink"/>
                </a:solidFill>
                <a:hlinkClick r:id="rId7"/>
              </a:rPr>
              <a:t>https://youtu.be/l-FNNjQS2xk</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 </a:t>
            </a:r>
            <a:r>
              <a:rPr lang="en" dirty="0">
                <a:solidFill>
                  <a:schemeClr val="dk1"/>
                </a:solidFill>
              </a:rPr>
              <a:t>Have students view video, </a:t>
            </a:r>
            <a:r>
              <a:rPr lang="en" i="1" dirty="0">
                <a:solidFill>
                  <a:schemeClr val="dk1"/>
                </a:solidFill>
              </a:rPr>
              <a:t>The Four Marian Dogmas</a:t>
            </a:r>
            <a:r>
              <a:rPr lang="en" dirty="0">
                <a:solidFill>
                  <a:schemeClr val="dk1"/>
                </a:solidFill>
              </a:rPr>
              <a:t>. URL here: https://youtu.be/D4hnSR2zkWs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View video, </a:t>
            </a:r>
            <a:r>
              <a:rPr lang="en" i="1" dirty="0">
                <a:solidFill>
                  <a:schemeClr val="dk1"/>
                </a:solidFill>
              </a:rPr>
              <a:t>The Assumption of Mary</a:t>
            </a:r>
            <a:r>
              <a:rPr lang="en" dirty="0">
                <a:solidFill>
                  <a:schemeClr val="dk1"/>
                </a:solidFill>
              </a:rPr>
              <a:t>. URL here: </a:t>
            </a:r>
            <a:r>
              <a:rPr lang="en" u="sng" dirty="0">
                <a:solidFill>
                  <a:schemeClr val="hlink"/>
                </a:solidFill>
                <a:hlinkClick r:id="rId8"/>
              </a:rPr>
              <a:t>https://youtu.be/4vOPWJBjAPg</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Assign article, </a:t>
            </a:r>
            <a:r>
              <a:rPr lang="en" i="1" dirty="0">
                <a:solidFill>
                  <a:schemeClr val="dk1"/>
                </a:solidFill>
              </a:rPr>
              <a:t>The Four Marian Dogmas.</a:t>
            </a:r>
            <a:r>
              <a:rPr lang="en" dirty="0">
                <a:solidFill>
                  <a:schemeClr val="dk1"/>
                </a:solidFill>
              </a:rPr>
              <a:t> URL here: </a:t>
            </a:r>
            <a:r>
              <a:rPr lang="en" u="sng" dirty="0">
                <a:solidFill>
                  <a:schemeClr val="hlink"/>
                </a:solidFill>
                <a:hlinkClick r:id="rId9"/>
              </a:rPr>
              <a:t>https://www.catholicnewsagency.com/resource/55423/the-four-marian-dogmas</a:t>
            </a:r>
            <a:r>
              <a:rPr lang="en" dirty="0">
                <a:solidFill>
                  <a:schemeClr val="dk1"/>
                </a:solidFill>
              </a:rPr>
              <a:t>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2be7785e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2e2be7785ed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b="1" dirty="0">
                <a:solidFill>
                  <a:schemeClr val="dk1"/>
                </a:solidFill>
              </a:rPr>
              <a:t>Photo Credit:</a:t>
            </a:r>
            <a:r>
              <a:rPr lang="en" dirty="0">
                <a:solidFill>
                  <a:schemeClr val="dk1"/>
                </a:solidFill>
              </a:rPr>
              <a:t> Communion during Missa Cantata. </a:t>
            </a:r>
            <a:r>
              <a:rPr lang="en" dirty="0">
                <a:solidFill>
                  <a:schemeClr val="dk1"/>
                </a:solidFill>
                <a:uFill>
                  <a:noFill/>
                </a:uFill>
                <a:hlinkClick r:id="rId3">
                  <a:extLst>
                    <a:ext uri="{A12FA001-AC4F-418D-AE19-62706E023703}">
                      <ahyp:hlinkClr xmlns:ahyp="http://schemas.microsoft.com/office/drawing/2018/hyperlinkcolor" val="tx"/>
                    </a:ext>
                  </a:extLst>
                </a:hlinkClick>
              </a:rPr>
              <a:t>JoeJ10</a:t>
            </a:r>
            <a:r>
              <a:rPr lang="en" dirty="0">
                <a:solidFill>
                  <a:schemeClr val="dk1"/>
                </a:solidFill>
              </a:rPr>
              <a:t>.</a:t>
            </a:r>
            <a:r>
              <a:rPr lang="en" dirty="0">
                <a:solidFill>
                  <a:schemeClr val="dk1"/>
                </a:solidFill>
                <a:uFill>
                  <a:noFill/>
                </a:uFill>
                <a:hlinkClick r:id="rId4">
                  <a:extLst>
                    <a:ext uri="{A12FA001-AC4F-418D-AE19-62706E023703}">
                      <ahyp:hlinkClr xmlns:ahyp="http://schemas.microsoft.com/office/drawing/2018/hyperlinkcolor" val="tx"/>
                    </a:ext>
                  </a:extLst>
                </a:hlinkClick>
              </a:rPr>
              <a:t>Creative Commons Attribution-Share Alike 4.0</a:t>
            </a:r>
            <a:r>
              <a:rPr lang="en" dirty="0">
                <a:solidFill>
                  <a:schemeClr val="dk1"/>
                </a:solidFill>
              </a:rPr>
              <a:t>. https://commons.wikimedia.org/wiki/File:Communion_during_Missa_Cantata.jpg</a:t>
            </a:r>
            <a:endParaRPr dirty="0">
              <a:solidFill>
                <a:schemeClr val="dk1"/>
              </a:solidFill>
            </a:endParaRPr>
          </a:p>
          <a:p>
            <a:pPr marL="0" lvl="0" indent="0" algn="l" rtl="0">
              <a:spcBef>
                <a:spcPts val="0"/>
              </a:spcBef>
              <a:spcAft>
                <a:spcPts val="0"/>
              </a:spcAft>
              <a:buSzPts val="1100"/>
              <a:buNone/>
            </a:pPr>
            <a:endParaRPr b="1" dirty="0">
              <a:solidFill>
                <a:schemeClr val="dk1"/>
              </a:solidFill>
            </a:endParaRPr>
          </a:p>
          <a:p>
            <a:pPr marL="0" lvl="0" indent="0" algn="l" rtl="0">
              <a:spcBef>
                <a:spcPts val="0"/>
              </a:spcBef>
              <a:spcAft>
                <a:spcPts val="0"/>
              </a:spcAft>
              <a:buSzPts val="1100"/>
              <a:buNone/>
            </a:pPr>
            <a:r>
              <a:rPr lang="en" b="1" dirty="0">
                <a:solidFill>
                  <a:schemeClr val="dk1"/>
                </a:solidFill>
              </a:rPr>
              <a:t>Directions:  </a:t>
            </a:r>
            <a:r>
              <a:rPr lang="en" dirty="0">
                <a:solidFill>
                  <a:schemeClr val="dk1"/>
                </a:solidFill>
              </a:rPr>
              <a:t>Have students copy the term and the definition in the vocabulary section of their notes.</a:t>
            </a:r>
            <a:endParaRPr dirty="0">
              <a:solidFill>
                <a:schemeClr val="dk1"/>
              </a:solidFill>
            </a:endParaRPr>
          </a:p>
          <a:p>
            <a:pPr marL="0" lvl="0" indent="0" algn="l" rtl="0">
              <a:spcBef>
                <a:spcPts val="0"/>
              </a:spcBef>
              <a:spcAft>
                <a:spcPts val="0"/>
              </a:spcAft>
              <a:buSzPts val="1100"/>
              <a:buNone/>
            </a:pPr>
            <a:r>
              <a:rPr lang="en" dirty="0">
                <a:solidFill>
                  <a:schemeClr val="dk1"/>
                </a:solidFill>
              </a:rPr>
              <a:t> </a:t>
            </a:r>
            <a:endParaRPr b="1" dirty="0">
              <a:solidFill>
                <a:schemeClr val="dk1"/>
              </a:solidFill>
            </a:endParaRPr>
          </a:p>
          <a:p>
            <a:pPr marL="0" lvl="0" indent="0" algn="l" rtl="0">
              <a:spcBef>
                <a:spcPts val="0"/>
              </a:spcBef>
              <a:spcAft>
                <a:spcPts val="0"/>
              </a:spcAft>
              <a:buSzPts val="1100"/>
              <a:buNone/>
            </a:pPr>
            <a:r>
              <a:rPr lang="en" b="1" dirty="0">
                <a:solidFill>
                  <a:schemeClr val="dk1"/>
                </a:solidFill>
              </a:rPr>
              <a:t>Online Resources: </a:t>
            </a:r>
            <a:r>
              <a:rPr lang="en" dirty="0">
                <a:solidFill>
                  <a:schemeClr val="dk1"/>
                </a:solidFill>
              </a:rPr>
              <a:t>Have students view video</a:t>
            </a:r>
            <a:r>
              <a:rPr lang="en" b="1" dirty="0">
                <a:solidFill>
                  <a:schemeClr val="dk1"/>
                </a:solidFill>
              </a:rPr>
              <a:t>, </a:t>
            </a:r>
            <a:r>
              <a:rPr lang="en" i="1" dirty="0">
                <a:solidFill>
                  <a:schemeClr val="dk1"/>
                </a:solidFill>
              </a:rPr>
              <a:t>Catholic Answers: Explaining Transubstantiation.</a:t>
            </a:r>
            <a:r>
              <a:rPr lang="en" dirty="0">
                <a:solidFill>
                  <a:schemeClr val="dk1"/>
                </a:solidFill>
              </a:rPr>
              <a:t> URL here: </a:t>
            </a:r>
            <a:r>
              <a:rPr lang="en" u="sng" dirty="0">
                <a:solidFill>
                  <a:schemeClr val="hlink"/>
                </a:solidFill>
                <a:hlinkClick r:id="rId5"/>
              </a:rPr>
              <a:t>https://youtu.be/BJIj1TQptiQ</a:t>
            </a:r>
            <a:r>
              <a:rPr lang="en" dirty="0">
                <a:solidFill>
                  <a:schemeClr val="dk1"/>
                </a:solidFill>
              </a:rPr>
              <a:t> </a:t>
            </a:r>
            <a:endParaRPr dirty="0">
              <a:solidFill>
                <a:schemeClr val="dk1"/>
              </a:solidFill>
            </a:endParaRPr>
          </a:p>
          <a:p>
            <a:pPr marL="0" lvl="0" indent="0" algn="l" rtl="0">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3384ad72a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2c3384ad72a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dirty="0">
                <a:solidFill>
                  <a:schemeClr val="dk1"/>
                </a:solidFill>
              </a:rPr>
              <a:t>Directions: </a:t>
            </a:r>
            <a:r>
              <a:rPr lang="en" dirty="0">
                <a:solidFill>
                  <a:schemeClr val="dk1"/>
                </a:solidFill>
              </a:rPr>
              <a:t>Have students copy the quote. Add bonus points to the assessment if they can copy it down demonstrating that they memorized it.</a:t>
            </a:r>
            <a:endParaRPr dirty="0">
              <a:solidFill>
                <a:schemeClr val="dk1"/>
              </a:solidFill>
            </a:endParaRP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e2be7785e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e2be7785ed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b="1" dirty="0">
                <a:solidFill>
                  <a:schemeClr val="dk1"/>
                </a:solidFill>
              </a:rPr>
              <a:t>Photo Credit:</a:t>
            </a:r>
            <a:r>
              <a:rPr lang="en" dirty="0"/>
              <a:t> </a:t>
            </a:r>
            <a:r>
              <a:rPr lang="en" dirty="0">
                <a:solidFill>
                  <a:schemeClr val="dk1"/>
                </a:solidFill>
                <a:uFill>
                  <a:noFill/>
                </a:uFill>
                <a:hlinkClick r:id="rId3">
                  <a:extLst>
                    <a:ext uri="{A12FA001-AC4F-418D-AE19-62706E023703}">
                      <ahyp:hlinkClr xmlns:ahyp="http://schemas.microsoft.com/office/drawing/2018/hyperlinkcolor" val="tx"/>
                    </a:ext>
                  </a:extLst>
                </a:hlinkClick>
              </a:rPr>
              <a:t>NASA</a:t>
            </a:r>
            <a:r>
              <a:rPr lang="en" dirty="0">
                <a:solidFill>
                  <a:schemeClr val="dk1"/>
                </a:solidFill>
              </a:rPr>
              <a:t> Earth Observatory. Public domain. Featured picture, Picture of the day. City Lights of Asia and Middle East 2016.png </a:t>
            </a:r>
            <a:r>
              <a:rPr lang="en" u="sng" dirty="0">
                <a:solidFill>
                  <a:schemeClr val="hlink"/>
                </a:solidFill>
                <a:hlinkClick r:id="rId4"/>
              </a:rPr>
              <a:t>https://commons.wikimedia.org/wiki/File:City_Lights_of_Asia_and_Middle_East_2016.png</a:t>
            </a:r>
            <a:r>
              <a:rPr lang="en" dirty="0">
                <a:solidFill>
                  <a:schemeClr val="dk1"/>
                </a:solidFill>
              </a:rPr>
              <a:t> </a:t>
            </a:r>
            <a:endParaRPr dirty="0">
              <a:solidFill>
                <a:schemeClr val="dk1"/>
              </a:solidFill>
            </a:endParaRPr>
          </a:p>
          <a:p>
            <a:pPr marL="0" lvl="0" indent="0" algn="l" rtl="0">
              <a:spcBef>
                <a:spcPts val="0"/>
              </a:spcBef>
              <a:spcAft>
                <a:spcPts val="0"/>
              </a:spcAft>
              <a:buSzPts val="1100"/>
              <a:buNone/>
            </a:pPr>
            <a:r>
              <a:rPr lang="en" dirty="0">
                <a:solidFill>
                  <a:schemeClr val="dk1"/>
                </a:solidFill>
              </a:rPr>
              <a:t> </a:t>
            </a:r>
            <a:endParaRPr dirty="0"/>
          </a:p>
          <a:p>
            <a:pPr marL="0" lvl="0" indent="0" algn="l" rtl="0">
              <a:spcBef>
                <a:spcPts val="0"/>
              </a:spcBef>
              <a:spcAft>
                <a:spcPts val="0"/>
              </a:spcAft>
              <a:buSzPts val="1100"/>
              <a:buNone/>
            </a:pPr>
            <a:r>
              <a:rPr lang="en" b="1" dirty="0">
                <a:solidFill>
                  <a:schemeClr val="dk1"/>
                </a:solidFill>
              </a:rPr>
              <a:t>Directions: </a:t>
            </a:r>
            <a:r>
              <a:rPr lang="en" dirty="0">
                <a:solidFill>
                  <a:schemeClr val="dk1"/>
                </a:solidFill>
              </a:rPr>
              <a:t>Have students copy the term and the definition in the vocabulary section of their notes.</a:t>
            </a:r>
            <a:endParaRPr dirty="0">
              <a:solidFill>
                <a:schemeClr val="dk1"/>
              </a:solidFill>
            </a:endParaRP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SzPts val="1100"/>
              <a:buNone/>
            </a:pPr>
            <a:r>
              <a:rPr lang="en" b="1" dirty="0">
                <a:solidFill>
                  <a:schemeClr val="dk1"/>
                </a:solidFill>
              </a:rPr>
              <a:t>Teaching Points:</a:t>
            </a:r>
            <a:r>
              <a:rPr lang="en" dirty="0"/>
              <a:t> </a:t>
            </a:r>
            <a:r>
              <a:rPr lang="en" b="1" dirty="0">
                <a:solidFill>
                  <a:schemeClr val="dk1"/>
                </a:solidFill>
              </a:rPr>
              <a:t>Teaching Points:</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Jesus commanded the apostles to go out into the whole world baptizing ALL Nations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Church spread throughout the world over time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There are many types of Catholics (27 Rites) with the Roman Rite being the largest.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Church is also universal in time. It was prefigured by Israel and it will be eternal as the Bride at the Wedding Feast of the Lamb (Heaven).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Have students view video, </a:t>
            </a:r>
            <a:r>
              <a:rPr lang="en" i="1" dirty="0">
                <a:solidFill>
                  <a:schemeClr val="dk1"/>
                </a:solidFill>
              </a:rPr>
              <a:t>What Does the Word Catholic Mean?</a:t>
            </a:r>
            <a:r>
              <a:rPr lang="en" dirty="0">
                <a:solidFill>
                  <a:schemeClr val="dk1"/>
                </a:solidFill>
              </a:rPr>
              <a:t>. URL here: </a:t>
            </a:r>
            <a:r>
              <a:rPr lang="en" u="sng" dirty="0">
                <a:solidFill>
                  <a:schemeClr val="hlink"/>
                </a:solidFill>
                <a:hlinkClick r:id="rId5"/>
              </a:rPr>
              <a:t>https://youtu.be/m_XuzsDEWHQ</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Have students view video, The Meaning of Catholic. URL here: </a:t>
            </a:r>
            <a:r>
              <a:rPr lang="en" u="sng" dirty="0">
                <a:solidFill>
                  <a:schemeClr val="hlink"/>
                </a:solidFill>
                <a:hlinkClick r:id="rId6"/>
              </a:rPr>
              <a:t>https://youtu.be/3NBYfYTOeJI</a:t>
            </a:r>
            <a:r>
              <a:rPr lang="en" dirty="0">
                <a:solidFill>
                  <a:schemeClr val="dk1"/>
                </a:solidFill>
              </a:rPr>
              <a:t> </a:t>
            </a:r>
            <a:endParaRPr dirty="0">
              <a:solidFill>
                <a:schemeClr val="dk1"/>
              </a:solidFill>
            </a:endParaRPr>
          </a:p>
          <a:p>
            <a:pPr marL="0" lvl="0" indent="0" algn="l" rtl="0">
              <a:spcBef>
                <a:spcPts val="0"/>
              </a:spcBef>
              <a:spcAft>
                <a:spcPts val="0"/>
              </a:spcAft>
              <a:buSzPts val="1100"/>
              <a:buNone/>
            </a:pP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SzPts val="1100"/>
              <a:buNone/>
            </a:pPr>
            <a:endParaRPr dirty="0"/>
          </a:p>
          <a:p>
            <a:pPr marL="0" lvl="0" indent="0" algn="l" rtl="0">
              <a:spcBef>
                <a:spcPts val="0"/>
              </a:spcBef>
              <a:spcAft>
                <a:spcPts val="0"/>
              </a:spcAft>
              <a:buSzPts val="1100"/>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6bb02732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6bb02732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AMP Textbook pg. 236, Santa Barbara Mission California.</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Teaching Point:  </a:t>
            </a:r>
            <a:r>
              <a:rPr lang="en" dirty="0">
                <a:solidFill>
                  <a:schemeClr val="dk1"/>
                </a:solidFill>
              </a:rPr>
              <a:t>Whenever and wherever the Church is healthy and vibrant, Catholics are impelled to share their faith with others.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This based on the words Jesus spoke to his apostles before ascending into heaven to go out and baptize all nations teaching them the Faith. This is called the great commissioning. We can see this beginning to happen when we look at the spreading out of the apostles and their individual missionary efforts around the world known to them.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While new Catholic missions to the Americas, Africa, and Asia were exciting, they also presented certain challenges. European missionaries struggled to communicate effectively with native populations who spoke differ ent languages, practiced different religions, and had deeply ingrained habits that might not conform to Christian morality.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European colonists and soldiers often had priorities, such as increasing political power or acquiring wealth, that collided with the missionaries’ aim of inculcating the faith. Missionaries themselves caused scandal by failing to live up to the moral codes they taught or by treating indigenous people harshly.</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Missionaries are still active in the Catholic Church</a:t>
            </a:r>
            <a:endParaRPr dirty="0"/>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Have students view website, </a:t>
            </a:r>
            <a:r>
              <a:rPr lang="en" i="1" dirty="0">
                <a:solidFill>
                  <a:schemeClr val="dk1"/>
                </a:solidFill>
              </a:rPr>
              <a:t>Catholic World Missions.</a:t>
            </a:r>
            <a:r>
              <a:rPr lang="en" dirty="0">
                <a:solidFill>
                  <a:schemeClr val="dk1"/>
                </a:solidFill>
              </a:rPr>
              <a:t>  URL here: </a:t>
            </a:r>
            <a:r>
              <a:rPr lang="en" u="sng" dirty="0">
                <a:solidFill>
                  <a:schemeClr val="hlink"/>
                </a:solidFill>
                <a:hlinkClick r:id="rId3"/>
              </a:rPr>
              <a:t>https://catholicworldmission.org/online-guides/what-do-missionaries-do/</a:t>
            </a:r>
            <a:r>
              <a:rPr lang="en" dirty="0">
                <a:solidFill>
                  <a:schemeClr val="dk1"/>
                </a:solidFill>
              </a:rPr>
              <a:t>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766a4da2a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1766a4da2a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AMP Textbook pg. 272.</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Teaching Point:  </a:t>
            </a:r>
            <a:r>
              <a:rPr lang="en" dirty="0">
                <a:solidFill>
                  <a:schemeClr val="dk1"/>
                </a:solidFill>
              </a:rPr>
              <a:t>Pope Francis has also spoken about those leaving the Catholic Church— in Latin America and elsewhere—and how the Church can help them find their way back to the faith: “Instead of being just a church that welcomes and receives by keeping the doors open, let us try also to be a church that finds new roads, that is able to step outside itself and go to those who do not attend Mass, to those who have quit or are indifferent. The ones who quit sometimes do it for reasons that, if properly understood and assessed, can lead to a return. But that takes audacity and courage.”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Re-evangelization: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requires more than a welcoming spirit;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it requires action.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It requires evangelizers who will go to those who have wandered away from the Church and minister to them with warmth and mercy.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The Catholic Church in the United States has not been immune to a decline among those who actively participate in the sacraments and Church life, but recent years have brought some positive trends. For example, not only has the influx of immigrants from Latin America offset the loss of Catholics who have fallen away, but in many parts of the country their participation has reinvigorated the Church.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Archdioceses and dioceses in the United States with large Latin American and other immigrant populations have focused more attention on these new Americans through such initiatives…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offering comprehensive social services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referrals to the proper local agencies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advocating politically for immigrant rights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recruiting seminarians from among the immigrants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Assign article, 10 Things Pope Francis Wants You to Know About Evangelization. URL here: </a:t>
            </a:r>
            <a:r>
              <a:rPr lang="en" u="sng" dirty="0">
                <a:solidFill>
                  <a:schemeClr val="hlink"/>
                </a:solidFill>
                <a:hlinkClick r:id="rId3"/>
              </a:rPr>
              <a:t>https://focusequip.org/10-things-pope-francis-wants-you-to-know-about-evangelization/</a:t>
            </a:r>
            <a:r>
              <a:rPr lang="en" dirty="0">
                <a:solidFill>
                  <a:schemeClr val="dk1"/>
                </a:solidFill>
              </a:rPr>
              <a:t>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76abc1b33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76abc1b33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a:t>
            </a:r>
            <a:r>
              <a:rPr lang="en" dirty="0"/>
              <a:t> Giusto de Menabuoi. Public domain. Descent of the Holy Spirit, Battistero di Padova.jpg. https://commons.wikimedia.org/wiki/File:Descent_of_the_Holy_Spirit,_Battistero_di_Padova.jpg</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b="1" dirty="0">
                <a:solidFill>
                  <a:schemeClr val="dk1"/>
                </a:solidFill>
              </a:rPr>
              <a:t>Directions:</a:t>
            </a:r>
            <a:r>
              <a:rPr lang="en" dirty="0">
                <a:solidFill>
                  <a:schemeClr val="dk1"/>
                </a:solidFill>
              </a:rPr>
              <a:t> 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Teaching Point:</a:t>
            </a:r>
            <a:r>
              <a:rPr lang="en" dirty="0">
                <a:solidFill>
                  <a:schemeClr val="dk1"/>
                </a:solidFill>
              </a:rPr>
              <a:t>  Taking to heart the prayer of Jesus, we believe the Church is to be one. Unity, or oneness, is a mark of the Church. T he Church’s unity emanates from the unity of God, Three Divine Persons living in community with one another. The Second Person of the Trinity, Jesus Christ, came to earth to heal division; he “reconciled all men to God by the cross, . . . restoring the unity of all in one people and one body” (Gaudium et Spes, 78). It is the Church’s “soul,” the Holy Spirit, who is a force for unity, bringing about a “wonderful communion of the faithful” (CCC, 813).</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Over her long history the Church has struggled to maintain both its universal mission to be a world-wide church and yet remain united as one.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Assign Ephesians chapter 4, What does Saint Paul say about the unity of the Church?. URL here: https://www.biblegateway.com/passage/?search=Ephesians%204&amp;version=NABRE</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c3100633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3100633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a:t>
            </a:r>
            <a:r>
              <a:rPr lang="en" sz="1050" dirty="0">
                <a:solidFill>
                  <a:schemeClr val="dk1"/>
                </a:solidFill>
                <a:highlight>
                  <a:srgbClr val="F8F9FA"/>
                </a:highlight>
                <a:uFill>
                  <a:noFill/>
                </a:uFill>
                <a:hlinkClick r:id="rId3">
                  <a:extLst>
                    <a:ext uri="{A12FA001-AC4F-418D-AE19-62706E023703}">
                      <ahyp:hlinkClr xmlns:ahyp="http://schemas.microsoft.com/office/drawing/2018/hyperlinkcolor" val="tx"/>
                    </a:ext>
                  </a:extLst>
                </a:hlinkClick>
              </a:rPr>
              <a:t>Jeffrey Beall</a:t>
            </a:r>
            <a:r>
              <a:rPr lang="en" sz="1050" dirty="0">
                <a:solidFill>
                  <a:schemeClr val="dk1"/>
                </a:solidFill>
                <a:highlight>
                  <a:srgbClr val="F8F9FA"/>
                </a:highlight>
              </a:rPr>
              <a:t> from Denver, Colorado, USA. </a:t>
            </a:r>
            <a:r>
              <a:rPr lang="en" sz="1050" dirty="0">
                <a:solidFill>
                  <a:schemeClr val="dk1"/>
                </a:solidFill>
                <a:highlight>
                  <a:srgbClr val="F8F9FA"/>
                </a:highlight>
                <a:uFill>
                  <a:noFill/>
                </a:uFill>
                <a:hlinkClick r:id="rId4">
                  <a:extLst>
                    <a:ext uri="{A12FA001-AC4F-418D-AE19-62706E023703}">
                      <ahyp:hlinkClr xmlns:ahyp="http://schemas.microsoft.com/office/drawing/2018/hyperlinkcolor" val="tx"/>
                    </a:ext>
                  </a:extLst>
                </a:hlinkClick>
              </a:rPr>
              <a:t>Creative Commons Attribution-Share Alike 2.0</a:t>
            </a:r>
            <a:r>
              <a:rPr lang="en" sz="1050" dirty="0">
                <a:solidFill>
                  <a:schemeClr val="dk1"/>
                </a:solidFill>
                <a:highlight>
                  <a:srgbClr val="F8F9FA"/>
                </a:highlight>
              </a:rPr>
              <a:t>. </a:t>
            </a:r>
            <a:r>
              <a:rPr lang="en" dirty="0">
                <a:solidFill>
                  <a:schemeClr val="dk1"/>
                </a:solidFill>
              </a:rPr>
              <a:t>Huddle, or Prayer Session. https://commons.wikimedia.org/wiki/File:Huddle,_or_Prayer_Session_%3F_(6656097729).jpg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Teaching Points:</a:t>
            </a:r>
            <a:r>
              <a:rPr lang="en" b="1" dirty="0"/>
              <a:t> </a:t>
            </a:r>
            <a:r>
              <a:rPr lang="en" dirty="0"/>
              <a:t>The unity of the Church is realized above all through love…</a:t>
            </a:r>
            <a:endParaRPr dirty="0"/>
          </a:p>
          <a:p>
            <a:pPr marL="457200" lvl="0" indent="-298450" algn="l" rtl="0">
              <a:spcBef>
                <a:spcPts val="0"/>
              </a:spcBef>
              <a:spcAft>
                <a:spcPts val="0"/>
              </a:spcAft>
              <a:buSzPts val="1100"/>
              <a:buChar char="●"/>
            </a:pPr>
            <a:r>
              <a:rPr lang="en" dirty="0"/>
              <a:t>When people truly love one another, they want what is best for the other.</a:t>
            </a:r>
            <a:endParaRPr dirty="0"/>
          </a:p>
          <a:p>
            <a:pPr marL="457200" lvl="0" indent="-298450" algn="l" rtl="0">
              <a:spcBef>
                <a:spcPts val="0"/>
              </a:spcBef>
              <a:spcAft>
                <a:spcPts val="0"/>
              </a:spcAft>
              <a:buSzPts val="1100"/>
              <a:buChar char="●"/>
            </a:pPr>
            <a:r>
              <a:rPr lang="en" dirty="0"/>
              <a:t>They are willing to sacrifice their own preferences for the sake of the other. </a:t>
            </a:r>
            <a:endParaRPr dirty="0"/>
          </a:p>
          <a:p>
            <a:pPr marL="457200" lvl="0" indent="-298450" algn="l" rtl="0">
              <a:spcBef>
                <a:spcPts val="0"/>
              </a:spcBef>
              <a:spcAft>
                <a:spcPts val="0"/>
              </a:spcAft>
              <a:buSzPts val="1100"/>
              <a:buChar char="●"/>
            </a:pPr>
            <a:r>
              <a:rPr lang="en" dirty="0"/>
              <a:t>They derive satisfaction and joy from seeing the happiness of the other. </a:t>
            </a:r>
            <a:endParaRPr dirty="0"/>
          </a:p>
          <a:p>
            <a:pPr marL="457200" lvl="0" indent="-298450" algn="l" rtl="0">
              <a:spcBef>
                <a:spcPts val="0"/>
              </a:spcBef>
              <a:spcAft>
                <a:spcPts val="0"/>
              </a:spcAft>
              <a:buSzPts val="1100"/>
              <a:buChar char="●"/>
            </a:pPr>
            <a:r>
              <a:rPr lang="en" dirty="0"/>
              <a:t>When people relate to each other this way, they feel a strong connection. </a:t>
            </a:r>
            <a:endParaRPr dirty="0"/>
          </a:p>
          <a:p>
            <a:pPr marL="457200" lvl="0" indent="-298450" algn="l" rtl="0">
              <a:spcBef>
                <a:spcPts val="0"/>
              </a:spcBef>
              <a:spcAft>
                <a:spcPts val="0"/>
              </a:spcAft>
              <a:buSzPts val="1100"/>
              <a:buChar char="●"/>
            </a:pPr>
            <a:r>
              <a:rPr lang="en" dirty="0"/>
              <a:t> They tend to work together toward common aims, and they understand that their own well-being is closely tied to the well-being of others.</a:t>
            </a:r>
          </a:p>
          <a:p>
            <a:pPr marL="457200" lvl="0" indent="-298450" algn="l" rtl="0">
              <a:spcBef>
                <a:spcPts val="0"/>
              </a:spcBef>
              <a:spcAft>
                <a:spcPts val="0"/>
              </a:spcAft>
              <a:buSzPts val="1100"/>
              <a:buChar char="●"/>
            </a:pPr>
            <a:endParaRPr lang="en"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158750" lvl="0" indent="0" algn="l" rtl="0">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3384add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c3384add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Photo Credit</a:t>
            </a:r>
            <a:r>
              <a:rPr lang="en" dirty="0">
                <a:solidFill>
                  <a:schemeClr val="dk1"/>
                </a:solidFill>
              </a:rPr>
              <a:t>:Unknown author. Public domain. Emblem of the Catechism of the Catholic Church. </a:t>
            </a:r>
            <a:r>
              <a:rPr lang="en" dirty="0">
                <a:solidFill>
                  <a:schemeClr val="dk1"/>
                </a:solidFill>
                <a:uFill>
                  <a:noFill/>
                </a:uFill>
                <a:hlinkClick r:id="rId3">
                  <a:extLst>
                    <a:ext uri="{A12FA001-AC4F-418D-AE19-62706E023703}">
                      <ahyp:hlinkClr xmlns:ahyp="http://schemas.microsoft.com/office/drawing/2018/hyperlinkcolor" val="tx"/>
                    </a:ext>
                  </a:extLst>
                </a:hlinkClick>
              </a:rPr>
              <a:t>RamaGaspar</a:t>
            </a:r>
            <a:r>
              <a:rPr lang="en" dirty="0">
                <a:solidFill>
                  <a:schemeClr val="dk1"/>
                </a:solidFill>
              </a:rPr>
              <a:t>/ </a:t>
            </a:r>
            <a:r>
              <a:rPr lang="en" dirty="0">
                <a:solidFill>
                  <a:schemeClr val="dk1"/>
                </a:solidFill>
                <a:uFill>
                  <a:noFill/>
                </a:uFill>
                <a:hlinkClick r:id="rId4">
                  <a:extLst>
                    <a:ext uri="{A12FA001-AC4F-418D-AE19-62706E023703}">
                      <ahyp:hlinkClr xmlns:ahyp="http://schemas.microsoft.com/office/drawing/2018/hyperlinkcolor" val="tx"/>
                    </a:ext>
                  </a:extLst>
                </a:hlinkClick>
              </a:rPr>
              <a:t>Creative Commons Attribution-Share Alike 4.0</a:t>
            </a:r>
            <a:r>
              <a:rPr lang="en" dirty="0">
                <a:solidFill>
                  <a:schemeClr val="dk1"/>
                </a:solidFill>
              </a:rPr>
              <a:t>. Inaugural Mass and Solemn Dedication of Saint Padre Pio Chapel. </a:t>
            </a:r>
            <a:r>
              <a:rPr lang="en" dirty="0">
                <a:solidFill>
                  <a:schemeClr val="dk1"/>
                </a:solidFill>
                <a:uFill>
                  <a:noFill/>
                </a:uFill>
                <a:hlinkClick r:id="rId5">
                  <a:extLst>
                    <a:ext uri="{A12FA001-AC4F-418D-AE19-62706E023703}">
                      <ahyp:hlinkClr xmlns:ahyp="http://schemas.microsoft.com/office/drawing/2018/hyperlinkcolor" val="tx"/>
                    </a:ext>
                  </a:extLst>
                </a:hlinkClick>
              </a:rPr>
              <a:t>Robin Myerscough</a:t>
            </a:r>
            <a:r>
              <a:rPr lang="en" dirty="0">
                <a:solidFill>
                  <a:schemeClr val="dk1"/>
                </a:solidFill>
              </a:rPr>
              <a:t>.</a:t>
            </a:r>
            <a:r>
              <a:rPr lang="en" dirty="0">
                <a:solidFill>
                  <a:schemeClr val="dk1"/>
                </a:solidFill>
                <a:uFill>
                  <a:noFill/>
                </a:uFill>
                <a:hlinkClick r:id="rId6">
                  <a:extLst>
                    <a:ext uri="{A12FA001-AC4F-418D-AE19-62706E023703}">
                      <ahyp:hlinkClr xmlns:ahyp="http://schemas.microsoft.com/office/drawing/2018/hyperlinkcolor" val="tx"/>
                    </a:ext>
                  </a:extLst>
                </a:hlinkClick>
              </a:rPr>
              <a:t>Creative Commons Attribution 2.0</a:t>
            </a:r>
            <a:r>
              <a:rPr lang="en" dirty="0">
                <a:solidFill>
                  <a:schemeClr val="dk1"/>
                </a:solidFill>
              </a:rPr>
              <a:t>. Bishops at Walsingham. https://commons.wikimedia.org/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Directions: </a:t>
            </a:r>
            <a:r>
              <a:rPr lang="en" dirty="0">
                <a:solidFill>
                  <a:schemeClr val="dk1"/>
                </a:solidFill>
              </a:rPr>
              <a:t>Have students copy down information from the slide into their notes.</a:t>
            </a:r>
            <a:endParaRPr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None/>
            </a:pPr>
            <a:r>
              <a:rPr lang="en" b="1" dirty="0">
                <a:solidFill>
                  <a:schemeClr val="dk1"/>
                </a:solidFill>
              </a:rPr>
              <a:t>Teaching Points:  </a:t>
            </a:r>
            <a:r>
              <a:rPr lang="en" dirty="0">
                <a:solidFill>
                  <a:schemeClr val="dk1"/>
                </a:solidFill>
              </a:rPr>
              <a:t>The unity created by the bond of love is evident in three “visible bonds of  communion” (CCC, 815)—ways of showing that the Church is genuinely and concretely one. First, we are united by professing the faith taught by the Apostles. Second, unity is achieved through celebrating together the liturgies of the Mass and other sacraments. Third, unity is maintained by the unbroken line of apostolic succession, as the pope and bishops preserve the teaching of Jesus and provide a solid structure for the Church</a:t>
            </a:r>
            <a:endParaRPr dirty="0">
              <a:solidFill>
                <a:schemeClr val="dk1"/>
              </a:solidFill>
            </a:endParaRPr>
          </a:p>
          <a:p>
            <a:pPr marL="0" lvl="0" indent="0" algn="l" rtl="0">
              <a:spcBef>
                <a:spcPts val="0"/>
              </a:spcBef>
              <a:spcAft>
                <a:spcPts val="0"/>
              </a:spcAft>
              <a:buNone/>
            </a:pPr>
            <a:endParaRPr u="sng" dirty="0">
              <a:solidFill>
                <a:schemeClr val="dk1"/>
              </a:solidFill>
            </a:endParaRPr>
          </a:p>
          <a:p>
            <a:pPr marL="0" lvl="0" indent="0" algn="l" rtl="0">
              <a:spcBef>
                <a:spcPts val="0"/>
              </a:spcBef>
              <a:spcAft>
                <a:spcPts val="0"/>
              </a:spcAft>
              <a:buNone/>
            </a:pPr>
            <a:r>
              <a:rPr lang="en" b="1" dirty="0">
                <a:solidFill>
                  <a:schemeClr val="dk1"/>
                </a:solidFill>
              </a:rPr>
              <a:t>Online Resources:</a:t>
            </a:r>
            <a:r>
              <a:rPr lang="en" dirty="0">
                <a:solidFill>
                  <a:schemeClr val="dk1"/>
                </a:solidFill>
              </a:rPr>
              <a:t> Assign article, </a:t>
            </a:r>
            <a:r>
              <a:rPr lang="en" i="1" dirty="0">
                <a:solidFill>
                  <a:schemeClr val="dk1"/>
                </a:solidFill>
              </a:rPr>
              <a:t>On Your Marks, The Church is One</a:t>
            </a:r>
            <a:r>
              <a:rPr lang="en" dirty="0">
                <a:solidFill>
                  <a:schemeClr val="dk1"/>
                </a:solidFill>
              </a:rPr>
              <a:t>. URL here: https://www.catholic.com/magazine/online-edition/on-your-marks-the-church-is-one</a:t>
            </a:r>
          </a:p>
          <a:p>
            <a:pPr marL="0" lvl="0" indent="0" algn="l" rtl="0">
              <a:spcBef>
                <a:spcPts val="0"/>
              </a:spcBef>
              <a:spcAft>
                <a:spcPts val="0"/>
              </a:spcAft>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c3384ad72a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2c3384ad72a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b="1" dirty="0">
                <a:solidFill>
                  <a:schemeClr val="dk1"/>
                </a:solidFill>
              </a:rPr>
              <a:t>Photo Credit:</a:t>
            </a:r>
            <a:r>
              <a:rPr lang="en" dirty="0"/>
              <a:t> </a:t>
            </a:r>
            <a:r>
              <a:rPr lang="en" sz="1050" dirty="0">
                <a:solidFill>
                  <a:srgbClr val="0645AD"/>
                </a:solidFill>
                <a:highlight>
                  <a:srgbClr val="F8F9FA"/>
                </a:highlight>
                <a:uFill>
                  <a:noFill/>
                </a:uFill>
                <a:hlinkClick r:id="rId3">
                  <a:extLst>
                    <a:ext uri="{A12FA001-AC4F-418D-AE19-62706E023703}">
                      <ahyp:hlinkClr xmlns:ahyp="http://schemas.microsoft.com/office/drawing/2018/hyperlinkcolor" val="tx"/>
                    </a:ext>
                  </a:extLst>
                </a:hlinkClick>
              </a:rPr>
              <a:t>Ferdinand Pauwels</a:t>
            </a:r>
            <a:r>
              <a:rPr lang="en" sz="1050" dirty="0">
                <a:solidFill>
                  <a:srgbClr val="0645AD"/>
                </a:solidFill>
                <a:highlight>
                  <a:srgbClr val="F8F9FA"/>
                </a:highlight>
              </a:rPr>
              <a:t>. </a:t>
            </a:r>
            <a:r>
              <a:rPr lang="en" sz="1050" dirty="0">
                <a:solidFill>
                  <a:srgbClr val="202122"/>
                </a:solidFill>
                <a:highlight>
                  <a:srgbClr val="F8F9FA"/>
                </a:highlight>
              </a:rPr>
              <a:t>Public domain. </a:t>
            </a:r>
            <a:r>
              <a:rPr lang="en" dirty="0">
                <a:solidFill>
                  <a:schemeClr val="dk1"/>
                </a:solidFill>
              </a:rPr>
              <a:t>Ferdinand Pauwels - Luther hammers his 95 theses to the door. https://commons.wikimedia.org/wiki/File:Ferdinand_Pauwels_-_Luther_hammers_his_95_theses_to_the_door.jpg</a:t>
            </a:r>
            <a:endParaRPr dirty="0">
              <a:solidFill>
                <a:schemeClr val="dk1"/>
              </a:solidFill>
            </a:endParaRPr>
          </a:p>
          <a:p>
            <a:pPr marL="0" lvl="0" indent="0" algn="l" rtl="0">
              <a:spcBef>
                <a:spcPts val="0"/>
              </a:spcBef>
              <a:spcAft>
                <a:spcPts val="0"/>
              </a:spcAft>
              <a:buSzPts val="1100"/>
              <a:buNone/>
            </a:pPr>
            <a:endParaRPr dirty="0"/>
          </a:p>
          <a:p>
            <a:pPr marL="0" lvl="0" indent="0" algn="l" rtl="0">
              <a:spcBef>
                <a:spcPts val="0"/>
              </a:spcBef>
              <a:spcAft>
                <a:spcPts val="0"/>
              </a:spcAft>
              <a:buSzPts val="1100"/>
              <a:buNone/>
            </a:pPr>
            <a:r>
              <a:rPr lang="en" b="1" dirty="0">
                <a:solidFill>
                  <a:schemeClr val="dk1"/>
                </a:solidFill>
              </a:rPr>
              <a:t>Directions: </a:t>
            </a:r>
            <a:r>
              <a:rPr lang="en" dirty="0">
                <a:solidFill>
                  <a:schemeClr val="dk1"/>
                </a:solidFill>
              </a:rPr>
              <a:t>Have students copy the term and the definition in the vocabulary section of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Have students view video, </a:t>
            </a:r>
            <a:r>
              <a:rPr lang="en" i="1" dirty="0">
                <a:solidFill>
                  <a:schemeClr val="dk1"/>
                </a:solidFill>
              </a:rPr>
              <a:t>Bishop Barron on the Reformation.</a:t>
            </a:r>
            <a:r>
              <a:rPr lang="en" dirty="0">
                <a:solidFill>
                  <a:schemeClr val="dk1"/>
                </a:solidFill>
              </a:rPr>
              <a:t> URL here: https://youtu.be/4NFyyMxnyGI</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76abc1b336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76abc1b336_1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a:t>
            </a:r>
            <a:r>
              <a:rPr lang="en" dirty="0"/>
              <a:t> </a:t>
            </a:r>
            <a:r>
              <a:rPr lang="en" dirty="0">
                <a:solidFill>
                  <a:schemeClr val="dk1"/>
                </a:solidFill>
                <a:uFill>
                  <a:noFill/>
                </a:uFill>
                <a:hlinkClick r:id="rId3">
                  <a:extLst>
                    <a:ext uri="{A12FA001-AC4F-418D-AE19-62706E023703}">
                      <ahyp:hlinkClr xmlns:ahyp="http://schemas.microsoft.com/office/drawing/2018/hyperlinkcolor" val="tx"/>
                    </a:ext>
                  </a:extLst>
                </a:hlinkClick>
              </a:rPr>
              <a:t>Tobias "ToMar" Maier</a:t>
            </a:r>
            <a:r>
              <a:rPr lang="en" dirty="0">
                <a:solidFill>
                  <a:schemeClr val="dk1"/>
                </a:solidFill>
              </a:rPr>
              <a:t>. </a:t>
            </a:r>
            <a:r>
              <a:rPr lang="en" dirty="0">
                <a:solidFill>
                  <a:schemeClr val="dk1"/>
                </a:solidFill>
                <a:uFill>
                  <a:noFill/>
                </a:uFill>
                <a:hlinkClick r:id="rId4">
                  <a:extLst>
                    <a:ext uri="{A12FA001-AC4F-418D-AE19-62706E023703}">
                      <ahyp:hlinkClr xmlns:ahyp="http://schemas.microsoft.com/office/drawing/2018/hyperlinkcolor" val="tx"/>
                    </a:ext>
                  </a:extLst>
                </a:hlinkClick>
              </a:rPr>
              <a:t>Creative Commons Attribution-Share Alike 3.0</a:t>
            </a:r>
            <a:r>
              <a:rPr lang="en" dirty="0">
                <a:solidFill>
                  <a:schemeClr val="dk1"/>
                </a:solidFill>
              </a:rPr>
              <a:t>. Quality image. https://commons.wikimedia.org/wiki/File:Crack_in_the_window_of_St._Andreas_(Babenhausen)_tower.jpg</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Teaching Points: </a:t>
            </a:r>
            <a:r>
              <a:rPr lang="en" dirty="0">
                <a:solidFill>
                  <a:schemeClr val="dk1"/>
                </a:solidFill>
              </a:rPr>
              <a:t> Various abuses that had troubled the Church through much of the Mid dle Ages were widespread and seemingly condoned through the end of that period.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Nepotism: the appointment of relatives to positions of leadership  even though they had little or no expertise in those positions or job requirements.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Simony:  a potential appointee would bribe the official who had the power to appoint. Sometimes, an arrangement would be worked out so that a portion of the new office holder’s income would be skimmed off by the official who appointed him—in essence, a kickback.</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Pluralism: to hold multiple offices such as bishop or abbot. For example, as actually happened in England in the eleventh century, one man might be simultaneously archbishop of Canterbury, bishop of Winchester, and abbot of Gloucester.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Absenteeism A bishop who led two different dioceses might choose to live full-time in only one of them, or even neither, receiving the income from both benefices but exhibiting no personal interest in the priests or people of one or both dioceses.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View video,</a:t>
            </a:r>
            <a:r>
              <a:rPr lang="en" dirty="0"/>
              <a:t> </a:t>
            </a:r>
            <a:r>
              <a:rPr lang="en" i="1" dirty="0"/>
              <a:t>Trent Horn: Reviewing Allie Beth Stuckey on the Reformation.</a:t>
            </a:r>
            <a:r>
              <a:rPr lang="en" dirty="0"/>
              <a:t> </a:t>
            </a:r>
            <a:r>
              <a:rPr lang="en" dirty="0">
                <a:solidFill>
                  <a:schemeClr val="dk1"/>
                </a:solidFill>
              </a:rPr>
              <a:t>URL here: https://youtu.be/Dao6Lx0gN5g</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C002"/>
            </a:gs>
            <a:gs pos="100000">
              <a:srgbClr val="795B04"/>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newadvent.org/cathen/05607b.ht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https://www.newadvent.org/cathen/02408b.htm" TargetMode="External"/><Relationship Id="rId4" Type="http://schemas.openxmlformats.org/officeDocument/2006/relationships/hyperlink" Target="https://www.newadvent.org/cathen/03744a.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5"/>
          <p:cNvSpPr txBox="1"/>
          <p:nvPr/>
        </p:nvSpPr>
        <p:spPr>
          <a:xfrm>
            <a:off x="751643" y="1832440"/>
            <a:ext cx="7506900" cy="289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200" b="1" dirty="0">
                <a:solidFill>
                  <a:srgbClr val="FCE5CD"/>
                </a:solidFill>
                <a:latin typeface="Calibri"/>
                <a:ea typeface="Calibri"/>
                <a:cs typeface="Calibri"/>
                <a:sym typeface="Calibri"/>
              </a:rPr>
              <a:t>5. THE CHURCH </a:t>
            </a:r>
          </a:p>
          <a:p>
            <a:pPr marL="0" lvl="0" indent="0" algn="ctr" rtl="0">
              <a:spcBef>
                <a:spcPts val="0"/>
              </a:spcBef>
              <a:spcAft>
                <a:spcPts val="0"/>
              </a:spcAft>
              <a:buNone/>
            </a:pPr>
            <a:r>
              <a:rPr lang="en" sz="5200" b="1" dirty="0">
                <a:solidFill>
                  <a:srgbClr val="FCE5CD"/>
                </a:solidFill>
                <a:latin typeface="Calibri"/>
                <a:ea typeface="Calibri"/>
                <a:cs typeface="Calibri"/>
                <a:sym typeface="Calibri"/>
              </a:rPr>
              <a:t>READDRESSES HER UNITY</a:t>
            </a:r>
            <a:endParaRPr sz="5200" b="1" dirty="0">
              <a:solidFill>
                <a:srgbClr val="FCE5C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4"/>
          <p:cNvSpPr txBox="1">
            <a:spLocks noGrp="1"/>
          </p:cNvSpPr>
          <p:nvPr>
            <p:ph type="ctrTitle"/>
          </p:nvPr>
        </p:nvSpPr>
        <p:spPr>
          <a:xfrm>
            <a:off x="311700" y="120125"/>
            <a:ext cx="8468100" cy="10428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3380" b="1">
                <a:solidFill>
                  <a:schemeClr val="lt1"/>
                </a:solidFill>
                <a:latin typeface="Calibri"/>
                <a:ea typeface="Calibri"/>
                <a:cs typeface="Calibri"/>
                <a:sym typeface="Calibri"/>
              </a:rPr>
              <a:t>Three Errors Made by Protestant Reformers</a:t>
            </a:r>
            <a:endParaRPr sz="3380" b="1">
              <a:solidFill>
                <a:schemeClr val="lt1"/>
              </a:solidFill>
              <a:latin typeface="Calibri"/>
              <a:ea typeface="Calibri"/>
              <a:cs typeface="Calibri"/>
              <a:sym typeface="Calibri"/>
            </a:endParaRPr>
          </a:p>
        </p:txBody>
      </p:sp>
      <p:sp>
        <p:nvSpPr>
          <p:cNvPr id="175" name="Google Shape;175;p34"/>
          <p:cNvSpPr txBox="1">
            <a:spLocks noGrp="1"/>
          </p:cNvSpPr>
          <p:nvPr>
            <p:ph type="subTitle" idx="1"/>
          </p:nvPr>
        </p:nvSpPr>
        <p:spPr>
          <a:xfrm>
            <a:off x="367400" y="1450400"/>
            <a:ext cx="2922000" cy="6762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750"/>
              <a:buNone/>
            </a:pPr>
            <a:r>
              <a:rPr lang="en" sz="1950">
                <a:solidFill>
                  <a:schemeClr val="lt1"/>
                </a:solidFill>
                <a:latin typeface="Calibri"/>
                <a:ea typeface="Calibri"/>
                <a:cs typeface="Calibri"/>
                <a:sym typeface="Calibri"/>
              </a:rPr>
              <a:t>Scripture Alone</a:t>
            </a:r>
            <a:endParaRPr sz="1950">
              <a:solidFill>
                <a:schemeClr val="lt1"/>
              </a:solidFill>
              <a:latin typeface="Calibri"/>
              <a:ea typeface="Calibri"/>
              <a:cs typeface="Calibri"/>
              <a:sym typeface="Calibri"/>
            </a:endParaRPr>
          </a:p>
        </p:txBody>
      </p:sp>
      <p:sp>
        <p:nvSpPr>
          <p:cNvPr id="176" name="Google Shape;176;p34"/>
          <p:cNvSpPr txBox="1">
            <a:spLocks noGrp="1"/>
          </p:cNvSpPr>
          <p:nvPr>
            <p:ph type="subTitle" idx="1"/>
          </p:nvPr>
        </p:nvSpPr>
        <p:spPr>
          <a:xfrm>
            <a:off x="3621400" y="1450400"/>
            <a:ext cx="5158500" cy="676200"/>
          </a:xfrm>
          <a:prstGeom prst="rect">
            <a:avLst/>
          </a:prstGeom>
          <a:solidFill>
            <a:srgbClr val="073763"/>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1900">
                <a:solidFill>
                  <a:schemeClr val="lt1"/>
                </a:solidFill>
                <a:latin typeface="Calibri"/>
                <a:ea typeface="Calibri"/>
                <a:cs typeface="Calibri"/>
                <a:sym typeface="Calibri"/>
              </a:rPr>
              <a:t>Grace Alone and Faith Alone</a:t>
            </a:r>
            <a:endParaRPr sz="1900">
              <a:solidFill>
                <a:schemeClr val="lt1"/>
              </a:solidFill>
              <a:latin typeface="Calibri"/>
              <a:ea typeface="Calibri"/>
              <a:cs typeface="Calibri"/>
              <a:sym typeface="Calibri"/>
            </a:endParaRPr>
          </a:p>
        </p:txBody>
      </p:sp>
      <p:sp>
        <p:nvSpPr>
          <p:cNvPr id="177" name="Google Shape;177;p34"/>
          <p:cNvSpPr txBox="1"/>
          <p:nvPr/>
        </p:nvSpPr>
        <p:spPr>
          <a:xfrm>
            <a:off x="367400" y="2266225"/>
            <a:ext cx="2922000" cy="1982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073763"/>
                </a:solidFill>
                <a:latin typeface="Calibri"/>
                <a:ea typeface="Calibri"/>
                <a:cs typeface="Calibri"/>
                <a:sym typeface="Calibri"/>
              </a:rPr>
              <a:t> Catholics believe Divine Revelation is contained in both Sacred Scripture and Sacred Tradition. The Church is the official interpreter of both.</a:t>
            </a:r>
            <a:endParaRPr sz="1900" dirty="0">
              <a:solidFill>
                <a:srgbClr val="073763"/>
              </a:solidFill>
              <a:latin typeface="Calibri"/>
              <a:ea typeface="Calibri"/>
              <a:cs typeface="Calibri"/>
              <a:sym typeface="Calibri"/>
            </a:endParaRPr>
          </a:p>
          <a:p>
            <a:pPr marL="0" lvl="0" indent="0" algn="l" rtl="0">
              <a:spcBef>
                <a:spcPts val="0"/>
              </a:spcBef>
              <a:spcAft>
                <a:spcPts val="0"/>
              </a:spcAft>
              <a:buNone/>
            </a:pPr>
            <a:endParaRPr sz="1900" dirty="0">
              <a:solidFill>
                <a:srgbClr val="073763"/>
              </a:solidFill>
              <a:latin typeface="Calibri"/>
              <a:ea typeface="Calibri"/>
              <a:cs typeface="Calibri"/>
              <a:sym typeface="Calibri"/>
            </a:endParaRPr>
          </a:p>
        </p:txBody>
      </p:sp>
      <p:sp>
        <p:nvSpPr>
          <p:cNvPr id="178" name="Google Shape;178;p34"/>
          <p:cNvSpPr txBox="1"/>
          <p:nvPr/>
        </p:nvSpPr>
        <p:spPr>
          <a:xfrm>
            <a:off x="3621400" y="2266225"/>
            <a:ext cx="5158500" cy="19239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rgbClr val="073763"/>
                </a:solidFill>
                <a:latin typeface="Calibri"/>
                <a:ea typeface="Calibri"/>
                <a:cs typeface="Calibri"/>
                <a:sym typeface="Calibri"/>
              </a:rPr>
              <a:t>Catholic teaching emphasizes that Baptism, the sacrament of faith, is the means by which God justifies a person. Through this gift, God makes us inwardly righteous and pours faith, hope, and charity into our souls.</a:t>
            </a:r>
            <a:endParaRPr sz="1900">
              <a:solidFill>
                <a:srgbClr val="073763"/>
              </a:solidFill>
              <a:latin typeface="Calibri"/>
              <a:ea typeface="Calibri"/>
              <a:cs typeface="Calibri"/>
              <a:sym typeface="Calibri"/>
            </a:endParaRPr>
          </a:p>
          <a:p>
            <a:pPr marL="0" lvl="0" indent="0" algn="l" rtl="0">
              <a:spcBef>
                <a:spcPts val="0"/>
              </a:spcBef>
              <a:spcAft>
                <a:spcPts val="0"/>
              </a:spcAft>
              <a:buNone/>
            </a:pPr>
            <a:r>
              <a:rPr lang="en" sz="1800">
                <a:solidFill>
                  <a:srgbClr val="073763"/>
                </a:solidFill>
                <a:latin typeface="Calibri"/>
                <a:ea typeface="Calibri"/>
                <a:cs typeface="Calibri"/>
                <a:sym typeface="Calibri"/>
              </a:rPr>
              <a:t> </a:t>
            </a:r>
            <a:endParaRPr sz="1800">
              <a:solidFill>
                <a:srgbClr val="073763"/>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body" idx="1"/>
          </p:nvPr>
        </p:nvSpPr>
        <p:spPr>
          <a:xfrm>
            <a:off x="4161400" y="562975"/>
            <a:ext cx="3224400" cy="4116900"/>
          </a:xfrm>
          <a:prstGeom prst="rect">
            <a:avLst/>
          </a:prstGeom>
          <a:gradFill>
            <a:gsLst>
              <a:gs pos="0">
                <a:srgbClr val="FFF6DB"/>
              </a:gs>
              <a:gs pos="100000">
                <a:srgbClr val="FAD25C"/>
              </a:gs>
            </a:gsLst>
            <a:lin ang="5400012" scaled="0"/>
          </a:gradFill>
          <a:ln w="76200" cap="flat" cmpd="sng">
            <a:solidFill>
              <a:srgbClr val="666666"/>
            </a:solidFill>
            <a:prstDash val="solid"/>
            <a:round/>
            <a:headEnd type="none" w="sm" len="sm"/>
            <a:tailEnd type="none" w="sm" len="sm"/>
          </a:ln>
        </p:spPr>
        <p:txBody>
          <a:bodyPr spcFirstLastPara="1" wrap="square" lIns="91425" tIns="91425" rIns="91425" bIns="91425" anchor="t" anchorCtr="0">
            <a:normAutofit fontScale="85000"/>
          </a:bodyPr>
          <a:lstStyle/>
          <a:p>
            <a:pPr marL="0" lvl="0" indent="0" algn="ctr" rtl="0">
              <a:lnSpc>
                <a:spcPct val="115000"/>
              </a:lnSpc>
              <a:spcBef>
                <a:spcPts val="0"/>
              </a:spcBef>
              <a:spcAft>
                <a:spcPts val="1200"/>
              </a:spcAft>
              <a:buSzPct val="81818"/>
              <a:buNone/>
            </a:pPr>
            <a:r>
              <a:rPr lang="en" sz="2200">
                <a:solidFill>
                  <a:schemeClr val="dk1"/>
                </a:solidFill>
                <a:latin typeface="Calibri"/>
                <a:ea typeface="Calibri"/>
                <a:cs typeface="Calibri"/>
                <a:sym typeface="Calibri"/>
              </a:rPr>
              <a:t> The use of </a:t>
            </a:r>
            <a:r>
              <a:rPr lang="en" sz="2200" b="1" i="1">
                <a:solidFill>
                  <a:schemeClr val="dk1"/>
                </a:solidFill>
                <a:latin typeface="Calibri"/>
                <a:ea typeface="Calibri"/>
                <a:cs typeface="Calibri"/>
                <a:sym typeface="Calibri"/>
              </a:rPr>
              <a:t>subsist</a:t>
            </a:r>
            <a:r>
              <a:rPr lang="en" sz="2200" b="1">
                <a:solidFill>
                  <a:schemeClr val="dk1"/>
                </a:solidFill>
                <a:latin typeface="Calibri"/>
                <a:ea typeface="Calibri"/>
                <a:cs typeface="Calibri"/>
                <a:sym typeface="Calibri"/>
              </a:rPr>
              <a:t>s </a:t>
            </a:r>
            <a:r>
              <a:rPr lang="en" sz="2200">
                <a:solidFill>
                  <a:schemeClr val="dk1"/>
                </a:solidFill>
                <a:latin typeface="Calibri"/>
                <a:ea typeface="Calibri"/>
                <a:cs typeface="Calibri"/>
                <a:sym typeface="Calibri"/>
              </a:rPr>
              <a:t>is meant to show that in other church communities not in full communion with the Catholic Church, “many elements of sanctification and truth” can be found. But he added that in those communities, these elements are derived from and entrusted to the Catholic Church which contains the fullness of truth. </a:t>
            </a:r>
            <a:endParaRPr sz="2200">
              <a:solidFill>
                <a:schemeClr val="dk1"/>
              </a:solidFill>
              <a:latin typeface="Calibri"/>
              <a:ea typeface="Calibri"/>
              <a:cs typeface="Calibri"/>
              <a:sym typeface="Calibri"/>
            </a:endParaRPr>
          </a:p>
        </p:txBody>
      </p:sp>
      <p:pic>
        <p:nvPicPr>
          <p:cNvPr id="184" name="Google Shape;184;p35"/>
          <p:cNvPicPr preferRelativeResize="0"/>
          <p:nvPr/>
        </p:nvPicPr>
        <p:blipFill rotWithShape="1">
          <a:blip r:embed="rId3">
            <a:alphaModFix/>
          </a:blip>
          <a:srcRect/>
          <a:stretch/>
        </p:blipFill>
        <p:spPr>
          <a:xfrm>
            <a:off x="806075" y="1959450"/>
            <a:ext cx="3121925" cy="2609425"/>
          </a:xfrm>
          <a:prstGeom prst="rect">
            <a:avLst/>
          </a:prstGeom>
          <a:noFill/>
          <a:ln w="76200" cap="flat" cmpd="sng">
            <a:solidFill>
              <a:schemeClr val="dk2"/>
            </a:solidFill>
            <a:prstDash val="solid"/>
            <a:round/>
            <a:headEnd type="none" w="sm" len="sm"/>
            <a:tailEnd type="none" w="sm" len="sm"/>
          </a:ln>
        </p:spPr>
      </p:pic>
      <p:sp>
        <p:nvSpPr>
          <p:cNvPr id="185" name="Google Shape;185;p35"/>
          <p:cNvSpPr/>
          <p:nvPr/>
        </p:nvSpPr>
        <p:spPr>
          <a:xfrm>
            <a:off x="806100" y="562975"/>
            <a:ext cx="3121800" cy="1241100"/>
          </a:xfrm>
          <a:prstGeom prst="wedgeRectCallout">
            <a:avLst>
              <a:gd name="adj1" fmla="val -20833"/>
              <a:gd name="adj2" fmla="val 62500"/>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5"/>
          <p:cNvSpPr txBox="1"/>
          <p:nvPr/>
        </p:nvSpPr>
        <p:spPr>
          <a:xfrm>
            <a:off x="883000" y="717325"/>
            <a:ext cx="3045000" cy="93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987"/>
              <a:buFont typeface="Arial"/>
              <a:buNone/>
            </a:pPr>
            <a:r>
              <a:rPr lang="en" sz="1687">
                <a:solidFill>
                  <a:srgbClr val="5B0F00"/>
                </a:solidFill>
                <a:latin typeface="Calibri"/>
                <a:ea typeface="Calibri"/>
                <a:cs typeface="Calibri"/>
                <a:sym typeface="Calibri"/>
              </a:rPr>
              <a:t>What does it mean to say that the Church of Christ ‘subsists in’ the Catholic Church?</a:t>
            </a:r>
            <a:endParaRPr sz="1000" b="0" i="0" u="none" strike="noStrike" cap="none">
              <a:solidFill>
                <a:srgbClr val="5B0F00"/>
              </a:solidFill>
              <a:latin typeface="Arial"/>
              <a:ea typeface="Arial"/>
              <a:cs typeface="Arial"/>
              <a:sym typeface="Arial"/>
            </a:endParaRPr>
          </a:p>
        </p:txBody>
      </p:sp>
      <p:sp>
        <p:nvSpPr>
          <p:cNvPr id="187" name="Google Shape;187;p35"/>
          <p:cNvSpPr/>
          <p:nvPr/>
        </p:nvSpPr>
        <p:spPr>
          <a:xfrm>
            <a:off x="729005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5"/>
          <p:cNvSpPr txBox="1"/>
          <p:nvPr/>
        </p:nvSpPr>
        <p:spPr>
          <a:xfrm>
            <a:off x="7441400" y="280875"/>
            <a:ext cx="11898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Challenge</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Question</a:t>
            </a:r>
            <a:endParaRPr sz="1600" b="1"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pic>
        <p:nvPicPr>
          <p:cNvPr id="193" name="Google Shape;193;p36"/>
          <p:cNvPicPr preferRelativeResize="0"/>
          <p:nvPr/>
        </p:nvPicPr>
        <p:blipFill rotWithShape="1">
          <a:blip r:embed="rId4">
            <a:alphaModFix/>
          </a:blip>
          <a:srcRect/>
          <a:stretch/>
        </p:blipFill>
        <p:spPr>
          <a:xfrm>
            <a:off x="5488979" y="1567537"/>
            <a:ext cx="3034375" cy="2586275"/>
          </a:xfrm>
          <a:prstGeom prst="rect">
            <a:avLst/>
          </a:prstGeom>
          <a:noFill/>
          <a:ln>
            <a:noFill/>
          </a:ln>
        </p:spPr>
      </p:pic>
      <p:sp>
        <p:nvSpPr>
          <p:cNvPr id="194" name="Google Shape;194;p36"/>
          <p:cNvSpPr txBox="1"/>
          <p:nvPr/>
        </p:nvSpPr>
        <p:spPr>
          <a:xfrm>
            <a:off x="1004575" y="1741000"/>
            <a:ext cx="4484400" cy="165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00">
                <a:solidFill>
                  <a:srgbClr val="783F04"/>
                </a:solidFill>
                <a:latin typeface="Calibri"/>
                <a:ea typeface="Calibri"/>
                <a:cs typeface="Calibri"/>
                <a:sym typeface="Calibri"/>
              </a:rPr>
              <a:t>What are some similarities that Catholics and Protestants have?</a:t>
            </a:r>
            <a:endParaRPr/>
          </a:p>
        </p:txBody>
      </p:sp>
      <p:sp>
        <p:nvSpPr>
          <p:cNvPr id="195" name="Google Shape;195;p36"/>
          <p:cNvSpPr/>
          <p:nvPr/>
        </p:nvSpPr>
        <p:spPr>
          <a:xfrm rot="10800000">
            <a:off x="460600" y="243100"/>
            <a:ext cx="8227200" cy="909300"/>
          </a:xfrm>
          <a:prstGeom prst="bevel">
            <a:avLst>
              <a:gd name="adj" fmla="val 12500"/>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6"/>
          <p:cNvSpPr txBox="1"/>
          <p:nvPr/>
        </p:nvSpPr>
        <p:spPr>
          <a:xfrm>
            <a:off x="1354125" y="244700"/>
            <a:ext cx="5951700" cy="81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20" b="1">
                <a:solidFill>
                  <a:schemeClr val="lt1"/>
                </a:solidFill>
                <a:latin typeface="Calibri"/>
                <a:ea typeface="Calibri"/>
                <a:cs typeface="Calibri"/>
                <a:sym typeface="Calibri"/>
              </a:rPr>
              <a:t>Turn and Talk</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4806875" y="172000"/>
            <a:ext cx="4337100" cy="1383000"/>
          </a:xfrm>
          <a:prstGeom prst="rect">
            <a:avLst/>
          </a:prstGeom>
          <a:solidFill>
            <a:srgbClr val="073763"/>
          </a:solidFill>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720" b="1">
                <a:solidFill>
                  <a:schemeClr val="lt1"/>
                </a:solidFill>
                <a:latin typeface="Calibri"/>
                <a:ea typeface="Calibri"/>
                <a:cs typeface="Calibri"/>
                <a:sym typeface="Calibri"/>
              </a:rPr>
              <a:t>Catholic Reformers</a:t>
            </a:r>
            <a:endParaRPr sz="3720" b="1">
              <a:solidFill>
                <a:schemeClr val="lt1"/>
              </a:solidFill>
              <a:latin typeface="Calibri"/>
              <a:ea typeface="Calibri"/>
              <a:cs typeface="Calibri"/>
              <a:sym typeface="Calibri"/>
            </a:endParaRPr>
          </a:p>
        </p:txBody>
      </p:sp>
      <p:sp>
        <p:nvSpPr>
          <p:cNvPr id="202" name="Google Shape;202;p37"/>
          <p:cNvSpPr txBox="1">
            <a:spLocks noGrp="1"/>
          </p:cNvSpPr>
          <p:nvPr>
            <p:ph type="body" idx="1"/>
          </p:nvPr>
        </p:nvSpPr>
        <p:spPr>
          <a:xfrm>
            <a:off x="4806850" y="1555000"/>
            <a:ext cx="4337100" cy="34953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Clr>
                <a:schemeClr val="dk1"/>
              </a:buClr>
              <a:buSzPts val="275"/>
              <a:buFont typeface="Arial"/>
              <a:buNone/>
            </a:pPr>
            <a:endParaRPr sz="7642" b="1">
              <a:latin typeface="Calibri"/>
              <a:ea typeface="Calibri"/>
              <a:cs typeface="Calibri"/>
              <a:sym typeface="Calibri"/>
            </a:endParaRPr>
          </a:p>
          <a:p>
            <a:pPr marL="0" lvl="0" indent="0" algn="ctr" rtl="0">
              <a:spcBef>
                <a:spcPts val="1200"/>
              </a:spcBef>
              <a:spcAft>
                <a:spcPts val="0"/>
              </a:spcAft>
              <a:buClr>
                <a:schemeClr val="dk1"/>
              </a:buClr>
              <a:buSzPts val="275"/>
              <a:buFont typeface="Arial"/>
              <a:buNone/>
            </a:pPr>
            <a:r>
              <a:rPr lang="en" sz="8042" b="1">
                <a:solidFill>
                  <a:srgbClr val="073763"/>
                </a:solidFill>
                <a:latin typeface="Calibri"/>
                <a:ea typeface="Calibri"/>
                <a:cs typeface="Calibri"/>
                <a:sym typeface="Calibri"/>
              </a:rPr>
              <a:t>The temptation to sin is not a problem that can be dealt with once and for all; the need for reform is persistent. The Church is constantly in need of reformation. </a:t>
            </a:r>
            <a:endParaRPr sz="8042" b="1">
              <a:solidFill>
                <a:srgbClr val="073763"/>
              </a:solidFill>
              <a:latin typeface="Calibri"/>
              <a:ea typeface="Calibri"/>
              <a:cs typeface="Calibri"/>
              <a:sym typeface="Calibri"/>
            </a:endParaRPr>
          </a:p>
          <a:p>
            <a:pPr marL="0" lvl="0" indent="0" algn="ctr" rtl="0">
              <a:spcBef>
                <a:spcPts val="1200"/>
              </a:spcBef>
              <a:spcAft>
                <a:spcPts val="0"/>
              </a:spcAft>
              <a:buClr>
                <a:schemeClr val="dk1"/>
              </a:buClr>
              <a:buSzPts val="275"/>
              <a:buFont typeface="Arial"/>
              <a:buNone/>
            </a:pPr>
            <a:r>
              <a:rPr lang="en" sz="8042" b="1">
                <a:solidFill>
                  <a:srgbClr val="073763"/>
                </a:solidFill>
                <a:latin typeface="Calibri"/>
                <a:ea typeface="Calibri"/>
                <a:cs typeface="Calibri"/>
                <a:sym typeface="Calibri"/>
              </a:rPr>
              <a:t>Saint Teresa of Avila was one of many counter-reformation Saints who helped the Church recover from the Protestant Reformation.</a:t>
            </a:r>
            <a:endParaRPr sz="8042" b="1">
              <a:solidFill>
                <a:srgbClr val="073763"/>
              </a:solidFill>
              <a:latin typeface="Calibri"/>
              <a:ea typeface="Calibri"/>
              <a:cs typeface="Calibri"/>
              <a:sym typeface="Calibri"/>
            </a:endParaRPr>
          </a:p>
          <a:p>
            <a:pPr marL="0" lvl="0" indent="0" algn="ctr" rtl="0">
              <a:spcBef>
                <a:spcPts val="1200"/>
              </a:spcBef>
              <a:spcAft>
                <a:spcPts val="0"/>
              </a:spcAft>
              <a:buClr>
                <a:schemeClr val="dk1"/>
              </a:buClr>
              <a:buSzPct val="33846"/>
              <a:buFont typeface="Arial"/>
              <a:buNone/>
            </a:pPr>
            <a:endParaRPr sz="3250">
              <a:latin typeface="Impact"/>
              <a:ea typeface="Impact"/>
              <a:cs typeface="Impact"/>
              <a:sym typeface="Impact"/>
            </a:endParaRPr>
          </a:p>
          <a:p>
            <a:pPr marL="0" lvl="0" indent="0" algn="l" rtl="0">
              <a:spcBef>
                <a:spcPts val="1200"/>
              </a:spcBef>
              <a:spcAft>
                <a:spcPts val="0"/>
              </a:spcAft>
              <a:buClr>
                <a:schemeClr val="dk1"/>
              </a:buClr>
              <a:buSzPct val="36666"/>
              <a:buFont typeface="Arial"/>
              <a:buNone/>
            </a:pPr>
            <a:endParaRPr sz="3000">
              <a:solidFill>
                <a:srgbClr val="073763"/>
              </a:solidFill>
              <a:latin typeface="Impact"/>
              <a:ea typeface="Impact"/>
              <a:cs typeface="Impact"/>
              <a:sym typeface="Impact"/>
            </a:endParaRPr>
          </a:p>
          <a:p>
            <a:pPr marL="0" lvl="0" indent="0" algn="l" rtl="0">
              <a:spcBef>
                <a:spcPts val="1200"/>
              </a:spcBef>
              <a:spcAft>
                <a:spcPts val="1200"/>
              </a:spcAft>
              <a:buNone/>
            </a:pPr>
            <a:endParaRPr/>
          </a:p>
        </p:txBody>
      </p:sp>
      <p:pic>
        <p:nvPicPr>
          <p:cNvPr id="203" name="Google Shape;203;p37"/>
          <p:cNvPicPr preferRelativeResize="0"/>
          <p:nvPr/>
        </p:nvPicPr>
        <p:blipFill>
          <a:blip r:embed="rId3">
            <a:alphaModFix/>
          </a:blip>
          <a:stretch>
            <a:fillRect/>
          </a:stretch>
        </p:blipFill>
        <p:spPr>
          <a:xfrm>
            <a:off x="0" y="0"/>
            <a:ext cx="4806850"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8"/>
          <p:cNvSpPr txBox="1">
            <a:spLocks noGrp="1"/>
          </p:cNvSpPr>
          <p:nvPr>
            <p:ph type="ctrTitle"/>
          </p:nvPr>
        </p:nvSpPr>
        <p:spPr>
          <a:xfrm>
            <a:off x="311700" y="120125"/>
            <a:ext cx="8520600" cy="11418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4220" b="1">
                <a:solidFill>
                  <a:schemeClr val="lt1"/>
                </a:solidFill>
                <a:latin typeface="Calibri"/>
                <a:ea typeface="Calibri"/>
                <a:cs typeface="Calibri"/>
                <a:sym typeface="Calibri"/>
              </a:rPr>
              <a:t>What Catholics Believe About Mary</a:t>
            </a:r>
            <a:endParaRPr sz="2080" b="1">
              <a:solidFill>
                <a:schemeClr val="lt1"/>
              </a:solidFill>
              <a:latin typeface="Calibri"/>
              <a:ea typeface="Calibri"/>
              <a:cs typeface="Calibri"/>
              <a:sym typeface="Calibri"/>
            </a:endParaRPr>
          </a:p>
        </p:txBody>
      </p:sp>
      <p:sp>
        <p:nvSpPr>
          <p:cNvPr id="209" name="Google Shape;209;p38"/>
          <p:cNvSpPr txBox="1">
            <a:spLocks noGrp="1"/>
          </p:cNvSpPr>
          <p:nvPr>
            <p:ph type="subTitle" idx="1"/>
          </p:nvPr>
        </p:nvSpPr>
        <p:spPr>
          <a:xfrm>
            <a:off x="311700" y="1406825"/>
            <a:ext cx="2055900" cy="6000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540"/>
              <a:buNone/>
            </a:pPr>
            <a:r>
              <a:rPr lang="en" sz="1940">
                <a:solidFill>
                  <a:schemeClr val="lt1"/>
                </a:solidFill>
                <a:latin typeface="Calibri"/>
                <a:ea typeface="Calibri"/>
                <a:cs typeface="Calibri"/>
                <a:sym typeface="Calibri"/>
              </a:rPr>
              <a:t>Immaculate Conception</a:t>
            </a:r>
            <a:endParaRPr sz="1940">
              <a:solidFill>
                <a:schemeClr val="lt1"/>
              </a:solidFill>
              <a:latin typeface="Calibri"/>
              <a:ea typeface="Calibri"/>
              <a:cs typeface="Calibri"/>
              <a:sym typeface="Calibri"/>
            </a:endParaRPr>
          </a:p>
        </p:txBody>
      </p:sp>
      <p:sp>
        <p:nvSpPr>
          <p:cNvPr id="210" name="Google Shape;210;p38"/>
          <p:cNvSpPr txBox="1">
            <a:spLocks noGrp="1"/>
          </p:cNvSpPr>
          <p:nvPr>
            <p:ph type="subTitle" idx="1"/>
          </p:nvPr>
        </p:nvSpPr>
        <p:spPr>
          <a:xfrm>
            <a:off x="2516100" y="1406825"/>
            <a:ext cx="2055900" cy="6000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750"/>
              <a:buNone/>
            </a:pPr>
            <a:r>
              <a:rPr lang="en" sz="1950">
                <a:solidFill>
                  <a:schemeClr val="lt1"/>
                </a:solidFill>
                <a:latin typeface="Calibri"/>
                <a:ea typeface="Calibri"/>
                <a:cs typeface="Calibri"/>
                <a:sym typeface="Calibri"/>
              </a:rPr>
              <a:t>Perpetual Virginity</a:t>
            </a:r>
            <a:endParaRPr sz="1950">
              <a:solidFill>
                <a:schemeClr val="lt1"/>
              </a:solidFill>
              <a:latin typeface="Calibri"/>
              <a:ea typeface="Calibri"/>
              <a:cs typeface="Calibri"/>
              <a:sym typeface="Calibri"/>
            </a:endParaRPr>
          </a:p>
        </p:txBody>
      </p:sp>
      <p:sp>
        <p:nvSpPr>
          <p:cNvPr id="211" name="Google Shape;211;p38"/>
          <p:cNvSpPr txBox="1">
            <a:spLocks noGrp="1"/>
          </p:cNvSpPr>
          <p:nvPr>
            <p:ph type="subTitle" idx="1"/>
          </p:nvPr>
        </p:nvSpPr>
        <p:spPr>
          <a:xfrm>
            <a:off x="4754250" y="1406825"/>
            <a:ext cx="2055900" cy="600000"/>
          </a:xfrm>
          <a:prstGeom prst="rect">
            <a:avLst/>
          </a:prstGeom>
          <a:solidFill>
            <a:srgbClr val="073763"/>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1900">
                <a:solidFill>
                  <a:schemeClr val="lt1"/>
                </a:solidFill>
                <a:latin typeface="Calibri"/>
                <a:ea typeface="Calibri"/>
                <a:cs typeface="Calibri"/>
                <a:sym typeface="Calibri"/>
              </a:rPr>
              <a:t>Mother of God</a:t>
            </a:r>
            <a:endParaRPr sz="1900">
              <a:solidFill>
                <a:schemeClr val="lt1"/>
              </a:solidFill>
              <a:latin typeface="Calibri"/>
              <a:ea typeface="Calibri"/>
              <a:cs typeface="Calibri"/>
              <a:sym typeface="Calibri"/>
            </a:endParaRPr>
          </a:p>
        </p:txBody>
      </p:sp>
      <p:sp>
        <p:nvSpPr>
          <p:cNvPr id="212" name="Google Shape;212;p38"/>
          <p:cNvSpPr txBox="1"/>
          <p:nvPr/>
        </p:nvSpPr>
        <p:spPr>
          <a:xfrm>
            <a:off x="309000" y="2151700"/>
            <a:ext cx="2055900" cy="2576400"/>
          </a:xfrm>
          <a:prstGeom prst="rect">
            <a:avLst/>
          </a:prstGeom>
          <a:solidFill>
            <a:schemeClr val="lt1"/>
          </a:solidFill>
          <a:ln w="1905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700" b="1">
                <a:solidFill>
                  <a:srgbClr val="073763"/>
                </a:solidFill>
                <a:highlight>
                  <a:srgbClr val="FFFFFF"/>
                </a:highlight>
                <a:latin typeface="Calibri"/>
                <a:ea typeface="Calibri"/>
                <a:cs typeface="Calibri"/>
                <a:sym typeface="Calibri"/>
              </a:rPr>
              <a:t> Mary, the mother of Jesus, was preserved free from the effects of the sin of Adam (usually referred to as “original sin”) from the first instant of her conception.</a:t>
            </a:r>
            <a:endParaRPr sz="1700" b="1">
              <a:solidFill>
                <a:srgbClr val="073763"/>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200"/>
              <a:buFont typeface="Arial"/>
              <a:buNone/>
            </a:pPr>
            <a:endParaRPr sz="1200">
              <a:latin typeface="Calibri"/>
              <a:ea typeface="Calibri"/>
              <a:cs typeface="Calibri"/>
              <a:sym typeface="Calibri"/>
            </a:endParaRPr>
          </a:p>
        </p:txBody>
      </p:sp>
      <p:sp>
        <p:nvSpPr>
          <p:cNvPr id="213" name="Google Shape;213;p38"/>
          <p:cNvSpPr txBox="1"/>
          <p:nvPr/>
        </p:nvSpPr>
        <p:spPr>
          <a:xfrm>
            <a:off x="2516100" y="2185000"/>
            <a:ext cx="2055900" cy="2543100"/>
          </a:xfrm>
          <a:prstGeom prst="rect">
            <a:avLst/>
          </a:prstGeom>
          <a:solidFill>
            <a:schemeClr val="lt1"/>
          </a:solidFill>
          <a:ln w="1905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900"/>
              <a:buFont typeface="Arial"/>
              <a:buNone/>
            </a:pPr>
            <a:r>
              <a:rPr lang="en" sz="1700" b="1">
                <a:solidFill>
                  <a:srgbClr val="073763"/>
                </a:solidFill>
                <a:highlight>
                  <a:srgbClr val="FFFFFF"/>
                </a:highlight>
                <a:latin typeface="Calibri"/>
                <a:ea typeface="Calibri"/>
                <a:cs typeface="Calibri"/>
                <a:sym typeface="Calibri"/>
              </a:rPr>
              <a:t>Mary, the mother of Jesus, was a virgin "before, during and after" the birth of Christ.  When the Bible speaks of Jesus’ brothers and sisters it is referring to kinsmen. </a:t>
            </a:r>
            <a:endParaRPr sz="1700" b="1" i="0" u="none" strike="noStrike" cap="none">
              <a:solidFill>
                <a:srgbClr val="073763"/>
              </a:solidFill>
              <a:latin typeface="Calibri"/>
              <a:ea typeface="Calibri"/>
              <a:cs typeface="Calibri"/>
              <a:sym typeface="Calibri"/>
            </a:endParaRPr>
          </a:p>
        </p:txBody>
      </p:sp>
      <p:sp>
        <p:nvSpPr>
          <p:cNvPr id="214" name="Google Shape;214;p38"/>
          <p:cNvSpPr txBox="1"/>
          <p:nvPr/>
        </p:nvSpPr>
        <p:spPr>
          <a:xfrm>
            <a:off x="4723200" y="2185000"/>
            <a:ext cx="2055900" cy="2543100"/>
          </a:xfrm>
          <a:prstGeom prst="rect">
            <a:avLst/>
          </a:prstGeom>
          <a:solidFill>
            <a:schemeClr val="lt1"/>
          </a:solidFill>
          <a:ln w="19050"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700" b="1">
                <a:solidFill>
                  <a:srgbClr val="073763"/>
                </a:solidFill>
                <a:latin typeface="Calibri"/>
                <a:ea typeface="Calibri"/>
                <a:cs typeface="Calibri"/>
                <a:sym typeface="Calibri"/>
              </a:rPr>
              <a:t>Mary is the Theotokos (Greek for Christ Bearer or Mother of God). Jesus is God and Mary is his mother, therefore Mary is the mother of God.</a:t>
            </a:r>
            <a:endParaRPr sz="1700" b="1">
              <a:solidFill>
                <a:srgbClr val="073763"/>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1100"/>
              <a:buFont typeface="Arial"/>
              <a:buNone/>
            </a:pPr>
            <a:endParaRPr sz="12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 name="Google Shape;215;p38"/>
          <p:cNvSpPr txBox="1">
            <a:spLocks noGrp="1"/>
          </p:cNvSpPr>
          <p:nvPr>
            <p:ph type="subTitle" idx="1"/>
          </p:nvPr>
        </p:nvSpPr>
        <p:spPr>
          <a:xfrm>
            <a:off x="6992400" y="1406825"/>
            <a:ext cx="1839900" cy="600000"/>
          </a:xfrm>
          <a:prstGeom prst="rect">
            <a:avLst/>
          </a:prstGeom>
          <a:solidFill>
            <a:srgbClr val="073763"/>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1900">
                <a:solidFill>
                  <a:schemeClr val="lt1"/>
                </a:solidFill>
                <a:latin typeface="Calibri"/>
                <a:ea typeface="Calibri"/>
                <a:cs typeface="Calibri"/>
                <a:sym typeface="Calibri"/>
              </a:rPr>
              <a:t>Assumption</a:t>
            </a:r>
            <a:endParaRPr sz="1900">
              <a:solidFill>
                <a:schemeClr val="lt1"/>
              </a:solidFill>
              <a:latin typeface="Calibri"/>
              <a:ea typeface="Calibri"/>
              <a:cs typeface="Calibri"/>
              <a:sym typeface="Calibri"/>
            </a:endParaRPr>
          </a:p>
        </p:txBody>
      </p:sp>
      <p:sp>
        <p:nvSpPr>
          <p:cNvPr id="216" name="Google Shape;216;p38"/>
          <p:cNvSpPr txBox="1"/>
          <p:nvPr/>
        </p:nvSpPr>
        <p:spPr>
          <a:xfrm>
            <a:off x="6995100" y="2218300"/>
            <a:ext cx="1839900" cy="2509800"/>
          </a:xfrm>
          <a:prstGeom prst="rect">
            <a:avLst/>
          </a:prstGeom>
          <a:solidFill>
            <a:schemeClr val="lt1"/>
          </a:solidFill>
          <a:ln w="19050"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700" b="1">
                <a:solidFill>
                  <a:srgbClr val="073763"/>
                </a:solidFill>
                <a:highlight>
                  <a:srgbClr val="FFFFFF"/>
                </a:highlight>
                <a:latin typeface="Calibri"/>
                <a:ea typeface="Calibri"/>
                <a:cs typeface="Calibri"/>
                <a:sym typeface="Calibri"/>
              </a:rPr>
              <a:t>Mary  was "assumed"or taken into heaven instead of going through the natural process of physical decay upon death.</a:t>
            </a:r>
            <a:endParaRPr sz="1700" b="1">
              <a:solidFill>
                <a:srgbClr val="073763"/>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1100"/>
              <a:buFont typeface="Arial"/>
              <a:buNone/>
            </a:pPr>
            <a:endParaRPr sz="12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subTitle" idx="1"/>
          </p:nvPr>
        </p:nvSpPr>
        <p:spPr>
          <a:xfrm>
            <a:off x="4453800" y="1711250"/>
            <a:ext cx="4172700" cy="288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605"/>
              <a:buFont typeface="Arial"/>
              <a:buNone/>
            </a:pPr>
            <a:r>
              <a:rPr lang="en" sz="2300">
                <a:solidFill>
                  <a:schemeClr val="lt1"/>
                </a:solidFill>
                <a:latin typeface="Calibri"/>
                <a:ea typeface="Calibri"/>
                <a:cs typeface="Calibri"/>
                <a:sym typeface="Calibri"/>
              </a:rPr>
              <a:t>Church teaching related to the Holy Eucharist that holds that the substance of the bread and wine is changed into the substance of the Body and Blood of Christ at the consecration at Mass. Rejected by Protestant reformers.</a:t>
            </a:r>
            <a:endParaRPr sz="2300">
              <a:solidFill>
                <a:schemeClr val="lt1"/>
              </a:solidFill>
              <a:latin typeface="Calibri"/>
              <a:ea typeface="Calibri"/>
              <a:cs typeface="Calibri"/>
              <a:sym typeface="Calibri"/>
            </a:endParaRPr>
          </a:p>
        </p:txBody>
      </p:sp>
      <p:sp>
        <p:nvSpPr>
          <p:cNvPr id="222" name="Google Shape;222;p39"/>
          <p:cNvSpPr/>
          <p:nvPr/>
        </p:nvSpPr>
        <p:spPr>
          <a:xfrm>
            <a:off x="311700" y="188375"/>
            <a:ext cx="8383200" cy="1116000"/>
          </a:xfrm>
          <a:prstGeom prst="roundRect">
            <a:avLst>
              <a:gd name="adj" fmla="val 16667"/>
            </a:avLst>
          </a:prstGeom>
          <a:gradFill>
            <a:gsLst>
              <a:gs pos="0">
                <a:srgbClr val="FFF6DB"/>
              </a:gs>
              <a:gs pos="100000">
                <a:srgbClr val="FAD25C"/>
              </a:gs>
            </a:gsLst>
            <a:lin ang="5400012" scaled="0"/>
          </a:gra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9"/>
          <p:cNvSpPr txBox="1"/>
          <p:nvPr/>
        </p:nvSpPr>
        <p:spPr>
          <a:xfrm>
            <a:off x="1157325" y="188375"/>
            <a:ext cx="7233300" cy="10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rgbClr val="7F6000"/>
                </a:solidFill>
                <a:latin typeface="Calibri"/>
                <a:ea typeface="Calibri"/>
                <a:cs typeface="Calibri"/>
                <a:sym typeface="Calibri"/>
              </a:rPr>
              <a:t>    Transubstantiation</a:t>
            </a:r>
            <a:endParaRPr sz="5300" b="0" i="0" u="none" strike="noStrike" cap="none">
              <a:solidFill>
                <a:srgbClr val="7F6000"/>
              </a:solidFill>
              <a:latin typeface="Calibri"/>
              <a:ea typeface="Calibri"/>
              <a:cs typeface="Calibri"/>
              <a:sym typeface="Calibri"/>
            </a:endParaRPr>
          </a:p>
        </p:txBody>
      </p:sp>
      <p:sp>
        <p:nvSpPr>
          <p:cNvPr id="224" name="Google Shape;224;p39"/>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9"/>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226" name="Google Shape;226;p39"/>
          <p:cNvPicPr preferRelativeResize="0"/>
          <p:nvPr/>
        </p:nvPicPr>
        <p:blipFill>
          <a:blip r:embed="rId3">
            <a:alphaModFix/>
          </a:blip>
          <a:stretch>
            <a:fillRect/>
          </a:stretch>
        </p:blipFill>
        <p:spPr>
          <a:xfrm>
            <a:off x="1157325" y="1760063"/>
            <a:ext cx="2788974" cy="2788974"/>
          </a:xfrm>
          <a:prstGeom prst="rect">
            <a:avLst/>
          </a:prstGeom>
          <a:noFill/>
          <a:ln w="76200" cap="flat" cmpd="sng">
            <a:solidFill>
              <a:srgbClr val="7F6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40"/>
          <p:cNvSpPr txBox="1">
            <a:spLocks noGrp="1"/>
          </p:cNvSpPr>
          <p:nvPr>
            <p:ph type="subTitle" idx="1"/>
          </p:nvPr>
        </p:nvSpPr>
        <p:spPr>
          <a:xfrm>
            <a:off x="3628500" y="2210775"/>
            <a:ext cx="4761900" cy="251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605"/>
              <a:buNone/>
            </a:pPr>
            <a:r>
              <a:rPr lang="en" sz="3200">
                <a:solidFill>
                  <a:schemeClr val="lt1"/>
                </a:solidFill>
                <a:latin typeface="Impact"/>
                <a:ea typeface="Impact"/>
                <a:cs typeface="Impact"/>
                <a:sym typeface="Impact"/>
              </a:rPr>
              <a:t>“...that they may all be one.” </a:t>
            </a:r>
            <a:r>
              <a:rPr lang="en" sz="2400">
                <a:solidFill>
                  <a:schemeClr val="lt1"/>
                </a:solidFill>
                <a:latin typeface="Impact"/>
                <a:ea typeface="Impact"/>
                <a:cs typeface="Impact"/>
                <a:sym typeface="Impact"/>
              </a:rPr>
              <a:t>-Jn 17:21</a:t>
            </a:r>
            <a:endParaRPr sz="2400">
              <a:solidFill>
                <a:schemeClr val="lt1"/>
              </a:solidFill>
              <a:latin typeface="Impact"/>
              <a:ea typeface="Impact"/>
              <a:cs typeface="Impact"/>
              <a:sym typeface="Impact"/>
            </a:endParaRPr>
          </a:p>
          <a:p>
            <a:pPr marL="0" lvl="0" indent="0" algn="ctr" rtl="0">
              <a:spcBef>
                <a:spcPts val="0"/>
              </a:spcBef>
              <a:spcAft>
                <a:spcPts val="0"/>
              </a:spcAft>
              <a:buSzPts val="605"/>
              <a:buNone/>
            </a:pPr>
            <a:endParaRPr sz="1600">
              <a:solidFill>
                <a:schemeClr val="lt1"/>
              </a:solidFill>
              <a:latin typeface="Impact"/>
              <a:ea typeface="Impact"/>
              <a:cs typeface="Impact"/>
              <a:sym typeface="Impact"/>
            </a:endParaRPr>
          </a:p>
        </p:txBody>
      </p:sp>
      <p:sp>
        <p:nvSpPr>
          <p:cNvPr id="232" name="Google Shape;232;p40"/>
          <p:cNvSpPr/>
          <p:nvPr/>
        </p:nvSpPr>
        <p:spPr>
          <a:xfrm>
            <a:off x="311700" y="188375"/>
            <a:ext cx="8383200" cy="1116000"/>
          </a:xfrm>
          <a:prstGeom prst="roundRect">
            <a:avLst>
              <a:gd name="adj" fmla="val 16667"/>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0"/>
          <p:cNvSpPr txBox="1"/>
          <p:nvPr/>
        </p:nvSpPr>
        <p:spPr>
          <a:xfrm>
            <a:off x="311700" y="188375"/>
            <a:ext cx="8078700" cy="2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a:solidFill>
                  <a:srgbClr val="783F04"/>
                </a:solidFill>
                <a:latin typeface="Calibri"/>
                <a:ea typeface="Calibri"/>
                <a:cs typeface="Calibri"/>
                <a:sym typeface="Calibri"/>
              </a:rPr>
              <a:t>               Memorize It</a:t>
            </a:r>
            <a:endParaRPr sz="5300" b="0" i="0" u="none" strike="noStrike" cap="none">
              <a:solidFill>
                <a:srgbClr val="783F04"/>
              </a:solidFill>
              <a:latin typeface="Calibri"/>
              <a:ea typeface="Calibri"/>
              <a:cs typeface="Calibri"/>
              <a:sym typeface="Calibri"/>
            </a:endParaRPr>
          </a:p>
        </p:txBody>
      </p:sp>
      <p:sp>
        <p:nvSpPr>
          <p:cNvPr id="234" name="Google Shape;234;p40"/>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0"/>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Key</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Verse</a:t>
            </a:r>
            <a:endParaRPr sz="1400" b="0" i="0" u="none" strike="noStrike" cap="none">
              <a:solidFill>
                <a:srgbClr val="000000"/>
              </a:solidFill>
              <a:latin typeface="Calibri"/>
              <a:ea typeface="Calibri"/>
              <a:cs typeface="Calibri"/>
              <a:sym typeface="Calibri"/>
            </a:endParaRPr>
          </a:p>
        </p:txBody>
      </p:sp>
      <p:pic>
        <p:nvPicPr>
          <p:cNvPr id="236" name="Google Shape;236;p40"/>
          <p:cNvPicPr preferRelativeResize="0"/>
          <p:nvPr/>
        </p:nvPicPr>
        <p:blipFill rotWithShape="1">
          <a:blip r:embed="rId4">
            <a:alphaModFix/>
          </a:blip>
          <a:srcRect/>
          <a:stretch/>
        </p:blipFill>
        <p:spPr>
          <a:xfrm flipH="1">
            <a:off x="1021551" y="1747036"/>
            <a:ext cx="2470075" cy="3087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6"/>
          <p:cNvSpPr txBox="1">
            <a:spLocks noGrp="1"/>
          </p:cNvSpPr>
          <p:nvPr>
            <p:ph type="subTitle" idx="1"/>
          </p:nvPr>
        </p:nvSpPr>
        <p:spPr>
          <a:xfrm>
            <a:off x="4256100" y="1711263"/>
            <a:ext cx="4438800" cy="288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lt1"/>
                </a:solidFill>
              </a:rPr>
              <a:t>From the Greek meaning "through the whole," that is "universal," "world-wide," "all inclusive." The Church is catholic- universal in time and space.</a:t>
            </a:r>
            <a:endParaRPr dirty="0">
              <a:solidFill>
                <a:schemeClr val="lt1"/>
              </a:solidFill>
              <a:latin typeface="Calibri"/>
              <a:ea typeface="Calibri"/>
              <a:cs typeface="Calibri"/>
              <a:sym typeface="Calibri"/>
            </a:endParaRPr>
          </a:p>
          <a:p>
            <a:pPr marL="0" lvl="0" indent="0" algn="ctr" rtl="0">
              <a:lnSpc>
                <a:spcPct val="100000"/>
              </a:lnSpc>
              <a:spcBef>
                <a:spcPts val="0"/>
              </a:spcBef>
              <a:spcAft>
                <a:spcPts val="0"/>
              </a:spcAft>
              <a:buClr>
                <a:srgbClr val="000000"/>
              </a:buClr>
              <a:buSzPts val="605"/>
              <a:buFont typeface="Arial"/>
              <a:buNone/>
            </a:pPr>
            <a:endParaRPr dirty="0">
              <a:solidFill>
                <a:schemeClr val="lt1"/>
              </a:solidFill>
              <a:latin typeface="Calibri"/>
              <a:ea typeface="Calibri"/>
              <a:cs typeface="Calibri"/>
              <a:sym typeface="Calibri"/>
            </a:endParaRPr>
          </a:p>
        </p:txBody>
      </p:sp>
      <p:sp>
        <p:nvSpPr>
          <p:cNvPr id="105" name="Google Shape;105;p26"/>
          <p:cNvSpPr/>
          <p:nvPr/>
        </p:nvSpPr>
        <p:spPr>
          <a:xfrm>
            <a:off x="311700" y="188375"/>
            <a:ext cx="8383200" cy="1116000"/>
          </a:xfrm>
          <a:prstGeom prst="roundRect">
            <a:avLst>
              <a:gd name="adj" fmla="val 16667"/>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6"/>
          <p:cNvSpPr txBox="1"/>
          <p:nvPr/>
        </p:nvSpPr>
        <p:spPr>
          <a:xfrm>
            <a:off x="1157325" y="188375"/>
            <a:ext cx="7233300" cy="10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rgbClr val="7F6000"/>
                </a:solidFill>
                <a:latin typeface="Calibri"/>
                <a:ea typeface="Calibri"/>
                <a:cs typeface="Calibri"/>
                <a:sym typeface="Calibri"/>
              </a:rPr>
              <a:t>               catholic</a:t>
            </a:r>
            <a:endParaRPr sz="5300" b="0" i="0" u="none" strike="noStrike" cap="none">
              <a:solidFill>
                <a:srgbClr val="7F6000"/>
              </a:solidFill>
              <a:latin typeface="Calibri"/>
              <a:ea typeface="Calibri"/>
              <a:cs typeface="Calibri"/>
              <a:sym typeface="Calibri"/>
            </a:endParaRPr>
          </a:p>
        </p:txBody>
      </p:sp>
      <p:sp>
        <p:nvSpPr>
          <p:cNvPr id="107" name="Google Shape;107;p26"/>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09" name="Google Shape;109;p26"/>
          <p:cNvPicPr preferRelativeResize="0"/>
          <p:nvPr/>
        </p:nvPicPr>
        <p:blipFill>
          <a:blip r:embed="rId3">
            <a:alphaModFix/>
          </a:blip>
          <a:stretch>
            <a:fillRect/>
          </a:stretch>
        </p:blipFill>
        <p:spPr>
          <a:xfrm>
            <a:off x="761800" y="1863415"/>
            <a:ext cx="3202901" cy="2582325"/>
          </a:xfrm>
          <a:prstGeom prst="rect">
            <a:avLst/>
          </a:prstGeom>
          <a:noFill/>
          <a:ln w="76200" cap="flat" cmpd="sng">
            <a:solidFill>
              <a:srgbClr val="BF9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4128700" y="172000"/>
            <a:ext cx="5015400" cy="1383000"/>
          </a:xfrm>
          <a:prstGeom prst="rect">
            <a:avLst/>
          </a:prstGeom>
          <a:solidFill>
            <a:srgbClr val="073763"/>
          </a:solidFill>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720" b="1">
                <a:solidFill>
                  <a:schemeClr val="lt1"/>
                </a:solidFill>
                <a:latin typeface="Calibri"/>
                <a:ea typeface="Calibri"/>
                <a:cs typeface="Calibri"/>
                <a:sym typeface="Calibri"/>
              </a:rPr>
              <a:t>Missionary Efforts</a:t>
            </a:r>
            <a:endParaRPr sz="3720" b="1">
              <a:solidFill>
                <a:schemeClr val="lt1"/>
              </a:solidFill>
              <a:latin typeface="Calibri"/>
              <a:ea typeface="Calibri"/>
              <a:cs typeface="Calibri"/>
              <a:sym typeface="Calibri"/>
            </a:endParaRPr>
          </a:p>
        </p:txBody>
      </p:sp>
      <p:sp>
        <p:nvSpPr>
          <p:cNvPr id="115" name="Google Shape;115;p27"/>
          <p:cNvSpPr txBox="1">
            <a:spLocks noGrp="1"/>
          </p:cNvSpPr>
          <p:nvPr>
            <p:ph type="body" idx="1"/>
          </p:nvPr>
        </p:nvSpPr>
        <p:spPr>
          <a:xfrm>
            <a:off x="4792625" y="1823950"/>
            <a:ext cx="3962100" cy="3018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2141" dirty="0">
                <a:solidFill>
                  <a:srgbClr val="073763"/>
                </a:solidFill>
                <a:highlight>
                  <a:srgbClr val="FFFFFF"/>
                </a:highlight>
                <a:latin typeface="Impact"/>
                <a:ea typeface="Impact"/>
                <a:cs typeface="Impact"/>
                <a:sym typeface="Impact"/>
              </a:rPr>
              <a:t>“All power in heaven and on earth has been given to me. Go, therefore, and make disciples of </a:t>
            </a:r>
            <a:r>
              <a:rPr lang="en" sz="2141" i="1" dirty="0">
                <a:solidFill>
                  <a:srgbClr val="073763"/>
                </a:solidFill>
                <a:highlight>
                  <a:srgbClr val="FFFFFF"/>
                </a:highlight>
                <a:latin typeface="Impact"/>
                <a:ea typeface="Impact"/>
                <a:cs typeface="Impact"/>
                <a:sym typeface="Impact"/>
              </a:rPr>
              <a:t>ALL NATIONS  </a:t>
            </a:r>
            <a:r>
              <a:rPr lang="en" sz="2141" dirty="0">
                <a:solidFill>
                  <a:srgbClr val="073763"/>
                </a:solidFill>
                <a:highlight>
                  <a:srgbClr val="FFFFFF"/>
                </a:highlight>
                <a:latin typeface="Impact"/>
                <a:ea typeface="Impact"/>
                <a:cs typeface="Impact"/>
                <a:sym typeface="Impact"/>
              </a:rPr>
              <a:t>baptizing them in the name of the Father, and of the Son, and of the holy Spirit…”</a:t>
            </a:r>
            <a:endParaRPr sz="4191" dirty="0">
              <a:solidFill>
                <a:srgbClr val="073763"/>
              </a:solidFill>
              <a:latin typeface="Impact"/>
              <a:ea typeface="Impact"/>
              <a:cs typeface="Impact"/>
              <a:sym typeface="Impact"/>
            </a:endParaRPr>
          </a:p>
          <a:p>
            <a:pPr marL="0" lvl="0" indent="0" algn="ctr" rtl="0">
              <a:spcBef>
                <a:spcPts val="1200"/>
              </a:spcBef>
              <a:spcAft>
                <a:spcPts val="0"/>
              </a:spcAft>
              <a:buClr>
                <a:schemeClr val="dk1"/>
              </a:buClr>
              <a:buSzPts val="1100"/>
              <a:buFont typeface="Arial"/>
              <a:buNone/>
            </a:pPr>
            <a:r>
              <a:rPr lang="en" sz="1900" dirty="0">
                <a:solidFill>
                  <a:srgbClr val="073763"/>
                </a:solidFill>
                <a:latin typeface="Impact"/>
                <a:ea typeface="Impact"/>
                <a:cs typeface="Impact"/>
                <a:sym typeface="Impact"/>
              </a:rPr>
              <a:t>-Mt 28:18-19</a:t>
            </a:r>
            <a:endParaRPr sz="1900" dirty="0">
              <a:solidFill>
                <a:srgbClr val="073763"/>
              </a:solidFill>
              <a:latin typeface="Impact"/>
              <a:ea typeface="Impact"/>
              <a:cs typeface="Impact"/>
              <a:sym typeface="Impact"/>
            </a:endParaRPr>
          </a:p>
          <a:p>
            <a:pPr marL="0" lvl="0" indent="0" algn="l" rtl="0">
              <a:spcBef>
                <a:spcPts val="1200"/>
              </a:spcBef>
              <a:spcAft>
                <a:spcPts val="1200"/>
              </a:spcAft>
              <a:buNone/>
            </a:pPr>
            <a:endParaRPr dirty="0"/>
          </a:p>
        </p:txBody>
      </p:sp>
      <p:pic>
        <p:nvPicPr>
          <p:cNvPr id="116" name="Google Shape;116;p27"/>
          <p:cNvPicPr preferRelativeResize="0"/>
          <p:nvPr/>
        </p:nvPicPr>
        <p:blipFill>
          <a:blip r:embed="rId3">
            <a:alphaModFix/>
          </a:blip>
          <a:stretch>
            <a:fillRect/>
          </a:stretch>
        </p:blipFill>
        <p:spPr>
          <a:xfrm>
            <a:off x="0" y="0"/>
            <a:ext cx="4067858"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4128700" y="172000"/>
            <a:ext cx="5015400" cy="1383000"/>
          </a:xfrm>
          <a:prstGeom prst="rect">
            <a:avLst/>
          </a:prstGeom>
          <a:solidFill>
            <a:srgbClr val="073763"/>
          </a:solidFill>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720" b="1">
                <a:solidFill>
                  <a:schemeClr val="lt1"/>
                </a:solidFill>
                <a:latin typeface="Calibri"/>
                <a:ea typeface="Calibri"/>
                <a:cs typeface="Calibri"/>
                <a:sym typeface="Calibri"/>
              </a:rPr>
              <a:t>Re-Evangelization</a:t>
            </a:r>
            <a:endParaRPr sz="3720" b="1">
              <a:solidFill>
                <a:schemeClr val="lt1"/>
              </a:solidFill>
              <a:latin typeface="Calibri"/>
              <a:ea typeface="Calibri"/>
              <a:cs typeface="Calibri"/>
              <a:sym typeface="Calibri"/>
            </a:endParaRPr>
          </a:p>
        </p:txBody>
      </p:sp>
      <p:sp>
        <p:nvSpPr>
          <p:cNvPr id="122" name="Google Shape;122;p28"/>
          <p:cNvSpPr txBox="1">
            <a:spLocks noGrp="1"/>
          </p:cNvSpPr>
          <p:nvPr>
            <p:ph type="body" idx="1"/>
          </p:nvPr>
        </p:nvSpPr>
        <p:spPr>
          <a:xfrm>
            <a:off x="4283125" y="1823950"/>
            <a:ext cx="4471500" cy="3018000"/>
          </a:xfrm>
          <a:prstGeom prst="rect">
            <a:avLst/>
          </a:prstGeom>
        </p:spPr>
        <p:txBody>
          <a:bodyPr spcFirstLastPara="1" wrap="square" lIns="91425" tIns="91425" rIns="91425" bIns="91425" anchor="t" anchorCtr="0">
            <a:normAutofit fontScale="55000" lnSpcReduction="10000"/>
          </a:bodyPr>
          <a:lstStyle/>
          <a:p>
            <a:pPr marL="0" lvl="0" indent="0" algn="ctr" rtl="0">
              <a:spcBef>
                <a:spcPts val="0"/>
              </a:spcBef>
              <a:spcAft>
                <a:spcPts val="0"/>
              </a:spcAft>
              <a:buClr>
                <a:schemeClr val="dk1"/>
              </a:buClr>
              <a:buSzPct val="39473"/>
              <a:buFont typeface="Arial"/>
              <a:buNone/>
            </a:pPr>
            <a:r>
              <a:rPr lang="en" sz="2786">
                <a:solidFill>
                  <a:srgbClr val="073763"/>
                </a:solidFill>
                <a:highlight>
                  <a:srgbClr val="FFFFFF"/>
                </a:highlight>
                <a:latin typeface="Calibri"/>
                <a:ea typeface="Calibri"/>
                <a:cs typeface="Calibri"/>
                <a:sym typeface="Calibri"/>
              </a:rPr>
              <a:t> “Instead of being just a church that welcomes and receives by keeping the doors open, let us try also to be a church that finds new roads, that is able to step outside itself and go to those who do not attend Mass, to those who have quit or are indifferent. The ones who quit sometimes do it for reasons that, if properly understood and assessed, can lead to a return. But that takes audacity and courage.”</a:t>
            </a:r>
            <a:endParaRPr sz="4836">
              <a:solidFill>
                <a:srgbClr val="073763"/>
              </a:solidFill>
              <a:latin typeface="Calibri"/>
              <a:ea typeface="Calibri"/>
              <a:cs typeface="Calibri"/>
              <a:sym typeface="Calibri"/>
            </a:endParaRPr>
          </a:p>
          <a:p>
            <a:pPr marL="0" lvl="0" indent="0" algn="ctr" rtl="0">
              <a:spcBef>
                <a:spcPts val="1200"/>
              </a:spcBef>
              <a:spcAft>
                <a:spcPts val="0"/>
              </a:spcAft>
              <a:buClr>
                <a:schemeClr val="dk1"/>
              </a:buClr>
              <a:buSzPct val="41868"/>
              <a:buFont typeface="Arial"/>
              <a:buNone/>
            </a:pPr>
            <a:r>
              <a:rPr lang="en" sz="2627">
                <a:solidFill>
                  <a:srgbClr val="073763"/>
                </a:solidFill>
                <a:latin typeface="Calibri"/>
                <a:ea typeface="Calibri"/>
                <a:cs typeface="Calibri"/>
                <a:sym typeface="Calibri"/>
              </a:rPr>
              <a:t>-Pope Francis</a:t>
            </a:r>
            <a:endParaRPr sz="2627">
              <a:solidFill>
                <a:srgbClr val="073763"/>
              </a:solidFill>
              <a:latin typeface="Calibri"/>
              <a:ea typeface="Calibri"/>
              <a:cs typeface="Calibri"/>
              <a:sym typeface="Calibri"/>
            </a:endParaRPr>
          </a:p>
          <a:p>
            <a:pPr marL="0" lvl="0" indent="0" algn="l" rtl="0">
              <a:spcBef>
                <a:spcPts val="1200"/>
              </a:spcBef>
              <a:spcAft>
                <a:spcPts val="1200"/>
              </a:spcAft>
              <a:buNone/>
            </a:pPr>
            <a:endParaRPr/>
          </a:p>
        </p:txBody>
      </p:sp>
      <p:pic>
        <p:nvPicPr>
          <p:cNvPr id="123" name="Google Shape;123;p28"/>
          <p:cNvPicPr preferRelativeResize="0"/>
          <p:nvPr/>
        </p:nvPicPr>
        <p:blipFill>
          <a:blip r:embed="rId3">
            <a:alphaModFix/>
          </a:blip>
          <a:stretch>
            <a:fillRect/>
          </a:stretch>
        </p:blipFill>
        <p:spPr>
          <a:xfrm>
            <a:off x="152400" y="172000"/>
            <a:ext cx="3976300" cy="3940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0" y="343475"/>
            <a:ext cx="4956000" cy="1383000"/>
          </a:xfrm>
          <a:prstGeom prst="rect">
            <a:avLst/>
          </a:prstGeom>
          <a:solidFill>
            <a:srgbClr val="7F6000"/>
          </a:solidFill>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720" b="1">
                <a:solidFill>
                  <a:schemeClr val="lt1"/>
                </a:solidFill>
                <a:latin typeface="Calibri"/>
                <a:ea typeface="Calibri"/>
                <a:cs typeface="Calibri"/>
                <a:sym typeface="Calibri"/>
              </a:rPr>
              <a:t>The Church is One</a:t>
            </a:r>
            <a:endParaRPr sz="3720" b="1">
              <a:solidFill>
                <a:schemeClr val="lt1"/>
              </a:solidFill>
              <a:latin typeface="Calibri"/>
              <a:ea typeface="Calibri"/>
              <a:cs typeface="Calibri"/>
              <a:sym typeface="Calibri"/>
            </a:endParaRPr>
          </a:p>
        </p:txBody>
      </p:sp>
      <p:sp>
        <p:nvSpPr>
          <p:cNvPr id="129" name="Google Shape;129;p29"/>
          <p:cNvSpPr txBox="1">
            <a:spLocks noGrp="1"/>
          </p:cNvSpPr>
          <p:nvPr>
            <p:ph type="body" idx="1"/>
          </p:nvPr>
        </p:nvSpPr>
        <p:spPr>
          <a:xfrm>
            <a:off x="289875" y="1648200"/>
            <a:ext cx="4282200" cy="34953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Clr>
                <a:schemeClr val="dk1"/>
              </a:buClr>
              <a:buSzPts val="275"/>
              <a:buFont typeface="Arial"/>
              <a:buNone/>
            </a:pPr>
            <a:endParaRPr sz="9642" b="1" dirty="0">
              <a:solidFill>
                <a:srgbClr val="7F6000"/>
              </a:solidFill>
              <a:latin typeface="Calibri"/>
              <a:ea typeface="Calibri"/>
              <a:cs typeface="Calibri"/>
              <a:sym typeface="Calibri"/>
            </a:endParaRPr>
          </a:p>
          <a:p>
            <a:pPr marL="0" lvl="0" indent="0" algn="ctr" rtl="0">
              <a:spcBef>
                <a:spcPts val="1200"/>
              </a:spcBef>
              <a:spcAft>
                <a:spcPts val="0"/>
              </a:spcAft>
              <a:buClr>
                <a:schemeClr val="dk1"/>
              </a:buClr>
              <a:buSzPts val="275"/>
              <a:buFont typeface="Arial"/>
              <a:buNone/>
            </a:pPr>
            <a:r>
              <a:rPr lang="en" sz="9642" b="1" dirty="0">
                <a:solidFill>
                  <a:srgbClr val="7F6000"/>
                </a:solidFill>
                <a:latin typeface="Calibri"/>
                <a:ea typeface="Calibri"/>
                <a:cs typeface="Calibri"/>
                <a:sym typeface="Calibri"/>
              </a:rPr>
              <a:t>“I pray not only for them, but also for those who will believe in me through their word, so that they may all be one, as you, Father, are in me and I in you.” </a:t>
            </a:r>
            <a:r>
              <a:rPr lang="en" sz="7200" b="1" dirty="0">
                <a:solidFill>
                  <a:srgbClr val="7F6000"/>
                </a:solidFill>
                <a:latin typeface="Calibri"/>
                <a:ea typeface="Calibri"/>
                <a:cs typeface="Calibri"/>
                <a:sym typeface="Calibri"/>
              </a:rPr>
              <a:t>-Jn 17:20–21</a:t>
            </a:r>
            <a:endParaRPr sz="7200" b="1" dirty="0">
              <a:solidFill>
                <a:srgbClr val="7F6000"/>
              </a:solidFill>
              <a:latin typeface="Calibri"/>
              <a:ea typeface="Calibri"/>
              <a:cs typeface="Calibri"/>
              <a:sym typeface="Calibri"/>
            </a:endParaRPr>
          </a:p>
          <a:p>
            <a:pPr marL="0" lvl="0" indent="0" algn="ctr" rtl="0">
              <a:spcBef>
                <a:spcPts val="1200"/>
              </a:spcBef>
              <a:spcAft>
                <a:spcPts val="0"/>
              </a:spcAft>
              <a:buClr>
                <a:schemeClr val="dk1"/>
              </a:buClr>
              <a:buSzPts val="275"/>
              <a:buFont typeface="Arial"/>
              <a:buNone/>
            </a:pPr>
            <a:endParaRPr sz="5427" dirty="0">
              <a:latin typeface="Impact"/>
              <a:ea typeface="Impact"/>
              <a:cs typeface="Impact"/>
              <a:sym typeface="Impact"/>
            </a:endParaRPr>
          </a:p>
          <a:p>
            <a:pPr marL="0" lvl="0" indent="0" algn="ctr" rtl="0">
              <a:spcBef>
                <a:spcPts val="1200"/>
              </a:spcBef>
              <a:spcAft>
                <a:spcPts val="0"/>
              </a:spcAft>
              <a:buClr>
                <a:schemeClr val="dk1"/>
              </a:buClr>
              <a:buSzPct val="33846"/>
              <a:buFont typeface="Arial"/>
              <a:buNone/>
            </a:pPr>
            <a:endParaRPr sz="3250" dirty="0">
              <a:latin typeface="Impact"/>
              <a:ea typeface="Impact"/>
              <a:cs typeface="Impact"/>
              <a:sym typeface="Impact"/>
            </a:endParaRPr>
          </a:p>
          <a:p>
            <a:pPr marL="0" lvl="0" indent="0" algn="l" rtl="0">
              <a:spcBef>
                <a:spcPts val="1200"/>
              </a:spcBef>
              <a:spcAft>
                <a:spcPts val="0"/>
              </a:spcAft>
              <a:buClr>
                <a:schemeClr val="dk1"/>
              </a:buClr>
              <a:buSzPct val="36666"/>
              <a:buFont typeface="Arial"/>
              <a:buNone/>
            </a:pPr>
            <a:endParaRPr sz="3000" dirty="0">
              <a:solidFill>
                <a:srgbClr val="073763"/>
              </a:solidFill>
              <a:latin typeface="Impact"/>
              <a:ea typeface="Impact"/>
              <a:cs typeface="Impact"/>
              <a:sym typeface="Impact"/>
            </a:endParaRPr>
          </a:p>
          <a:p>
            <a:pPr marL="0" lvl="0" indent="0" algn="l" rtl="0">
              <a:spcBef>
                <a:spcPts val="1200"/>
              </a:spcBef>
              <a:spcAft>
                <a:spcPts val="1200"/>
              </a:spcAft>
              <a:buNone/>
            </a:pPr>
            <a:endParaRPr dirty="0"/>
          </a:p>
        </p:txBody>
      </p:sp>
      <p:pic>
        <p:nvPicPr>
          <p:cNvPr id="130" name="Google Shape;130;p29"/>
          <p:cNvPicPr preferRelativeResize="0"/>
          <p:nvPr/>
        </p:nvPicPr>
        <p:blipFill rotWithShape="1">
          <a:blip r:embed="rId3">
            <a:alphaModFix/>
          </a:blip>
          <a:srcRect l="13550" r="14257"/>
          <a:stretch/>
        </p:blipFill>
        <p:spPr>
          <a:xfrm>
            <a:off x="4859400" y="50751"/>
            <a:ext cx="4569513" cy="504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0" y="0"/>
            <a:ext cx="9144000" cy="10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000" b="1">
                <a:solidFill>
                  <a:srgbClr val="7F6000"/>
                </a:solidFill>
                <a:latin typeface="Calibri"/>
                <a:ea typeface="Calibri"/>
                <a:cs typeface="Calibri"/>
                <a:sym typeface="Calibri"/>
              </a:rPr>
              <a:t>‘The Bond of Perfection’</a:t>
            </a:r>
            <a:endParaRPr sz="4000" b="1">
              <a:solidFill>
                <a:srgbClr val="7F6000"/>
              </a:solidFill>
              <a:latin typeface="Calibri"/>
              <a:ea typeface="Calibri"/>
              <a:cs typeface="Calibri"/>
              <a:sym typeface="Calibri"/>
            </a:endParaRPr>
          </a:p>
        </p:txBody>
      </p:sp>
      <p:sp>
        <p:nvSpPr>
          <p:cNvPr id="136" name="Google Shape;136;p30"/>
          <p:cNvSpPr txBox="1"/>
          <p:nvPr/>
        </p:nvSpPr>
        <p:spPr>
          <a:xfrm>
            <a:off x="6301438" y="4116975"/>
            <a:ext cx="2231100" cy="9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7F6000"/>
              </a:solidFill>
              <a:latin typeface="Calibri"/>
              <a:ea typeface="Calibri"/>
              <a:cs typeface="Calibri"/>
              <a:sym typeface="Calibri"/>
            </a:endParaRPr>
          </a:p>
        </p:txBody>
      </p:sp>
      <p:pic>
        <p:nvPicPr>
          <p:cNvPr id="137" name="Google Shape;137;p30"/>
          <p:cNvPicPr preferRelativeResize="0"/>
          <p:nvPr/>
        </p:nvPicPr>
        <p:blipFill>
          <a:blip r:embed="rId4">
            <a:alphaModFix/>
          </a:blip>
          <a:stretch>
            <a:fillRect/>
          </a:stretch>
        </p:blipFill>
        <p:spPr>
          <a:xfrm>
            <a:off x="1744975" y="1027548"/>
            <a:ext cx="5654026" cy="3259900"/>
          </a:xfrm>
          <a:prstGeom prst="rect">
            <a:avLst/>
          </a:prstGeom>
          <a:noFill/>
          <a:ln w="76200" cap="flat" cmpd="sng">
            <a:solidFill>
              <a:srgbClr val="7F6000"/>
            </a:solidFill>
            <a:prstDash val="solid"/>
            <a:round/>
            <a:headEnd type="none" w="sm" len="sm"/>
            <a:tailEnd type="none" w="sm" len="sm"/>
          </a:ln>
        </p:spPr>
      </p:pic>
      <p:sp>
        <p:nvSpPr>
          <p:cNvPr id="138" name="Google Shape;138;p30"/>
          <p:cNvSpPr txBox="1"/>
          <p:nvPr/>
        </p:nvSpPr>
        <p:spPr>
          <a:xfrm>
            <a:off x="966675" y="4472300"/>
            <a:ext cx="7441800" cy="456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800" b="1">
                <a:solidFill>
                  <a:srgbClr val="7F6000"/>
                </a:solidFill>
                <a:latin typeface="Calibri"/>
                <a:ea typeface="Calibri"/>
                <a:cs typeface="Calibri"/>
                <a:sym typeface="Calibri"/>
              </a:rPr>
              <a:t>St. Paul teaches that love is the “bond of perfection” (Col 3:14)</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31"/>
          <p:cNvSpPr txBox="1">
            <a:spLocks noGrp="1"/>
          </p:cNvSpPr>
          <p:nvPr>
            <p:ph type="title"/>
          </p:nvPr>
        </p:nvSpPr>
        <p:spPr>
          <a:xfrm>
            <a:off x="418800" y="404050"/>
            <a:ext cx="8289300" cy="960900"/>
          </a:xfrm>
          <a:prstGeom prst="rect">
            <a:avLst/>
          </a:prstGeom>
          <a:solidFill>
            <a:srgbClr val="7F6000"/>
          </a:solidFill>
          <a:ln w="28575" cap="flat" cmpd="sng">
            <a:solidFill>
              <a:srgbClr val="7F6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4220">
                <a:solidFill>
                  <a:schemeClr val="lt1"/>
                </a:solidFill>
                <a:latin typeface="Calibri"/>
                <a:ea typeface="Calibri"/>
                <a:cs typeface="Calibri"/>
                <a:sym typeface="Calibri"/>
              </a:rPr>
              <a:t>Three Visible Bonds of Communion</a:t>
            </a:r>
            <a:endParaRPr sz="4220">
              <a:solidFill>
                <a:schemeClr val="lt1"/>
              </a:solidFill>
              <a:latin typeface="Calibri"/>
              <a:ea typeface="Calibri"/>
              <a:cs typeface="Calibri"/>
              <a:sym typeface="Calibri"/>
            </a:endParaRPr>
          </a:p>
          <a:p>
            <a:pPr marL="0" lvl="0" indent="0" algn="l" rtl="0">
              <a:spcBef>
                <a:spcPts val="0"/>
              </a:spcBef>
              <a:spcAft>
                <a:spcPts val="0"/>
              </a:spcAft>
              <a:buSzPts val="990"/>
              <a:buNone/>
            </a:pPr>
            <a:endParaRPr sz="2520"/>
          </a:p>
        </p:txBody>
      </p:sp>
      <p:sp>
        <p:nvSpPr>
          <p:cNvPr id="144" name="Google Shape;144;p31"/>
          <p:cNvSpPr txBox="1">
            <a:spLocks noGrp="1"/>
          </p:cNvSpPr>
          <p:nvPr>
            <p:ph type="body" idx="1"/>
          </p:nvPr>
        </p:nvSpPr>
        <p:spPr>
          <a:xfrm>
            <a:off x="773400" y="4008750"/>
            <a:ext cx="1998000" cy="12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52"/>
              <a:buNone/>
            </a:pPr>
            <a:r>
              <a:rPr lang="en" sz="2400" b="1">
                <a:solidFill>
                  <a:srgbClr val="7F6000"/>
                </a:solidFill>
                <a:latin typeface="Calibri"/>
                <a:ea typeface="Calibri"/>
                <a:cs typeface="Calibri"/>
                <a:sym typeface="Calibri"/>
              </a:rPr>
              <a:t>Profession of Faith</a:t>
            </a:r>
            <a:endParaRPr sz="2400" b="1">
              <a:solidFill>
                <a:srgbClr val="7F6000"/>
              </a:solidFill>
              <a:latin typeface="Calibri"/>
              <a:ea typeface="Calibri"/>
              <a:cs typeface="Calibri"/>
              <a:sym typeface="Calibri"/>
            </a:endParaRPr>
          </a:p>
        </p:txBody>
      </p:sp>
      <p:sp>
        <p:nvSpPr>
          <p:cNvPr id="145" name="Google Shape;145;p31"/>
          <p:cNvSpPr txBox="1">
            <a:spLocks noGrp="1"/>
          </p:cNvSpPr>
          <p:nvPr>
            <p:ph type="body" idx="1"/>
          </p:nvPr>
        </p:nvSpPr>
        <p:spPr>
          <a:xfrm>
            <a:off x="3608888" y="4015225"/>
            <a:ext cx="1998000" cy="68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52"/>
              <a:buNone/>
            </a:pPr>
            <a:r>
              <a:rPr lang="en" sz="2400" b="1">
                <a:solidFill>
                  <a:srgbClr val="7F6000"/>
                </a:solidFill>
                <a:latin typeface="Calibri"/>
                <a:ea typeface="Calibri"/>
                <a:cs typeface="Calibri"/>
                <a:sym typeface="Calibri"/>
              </a:rPr>
              <a:t>Liturgy</a:t>
            </a:r>
            <a:endParaRPr sz="2400" b="1">
              <a:solidFill>
                <a:srgbClr val="7F6000"/>
              </a:solidFill>
              <a:latin typeface="Calibri"/>
              <a:ea typeface="Calibri"/>
              <a:cs typeface="Calibri"/>
              <a:sym typeface="Calibri"/>
            </a:endParaRPr>
          </a:p>
        </p:txBody>
      </p:sp>
      <p:sp>
        <p:nvSpPr>
          <p:cNvPr id="146" name="Google Shape;146;p31"/>
          <p:cNvSpPr txBox="1">
            <a:spLocks noGrp="1"/>
          </p:cNvSpPr>
          <p:nvPr>
            <p:ph type="body" idx="1"/>
          </p:nvPr>
        </p:nvSpPr>
        <p:spPr>
          <a:xfrm>
            <a:off x="6444375" y="4008750"/>
            <a:ext cx="2154300" cy="81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rgbClr val="7F6000"/>
                </a:solidFill>
                <a:latin typeface="Calibri"/>
                <a:ea typeface="Calibri"/>
                <a:cs typeface="Calibri"/>
                <a:sym typeface="Calibri"/>
              </a:rPr>
              <a:t>Apostolic Succession</a:t>
            </a:r>
            <a:endParaRPr sz="2400" b="1">
              <a:solidFill>
                <a:srgbClr val="7F6000"/>
              </a:solidFill>
              <a:latin typeface="Calibri"/>
              <a:ea typeface="Calibri"/>
              <a:cs typeface="Calibri"/>
              <a:sym typeface="Calibri"/>
            </a:endParaRPr>
          </a:p>
          <a:p>
            <a:pPr marL="0" lvl="0" indent="0" algn="l" rtl="0">
              <a:spcBef>
                <a:spcPts val="0"/>
              </a:spcBef>
              <a:spcAft>
                <a:spcPts val="0"/>
              </a:spcAft>
              <a:buSzPts val="852"/>
              <a:buNone/>
            </a:pPr>
            <a:endParaRPr sz="1395">
              <a:solidFill>
                <a:schemeClr val="dk1"/>
              </a:solidFill>
              <a:latin typeface="Calibri"/>
              <a:ea typeface="Calibri"/>
              <a:cs typeface="Calibri"/>
              <a:sym typeface="Calibri"/>
            </a:endParaRPr>
          </a:p>
        </p:txBody>
      </p:sp>
      <p:pic>
        <p:nvPicPr>
          <p:cNvPr id="147" name="Google Shape;147;p31"/>
          <p:cNvPicPr preferRelativeResize="0"/>
          <p:nvPr/>
        </p:nvPicPr>
        <p:blipFill>
          <a:blip r:embed="rId4">
            <a:alphaModFix/>
          </a:blip>
          <a:stretch>
            <a:fillRect/>
          </a:stretch>
        </p:blipFill>
        <p:spPr>
          <a:xfrm>
            <a:off x="930600" y="1735900"/>
            <a:ext cx="1683592" cy="2272849"/>
          </a:xfrm>
          <a:prstGeom prst="rect">
            <a:avLst/>
          </a:prstGeom>
          <a:noFill/>
          <a:ln w="28575" cap="flat" cmpd="sng">
            <a:solidFill>
              <a:schemeClr val="dk2"/>
            </a:solidFill>
            <a:prstDash val="solid"/>
            <a:round/>
            <a:headEnd type="none" w="sm" len="sm"/>
            <a:tailEnd type="none" w="sm" len="sm"/>
          </a:ln>
        </p:spPr>
      </p:pic>
      <p:pic>
        <p:nvPicPr>
          <p:cNvPr id="148" name="Google Shape;148;p31"/>
          <p:cNvPicPr preferRelativeResize="0"/>
          <p:nvPr/>
        </p:nvPicPr>
        <p:blipFill>
          <a:blip r:embed="rId5">
            <a:alphaModFix/>
          </a:blip>
          <a:stretch>
            <a:fillRect/>
          </a:stretch>
        </p:blipFill>
        <p:spPr>
          <a:xfrm>
            <a:off x="3014050" y="1742363"/>
            <a:ext cx="3030475" cy="2272850"/>
          </a:xfrm>
          <a:prstGeom prst="rect">
            <a:avLst/>
          </a:prstGeom>
          <a:noFill/>
          <a:ln w="28575" cap="flat" cmpd="sng">
            <a:solidFill>
              <a:srgbClr val="7F6000"/>
            </a:solidFill>
            <a:prstDash val="solid"/>
            <a:round/>
            <a:headEnd type="none" w="sm" len="sm"/>
            <a:tailEnd type="none" w="sm" len="sm"/>
          </a:ln>
        </p:spPr>
      </p:pic>
      <p:pic>
        <p:nvPicPr>
          <p:cNvPr id="149" name="Google Shape;149;p31"/>
          <p:cNvPicPr preferRelativeResize="0"/>
          <p:nvPr/>
        </p:nvPicPr>
        <p:blipFill rotWithShape="1">
          <a:blip r:embed="rId6">
            <a:alphaModFix/>
          </a:blip>
          <a:srcRect l="23242" r="21536"/>
          <a:stretch/>
        </p:blipFill>
        <p:spPr>
          <a:xfrm>
            <a:off x="6580920" y="1748825"/>
            <a:ext cx="1870506" cy="2259925"/>
          </a:xfrm>
          <a:prstGeom prst="rect">
            <a:avLst/>
          </a:prstGeom>
          <a:noFill/>
          <a:ln w="28575" cap="flat" cmpd="sng">
            <a:solidFill>
              <a:srgbClr val="7F6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p:nvPr/>
        </p:nvSpPr>
        <p:spPr>
          <a:xfrm>
            <a:off x="311700" y="188375"/>
            <a:ext cx="8383200" cy="1116000"/>
          </a:xfrm>
          <a:prstGeom prst="roundRect">
            <a:avLst>
              <a:gd name="adj" fmla="val 16667"/>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2"/>
          <p:cNvSpPr txBox="1"/>
          <p:nvPr/>
        </p:nvSpPr>
        <p:spPr>
          <a:xfrm>
            <a:off x="379650" y="188375"/>
            <a:ext cx="8010900" cy="10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rgbClr val="7F6000"/>
                </a:solidFill>
                <a:latin typeface="Calibri"/>
                <a:ea typeface="Calibri"/>
                <a:cs typeface="Calibri"/>
                <a:sym typeface="Calibri"/>
              </a:rPr>
              <a:t>    Protestant Reformation</a:t>
            </a:r>
            <a:endParaRPr sz="5300" b="0" i="0" u="none" strike="noStrike" cap="none">
              <a:solidFill>
                <a:srgbClr val="7F6000"/>
              </a:solidFill>
              <a:latin typeface="Calibri"/>
              <a:ea typeface="Calibri"/>
              <a:cs typeface="Calibri"/>
              <a:sym typeface="Calibri"/>
            </a:endParaRPr>
          </a:p>
        </p:txBody>
      </p:sp>
      <p:sp>
        <p:nvSpPr>
          <p:cNvPr id="156" name="Google Shape;156;p32"/>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2"/>
          <p:cNvSpPr txBox="1"/>
          <p:nvPr/>
        </p:nvSpPr>
        <p:spPr>
          <a:xfrm>
            <a:off x="6897750" y="280875"/>
            <a:ext cx="300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1"/>
                </a:solidFill>
              </a:rPr>
              <a:t>Key</a:t>
            </a:r>
            <a:endParaRPr sz="1600" b="1">
              <a:solidFill>
                <a:schemeClr val="dk1"/>
              </a:solidFill>
            </a:endParaRPr>
          </a:p>
          <a:p>
            <a:pPr marL="0" lvl="0" indent="0" algn="ctr" rtl="0">
              <a:spcBef>
                <a:spcPts val="0"/>
              </a:spcBef>
              <a:spcAft>
                <a:spcPts val="0"/>
              </a:spcAft>
              <a:buNone/>
            </a:pPr>
            <a:r>
              <a:rPr lang="en" sz="1600" b="1">
                <a:solidFill>
                  <a:schemeClr val="dk1"/>
                </a:solidFill>
              </a:rPr>
              <a:t>Vocab</a:t>
            </a:r>
            <a:endParaRPr/>
          </a:p>
        </p:txBody>
      </p:sp>
      <p:sp>
        <p:nvSpPr>
          <p:cNvPr id="158" name="Google Shape;158;p32"/>
          <p:cNvSpPr txBox="1"/>
          <p:nvPr/>
        </p:nvSpPr>
        <p:spPr>
          <a:xfrm>
            <a:off x="4382300" y="1541900"/>
            <a:ext cx="4258800" cy="2893800"/>
          </a:xfrm>
          <a:prstGeom prst="rect">
            <a:avLst/>
          </a:prstGeom>
          <a:solidFill>
            <a:srgbClr val="7F6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lt1"/>
                </a:solidFill>
                <a:latin typeface="Calibri"/>
                <a:ea typeface="Calibri"/>
                <a:cs typeface="Calibri"/>
                <a:sym typeface="Calibri"/>
              </a:rPr>
              <a:t>The religious movement which made its appearance in Western </a:t>
            </a:r>
            <a:r>
              <a:rPr lang="en" sz="2200">
                <a:solidFill>
                  <a:schemeClr val="lt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Europe</a:t>
            </a:r>
            <a:r>
              <a:rPr lang="en" sz="2200">
                <a:solidFill>
                  <a:schemeClr val="lt1"/>
                </a:solidFill>
                <a:latin typeface="Calibri"/>
                <a:ea typeface="Calibri"/>
                <a:cs typeface="Calibri"/>
                <a:sym typeface="Calibri"/>
              </a:rPr>
              <a:t> in the sixteenth century, and which, while ostensibly aiming at an internal renewal of the </a:t>
            </a:r>
            <a:r>
              <a:rPr lang="en" sz="2200">
                <a:solidFill>
                  <a:schemeClr val="lt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Church</a:t>
            </a:r>
            <a:r>
              <a:rPr lang="en" sz="2200">
                <a:solidFill>
                  <a:schemeClr val="lt1"/>
                </a:solidFill>
                <a:latin typeface="Calibri"/>
                <a:ea typeface="Calibri"/>
                <a:cs typeface="Calibri"/>
                <a:sym typeface="Calibri"/>
              </a:rPr>
              <a:t>, really led to a great revolt against it, and an abandonment of some of the principal </a:t>
            </a:r>
            <a:r>
              <a:rPr lang="en" sz="2200">
                <a:solidFill>
                  <a:schemeClr val="lt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beliefs</a:t>
            </a:r>
            <a:r>
              <a:rPr lang="en" sz="2200">
                <a:solidFill>
                  <a:schemeClr val="lt1"/>
                </a:solidFill>
                <a:latin typeface="Calibri"/>
                <a:ea typeface="Calibri"/>
                <a:cs typeface="Calibri"/>
                <a:sym typeface="Calibri"/>
              </a:rPr>
              <a:t>.</a:t>
            </a:r>
            <a:endParaRPr sz="4800">
              <a:solidFill>
                <a:schemeClr val="lt1"/>
              </a:solidFill>
              <a:latin typeface="Calibri"/>
              <a:ea typeface="Calibri"/>
              <a:cs typeface="Calibri"/>
              <a:sym typeface="Calibri"/>
            </a:endParaRPr>
          </a:p>
        </p:txBody>
      </p:sp>
      <p:pic>
        <p:nvPicPr>
          <p:cNvPr id="159" name="Google Shape;159;p32"/>
          <p:cNvPicPr preferRelativeResize="0"/>
          <p:nvPr/>
        </p:nvPicPr>
        <p:blipFill>
          <a:blip r:embed="rId6">
            <a:alphaModFix/>
          </a:blip>
          <a:stretch>
            <a:fillRect/>
          </a:stretch>
        </p:blipFill>
        <p:spPr>
          <a:xfrm>
            <a:off x="1025324" y="1702050"/>
            <a:ext cx="2423675" cy="2912199"/>
          </a:xfrm>
          <a:prstGeom prst="rect">
            <a:avLst/>
          </a:prstGeom>
          <a:noFill/>
          <a:ln w="76200" cap="flat" cmpd="sng">
            <a:solidFill>
              <a:srgbClr val="7F6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33"/>
          <p:cNvSpPr txBox="1">
            <a:spLocks noGrp="1"/>
          </p:cNvSpPr>
          <p:nvPr>
            <p:ph type="ctrTitle"/>
          </p:nvPr>
        </p:nvSpPr>
        <p:spPr>
          <a:xfrm>
            <a:off x="311700" y="120125"/>
            <a:ext cx="8520600" cy="866700"/>
          </a:xfrm>
          <a:prstGeom prst="rect">
            <a:avLst/>
          </a:prstGeom>
          <a:solidFill>
            <a:srgbClr val="073763"/>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4620" b="1">
                <a:solidFill>
                  <a:schemeClr val="lt1"/>
                </a:solidFill>
                <a:latin typeface="Calibri"/>
                <a:ea typeface="Calibri"/>
                <a:cs typeface="Calibri"/>
                <a:sym typeface="Calibri"/>
              </a:rPr>
              <a:t>Abuses That Fractured Unity</a:t>
            </a:r>
            <a:endParaRPr sz="2480" b="1">
              <a:solidFill>
                <a:schemeClr val="lt1"/>
              </a:solidFill>
              <a:latin typeface="Calibri"/>
              <a:ea typeface="Calibri"/>
              <a:cs typeface="Calibri"/>
              <a:sym typeface="Calibri"/>
            </a:endParaRPr>
          </a:p>
        </p:txBody>
      </p:sp>
      <p:pic>
        <p:nvPicPr>
          <p:cNvPr id="165" name="Google Shape;165;p33"/>
          <p:cNvPicPr preferRelativeResize="0"/>
          <p:nvPr/>
        </p:nvPicPr>
        <p:blipFill>
          <a:blip r:embed="rId3">
            <a:alphaModFix/>
          </a:blip>
          <a:stretch>
            <a:fillRect/>
          </a:stretch>
        </p:blipFill>
        <p:spPr>
          <a:xfrm>
            <a:off x="311700" y="1077975"/>
            <a:ext cx="8520600" cy="4153700"/>
          </a:xfrm>
          <a:prstGeom prst="rect">
            <a:avLst/>
          </a:prstGeom>
          <a:noFill/>
          <a:ln>
            <a:noFill/>
          </a:ln>
        </p:spPr>
      </p:pic>
      <p:sp>
        <p:nvSpPr>
          <p:cNvPr id="166" name="Google Shape;166;p33"/>
          <p:cNvSpPr txBox="1">
            <a:spLocks noGrp="1"/>
          </p:cNvSpPr>
          <p:nvPr>
            <p:ph type="subTitle" idx="1"/>
          </p:nvPr>
        </p:nvSpPr>
        <p:spPr>
          <a:xfrm>
            <a:off x="888750" y="1404550"/>
            <a:ext cx="1734000" cy="809400"/>
          </a:xfrm>
          <a:prstGeom prst="rect">
            <a:avLst/>
          </a:prstGeom>
          <a:solidFill>
            <a:srgbClr val="073763"/>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540"/>
              <a:buNone/>
            </a:pPr>
            <a:r>
              <a:rPr lang="en" sz="1940" b="1">
                <a:solidFill>
                  <a:schemeClr val="lt1"/>
                </a:solidFill>
                <a:latin typeface="Calibri"/>
                <a:ea typeface="Calibri"/>
                <a:cs typeface="Calibri"/>
                <a:sym typeface="Calibri"/>
              </a:rPr>
              <a:t>Nepotism</a:t>
            </a:r>
            <a:endParaRPr sz="1940" b="1">
              <a:solidFill>
                <a:schemeClr val="lt1"/>
              </a:solidFill>
              <a:latin typeface="Calibri"/>
              <a:ea typeface="Calibri"/>
              <a:cs typeface="Calibri"/>
              <a:sym typeface="Calibri"/>
            </a:endParaRPr>
          </a:p>
        </p:txBody>
      </p:sp>
      <p:sp>
        <p:nvSpPr>
          <p:cNvPr id="167" name="Google Shape;167;p33"/>
          <p:cNvSpPr txBox="1">
            <a:spLocks noGrp="1"/>
          </p:cNvSpPr>
          <p:nvPr>
            <p:ph type="subTitle" idx="1"/>
          </p:nvPr>
        </p:nvSpPr>
        <p:spPr>
          <a:xfrm>
            <a:off x="888750" y="3691675"/>
            <a:ext cx="1734000" cy="809400"/>
          </a:xfrm>
          <a:prstGeom prst="rect">
            <a:avLst/>
          </a:prstGeom>
          <a:solidFill>
            <a:srgbClr val="07376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750"/>
              <a:buNone/>
            </a:pPr>
            <a:r>
              <a:rPr lang="en" sz="1900" b="1">
                <a:solidFill>
                  <a:schemeClr val="lt1"/>
                </a:solidFill>
                <a:latin typeface="Calibri"/>
                <a:ea typeface="Calibri"/>
                <a:cs typeface="Calibri"/>
                <a:sym typeface="Calibri"/>
              </a:rPr>
              <a:t>Simony</a:t>
            </a:r>
            <a:endParaRPr sz="1900" b="1">
              <a:solidFill>
                <a:schemeClr val="lt1"/>
              </a:solidFill>
              <a:latin typeface="Calibri"/>
              <a:ea typeface="Calibri"/>
              <a:cs typeface="Calibri"/>
              <a:sym typeface="Calibri"/>
            </a:endParaRPr>
          </a:p>
        </p:txBody>
      </p:sp>
      <p:sp>
        <p:nvSpPr>
          <p:cNvPr id="168" name="Google Shape;168;p33"/>
          <p:cNvSpPr txBox="1">
            <a:spLocks noGrp="1"/>
          </p:cNvSpPr>
          <p:nvPr>
            <p:ph type="subTitle" idx="1"/>
          </p:nvPr>
        </p:nvSpPr>
        <p:spPr>
          <a:xfrm>
            <a:off x="6346975" y="1424950"/>
            <a:ext cx="1734000" cy="768600"/>
          </a:xfrm>
          <a:prstGeom prst="rect">
            <a:avLst/>
          </a:prstGeom>
          <a:solidFill>
            <a:srgbClr val="07376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1950" b="1">
                <a:solidFill>
                  <a:schemeClr val="lt1"/>
                </a:solidFill>
                <a:latin typeface="Calibri"/>
                <a:ea typeface="Calibri"/>
                <a:cs typeface="Calibri"/>
                <a:sym typeface="Calibri"/>
              </a:rPr>
              <a:t>Pluralism</a:t>
            </a:r>
            <a:endParaRPr sz="1900" b="1">
              <a:solidFill>
                <a:schemeClr val="lt1"/>
              </a:solidFill>
              <a:latin typeface="Calibri"/>
              <a:ea typeface="Calibri"/>
              <a:cs typeface="Calibri"/>
              <a:sym typeface="Calibri"/>
            </a:endParaRPr>
          </a:p>
        </p:txBody>
      </p:sp>
      <p:sp>
        <p:nvSpPr>
          <p:cNvPr id="169" name="Google Shape;169;p33"/>
          <p:cNvSpPr txBox="1">
            <a:spLocks noGrp="1"/>
          </p:cNvSpPr>
          <p:nvPr>
            <p:ph type="subTitle" idx="1"/>
          </p:nvPr>
        </p:nvSpPr>
        <p:spPr>
          <a:xfrm>
            <a:off x="6346975" y="3712075"/>
            <a:ext cx="1734000" cy="768600"/>
          </a:xfrm>
          <a:prstGeom prst="rect">
            <a:avLst/>
          </a:prstGeom>
          <a:solidFill>
            <a:srgbClr val="07376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1950" b="1">
                <a:solidFill>
                  <a:schemeClr val="lt1"/>
                </a:solidFill>
                <a:latin typeface="Calibri"/>
                <a:ea typeface="Calibri"/>
                <a:cs typeface="Calibri"/>
                <a:sym typeface="Calibri"/>
              </a:rPr>
              <a:t>Absenteeism</a:t>
            </a:r>
            <a:endParaRPr sz="1900" b="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4591</Words>
  <Application>Microsoft Office PowerPoint</Application>
  <PresentationFormat>On-screen Show (16:9)</PresentationFormat>
  <Paragraphs>248</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Impact</vt:lpstr>
      <vt:lpstr>Simple Light</vt:lpstr>
      <vt:lpstr>Simple Light</vt:lpstr>
      <vt:lpstr>PowerPoint Presentation</vt:lpstr>
      <vt:lpstr>PowerPoint Presentation</vt:lpstr>
      <vt:lpstr>Missionary Efforts</vt:lpstr>
      <vt:lpstr>Re-Evangelization</vt:lpstr>
      <vt:lpstr>The Church is One</vt:lpstr>
      <vt:lpstr>‘The Bond of Perfection’</vt:lpstr>
      <vt:lpstr>Three Visible Bonds of Communion </vt:lpstr>
      <vt:lpstr>PowerPoint Presentation</vt:lpstr>
      <vt:lpstr>Abuses That Fractured Unity</vt:lpstr>
      <vt:lpstr>Three Errors Made by Protestant Reformers</vt:lpstr>
      <vt:lpstr>PowerPoint Presentation</vt:lpstr>
      <vt:lpstr>PowerPoint Presentation</vt:lpstr>
      <vt:lpstr>Catholic Reformers</vt:lpstr>
      <vt:lpstr>What Catholics Believe About 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Harig</cp:lastModifiedBy>
  <cp:revision>5</cp:revision>
  <dcterms:modified xsi:type="dcterms:W3CDTF">2025-01-07T15:26:49Z</dcterms:modified>
</cp:coreProperties>
</file>