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Impact" panose="020B0806030902050204" pitchFamily="34" charset="0"/>
      <p:regular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gU33KLEDyCzhi5YrTNXU7CzA/Ni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F3ABEF-E2F5-165E-2C94-FAE1C5542B0B}" name="meg.chinavare@gmail.com" initials="" userId="f555350fb6504bc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452" autoAdjust="0"/>
  </p:normalViewPr>
  <p:slideViewPr>
    <p:cSldViewPr snapToGrid="0">
      <p:cViewPr varScale="1">
        <p:scale>
          <a:sx n="98" d="100"/>
          <a:sy n="98" d="100"/>
        </p:scale>
        <p:origin x="1974" y="84"/>
      </p:cViewPr>
      <p:guideLst>
        <p:guide orient="horz" pos="1620"/>
        <p:guide pos="2880"/>
      </p:guideLst>
    </p:cSldViewPr>
  </p:slideViewPr>
  <p:notesTextViewPr>
    <p:cViewPr>
      <p:scale>
        <a:sx n="1" d="1"/>
        <a:sy n="1" d="1"/>
      </p:scale>
      <p:origin x="0" y="-9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ndex.php?title=User:Bibi595&amp;action=edit&amp;redlink=1"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A8MbKF8YfiU"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youtu.be/6J9PQ5wsIuY"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Cologn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youtu.be/bPJmsOsnHU0" TargetMode="External"/><Relationship Id="rId4" Type="http://schemas.openxmlformats.org/officeDocument/2006/relationships/hyperlink" Target="https://en.wikipedia.org/wiki/Edith_Stein"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reativecommons.org/publicdomain/zero/1.0/deed.en"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en.wikipedia.org/wiki/en:Thomas_Bathas" TargetMode="Externa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ndex.php?title=User:FamilyMan88&amp;action=edit&amp;redlink=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wX9gBAP6XO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ikidata.org/wiki/Q66734555"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youtu.be/vjVaIt7Ur14" TargetMode="External"/><Relationship Id="rId5" Type="http://schemas.openxmlformats.org/officeDocument/2006/relationships/hyperlink" Target="https://commons.wikimedia.org/wiki/File:Pope_Leo_XIII,_Roman_States,_from_the_Rulers,_Flags,_and_Coats_of_Arms_series_(N126-1)_issued_by_W._Duke,_Sons_%26_Co._MET_DPB873799.jpg" TargetMode="External"/><Relationship Id="rId4" Type="http://schemas.openxmlformats.org/officeDocument/2006/relationships/hyperlink" Target="http://creativecommons.org/publicdomain/zero/1.0/deed.e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youtu.be/4Q6hy_uwkd8" TargetMode="External"/><Relationship Id="rId3" Type="http://schemas.openxmlformats.org/officeDocument/2006/relationships/hyperlink" Target="https://en.wikipedia.org/wiki/USAT_Dorchester" TargetMode="External"/><Relationship Id="rId7" Type="http://schemas.openxmlformats.org/officeDocument/2006/relationships/hyperlink" Target="https://youtu.be/TT8uP02KPK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commons.wikimedia.org/wiki/File:Escanaba-Dorchester_rescue.jpg" TargetMode="External"/><Relationship Id="rId5" Type="http://schemas.openxmlformats.org/officeDocument/2006/relationships/hyperlink" Target="https://en.wikipedia.org/wiki/North_Atlantic_Ocean" TargetMode="External"/><Relationship Id="rId4" Type="http://schemas.openxmlformats.org/officeDocument/2006/relationships/hyperlink" Target="https://en.wikipedia.org/wiki/USCGC_Escanaba_(WPG-7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 ring binder (1/2-1 inches) full of loose 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 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Directions:</a:t>
            </a:r>
            <a:r>
              <a:rPr lang="en" dirty="0">
                <a:solidFill>
                  <a:schemeClr val="dk1"/>
                </a:solidFill>
              </a:rPr>
              <a:t> Have students write down the question and then write down their answer….Then have students share their answers with one person close by. </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1ac390678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31ac3906781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SzPts val="1100"/>
              <a:buNone/>
            </a:pPr>
            <a:r>
              <a:rPr lang="en" b="1" dirty="0">
                <a:solidFill>
                  <a:schemeClr val="dk1"/>
                </a:solidFill>
              </a:rPr>
              <a:t>Photo Credit: </a:t>
            </a:r>
            <a:r>
              <a:rPr lang="en" dirty="0">
                <a:solidFill>
                  <a:schemeClr val="dk1"/>
                </a:solidFill>
              </a:rPr>
              <a:t>Auschwitz-Work Set Free. </a:t>
            </a:r>
            <a:r>
              <a:rPr lang="en" dirty="0">
                <a:solidFill>
                  <a:schemeClr val="dk1"/>
                </a:solidFill>
                <a:uFill>
                  <a:noFill/>
                </a:uFill>
                <a:hlinkClick r:id="rId3">
                  <a:extLst>
                    <a:ext uri="{A12FA001-AC4F-418D-AE19-62706E023703}">
                      <ahyp:hlinkClr xmlns:ahyp="http://schemas.microsoft.com/office/drawing/2018/hyperlinkcolor" val="tx"/>
                    </a:ext>
                  </a:extLst>
                </a:hlinkClick>
              </a:rPr>
              <a:t>Bibi595</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 Valued image. https://commons.wikimedia.org/wiki/File:Auschwitz-Work_Set_Free-new.JPG</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t>Directions:</a:t>
            </a:r>
            <a:r>
              <a:rPr lang="en" dirty="0"/>
              <a:t> Have students copy down this key term in their vocab section of their notes.</a:t>
            </a:r>
            <a:endParaRPr dirty="0"/>
          </a:p>
          <a:p>
            <a:pPr marL="0" lvl="0" indent="0" algn="l" rtl="0">
              <a:lnSpc>
                <a:spcPct val="100000"/>
              </a:lnSpc>
              <a:spcBef>
                <a:spcPts val="0"/>
              </a:spcBef>
              <a:spcAft>
                <a:spcPts val="0"/>
              </a:spcAft>
              <a:buClr>
                <a:schemeClr val="dk1"/>
              </a:buClr>
              <a:buSzPts val="1100"/>
              <a:buFont typeface="Arial"/>
              <a:buNone/>
            </a:pPr>
            <a:endParaRPr b="1" dirty="0"/>
          </a:p>
          <a:p>
            <a:pPr marL="0" lvl="0" indent="0" algn="l" rtl="0">
              <a:lnSpc>
                <a:spcPct val="100000"/>
              </a:lnSpc>
              <a:spcBef>
                <a:spcPts val="0"/>
              </a:spcBef>
              <a:spcAft>
                <a:spcPts val="0"/>
              </a:spcAft>
              <a:buClr>
                <a:schemeClr val="dk1"/>
              </a:buClr>
              <a:buSzPts val="1100"/>
              <a:buFont typeface="Arial"/>
              <a:buNone/>
            </a:pPr>
            <a:r>
              <a:rPr lang="en" b="1" dirty="0"/>
              <a:t>Teaching Points:  </a:t>
            </a:r>
            <a:r>
              <a:rPr lang="en" dirty="0"/>
              <a:t>Nazism and communism are extreme forms of totalitarianism, a concept of society that sees the state as total, controlling every aspect of a nation’s existence. Under these forms of government, religion must be either absent or utterly controlled by the state. Because the Catholic Church must remain faithful to the mission conferred by Jesus Christ, she cannot accept this view of the relationship between the Church and government.</a:t>
            </a:r>
          </a:p>
          <a:p>
            <a:pPr marL="0" lvl="0" indent="0" algn="l" rtl="0">
              <a:lnSpc>
                <a:spcPct val="100000"/>
              </a:lnSpc>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  </a:t>
            </a:r>
            <a:r>
              <a:rPr lang="en" dirty="0">
                <a:solidFill>
                  <a:schemeClr val="dk1"/>
                </a:solidFill>
              </a:rPr>
              <a:t>Google Slides images GIF.</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a:t>
            </a:r>
            <a:r>
              <a:rPr lang="en" dirty="0"/>
              <a:t> </a:t>
            </a:r>
            <a:endParaRPr dirty="0"/>
          </a:p>
          <a:p>
            <a:pPr marL="457200" lvl="0" indent="-298450" algn="l" rtl="0">
              <a:lnSpc>
                <a:spcPct val="100000"/>
              </a:lnSpc>
              <a:spcBef>
                <a:spcPts val="0"/>
              </a:spcBef>
              <a:spcAft>
                <a:spcPts val="0"/>
              </a:spcAft>
              <a:buSzPts val="1100"/>
              <a:buChar char="●"/>
            </a:pPr>
            <a:r>
              <a:rPr lang="en" dirty="0"/>
              <a:t>The Church herself is not a political society, nor is she bound to any government. </a:t>
            </a:r>
            <a:endParaRPr dirty="0"/>
          </a:p>
          <a:p>
            <a:pPr marL="457200" lvl="0" indent="-298450" algn="l" rtl="0">
              <a:lnSpc>
                <a:spcPct val="100000"/>
              </a:lnSpc>
              <a:spcBef>
                <a:spcPts val="0"/>
              </a:spcBef>
              <a:spcAft>
                <a:spcPts val="0"/>
              </a:spcAft>
              <a:buSzPts val="1100"/>
              <a:buChar char="●"/>
            </a:pPr>
            <a:r>
              <a:rPr lang="en" dirty="0"/>
              <a:t>The primary duty of the Church is the spiritual needs of her people, whereas governments are responsible for managing temporal affairs. </a:t>
            </a:r>
            <a:endParaRPr dirty="0"/>
          </a:p>
          <a:p>
            <a:pPr marL="457200" lvl="0" indent="-298450" algn="l" rtl="0">
              <a:lnSpc>
                <a:spcPct val="100000"/>
              </a:lnSpc>
              <a:spcBef>
                <a:spcPts val="0"/>
              </a:spcBef>
              <a:spcAft>
                <a:spcPts val="0"/>
              </a:spcAft>
              <a:buSzPts val="1100"/>
              <a:buChar char="●"/>
            </a:pPr>
            <a:r>
              <a:rPr lang="en" dirty="0"/>
              <a:t>Because of the necessity of religious freedom, no government should interfere with the Church’s mission. </a:t>
            </a:r>
            <a:endParaRPr dirty="0"/>
          </a:p>
          <a:p>
            <a:pPr marL="457200" lvl="0" indent="-298450" algn="l" rtl="0">
              <a:lnSpc>
                <a:spcPct val="100000"/>
              </a:lnSpc>
              <a:spcBef>
                <a:spcPts val="0"/>
              </a:spcBef>
              <a:spcAft>
                <a:spcPts val="0"/>
              </a:spcAft>
              <a:buSzPts val="1100"/>
              <a:buChar char="●"/>
            </a:pPr>
            <a:r>
              <a:rPr lang="en" dirty="0"/>
              <a:t>For her part, the Church respects the legitimate autonomy of the democratic order and is not entitled to express preferences for what type of government or political structure is in power, except in connection with her mission. </a:t>
            </a:r>
            <a:endParaRPr dirty="0"/>
          </a:p>
          <a:p>
            <a:pPr marL="457200" lvl="0" indent="-298450" algn="l" rtl="0">
              <a:lnSpc>
                <a:spcPct val="100000"/>
              </a:lnSpc>
              <a:spcBef>
                <a:spcPts val="0"/>
              </a:spcBef>
              <a:spcAft>
                <a:spcPts val="0"/>
              </a:spcAft>
              <a:buSzPts val="1100"/>
              <a:buChar char="●"/>
            </a:pPr>
            <a:r>
              <a:rPr lang="en" dirty="0"/>
              <a:t>However, while the Church does not promote a singular form of government, she is very clear that political communities that uphold democratic values—that is, ones that call for the involvement of citizens—are integral for upholding human rights and religious freedom.</a:t>
            </a:r>
            <a:endParaRPr dirty="0"/>
          </a:p>
          <a:p>
            <a:pPr marL="457200" lvl="0" indent="-298450" algn="l" rtl="0">
              <a:lnSpc>
                <a:spcPct val="100000"/>
              </a:lnSpc>
              <a:spcBef>
                <a:spcPts val="0"/>
              </a:spcBef>
              <a:spcAft>
                <a:spcPts val="0"/>
              </a:spcAft>
              <a:buSzPts val="1100"/>
              <a:buChar char="●"/>
            </a:pPr>
            <a:r>
              <a:rPr lang="en" dirty="0"/>
              <a:t>Many Catholic priests and religious sister have suffered with the people affected by totalitarianism. Saints and holy people such as: Saint Maximilian Kolbe (1894-1941) -- Franciscan priest (Auschwitz). Blessed Alice Kotowska (1900-1939) -- Resurrection nun who helped Jews (forest of Piasnicy). Blessed Michal Kozal (1893-1943) -- Polish bishop (Dachau). Blessed Karl Leisner (1915-1945) -- German priest (Dachau) and Sr. Benedicta of the Cross. All were victims of totalitarian regimes during World War II. </a:t>
            </a:r>
            <a:endParaRPr sz="1500" dirty="0">
              <a:solidFill>
                <a:srgbClr val="1F1F1F"/>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Online Resources: </a:t>
            </a:r>
            <a:r>
              <a:rPr lang="en" dirty="0">
                <a:solidFill>
                  <a:schemeClr val="dk1"/>
                </a:solidFill>
              </a:rPr>
              <a:t> Have students view video, </a:t>
            </a:r>
            <a:r>
              <a:rPr lang="en" i="1" dirty="0">
                <a:solidFill>
                  <a:schemeClr val="dk1"/>
                </a:solidFill>
              </a:rPr>
              <a:t>The Saint of Auschwitz.</a:t>
            </a:r>
            <a:r>
              <a:rPr lang="en" dirty="0">
                <a:solidFill>
                  <a:schemeClr val="dk1"/>
                </a:solidFill>
              </a:rPr>
              <a:t> URL here: </a:t>
            </a:r>
            <a:r>
              <a:rPr lang="en" u="sng" dirty="0">
                <a:solidFill>
                  <a:schemeClr val="hlink"/>
                </a:solidFill>
                <a:hlinkClick r:id="rId3"/>
              </a:rPr>
              <a:t>https://youtu.be/A8MbKF8YfiU</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View video, </a:t>
            </a:r>
            <a:r>
              <a:rPr lang="en" i="1" dirty="0"/>
              <a:t>Pope Pius XII and the Vatican's efforts to aid persecuted Jews during World War II.</a:t>
            </a:r>
            <a:r>
              <a:rPr lang="en" dirty="0"/>
              <a:t> </a:t>
            </a:r>
            <a:r>
              <a:rPr lang="en" dirty="0">
                <a:solidFill>
                  <a:schemeClr val="dk1"/>
                </a:solidFill>
              </a:rPr>
              <a:t>URL here: </a:t>
            </a:r>
            <a:r>
              <a:rPr lang="en" u="sng" dirty="0">
                <a:solidFill>
                  <a:schemeClr val="hlink"/>
                </a:solidFill>
                <a:hlinkClick r:id="rId4"/>
              </a:rPr>
              <a:t>https://youtu.be/6J9PQ5wsIuY</a:t>
            </a:r>
            <a:r>
              <a:rPr lang="en" dirty="0">
                <a:solidFill>
                  <a:schemeClr val="dk1"/>
                </a:solidFill>
              </a:rPr>
              <a:t> </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eae5cbf38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2eae5cbf384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a:t>
            </a:r>
            <a:r>
              <a:rPr lang="en" dirty="0"/>
              <a:t>: . Edith Stein (ca. 1938-1939). </a:t>
            </a:r>
            <a:r>
              <a:rPr lang="en" dirty="0">
                <a:solidFill>
                  <a:schemeClr val="dk1"/>
                </a:solidFill>
              </a:rPr>
              <a:t>Unknown author. Public domain </a:t>
            </a:r>
            <a:r>
              <a:rPr lang="en" dirty="0"/>
              <a:t>https://commons.wikimedia.org/wiki/File:Edith_Stein_(ca._1938-1939).jpg</a:t>
            </a:r>
            <a:endParaRPr dirty="0"/>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a:t>
            </a:r>
            <a:r>
              <a:rPr lang="en" dirty="0"/>
              <a:t> The so-called "passport" photo taken in the doorway of the </a:t>
            </a:r>
            <a:r>
              <a:rPr lang="en" u="sng" dirty="0">
                <a:solidFill>
                  <a:schemeClr val="hlink"/>
                </a:solidFill>
                <a:hlinkClick r:id="rId3"/>
              </a:rPr>
              <a:t>Cologne</a:t>
            </a:r>
            <a:r>
              <a:rPr lang="en" dirty="0"/>
              <a:t> Carmel. A passport picture that </a:t>
            </a:r>
            <a:r>
              <a:rPr lang="en" u="sng" dirty="0">
                <a:solidFill>
                  <a:schemeClr val="hlink"/>
                </a:solidFill>
                <a:hlinkClick r:id="rId4"/>
              </a:rPr>
              <a:t>Edith Stein</a:t>
            </a:r>
            <a:r>
              <a:rPr lang="en" dirty="0"/>
              <a:t> (1891–1942) had to have taken for her passport (ca. December 1938-1939) before moving to Echt, Netherlands. Edith Stein, a German Jewish philosopher, converted to the Roman Catholic Church, became a Discalced Carmelite nun and took the religious name of Teresa Benedicta of the Cross. On 7 August 1942, she was deported to the Auschwitz concentration camp and killed in a mass gas chamber.</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Edith Stein A Saint for our Time. </a:t>
            </a:r>
            <a:r>
              <a:rPr lang="en" dirty="0">
                <a:solidFill>
                  <a:schemeClr val="dk1"/>
                </a:solidFill>
              </a:rPr>
              <a:t>URL here: </a:t>
            </a:r>
            <a:r>
              <a:rPr lang="en" u="sng" dirty="0">
                <a:solidFill>
                  <a:schemeClr val="hlink"/>
                </a:solidFill>
                <a:hlinkClick r:id="rId5"/>
              </a:rPr>
              <a:t>https://youtu.be/bPJmsOsnHU0</a:t>
            </a:r>
            <a:endParaRPr lang="en" u="sng" dirty="0">
              <a:solidFill>
                <a:schemeClr val="hlink"/>
              </a:solidFill>
            </a:endParaRPr>
          </a:p>
          <a:p>
            <a:pPr marL="0" lvl="0" indent="0" algn="l" rtl="0">
              <a:lnSpc>
                <a:spcPct val="100000"/>
              </a:lnSpc>
              <a:spcBef>
                <a:spcPts val="0"/>
              </a:spcBef>
              <a:spcAft>
                <a:spcPts val="0"/>
              </a:spcAft>
              <a:buSzPts val="1100"/>
              <a:buNone/>
            </a:pPr>
            <a:endParaRPr lang="en" u="sng" dirty="0">
              <a:solidFill>
                <a:schemeClr val="hlink"/>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quote. Add bonus points to the assessment if they can copy it down demonstrating that they memorized it.</a:t>
            </a:r>
          </a:p>
          <a:p>
            <a:pPr marL="0" lvl="0" indent="0" algn="l" rtl="0">
              <a:lnSpc>
                <a:spcPct val="100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 </a:t>
            </a:r>
            <a:r>
              <a:rPr lang="en" dirty="0">
                <a:solidFill>
                  <a:schemeClr val="dk1"/>
                </a:solidFill>
              </a:rPr>
              <a:t> AMP Textbook p. 393.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The family itself is a concrete example of the Church. The Church is present in family life. This has been true since the beginning of creation when man and woman came together as one. This was also true in the early years of the Church when the Eucharist was celebrated in family homes.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The vocations of those who become priests and members of the consecrated life have always been nurtured and developed through family life. The family is the first place for education in prayer and the practice of prayer.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The family is the domestic church and the “original cell of social life” (CCC, 2207), and it must always be protected, including against cultural threats that may be supported by governments.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Knights of Columbus: Catholic Family in a Post-Christian World.</a:t>
            </a:r>
            <a:r>
              <a:rPr lang="en" dirty="0">
                <a:solidFill>
                  <a:schemeClr val="dk1"/>
                </a:solidFill>
              </a:rPr>
              <a:t> URL here: https://youtu.be/V2_fVfgVpRg</a:t>
            </a:r>
          </a:p>
          <a:p>
            <a:pPr marL="0" lvl="0" indent="0" algn="l" rtl="0">
              <a:lnSpc>
                <a:spcPct val="100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 </a:t>
            </a:r>
            <a:r>
              <a:rPr lang="en" dirty="0">
                <a:solidFill>
                  <a:schemeClr val="dk1"/>
                </a:solidFill>
              </a:rPr>
              <a:t> AMP Textbook p. 392.</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side information in their notebooks.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 b="1" dirty="0"/>
              <a:t>Teaching Points:</a:t>
            </a:r>
            <a:r>
              <a:rPr lang="en" dirty="0"/>
              <a:t> </a:t>
            </a:r>
            <a:endParaRPr dirty="0"/>
          </a:p>
          <a:p>
            <a:pPr marL="457200" lvl="0" indent="-298450" algn="l" rtl="0">
              <a:lnSpc>
                <a:spcPct val="100000"/>
              </a:lnSpc>
              <a:spcBef>
                <a:spcPts val="0"/>
              </a:spcBef>
              <a:spcAft>
                <a:spcPts val="0"/>
              </a:spcAft>
              <a:buSzPts val="1100"/>
              <a:buChar char="●"/>
            </a:pPr>
            <a:r>
              <a:rPr lang="en" dirty="0"/>
              <a:t>The “sexual revolution” of the 1960s in large part destroyed this common understanding of the connection between sex and marriage.</a:t>
            </a:r>
            <a:endParaRPr dirty="0"/>
          </a:p>
          <a:p>
            <a:pPr marL="457200" lvl="0" indent="-298450" algn="l" rtl="0">
              <a:lnSpc>
                <a:spcPct val="100000"/>
              </a:lnSpc>
              <a:spcBef>
                <a:spcPts val="0"/>
              </a:spcBef>
              <a:spcAft>
                <a:spcPts val="0"/>
              </a:spcAft>
              <a:buSzPts val="1100"/>
              <a:buChar char="●"/>
            </a:pPr>
            <a:r>
              <a:rPr lang="en" dirty="0"/>
              <a:t> For many, sex became a recreational activity for consenting adults, with increasingly few limits placed on it. Sins against the Sixth Commandment—”You shall not commit adultery”—not only became increasingly common but were also defended as harmless or even beneficial. </a:t>
            </a:r>
            <a:endParaRPr dirty="0"/>
          </a:p>
          <a:p>
            <a:pPr marL="457200" lvl="0" indent="-298450" algn="l" rtl="0">
              <a:lnSpc>
                <a:spcPct val="100000"/>
              </a:lnSpc>
              <a:spcBef>
                <a:spcPts val="0"/>
              </a:spcBef>
              <a:spcAft>
                <a:spcPts val="0"/>
              </a:spcAft>
              <a:buSzPts val="1100"/>
              <a:buChar char="●"/>
            </a:pPr>
            <a:r>
              <a:rPr lang="en" dirty="0"/>
              <a:t>In the face of opposition from the dominant culture, the Church continues to insist on God’s design for sex and marriage.</a:t>
            </a:r>
            <a:endParaRPr dirty="0"/>
          </a:p>
          <a:p>
            <a:pPr marL="457200" lvl="0" indent="-298450" algn="l" rtl="0">
              <a:lnSpc>
                <a:spcPct val="100000"/>
              </a:lnSpc>
              <a:spcBef>
                <a:spcPts val="0"/>
              </a:spcBef>
              <a:spcAft>
                <a:spcPts val="0"/>
              </a:spcAft>
              <a:buSzPts val="1100"/>
              <a:buChar char="●"/>
            </a:pPr>
            <a:r>
              <a:rPr lang="en" dirty="0"/>
              <a:t>The truth of the Church’s teaching has been borne out in the negative psychological, medical, and spiritual fallout from widespread extramarital sexual relationships brought about by the mentality of the ‘sexual revolution’. </a:t>
            </a:r>
            <a:endParaRPr dirty="0"/>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Online Resources</a:t>
            </a:r>
            <a:r>
              <a:rPr lang="en" dirty="0">
                <a:solidFill>
                  <a:schemeClr val="dk1"/>
                </a:solidFill>
              </a:rPr>
              <a:t>:Have students view video, </a:t>
            </a:r>
            <a:r>
              <a:rPr lang="en" i="1" dirty="0">
                <a:solidFill>
                  <a:schemeClr val="dk1"/>
                </a:solidFill>
              </a:rPr>
              <a:t>Bishop Barron on Contraception and Social Change  </a:t>
            </a:r>
            <a:r>
              <a:rPr lang="en" dirty="0">
                <a:solidFill>
                  <a:schemeClr val="dk1"/>
                </a:solidFill>
              </a:rPr>
              <a:t>URL here: https://youtu.be/JWyWgNTf9ec</a:t>
            </a:r>
          </a:p>
          <a:p>
            <a:pPr marL="0" lvl="0" indent="0" algn="l" rtl="0">
              <a:lnSpc>
                <a:spcPct val="100000"/>
              </a:lnSpc>
              <a:spcBef>
                <a:spcPts val="0"/>
              </a:spcBef>
              <a:spcAft>
                <a:spcPts val="0"/>
              </a:spcAft>
              <a:buSzPts val="1100"/>
              <a:buNone/>
            </a:pPr>
            <a:r>
              <a:rPr lang="en" dirty="0">
                <a:solidFill>
                  <a:schemeClr val="dk1"/>
                </a:solidFill>
              </a:rPr>
              <a:t>Have students view, </a:t>
            </a:r>
            <a:r>
              <a:rPr lang="en" i="1" dirty="0">
                <a:solidFill>
                  <a:schemeClr val="dk1"/>
                </a:solidFill>
              </a:rPr>
              <a:t>The Problem With hook-Up Culture. </a:t>
            </a:r>
            <a:r>
              <a:rPr lang="en" dirty="0">
                <a:solidFill>
                  <a:schemeClr val="dk1"/>
                </a:solidFill>
              </a:rPr>
              <a:t>URL here: </a:t>
            </a:r>
            <a:r>
              <a:rPr lang="en-US" dirty="0">
                <a:solidFill>
                  <a:schemeClr val="dk1"/>
                </a:solidFill>
              </a:rPr>
              <a:t>https://youtu.be/BrwetR5Qc9s </a:t>
            </a:r>
          </a:p>
          <a:p>
            <a:pPr marL="0" lvl="0" indent="0" algn="l" rtl="0">
              <a:lnSpc>
                <a:spcPct val="100000"/>
              </a:lnSpc>
              <a:spcBef>
                <a:spcPts val="0"/>
              </a:spcBef>
              <a:spcAft>
                <a:spcPts val="0"/>
              </a:spcAft>
              <a:buSzPts val="1100"/>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t>Photo Credits:</a:t>
            </a:r>
            <a:r>
              <a:rPr lang="en" dirty="0">
                <a:solidFill>
                  <a:schemeClr val="dk1"/>
                </a:solidFill>
              </a:rPr>
              <a:t> South Netherlandish; Relief; Sculpture-Wood. </a:t>
            </a:r>
            <a:r>
              <a:rPr lang="en" dirty="0">
                <a:solidFill>
                  <a:schemeClr val="dk1"/>
                </a:solidFill>
                <a:uFill>
                  <a:noFill/>
                </a:uFill>
                <a:hlinkClick r:id="rId3">
                  <a:extLst>
                    <a:ext uri="{A12FA001-AC4F-418D-AE19-62706E023703}">
                      <ahyp:hlinkClr xmlns:ahyp="http://schemas.microsoft.com/office/drawing/2018/hyperlinkcolor" val="tx"/>
                    </a:ext>
                  </a:extLst>
                </a:hlinkClick>
              </a:rPr>
              <a:t>Creative Commons Zero, Public Domain Dedication</a:t>
            </a:r>
            <a:r>
              <a:rPr lang="en" dirty="0">
                <a:solidFill>
                  <a:schemeClr val="dk1"/>
                </a:solidFill>
              </a:rPr>
              <a:t>. Apostles in Praye</a:t>
            </a:r>
            <a:endParaRPr dirty="0">
              <a:solidFill>
                <a:schemeClr val="dk1"/>
              </a:solidFill>
            </a:endParaRPr>
          </a:p>
          <a:p>
            <a:pPr marL="0" lvl="0" indent="0" algn="l" rtl="0">
              <a:spcBef>
                <a:spcPts val="0"/>
              </a:spcBef>
              <a:spcAft>
                <a:spcPts val="0"/>
              </a:spcAft>
              <a:buSzPts val="1100"/>
              <a:buNone/>
            </a:pPr>
            <a:r>
              <a:rPr lang="en" dirty="0">
                <a:solidFill>
                  <a:schemeClr val="dk1"/>
                </a:solidFill>
              </a:rPr>
              <a:t>Pro-Life demonstration in Washington. </a:t>
            </a:r>
            <a:r>
              <a:rPr lang="en" dirty="0">
                <a:solidFill>
                  <a:schemeClr val="dk1"/>
                </a:solidFill>
                <a:uFill>
                  <a:noFill/>
                </a:uFill>
                <a:hlinkClick r:id="rId4">
                  <a:extLst>
                    <a:ext uri="{A12FA001-AC4F-418D-AE19-62706E023703}">
                      <ahyp:hlinkClr xmlns:ahyp="http://schemas.microsoft.com/office/drawing/2018/hyperlinkcolor" val="tx"/>
                    </a:ext>
                  </a:extLst>
                </a:hlinkClick>
              </a:rPr>
              <a:t>FamilyMan88</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a:t>
            </a:r>
            <a:endParaRPr dirty="0">
              <a:solidFill>
                <a:schemeClr val="dk1"/>
              </a:solidFill>
            </a:endParaRPr>
          </a:p>
          <a:p>
            <a:pPr marL="0" lvl="0" indent="0" algn="l" rtl="0">
              <a:spcBef>
                <a:spcPts val="0"/>
              </a:spcBef>
              <a:spcAft>
                <a:spcPts val="0"/>
              </a:spcAft>
              <a:buSzPts val="1100"/>
              <a:buNone/>
            </a:pPr>
            <a:r>
              <a:rPr lang="en" dirty="0">
                <a:solidFill>
                  <a:schemeClr val="dk1"/>
                </a:solidFill>
              </a:rPr>
              <a:t>Pro-life-march.png. Jesus Enthroned. </a:t>
            </a:r>
            <a:r>
              <a:rPr lang="en" dirty="0">
                <a:solidFill>
                  <a:schemeClr val="dk1"/>
                </a:solidFill>
                <a:uFill>
                  <a:noFill/>
                </a:uFill>
                <a:hlinkClick r:id="rId6">
                  <a:extLst>
                    <a:ext uri="{A12FA001-AC4F-418D-AE19-62706E023703}">
                      <ahyp:hlinkClr xmlns:ahyp="http://schemas.microsoft.com/office/drawing/2018/hyperlinkcolor" val="tx"/>
                    </a:ext>
                  </a:extLst>
                </a:hlinkClick>
              </a:rPr>
              <a:t>Thomas Bathas</a:t>
            </a:r>
            <a:r>
              <a:rPr lang="en" dirty="0">
                <a:solidFill>
                  <a:schemeClr val="dk1"/>
                </a:solidFill>
              </a:rPr>
              <a:t>. Public domain. https://commons.wikimedia.org/</a:t>
            </a:r>
            <a:endParaRPr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Directions: </a:t>
            </a:r>
            <a:r>
              <a:rPr lang="en" dirty="0"/>
              <a:t>Have students copy down information from the slide into their notes.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Teaching Points:  </a:t>
            </a:r>
            <a:r>
              <a:rPr lang="en" dirty="0"/>
              <a:t>Part of the Church’s own mystery is that she is also unchanging.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The Body of Christ, the Church, is constant in her…</a:t>
            </a:r>
            <a:endParaRPr dirty="0"/>
          </a:p>
          <a:p>
            <a:pPr marL="457200" lvl="0" indent="-298450" algn="l" rtl="0">
              <a:lnSpc>
                <a:spcPct val="100000"/>
              </a:lnSpc>
              <a:spcBef>
                <a:spcPts val="0"/>
              </a:spcBef>
              <a:spcAft>
                <a:spcPts val="0"/>
              </a:spcAft>
              <a:buSzPts val="1100"/>
              <a:buChar char="●"/>
            </a:pPr>
            <a:r>
              <a:rPr lang="en" dirty="0"/>
              <a:t> permanent apostolic structure established by Jesus</a:t>
            </a:r>
            <a:endParaRPr dirty="0"/>
          </a:p>
          <a:p>
            <a:pPr marL="457200" lvl="0" indent="-298450" algn="l" rtl="0">
              <a:lnSpc>
                <a:spcPct val="100000"/>
              </a:lnSpc>
              <a:spcBef>
                <a:spcPts val="0"/>
              </a:spcBef>
              <a:spcAft>
                <a:spcPts val="0"/>
              </a:spcAft>
              <a:buSzPts val="1100"/>
              <a:buChar char="●"/>
            </a:pPr>
            <a:r>
              <a:rPr lang="en" dirty="0"/>
              <a:t> her permanent moral teachings, which likewise are rooted in the teachings of Jesus</a:t>
            </a:r>
            <a:endParaRPr dirty="0"/>
          </a:p>
          <a:p>
            <a:pPr marL="457200" lvl="0" indent="-298450" algn="l" rtl="0">
              <a:lnSpc>
                <a:spcPct val="100000"/>
              </a:lnSpc>
              <a:spcBef>
                <a:spcPts val="0"/>
              </a:spcBef>
              <a:spcAft>
                <a:spcPts val="0"/>
              </a:spcAft>
              <a:buSzPts val="1100"/>
              <a:buChar char="●"/>
            </a:pPr>
            <a:r>
              <a:rPr lang="en" dirty="0"/>
              <a:t>her permanent dogma, those absolute truths that were revealed by Christ and are so indispensable to the Christian faith that their essence can never be changed.</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These three pillars provide the Church the stability she needs to adapt to an ever-changing world.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The Church’s understanding of God’s revelation has increased throughout history. Although Jesus Christ is the absolute and complete self-communication of God to humanity, the Church’s understanding of Jesus and the truth that he revealed is constantly growing and deepening. The role of the Church as the Body of Christ guided by the Holy Spirit is to continue to reveal the presence of God and to lead all people to unity with the Father, just as Jesus did. It is the task of the Church to interpret what is going on in today’s world in light of the Gospel.</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b="1" dirty="0"/>
              <a:t>Online Resources:</a:t>
            </a:r>
            <a:r>
              <a:rPr lang="en" dirty="0"/>
              <a:t> Assign article, </a:t>
            </a:r>
            <a:r>
              <a:rPr lang="en" i="1" dirty="0"/>
              <a:t>An Unchanging Church.</a:t>
            </a:r>
            <a:r>
              <a:rPr lang="en" dirty="0"/>
              <a:t> URL here: https://catholicexchange.com/an-unchanging-church/</a:t>
            </a:r>
            <a:endParaRPr dirty="0"/>
          </a:p>
          <a:p>
            <a:pPr marL="0" lvl="0" indent="0" algn="l" rtl="0">
              <a:lnSpc>
                <a:spcPct val="100000"/>
              </a:lnSpc>
              <a:spcBef>
                <a:spcPts val="0"/>
              </a:spcBef>
              <a:spcAft>
                <a:spcPts val="0"/>
              </a:spcAft>
              <a:buClr>
                <a:schemeClr val="dk1"/>
              </a:buClr>
              <a:buSzPts val="1100"/>
              <a:buFont typeface="Arial"/>
              <a:buNone/>
            </a:pPr>
            <a:endParaRPr lang="en-US" sz="1800" dirty="0">
              <a:solidFill>
                <a:srgbClr val="0C343D"/>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8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8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sz="1800" dirty="0">
              <a:solidFill>
                <a:srgbClr val="0C343D"/>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 </a:t>
            </a:r>
            <a:r>
              <a:rPr lang="en" dirty="0">
                <a:solidFill>
                  <a:schemeClr val="dk1"/>
                </a:solidFill>
              </a:rPr>
              <a:t> AMP Textbook p. 355.</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  </a:t>
            </a:r>
            <a:r>
              <a:rPr lang="en" dirty="0">
                <a:solidFill>
                  <a:schemeClr val="dk1"/>
                </a:solidFill>
              </a:rPr>
              <a:t> While the Church seeks to proclaim the Gospel and build the kingdom, her goal is not worldly success. Rather, the Church’s goal is the sanctification of her people, so that they will find salvation through Christ and thus find their way home to him in heaven.</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The twentieth century underscored the Catholic Church’s character as a pilgrim people. While the Church continued to spread across the world and grew to encompass a billion believers, in many places she faced hostility from…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Governments</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The societal elite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The dominant cultural and intellectual movements. </a:t>
            </a: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Totalitarian regimes under the influence of communist and Nazi ideologies persecuted Christians who refused to cede to the state all authority over every aspect of life. In other places, false ideas about wealth, status, marriage, and family came to dominate the culture, undermining the Church’s efforts to guide her people on the way of true happiness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1 Peter 2:11-12, Beloved, I urge you as aliens and sojourners to keep away from worldly desires that wage war against the soul.  Maintain good conduct among the Gentiles, so that if they speak of you as evildoers, they may observe your good works and glorify God on the day of visitation.</a:t>
            </a:r>
            <a:endParaRPr b="1"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Online Resources</a:t>
            </a:r>
            <a:r>
              <a:rPr lang="en" dirty="0">
                <a:solidFill>
                  <a:schemeClr val="dk1"/>
                </a:solidFill>
              </a:rPr>
              <a:t>: Assign article,</a:t>
            </a:r>
            <a:r>
              <a:rPr lang="en" i="1" dirty="0">
                <a:solidFill>
                  <a:schemeClr val="dk1"/>
                </a:solidFill>
              </a:rPr>
              <a:t> Theology of Pilgrimage: Home to Heaven.</a:t>
            </a:r>
            <a:r>
              <a:rPr lang="en" dirty="0">
                <a:solidFill>
                  <a:schemeClr val="dk1"/>
                </a:solidFill>
              </a:rPr>
              <a:t> URL here: https://www.ncregister.com/commentaries/the-theology-of-pilgrimage-our-path-home-to-heaven</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a:t>
            </a:r>
            <a:r>
              <a:rPr lang="en" dirty="0"/>
              <a:t> Factory workers stamping out end disks.  Scanned by the Seattle Public Library.</a:t>
            </a:r>
            <a:endParaRPr dirty="0"/>
          </a:p>
          <a:p>
            <a:pPr marL="0" lvl="0" indent="0" algn="l" rtl="0">
              <a:spcBef>
                <a:spcPts val="0"/>
              </a:spcBef>
              <a:spcAft>
                <a:spcPts val="0"/>
              </a:spcAft>
              <a:buClr>
                <a:schemeClr val="dk1"/>
              </a:buClr>
              <a:buSzPts val="1100"/>
              <a:buFont typeface="Arial"/>
              <a:buNone/>
            </a:pPr>
            <a:r>
              <a:rPr lang="en" dirty="0"/>
              <a:t>Public domain. Can factory workers stamping out end discs, published 1909. https://commons.wikimedia.org/wiki/File:Can_factory_workers_stamping_out_end_discs,_published_1909.jpg</a:t>
            </a:r>
            <a:endParaRPr dirty="0"/>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At the dawn of the Industrial Revolution with its new structures, society began to change.</a:t>
            </a:r>
            <a:r>
              <a:rPr lang="en" b="1" dirty="0">
                <a:solidFill>
                  <a:schemeClr val="dk1"/>
                </a:solidFill>
              </a:rPr>
              <a:t> </a:t>
            </a:r>
            <a:r>
              <a:rPr lang="en" dirty="0">
                <a:solidFill>
                  <a:schemeClr val="dk1"/>
                </a:solidFill>
              </a:rPr>
              <a:t>There was a need for a systemic teaching that would help apply the principles of the Gospel to changing social situations</a:t>
            </a:r>
            <a:r>
              <a:rPr lang="en" dirty="0"/>
              <a:t>.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dirty="0"/>
              <a:t>Catholic social teaching upholds that humans are called to work as a participation in God's creation. Workers have basic rights that must be respected, including the right to safe working conditions and just wages.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t>.</a:t>
            </a:r>
            <a:endParaRPr dirty="0"/>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View video,</a:t>
            </a:r>
            <a:r>
              <a:rPr lang="en" i="1" dirty="0">
                <a:solidFill>
                  <a:schemeClr val="dk1"/>
                </a:solidFill>
              </a:rPr>
              <a:t> Bishop Barron: Theology of Work</a:t>
            </a:r>
            <a:r>
              <a:rPr lang="en" dirty="0">
                <a:solidFill>
                  <a:schemeClr val="dk1"/>
                </a:solidFill>
              </a:rPr>
              <a:t>. URL here: </a:t>
            </a:r>
            <a:r>
              <a:rPr lang="en" u="sng" dirty="0">
                <a:solidFill>
                  <a:schemeClr val="hlink"/>
                </a:solidFill>
                <a:hlinkClick r:id="rId3"/>
              </a:rPr>
              <a:t>https://youtu.be/wX9gBAP6XOI</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Assign article </a:t>
            </a:r>
            <a:r>
              <a:rPr lang="en" i="1" dirty="0">
                <a:solidFill>
                  <a:schemeClr val="dk1"/>
                </a:solidFill>
              </a:rPr>
              <a:t>Seven Themes of Catholic Social Teaching. </a:t>
            </a:r>
            <a:r>
              <a:rPr lang="en" dirty="0">
                <a:solidFill>
                  <a:schemeClr val="dk1"/>
                </a:solidFill>
              </a:rPr>
              <a:t>URL here: https://www.usccb.org/beliefs-and-teachings/what-we-believe/catholic-social-teaching/seven-themes-of-catholic-social-teaching</a:t>
            </a:r>
          </a:p>
          <a:p>
            <a:pPr marL="0" lvl="0" indent="0" algn="l" rtl="0">
              <a:lnSpc>
                <a:spcPct val="100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eae5cbf38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2eae5cbf384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SzPts val="1100"/>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W. Duke, Sons &amp; Co.</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Zero, Public Domain Dedication</a:t>
            </a:r>
            <a:r>
              <a:rPr lang="en" dirty="0">
                <a:solidFill>
                  <a:schemeClr val="dk1"/>
                </a:solidFill>
              </a:rPr>
              <a:t>. Pope Leo XIII. </a:t>
            </a:r>
            <a:r>
              <a:rPr lang="en" dirty="0">
                <a:solidFill>
                  <a:schemeClr val="dk1"/>
                </a:solidFill>
                <a:uFill>
                  <a:noFill/>
                </a:uFill>
                <a:hlinkClick r:id="rId5">
                  <a:extLst>
                    <a:ext uri="{A12FA001-AC4F-418D-AE19-62706E023703}">
                      <ahyp:hlinkClr xmlns:ahyp="http://schemas.microsoft.com/office/drawing/2018/hyperlinkcolor" val="tx"/>
                    </a:ext>
                  </a:extLst>
                </a:hlinkClick>
              </a:rPr>
              <a:t>https://commons.wikimedia.org/wiki/File:Pope_Leo_XIII,_Roman_States,_from_the_Rulers,_Flags,_and_Coats_of_Arms_series_(N126-1)_issued_by_W._Duke,_Sons_%26_Co._MET_DPB873799.jpg</a:t>
            </a:r>
            <a:r>
              <a:rPr lang="en" dirty="0">
                <a:solidFill>
                  <a:schemeClr val="dk1"/>
                </a:solidFill>
              </a:rPr>
              <a:t> (cropped). </a:t>
            </a:r>
            <a:endParaRPr dirty="0">
              <a:solidFill>
                <a:schemeClr val="dk1"/>
              </a:solidFill>
            </a:endParaRPr>
          </a:p>
          <a:p>
            <a:pPr marL="0" lvl="0" indent="0" algn="l" rtl="0">
              <a:lnSpc>
                <a:spcPct val="115000"/>
              </a:lnSpc>
              <a:spcBef>
                <a:spcPts val="500"/>
              </a:spcBef>
              <a:spcAft>
                <a:spcPts val="0"/>
              </a:spcAft>
              <a:buSzPts val="1100"/>
              <a:buNone/>
            </a:pPr>
            <a:r>
              <a:rPr lang="en" b="1" dirty="0"/>
              <a:t>Directions:</a:t>
            </a:r>
            <a:r>
              <a:rPr lang="en" dirty="0"/>
              <a:t> Have students copy down this key term in their vocab section of their notes.</a:t>
            </a:r>
            <a:endParaRPr dirty="0"/>
          </a:p>
          <a:p>
            <a:pPr marL="0" lvl="0" indent="0" algn="l" rtl="0">
              <a:lnSpc>
                <a:spcPct val="100000"/>
              </a:lnSpc>
              <a:spcBef>
                <a:spcPts val="0"/>
              </a:spcBef>
              <a:spcAft>
                <a:spcPts val="0"/>
              </a:spcAft>
              <a:buClr>
                <a:schemeClr val="dk1"/>
              </a:buClr>
              <a:buSzPts val="1100"/>
              <a:buFont typeface="Arial"/>
              <a:buNone/>
            </a:pPr>
            <a:endParaRPr b="1" dirty="0"/>
          </a:p>
          <a:p>
            <a:pPr marL="0" lvl="0" indent="0" algn="l" rtl="0">
              <a:lnSpc>
                <a:spcPct val="100000"/>
              </a:lnSpc>
              <a:spcBef>
                <a:spcPts val="0"/>
              </a:spcBef>
              <a:spcAft>
                <a:spcPts val="0"/>
              </a:spcAft>
              <a:buClr>
                <a:schemeClr val="dk1"/>
              </a:buClr>
              <a:buSzPts val="1100"/>
              <a:buFont typeface="Arial"/>
              <a:buNone/>
            </a:pPr>
            <a:r>
              <a:rPr lang="en" b="1" dirty="0"/>
              <a:t>Teaching Points: </a:t>
            </a:r>
            <a:r>
              <a:rPr lang="en" dirty="0"/>
              <a:t>Rerum Novarum is an example of how the Church adapts to the circumstances of the times. The gospel message doesn’t change but Rerum Novarum was a response to how the Industrial Revolution changed the societal roles of individuals and families. Working conditions were often inhumane. The advent of industrialization increased the production of goods but moved the workforce to crowded cities, away from small, local shops and farms. Human rights violations were rampant. Living wages were disregarded. There were few employer savings or pension programs. Most despicably, children as young as six years old were made to work long days—sometimes up to nineteen hours per day—in cramped buildings known as sweatshops. </a:t>
            </a:r>
            <a:endParaRPr dirty="0"/>
          </a:p>
          <a:p>
            <a:pPr marL="0" lvl="0" indent="0" algn="l" rtl="0">
              <a:lnSpc>
                <a:spcPct val="100000"/>
              </a:lnSpc>
              <a:spcBef>
                <a:spcPts val="0"/>
              </a:spcBef>
              <a:spcAft>
                <a:spcPts val="0"/>
              </a:spcAft>
              <a:buClr>
                <a:schemeClr val="dk1"/>
              </a:buClr>
              <a:buSzPts val="1100"/>
              <a:buFont typeface="Arial"/>
              <a:buNone/>
            </a:pPr>
            <a:endParaRPr b="1" dirty="0"/>
          </a:p>
          <a:p>
            <a:pPr marL="0" lvl="0" indent="0" algn="l" rtl="0">
              <a:lnSpc>
                <a:spcPct val="100000"/>
              </a:lnSpc>
              <a:spcBef>
                <a:spcPts val="0"/>
              </a:spcBef>
              <a:spcAft>
                <a:spcPts val="0"/>
              </a:spcAft>
              <a:buClr>
                <a:schemeClr val="dk1"/>
              </a:buClr>
              <a:buSzPts val="1100"/>
              <a:buFont typeface="Arial"/>
              <a:buNone/>
            </a:pPr>
            <a:r>
              <a:rPr lang="en" b="1" dirty="0"/>
              <a:t>Online Resources:</a:t>
            </a:r>
            <a:r>
              <a:rPr lang="en" dirty="0"/>
              <a:t> View video, </a:t>
            </a:r>
            <a:r>
              <a:rPr lang="en" i="1" dirty="0"/>
              <a:t>Rerum Novarum Catholic Social Teaching on Capital and Labour.</a:t>
            </a:r>
            <a:r>
              <a:rPr lang="en" dirty="0"/>
              <a:t>  URL here: </a:t>
            </a:r>
            <a:r>
              <a:rPr lang="en" u="sng" dirty="0">
                <a:solidFill>
                  <a:schemeClr val="hlink"/>
                </a:solidFill>
                <a:hlinkClick r:id="rId6"/>
              </a:rPr>
              <a:t>https://youtu.be/vjVaIt7Ur14</a:t>
            </a:r>
            <a:r>
              <a:rPr lang="en" dirty="0"/>
              <a:t> </a:t>
            </a:r>
          </a:p>
          <a:p>
            <a:pPr marL="0" lvl="0" indent="0" algn="l" rtl="0">
              <a:lnSpc>
                <a:spcPct val="100000"/>
              </a:lnSpc>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1ac390678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31ac3906781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SzPts val="1100"/>
              <a:buNone/>
            </a:pPr>
            <a:r>
              <a:rPr lang="en" b="1" dirty="0">
                <a:solidFill>
                  <a:schemeClr val="dk1"/>
                </a:solidFill>
              </a:rPr>
              <a:t>Photo Credit:</a:t>
            </a:r>
            <a:r>
              <a:rPr lang="en" dirty="0">
                <a:solidFill>
                  <a:schemeClr val="dk1"/>
                </a:solidFill>
              </a:rPr>
              <a:t> AMP Textbook pg. 360</a:t>
            </a:r>
            <a:endParaRPr dirty="0">
              <a:solidFill>
                <a:schemeClr val="dk1"/>
              </a:solidFill>
            </a:endParaRPr>
          </a:p>
          <a:p>
            <a:pPr marL="0" lvl="0" indent="0" algn="l" rtl="0">
              <a:lnSpc>
                <a:spcPct val="115000"/>
              </a:lnSpc>
              <a:spcBef>
                <a:spcPts val="500"/>
              </a:spcBef>
              <a:spcAft>
                <a:spcPts val="0"/>
              </a:spcAft>
              <a:buSzPts val="1100"/>
              <a:buNone/>
            </a:pPr>
            <a:r>
              <a:rPr lang="en" b="1" dirty="0"/>
              <a:t>Directions:</a:t>
            </a:r>
            <a:r>
              <a:rPr lang="en" dirty="0"/>
              <a:t> Have students copy down this key term in their vocab section of their notes.</a:t>
            </a:r>
            <a:endParaRPr dirty="0"/>
          </a:p>
          <a:p>
            <a:pPr marL="0" lvl="0" indent="0" algn="l" rtl="0">
              <a:lnSpc>
                <a:spcPct val="100000"/>
              </a:lnSpc>
              <a:spcBef>
                <a:spcPts val="0"/>
              </a:spcBef>
              <a:spcAft>
                <a:spcPts val="0"/>
              </a:spcAft>
              <a:buClr>
                <a:schemeClr val="dk1"/>
              </a:buClr>
              <a:buSzPts val="1100"/>
              <a:buFont typeface="Arial"/>
              <a:buNone/>
            </a:pPr>
            <a:endParaRPr b="1" dirty="0"/>
          </a:p>
          <a:p>
            <a:pPr marL="0" lvl="0" indent="0" algn="l" rtl="0">
              <a:lnSpc>
                <a:spcPct val="100000"/>
              </a:lnSpc>
              <a:spcBef>
                <a:spcPts val="0"/>
              </a:spcBef>
              <a:spcAft>
                <a:spcPts val="0"/>
              </a:spcAft>
              <a:buClr>
                <a:schemeClr val="dk1"/>
              </a:buClr>
              <a:buSzPts val="1100"/>
              <a:buFont typeface="Arial"/>
              <a:buNone/>
            </a:pPr>
            <a:r>
              <a:rPr lang="en" b="1" dirty="0"/>
              <a:t>Teaching Points: </a:t>
            </a:r>
            <a:r>
              <a:rPr lang="en" dirty="0"/>
              <a:t> Pope John XXIII wrote that the Church “was entrusted by her holy Founder the twofold task of giving life to her children and of teaching them and guiding them—both as individuals and as nations—with maternal care” (MM, 1) The Church is our mother, nurturing us as we grow and mature in our faith. (“Holy Mother Church” is a phrase that used to be common among Catholics.) Even as human mothers are also teachers, instructing their children in countless ways through word and example, so the Church is both mother and teacher.</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b="1" dirty="0"/>
              <a:t>Online Resources:</a:t>
            </a:r>
            <a:r>
              <a:rPr lang="en" dirty="0"/>
              <a:t> Read article, </a:t>
            </a:r>
            <a:r>
              <a:rPr lang="en" i="1" dirty="0"/>
              <a:t>EWTN: From Rerum Novarum to Mater et Magistra. </a:t>
            </a:r>
            <a:r>
              <a:rPr lang="en" dirty="0"/>
              <a:t>URL here: https://www.ewtn.com/catholicism/library/rerum-novarum-to-mater-et-magistra-4198</a:t>
            </a:r>
          </a:p>
          <a:p>
            <a:pPr marL="0" lvl="0" indent="0" algn="l" rtl="0">
              <a:lnSpc>
                <a:spcPct val="100000"/>
              </a:lnSpc>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eae5cbf3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2eae5cbf38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SzPts val="1100"/>
              <a:buNone/>
            </a:pPr>
            <a:r>
              <a:rPr lang="en" b="1" dirty="0">
                <a:solidFill>
                  <a:schemeClr val="dk1"/>
                </a:solidFill>
              </a:rPr>
              <a:t>Photo Credit: </a:t>
            </a:r>
            <a:r>
              <a:rPr lang="en" dirty="0">
                <a:solidFill>
                  <a:schemeClr val="dk1"/>
                </a:solidFill>
              </a:rPr>
              <a:t>AMP Textbook pg. 369.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t>Directions:</a:t>
            </a:r>
            <a:r>
              <a:rPr lang="en" dirty="0"/>
              <a:t> Have students copy down this key term in their vocab section of their notes.</a:t>
            </a:r>
            <a:endParaRPr dirty="0"/>
          </a:p>
          <a:p>
            <a:pPr marL="0" lvl="0" indent="0" algn="l" rtl="0">
              <a:lnSpc>
                <a:spcPct val="100000"/>
              </a:lnSpc>
              <a:spcBef>
                <a:spcPts val="0"/>
              </a:spcBef>
              <a:spcAft>
                <a:spcPts val="0"/>
              </a:spcAft>
              <a:buClr>
                <a:schemeClr val="dk1"/>
              </a:buClr>
              <a:buSzPts val="1100"/>
              <a:buFont typeface="Arial"/>
              <a:buNone/>
            </a:pPr>
            <a:endParaRPr b="1" dirty="0"/>
          </a:p>
          <a:p>
            <a:pPr marL="0" lvl="0" indent="0" algn="l" rtl="0">
              <a:lnSpc>
                <a:spcPct val="100000"/>
              </a:lnSpc>
              <a:spcBef>
                <a:spcPts val="0"/>
              </a:spcBef>
              <a:spcAft>
                <a:spcPts val="0"/>
              </a:spcAft>
              <a:buClr>
                <a:schemeClr val="dk1"/>
              </a:buClr>
              <a:buSzPts val="1100"/>
              <a:buFont typeface="Arial"/>
              <a:buNone/>
            </a:pPr>
            <a:r>
              <a:rPr lang="en" b="1" dirty="0"/>
              <a:t>Online Resources: </a:t>
            </a:r>
            <a:r>
              <a:rPr lang="en" dirty="0"/>
              <a:t>Have students view video, </a:t>
            </a:r>
            <a:r>
              <a:rPr lang="en" i="1" dirty="0"/>
              <a:t>Catholic Central: Ecumenism.</a:t>
            </a:r>
            <a:r>
              <a:rPr lang="en" dirty="0"/>
              <a:t> URL here: https://youtu.be/KVsMYoeKDoU</a:t>
            </a:r>
          </a:p>
          <a:p>
            <a:pPr marL="0" lvl="0" indent="0" algn="l" rtl="0">
              <a:lnSpc>
                <a:spcPct val="100000"/>
              </a:lnSpc>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1ac390678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1ac390678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AMP Textbook pg. 373</a:t>
            </a:r>
            <a:endParaRPr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copy down these four points in heir notes.</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Teaching Points:  </a:t>
            </a:r>
            <a:r>
              <a:rPr lang="en" dirty="0">
                <a:solidFill>
                  <a:schemeClr val="dk1"/>
                </a:solidFill>
              </a:rPr>
              <a:t>The wounds to Church unity, exacerbated in the years since the Protestant Reformation, remained present at the turn of the twentieth century. Unity, or oneness, as one of the marks of the Church, is something that should never be abandoned over an unwillingness to dialogue and heal divisions.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The Church, like any family, has breaks in her unity. Today, there remain different ecclesial or church communities—for example, Baptists, Methodists, and Presbyterians—that profess belief in Jesus Christ but are not fully united with the Catholic Church.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t>These divisions must always be addressed with prayer. Throughout the twentieth century, more and more efforts were begun on all sides to forge discussion and agreement as well.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Pope Francis has said many things about prayer and ecumenical unity, including: </a:t>
            </a:r>
            <a:endParaRPr dirty="0"/>
          </a:p>
          <a:p>
            <a:pPr marL="457200" lvl="0" indent="-298450" algn="l" rtl="0">
              <a:spcBef>
                <a:spcPts val="0"/>
              </a:spcBef>
              <a:spcAft>
                <a:spcPts val="0"/>
              </a:spcAft>
              <a:buSzPts val="1100"/>
              <a:buChar char="●"/>
            </a:pPr>
            <a:r>
              <a:rPr lang="en" dirty="0"/>
              <a:t>Prayer for peace: "Grant us peace, teach us peace; guide our steps in the way of peace. Open our eyes and our hearts, and give us the courage to say: 'Never again war!'" </a:t>
            </a:r>
            <a:endParaRPr dirty="0"/>
          </a:p>
          <a:p>
            <a:pPr marL="457200" lvl="0" indent="-298450" algn="l" rtl="0">
              <a:spcBef>
                <a:spcPts val="0"/>
              </a:spcBef>
              <a:spcAft>
                <a:spcPts val="0"/>
              </a:spcAft>
              <a:buSzPts val="1100"/>
              <a:buChar char="●"/>
            </a:pPr>
            <a:r>
              <a:rPr lang="en" dirty="0"/>
              <a:t>Prayer for unity: "Prayer for unity is a sacred responsibility, because it means being in communion with the Lord". </a:t>
            </a:r>
            <a:endParaRPr dirty="0"/>
          </a:p>
          <a:p>
            <a:pPr marL="457200" lvl="0" indent="-298450" algn="l" rtl="0">
              <a:spcBef>
                <a:spcPts val="0"/>
              </a:spcBef>
              <a:spcAft>
                <a:spcPts val="0"/>
              </a:spcAft>
              <a:buSzPts val="1100"/>
              <a:buChar char="●"/>
            </a:pPr>
            <a:r>
              <a:rPr lang="en" dirty="0"/>
              <a:t>Lack of unity:"Our lack of unity is openly contrary to the will of Christ, but is also a scandal to the world". </a:t>
            </a:r>
            <a:endParaRPr dirty="0"/>
          </a:p>
          <a:p>
            <a:pPr marL="457200" lvl="0" indent="-298450" algn="l" rtl="0">
              <a:spcBef>
                <a:spcPts val="0"/>
              </a:spcBef>
              <a:spcAft>
                <a:spcPts val="0"/>
              </a:spcAft>
              <a:buSzPts val="1100"/>
              <a:buChar char="●"/>
            </a:pPr>
            <a:r>
              <a:rPr lang="en" dirty="0"/>
              <a:t>Christian unity: "Christian unity is a journey of synodality and witness. A journey toward harmony, not uniformity". </a:t>
            </a:r>
            <a:endParaRPr dirty="0"/>
          </a:p>
          <a:p>
            <a:pPr marL="457200" lvl="0" indent="-298450" algn="l" rtl="0">
              <a:spcBef>
                <a:spcPts val="0"/>
              </a:spcBef>
              <a:spcAft>
                <a:spcPts val="0"/>
              </a:spcAft>
              <a:buSzPts val="1100"/>
              <a:buChar char="●"/>
            </a:pPr>
            <a:r>
              <a:rPr lang="en" dirty="0"/>
              <a:t>Harmony among diversity: "Unity is harmony among the diversity of charisms, brought to life by the Holy Spirit for the benefit of all Christians". </a:t>
            </a:r>
            <a:endParaRPr dirty="0"/>
          </a:p>
          <a:p>
            <a:pPr marL="457200" lvl="0" indent="-298450" algn="l" rtl="0">
              <a:spcBef>
                <a:spcPts val="0"/>
              </a:spcBef>
              <a:spcAft>
                <a:spcPts val="0"/>
              </a:spcAft>
              <a:buSzPts val="1100"/>
              <a:buChar char="●"/>
            </a:pPr>
            <a:r>
              <a:rPr lang="en" dirty="0"/>
              <a:t>Trust in the Holy Spirit: "Let us trust the Holy Spirit, who draws us to unity in the harmony of a multi-faceted diversity". </a:t>
            </a:r>
          </a:p>
          <a:p>
            <a:pPr marL="457200" lvl="0" indent="-298450" algn="l" rtl="0">
              <a:spcBef>
                <a:spcPts val="0"/>
              </a:spcBef>
              <a:spcAft>
                <a:spcPts val="0"/>
              </a:spcAft>
              <a:buSzPts val="1100"/>
              <a:buChar char="●"/>
            </a:pPr>
            <a:endParaRPr lang="en" sz="1200" dirty="0">
              <a:solidFill>
                <a:srgbClr val="001D35"/>
              </a:solidFill>
              <a:highlight>
                <a:srgbClr val="FFFFFF"/>
              </a:highlight>
              <a:latin typeface="Roboto"/>
              <a:ea typeface="Roboto"/>
              <a:cs typeface="Roboto"/>
              <a:sym typeface="Roboto"/>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2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2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58750" lvl="0" indent="0" algn="l" rtl="0">
              <a:spcBef>
                <a:spcPts val="0"/>
              </a:spcBef>
              <a:spcAft>
                <a:spcPts val="0"/>
              </a:spcAft>
              <a:buSzPts val="1100"/>
              <a:buNone/>
            </a:pPr>
            <a:endParaRPr sz="1200" dirty="0">
              <a:solidFill>
                <a:srgbClr val="001D35"/>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eae5cbf38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2eae5cbf384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a:t>
            </a:r>
            <a:r>
              <a:rPr lang="en" dirty="0"/>
              <a:t> Painting of the rescue of </a:t>
            </a:r>
            <a:r>
              <a:rPr lang="en" dirty="0">
                <a:uFill>
                  <a:noFill/>
                </a:uFill>
                <a:hlinkClick r:id="rId3"/>
              </a:rPr>
              <a:t>USAT Dorchester</a:t>
            </a:r>
            <a:r>
              <a:rPr lang="en" dirty="0"/>
              <a:t> survivors by </a:t>
            </a:r>
            <a:r>
              <a:rPr lang="en" dirty="0">
                <a:uFill>
                  <a:noFill/>
                </a:uFill>
                <a:hlinkClick r:id="rId4"/>
              </a:rPr>
              <a:t>USCGC Escanaba (WPG-77)</a:t>
            </a:r>
            <a:r>
              <a:rPr lang="en" dirty="0"/>
              <a:t> on 3 February 1943 in the </a:t>
            </a:r>
            <a:r>
              <a:rPr lang="en" dirty="0">
                <a:uFill>
                  <a:noFill/>
                </a:uFill>
                <a:hlinkClick r:id="rId5"/>
              </a:rPr>
              <a:t>North Atlantic Ocean</a:t>
            </a:r>
            <a:r>
              <a:rPr lang="en" dirty="0"/>
              <a:t>. Robert Lavin. Public domain. </a:t>
            </a:r>
            <a:r>
              <a:rPr lang="en" dirty="0">
                <a:uFill>
                  <a:noFill/>
                </a:uFill>
                <a:hlinkClick r:id="rId6"/>
              </a:rPr>
              <a:t>https://commons.wikimedia.org/wiki/File:Escanaba-Dorchester_rescue.jpg</a:t>
            </a:r>
            <a:r>
              <a:rPr lang="en" dirty="0"/>
              <a:t> </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read,</a:t>
            </a:r>
            <a:r>
              <a:rPr lang="en" i="1" dirty="0">
                <a:solidFill>
                  <a:schemeClr val="dk1"/>
                </a:solidFill>
              </a:rPr>
              <a:t> A Common Witness to Love</a:t>
            </a:r>
            <a:r>
              <a:rPr lang="en" dirty="0">
                <a:solidFill>
                  <a:schemeClr val="dk1"/>
                </a:solidFill>
              </a:rPr>
              <a:t>, the description of the ecumenical coming together of the four chaplains for prayer as the boat sank. See AMP textbook pgs. 376-377. Follow up with one of the videos below.</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View video,</a:t>
            </a:r>
            <a:r>
              <a:rPr lang="en" i="1" dirty="0">
                <a:solidFill>
                  <a:schemeClr val="dk1"/>
                </a:solidFill>
              </a:rPr>
              <a:t> The 4 Chaplains of the SS Dorchester</a:t>
            </a:r>
            <a:r>
              <a:rPr lang="en" dirty="0">
                <a:solidFill>
                  <a:schemeClr val="dk1"/>
                </a:solidFill>
              </a:rPr>
              <a:t>. URL here: </a:t>
            </a:r>
            <a:r>
              <a:rPr lang="en" u="sng" dirty="0">
                <a:solidFill>
                  <a:schemeClr val="hlink"/>
                </a:solidFill>
                <a:hlinkClick r:id="rId7"/>
              </a:rPr>
              <a:t>https://youtu.be/TT8uP02KPKs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Have students view video</a:t>
            </a:r>
            <a:r>
              <a:rPr lang="en" i="1" dirty="0"/>
              <a:t>,The Story of Five Men’s Heroism and Sacrifice: 80 years after the sinking of the USAT Dorchester</a:t>
            </a:r>
            <a:endParaRPr sz="2300" b="1" i="1" dirty="0">
              <a:solidFill>
                <a:srgbClr val="0F0F0F"/>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 URL here: </a:t>
            </a:r>
            <a:r>
              <a:rPr lang="en" u="sng" dirty="0">
                <a:solidFill>
                  <a:schemeClr val="hlink"/>
                </a:solidFill>
                <a:hlinkClick r:id="rId8"/>
              </a:rPr>
              <a:t>https://youtu.be/4Q6hy_uwkd8</a:t>
            </a:r>
            <a:r>
              <a:rPr lang="en" dirty="0">
                <a:solidFill>
                  <a:schemeClr val="dk1"/>
                </a:solidFill>
              </a:rPr>
              <a:t> (start at minute 5:21).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2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2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1" name="Google Shape;6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4" name="Google Shape;6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3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8" name="Google Shape;68;p3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9" name="Google Shape;69;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3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5" name="Google Shape;75;p3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6" name="Google Shape;76;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3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9" name="Google Shape;7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3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3" name="Google Shape;83;p3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3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5" name="Google Shape;8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3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88" name="Google Shape;8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3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3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92" name="Google Shape;9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2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2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2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2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2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0"/>
        <p:cNvGrpSpPr/>
        <p:nvPr/>
      </p:nvGrpSpPr>
      <p:grpSpPr>
        <a:xfrm>
          <a:off x="0" y="0"/>
          <a:ext cx="0" cy="0"/>
          <a:chOff x="0" y="0"/>
          <a:chExt cx="0" cy="0"/>
        </a:xfrm>
      </p:grpSpPr>
      <p:sp>
        <p:nvSpPr>
          <p:cNvPr id="51" name="Google Shape;51;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7.gif"/></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99" name="Google Shape;99;p1"/>
          <p:cNvSpPr txBox="1"/>
          <p:nvPr/>
        </p:nvSpPr>
        <p:spPr>
          <a:xfrm>
            <a:off x="1027200" y="1584750"/>
            <a:ext cx="7089600" cy="197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200"/>
              <a:buFont typeface="Arial"/>
              <a:buNone/>
            </a:pPr>
            <a:r>
              <a:rPr lang="en" sz="5200" b="1" i="0" u="none" strike="noStrike" cap="none" dirty="0">
                <a:solidFill>
                  <a:schemeClr val="lt2"/>
                </a:solidFill>
                <a:latin typeface="Calibri"/>
                <a:ea typeface="Calibri"/>
                <a:cs typeface="Calibri"/>
                <a:sym typeface="Calibri"/>
              </a:rPr>
              <a:t>7. </a:t>
            </a:r>
            <a:r>
              <a:rPr lang="en" sz="5200" b="1" dirty="0">
                <a:solidFill>
                  <a:schemeClr val="lt2"/>
                </a:solidFill>
                <a:latin typeface="Calibri"/>
                <a:ea typeface="Calibri"/>
                <a:cs typeface="Calibri"/>
                <a:sym typeface="Calibri"/>
              </a:rPr>
              <a:t>THE CHURCH FACES A MORE HOSTILE WORLD</a:t>
            </a:r>
            <a:endParaRPr sz="5200" b="1" i="0" u="none" strike="noStrike" cap="none" dirty="0">
              <a:solidFill>
                <a:schemeClr val="lt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14"/>
          <p:cNvPicPr preferRelativeResize="0"/>
          <p:nvPr/>
        </p:nvPicPr>
        <p:blipFill rotWithShape="1">
          <a:blip r:embed="rId4">
            <a:alphaModFix/>
          </a:blip>
          <a:srcRect/>
          <a:stretch/>
        </p:blipFill>
        <p:spPr>
          <a:xfrm>
            <a:off x="5639279" y="1684450"/>
            <a:ext cx="3034375" cy="2586275"/>
          </a:xfrm>
          <a:prstGeom prst="rect">
            <a:avLst/>
          </a:prstGeom>
          <a:noFill/>
          <a:ln>
            <a:noFill/>
          </a:ln>
        </p:spPr>
      </p:pic>
      <p:sp>
        <p:nvSpPr>
          <p:cNvPr id="173" name="Google Shape;173;p14"/>
          <p:cNvSpPr txBox="1">
            <a:spLocks noGrp="1"/>
          </p:cNvSpPr>
          <p:nvPr>
            <p:ph type="body" idx="1"/>
          </p:nvPr>
        </p:nvSpPr>
        <p:spPr>
          <a:xfrm>
            <a:off x="1125675" y="1684450"/>
            <a:ext cx="4104300" cy="30012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0"/>
              </a:spcAft>
              <a:buSzPct val="100000"/>
              <a:buNone/>
            </a:pPr>
            <a:endParaRPr/>
          </a:p>
          <a:p>
            <a:pPr marL="0" lvl="0" indent="0" algn="l" rtl="0">
              <a:lnSpc>
                <a:spcPct val="115000"/>
              </a:lnSpc>
              <a:spcBef>
                <a:spcPts val="1200"/>
              </a:spcBef>
              <a:spcAft>
                <a:spcPts val="1200"/>
              </a:spcAft>
              <a:buSzPct val="52941"/>
              <a:buNone/>
            </a:pPr>
            <a:r>
              <a:rPr lang="en" sz="3400">
                <a:solidFill>
                  <a:srgbClr val="0C343D"/>
                </a:solidFill>
                <a:latin typeface="Calibri"/>
                <a:ea typeface="Calibri"/>
                <a:cs typeface="Calibri"/>
                <a:sym typeface="Calibri"/>
              </a:rPr>
              <a:t>What do you think God thought about the heroism and unity of the religious leaders of the SS Dorchester? Explain.</a:t>
            </a:r>
            <a:endParaRPr sz="3400">
              <a:solidFill>
                <a:srgbClr val="0C343D"/>
              </a:solidFill>
              <a:latin typeface="Calibri"/>
              <a:ea typeface="Calibri"/>
              <a:cs typeface="Calibri"/>
              <a:sym typeface="Calibri"/>
            </a:endParaRPr>
          </a:p>
        </p:txBody>
      </p:sp>
      <p:sp>
        <p:nvSpPr>
          <p:cNvPr id="174" name="Google Shape;174;p14"/>
          <p:cNvSpPr/>
          <p:nvPr/>
        </p:nvSpPr>
        <p:spPr>
          <a:xfrm>
            <a:off x="460600" y="302550"/>
            <a:ext cx="8227200" cy="1100100"/>
          </a:xfrm>
          <a:prstGeom prst="bevel">
            <a:avLst>
              <a:gd name="adj" fmla="val 12500"/>
            </a:avLst>
          </a:prstGeom>
          <a:gradFill>
            <a:gsLst>
              <a:gs pos="0">
                <a:srgbClr val="51AB2A"/>
              </a:gs>
              <a:gs pos="100000">
                <a:srgbClr val="203E1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i="0" u="none" strike="noStrike" cap="none">
                <a:solidFill>
                  <a:schemeClr val="lt1"/>
                </a:solidFill>
                <a:latin typeface="Calibri"/>
                <a:ea typeface="Calibri"/>
                <a:cs typeface="Calibri"/>
                <a:sym typeface="Calibri"/>
              </a:rPr>
              <a:t>Turn and Talk</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g31ac3906781_0_67"/>
          <p:cNvSpPr txBox="1">
            <a:spLocks noGrp="1"/>
          </p:cNvSpPr>
          <p:nvPr>
            <p:ph type="subTitle" idx="1"/>
          </p:nvPr>
        </p:nvSpPr>
        <p:spPr>
          <a:xfrm>
            <a:off x="4496625" y="1612100"/>
            <a:ext cx="4198200" cy="269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sz="2400">
                <a:solidFill>
                  <a:schemeClr val="lt1"/>
                </a:solidFill>
                <a:latin typeface="Calibri"/>
                <a:ea typeface="Calibri"/>
                <a:cs typeface="Calibri"/>
                <a:sym typeface="Calibri"/>
              </a:rPr>
              <a:t>A term to describe a government with total control by an authoritarian leader or</a:t>
            </a:r>
            <a:endParaRPr sz="2400">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605"/>
              <a:buFont typeface="Arial"/>
              <a:buNone/>
            </a:pPr>
            <a:r>
              <a:rPr lang="en" sz="2400">
                <a:solidFill>
                  <a:schemeClr val="lt1"/>
                </a:solidFill>
                <a:latin typeface="Calibri"/>
                <a:ea typeface="Calibri"/>
                <a:cs typeface="Calibri"/>
                <a:sym typeface="Calibri"/>
              </a:rPr>
              <a:t>party. Under totalitarianism, Catholics were frequently persecuted, and the Church struggled to survive and continue her mission.</a:t>
            </a:r>
            <a:endParaRPr sz="2400">
              <a:solidFill>
                <a:schemeClr val="lt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2400">
              <a:solidFill>
                <a:schemeClr val="lt1"/>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605"/>
              <a:buFont typeface="Arial"/>
              <a:buNone/>
            </a:pPr>
            <a:endParaRPr sz="2400">
              <a:solidFill>
                <a:schemeClr val="lt1"/>
              </a:solidFill>
              <a:latin typeface="Calibri"/>
              <a:ea typeface="Calibri"/>
              <a:cs typeface="Calibri"/>
              <a:sym typeface="Calibri"/>
            </a:endParaRPr>
          </a:p>
        </p:txBody>
      </p:sp>
      <p:sp>
        <p:nvSpPr>
          <p:cNvPr id="180" name="Google Shape;180;g31ac3906781_0_67"/>
          <p:cNvSpPr/>
          <p:nvPr/>
        </p:nvSpPr>
        <p:spPr>
          <a:xfrm>
            <a:off x="311700" y="188375"/>
            <a:ext cx="8383200" cy="1116000"/>
          </a:xfrm>
          <a:prstGeom prst="roundRect">
            <a:avLst>
              <a:gd name="adj" fmla="val 16667"/>
            </a:avLst>
          </a:prstGeom>
          <a:gradFill>
            <a:gsLst>
              <a:gs pos="0">
                <a:srgbClr val="FFC002"/>
              </a:gs>
              <a:gs pos="100000">
                <a:srgbClr val="795B04"/>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g31ac3906781_0_67"/>
          <p:cNvSpPr txBox="1"/>
          <p:nvPr/>
        </p:nvSpPr>
        <p:spPr>
          <a:xfrm>
            <a:off x="1676125" y="188375"/>
            <a:ext cx="6714300" cy="76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       Totalitarian</a:t>
            </a:r>
            <a:endParaRPr sz="5300" b="0" i="0" u="none" strike="noStrike" cap="none">
              <a:solidFill>
                <a:schemeClr val="lt1"/>
              </a:solidFill>
              <a:latin typeface="Calibri"/>
              <a:ea typeface="Calibri"/>
              <a:cs typeface="Calibri"/>
              <a:sym typeface="Calibri"/>
            </a:endParaRPr>
          </a:p>
        </p:txBody>
      </p:sp>
      <p:sp>
        <p:nvSpPr>
          <p:cNvPr id="182" name="Google Shape;182;g31ac3906781_0_67"/>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31ac3906781_0_67"/>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84" name="Google Shape;184;g31ac3906781_0_67"/>
          <p:cNvPicPr preferRelativeResize="0"/>
          <p:nvPr/>
        </p:nvPicPr>
        <p:blipFill>
          <a:blip r:embed="rId4">
            <a:alphaModFix/>
          </a:blip>
          <a:stretch>
            <a:fillRect/>
          </a:stretch>
        </p:blipFill>
        <p:spPr>
          <a:xfrm>
            <a:off x="578902" y="1973725"/>
            <a:ext cx="3690848" cy="2456700"/>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7"/>
          <p:cNvSpPr txBox="1">
            <a:spLocks noGrp="1"/>
          </p:cNvSpPr>
          <p:nvPr>
            <p:ph type="title"/>
          </p:nvPr>
        </p:nvSpPr>
        <p:spPr>
          <a:xfrm>
            <a:off x="311700" y="445025"/>
            <a:ext cx="8520600" cy="808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420" b="1">
                <a:solidFill>
                  <a:srgbClr val="7F6000"/>
                </a:solidFill>
                <a:latin typeface="Calibri"/>
                <a:ea typeface="Calibri"/>
                <a:cs typeface="Calibri"/>
                <a:sym typeface="Calibri"/>
              </a:rPr>
              <a:t>The Church and Totalitarianism</a:t>
            </a:r>
            <a:endParaRPr sz="4420" b="1">
              <a:solidFill>
                <a:srgbClr val="7F6000"/>
              </a:solidFill>
              <a:latin typeface="Calibri"/>
              <a:ea typeface="Calibri"/>
              <a:cs typeface="Calibri"/>
              <a:sym typeface="Calibri"/>
            </a:endParaRPr>
          </a:p>
        </p:txBody>
      </p:sp>
      <p:sp>
        <p:nvSpPr>
          <p:cNvPr id="190" name="Google Shape;190;p7"/>
          <p:cNvSpPr txBox="1">
            <a:spLocks noGrp="1"/>
          </p:cNvSpPr>
          <p:nvPr>
            <p:ph type="body" idx="1"/>
          </p:nvPr>
        </p:nvSpPr>
        <p:spPr>
          <a:xfrm>
            <a:off x="897600" y="1174450"/>
            <a:ext cx="3674400" cy="3690000"/>
          </a:xfrm>
          <a:prstGeom prst="rect">
            <a:avLst/>
          </a:prstGeom>
          <a:noFill/>
          <a:ln>
            <a:noFill/>
          </a:ln>
        </p:spPr>
        <p:txBody>
          <a:bodyPr spcFirstLastPara="1" wrap="square" lIns="91425" tIns="91425" rIns="91425" bIns="91425" anchor="t" anchorCtr="0">
            <a:normAutofit fontScale="70000"/>
          </a:bodyPr>
          <a:lstStyle/>
          <a:p>
            <a:pPr marL="0" lvl="0" indent="0" algn="ctr" rtl="0">
              <a:lnSpc>
                <a:spcPct val="115000"/>
              </a:lnSpc>
              <a:spcBef>
                <a:spcPts val="0"/>
              </a:spcBef>
              <a:spcAft>
                <a:spcPts val="0"/>
              </a:spcAft>
              <a:buSzPct val="64853"/>
              <a:buNone/>
            </a:pPr>
            <a:endParaRPr sz="3000" b="1">
              <a:solidFill>
                <a:srgbClr val="BF9000"/>
              </a:solidFill>
              <a:latin typeface="Calibri"/>
              <a:ea typeface="Calibri"/>
              <a:cs typeface="Calibri"/>
              <a:sym typeface="Calibri"/>
            </a:endParaRPr>
          </a:p>
          <a:p>
            <a:pPr marL="0" lvl="0" indent="0" algn="ctr" rtl="0">
              <a:lnSpc>
                <a:spcPct val="115000"/>
              </a:lnSpc>
              <a:spcBef>
                <a:spcPts val="0"/>
              </a:spcBef>
              <a:spcAft>
                <a:spcPts val="0"/>
              </a:spcAft>
              <a:buSzPct val="56068"/>
              <a:buNone/>
            </a:pPr>
            <a:r>
              <a:rPr lang="en" sz="3470" b="1">
                <a:solidFill>
                  <a:srgbClr val="7F6000"/>
                </a:solidFill>
                <a:highlight>
                  <a:srgbClr val="FFFFFF"/>
                </a:highlight>
                <a:latin typeface="Calibri"/>
                <a:ea typeface="Calibri"/>
                <a:cs typeface="Calibri"/>
                <a:sym typeface="Calibri"/>
              </a:rPr>
              <a:t> Political authorities are required to respect the fundamental rights of the human person. One of the most fundamental rights is freedom, and in particular religious freedom.</a:t>
            </a:r>
            <a:endParaRPr sz="2411" b="1">
              <a:solidFill>
                <a:srgbClr val="7F6000"/>
              </a:solidFill>
              <a:latin typeface="Calibri"/>
              <a:ea typeface="Calibri"/>
              <a:cs typeface="Calibri"/>
              <a:sym typeface="Calibri"/>
            </a:endParaRPr>
          </a:p>
        </p:txBody>
      </p:sp>
      <p:pic>
        <p:nvPicPr>
          <p:cNvPr id="191" name="Google Shape;191;p7" descr="a candle with a match sticking out of it and the words never forget above it (Provided by Tenor)"/>
          <p:cNvPicPr preferRelativeResize="0"/>
          <p:nvPr/>
        </p:nvPicPr>
        <p:blipFill>
          <a:blip r:embed="rId4">
            <a:alphaModFix/>
          </a:blip>
          <a:stretch>
            <a:fillRect/>
          </a:stretch>
        </p:blipFill>
        <p:spPr>
          <a:xfrm>
            <a:off x="5104175" y="1833350"/>
            <a:ext cx="2526650" cy="2526650"/>
          </a:xfrm>
          <a:prstGeom prst="rect">
            <a:avLst/>
          </a:prstGeom>
          <a:noFill/>
          <a:ln w="76200" cap="flat" cmpd="sng">
            <a:solidFill>
              <a:srgbClr val="7F6000"/>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g2eae5cbf384_0_73"/>
          <p:cNvSpPr txBox="1">
            <a:spLocks noGrp="1"/>
          </p:cNvSpPr>
          <p:nvPr>
            <p:ph type="title"/>
          </p:nvPr>
        </p:nvSpPr>
        <p:spPr>
          <a:xfrm>
            <a:off x="311700" y="445025"/>
            <a:ext cx="85206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4800" b="1">
                <a:solidFill>
                  <a:srgbClr val="7F6000"/>
                </a:solidFill>
                <a:latin typeface="Calibri"/>
                <a:ea typeface="Calibri"/>
                <a:cs typeface="Calibri"/>
                <a:sym typeface="Calibri"/>
              </a:rPr>
              <a:t>   Teresa Benedicta of the Cross</a:t>
            </a:r>
            <a:endParaRPr sz="4800" b="1">
              <a:solidFill>
                <a:srgbClr val="7F6000"/>
              </a:solidFill>
              <a:latin typeface="Calibri"/>
              <a:ea typeface="Calibri"/>
              <a:cs typeface="Calibri"/>
              <a:sym typeface="Calibri"/>
            </a:endParaRPr>
          </a:p>
        </p:txBody>
      </p:sp>
      <p:sp>
        <p:nvSpPr>
          <p:cNvPr id="197" name="Google Shape;197;g2eae5cbf384_0_73"/>
          <p:cNvSpPr txBox="1"/>
          <p:nvPr/>
        </p:nvSpPr>
        <p:spPr>
          <a:xfrm>
            <a:off x="4206325" y="1439975"/>
            <a:ext cx="4164300" cy="281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2200" b="1">
                <a:solidFill>
                  <a:srgbClr val="7F6000"/>
                </a:solidFill>
                <a:latin typeface="Calibri"/>
                <a:ea typeface="Calibri"/>
                <a:cs typeface="Calibri"/>
                <a:sym typeface="Calibri"/>
              </a:rPr>
              <a:t> “When we are united with the Lord, we are members of the Mystical Body of Christ: Christ lives on in his members and continues to suffer in them. And the suffering borne in union with the Lord is his suffering, incorporated in the great work of salvation and fruitful therein.”</a:t>
            </a:r>
            <a:endParaRPr sz="2200" b="1">
              <a:solidFill>
                <a:srgbClr val="7F6000"/>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en" sz="1600" b="1">
                <a:solidFill>
                  <a:srgbClr val="7F6000"/>
                </a:solidFill>
                <a:latin typeface="Calibri"/>
                <a:ea typeface="Calibri"/>
                <a:cs typeface="Calibri"/>
                <a:sym typeface="Calibri"/>
              </a:rPr>
              <a:t>-St. Edith Stein</a:t>
            </a:r>
            <a:endParaRPr sz="1600" b="1">
              <a:solidFill>
                <a:srgbClr val="7F6000"/>
              </a:solidFill>
              <a:latin typeface="Calibri"/>
              <a:ea typeface="Calibri"/>
              <a:cs typeface="Calibri"/>
              <a:sym typeface="Calibri"/>
            </a:endParaRPr>
          </a:p>
        </p:txBody>
      </p:sp>
      <p:pic>
        <p:nvPicPr>
          <p:cNvPr id="198" name="Google Shape;198;g2eae5cbf384_0_73"/>
          <p:cNvPicPr preferRelativeResize="0"/>
          <p:nvPr/>
        </p:nvPicPr>
        <p:blipFill>
          <a:blip r:embed="rId4">
            <a:alphaModFix/>
          </a:blip>
          <a:stretch>
            <a:fillRect/>
          </a:stretch>
        </p:blipFill>
        <p:spPr>
          <a:xfrm>
            <a:off x="990975" y="1643675"/>
            <a:ext cx="2709675" cy="3078025"/>
          </a:xfrm>
          <a:prstGeom prst="rect">
            <a:avLst/>
          </a:prstGeom>
          <a:noFill/>
          <a:ln w="38100" cap="flat" cmpd="sng">
            <a:solidFill>
              <a:srgbClr val="7F6000"/>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8"/>
          <p:cNvSpPr txBox="1">
            <a:spLocks noGrp="1"/>
          </p:cNvSpPr>
          <p:nvPr>
            <p:ph type="subTitle" idx="1"/>
          </p:nvPr>
        </p:nvSpPr>
        <p:spPr>
          <a:xfrm>
            <a:off x="3817850" y="1747025"/>
            <a:ext cx="4268700" cy="2886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 sz="2600" dirty="0">
                <a:solidFill>
                  <a:srgbClr val="274E13"/>
                </a:solidFill>
                <a:latin typeface="Impact"/>
                <a:ea typeface="Impact"/>
                <a:cs typeface="Impact"/>
                <a:sym typeface="Impact"/>
              </a:rPr>
              <a:t>“Now I rejoice in my sufferings for your sake, and in my flesh I am filling up what is lacking in the afflictions of Christ on behalf of his body, which is the church.” -Col 1:24</a:t>
            </a:r>
            <a:endParaRPr sz="2600" dirty="0">
              <a:solidFill>
                <a:srgbClr val="274E13"/>
              </a:solidFill>
              <a:latin typeface="Impact"/>
              <a:ea typeface="Impact"/>
              <a:cs typeface="Impact"/>
              <a:sym typeface="Impact"/>
            </a:endParaRPr>
          </a:p>
          <a:p>
            <a:pPr marL="0" lvl="0" indent="0" algn="ctr" rtl="0">
              <a:lnSpc>
                <a:spcPct val="100000"/>
              </a:lnSpc>
              <a:spcBef>
                <a:spcPts val="0"/>
              </a:spcBef>
              <a:spcAft>
                <a:spcPts val="0"/>
              </a:spcAft>
              <a:buSzPts val="605"/>
              <a:buNone/>
            </a:pPr>
            <a:endParaRPr sz="2440" dirty="0">
              <a:solidFill>
                <a:schemeClr val="dk1"/>
              </a:solidFill>
              <a:latin typeface="Impact"/>
              <a:ea typeface="Impact"/>
              <a:cs typeface="Impact"/>
              <a:sym typeface="Impact"/>
            </a:endParaRPr>
          </a:p>
        </p:txBody>
      </p:sp>
      <p:sp>
        <p:nvSpPr>
          <p:cNvPr id="204" name="Google Shape;204;p8"/>
          <p:cNvSpPr/>
          <p:nvPr/>
        </p:nvSpPr>
        <p:spPr>
          <a:xfrm>
            <a:off x="311700" y="188375"/>
            <a:ext cx="8383200" cy="1116000"/>
          </a:xfrm>
          <a:prstGeom prst="roundRect">
            <a:avLst>
              <a:gd name="adj" fmla="val 16667"/>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8"/>
          <p:cNvSpPr txBox="1"/>
          <p:nvPr/>
        </p:nvSpPr>
        <p:spPr>
          <a:xfrm>
            <a:off x="311700" y="188375"/>
            <a:ext cx="80787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chemeClr val="lt1"/>
                </a:solidFill>
                <a:latin typeface="Calibri"/>
                <a:ea typeface="Calibri"/>
                <a:cs typeface="Calibri"/>
                <a:sym typeface="Calibri"/>
              </a:rPr>
              <a:t>                Memorize It</a:t>
            </a:r>
            <a:endParaRPr sz="5300" b="0" i="0" u="none" strike="noStrike" cap="none">
              <a:solidFill>
                <a:schemeClr val="lt1"/>
              </a:solidFill>
              <a:latin typeface="Calibri"/>
              <a:ea typeface="Calibri"/>
              <a:cs typeface="Calibri"/>
              <a:sym typeface="Calibri"/>
            </a:endParaRPr>
          </a:p>
        </p:txBody>
      </p:sp>
      <p:sp>
        <p:nvSpPr>
          <p:cNvPr id="206" name="Google Shape;206;p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Calibri"/>
                <a:ea typeface="Calibri"/>
                <a:cs typeface="Calibri"/>
                <a:sym typeface="Calibri"/>
              </a:rPr>
              <a:t>Key</a:t>
            </a:r>
            <a:endParaRPr sz="16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Calibri"/>
                <a:ea typeface="Calibri"/>
                <a:cs typeface="Calibri"/>
                <a:sym typeface="Calibri"/>
              </a:rPr>
              <a:t>Verse</a:t>
            </a:r>
            <a:endParaRPr sz="1400" b="0" i="0" u="none" strike="noStrike" cap="none">
              <a:solidFill>
                <a:srgbClr val="000000"/>
              </a:solidFill>
              <a:latin typeface="Calibri"/>
              <a:ea typeface="Calibri"/>
              <a:cs typeface="Calibri"/>
              <a:sym typeface="Calibri"/>
            </a:endParaRPr>
          </a:p>
        </p:txBody>
      </p:sp>
      <p:pic>
        <p:nvPicPr>
          <p:cNvPr id="208" name="Google Shape;208;p8"/>
          <p:cNvPicPr preferRelativeResize="0"/>
          <p:nvPr/>
        </p:nvPicPr>
        <p:blipFill rotWithShape="1">
          <a:blip r:embed="rId3">
            <a:alphaModFix/>
          </a:blip>
          <a:srcRect/>
          <a:stretch/>
        </p:blipFill>
        <p:spPr>
          <a:xfrm flipH="1">
            <a:off x="1021551" y="1747036"/>
            <a:ext cx="2470075" cy="30876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
        <p:nvSpPr>
          <p:cNvPr id="213" name="Google Shape;213;p3"/>
          <p:cNvSpPr txBox="1">
            <a:spLocks noGrp="1"/>
          </p:cNvSpPr>
          <p:nvPr>
            <p:ph type="title"/>
          </p:nvPr>
        </p:nvSpPr>
        <p:spPr>
          <a:xfrm>
            <a:off x="311700" y="445025"/>
            <a:ext cx="4626000" cy="1098300"/>
          </a:xfrm>
          <a:prstGeom prst="rect">
            <a:avLst/>
          </a:prstGeom>
          <a:solidFill>
            <a:srgbClr val="BF9000"/>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000" b="1">
                <a:solidFill>
                  <a:schemeClr val="lt1"/>
                </a:solidFill>
                <a:latin typeface="Calibri"/>
                <a:ea typeface="Calibri"/>
                <a:cs typeface="Calibri"/>
                <a:sym typeface="Calibri"/>
              </a:rPr>
              <a:t>In the Domestic Church which is the family…</a:t>
            </a:r>
            <a:endParaRPr sz="3000" b="1">
              <a:solidFill>
                <a:schemeClr val="lt1"/>
              </a:solidFill>
              <a:latin typeface="Calibri"/>
              <a:ea typeface="Calibri"/>
              <a:cs typeface="Calibri"/>
              <a:sym typeface="Calibri"/>
            </a:endParaRPr>
          </a:p>
        </p:txBody>
      </p:sp>
      <p:sp>
        <p:nvSpPr>
          <p:cNvPr id="214" name="Google Shape;214;p3"/>
          <p:cNvSpPr txBox="1"/>
          <p:nvPr/>
        </p:nvSpPr>
        <p:spPr>
          <a:xfrm>
            <a:off x="344675" y="1699675"/>
            <a:ext cx="4626000" cy="3314100"/>
          </a:xfrm>
          <a:prstGeom prst="rect">
            <a:avLst/>
          </a:prstGeom>
          <a:noFill/>
          <a:ln>
            <a:noFill/>
          </a:ln>
        </p:spPr>
        <p:txBody>
          <a:bodyPr spcFirstLastPara="1" wrap="square" lIns="91425" tIns="91425" rIns="91425" bIns="91425" anchor="t" anchorCtr="0">
            <a:noAutofit/>
          </a:bodyPr>
          <a:lstStyle/>
          <a:p>
            <a:pPr marL="457200" marR="0" lvl="0" indent="-374650" algn="l" rtl="0">
              <a:lnSpc>
                <a:spcPct val="100000"/>
              </a:lnSpc>
              <a:spcBef>
                <a:spcPts val="0"/>
              </a:spcBef>
              <a:spcAft>
                <a:spcPts val="0"/>
              </a:spcAft>
              <a:buClr>
                <a:schemeClr val="lt1"/>
              </a:buClr>
              <a:buSzPts val="2300"/>
              <a:buFont typeface="Calibri"/>
              <a:buChar char="●"/>
            </a:pPr>
            <a:r>
              <a:rPr lang="en" sz="2300">
                <a:solidFill>
                  <a:schemeClr val="lt1"/>
                </a:solidFill>
                <a:latin typeface="Calibri"/>
                <a:ea typeface="Calibri"/>
                <a:cs typeface="Calibri"/>
                <a:sym typeface="Calibri"/>
              </a:rPr>
              <a:t>We learn the meaning of love</a:t>
            </a:r>
            <a:endParaRPr sz="2300">
              <a:solidFill>
                <a:schemeClr val="lt1"/>
              </a:solidFill>
              <a:latin typeface="Calibri"/>
              <a:ea typeface="Calibri"/>
              <a:cs typeface="Calibri"/>
              <a:sym typeface="Calibri"/>
            </a:endParaRPr>
          </a:p>
          <a:p>
            <a:pPr marL="457200" marR="0" lvl="0" indent="-374650" algn="l" rtl="0">
              <a:lnSpc>
                <a:spcPct val="100000"/>
              </a:lnSpc>
              <a:spcBef>
                <a:spcPts val="0"/>
              </a:spcBef>
              <a:spcAft>
                <a:spcPts val="0"/>
              </a:spcAft>
              <a:buClr>
                <a:schemeClr val="lt1"/>
              </a:buClr>
              <a:buSzPts val="2300"/>
              <a:buFont typeface="Calibri"/>
              <a:buChar char="●"/>
            </a:pPr>
            <a:r>
              <a:rPr lang="en" sz="2300">
                <a:solidFill>
                  <a:schemeClr val="lt1"/>
                </a:solidFill>
                <a:latin typeface="Calibri"/>
                <a:ea typeface="Calibri"/>
                <a:cs typeface="Calibri"/>
                <a:sym typeface="Calibri"/>
              </a:rPr>
              <a:t>We learn to want the good of another</a:t>
            </a:r>
            <a:endParaRPr sz="2300">
              <a:solidFill>
                <a:schemeClr val="lt1"/>
              </a:solidFill>
              <a:latin typeface="Calibri"/>
              <a:ea typeface="Calibri"/>
              <a:cs typeface="Calibri"/>
              <a:sym typeface="Calibri"/>
            </a:endParaRPr>
          </a:p>
          <a:p>
            <a:pPr marL="457200" marR="0" lvl="0" indent="-374650" algn="l" rtl="0">
              <a:lnSpc>
                <a:spcPct val="100000"/>
              </a:lnSpc>
              <a:spcBef>
                <a:spcPts val="0"/>
              </a:spcBef>
              <a:spcAft>
                <a:spcPts val="0"/>
              </a:spcAft>
              <a:buClr>
                <a:schemeClr val="lt1"/>
              </a:buClr>
              <a:buSzPts val="2300"/>
              <a:buFont typeface="Calibri"/>
              <a:buChar char="●"/>
            </a:pPr>
            <a:r>
              <a:rPr lang="en" sz="2300">
                <a:solidFill>
                  <a:schemeClr val="lt1"/>
                </a:solidFill>
                <a:latin typeface="Calibri"/>
                <a:ea typeface="Calibri"/>
                <a:cs typeface="Calibri"/>
                <a:sym typeface="Calibri"/>
              </a:rPr>
              <a:t>We learn how to place ourselves at the service of others and thereby find meaning in our own lives</a:t>
            </a:r>
            <a:endParaRPr sz="2300">
              <a:solidFill>
                <a:schemeClr val="lt1"/>
              </a:solidFill>
              <a:latin typeface="Calibri"/>
              <a:ea typeface="Calibri"/>
              <a:cs typeface="Calibri"/>
              <a:sym typeface="Calibri"/>
            </a:endParaRPr>
          </a:p>
          <a:p>
            <a:pPr marL="457200" marR="0" lvl="0" indent="-381000" algn="l" rtl="0">
              <a:lnSpc>
                <a:spcPct val="100000"/>
              </a:lnSpc>
              <a:spcBef>
                <a:spcPts val="0"/>
              </a:spcBef>
              <a:spcAft>
                <a:spcPts val="0"/>
              </a:spcAft>
              <a:buClr>
                <a:schemeClr val="lt1"/>
              </a:buClr>
              <a:buSzPts val="2400"/>
              <a:buFont typeface="Calibri"/>
              <a:buChar char="●"/>
            </a:pPr>
            <a:r>
              <a:rPr lang="en" sz="2300">
                <a:solidFill>
                  <a:schemeClr val="lt1"/>
                </a:solidFill>
                <a:latin typeface="Calibri"/>
                <a:ea typeface="Calibri"/>
                <a:cs typeface="Calibri"/>
                <a:sym typeface="Calibri"/>
              </a:rPr>
              <a:t>We learn how to put God at the center of our existence</a:t>
            </a:r>
            <a:endParaRPr sz="2400" b="0" i="0" u="none" strike="noStrike" cap="none">
              <a:solidFill>
                <a:schemeClr val="lt1"/>
              </a:solidFill>
              <a:latin typeface="Calibri"/>
              <a:ea typeface="Calibri"/>
              <a:cs typeface="Calibri"/>
              <a:sym typeface="Calibri"/>
            </a:endParaRPr>
          </a:p>
        </p:txBody>
      </p:sp>
      <p:pic>
        <p:nvPicPr>
          <p:cNvPr id="215" name="Google Shape;215;p3"/>
          <p:cNvPicPr preferRelativeResize="0"/>
          <p:nvPr/>
        </p:nvPicPr>
        <p:blipFill>
          <a:blip r:embed="rId4">
            <a:alphaModFix/>
          </a:blip>
          <a:stretch>
            <a:fillRect/>
          </a:stretch>
        </p:blipFill>
        <p:spPr>
          <a:xfrm>
            <a:off x="5123075" y="0"/>
            <a:ext cx="4020925"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
        <p:cNvGrpSpPr/>
        <p:nvPr/>
      </p:nvGrpSpPr>
      <p:grpSpPr>
        <a:xfrm>
          <a:off x="0" y="0"/>
          <a:ext cx="0" cy="0"/>
          <a:chOff x="0" y="0"/>
          <a:chExt cx="0" cy="0"/>
        </a:xfrm>
      </p:grpSpPr>
      <p:pic>
        <p:nvPicPr>
          <p:cNvPr id="220" name="Google Shape;220;p12"/>
          <p:cNvPicPr preferRelativeResize="0"/>
          <p:nvPr/>
        </p:nvPicPr>
        <p:blipFill>
          <a:blip r:embed="rId4">
            <a:alphaModFix/>
          </a:blip>
          <a:stretch>
            <a:fillRect/>
          </a:stretch>
        </p:blipFill>
        <p:spPr>
          <a:xfrm>
            <a:off x="937650" y="-64975"/>
            <a:ext cx="7451601" cy="5273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8761D"/>
        </a:solidFill>
        <a:effectLst/>
      </p:bgPr>
    </p:bg>
    <p:spTree>
      <p:nvGrpSpPr>
        <p:cNvPr id="1" name="Shape 103"/>
        <p:cNvGrpSpPr/>
        <p:nvPr/>
      </p:nvGrpSpPr>
      <p:grpSpPr>
        <a:xfrm>
          <a:off x="0" y="0"/>
          <a:ext cx="0" cy="0"/>
          <a:chOff x="0" y="0"/>
          <a:chExt cx="0" cy="0"/>
        </a:xfrm>
      </p:grpSpPr>
      <p:sp>
        <p:nvSpPr>
          <p:cNvPr id="104" name="Google Shape;104;p9"/>
          <p:cNvSpPr txBox="1">
            <a:spLocks noGrp="1"/>
          </p:cNvSpPr>
          <p:nvPr>
            <p:ph type="title"/>
          </p:nvPr>
        </p:nvSpPr>
        <p:spPr>
          <a:xfrm>
            <a:off x="0" y="420825"/>
            <a:ext cx="9144000" cy="1132200"/>
          </a:xfrm>
          <a:prstGeom prst="rect">
            <a:avLst/>
          </a:prstGeom>
          <a:gradFill>
            <a:gsLst>
              <a:gs pos="0">
                <a:srgbClr val="FFC002"/>
              </a:gs>
              <a:gs pos="100000">
                <a:srgbClr val="795B04"/>
              </a:gs>
            </a:gsLst>
            <a:lin ang="5400012" scaled="0"/>
          </a:gra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3720" b="1">
                <a:solidFill>
                  <a:schemeClr val="lt1"/>
                </a:solidFill>
                <a:latin typeface="Calibri"/>
                <a:ea typeface="Calibri"/>
                <a:cs typeface="Calibri"/>
                <a:sym typeface="Calibri"/>
              </a:rPr>
              <a:t>Three Ways the Church is Unchanging</a:t>
            </a:r>
            <a:endParaRPr sz="3720" b="1">
              <a:solidFill>
                <a:schemeClr val="lt1"/>
              </a:solidFill>
              <a:latin typeface="Calibri"/>
              <a:ea typeface="Calibri"/>
              <a:cs typeface="Calibri"/>
              <a:sym typeface="Calibri"/>
            </a:endParaRPr>
          </a:p>
        </p:txBody>
      </p:sp>
      <p:sp>
        <p:nvSpPr>
          <p:cNvPr id="105" name="Google Shape;105;p9"/>
          <p:cNvSpPr txBox="1"/>
          <p:nvPr/>
        </p:nvSpPr>
        <p:spPr>
          <a:xfrm>
            <a:off x="3471250" y="4250475"/>
            <a:ext cx="2170500" cy="6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Moral Teachings</a:t>
            </a:r>
            <a:endParaRPr sz="1800" b="1" i="0" u="none" strike="noStrike" cap="none">
              <a:solidFill>
                <a:schemeClr val="lt1"/>
              </a:solidFill>
              <a:latin typeface="Calibri"/>
              <a:ea typeface="Calibri"/>
              <a:cs typeface="Calibri"/>
              <a:sym typeface="Calibri"/>
            </a:endParaRPr>
          </a:p>
        </p:txBody>
      </p:sp>
      <p:sp>
        <p:nvSpPr>
          <p:cNvPr id="106" name="Google Shape;106;p9"/>
          <p:cNvSpPr txBox="1"/>
          <p:nvPr/>
        </p:nvSpPr>
        <p:spPr>
          <a:xfrm>
            <a:off x="6124525" y="4250475"/>
            <a:ext cx="2170500" cy="54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Absolute Truths Called Dogma</a:t>
            </a:r>
            <a:endParaRPr sz="1800" b="1" i="0" u="none" strike="noStrike" cap="none">
              <a:solidFill>
                <a:schemeClr val="lt1"/>
              </a:solidFill>
              <a:latin typeface="Calibri"/>
              <a:ea typeface="Calibri"/>
              <a:cs typeface="Calibri"/>
              <a:sym typeface="Calibri"/>
            </a:endParaRPr>
          </a:p>
        </p:txBody>
      </p:sp>
      <p:sp>
        <p:nvSpPr>
          <p:cNvPr id="107" name="Google Shape;107;p9"/>
          <p:cNvSpPr txBox="1"/>
          <p:nvPr/>
        </p:nvSpPr>
        <p:spPr>
          <a:xfrm>
            <a:off x="671775" y="4268025"/>
            <a:ext cx="1989600" cy="57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Apostolic Structure</a:t>
            </a:r>
            <a:endParaRPr sz="1800" b="1" i="0" u="none" strike="noStrike" cap="none">
              <a:solidFill>
                <a:schemeClr val="lt1"/>
              </a:solidFill>
              <a:latin typeface="Calibri"/>
              <a:ea typeface="Calibri"/>
              <a:cs typeface="Calibri"/>
              <a:sym typeface="Calibri"/>
            </a:endParaRPr>
          </a:p>
        </p:txBody>
      </p:sp>
      <p:pic>
        <p:nvPicPr>
          <p:cNvPr id="108" name="Google Shape;108;p9"/>
          <p:cNvPicPr preferRelativeResize="0"/>
          <p:nvPr/>
        </p:nvPicPr>
        <p:blipFill rotWithShape="1">
          <a:blip r:embed="rId3">
            <a:alphaModFix/>
          </a:blip>
          <a:srcRect l="9760" r="7450"/>
          <a:stretch/>
        </p:blipFill>
        <p:spPr>
          <a:xfrm>
            <a:off x="3286150" y="2087059"/>
            <a:ext cx="2304050" cy="2039442"/>
          </a:xfrm>
          <a:prstGeom prst="rect">
            <a:avLst/>
          </a:prstGeom>
          <a:noFill/>
          <a:ln w="38100" cap="flat" cmpd="sng">
            <a:solidFill>
              <a:schemeClr val="lt1"/>
            </a:solidFill>
            <a:prstDash val="solid"/>
            <a:round/>
            <a:headEnd type="none" w="sm" len="sm"/>
            <a:tailEnd type="none" w="sm" len="sm"/>
          </a:ln>
        </p:spPr>
      </p:pic>
      <p:pic>
        <p:nvPicPr>
          <p:cNvPr id="109" name="Google Shape;109;p9"/>
          <p:cNvPicPr preferRelativeResize="0"/>
          <p:nvPr/>
        </p:nvPicPr>
        <p:blipFill>
          <a:blip r:embed="rId4">
            <a:alphaModFix/>
          </a:blip>
          <a:stretch>
            <a:fillRect/>
          </a:stretch>
        </p:blipFill>
        <p:spPr>
          <a:xfrm>
            <a:off x="901484" y="2087050"/>
            <a:ext cx="1530179" cy="2039450"/>
          </a:xfrm>
          <a:prstGeom prst="rect">
            <a:avLst/>
          </a:prstGeom>
          <a:noFill/>
          <a:ln w="38100" cap="flat" cmpd="sng">
            <a:solidFill>
              <a:schemeClr val="lt1"/>
            </a:solidFill>
            <a:prstDash val="solid"/>
            <a:round/>
            <a:headEnd type="none" w="sm" len="sm"/>
            <a:tailEnd type="none" w="sm" len="sm"/>
          </a:ln>
        </p:spPr>
      </p:pic>
      <p:pic>
        <p:nvPicPr>
          <p:cNvPr id="110" name="Google Shape;110;p9"/>
          <p:cNvPicPr preferRelativeResize="0"/>
          <p:nvPr/>
        </p:nvPicPr>
        <p:blipFill>
          <a:blip r:embed="rId5">
            <a:alphaModFix/>
          </a:blip>
          <a:stretch>
            <a:fillRect/>
          </a:stretch>
        </p:blipFill>
        <p:spPr>
          <a:xfrm>
            <a:off x="6444676" y="2087050"/>
            <a:ext cx="1530200" cy="2039450"/>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2"/>
          <p:cNvSpPr txBox="1">
            <a:spLocks noGrp="1"/>
          </p:cNvSpPr>
          <p:nvPr>
            <p:ph type="title"/>
          </p:nvPr>
        </p:nvSpPr>
        <p:spPr>
          <a:xfrm>
            <a:off x="311700" y="445025"/>
            <a:ext cx="8520600" cy="933300"/>
          </a:xfrm>
          <a:prstGeom prst="rect">
            <a:avLst/>
          </a:prstGeom>
          <a:gradFill>
            <a:gsLst>
              <a:gs pos="0">
                <a:srgbClr val="51AB2A"/>
              </a:gs>
              <a:gs pos="100000">
                <a:srgbClr val="203E1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800">
                <a:solidFill>
                  <a:schemeClr val="lt1"/>
                </a:solidFill>
                <a:latin typeface="Calibri"/>
                <a:ea typeface="Calibri"/>
                <a:cs typeface="Calibri"/>
                <a:sym typeface="Calibri"/>
              </a:rPr>
              <a:t>A Pilgrim People</a:t>
            </a:r>
            <a:endParaRPr sz="4800">
              <a:solidFill>
                <a:schemeClr val="lt1"/>
              </a:solidFill>
              <a:latin typeface="Calibri"/>
              <a:ea typeface="Calibri"/>
              <a:cs typeface="Calibri"/>
              <a:sym typeface="Calibri"/>
            </a:endParaRPr>
          </a:p>
        </p:txBody>
      </p:sp>
      <p:sp>
        <p:nvSpPr>
          <p:cNvPr id="116" name="Google Shape;116;p2"/>
          <p:cNvSpPr txBox="1">
            <a:spLocks noGrp="1"/>
          </p:cNvSpPr>
          <p:nvPr>
            <p:ph type="body" idx="1"/>
          </p:nvPr>
        </p:nvSpPr>
        <p:spPr>
          <a:xfrm>
            <a:off x="699600" y="1548575"/>
            <a:ext cx="3872400" cy="33126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274E13"/>
              </a:buClr>
              <a:buSzPts val="1600"/>
              <a:buFont typeface="Calibri"/>
              <a:buChar char="●"/>
            </a:pPr>
            <a:r>
              <a:rPr lang="en" sz="2200">
                <a:solidFill>
                  <a:srgbClr val="274E13"/>
                </a:solidFill>
                <a:latin typeface="Calibri"/>
                <a:ea typeface="Calibri"/>
                <a:cs typeface="Calibri"/>
                <a:sym typeface="Calibri"/>
              </a:rPr>
              <a:t>Like pilgrims, Catholics are on a journey, on their way to a destination at which they have not yet arrived. </a:t>
            </a:r>
            <a:endParaRPr sz="2200">
              <a:solidFill>
                <a:srgbClr val="274E13"/>
              </a:solidFill>
              <a:latin typeface="Calibri"/>
              <a:ea typeface="Calibri"/>
              <a:cs typeface="Calibri"/>
              <a:sym typeface="Calibri"/>
            </a:endParaRPr>
          </a:p>
          <a:p>
            <a:pPr marL="457200" lvl="0" indent="-330200" algn="l" rtl="0">
              <a:lnSpc>
                <a:spcPct val="115000"/>
              </a:lnSpc>
              <a:spcBef>
                <a:spcPts val="0"/>
              </a:spcBef>
              <a:spcAft>
                <a:spcPts val="0"/>
              </a:spcAft>
              <a:buClr>
                <a:srgbClr val="274E13"/>
              </a:buClr>
              <a:buSzPts val="1600"/>
              <a:buFont typeface="Calibri"/>
              <a:buChar char="●"/>
            </a:pPr>
            <a:r>
              <a:rPr lang="en" sz="2200">
                <a:solidFill>
                  <a:srgbClr val="274E13"/>
                </a:solidFill>
                <a:latin typeface="Calibri"/>
                <a:ea typeface="Calibri"/>
                <a:cs typeface="Calibri"/>
                <a:sym typeface="Calibri"/>
              </a:rPr>
              <a:t>The Church is striving toward perfection, toward deeper communion with God through Christ.</a:t>
            </a:r>
            <a:endParaRPr sz="3400">
              <a:solidFill>
                <a:srgbClr val="274E13"/>
              </a:solidFill>
              <a:latin typeface="Calibri"/>
              <a:ea typeface="Calibri"/>
              <a:cs typeface="Calibri"/>
              <a:sym typeface="Calibri"/>
            </a:endParaRPr>
          </a:p>
        </p:txBody>
      </p:sp>
      <p:pic>
        <p:nvPicPr>
          <p:cNvPr id="117" name="Google Shape;117;p2"/>
          <p:cNvPicPr preferRelativeResize="0"/>
          <p:nvPr/>
        </p:nvPicPr>
        <p:blipFill>
          <a:blip r:embed="rId4">
            <a:alphaModFix/>
          </a:blip>
          <a:stretch>
            <a:fillRect/>
          </a:stretch>
        </p:blipFill>
        <p:spPr>
          <a:xfrm>
            <a:off x="5044325" y="1889763"/>
            <a:ext cx="3262226" cy="2630225"/>
          </a:xfrm>
          <a:prstGeom prst="rect">
            <a:avLst/>
          </a:prstGeom>
          <a:noFill/>
          <a:ln w="76200" cap="flat" cmpd="sng">
            <a:solidFill>
              <a:srgbClr val="38761D"/>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5"/>
          <p:cNvSpPr txBox="1">
            <a:spLocks noGrp="1"/>
          </p:cNvSpPr>
          <p:nvPr>
            <p:ph type="title"/>
          </p:nvPr>
        </p:nvSpPr>
        <p:spPr>
          <a:xfrm>
            <a:off x="188250" y="280425"/>
            <a:ext cx="4638000" cy="872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111"/>
              <a:buNone/>
            </a:pPr>
            <a:r>
              <a:rPr lang="en" sz="3400" b="1" i="1">
                <a:solidFill>
                  <a:schemeClr val="lt1"/>
                </a:solidFill>
                <a:latin typeface="Calibri"/>
                <a:ea typeface="Calibri"/>
                <a:cs typeface="Calibri"/>
                <a:sym typeface="Calibri"/>
              </a:rPr>
              <a:t> The social dimension of the Gospel </a:t>
            </a:r>
            <a:endParaRPr sz="3400" b="1" i="1">
              <a:solidFill>
                <a:schemeClr val="lt1"/>
              </a:solidFill>
              <a:latin typeface="Calibri"/>
              <a:ea typeface="Calibri"/>
              <a:cs typeface="Calibri"/>
              <a:sym typeface="Calibri"/>
            </a:endParaRPr>
          </a:p>
        </p:txBody>
      </p:sp>
      <p:sp>
        <p:nvSpPr>
          <p:cNvPr id="123" name="Google Shape;123;p5"/>
          <p:cNvSpPr txBox="1">
            <a:spLocks noGrp="1"/>
          </p:cNvSpPr>
          <p:nvPr>
            <p:ph type="body" idx="1"/>
          </p:nvPr>
        </p:nvSpPr>
        <p:spPr>
          <a:xfrm>
            <a:off x="12500" y="1635950"/>
            <a:ext cx="4638000" cy="3217800"/>
          </a:xfrm>
          <a:prstGeom prst="rect">
            <a:avLst/>
          </a:prstGeom>
          <a:noFill/>
          <a:ln>
            <a:noFill/>
          </a:ln>
        </p:spPr>
        <p:txBody>
          <a:bodyPr spcFirstLastPara="1" wrap="square" lIns="91425" tIns="91425" rIns="91425" bIns="91425" anchor="t" anchorCtr="0">
            <a:normAutofit fontScale="62500" lnSpcReduction="20000"/>
          </a:bodyPr>
          <a:lstStyle/>
          <a:p>
            <a:pPr marL="457200" lvl="0" indent="0" algn="l" rtl="0">
              <a:lnSpc>
                <a:spcPct val="115000"/>
              </a:lnSpc>
              <a:spcBef>
                <a:spcPts val="0"/>
              </a:spcBef>
              <a:spcAft>
                <a:spcPts val="0"/>
              </a:spcAft>
              <a:buSzPct val="50000"/>
              <a:buNone/>
            </a:pPr>
            <a:r>
              <a:rPr lang="en" sz="3600" b="1" dirty="0">
                <a:solidFill>
                  <a:schemeClr val="lt1"/>
                </a:solidFill>
                <a:latin typeface="Calibri"/>
                <a:ea typeface="Calibri"/>
                <a:cs typeface="Calibri"/>
                <a:sym typeface="Calibri"/>
              </a:rPr>
              <a:t> “The Gospel encountered modern industrial society with its new structures for the production of consumer goods, its new concept of society, the state and authority, and its new forms of labor and ownership.” </a:t>
            </a:r>
          </a:p>
          <a:p>
            <a:pPr marL="457200" lvl="0" indent="0" algn="l" rtl="0">
              <a:lnSpc>
                <a:spcPct val="115000"/>
              </a:lnSpc>
              <a:spcBef>
                <a:spcPts val="0"/>
              </a:spcBef>
              <a:spcAft>
                <a:spcPts val="0"/>
              </a:spcAft>
              <a:buSzPct val="50000"/>
              <a:buNone/>
            </a:pPr>
            <a:r>
              <a:rPr lang="en" sz="3600" b="1" dirty="0">
                <a:solidFill>
                  <a:schemeClr val="lt1"/>
                </a:solidFill>
                <a:latin typeface="Calibri"/>
                <a:ea typeface="Calibri"/>
                <a:cs typeface="Calibri"/>
                <a:sym typeface="Calibri"/>
              </a:rPr>
              <a:t>-CCC  2421 </a:t>
            </a:r>
            <a:endParaRPr sz="3600" b="1" dirty="0">
              <a:solidFill>
                <a:schemeClr val="lt1"/>
              </a:solidFill>
              <a:latin typeface="Calibri"/>
              <a:ea typeface="Calibri"/>
              <a:cs typeface="Calibri"/>
              <a:sym typeface="Calibri"/>
            </a:endParaRPr>
          </a:p>
        </p:txBody>
      </p:sp>
      <p:pic>
        <p:nvPicPr>
          <p:cNvPr id="124" name="Google Shape;124;p5"/>
          <p:cNvPicPr preferRelativeResize="0"/>
          <p:nvPr/>
        </p:nvPicPr>
        <p:blipFill>
          <a:blip r:embed="rId4">
            <a:alphaModFix/>
          </a:blip>
          <a:stretch>
            <a:fillRect/>
          </a:stretch>
        </p:blipFill>
        <p:spPr>
          <a:xfrm>
            <a:off x="4868897" y="0"/>
            <a:ext cx="4275102" cy="51435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g2eae5cbf384_0_37"/>
          <p:cNvSpPr txBox="1">
            <a:spLocks noGrp="1"/>
          </p:cNvSpPr>
          <p:nvPr>
            <p:ph type="subTitle" idx="1"/>
          </p:nvPr>
        </p:nvSpPr>
        <p:spPr>
          <a:xfrm>
            <a:off x="3861950" y="1663875"/>
            <a:ext cx="4833000" cy="298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605"/>
              <a:buFont typeface="Arial"/>
              <a:buNone/>
            </a:pPr>
            <a:r>
              <a:rPr lang="en" sz="2400" dirty="0">
                <a:solidFill>
                  <a:schemeClr val="lt1"/>
                </a:solidFill>
                <a:latin typeface="Calibri"/>
                <a:ea typeface="Calibri"/>
                <a:cs typeface="Calibri"/>
                <a:sym typeface="Calibri"/>
              </a:rPr>
              <a:t>A 1891 encyclical written by Pope Leo XIII emphasising the basic economic principles of Christianity: the right of property ownership, the duty to provide for the common good and to use that property for the benefit of others, a fair wage, and charity toward the poor. </a:t>
            </a:r>
            <a:endParaRPr sz="2400" dirty="0">
              <a:solidFill>
                <a:schemeClr val="lt1"/>
              </a:solidFill>
              <a:latin typeface="Calibri"/>
              <a:ea typeface="Calibri"/>
              <a:cs typeface="Calibri"/>
              <a:sym typeface="Calibri"/>
            </a:endParaRPr>
          </a:p>
        </p:txBody>
      </p:sp>
      <p:sp>
        <p:nvSpPr>
          <p:cNvPr id="130" name="Google Shape;130;g2eae5cbf384_0_37"/>
          <p:cNvSpPr/>
          <p:nvPr/>
        </p:nvSpPr>
        <p:spPr>
          <a:xfrm>
            <a:off x="311700" y="188375"/>
            <a:ext cx="8383200" cy="1116000"/>
          </a:xfrm>
          <a:prstGeom prst="roundRect">
            <a:avLst>
              <a:gd name="adj" fmla="val 16667"/>
            </a:avLst>
          </a:prstGeom>
          <a:gradFill>
            <a:gsLst>
              <a:gs pos="0">
                <a:srgbClr val="FFC002"/>
              </a:gs>
              <a:gs pos="100000">
                <a:srgbClr val="795B04"/>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g2eae5cbf384_0_37"/>
          <p:cNvSpPr txBox="1"/>
          <p:nvPr/>
        </p:nvSpPr>
        <p:spPr>
          <a:xfrm>
            <a:off x="1676125" y="188375"/>
            <a:ext cx="6714300" cy="111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  Rerum Novarum</a:t>
            </a:r>
            <a:endParaRPr sz="5300" b="0" i="0" u="none" strike="noStrike" cap="none">
              <a:solidFill>
                <a:schemeClr val="lt1"/>
              </a:solidFill>
              <a:latin typeface="Calibri"/>
              <a:ea typeface="Calibri"/>
              <a:cs typeface="Calibri"/>
              <a:sym typeface="Calibri"/>
            </a:endParaRPr>
          </a:p>
        </p:txBody>
      </p:sp>
      <p:sp>
        <p:nvSpPr>
          <p:cNvPr id="132" name="Google Shape;132;g2eae5cbf384_0_37"/>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g2eae5cbf384_0_37"/>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34" name="Google Shape;134;g2eae5cbf384_0_37"/>
          <p:cNvPicPr preferRelativeResize="0"/>
          <p:nvPr/>
        </p:nvPicPr>
        <p:blipFill rotWithShape="1">
          <a:blip r:embed="rId4">
            <a:alphaModFix/>
          </a:blip>
          <a:srcRect l="33310" t="4751" r="32960" b="11439"/>
          <a:stretch/>
        </p:blipFill>
        <p:spPr>
          <a:xfrm>
            <a:off x="1187875" y="1690663"/>
            <a:ext cx="2136701" cy="2934425"/>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g31ac3906781_0_24"/>
          <p:cNvSpPr txBox="1">
            <a:spLocks noGrp="1"/>
          </p:cNvSpPr>
          <p:nvPr>
            <p:ph type="subTitle" idx="1"/>
          </p:nvPr>
        </p:nvSpPr>
        <p:spPr>
          <a:xfrm>
            <a:off x="3861950" y="1663875"/>
            <a:ext cx="4833000" cy="298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605"/>
              <a:buFont typeface="Arial"/>
              <a:buNone/>
            </a:pPr>
            <a:r>
              <a:rPr lang="en" sz="2400">
                <a:solidFill>
                  <a:schemeClr val="lt1"/>
                </a:solidFill>
                <a:latin typeface="Calibri"/>
                <a:ea typeface="Calibri"/>
                <a:cs typeface="Calibri"/>
                <a:sym typeface="Calibri"/>
              </a:rPr>
              <a:t>A 1961 encyclical written by Pope John XXIII emphasising the role of the Church in our times as both a mother and a teacher. The Church is our mother, nurturing us as we grow and mature in our faith. She teaches us truth which illumines our pilgrim journey on earth.</a:t>
            </a:r>
            <a:endParaRPr sz="2400">
              <a:solidFill>
                <a:schemeClr val="lt1"/>
              </a:solidFill>
              <a:latin typeface="Calibri"/>
              <a:ea typeface="Calibri"/>
              <a:cs typeface="Calibri"/>
              <a:sym typeface="Calibri"/>
            </a:endParaRPr>
          </a:p>
        </p:txBody>
      </p:sp>
      <p:sp>
        <p:nvSpPr>
          <p:cNvPr id="140" name="Google Shape;140;g31ac3906781_0_24"/>
          <p:cNvSpPr/>
          <p:nvPr/>
        </p:nvSpPr>
        <p:spPr>
          <a:xfrm>
            <a:off x="311700" y="188375"/>
            <a:ext cx="8383200" cy="1116000"/>
          </a:xfrm>
          <a:prstGeom prst="roundRect">
            <a:avLst>
              <a:gd name="adj" fmla="val 16667"/>
            </a:avLst>
          </a:prstGeom>
          <a:gradFill>
            <a:gsLst>
              <a:gs pos="0">
                <a:srgbClr val="FFC002"/>
              </a:gs>
              <a:gs pos="100000">
                <a:srgbClr val="795B04"/>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g31ac3906781_0_24"/>
          <p:cNvSpPr txBox="1"/>
          <p:nvPr/>
        </p:nvSpPr>
        <p:spPr>
          <a:xfrm>
            <a:off x="1676125" y="188375"/>
            <a:ext cx="6714300" cy="111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 Mater et Magistra</a:t>
            </a:r>
            <a:endParaRPr sz="5300" b="0" i="0" u="none" strike="noStrike" cap="none">
              <a:solidFill>
                <a:schemeClr val="lt1"/>
              </a:solidFill>
              <a:latin typeface="Calibri"/>
              <a:ea typeface="Calibri"/>
              <a:cs typeface="Calibri"/>
              <a:sym typeface="Calibri"/>
            </a:endParaRPr>
          </a:p>
        </p:txBody>
      </p:sp>
      <p:sp>
        <p:nvSpPr>
          <p:cNvPr id="142" name="Google Shape;142;g31ac3906781_0_24"/>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g31ac3906781_0_24"/>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44" name="Google Shape;144;g31ac3906781_0_24"/>
          <p:cNvPicPr preferRelativeResize="0"/>
          <p:nvPr/>
        </p:nvPicPr>
        <p:blipFill>
          <a:blip r:embed="rId4">
            <a:alphaModFix/>
          </a:blip>
          <a:stretch>
            <a:fillRect/>
          </a:stretch>
        </p:blipFill>
        <p:spPr>
          <a:xfrm>
            <a:off x="648150" y="1999076"/>
            <a:ext cx="2940175" cy="2317600"/>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g2eae5cbf384_0_0"/>
          <p:cNvSpPr txBox="1">
            <a:spLocks noGrp="1"/>
          </p:cNvSpPr>
          <p:nvPr>
            <p:ph type="subTitle" idx="1"/>
          </p:nvPr>
        </p:nvSpPr>
        <p:spPr>
          <a:xfrm>
            <a:off x="3991725" y="1612100"/>
            <a:ext cx="4703100" cy="269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sz="3100">
                <a:solidFill>
                  <a:schemeClr val="lt1"/>
                </a:solidFill>
              </a:rPr>
              <a:t> </a:t>
            </a:r>
            <a:r>
              <a:rPr lang="en" sz="3100">
                <a:solidFill>
                  <a:schemeClr val="lt1"/>
                </a:solidFill>
                <a:latin typeface="Calibri"/>
                <a:ea typeface="Calibri"/>
                <a:cs typeface="Calibri"/>
                <a:sym typeface="Calibri"/>
              </a:rPr>
              <a:t>From the Greek word “oikoumene,” meaning “the whole inhabited world,” is the promotion of dialogue, cooperation and unity among Christians.</a:t>
            </a:r>
            <a:endParaRPr>
              <a:solidFill>
                <a:schemeClr val="lt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2700">
              <a:solidFill>
                <a:schemeClr val="lt1"/>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605"/>
              <a:buFont typeface="Arial"/>
              <a:buNone/>
            </a:pPr>
            <a:endParaRPr sz="2400">
              <a:solidFill>
                <a:schemeClr val="lt1"/>
              </a:solidFill>
              <a:latin typeface="Calibri"/>
              <a:ea typeface="Calibri"/>
              <a:cs typeface="Calibri"/>
              <a:sym typeface="Calibri"/>
            </a:endParaRPr>
          </a:p>
        </p:txBody>
      </p:sp>
      <p:sp>
        <p:nvSpPr>
          <p:cNvPr id="150" name="Google Shape;150;g2eae5cbf384_0_0"/>
          <p:cNvSpPr/>
          <p:nvPr/>
        </p:nvSpPr>
        <p:spPr>
          <a:xfrm>
            <a:off x="311700" y="188375"/>
            <a:ext cx="8383200" cy="1116000"/>
          </a:xfrm>
          <a:prstGeom prst="roundRect">
            <a:avLst>
              <a:gd name="adj" fmla="val 16667"/>
            </a:avLst>
          </a:prstGeom>
          <a:gradFill>
            <a:gsLst>
              <a:gs pos="0">
                <a:srgbClr val="FFC002"/>
              </a:gs>
              <a:gs pos="100000">
                <a:srgbClr val="795B04"/>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g2eae5cbf384_0_0"/>
          <p:cNvSpPr txBox="1"/>
          <p:nvPr/>
        </p:nvSpPr>
        <p:spPr>
          <a:xfrm>
            <a:off x="1676125" y="188375"/>
            <a:ext cx="6714300" cy="76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       Ecumenism</a:t>
            </a:r>
            <a:endParaRPr sz="5300" b="0" i="0" u="none" strike="noStrike" cap="none">
              <a:solidFill>
                <a:schemeClr val="lt1"/>
              </a:solidFill>
              <a:latin typeface="Calibri"/>
              <a:ea typeface="Calibri"/>
              <a:cs typeface="Calibri"/>
              <a:sym typeface="Calibri"/>
            </a:endParaRPr>
          </a:p>
        </p:txBody>
      </p:sp>
      <p:sp>
        <p:nvSpPr>
          <p:cNvPr id="152" name="Google Shape;152;g2eae5cbf384_0_0"/>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g2eae5cbf384_0_0"/>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54" name="Google Shape;154;g2eae5cbf384_0_0"/>
          <p:cNvPicPr preferRelativeResize="0"/>
          <p:nvPr/>
        </p:nvPicPr>
        <p:blipFill>
          <a:blip r:embed="rId4">
            <a:alphaModFix/>
          </a:blip>
          <a:stretch>
            <a:fillRect/>
          </a:stretch>
        </p:blipFill>
        <p:spPr>
          <a:xfrm>
            <a:off x="595700" y="2101600"/>
            <a:ext cx="3076299" cy="1909076"/>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8"/>
        <p:cNvGrpSpPr/>
        <p:nvPr/>
      </p:nvGrpSpPr>
      <p:grpSpPr>
        <a:xfrm>
          <a:off x="0" y="0"/>
          <a:ext cx="0" cy="0"/>
          <a:chOff x="0" y="0"/>
          <a:chExt cx="0" cy="0"/>
        </a:xfrm>
      </p:grpSpPr>
      <p:sp>
        <p:nvSpPr>
          <p:cNvPr id="159" name="Google Shape;159;g31ac3906781_0_43"/>
          <p:cNvSpPr txBox="1">
            <a:spLocks noGrp="1"/>
          </p:cNvSpPr>
          <p:nvPr>
            <p:ph type="ctrTitle"/>
          </p:nvPr>
        </p:nvSpPr>
        <p:spPr>
          <a:xfrm>
            <a:off x="311700" y="173075"/>
            <a:ext cx="8520600" cy="1025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6100" b="1">
                <a:solidFill>
                  <a:srgbClr val="274E13"/>
                </a:solidFill>
                <a:latin typeface="Calibri"/>
                <a:ea typeface="Calibri"/>
                <a:cs typeface="Calibri"/>
                <a:sym typeface="Calibri"/>
              </a:rPr>
              <a:t>Working Toward Unity</a:t>
            </a:r>
            <a:endParaRPr sz="6100" b="1">
              <a:solidFill>
                <a:srgbClr val="274E13"/>
              </a:solidFill>
              <a:latin typeface="Calibri"/>
              <a:ea typeface="Calibri"/>
              <a:cs typeface="Calibri"/>
              <a:sym typeface="Calibri"/>
            </a:endParaRPr>
          </a:p>
        </p:txBody>
      </p:sp>
      <p:sp>
        <p:nvSpPr>
          <p:cNvPr id="160" name="Google Shape;160;g31ac3906781_0_43"/>
          <p:cNvSpPr txBox="1">
            <a:spLocks noGrp="1"/>
          </p:cNvSpPr>
          <p:nvPr>
            <p:ph type="subTitle" idx="1"/>
          </p:nvPr>
        </p:nvSpPr>
        <p:spPr>
          <a:xfrm>
            <a:off x="311700" y="1388925"/>
            <a:ext cx="8520600" cy="3359700"/>
          </a:xfrm>
          <a:prstGeom prst="rect">
            <a:avLst/>
          </a:prstGeom>
        </p:spPr>
        <p:txBody>
          <a:bodyPr spcFirstLastPara="1" wrap="square" lIns="91425" tIns="91425" rIns="91425" bIns="91425" anchor="t" anchorCtr="0">
            <a:noAutofit/>
          </a:bodyPr>
          <a:lstStyle/>
          <a:p>
            <a:pPr marL="457200" lvl="0" indent="-377190" algn="l" rtl="0">
              <a:lnSpc>
                <a:spcPct val="90000"/>
              </a:lnSpc>
              <a:spcBef>
                <a:spcPts val="0"/>
              </a:spcBef>
              <a:spcAft>
                <a:spcPts val="0"/>
              </a:spcAft>
              <a:buClr>
                <a:srgbClr val="274E13"/>
              </a:buClr>
              <a:buSzPts val="2340"/>
              <a:buFont typeface="Calibri"/>
              <a:buChar char="●"/>
            </a:pPr>
            <a:r>
              <a:rPr lang="en" sz="2340" b="1">
                <a:solidFill>
                  <a:srgbClr val="274E13"/>
                </a:solidFill>
                <a:latin typeface="Calibri"/>
                <a:ea typeface="Calibri"/>
                <a:cs typeface="Calibri"/>
                <a:sym typeface="Calibri"/>
              </a:rPr>
              <a:t>Ecumenical efforts of both Protestants and Catholics have yielded some success. Healing to the wounds that began at the time of the Reformation. </a:t>
            </a:r>
            <a:endParaRPr sz="2340" b="1">
              <a:solidFill>
                <a:srgbClr val="274E13"/>
              </a:solidFill>
              <a:latin typeface="Calibri"/>
              <a:ea typeface="Calibri"/>
              <a:cs typeface="Calibri"/>
              <a:sym typeface="Calibri"/>
            </a:endParaRPr>
          </a:p>
          <a:p>
            <a:pPr marL="457200" lvl="0" indent="-377190" algn="l" rtl="0">
              <a:lnSpc>
                <a:spcPct val="90000"/>
              </a:lnSpc>
              <a:spcBef>
                <a:spcPts val="0"/>
              </a:spcBef>
              <a:spcAft>
                <a:spcPts val="0"/>
              </a:spcAft>
              <a:buClr>
                <a:srgbClr val="274E13"/>
              </a:buClr>
              <a:buSzPts val="2340"/>
              <a:buFont typeface="Calibri"/>
              <a:buChar char="●"/>
            </a:pPr>
            <a:r>
              <a:rPr lang="en" sz="2340" b="1">
                <a:solidFill>
                  <a:srgbClr val="274E13"/>
                </a:solidFill>
                <a:latin typeface="Calibri"/>
                <a:ea typeface="Calibri"/>
                <a:cs typeface="Calibri"/>
                <a:sym typeface="Calibri"/>
              </a:rPr>
              <a:t>Interreligious dialogue also increased in the twentieth century, beginning with the Jews, who are our ancestors of faith. </a:t>
            </a:r>
            <a:endParaRPr sz="2340" b="1">
              <a:solidFill>
                <a:srgbClr val="274E13"/>
              </a:solidFill>
              <a:latin typeface="Calibri"/>
              <a:ea typeface="Calibri"/>
              <a:cs typeface="Calibri"/>
              <a:sym typeface="Calibri"/>
            </a:endParaRPr>
          </a:p>
          <a:p>
            <a:pPr marL="457200" lvl="0" indent="-377190" algn="l" rtl="0">
              <a:lnSpc>
                <a:spcPct val="90000"/>
              </a:lnSpc>
              <a:spcBef>
                <a:spcPts val="0"/>
              </a:spcBef>
              <a:spcAft>
                <a:spcPts val="0"/>
              </a:spcAft>
              <a:buClr>
                <a:srgbClr val="274E13"/>
              </a:buClr>
              <a:buSzPts val="2340"/>
              <a:buFont typeface="Calibri"/>
              <a:buChar char="●"/>
            </a:pPr>
            <a:r>
              <a:rPr lang="en" sz="2340" b="1">
                <a:solidFill>
                  <a:srgbClr val="274E13"/>
                </a:solidFill>
                <a:latin typeface="Calibri"/>
                <a:ea typeface="Calibri"/>
                <a:cs typeface="Calibri"/>
                <a:sym typeface="Calibri"/>
              </a:rPr>
              <a:t>The work of ecumenism and interreligious dialogue has sometimes begun with making and accepting apologies.</a:t>
            </a:r>
            <a:endParaRPr sz="2340" b="1">
              <a:solidFill>
                <a:srgbClr val="274E13"/>
              </a:solidFill>
              <a:latin typeface="Calibri"/>
              <a:ea typeface="Calibri"/>
              <a:cs typeface="Calibri"/>
              <a:sym typeface="Calibri"/>
            </a:endParaRPr>
          </a:p>
          <a:p>
            <a:pPr marL="457200" lvl="0" indent="-377190" algn="l" rtl="0">
              <a:lnSpc>
                <a:spcPct val="90000"/>
              </a:lnSpc>
              <a:spcBef>
                <a:spcPts val="0"/>
              </a:spcBef>
              <a:spcAft>
                <a:spcPts val="0"/>
              </a:spcAft>
              <a:buClr>
                <a:srgbClr val="274E13"/>
              </a:buClr>
              <a:buSzPts val="2340"/>
              <a:buFont typeface="Calibri"/>
              <a:buChar char="●"/>
            </a:pPr>
            <a:r>
              <a:rPr lang="en" sz="2340" b="1">
                <a:solidFill>
                  <a:srgbClr val="274E13"/>
                </a:solidFill>
                <a:latin typeface="Calibri"/>
                <a:ea typeface="Calibri"/>
                <a:cs typeface="Calibri"/>
                <a:sym typeface="Calibri"/>
              </a:rPr>
              <a:t>It is the task of all Catholics to strive to improve unity with other Christians. </a:t>
            </a:r>
            <a:endParaRPr sz="2340" b="1">
              <a:solidFill>
                <a:srgbClr val="274E13"/>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pic>
        <p:nvPicPr>
          <p:cNvPr id="165" name="Google Shape;165;g2eae5cbf384_0_14"/>
          <p:cNvPicPr preferRelativeResize="0"/>
          <p:nvPr/>
        </p:nvPicPr>
        <p:blipFill>
          <a:blip r:embed="rId4">
            <a:alphaModFix/>
          </a:blip>
          <a:stretch>
            <a:fillRect/>
          </a:stretch>
        </p:blipFill>
        <p:spPr>
          <a:xfrm>
            <a:off x="0" y="-106175"/>
            <a:ext cx="9144000" cy="5249675"/>
          </a:xfrm>
          <a:prstGeom prst="rect">
            <a:avLst/>
          </a:prstGeom>
          <a:noFill/>
          <a:ln>
            <a:noFill/>
          </a:ln>
        </p:spPr>
      </p:pic>
      <p:sp>
        <p:nvSpPr>
          <p:cNvPr id="166" name="Google Shape;166;g2eae5cbf384_0_14"/>
          <p:cNvSpPr/>
          <p:nvPr/>
        </p:nvSpPr>
        <p:spPr>
          <a:xfrm>
            <a:off x="867513" y="290257"/>
            <a:ext cx="7408984" cy="551277"/>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chemeClr val="lt2"/>
                </a:solidFill>
                <a:latin typeface="Calibri"/>
              </a:rPr>
              <a:t>Sinking of the SS Dorchester</a:t>
            </a:r>
          </a:p>
        </p:txBody>
      </p:sp>
      <p:sp>
        <p:nvSpPr>
          <p:cNvPr id="167" name="Google Shape;167;g2eae5cbf384_0_14"/>
          <p:cNvSpPr txBox="1"/>
          <p:nvPr/>
        </p:nvSpPr>
        <p:spPr>
          <a:xfrm>
            <a:off x="6011275" y="2994600"/>
            <a:ext cx="2832900" cy="1845900"/>
          </a:xfrm>
          <a:prstGeom prst="rect">
            <a:avLst/>
          </a:prstGeom>
          <a:solidFill>
            <a:srgbClr val="07376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lt1"/>
                </a:solidFill>
                <a:latin typeface="Calibri"/>
                <a:ea typeface="Calibri"/>
                <a:cs typeface="Calibri"/>
                <a:sym typeface="Calibri"/>
              </a:rPr>
              <a:t> “I could also hear the chaplains preaching courage. Their voices were the only thing that kept me going”.</a:t>
            </a:r>
            <a:endParaRPr sz="22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4422</Words>
  <Application>Microsoft Office PowerPoint</Application>
  <PresentationFormat>On-screen Show (16:9)</PresentationFormat>
  <Paragraphs>227</Paragraphs>
  <Slides>16</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Calibri</vt:lpstr>
      <vt:lpstr>Impact</vt:lpstr>
      <vt:lpstr>Roboto</vt:lpstr>
      <vt:lpstr>Arial</vt:lpstr>
      <vt:lpstr>Simple Light</vt:lpstr>
      <vt:lpstr>Simple Light</vt:lpstr>
      <vt:lpstr>PowerPoint Presentation</vt:lpstr>
      <vt:lpstr>Three Ways the Church is Unchanging</vt:lpstr>
      <vt:lpstr>A Pilgrim People</vt:lpstr>
      <vt:lpstr> The social dimension of the Gospel </vt:lpstr>
      <vt:lpstr>PowerPoint Presentation</vt:lpstr>
      <vt:lpstr>PowerPoint Presentation</vt:lpstr>
      <vt:lpstr>PowerPoint Presentation</vt:lpstr>
      <vt:lpstr>Working Toward Unity</vt:lpstr>
      <vt:lpstr>PowerPoint Presentation</vt:lpstr>
      <vt:lpstr>PowerPoint Presentation</vt:lpstr>
      <vt:lpstr>PowerPoint Presentation</vt:lpstr>
      <vt:lpstr>The Church and Totalitarianism</vt:lpstr>
      <vt:lpstr>   Teresa Benedicta of the Cross</vt:lpstr>
      <vt:lpstr>PowerPoint Presentation</vt:lpstr>
      <vt:lpstr>In the Domestic Church which is the family…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Harig</cp:lastModifiedBy>
  <cp:revision>6</cp:revision>
  <dcterms:modified xsi:type="dcterms:W3CDTF">2025-01-07T15:30:19Z</dcterms:modified>
</cp:coreProperties>
</file>