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316" r:id="rId2"/>
    <p:sldId id="292" r:id="rId3"/>
    <p:sldId id="284" r:id="rId4"/>
    <p:sldId id="294" r:id="rId5"/>
    <p:sldId id="295" r:id="rId6"/>
    <p:sldId id="310" r:id="rId7"/>
    <p:sldId id="297" r:id="rId8"/>
    <p:sldId id="289" r:id="rId9"/>
    <p:sldId id="298" r:id="rId10"/>
    <p:sldId id="300" r:id="rId11"/>
    <p:sldId id="301" r:id="rId12"/>
    <p:sldId id="290" r:id="rId13"/>
    <p:sldId id="302" r:id="rId14"/>
    <p:sldId id="303" r:id="rId15"/>
    <p:sldId id="305" r:id="rId16"/>
    <p:sldId id="311" r:id="rId17"/>
    <p:sldId id="291" r:id="rId18"/>
    <p:sldId id="306" r:id="rId19"/>
    <p:sldId id="307" r:id="rId20"/>
    <p:sldId id="314" r:id="rId21"/>
    <p:sldId id="315" r:id="rId22"/>
    <p:sldId id="309" r:id="rId23"/>
    <p:sldId id="29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5D000"/>
    <a:srgbClr val="FF0000"/>
    <a:srgbClr val="CC3399"/>
    <a:srgbClr val="FFCC00"/>
    <a:srgbClr val="0000CC"/>
    <a:srgbClr val="339933"/>
    <a:srgbClr val="990099"/>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94660"/>
  </p:normalViewPr>
  <p:slideViewPr>
    <p:cSldViewPr>
      <p:cViewPr>
        <p:scale>
          <a:sx n="94" d="100"/>
          <a:sy n="94" d="100"/>
        </p:scale>
        <p:origin x="-116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87467-3825-45C5-ADA6-8E6F5A2764B6}" type="datetimeFigureOut">
              <a:rPr lang="en-US" smtClean="0"/>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A4DABF-2FDC-460B-9B8A-9F17BACDBD49}" type="slidenum">
              <a:rPr lang="en-US" smtClean="0"/>
              <a:t>‹#›</a:t>
            </a:fld>
            <a:endParaRPr lang="en-US"/>
          </a:p>
        </p:txBody>
      </p:sp>
    </p:spTree>
    <p:extLst>
      <p:ext uri="{BB962C8B-B14F-4D97-AF65-F5344CB8AC3E}">
        <p14:creationId xmlns:p14="http://schemas.microsoft.com/office/powerpoint/2010/main" val="6237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11140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686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9048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81684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59149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6937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25040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91504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2516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66298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0741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E68BDB3B-2EF1-4D9C-BA67-953FA738B6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vatican.va/archive/ENG0015/_INDEX.HTM" TargetMode="External"/><Relationship Id="rId2" Type="http://schemas.openxmlformats.org/officeDocument/2006/relationships/hyperlink" Target="http://wwwmigrate.usccb.org/bible/" TargetMode="External"/><Relationship Id="rId1" Type="http://schemas.openxmlformats.org/officeDocument/2006/relationships/slideLayout" Target="../slideLayouts/slideLayout2.xml"/><Relationship Id="rId6" Type="http://schemas.openxmlformats.org/officeDocument/2006/relationships/hyperlink" Target="http://historicconnections.webs.com/crucifixion.htm" TargetMode="External"/><Relationship Id="rId5" Type="http://schemas.openxmlformats.org/officeDocument/2006/relationships/hyperlink" Target="https://www.catholiccompany.com/getfed/pope-francis-three-keys-to-knowing-jesus/" TargetMode="External"/><Relationship Id="rId4" Type="http://schemas.openxmlformats.org/officeDocument/2006/relationships/hyperlink" Target="http://www.vatican.va/archive/hist_councils/ii_vatican_council/index.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vemariapress.com/dynamicmedia/files/8de7b7c45b0df29f26ffedbda7fab678/9781594716218.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59" b="27536"/>
          <a:stretch/>
        </p:blipFill>
        <p:spPr bwMode="auto">
          <a:xfrm>
            <a:off x="-75482" y="0"/>
            <a:ext cx="9219482" cy="6999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28600"/>
            <a:ext cx="9144000" cy="707886"/>
          </a:xfrm>
          <a:prstGeom prst="rect">
            <a:avLst/>
          </a:prstGeom>
          <a:noFill/>
        </p:spPr>
        <p:txBody>
          <a:bodyPr wrap="square" rtlCol="0">
            <a:spAutoFit/>
          </a:bodyPr>
          <a:lstStyle/>
          <a:p>
            <a:pPr algn="ctr"/>
            <a:r>
              <a:rPr lang="en-US" sz="4000" dirty="0" smtClean="0">
                <a:solidFill>
                  <a:schemeClr val="bg1"/>
                </a:solidFill>
                <a:latin typeface="Arial Black" panose="020B0A04020102020204" pitchFamily="34" charset="0"/>
              </a:rPr>
              <a:t>Chapter </a:t>
            </a:r>
            <a:r>
              <a:rPr lang="en-US" sz="4000" dirty="0" smtClean="0">
                <a:solidFill>
                  <a:schemeClr val="bg1"/>
                </a:solidFill>
                <a:latin typeface="Arial Black" panose="020B0A04020102020204" pitchFamily="34" charset="0"/>
              </a:rPr>
              <a:t>10 </a:t>
            </a:r>
            <a:r>
              <a:rPr lang="en-US" sz="4000" dirty="0" smtClean="0">
                <a:solidFill>
                  <a:schemeClr val="bg1"/>
                </a:solidFill>
                <a:latin typeface="Arial Black" panose="020B0A04020102020204" pitchFamily="34" charset="0"/>
              </a:rPr>
              <a:t>PowerPoint</a:t>
            </a: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488544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18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Oval 7"/>
          <p:cNvSpPr/>
          <p:nvPr/>
        </p:nvSpPr>
        <p:spPr>
          <a:xfrm>
            <a:off x="6400800" y="4419600"/>
            <a:ext cx="2286000" cy="205740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a:outerShdw blurRad="50800" dist="88900" dir="5400000" algn="tl" rotWithShape="0">
              <a:prstClr val="black"/>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50800" dist="38100" dir="2700000" algn="tl" rotWithShape="0">
                    <a:prstClr val="black"/>
                  </a:outerShdw>
                </a:effectLst>
                <a:latin typeface="Arial Narrow" panose="020B0606020202030204" pitchFamily="34" charset="0"/>
              </a:rPr>
              <a:t>JOHN</a:t>
            </a:r>
          </a:p>
          <a:p>
            <a:pPr algn="ctr"/>
            <a:r>
              <a:rPr lang="en-US" sz="2000" b="1" dirty="0">
                <a:effectLst>
                  <a:outerShdw blurRad="50800" dist="38100" dir="2700000" algn="tl" rotWithShape="0">
                    <a:prstClr val="black"/>
                  </a:outerShdw>
                </a:effectLst>
                <a:latin typeface="Arial Narrow" panose="020B0606020202030204" pitchFamily="34" charset="0"/>
              </a:rPr>
              <a:t>the Gospel of the God in Christ </a:t>
            </a:r>
          </a:p>
        </p:txBody>
      </p:sp>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Gospel Portrait of Jesus </a:t>
            </a:r>
          </a:p>
          <a:p>
            <a:endParaRPr lang="en-US" dirty="0"/>
          </a:p>
        </p:txBody>
      </p:sp>
      <p:sp>
        <p:nvSpPr>
          <p:cNvPr id="2" name="Oval 1"/>
          <p:cNvSpPr/>
          <p:nvPr/>
        </p:nvSpPr>
        <p:spPr>
          <a:xfrm>
            <a:off x="457200" y="228600"/>
            <a:ext cx="2286000" cy="205740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a:outerShdw blurRad="50800" dist="88900" dir="54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50800" dist="38100" dir="2700000" algn="tl" rotWithShape="0">
                    <a:prstClr val="black"/>
                  </a:outerShdw>
                </a:effectLst>
                <a:latin typeface="Arial Narrow" panose="020B0606020202030204" pitchFamily="34" charset="0"/>
              </a:rPr>
              <a:t>MARK</a:t>
            </a:r>
          </a:p>
          <a:p>
            <a:pPr algn="ctr"/>
            <a:r>
              <a:rPr lang="en-US" sz="2000" b="1" dirty="0">
                <a:effectLst>
                  <a:outerShdw blurRad="50800" dist="38100" dir="2700000" algn="tl" rotWithShape="0">
                    <a:prstClr val="black"/>
                  </a:outerShdw>
                </a:effectLst>
                <a:latin typeface="Arial Narrow" panose="020B0606020202030204" pitchFamily="34" charset="0"/>
              </a:rPr>
              <a:t>the Gospel of Christ, the Anointed Servant </a:t>
            </a:r>
          </a:p>
        </p:txBody>
      </p:sp>
      <p:sp>
        <p:nvSpPr>
          <p:cNvPr id="6" name="Oval 5"/>
          <p:cNvSpPr/>
          <p:nvPr/>
        </p:nvSpPr>
        <p:spPr>
          <a:xfrm>
            <a:off x="2971800" y="2438400"/>
            <a:ext cx="3276600" cy="1981200"/>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a:outerShdw blurRad="50800" dist="88900" dir="5400000" algn="tl" rotWithShape="0">
              <a:prstClr val="black"/>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50800" dist="38100" dir="2700000" algn="tl" rotWithShape="0">
                    <a:prstClr val="black"/>
                  </a:outerShdw>
                </a:effectLst>
                <a:latin typeface="Arial Narrow" panose="020B0606020202030204" pitchFamily="34" charset="0"/>
              </a:rPr>
              <a:t>Jesus Christ</a:t>
            </a:r>
          </a:p>
          <a:p>
            <a:pPr algn="ctr"/>
            <a:r>
              <a:rPr lang="en-US" sz="2800" b="1" dirty="0">
                <a:effectLst>
                  <a:outerShdw blurRad="50800" dist="38100" dir="2700000" algn="tl" rotWithShape="0">
                    <a:prstClr val="black"/>
                  </a:outerShdw>
                </a:effectLst>
                <a:latin typeface="Arial Narrow" panose="020B0606020202030204" pitchFamily="34" charset="0"/>
              </a:rPr>
              <a:t>the Son</a:t>
            </a:r>
          </a:p>
          <a:p>
            <a:pPr algn="ctr"/>
            <a:r>
              <a:rPr lang="en-US" sz="2800" b="1" dirty="0">
                <a:effectLst>
                  <a:outerShdw blurRad="50800" dist="38100" dir="2700000" algn="tl" rotWithShape="0">
                    <a:prstClr val="black"/>
                  </a:outerShdw>
                </a:effectLst>
                <a:latin typeface="Arial Narrow" panose="020B0606020202030204" pitchFamily="34" charset="0"/>
              </a:rPr>
              <a:t>of God</a:t>
            </a:r>
          </a:p>
        </p:txBody>
      </p:sp>
      <p:sp>
        <p:nvSpPr>
          <p:cNvPr id="7" name="Oval 6"/>
          <p:cNvSpPr/>
          <p:nvPr/>
        </p:nvSpPr>
        <p:spPr>
          <a:xfrm>
            <a:off x="6400800" y="228600"/>
            <a:ext cx="2286000" cy="205740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a:outerShdw blurRad="50800" dist="88900" dir="5400000" algn="tl" rotWithShape="0">
              <a:prstClr val="black"/>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50800" dist="38100" dir="2700000" algn="tl" rotWithShape="0">
                    <a:prstClr val="black"/>
                  </a:outerShdw>
                </a:effectLst>
                <a:latin typeface="Arial Narrow" panose="020B0606020202030204" pitchFamily="34" charset="0"/>
              </a:rPr>
              <a:t>LUKE</a:t>
            </a:r>
          </a:p>
          <a:p>
            <a:pPr algn="ctr"/>
            <a:r>
              <a:rPr lang="en-US" sz="2000" b="1" dirty="0">
                <a:effectLst>
                  <a:outerShdw blurRad="50800" dist="38100" dir="2700000" algn="tl" rotWithShape="0">
                    <a:prstClr val="black"/>
                  </a:outerShdw>
                </a:effectLst>
                <a:latin typeface="Arial Narrow" panose="020B0606020202030204" pitchFamily="34" charset="0"/>
              </a:rPr>
              <a:t>the Gospel of the Savior of humanity</a:t>
            </a:r>
          </a:p>
        </p:txBody>
      </p:sp>
      <p:sp>
        <p:nvSpPr>
          <p:cNvPr id="9" name="Oval 8"/>
          <p:cNvSpPr/>
          <p:nvPr/>
        </p:nvSpPr>
        <p:spPr>
          <a:xfrm>
            <a:off x="457200" y="4419600"/>
            <a:ext cx="2286000" cy="205740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a:outerShdw blurRad="50800" dist="88900" dir="5400000" algn="tl" rotWithShape="0">
              <a:prstClr val="black"/>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50800" dist="38100" dir="2700000" algn="tl" rotWithShape="0">
                    <a:prstClr val="black"/>
                  </a:outerShdw>
                </a:effectLst>
                <a:latin typeface="Arial Narrow" panose="020B0606020202030204" pitchFamily="34" charset="0"/>
              </a:rPr>
              <a:t>MATTHEW</a:t>
            </a:r>
          </a:p>
          <a:p>
            <a:pPr algn="ctr"/>
            <a:r>
              <a:rPr lang="en-US" sz="2000" b="1" dirty="0">
                <a:effectLst>
                  <a:outerShdw blurRad="50800" dist="38100" dir="2700000" algn="tl" rotWithShape="0">
                    <a:prstClr val="black"/>
                  </a:outerShdw>
                </a:effectLst>
                <a:latin typeface="Arial Narrow" panose="020B0606020202030204" pitchFamily="34" charset="0"/>
              </a:rPr>
              <a:t>the Gospel of the King</a:t>
            </a:r>
          </a:p>
        </p:txBody>
      </p:sp>
      <p:sp>
        <p:nvSpPr>
          <p:cNvPr id="3" name="Up Arrow 2"/>
          <p:cNvSpPr/>
          <p:nvPr/>
        </p:nvSpPr>
        <p:spPr>
          <a:xfrm rot="18657348">
            <a:off x="2686620" y="1946379"/>
            <a:ext cx="457200" cy="762000"/>
          </a:xfrm>
          <a:prstGeom prst="upArrow">
            <a:avLst/>
          </a:prstGeom>
          <a:solidFill>
            <a:schemeClr val="accent6">
              <a:lumMod val="75000"/>
            </a:schemeClr>
          </a:solidFill>
          <a:effectLst>
            <a:outerShdw blurRad="50800" dist="88900" dir="5400000" algn="tl" rotWithShape="0">
              <a:prstClr val="black"/>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3057221">
            <a:off x="6019800" y="2004914"/>
            <a:ext cx="457200" cy="762000"/>
          </a:xfrm>
          <a:prstGeom prst="upArrow">
            <a:avLst>
              <a:gd name="adj1" fmla="val 50000"/>
              <a:gd name="adj2" fmla="val 53089"/>
            </a:avLst>
          </a:prstGeom>
          <a:solidFill>
            <a:schemeClr val="accent6">
              <a:lumMod val="75000"/>
            </a:schemeClr>
          </a:solidFill>
          <a:effectLst>
            <a:outerShdw blurRad="50800" dist="88900" dir="5400000" algn="tl" rotWithShape="0">
              <a:prstClr val="black"/>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rot="13943837">
            <a:off x="2624000" y="3962955"/>
            <a:ext cx="457200" cy="762000"/>
          </a:xfrm>
          <a:prstGeom prst="upArrow">
            <a:avLst/>
          </a:prstGeom>
          <a:solidFill>
            <a:schemeClr val="accent6">
              <a:lumMod val="75000"/>
            </a:schemeClr>
          </a:solidFill>
          <a:effectLst>
            <a:outerShdw blurRad="50800" dist="88900" dir="5400000" algn="tl" rotWithShape="0">
              <a:prstClr val="black"/>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7976482">
            <a:off x="5997246" y="4084504"/>
            <a:ext cx="457200" cy="762000"/>
          </a:xfrm>
          <a:prstGeom prst="upArrow">
            <a:avLst/>
          </a:prstGeom>
          <a:solidFill>
            <a:schemeClr val="accent6">
              <a:lumMod val="75000"/>
            </a:schemeClr>
          </a:solidFill>
          <a:effectLst>
            <a:outerShdw blurRad="50800" dist="88900" dir="5400000" algn="tl" rotWithShape="0">
              <a:prstClr val="black"/>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21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pic>
        <p:nvPicPr>
          <p:cNvPr id="7176" name="Picture 8" descr="http://ih.constantcontact.com/fs125/1103244704197/img/524.jpg?a=111204165109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752" y="304800"/>
            <a:ext cx="7992048" cy="60739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Gospel Portrait of Jesus </a:t>
            </a:r>
          </a:p>
          <a:p>
            <a:endParaRPr lang="en-US" dirty="0"/>
          </a:p>
        </p:txBody>
      </p:sp>
      <p:sp>
        <p:nvSpPr>
          <p:cNvPr id="3" name="TextBox 2"/>
          <p:cNvSpPr txBox="1"/>
          <p:nvPr/>
        </p:nvSpPr>
        <p:spPr>
          <a:xfrm>
            <a:off x="381000" y="304800"/>
            <a:ext cx="8305800" cy="646331"/>
          </a:xfrm>
          <a:prstGeom prst="rect">
            <a:avLst/>
          </a:prstGeom>
          <a:noFill/>
        </p:spPr>
        <p:txBody>
          <a:bodyPr wrap="square" rtlCol="0">
            <a:spAutoFit/>
          </a:bodyPr>
          <a:lstStyle/>
          <a:p>
            <a:pPr algn="ctr"/>
            <a:r>
              <a:rPr lang="en-US" sz="3600" b="1" spc="600" dirty="0">
                <a:latin typeface="Arial Black" panose="020B0A04020102020204" pitchFamily="34" charset="0"/>
              </a:rPr>
              <a:t>Living what Jesus taught</a:t>
            </a:r>
          </a:p>
        </p:txBody>
      </p:sp>
    </p:spTree>
    <p:extLst>
      <p:ext uri="{BB962C8B-B14F-4D97-AF65-F5344CB8AC3E}">
        <p14:creationId xmlns:p14="http://schemas.microsoft.com/office/powerpoint/2010/main" val="141862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Early Church Preaches about Jesus</a:t>
            </a:r>
          </a:p>
          <a:p>
            <a:endParaRPr lang="en-US" dirty="0"/>
          </a:p>
        </p:txBody>
      </p:sp>
      <p:pic>
        <p:nvPicPr>
          <p:cNvPr id="2" name="Picture 1"/>
          <p:cNvPicPr>
            <a:picLocks noChangeAspect="1"/>
          </p:cNvPicPr>
          <p:nvPr/>
        </p:nvPicPr>
        <p:blipFill>
          <a:blip r:embed="rId2"/>
          <a:stretch>
            <a:fillRect/>
          </a:stretch>
        </p:blipFill>
        <p:spPr>
          <a:xfrm>
            <a:off x="152400" y="838200"/>
            <a:ext cx="8915400" cy="3695808"/>
          </a:xfrm>
          <a:prstGeom prst="rect">
            <a:avLst/>
          </a:prstGeom>
        </p:spPr>
      </p:pic>
      <p:sp>
        <p:nvSpPr>
          <p:cNvPr id="3" name="Rectangle 2"/>
          <p:cNvSpPr/>
          <p:nvPr/>
        </p:nvSpPr>
        <p:spPr>
          <a:xfrm>
            <a:off x="4495800" y="609600"/>
            <a:ext cx="457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49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74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Early Church Preaches about Jesus</a:t>
            </a:r>
          </a:p>
          <a:p>
            <a:endParaRPr lang="en-US" dirty="0"/>
          </a:p>
        </p:txBody>
      </p:sp>
      <p:sp>
        <p:nvSpPr>
          <p:cNvPr id="2" name="Oval 1"/>
          <p:cNvSpPr/>
          <p:nvPr/>
        </p:nvSpPr>
        <p:spPr>
          <a:xfrm>
            <a:off x="1676400" y="2514600"/>
            <a:ext cx="1371600" cy="1295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251792"/>
            <a:ext cx="1828800" cy="18310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86200" y="4838581"/>
            <a:ext cx="1371600" cy="1295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86200" y="278732"/>
            <a:ext cx="1371600" cy="1295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0" y="2533591"/>
            <a:ext cx="1371600" cy="1295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http://image.slidesharecdn.com/3-150612135157-lva1-app6891/95/3-mission-church-growth-15-638.jpg?cb=143411719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228600"/>
            <a:ext cx="7924800" cy="594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4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ancientworldwonders.com/uploads/posts/_2012/Christ_of_Rio/11.jpg"/>
          <p:cNvPicPr>
            <a:picLocks noChangeAspect="1" noChangeArrowheads="1"/>
          </p:cNvPicPr>
          <p:nvPr/>
        </p:nvPicPr>
        <p:blipFill rotWithShape="1">
          <a:blip r:embed="rId2">
            <a:extLst>
              <a:ext uri="{28A0092B-C50C-407E-A947-70E740481C1C}">
                <a14:useLocalDpi xmlns:a14="http://schemas.microsoft.com/office/drawing/2010/main" val="0"/>
              </a:ext>
            </a:extLst>
          </a:blip>
          <a:srcRect l="10370"/>
          <a:stretch/>
        </p:blipFill>
        <p:spPr bwMode="auto">
          <a:xfrm>
            <a:off x="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Early Church Preaches about Jesus</a:t>
            </a:r>
          </a:p>
          <a:p>
            <a:endParaRPr lang="en-US" dirty="0"/>
          </a:p>
        </p:txBody>
      </p:sp>
      <p:sp>
        <p:nvSpPr>
          <p:cNvPr id="6" name="TextBox 5"/>
          <p:cNvSpPr txBox="1"/>
          <p:nvPr/>
        </p:nvSpPr>
        <p:spPr>
          <a:xfrm>
            <a:off x="381000" y="76200"/>
            <a:ext cx="5486400" cy="707886"/>
          </a:xfrm>
          <a:prstGeom prst="rect">
            <a:avLst/>
          </a:prstGeom>
          <a:noFill/>
        </p:spPr>
        <p:txBody>
          <a:bodyPr wrap="square" rtlCol="0">
            <a:spAutoFit/>
            <a:scene3d>
              <a:camera prst="orthographicFront"/>
              <a:lightRig rig="threePt" dir="t"/>
            </a:scene3d>
            <a:sp3d extrusionH="57150">
              <a:bevelT w="38100" h="38100"/>
            </a:sp3d>
          </a:bodyPr>
          <a:lstStyle/>
          <a:p>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Redeemer</a:t>
            </a:r>
            <a:endParaRPr lang="en-US" sz="3200" b="1" dirty="0">
              <a:latin typeface="Arial Narrow" panose="020B0606020202030204" pitchFamily="34" charset="0"/>
              <a:cs typeface="Arial" panose="020B0604020202020204" pitchFamily="34" charset="0"/>
            </a:endParaRPr>
          </a:p>
        </p:txBody>
      </p:sp>
      <p:sp>
        <p:nvSpPr>
          <p:cNvPr id="3" name="TextBox 2"/>
          <p:cNvSpPr txBox="1"/>
          <p:nvPr/>
        </p:nvSpPr>
        <p:spPr>
          <a:xfrm>
            <a:off x="457200" y="174598"/>
            <a:ext cx="8534400" cy="3046988"/>
          </a:xfrm>
          <a:prstGeom prst="rect">
            <a:avLst/>
          </a:prstGeom>
          <a:noFill/>
        </p:spPr>
        <p:txBody>
          <a:bodyPr wrap="square" rtlCol="0">
            <a:spAutoFit/>
          </a:bodyPr>
          <a:lstStyle/>
          <a:p>
            <a:r>
              <a:rPr lang="en-US" sz="3200" b="1" dirty="0">
                <a:solidFill>
                  <a:schemeClr val="bg1"/>
                </a:solidFill>
                <a:latin typeface="Arial Narrow" panose="020B0606020202030204" pitchFamily="34" charset="0"/>
              </a:rPr>
              <a:t>                            </a:t>
            </a:r>
            <a:r>
              <a:rPr lang="en-US" sz="3200" b="1" dirty="0">
                <a:ln w="3175">
                  <a:solidFill>
                    <a:schemeClr val="tx1"/>
                  </a:solidFill>
                </a:ln>
                <a:solidFill>
                  <a:schemeClr val="bg1"/>
                </a:solidFill>
                <a:effectLst>
                  <a:outerShdw blurRad="50800" dist="38100" dir="2700000" algn="tl" rotWithShape="0">
                    <a:prstClr val="black"/>
                  </a:outerShdw>
                </a:effectLst>
                <a:latin typeface="Arial Narrow" panose="020B0606020202030204" pitchFamily="34" charset="0"/>
              </a:rPr>
              <a:t>Redemption is the process that frees your from the slavery of sin. Jesus Christ is your Redeemer because he paid </a:t>
            </a:r>
            <a:br>
              <a:rPr lang="en-US" sz="3200" b="1" dirty="0">
                <a:ln w="3175">
                  <a:solidFill>
                    <a:schemeClr val="tx1"/>
                  </a:solidFill>
                </a:ln>
                <a:solidFill>
                  <a:schemeClr val="bg1"/>
                </a:solidFill>
                <a:effectLst>
                  <a:outerShdw blurRad="50800" dist="38100" dir="2700000" algn="tl" rotWithShape="0">
                    <a:prstClr val="black"/>
                  </a:outerShdw>
                </a:effectLst>
                <a:latin typeface="Arial Narrow" panose="020B0606020202030204" pitchFamily="34" charset="0"/>
              </a:rPr>
            </a:br>
            <a:r>
              <a:rPr lang="en-US" sz="3200" b="1" dirty="0">
                <a:ln w="3175">
                  <a:solidFill>
                    <a:schemeClr val="tx1"/>
                  </a:solidFill>
                </a:ln>
                <a:solidFill>
                  <a:schemeClr val="bg1"/>
                </a:solidFill>
                <a:effectLst>
                  <a:outerShdw blurRad="50800" dist="38100" dir="2700000" algn="tl" rotWithShape="0">
                    <a:prstClr val="black"/>
                  </a:outerShdw>
                </a:effectLst>
                <a:latin typeface="Arial Narrow" panose="020B0606020202030204" pitchFamily="34" charset="0"/>
              </a:rPr>
              <a:t>the price of his own sacrificial </a:t>
            </a:r>
            <a:br>
              <a:rPr lang="en-US" sz="3200" b="1" dirty="0">
                <a:ln w="3175">
                  <a:solidFill>
                    <a:schemeClr val="tx1"/>
                  </a:solidFill>
                </a:ln>
                <a:solidFill>
                  <a:schemeClr val="bg1"/>
                </a:solidFill>
                <a:effectLst>
                  <a:outerShdw blurRad="50800" dist="38100" dir="2700000" algn="tl" rotWithShape="0">
                    <a:prstClr val="black"/>
                  </a:outerShdw>
                </a:effectLst>
                <a:latin typeface="Arial Narrow" panose="020B0606020202030204" pitchFamily="34" charset="0"/>
              </a:rPr>
            </a:br>
            <a:r>
              <a:rPr lang="en-US" sz="3200" b="1" dirty="0">
                <a:ln w="3175">
                  <a:solidFill>
                    <a:schemeClr val="tx1"/>
                  </a:solidFill>
                </a:ln>
                <a:solidFill>
                  <a:schemeClr val="bg1"/>
                </a:solidFill>
                <a:effectLst>
                  <a:outerShdw blurRad="50800" dist="38100" dir="2700000" algn="tl" rotWithShape="0">
                    <a:prstClr val="black"/>
                  </a:outerShdw>
                </a:effectLst>
                <a:latin typeface="Arial Narrow" panose="020B0606020202030204" pitchFamily="34" charset="0"/>
              </a:rPr>
              <a:t>Death on the Cross to save you </a:t>
            </a:r>
            <a:br>
              <a:rPr lang="en-US" sz="3200" b="1" dirty="0">
                <a:ln w="3175">
                  <a:solidFill>
                    <a:schemeClr val="tx1"/>
                  </a:solidFill>
                </a:ln>
                <a:solidFill>
                  <a:schemeClr val="bg1"/>
                </a:solidFill>
                <a:effectLst>
                  <a:outerShdw blurRad="50800" dist="38100" dir="2700000" algn="tl" rotWithShape="0">
                    <a:prstClr val="black"/>
                  </a:outerShdw>
                </a:effectLst>
                <a:latin typeface="Arial Narrow" panose="020B0606020202030204" pitchFamily="34" charset="0"/>
              </a:rPr>
            </a:br>
            <a:r>
              <a:rPr lang="en-US" sz="3200" b="1" dirty="0">
                <a:ln w="3175">
                  <a:solidFill>
                    <a:schemeClr val="tx1"/>
                  </a:solidFill>
                </a:ln>
                <a:solidFill>
                  <a:schemeClr val="bg1"/>
                </a:solidFill>
                <a:effectLst>
                  <a:outerShdw blurRad="50800" dist="38100" dir="2700000" algn="tl" rotWithShape="0">
                    <a:prstClr val="black"/>
                  </a:outerShdw>
                </a:effectLst>
                <a:latin typeface="Arial Narrow" panose="020B0606020202030204" pitchFamily="34" charset="0"/>
              </a:rPr>
              <a:t>from sin.   </a:t>
            </a:r>
          </a:p>
        </p:txBody>
      </p:sp>
    </p:spTree>
    <p:extLst>
      <p:ext uri="{BB962C8B-B14F-4D97-AF65-F5344CB8AC3E}">
        <p14:creationId xmlns:p14="http://schemas.microsoft.com/office/powerpoint/2010/main" val="135854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1266" name="Picture 2" descr="http://ecx.images-amazon.com/images/I/71BlnzJ0DB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2160"/>
            <a:ext cx="9144000" cy="58034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Early Church Preaches about Jesus</a:t>
            </a:r>
          </a:p>
          <a:p>
            <a:endParaRPr lang="en-US" dirty="0"/>
          </a:p>
        </p:txBody>
      </p:sp>
      <p:sp>
        <p:nvSpPr>
          <p:cNvPr id="2" name="TextBox 1"/>
          <p:cNvSpPr txBox="1"/>
          <p:nvPr/>
        </p:nvSpPr>
        <p:spPr>
          <a:xfrm>
            <a:off x="228600" y="76200"/>
            <a:ext cx="8610600" cy="830997"/>
          </a:xfrm>
          <a:prstGeom prst="rect">
            <a:avLst/>
          </a:prstGeom>
          <a:noFill/>
        </p:spPr>
        <p:txBody>
          <a:bodyPr wrap="square" rtlCol="0">
            <a:spAutoFit/>
          </a:bodyPr>
          <a:lstStyle/>
          <a:p>
            <a:pPr algn="ctr"/>
            <a:r>
              <a:rPr lang="en-US" sz="2400" b="1" dirty="0">
                <a:solidFill>
                  <a:schemeClr val="bg1"/>
                </a:solidFill>
                <a:latin typeface="Arial Narrow" panose="020B0606020202030204" pitchFamily="34" charset="0"/>
              </a:rPr>
              <a:t>Estimates reveal St. Paul traveled at least 10,000 miles to spread the gospel of Jesus Christ throughout the Roman Empire.   </a:t>
            </a:r>
          </a:p>
        </p:txBody>
      </p:sp>
    </p:spTree>
    <p:extLst>
      <p:ext uri="{BB962C8B-B14F-4D97-AF65-F5344CB8AC3E}">
        <p14:creationId xmlns:p14="http://schemas.microsoft.com/office/powerpoint/2010/main" val="413860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457200" y="1701998"/>
            <a:ext cx="3886200" cy="4832092"/>
          </a:xfrm>
          <a:prstGeom prst="rect">
            <a:avLst/>
          </a:prstGeom>
          <a:blipFill dpi="0" rotWithShape="1">
            <a:blip r:embed="rId2"/>
            <a:srcRect/>
            <a:tile tx="0" ty="0" sx="100000" sy="100000" flip="none" algn="tl"/>
          </a:blipFill>
          <a:scene3d>
            <a:camera prst="perspectiveRelaxedModerately"/>
            <a:lightRig rig="threePt" dir="t"/>
          </a:scene3d>
          <a:sp3d>
            <a:bevelT/>
          </a:sp3d>
        </p:spPr>
        <p:txBody>
          <a:bodyPr wrap="square" rtlCol="0">
            <a:spAutoFit/>
          </a:bodyPr>
          <a:lstStyle/>
          <a:p>
            <a:pPr lvl="1"/>
            <a:r>
              <a:rPr lang="en-US" sz="2800" b="1" dirty="0">
                <a:latin typeface="Arial Narrow" panose="020B0606020202030204" pitchFamily="34" charset="0"/>
              </a:rPr>
              <a:t>Pauline Epistles </a:t>
            </a:r>
          </a:p>
          <a:p>
            <a:pPr lvl="1"/>
            <a:r>
              <a:rPr lang="en-US" sz="2800" dirty="0">
                <a:latin typeface="Arial Narrow" panose="020B0606020202030204" pitchFamily="34" charset="0"/>
              </a:rPr>
              <a:t>Romans</a:t>
            </a:r>
          </a:p>
          <a:p>
            <a:pPr lvl="1"/>
            <a:r>
              <a:rPr lang="en-US" sz="2800" dirty="0">
                <a:latin typeface="Arial Narrow" panose="020B0606020202030204" pitchFamily="34" charset="0"/>
              </a:rPr>
              <a:t>1 &amp; 3 Corinthians</a:t>
            </a:r>
          </a:p>
          <a:p>
            <a:pPr lvl="1"/>
            <a:r>
              <a:rPr lang="en-US" sz="2800" dirty="0">
                <a:latin typeface="Arial Narrow" panose="020B0606020202030204" pitchFamily="34" charset="0"/>
              </a:rPr>
              <a:t>Galatians</a:t>
            </a:r>
          </a:p>
          <a:p>
            <a:pPr lvl="1"/>
            <a:r>
              <a:rPr lang="en-US" sz="2800" dirty="0">
                <a:latin typeface="Arial Narrow" panose="020B0606020202030204" pitchFamily="34" charset="0"/>
              </a:rPr>
              <a:t>Ephesians</a:t>
            </a:r>
          </a:p>
          <a:p>
            <a:pPr lvl="1"/>
            <a:r>
              <a:rPr lang="en-US" sz="2800" dirty="0">
                <a:latin typeface="Arial Narrow" panose="020B0606020202030204" pitchFamily="34" charset="0"/>
              </a:rPr>
              <a:t>Philippians</a:t>
            </a:r>
          </a:p>
          <a:p>
            <a:pPr lvl="1"/>
            <a:r>
              <a:rPr lang="en-US" sz="2800" dirty="0">
                <a:latin typeface="Arial Narrow" panose="020B0606020202030204" pitchFamily="34" charset="0"/>
              </a:rPr>
              <a:t>Colossians</a:t>
            </a:r>
          </a:p>
          <a:p>
            <a:pPr lvl="1"/>
            <a:r>
              <a:rPr lang="en-US" sz="2800" dirty="0">
                <a:latin typeface="Arial Narrow" panose="020B0606020202030204" pitchFamily="34" charset="0"/>
              </a:rPr>
              <a:t>1 &amp; 2 Thessalonians</a:t>
            </a:r>
          </a:p>
          <a:p>
            <a:pPr lvl="1"/>
            <a:r>
              <a:rPr lang="en-US" sz="2800" dirty="0">
                <a:latin typeface="Arial Narrow" panose="020B0606020202030204" pitchFamily="34" charset="0"/>
              </a:rPr>
              <a:t>1 &amp; 2 Timothy</a:t>
            </a:r>
          </a:p>
          <a:p>
            <a:pPr lvl="1"/>
            <a:r>
              <a:rPr lang="en-US" sz="2800" dirty="0">
                <a:latin typeface="Arial Narrow" panose="020B0606020202030204" pitchFamily="34" charset="0"/>
              </a:rPr>
              <a:t>Titus</a:t>
            </a:r>
          </a:p>
          <a:p>
            <a:pPr lvl="1"/>
            <a:r>
              <a:rPr lang="en-US" sz="2800" dirty="0">
                <a:latin typeface="Arial Narrow" panose="020B0606020202030204" pitchFamily="34" charset="0"/>
              </a:rPr>
              <a:t>Philemon</a:t>
            </a:r>
          </a:p>
        </p:txBody>
      </p:sp>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Early Church Preaches about Jesus</a:t>
            </a:r>
          </a:p>
          <a:p>
            <a:endParaRPr lang="en-US" dirty="0"/>
          </a:p>
        </p:txBody>
      </p:sp>
      <p:sp>
        <p:nvSpPr>
          <p:cNvPr id="2" name="TextBox 1"/>
          <p:cNvSpPr txBox="1"/>
          <p:nvPr/>
        </p:nvSpPr>
        <p:spPr>
          <a:xfrm>
            <a:off x="304800" y="152400"/>
            <a:ext cx="8686800" cy="2246769"/>
          </a:xfrm>
          <a:prstGeom prst="rect">
            <a:avLst/>
          </a:prstGeom>
          <a:noFill/>
        </p:spPr>
        <p:txBody>
          <a:bodyPr wrap="square" rtlCol="0">
            <a:spAutoFit/>
          </a:bodyPr>
          <a:lstStyle/>
          <a:p>
            <a:pPr algn="ctr"/>
            <a:r>
              <a:rPr lang="en-US" sz="2800" b="1" dirty="0">
                <a:latin typeface="Arial Narrow" panose="020B0606020202030204" pitchFamily="34" charset="0"/>
              </a:rPr>
              <a:t>New Testament Epistles </a:t>
            </a:r>
          </a:p>
          <a:p>
            <a:r>
              <a:rPr lang="en-US" sz="2800" dirty="0">
                <a:latin typeface="Arial Narrow" panose="020B0606020202030204" pitchFamily="34" charset="0"/>
              </a:rPr>
              <a:t>The New Testament contains twenty-one letters. The first thirteen of these are attributed to St. Paul and they are arranged from longest to shortest. The next eight are those letters not written by Paul and they too are arranged from longest to shortest. </a:t>
            </a:r>
          </a:p>
        </p:txBody>
      </p:sp>
      <p:sp>
        <p:nvSpPr>
          <p:cNvPr id="8" name="TextBox 7"/>
          <p:cNvSpPr txBox="1"/>
          <p:nvPr/>
        </p:nvSpPr>
        <p:spPr>
          <a:xfrm>
            <a:off x="4872789" y="2209800"/>
            <a:ext cx="3962400" cy="3108543"/>
          </a:xfrm>
          <a:prstGeom prst="rect">
            <a:avLst/>
          </a:prstGeom>
          <a:blipFill dpi="0" rotWithShape="1">
            <a:blip r:embed="rId2"/>
            <a:srcRect/>
            <a:tile tx="0" ty="0" sx="100000" sy="100000" flip="none" algn="tl"/>
          </a:blipFill>
          <a:scene3d>
            <a:camera prst="perspectiveRelaxedModerately"/>
            <a:lightRig rig="threePt" dir="t"/>
          </a:scene3d>
          <a:sp3d>
            <a:bevelT/>
          </a:sp3d>
        </p:spPr>
        <p:txBody>
          <a:bodyPr wrap="square" rtlCol="0">
            <a:spAutoFit/>
          </a:bodyPr>
          <a:lstStyle/>
          <a:p>
            <a:pPr lvl="1"/>
            <a:r>
              <a:rPr lang="en-US" sz="2800" b="1" dirty="0">
                <a:latin typeface="Arial Narrow" panose="020B0606020202030204" pitchFamily="34" charset="0"/>
              </a:rPr>
              <a:t>Non–Pauline Epistles </a:t>
            </a:r>
          </a:p>
          <a:p>
            <a:pPr lvl="1"/>
            <a:r>
              <a:rPr lang="en-US" sz="2800" dirty="0">
                <a:latin typeface="Arial Narrow" panose="020B0606020202030204" pitchFamily="34" charset="0"/>
              </a:rPr>
              <a:t>Hebrews</a:t>
            </a:r>
          </a:p>
          <a:p>
            <a:pPr lvl="1"/>
            <a:r>
              <a:rPr lang="en-US" sz="2800" dirty="0">
                <a:latin typeface="Arial Narrow" panose="020B0606020202030204" pitchFamily="34" charset="0"/>
              </a:rPr>
              <a:t>James</a:t>
            </a:r>
          </a:p>
          <a:p>
            <a:pPr lvl="1"/>
            <a:r>
              <a:rPr lang="en-US" sz="2800" dirty="0">
                <a:latin typeface="Arial Narrow" panose="020B0606020202030204" pitchFamily="34" charset="0"/>
              </a:rPr>
              <a:t>1 &amp; 2 Peter</a:t>
            </a:r>
          </a:p>
          <a:p>
            <a:pPr lvl="1"/>
            <a:r>
              <a:rPr lang="en-US" sz="2800" dirty="0">
                <a:latin typeface="Arial Narrow" panose="020B0606020202030204" pitchFamily="34" charset="0"/>
              </a:rPr>
              <a:t>1, 2, &amp; 3 John</a:t>
            </a:r>
          </a:p>
          <a:p>
            <a:pPr lvl="1"/>
            <a:r>
              <a:rPr lang="en-US" sz="2800" dirty="0">
                <a:latin typeface="Arial Narrow" panose="020B0606020202030204" pitchFamily="34" charset="0"/>
              </a:rPr>
              <a:t>Jude</a:t>
            </a:r>
          </a:p>
          <a:p>
            <a:pPr lvl="1"/>
            <a:endParaRPr lang="en-US" sz="2800" dirty="0">
              <a:latin typeface="Arial Narrow" panose="020B0606020202030204" pitchFamily="34" charset="0"/>
            </a:endParaRPr>
          </a:p>
        </p:txBody>
      </p:sp>
    </p:spTree>
    <p:extLst>
      <p:ext uri="{BB962C8B-B14F-4D97-AF65-F5344CB8AC3E}">
        <p14:creationId xmlns:p14="http://schemas.microsoft.com/office/powerpoint/2010/main" val="1842408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Make a Commitment to Really Know Jesus</a:t>
            </a:r>
          </a:p>
          <a:p>
            <a:endParaRPr lang="en-US" dirty="0"/>
          </a:p>
        </p:txBody>
      </p:sp>
      <p:pic>
        <p:nvPicPr>
          <p:cNvPr id="2" name="Picture 1"/>
          <p:cNvPicPr>
            <a:picLocks noChangeAspect="1"/>
          </p:cNvPicPr>
          <p:nvPr/>
        </p:nvPicPr>
        <p:blipFill>
          <a:blip r:embed="rId2"/>
          <a:stretch>
            <a:fillRect/>
          </a:stretch>
        </p:blipFill>
        <p:spPr>
          <a:xfrm>
            <a:off x="76200" y="762000"/>
            <a:ext cx="9067800" cy="3216503"/>
          </a:xfrm>
          <a:prstGeom prst="rect">
            <a:avLst/>
          </a:prstGeom>
        </p:spPr>
      </p:pic>
    </p:spTree>
    <p:extLst>
      <p:ext uri="{BB962C8B-B14F-4D97-AF65-F5344CB8AC3E}">
        <p14:creationId xmlns:p14="http://schemas.microsoft.com/office/powerpoint/2010/main" val="279388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Make a Commitment to Really Know Jesus</a:t>
            </a:r>
          </a:p>
          <a:p>
            <a:endParaRPr lang="en-US" dirty="0"/>
          </a:p>
        </p:txBody>
      </p:sp>
      <p:pic>
        <p:nvPicPr>
          <p:cNvPr id="2" name="Picture 1"/>
          <p:cNvPicPr>
            <a:picLocks noChangeAspect="1"/>
          </p:cNvPicPr>
          <p:nvPr/>
        </p:nvPicPr>
        <p:blipFill>
          <a:blip r:embed="rId2"/>
          <a:stretch>
            <a:fillRect/>
          </a:stretch>
        </p:blipFill>
        <p:spPr>
          <a:xfrm>
            <a:off x="152400" y="381000"/>
            <a:ext cx="8873006" cy="4914900"/>
          </a:xfrm>
          <a:prstGeom prst="rect">
            <a:avLst/>
          </a:prstGeom>
        </p:spPr>
      </p:pic>
    </p:spTree>
    <p:extLst>
      <p:ext uri="{BB962C8B-B14F-4D97-AF65-F5344CB8AC3E}">
        <p14:creationId xmlns:p14="http://schemas.microsoft.com/office/powerpoint/2010/main" val="2276859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Make a Commitment to Really Know Jesus</a:t>
            </a:r>
          </a:p>
          <a:p>
            <a:endParaRPr lang="en-US" dirty="0"/>
          </a:p>
        </p:txBody>
      </p:sp>
      <p:pic>
        <p:nvPicPr>
          <p:cNvPr id="3" name="Picture 2"/>
          <p:cNvPicPr>
            <a:picLocks noChangeAspect="1"/>
          </p:cNvPicPr>
          <p:nvPr/>
        </p:nvPicPr>
        <p:blipFill rotWithShape="1">
          <a:blip r:embed="rId2"/>
          <a:srcRect b="87597"/>
          <a:stretch/>
        </p:blipFill>
        <p:spPr>
          <a:xfrm>
            <a:off x="152400" y="381000"/>
            <a:ext cx="8873006" cy="609600"/>
          </a:xfrm>
          <a:prstGeom prst="rect">
            <a:avLst/>
          </a:prstGeom>
        </p:spPr>
      </p:pic>
      <p:pic>
        <p:nvPicPr>
          <p:cNvPr id="2" name="Picture 1"/>
          <p:cNvPicPr>
            <a:picLocks noChangeAspect="1"/>
          </p:cNvPicPr>
          <p:nvPr/>
        </p:nvPicPr>
        <p:blipFill>
          <a:blip r:embed="rId3"/>
          <a:stretch>
            <a:fillRect/>
          </a:stretch>
        </p:blipFill>
        <p:spPr>
          <a:xfrm>
            <a:off x="118429" y="1000125"/>
            <a:ext cx="8907141" cy="2733675"/>
          </a:xfrm>
          <a:prstGeom prst="rect">
            <a:avLst/>
          </a:prstGeom>
        </p:spPr>
      </p:pic>
    </p:spTree>
    <p:extLst>
      <p:ext uri="{BB962C8B-B14F-4D97-AF65-F5344CB8AC3E}">
        <p14:creationId xmlns:p14="http://schemas.microsoft.com/office/powerpoint/2010/main" val="181495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75830"/>
            <a:ext cx="5638800" cy="6706340"/>
          </a:xfrm>
          <a:prstGeom prst="rect">
            <a:avLst/>
          </a:prstGeom>
          <a:ln>
            <a:noFill/>
          </a:ln>
          <a:effectLst>
            <a:softEdge rad="112500"/>
          </a:effectLst>
        </p:spPr>
      </p:pic>
      <p:pic>
        <p:nvPicPr>
          <p:cNvPr id="3" name="Picture 2"/>
          <p:cNvPicPr>
            <a:picLocks noChangeAspect="1"/>
          </p:cNvPicPr>
          <p:nvPr/>
        </p:nvPicPr>
        <p:blipFill rotWithShape="1">
          <a:blip r:embed="rId3"/>
          <a:srcRect t="30308" r="1965"/>
          <a:stretch/>
        </p:blipFill>
        <p:spPr>
          <a:xfrm>
            <a:off x="2590800" y="3886200"/>
            <a:ext cx="4038600" cy="2381898"/>
          </a:xfrm>
          <a:prstGeom prst="rect">
            <a:avLst/>
          </a:prstGeom>
        </p:spPr>
      </p:pic>
      <p:sp>
        <p:nvSpPr>
          <p:cNvPr id="5" name="Oval 4"/>
          <p:cNvSpPr/>
          <p:nvPr/>
        </p:nvSpPr>
        <p:spPr>
          <a:xfrm>
            <a:off x="2667000" y="2667000"/>
            <a:ext cx="3657600" cy="1219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78836" y="6144134"/>
            <a:ext cx="3979164"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srcRect r="7457" b="75475"/>
          <a:stretch/>
        </p:blipFill>
        <p:spPr>
          <a:xfrm>
            <a:off x="2854452" y="2982080"/>
            <a:ext cx="3282696" cy="721742"/>
          </a:xfrm>
          <a:prstGeom prst="rect">
            <a:avLst/>
          </a:prstGeom>
        </p:spPr>
      </p:pic>
    </p:spTree>
    <p:extLst>
      <p:ext uri="{BB962C8B-B14F-4D97-AF65-F5344CB8AC3E}">
        <p14:creationId xmlns:p14="http://schemas.microsoft.com/office/powerpoint/2010/main" val="2269818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898" y="990600"/>
            <a:ext cx="8871702" cy="3161991"/>
          </a:xfrm>
          <a:prstGeom prst="rect">
            <a:avLst/>
          </a:prstGeom>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Make a Commitment to Really Know Jesus</a:t>
            </a:r>
          </a:p>
          <a:p>
            <a:endParaRPr lang="en-US" dirty="0"/>
          </a:p>
        </p:txBody>
      </p:sp>
      <p:pic>
        <p:nvPicPr>
          <p:cNvPr id="3" name="Picture 2"/>
          <p:cNvPicPr>
            <a:picLocks noChangeAspect="1"/>
          </p:cNvPicPr>
          <p:nvPr/>
        </p:nvPicPr>
        <p:blipFill rotWithShape="1">
          <a:blip r:embed="rId3"/>
          <a:srcRect b="87597"/>
          <a:stretch/>
        </p:blipFill>
        <p:spPr>
          <a:xfrm>
            <a:off x="152400" y="381000"/>
            <a:ext cx="8873006" cy="609600"/>
          </a:xfrm>
          <a:prstGeom prst="rect">
            <a:avLst/>
          </a:prstGeom>
        </p:spPr>
      </p:pic>
    </p:spTree>
    <p:extLst>
      <p:ext uri="{BB962C8B-B14F-4D97-AF65-F5344CB8AC3E}">
        <p14:creationId xmlns:p14="http://schemas.microsoft.com/office/powerpoint/2010/main" val="278036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1066800"/>
            <a:ext cx="8873006" cy="5028706"/>
          </a:xfrm>
          <a:prstGeom prst="rect">
            <a:avLst/>
          </a:prstGeom>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Make a Commitment to Really Know Jesus</a:t>
            </a:r>
          </a:p>
          <a:p>
            <a:endParaRPr lang="en-US" dirty="0"/>
          </a:p>
        </p:txBody>
      </p:sp>
      <p:pic>
        <p:nvPicPr>
          <p:cNvPr id="3" name="Picture 2"/>
          <p:cNvPicPr>
            <a:picLocks noChangeAspect="1"/>
          </p:cNvPicPr>
          <p:nvPr/>
        </p:nvPicPr>
        <p:blipFill rotWithShape="1">
          <a:blip r:embed="rId3"/>
          <a:srcRect b="87597"/>
          <a:stretch/>
        </p:blipFill>
        <p:spPr>
          <a:xfrm>
            <a:off x="152400" y="381000"/>
            <a:ext cx="8873006" cy="609600"/>
          </a:xfrm>
          <a:prstGeom prst="rect">
            <a:avLst/>
          </a:prstGeom>
        </p:spPr>
      </p:pic>
    </p:spTree>
    <p:extLst>
      <p:ext uri="{BB962C8B-B14F-4D97-AF65-F5344CB8AC3E}">
        <p14:creationId xmlns:p14="http://schemas.microsoft.com/office/powerpoint/2010/main" val="1621478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ope Francis' 3 Keys to Knowing Jesus"/>
          <p:cNvPicPr>
            <a:picLocks noChangeAspect="1" noChangeArrowheads="1"/>
          </p:cNvPicPr>
          <p:nvPr/>
        </p:nvPicPr>
        <p:blipFill rotWithShape="1">
          <a:blip r:embed="rId2">
            <a:extLst>
              <a:ext uri="{28A0092B-C50C-407E-A947-70E740481C1C}">
                <a14:useLocalDpi xmlns:a14="http://schemas.microsoft.com/office/drawing/2010/main" val="0"/>
              </a:ext>
            </a:extLst>
          </a:blip>
          <a:srcRect l="92222" b="67861"/>
          <a:stretch/>
        </p:blipFill>
        <p:spPr bwMode="auto">
          <a:xfrm rot="16200000">
            <a:off x="5747560" y="-2452764"/>
            <a:ext cx="943678" cy="58492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ope Francis' 3 Keys to Knowing Jesus"/>
          <p:cNvPicPr>
            <a:picLocks noChangeAspect="1" noChangeArrowheads="1"/>
          </p:cNvPicPr>
          <p:nvPr/>
        </p:nvPicPr>
        <p:blipFill rotWithShape="1">
          <a:blip r:embed="rId2">
            <a:extLst>
              <a:ext uri="{28A0092B-C50C-407E-A947-70E740481C1C}">
                <a14:useLocalDpi xmlns:a14="http://schemas.microsoft.com/office/drawing/2010/main" val="0"/>
              </a:ext>
            </a:extLst>
          </a:blip>
          <a:srcRect l="92222" b="67861"/>
          <a:stretch/>
        </p:blipFill>
        <p:spPr bwMode="auto">
          <a:xfrm rot="16200000">
            <a:off x="5600701" y="3314700"/>
            <a:ext cx="12192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Pope Francis' 3 Keys to Knowing Jesus"/>
          <p:cNvPicPr>
            <a:picLocks noChangeAspect="1" noChangeArrowheads="1"/>
          </p:cNvPicPr>
          <p:nvPr/>
        </p:nvPicPr>
        <p:blipFill rotWithShape="1">
          <a:blip r:embed="rId2">
            <a:extLst>
              <a:ext uri="{28A0092B-C50C-407E-A947-70E740481C1C}">
                <a14:useLocalDpi xmlns:a14="http://schemas.microsoft.com/office/drawing/2010/main" val="0"/>
              </a:ext>
            </a:extLst>
          </a:blip>
          <a:srcRect t="36666"/>
          <a:stretch/>
        </p:blipFill>
        <p:spPr bwMode="auto">
          <a:xfrm>
            <a:off x="3276600" y="457200"/>
            <a:ext cx="5855369" cy="5562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ope Francis' 3 Keys to Knowing Jesus"/>
          <p:cNvPicPr>
            <a:picLocks noChangeAspect="1" noChangeArrowheads="1"/>
          </p:cNvPicPr>
          <p:nvPr/>
        </p:nvPicPr>
        <p:blipFill rotWithShape="1">
          <a:blip r:embed="rId2">
            <a:extLst>
              <a:ext uri="{28A0092B-C50C-407E-A947-70E740481C1C}">
                <a14:useLocalDpi xmlns:a14="http://schemas.microsoft.com/office/drawing/2010/main" val="0"/>
              </a:ext>
            </a:extLst>
          </a:blip>
          <a:srcRect b="67861"/>
          <a:stretch/>
        </p:blipFill>
        <p:spPr bwMode="auto">
          <a:xfrm rot="16200000">
            <a:off x="-1775913" y="1775915"/>
            <a:ext cx="6858000" cy="33061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Make a Commitment to Really Know Jesus</a:t>
            </a:r>
          </a:p>
          <a:p>
            <a:endParaRPr lang="en-US" dirty="0"/>
          </a:p>
        </p:txBody>
      </p:sp>
    </p:spTree>
    <p:extLst>
      <p:ext uri="{BB962C8B-B14F-4D97-AF65-F5344CB8AC3E}">
        <p14:creationId xmlns:p14="http://schemas.microsoft.com/office/powerpoint/2010/main" val="391130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96200" cy="4801314"/>
          </a:xfrm>
          <a:prstGeom prst="rect">
            <a:avLst/>
          </a:prstGeom>
          <a:noFill/>
        </p:spPr>
        <p:txBody>
          <a:bodyPr wrap="square" rtlCol="0">
            <a:spAutoFit/>
          </a:bodyPr>
          <a:lstStyle/>
          <a:p>
            <a:pPr algn="ctr"/>
            <a:r>
              <a:rPr lang="en-US" b="1" u="sng" dirty="0"/>
              <a:t>Endnotes</a:t>
            </a:r>
          </a:p>
          <a:p>
            <a:endParaRPr lang="en-US" dirty="0"/>
          </a:p>
          <a:p>
            <a:pPr marL="285750" indent="-285750">
              <a:buFont typeface="Arial" panose="020B0604020202020204" pitchFamily="34" charset="0"/>
              <a:buChar char="•"/>
            </a:pPr>
            <a:r>
              <a:rPr lang="en-US" dirty="0"/>
              <a:t>Quotations from Sacred Scripture come from the </a:t>
            </a:r>
            <a:r>
              <a:rPr lang="en-US" i="1" dirty="0"/>
              <a:t>New American Bible, Revised Edition</a:t>
            </a:r>
            <a:r>
              <a:rPr lang="en-US" dirty="0"/>
              <a:t> (NABRE)   </a:t>
            </a:r>
            <a:r>
              <a:rPr lang="en-US" dirty="0">
                <a:hlinkClick r:id="rId2"/>
              </a:rPr>
              <a:t>http://wwwmigrate.usccb.org/bible/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Quotations from the </a:t>
            </a:r>
            <a:r>
              <a:rPr lang="en-US" i="1" dirty="0"/>
              <a:t>Catechism of the Catholic Church </a:t>
            </a:r>
            <a:r>
              <a:rPr lang="en-US" dirty="0">
                <a:hlinkClick r:id="rId3"/>
              </a:rPr>
              <a:t>http://www.vatican.va/archive/ENG0015/_INDEX.HTM</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Quotations from </a:t>
            </a:r>
            <a:r>
              <a:rPr lang="en-US" i="1" dirty="0"/>
              <a:t>Documents of the Second Vatican Council </a:t>
            </a:r>
            <a:r>
              <a:rPr lang="en-US" dirty="0"/>
              <a:t/>
            </a:r>
            <a:br>
              <a:rPr lang="en-US" dirty="0"/>
            </a:br>
            <a:r>
              <a:rPr lang="en-US" dirty="0">
                <a:hlinkClick r:id="rId4"/>
              </a:rPr>
              <a:t>http://www.vatican.va/archive/hist_councils/ii_vatican_council/index.htm</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Pope Francis’ Three Keys to Knowing Jesus </a:t>
            </a:r>
            <a:r>
              <a:rPr lang="en-US" dirty="0">
                <a:hlinkClick r:id="rId5"/>
              </a:rPr>
              <a:t>https://www.catholiccompany.com/getfed/pope-francis-three-keys-to-knowing-jesus/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Real Face of Jesus </a:t>
            </a:r>
            <a:r>
              <a:rPr lang="en-US" dirty="0">
                <a:hlinkClick r:id="rId6"/>
              </a:rPr>
              <a:t>http://historicconnections.webs.com/crucifixion.htm</a:t>
            </a:r>
            <a:endParaRPr lang="en-US" dirty="0"/>
          </a:p>
          <a:p>
            <a:endParaRPr lang="en-US" dirty="0"/>
          </a:p>
        </p:txBody>
      </p:sp>
    </p:spTree>
    <p:extLst>
      <p:ext uri="{BB962C8B-B14F-4D97-AF65-F5344CB8AC3E}">
        <p14:creationId xmlns:p14="http://schemas.microsoft.com/office/powerpoint/2010/main" val="51412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Introduction: Who Is Jesus to You? </a:t>
            </a:r>
          </a:p>
          <a:p>
            <a:endParaRPr lang="en-US" dirty="0"/>
          </a:p>
        </p:txBody>
      </p:sp>
      <p:pic>
        <p:nvPicPr>
          <p:cNvPr id="2" name="Picture 1"/>
          <p:cNvPicPr>
            <a:picLocks noChangeAspect="1"/>
          </p:cNvPicPr>
          <p:nvPr/>
        </p:nvPicPr>
        <p:blipFill>
          <a:blip r:embed="rId2"/>
          <a:stretch>
            <a:fillRect/>
          </a:stretch>
        </p:blipFill>
        <p:spPr>
          <a:xfrm>
            <a:off x="18288" y="900650"/>
            <a:ext cx="9125712" cy="3899950"/>
          </a:xfrm>
          <a:prstGeom prst="rect">
            <a:avLst/>
          </a:prstGeom>
        </p:spPr>
      </p:pic>
    </p:spTree>
    <p:extLst>
      <p:ext uri="{BB962C8B-B14F-4D97-AF65-F5344CB8AC3E}">
        <p14:creationId xmlns:p14="http://schemas.microsoft.com/office/powerpoint/2010/main" val="234467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3000">
              <a:schemeClr val="accent1">
                <a:lumMod val="45000"/>
                <a:lumOff val="55000"/>
              </a:schemeClr>
            </a:gs>
            <a:gs pos="62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Introduction: Who Is Jesus to You? </a:t>
            </a:r>
          </a:p>
          <a:p>
            <a:endParaRPr lang="en-US" dirty="0"/>
          </a:p>
        </p:txBody>
      </p:sp>
      <p:sp>
        <p:nvSpPr>
          <p:cNvPr id="2" name="Rectangle 1"/>
          <p:cNvSpPr/>
          <p:nvPr/>
        </p:nvSpPr>
        <p:spPr>
          <a:xfrm>
            <a:off x="228600" y="3113544"/>
            <a:ext cx="2474976" cy="2677656"/>
          </a:xfrm>
          <a:prstGeom prst="rect">
            <a:avLst/>
          </a:prstGeom>
        </p:spPr>
        <p:txBody>
          <a:bodyPr wrap="square">
            <a:spAutoFit/>
          </a:bodyPr>
          <a:lstStyle/>
          <a:p>
            <a:pPr algn="r"/>
            <a:r>
              <a:rPr lang="en-US" sz="2400" b="1" i="1" dirty="0">
                <a:latin typeface="Arial Narrow" panose="020B0606020202030204" pitchFamily="34" charset="0"/>
              </a:rPr>
              <a:t>Servant of God </a:t>
            </a:r>
            <a:br>
              <a:rPr lang="en-US" sz="2400" b="1" i="1" dirty="0">
                <a:latin typeface="Arial Narrow" panose="020B0606020202030204" pitchFamily="34" charset="0"/>
              </a:rPr>
            </a:br>
            <a:r>
              <a:rPr lang="en-US" sz="2400" b="1" i="1" dirty="0">
                <a:latin typeface="Arial Narrow" panose="020B0606020202030204" pitchFamily="34" charset="0"/>
              </a:rPr>
              <a:t>Fr. Emil Kapaun </a:t>
            </a:r>
            <a:br>
              <a:rPr lang="en-US" sz="2400" b="1" i="1" dirty="0">
                <a:latin typeface="Arial Narrow" panose="020B0606020202030204" pitchFamily="34" charset="0"/>
              </a:rPr>
            </a:br>
            <a:r>
              <a:rPr lang="en-US" sz="2400" b="1" i="1" dirty="0">
                <a:latin typeface="Arial Narrow" panose="020B0606020202030204" pitchFamily="34" charset="0"/>
              </a:rPr>
              <a:t>(1916 – 1951) </a:t>
            </a:r>
            <a:br>
              <a:rPr lang="en-US" sz="2400" b="1" i="1" dirty="0">
                <a:latin typeface="Arial Narrow" panose="020B0606020202030204" pitchFamily="34" charset="0"/>
              </a:rPr>
            </a:br>
            <a:r>
              <a:rPr lang="en-US" sz="2400" b="1" i="1" dirty="0">
                <a:latin typeface="Arial Narrow" panose="020B0606020202030204" pitchFamily="34" charset="0"/>
              </a:rPr>
              <a:t>celebrates Mass </a:t>
            </a:r>
            <a:br>
              <a:rPr lang="en-US" sz="2400" b="1" i="1" dirty="0">
                <a:latin typeface="Arial Narrow" panose="020B0606020202030204" pitchFamily="34" charset="0"/>
              </a:rPr>
            </a:br>
            <a:r>
              <a:rPr lang="en-US" sz="2400" b="1" i="1" dirty="0">
                <a:latin typeface="Arial Narrow" panose="020B0606020202030204" pitchFamily="34" charset="0"/>
              </a:rPr>
              <a:t>on the hood of his </a:t>
            </a:r>
            <a:br>
              <a:rPr lang="en-US" sz="2400" b="1" i="1" dirty="0">
                <a:latin typeface="Arial Narrow" panose="020B0606020202030204" pitchFamily="34" charset="0"/>
              </a:rPr>
            </a:br>
            <a:r>
              <a:rPr lang="en-US" sz="2400" b="1" i="1" dirty="0">
                <a:latin typeface="Arial Narrow" panose="020B0606020202030204" pitchFamily="34" charset="0"/>
              </a:rPr>
              <a:t>jeep in the </a:t>
            </a:r>
            <a:br>
              <a:rPr lang="en-US" sz="2400" b="1" i="1" dirty="0">
                <a:latin typeface="Arial Narrow" panose="020B0606020202030204" pitchFamily="34" charset="0"/>
              </a:rPr>
            </a:br>
            <a:r>
              <a:rPr lang="en-US" sz="2400" b="1" i="1" dirty="0">
                <a:latin typeface="Arial Narrow" panose="020B0606020202030204" pitchFamily="34" charset="0"/>
              </a:rPr>
              <a:t>Korean War</a:t>
            </a:r>
          </a:p>
        </p:txBody>
      </p:sp>
      <p:pic>
        <p:nvPicPr>
          <p:cNvPr id="1028" name="Picture 4" descr="http://8149593d994641b32f0d-d192512f99bb4b413af06da85bc8b131.r65.cf2.rackcdn.com/2013/96/227/rev-emil-kapaun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02336"/>
            <a:ext cx="6096000" cy="5852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25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Introduction: Who Is Jesus to You? </a:t>
            </a:r>
          </a:p>
          <a:p>
            <a:endParaRPr lang="en-US" dirty="0"/>
          </a:p>
        </p:txBody>
      </p:sp>
      <p:pic>
        <p:nvPicPr>
          <p:cNvPr id="2050" name="Picture 2" descr="http://bethanybible.org/new/wp-content/uploads/2015/11/WHO-DO-YOU-SAY-HE-IS-Mark-8.27-30.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1578937"/>
            <a:ext cx="7021404" cy="46694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200" y="510411"/>
            <a:ext cx="7696200" cy="1077218"/>
          </a:xfrm>
          <a:prstGeom prst="rect">
            <a:avLst/>
          </a:prstGeom>
        </p:spPr>
        <p:txBody>
          <a:bodyPr wrap="square">
            <a:spAutoFit/>
          </a:bodyPr>
          <a:lstStyle/>
          <a:p>
            <a:pPr algn="ctr"/>
            <a:r>
              <a:rPr lang="en-US" sz="3600" dirty="0">
                <a:ln>
                  <a:solidFill>
                    <a:schemeClr val="tx1"/>
                  </a:solidFill>
                </a:ln>
                <a:solidFill>
                  <a:schemeClr val="accent2"/>
                </a:solidFill>
                <a:latin typeface="arial" panose="020B0604020202020204" pitchFamily="34" charset="0"/>
              </a:rPr>
              <a:t>“</a:t>
            </a:r>
            <a:r>
              <a:rPr lang="en-US" sz="3600" b="1" dirty="0">
                <a:ln>
                  <a:solidFill>
                    <a:schemeClr val="tx1"/>
                  </a:solidFill>
                </a:ln>
                <a:solidFill>
                  <a:schemeClr val="accent2"/>
                </a:solidFill>
                <a:latin typeface="arial" panose="020B0604020202020204" pitchFamily="34" charset="0"/>
              </a:rPr>
              <a:t>But who do you say that I am</a:t>
            </a:r>
            <a:r>
              <a:rPr lang="en-US" sz="3600" dirty="0">
                <a:ln>
                  <a:solidFill>
                    <a:schemeClr val="tx1"/>
                  </a:solidFill>
                </a:ln>
                <a:solidFill>
                  <a:schemeClr val="accent2"/>
                </a:solidFill>
                <a:latin typeface="arial" panose="020B0604020202020204" pitchFamily="34" charset="0"/>
              </a:rPr>
              <a:t>?</a:t>
            </a:r>
          </a:p>
          <a:p>
            <a:pPr algn="ctr"/>
            <a:r>
              <a:rPr lang="en-US" sz="2800" dirty="0">
                <a:solidFill>
                  <a:schemeClr val="accent2"/>
                </a:solidFill>
                <a:latin typeface="arial" panose="020B0604020202020204" pitchFamily="34" charset="0"/>
              </a:rPr>
              <a:t>Matthew 16:14</a:t>
            </a:r>
            <a:endParaRPr lang="en-US" sz="2800" dirty="0">
              <a:solidFill>
                <a:schemeClr val="accent2"/>
              </a:solidFill>
            </a:endParaRPr>
          </a:p>
        </p:txBody>
      </p:sp>
    </p:spTree>
    <p:extLst>
      <p:ext uri="{BB962C8B-B14F-4D97-AF65-F5344CB8AC3E}">
        <p14:creationId xmlns:p14="http://schemas.microsoft.com/office/powerpoint/2010/main" val="207906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Introduction: Who Is Jesus to You? </a:t>
            </a:r>
          </a:p>
          <a:p>
            <a:endParaRPr lang="en-US" dirty="0"/>
          </a:p>
        </p:txBody>
      </p:sp>
      <p:sp>
        <p:nvSpPr>
          <p:cNvPr id="2" name="TextBox 1"/>
          <p:cNvSpPr txBox="1"/>
          <p:nvPr/>
        </p:nvSpPr>
        <p:spPr>
          <a:xfrm>
            <a:off x="2286000" y="304800"/>
            <a:ext cx="6858000" cy="1323439"/>
          </a:xfrm>
          <a:prstGeom prst="rect">
            <a:avLst/>
          </a:prstGeom>
          <a:noFill/>
        </p:spPr>
        <p:txBody>
          <a:bodyPr wrap="square" rtlCol="0">
            <a:spAutoFit/>
          </a:bodyPr>
          <a:lstStyle/>
          <a:p>
            <a:pPr algn="ctr"/>
            <a:r>
              <a:rPr lang="en-US" sz="8000" b="1" spc="600" dirty="0">
                <a:solidFill>
                  <a:schemeClr val="accent2">
                    <a:lumMod val="75000"/>
                  </a:schemeClr>
                </a:solidFill>
                <a:effectLst>
                  <a:reflection blurRad="6350" stA="55000" endA="300" endPos="45500" dir="5400000" sy="-100000" algn="bl" rotWithShape="0"/>
                </a:effectLst>
                <a:latin typeface="Arial Black" panose="020B0A04020102020204" pitchFamily="34" charset="0"/>
              </a:rPr>
              <a:t>I AM</a:t>
            </a:r>
          </a:p>
        </p:txBody>
      </p:sp>
      <p:sp>
        <p:nvSpPr>
          <p:cNvPr id="6" name="TextBox 5"/>
          <p:cNvSpPr txBox="1"/>
          <p:nvPr/>
        </p:nvSpPr>
        <p:spPr>
          <a:xfrm>
            <a:off x="3375902" y="1447800"/>
            <a:ext cx="1206036" cy="4648200"/>
          </a:xfrm>
          <a:prstGeom prst="rect">
            <a:avLst/>
          </a:prstGeom>
          <a:noFill/>
        </p:spPr>
        <p:txBody>
          <a:bodyPr vert="wordArtVert" wrap="square" rtlCol="0">
            <a:spAutoFit/>
          </a:bodyPr>
          <a:lstStyle/>
          <a:p>
            <a:pPr>
              <a:lnSpc>
                <a:spcPts val="7000"/>
              </a:lnSpc>
            </a:pPr>
            <a:r>
              <a:rPr lang="en-US" sz="6600" b="1" dirty="0">
                <a:ln w="3175">
                  <a:solidFill>
                    <a:schemeClr val="bg1"/>
                  </a:solidFill>
                </a:ln>
                <a:latin typeface="Arial Black" panose="020B0A04020102020204" pitchFamily="34" charset="0"/>
              </a:rPr>
              <a:t>the</a:t>
            </a:r>
          </a:p>
        </p:txBody>
      </p:sp>
      <p:sp>
        <p:nvSpPr>
          <p:cNvPr id="7" name="TextBox 6"/>
          <p:cNvSpPr txBox="1"/>
          <p:nvPr/>
        </p:nvSpPr>
        <p:spPr>
          <a:xfrm>
            <a:off x="5181600" y="1803737"/>
            <a:ext cx="2602416" cy="1015663"/>
          </a:xfrm>
          <a:prstGeom prst="rect">
            <a:avLst/>
          </a:prstGeom>
          <a:noFill/>
        </p:spPr>
        <p:txBody>
          <a:bodyPr wrap="square" rtlCol="0">
            <a:spAutoFit/>
          </a:bodyPr>
          <a:lstStyle/>
          <a:p>
            <a:r>
              <a:rPr lang="en-US" sz="6000" b="1" dirty="0">
                <a:ln w="3175">
                  <a:solidFill>
                    <a:schemeClr val="bg1"/>
                  </a:solidFill>
                </a:ln>
                <a:solidFill>
                  <a:srgbClr val="002060"/>
                </a:solidFill>
                <a:latin typeface="Arial Black" panose="020B0A04020102020204" pitchFamily="34" charset="0"/>
              </a:rPr>
              <a:t>WAY</a:t>
            </a:r>
          </a:p>
        </p:txBody>
      </p:sp>
      <p:sp>
        <p:nvSpPr>
          <p:cNvPr id="8" name="TextBox 7"/>
          <p:cNvSpPr txBox="1"/>
          <p:nvPr/>
        </p:nvSpPr>
        <p:spPr>
          <a:xfrm>
            <a:off x="5181600" y="3175337"/>
            <a:ext cx="3200400" cy="1015663"/>
          </a:xfrm>
          <a:prstGeom prst="rect">
            <a:avLst/>
          </a:prstGeom>
          <a:noFill/>
        </p:spPr>
        <p:txBody>
          <a:bodyPr wrap="square" rtlCol="0">
            <a:spAutoFit/>
          </a:bodyPr>
          <a:lstStyle/>
          <a:p>
            <a:r>
              <a:rPr lang="en-US" sz="6000" b="1" dirty="0">
                <a:ln w="3175">
                  <a:solidFill>
                    <a:schemeClr val="bg1"/>
                  </a:solidFill>
                </a:ln>
                <a:solidFill>
                  <a:srgbClr val="FF0000"/>
                </a:solidFill>
                <a:latin typeface="Arial Black" panose="020B0A04020102020204" pitchFamily="34" charset="0"/>
              </a:rPr>
              <a:t>TRUTH</a:t>
            </a:r>
          </a:p>
        </p:txBody>
      </p:sp>
      <p:sp>
        <p:nvSpPr>
          <p:cNvPr id="9" name="TextBox 8"/>
          <p:cNvSpPr txBox="1"/>
          <p:nvPr/>
        </p:nvSpPr>
        <p:spPr>
          <a:xfrm>
            <a:off x="5378116" y="4546937"/>
            <a:ext cx="2602416" cy="1015663"/>
          </a:xfrm>
          <a:prstGeom prst="rect">
            <a:avLst/>
          </a:prstGeom>
          <a:noFill/>
        </p:spPr>
        <p:txBody>
          <a:bodyPr wrap="square" rtlCol="0">
            <a:spAutoFit/>
          </a:bodyPr>
          <a:lstStyle/>
          <a:p>
            <a:r>
              <a:rPr lang="en-US" sz="6000" b="1" dirty="0">
                <a:ln w="3175">
                  <a:solidFill>
                    <a:schemeClr val="bg1"/>
                  </a:solidFill>
                </a:ln>
                <a:solidFill>
                  <a:srgbClr val="D5D000"/>
                </a:solidFill>
                <a:latin typeface="Arial Black" panose="020B0A04020102020204" pitchFamily="34" charset="0"/>
              </a:rPr>
              <a:t>LIFE</a:t>
            </a:r>
          </a:p>
        </p:txBody>
      </p:sp>
      <p:sp>
        <p:nvSpPr>
          <p:cNvPr id="3" name="TextBox 2"/>
          <p:cNvSpPr txBox="1"/>
          <p:nvPr/>
        </p:nvSpPr>
        <p:spPr>
          <a:xfrm>
            <a:off x="7239000" y="5456872"/>
            <a:ext cx="1600200" cy="461665"/>
          </a:xfrm>
          <a:prstGeom prst="rect">
            <a:avLst/>
          </a:prstGeom>
          <a:noFill/>
        </p:spPr>
        <p:txBody>
          <a:bodyPr wrap="square" rtlCol="0">
            <a:spAutoFit/>
          </a:bodyPr>
          <a:lstStyle/>
          <a:p>
            <a:r>
              <a:rPr lang="en-US" sz="2400" b="1" dirty="0"/>
              <a:t>John 24:6</a:t>
            </a:r>
          </a:p>
        </p:txBody>
      </p:sp>
      <p:pic>
        <p:nvPicPr>
          <p:cNvPr id="3078" name="Picture 6" descr="http://www.saintjamesbb.org/wp-content/uploads/2012/08/DSC_004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143"/>
          <a:stretch/>
        </p:blipFill>
        <p:spPr bwMode="auto">
          <a:xfrm>
            <a:off x="0" y="0"/>
            <a:ext cx="22744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155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52400" y="232112"/>
            <a:ext cx="6019800" cy="5940088"/>
          </a:xfrm>
          <a:prstGeom prst="rect">
            <a:avLst/>
          </a:prstGeom>
        </p:spPr>
        <p:txBody>
          <a:bodyPr wrap="square">
            <a:spAutoFit/>
          </a:bodyPr>
          <a:lstStyle/>
          <a:p>
            <a:r>
              <a:rPr lang="en-US" sz="2800" i="1" dirty="0">
                <a:solidFill>
                  <a:schemeClr val="bg1"/>
                </a:solidFill>
                <a:latin typeface="Monotype Corsiva" panose="03010101010201010101" pitchFamily="66" charset="0"/>
              </a:rPr>
              <a:t>Peter’s Confession About Jesus.</a:t>
            </a:r>
            <a:r>
              <a:rPr lang="en-US" sz="2400" b="1" baseline="30000" dirty="0">
                <a:solidFill>
                  <a:schemeClr val="bg1"/>
                </a:solidFill>
                <a:latin typeface="Monotype Corsiva" panose="03010101010201010101" pitchFamily="66" charset="0"/>
              </a:rPr>
              <a:t/>
            </a:r>
            <a:br>
              <a:rPr lang="en-US" sz="2400" b="1" baseline="30000" dirty="0">
                <a:solidFill>
                  <a:schemeClr val="bg1"/>
                </a:solidFill>
                <a:latin typeface="Monotype Corsiva" panose="03010101010201010101" pitchFamily="66" charset="0"/>
              </a:rPr>
            </a:br>
            <a:r>
              <a:rPr lang="en-US" sz="2200" b="1" dirty="0">
                <a:solidFill>
                  <a:schemeClr val="bg1"/>
                </a:solidFill>
                <a:latin typeface="Monotype Corsiva" panose="03010101010201010101" pitchFamily="66" charset="0"/>
              </a:rPr>
              <a:t>When Jesus went into the region of Caesarea Philippi he asked his disciples, “Who do people say that the Son of Man is?” They replied, “Some say John the Baptist, others Elijah, still others Jeremiah or one of the prophets.” He said to them, “But who do you say that I am?” Simon Peter said in reply, “You are the Messiah, the Son of the living God.” </a:t>
            </a:r>
            <a:br>
              <a:rPr lang="en-US" sz="2200" b="1" dirty="0">
                <a:solidFill>
                  <a:schemeClr val="bg1"/>
                </a:solidFill>
                <a:latin typeface="Monotype Corsiva" panose="03010101010201010101" pitchFamily="66" charset="0"/>
              </a:rPr>
            </a:br>
            <a:r>
              <a:rPr lang="en-US" sz="2200" b="1" dirty="0">
                <a:solidFill>
                  <a:schemeClr val="bg1"/>
                </a:solidFill>
                <a:latin typeface="Monotype Corsiva" panose="03010101010201010101" pitchFamily="66" charset="0"/>
              </a:rPr>
              <a:t/>
            </a:r>
            <a:br>
              <a:rPr lang="en-US" sz="2200" b="1" dirty="0">
                <a:solidFill>
                  <a:schemeClr val="bg1"/>
                </a:solidFill>
                <a:latin typeface="Monotype Corsiva" panose="03010101010201010101" pitchFamily="66" charset="0"/>
              </a:rPr>
            </a:br>
            <a:r>
              <a:rPr lang="en-US" sz="2200" b="1" dirty="0">
                <a:solidFill>
                  <a:schemeClr val="bg1"/>
                </a:solidFill>
                <a:latin typeface="Monotype Corsiva" panose="03010101010201010101" pitchFamily="66" charset="0"/>
              </a:rPr>
              <a:t>Jesus said to him in reply, “Blessed are you, Simon son of Jonah. For flesh and blood has not revealed this to you, but my heavenly Father. And so I say to you, you are Peter, and upon this rock I will build my church,</a:t>
            </a:r>
            <a:r>
              <a:rPr lang="en-US" sz="2200" b="1" baseline="30000" dirty="0">
                <a:solidFill>
                  <a:schemeClr val="bg1"/>
                </a:solidFill>
                <a:latin typeface="Monotype Corsiva" panose="03010101010201010101" pitchFamily="66" charset="0"/>
              </a:rPr>
              <a:t> </a:t>
            </a:r>
            <a:r>
              <a:rPr lang="en-US" sz="2200" b="1" dirty="0">
                <a:solidFill>
                  <a:schemeClr val="bg1"/>
                </a:solidFill>
                <a:latin typeface="Monotype Corsiva" panose="03010101010201010101" pitchFamily="66" charset="0"/>
              </a:rPr>
              <a:t>and the gates of the netherworld shall not prevail against it. I will give you the keys to the kingdom of heaven. Whatever you bind on earth shall be bound in heaven; and whatever you loose on earth shall be loosed in heaven.”           </a:t>
            </a:r>
            <a:r>
              <a:rPr lang="en-US" sz="2200" dirty="0">
                <a:solidFill>
                  <a:schemeClr val="bg1"/>
                </a:solidFill>
                <a:latin typeface="Monotype Corsiva" panose="03010101010201010101" pitchFamily="66" charset="0"/>
              </a:rPr>
              <a:t>Matthew 16:13-19</a:t>
            </a:r>
          </a:p>
        </p:txBody>
      </p:sp>
      <p:pic>
        <p:nvPicPr>
          <p:cNvPr id="17412" name="Picture 4" descr="https://stainedglassinc.com/glass/mid/1506.jpg"/>
          <p:cNvPicPr>
            <a:picLocks noChangeAspect="1" noChangeArrowheads="1"/>
          </p:cNvPicPr>
          <p:nvPr/>
        </p:nvPicPr>
        <p:blipFill rotWithShape="1">
          <a:blip r:embed="rId2">
            <a:extLst>
              <a:ext uri="{28A0092B-C50C-407E-A947-70E740481C1C}">
                <a14:useLocalDpi xmlns:a14="http://schemas.microsoft.com/office/drawing/2010/main" val="0"/>
              </a:ext>
            </a:extLst>
          </a:blip>
          <a:srcRect l="27515" r="27485"/>
          <a:stretch/>
        </p:blipFill>
        <p:spPr bwMode="auto">
          <a:xfrm>
            <a:off x="6096000" y="46756"/>
            <a:ext cx="3065060" cy="68112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Introduction: Who Is Jesus to You? </a:t>
            </a:r>
          </a:p>
          <a:p>
            <a:endParaRPr lang="en-US" dirty="0"/>
          </a:p>
        </p:txBody>
      </p:sp>
    </p:spTree>
    <p:extLst>
      <p:ext uri="{BB962C8B-B14F-4D97-AF65-F5344CB8AC3E}">
        <p14:creationId xmlns:p14="http://schemas.microsoft.com/office/powerpoint/2010/main" val="61649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Gospel Portrait of Jesus </a:t>
            </a:r>
          </a:p>
          <a:p>
            <a:endParaRPr lang="en-US" dirty="0"/>
          </a:p>
        </p:txBody>
      </p:sp>
      <p:pic>
        <p:nvPicPr>
          <p:cNvPr id="2" name="Picture 1"/>
          <p:cNvPicPr>
            <a:picLocks noChangeAspect="1"/>
          </p:cNvPicPr>
          <p:nvPr/>
        </p:nvPicPr>
        <p:blipFill>
          <a:blip r:embed="rId2"/>
          <a:stretch>
            <a:fillRect/>
          </a:stretch>
        </p:blipFill>
        <p:spPr>
          <a:xfrm>
            <a:off x="2362200" y="185814"/>
            <a:ext cx="4572000" cy="5916083"/>
          </a:xfrm>
          <a:prstGeom prst="rect">
            <a:avLst/>
          </a:prstGeom>
        </p:spPr>
      </p:pic>
    </p:spTree>
    <p:extLst>
      <p:ext uri="{BB962C8B-B14F-4D97-AF65-F5344CB8AC3E}">
        <p14:creationId xmlns:p14="http://schemas.microsoft.com/office/powerpoint/2010/main" val="213261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Gospel Portrait of Jesus </a:t>
            </a:r>
          </a:p>
          <a:p>
            <a:endParaRPr lang="en-US" dirty="0"/>
          </a:p>
        </p:txBody>
      </p:sp>
      <p:pic>
        <p:nvPicPr>
          <p:cNvPr id="4098" name="Picture 2" descr="http://historicconnections.webs.com/jesus-resurrec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04730"/>
            <a:ext cx="4133850" cy="54292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343583"/>
            <a:ext cx="7391400"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“Behold the Man!”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John 19:5</a:t>
            </a:r>
          </a:p>
        </p:txBody>
      </p:sp>
      <p:sp>
        <p:nvSpPr>
          <p:cNvPr id="3" name="Rectangle 2"/>
          <p:cNvSpPr/>
          <p:nvPr/>
        </p:nvSpPr>
        <p:spPr>
          <a:xfrm>
            <a:off x="495300" y="2743200"/>
            <a:ext cx="3848100" cy="2462213"/>
          </a:xfrm>
          <a:prstGeom prst="rect">
            <a:avLst/>
          </a:prstGeom>
        </p:spPr>
        <p:txBody>
          <a:bodyPr wrap="square">
            <a:spAutoFit/>
          </a:bodyPr>
          <a:lstStyle/>
          <a:p>
            <a:pPr algn="r"/>
            <a:r>
              <a:rPr lang="en-US" sz="2200" b="1" dirty="0">
                <a:solidFill>
                  <a:schemeClr val="bg1"/>
                </a:solidFill>
                <a:latin typeface="Arial Narrow" panose="020B0606020202030204" pitchFamily="34" charset="0"/>
              </a:rPr>
              <a:t>In May 2010, the History Channel aired “The Real Face of Jesus,” a documentary featuring the work of computer artists from Studio Macbeth who recreated the face of Jesus in 3D based on the Shroud of Turin.</a:t>
            </a:r>
          </a:p>
        </p:txBody>
      </p:sp>
    </p:spTree>
    <p:extLst>
      <p:ext uri="{BB962C8B-B14F-4D97-AF65-F5344CB8AC3E}">
        <p14:creationId xmlns:p14="http://schemas.microsoft.com/office/powerpoint/2010/main" val="2722353024"/>
      </p:ext>
    </p:extLst>
  </p:cSld>
  <p:clrMapOvr>
    <a:masterClrMapping/>
  </p:clrMapOvr>
</p:sld>
</file>

<file path=ppt/theme/theme1.xml><?xml version="1.0" encoding="utf-8"?>
<a:theme xmlns:a="http://schemas.openxmlformats.org/drawingml/2006/main" name="svdp8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svdp827</Template>
  <TotalTime>3226</TotalTime>
  <Words>424</Words>
  <Application>Microsoft Office PowerPoint</Application>
  <PresentationFormat>On-screen Show (4:3)</PresentationFormat>
  <Paragraphs>78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svdp827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Jared Dees</cp:lastModifiedBy>
  <cp:revision>371</cp:revision>
  <dcterms:created xsi:type="dcterms:W3CDTF">2014-06-10T22:18:06Z</dcterms:created>
  <dcterms:modified xsi:type="dcterms:W3CDTF">2016-04-27T17:45:21Z</dcterms:modified>
</cp:coreProperties>
</file>