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59" r:id="rId3"/>
    <p:sldId id="276" r:id="rId4"/>
    <p:sldId id="280" r:id="rId5"/>
    <p:sldId id="262" r:id="rId6"/>
    <p:sldId id="263" r:id="rId7"/>
    <p:sldId id="264" r:id="rId8"/>
    <p:sldId id="278" r:id="rId9"/>
    <p:sldId id="266" r:id="rId10"/>
    <p:sldId id="279" r:id="rId11"/>
    <p:sldId id="268" r:id="rId12"/>
    <p:sldId id="269" r:id="rId13"/>
    <p:sldId id="270" r:id="rId14"/>
    <p:sldId id="271" r:id="rId15"/>
    <p:sldId id="272" r:id="rId16"/>
    <p:sldId id="281" r:id="rId17"/>
    <p:sldId id="274"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2C1D"/>
    <a:srgbClr val="42829A"/>
    <a:srgbClr val="587362"/>
    <a:srgbClr val="6C8B7A"/>
    <a:srgbClr val="70907E"/>
    <a:srgbClr val="C7C4A4"/>
    <a:srgbClr val="C99C81"/>
    <a:srgbClr val="7D5837"/>
    <a:srgbClr val="B81E2A"/>
    <a:srgbClr val="DC49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88235F-6A9E-E849-BC67-D06EEA3CB437}" v="1120" dt="2020-04-06T21:13:55.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9" autoAdjust="0"/>
    <p:restoredTop sz="78064" autoAdjust="0"/>
  </p:normalViewPr>
  <p:slideViewPr>
    <p:cSldViewPr snapToGrid="0" snapToObjects="1">
      <p:cViewPr>
        <p:scale>
          <a:sx n="70" d="100"/>
          <a:sy n="70" d="100"/>
        </p:scale>
        <p:origin x="704" y="256"/>
      </p:cViewPr>
      <p:guideLst>
        <p:guide orient="horz" pos="2160"/>
        <p:guide pos="3840"/>
      </p:guideLst>
    </p:cSldViewPr>
  </p:slideViewPr>
  <p:notesTextViewPr>
    <p:cViewPr>
      <p:scale>
        <a:sx n="1" d="1"/>
        <a:sy n="1" d="1"/>
      </p:scale>
      <p:origin x="0" y="0"/>
    </p:cViewPr>
  </p:notesTextViewPr>
  <p:sorterViewPr>
    <p:cViewPr>
      <p:scale>
        <a:sx n="100" d="100"/>
        <a:sy n="100" d="100"/>
      </p:scale>
      <p:origin x="0" y="2515"/>
    </p:cViewPr>
  </p:sorterViewPr>
  <p:notesViewPr>
    <p:cSldViewPr snapToGrid="0" snapToObjects="1">
      <p:cViewPr>
        <p:scale>
          <a:sx n="200" d="100"/>
          <a:sy n="200" d="100"/>
        </p:scale>
        <p:origin x="1440" y="-25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500" b="1" baseline="0" dirty="0">
                <a:solidFill>
                  <a:schemeClr val="tx2"/>
                </a:solidFill>
                <a:latin typeface="Trebuchet MS" panose="020B0703020202090204" pitchFamily="34" charset="0"/>
              </a:rPr>
              <a:t>Makeup</a:t>
            </a:r>
            <a:r>
              <a:rPr lang="en-US" sz="3500" b="1" dirty="0">
                <a:solidFill>
                  <a:schemeClr val="tx2"/>
                </a:solidFill>
                <a:latin typeface="Trebuchet MS" panose="020B0703020202090204" pitchFamily="34" charset="0"/>
              </a:rPr>
              <a:t> of Israelites</a:t>
            </a:r>
            <a:r>
              <a:rPr lang="en-US" sz="3500" b="1" baseline="0" dirty="0">
                <a:solidFill>
                  <a:schemeClr val="tx2"/>
                </a:solidFill>
                <a:latin typeface="Trebuchet MS" panose="020B0703020202090204" pitchFamily="34" charset="0"/>
              </a:rPr>
              <a:t> during the Monarchies</a:t>
            </a:r>
            <a:endParaRPr lang="en-US" sz="3500" b="1" dirty="0">
              <a:solidFill>
                <a:schemeClr val="tx2"/>
              </a:solidFill>
              <a:latin typeface="Trebuchet MS" panose="020B070302020209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D72D-A541-A80E-8A5B4ACBAB70}"/>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D72D-A541-A80E-8A5B4ACBAB70}"/>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D72D-A541-A80E-8A5B4ACBAB70}"/>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D72D-A541-A80E-8A5B4ACBAB70}"/>
              </c:ext>
            </c:extLst>
          </c:dPt>
          <c:cat>
            <c:strRef>
              <c:f>Sheet1!$A$2:$A$5</c:f>
              <c:strCache>
                <c:ptCount val="2"/>
                <c:pt idx="0">
                  <c:v>Kings, Priests, Landowners</c:v>
                </c:pt>
                <c:pt idx="1">
                  <c:v>Agricultural Worker</c:v>
                </c:pt>
              </c:strCache>
            </c:strRef>
          </c:cat>
          <c:val>
            <c:numRef>
              <c:f>Sheet1!$B$2:$B$5</c:f>
              <c:numCache>
                <c:formatCode>0%</c:formatCode>
                <c:ptCount val="4"/>
                <c:pt idx="0">
                  <c:v>0.05</c:v>
                </c:pt>
                <c:pt idx="1">
                  <c:v>0.95</c:v>
                </c:pt>
              </c:numCache>
            </c:numRef>
          </c:val>
          <c:extLst xmlns:c16r2="http://schemas.microsoft.com/office/drawing/2015/06/chart">
            <c:ext xmlns:c16="http://schemas.microsoft.com/office/drawing/2014/chart" uri="{C3380CC4-5D6E-409C-BE32-E72D297353CC}">
              <c16:uniqueId val="{00000000-05B4-ED4D-B0A2-B2F42E2AFE6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43502236801034"/>
          <c:y val="0.164309710127776"/>
          <c:w val="0.214409258625281"/>
          <c:h val="0.239442586915285"/>
        </c:manualLayout>
      </c:layout>
      <c:overlay val="0"/>
      <c:spPr>
        <a:noFill/>
        <a:ln>
          <a:noFill/>
        </a:ln>
        <a:effectLst/>
      </c:spPr>
      <c:txPr>
        <a:bodyPr rot="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5196D5-B817-5A4F-9F41-A1AE82A3294A}"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F73DAABD-B517-0941-9C3F-DF02EFDBC9FF}">
      <dgm:prSet phldrT="[Text]"/>
      <dgm:spPr/>
      <dgm:t>
        <a:bodyPr/>
        <a:lstStyle/>
        <a:p>
          <a:r>
            <a:rPr lang="en-US" dirty="0"/>
            <a:t>Saul</a:t>
          </a:r>
        </a:p>
      </dgm:t>
    </dgm:pt>
    <dgm:pt modelId="{1C1D6C9C-36C3-9D4A-9933-3C5A58DAD7EB}" type="parTrans" cxnId="{6D36E530-EADC-CB46-8075-40BB6DB05947}">
      <dgm:prSet/>
      <dgm:spPr/>
      <dgm:t>
        <a:bodyPr/>
        <a:lstStyle/>
        <a:p>
          <a:endParaRPr lang="en-US"/>
        </a:p>
      </dgm:t>
    </dgm:pt>
    <dgm:pt modelId="{658093F5-3DBC-6641-AADD-92C17CF19B3F}" type="sibTrans" cxnId="{6D36E530-EADC-CB46-8075-40BB6DB05947}">
      <dgm:prSet/>
      <dgm:spPr/>
      <dgm:t>
        <a:bodyPr/>
        <a:lstStyle/>
        <a:p>
          <a:endParaRPr lang="en-US"/>
        </a:p>
      </dgm:t>
    </dgm:pt>
    <dgm:pt modelId="{DC29A175-F21B-024B-ACAA-43BF5ECA96AA}">
      <dgm:prSet phldrT="[Text]"/>
      <dgm:spPr>
        <a:solidFill>
          <a:srgbClr val="DC4938"/>
        </a:solidFill>
      </dgm:spPr>
      <dgm:t>
        <a:bodyPr/>
        <a:lstStyle/>
        <a:p>
          <a:r>
            <a:rPr lang="en-US" dirty="0"/>
            <a:t>David</a:t>
          </a:r>
        </a:p>
      </dgm:t>
    </dgm:pt>
    <dgm:pt modelId="{39726C96-42F2-E844-95FA-4EF67A337490}" type="parTrans" cxnId="{6E58BFCF-B779-774D-BB45-98A35FAA64A9}">
      <dgm:prSet/>
      <dgm:spPr/>
      <dgm:t>
        <a:bodyPr/>
        <a:lstStyle/>
        <a:p>
          <a:endParaRPr lang="en-US"/>
        </a:p>
      </dgm:t>
    </dgm:pt>
    <dgm:pt modelId="{BE838849-C866-B241-B537-4B71EDDE7B5E}" type="sibTrans" cxnId="{6E58BFCF-B779-774D-BB45-98A35FAA64A9}">
      <dgm:prSet/>
      <dgm:spPr/>
      <dgm:t>
        <a:bodyPr/>
        <a:lstStyle/>
        <a:p>
          <a:endParaRPr lang="en-US"/>
        </a:p>
      </dgm:t>
    </dgm:pt>
    <dgm:pt modelId="{5E6C77B2-C524-154D-91A1-344B99D675FA}">
      <dgm:prSet phldrT="[Text]"/>
      <dgm:spPr>
        <a:solidFill>
          <a:srgbClr val="DC4938"/>
        </a:solidFill>
      </dgm:spPr>
      <dgm:t>
        <a:bodyPr/>
        <a:lstStyle/>
        <a:p>
          <a:r>
            <a:rPr lang="en-US" dirty="0"/>
            <a:t>Solomon</a:t>
          </a:r>
        </a:p>
      </dgm:t>
    </dgm:pt>
    <dgm:pt modelId="{D32E098B-9AA6-C84C-9759-CF7AFBE7BC07}" type="parTrans" cxnId="{90EDBB6C-9ED4-C14C-8E68-594EA0510CFA}">
      <dgm:prSet/>
      <dgm:spPr/>
      <dgm:t>
        <a:bodyPr/>
        <a:lstStyle/>
        <a:p>
          <a:endParaRPr lang="en-US"/>
        </a:p>
      </dgm:t>
    </dgm:pt>
    <dgm:pt modelId="{49E8BE3B-353B-D242-B300-6796FFC38819}" type="sibTrans" cxnId="{90EDBB6C-9ED4-C14C-8E68-594EA0510CFA}">
      <dgm:prSet/>
      <dgm:spPr/>
      <dgm:t>
        <a:bodyPr/>
        <a:lstStyle/>
        <a:p>
          <a:endParaRPr lang="en-US"/>
        </a:p>
      </dgm:t>
    </dgm:pt>
    <dgm:pt modelId="{D1FA9109-2E76-B146-A1BA-BA7969A8D672}">
      <dgm:prSet phldrT="[Text]"/>
      <dgm:spPr/>
      <dgm:t>
        <a:bodyPr/>
        <a:lstStyle/>
        <a:p>
          <a:r>
            <a:rPr lang="en-US" dirty="0"/>
            <a:t>Jeroboam </a:t>
          </a:r>
        </a:p>
      </dgm:t>
    </dgm:pt>
    <dgm:pt modelId="{92BB549C-9308-FA44-A499-C7286724C327}" type="parTrans" cxnId="{98F23B02-6147-124A-9CBC-EBC827329ACD}">
      <dgm:prSet/>
      <dgm:spPr/>
      <dgm:t>
        <a:bodyPr/>
        <a:lstStyle/>
        <a:p>
          <a:endParaRPr lang="en-US"/>
        </a:p>
      </dgm:t>
    </dgm:pt>
    <dgm:pt modelId="{3EDE473B-6D9C-D64E-88E3-5146F2ABA124}" type="sibTrans" cxnId="{98F23B02-6147-124A-9CBC-EBC827329ACD}">
      <dgm:prSet/>
      <dgm:spPr/>
      <dgm:t>
        <a:bodyPr/>
        <a:lstStyle/>
        <a:p>
          <a:endParaRPr lang="en-US"/>
        </a:p>
      </dgm:t>
    </dgm:pt>
    <dgm:pt modelId="{F6A53AF5-65B0-7242-A859-BC2B8708282E}">
      <dgm:prSet phldrT="[Text]"/>
      <dgm:spPr>
        <a:solidFill>
          <a:srgbClr val="DC4938"/>
        </a:solidFill>
      </dgm:spPr>
      <dgm:t>
        <a:bodyPr/>
        <a:lstStyle/>
        <a:p>
          <a:r>
            <a:rPr lang="en-US" dirty="0"/>
            <a:t>Rehoboam </a:t>
          </a:r>
        </a:p>
      </dgm:t>
    </dgm:pt>
    <dgm:pt modelId="{6AF1F59E-F760-C94F-B808-C0DB3E210A2B}" type="parTrans" cxnId="{8B73E3C9-1DDF-8844-A083-C7F58DEDD2B7}">
      <dgm:prSet/>
      <dgm:spPr/>
      <dgm:t>
        <a:bodyPr/>
        <a:lstStyle/>
        <a:p>
          <a:endParaRPr lang="en-US"/>
        </a:p>
      </dgm:t>
    </dgm:pt>
    <dgm:pt modelId="{236ED792-36EA-A943-AB81-FA43CE9AB2C2}" type="sibTrans" cxnId="{8B73E3C9-1DDF-8844-A083-C7F58DEDD2B7}">
      <dgm:prSet/>
      <dgm:spPr/>
      <dgm:t>
        <a:bodyPr/>
        <a:lstStyle/>
        <a:p>
          <a:endParaRPr lang="en-US"/>
        </a:p>
      </dgm:t>
    </dgm:pt>
    <dgm:pt modelId="{AFC1C932-5DF1-6B49-AE18-F7E787670099}" type="pres">
      <dgm:prSet presAssocID="{935196D5-B817-5A4F-9F41-A1AE82A3294A}" presName="mainComposite" presStyleCnt="0">
        <dgm:presLayoutVars>
          <dgm:chPref val="1"/>
          <dgm:dir/>
          <dgm:animOne val="branch"/>
          <dgm:animLvl val="lvl"/>
          <dgm:resizeHandles val="exact"/>
        </dgm:presLayoutVars>
      </dgm:prSet>
      <dgm:spPr/>
      <dgm:t>
        <a:bodyPr/>
        <a:lstStyle/>
        <a:p>
          <a:endParaRPr lang="en-US"/>
        </a:p>
      </dgm:t>
    </dgm:pt>
    <dgm:pt modelId="{89F99403-4ED6-674C-B735-CD46D6FDB233}" type="pres">
      <dgm:prSet presAssocID="{935196D5-B817-5A4F-9F41-A1AE82A3294A}" presName="hierFlow" presStyleCnt="0"/>
      <dgm:spPr/>
    </dgm:pt>
    <dgm:pt modelId="{B1D65ADA-DC7D-944F-9785-2E85C6948AA9}" type="pres">
      <dgm:prSet presAssocID="{935196D5-B817-5A4F-9F41-A1AE82A3294A}" presName="hierChild1" presStyleCnt="0">
        <dgm:presLayoutVars>
          <dgm:chPref val="1"/>
          <dgm:animOne val="branch"/>
          <dgm:animLvl val="lvl"/>
        </dgm:presLayoutVars>
      </dgm:prSet>
      <dgm:spPr/>
    </dgm:pt>
    <dgm:pt modelId="{D3517BAB-4F02-DE46-83B2-30214FC06243}" type="pres">
      <dgm:prSet presAssocID="{F73DAABD-B517-0941-9C3F-DF02EFDBC9FF}" presName="Name14" presStyleCnt="0"/>
      <dgm:spPr/>
    </dgm:pt>
    <dgm:pt modelId="{319ACD49-B21D-0C49-9BD0-BBEC11F0EE14}" type="pres">
      <dgm:prSet presAssocID="{F73DAABD-B517-0941-9C3F-DF02EFDBC9FF}" presName="level1Shape" presStyleLbl="node0" presStyleIdx="0" presStyleCnt="1">
        <dgm:presLayoutVars>
          <dgm:chPref val="3"/>
        </dgm:presLayoutVars>
      </dgm:prSet>
      <dgm:spPr/>
      <dgm:t>
        <a:bodyPr/>
        <a:lstStyle/>
        <a:p>
          <a:endParaRPr lang="en-US"/>
        </a:p>
      </dgm:t>
    </dgm:pt>
    <dgm:pt modelId="{042DC262-80E2-464B-ACC2-E00833A630EB}" type="pres">
      <dgm:prSet presAssocID="{F73DAABD-B517-0941-9C3F-DF02EFDBC9FF}" presName="hierChild2" presStyleCnt="0"/>
      <dgm:spPr/>
    </dgm:pt>
    <dgm:pt modelId="{FB76CA5B-A364-B24A-B2D6-998AA17CE91D}" type="pres">
      <dgm:prSet presAssocID="{39726C96-42F2-E844-95FA-4EF67A337490}" presName="Name19" presStyleLbl="parChTrans1D2" presStyleIdx="0" presStyleCnt="1"/>
      <dgm:spPr/>
      <dgm:t>
        <a:bodyPr/>
        <a:lstStyle/>
        <a:p>
          <a:endParaRPr lang="en-US"/>
        </a:p>
      </dgm:t>
    </dgm:pt>
    <dgm:pt modelId="{30464A22-F14C-1244-9355-21140E3A7BD5}" type="pres">
      <dgm:prSet presAssocID="{DC29A175-F21B-024B-ACAA-43BF5ECA96AA}" presName="Name21" presStyleCnt="0"/>
      <dgm:spPr/>
    </dgm:pt>
    <dgm:pt modelId="{42FD65D1-F131-7C45-8C41-E54A4CBC82EA}" type="pres">
      <dgm:prSet presAssocID="{DC29A175-F21B-024B-ACAA-43BF5ECA96AA}" presName="level2Shape" presStyleLbl="node2" presStyleIdx="0" presStyleCnt="1"/>
      <dgm:spPr/>
      <dgm:t>
        <a:bodyPr/>
        <a:lstStyle/>
        <a:p>
          <a:endParaRPr lang="en-US"/>
        </a:p>
      </dgm:t>
    </dgm:pt>
    <dgm:pt modelId="{22E6AF66-55F1-2842-90DF-A8216FB9BD5F}" type="pres">
      <dgm:prSet presAssocID="{DC29A175-F21B-024B-ACAA-43BF5ECA96AA}" presName="hierChild3" presStyleCnt="0"/>
      <dgm:spPr/>
    </dgm:pt>
    <dgm:pt modelId="{BA9DAEDA-25B1-BD4D-97EE-E18A21E275E5}" type="pres">
      <dgm:prSet presAssocID="{D32E098B-9AA6-C84C-9759-CF7AFBE7BC07}" presName="Name19" presStyleLbl="parChTrans1D3" presStyleIdx="0" presStyleCnt="1"/>
      <dgm:spPr/>
      <dgm:t>
        <a:bodyPr/>
        <a:lstStyle/>
        <a:p>
          <a:endParaRPr lang="en-US"/>
        </a:p>
      </dgm:t>
    </dgm:pt>
    <dgm:pt modelId="{3ABF93B5-55CC-3D48-9476-2F40A2BBC032}" type="pres">
      <dgm:prSet presAssocID="{5E6C77B2-C524-154D-91A1-344B99D675FA}" presName="Name21" presStyleCnt="0"/>
      <dgm:spPr/>
    </dgm:pt>
    <dgm:pt modelId="{A19E1645-95B8-F74B-9EBD-3608F39D81D1}" type="pres">
      <dgm:prSet presAssocID="{5E6C77B2-C524-154D-91A1-344B99D675FA}" presName="level2Shape" presStyleLbl="node3" presStyleIdx="0" presStyleCnt="1"/>
      <dgm:spPr/>
      <dgm:t>
        <a:bodyPr/>
        <a:lstStyle/>
        <a:p>
          <a:endParaRPr lang="en-US"/>
        </a:p>
      </dgm:t>
    </dgm:pt>
    <dgm:pt modelId="{567A3B42-E937-EC4D-AC68-04D35732DCBE}" type="pres">
      <dgm:prSet presAssocID="{5E6C77B2-C524-154D-91A1-344B99D675FA}" presName="hierChild3" presStyleCnt="0"/>
      <dgm:spPr/>
    </dgm:pt>
    <dgm:pt modelId="{61953147-BBF5-CE4E-A3C9-910CCC188371}" type="pres">
      <dgm:prSet presAssocID="{92BB549C-9308-FA44-A499-C7286724C327}" presName="Name19" presStyleLbl="parChTrans1D4" presStyleIdx="0" presStyleCnt="2"/>
      <dgm:spPr/>
      <dgm:t>
        <a:bodyPr/>
        <a:lstStyle/>
        <a:p>
          <a:endParaRPr lang="en-US"/>
        </a:p>
      </dgm:t>
    </dgm:pt>
    <dgm:pt modelId="{1CBA4832-9D6B-544D-BD42-D0B62C6D1E1D}" type="pres">
      <dgm:prSet presAssocID="{D1FA9109-2E76-B146-A1BA-BA7969A8D672}" presName="Name21" presStyleCnt="0"/>
      <dgm:spPr/>
    </dgm:pt>
    <dgm:pt modelId="{6EA5BE9A-0D4C-1749-B6F8-53DF01DB5045}" type="pres">
      <dgm:prSet presAssocID="{D1FA9109-2E76-B146-A1BA-BA7969A8D672}" presName="level2Shape" presStyleLbl="node4" presStyleIdx="0" presStyleCnt="2"/>
      <dgm:spPr/>
      <dgm:t>
        <a:bodyPr/>
        <a:lstStyle/>
        <a:p>
          <a:endParaRPr lang="en-US"/>
        </a:p>
      </dgm:t>
    </dgm:pt>
    <dgm:pt modelId="{D464538C-0567-5D47-B2D2-2D74403413FD}" type="pres">
      <dgm:prSet presAssocID="{D1FA9109-2E76-B146-A1BA-BA7969A8D672}" presName="hierChild3" presStyleCnt="0"/>
      <dgm:spPr/>
    </dgm:pt>
    <dgm:pt modelId="{C72D95ED-BEBA-9A48-A209-B0F2B2ED1D4F}" type="pres">
      <dgm:prSet presAssocID="{6AF1F59E-F760-C94F-B808-C0DB3E210A2B}" presName="Name19" presStyleLbl="parChTrans1D4" presStyleIdx="1" presStyleCnt="2"/>
      <dgm:spPr/>
      <dgm:t>
        <a:bodyPr/>
        <a:lstStyle/>
        <a:p>
          <a:endParaRPr lang="en-US"/>
        </a:p>
      </dgm:t>
    </dgm:pt>
    <dgm:pt modelId="{11058FC9-B839-A045-B19E-D73C10843985}" type="pres">
      <dgm:prSet presAssocID="{F6A53AF5-65B0-7242-A859-BC2B8708282E}" presName="Name21" presStyleCnt="0"/>
      <dgm:spPr/>
    </dgm:pt>
    <dgm:pt modelId="{C7602EE6-B922-594B-B452-0662A4B99CCD}" type="pres">
      <dgm:prSet presAssocID="{F6A53AF5-65B0-7242-A859-BC2B8708282E}" presName="level2Shape" presStyleLbl="node4" presStyleIdx="1" presStyleCnt="2"/>
      <dgm:spPr/>
      <dgm:t>
        <a:bodyPr/>
        <a:lstStyle/>
        <a:p>
          <a:endParaRPr lang="en-US"/>
        </a:p>
      </dgm:t>
    </dgm:pt>
    <dgm:pt modelId="{86D6B4C9-7C6F-2D41-BEF6-DB4C85C69A8A}" type="pres">
      <dgm:prSet presAssocID="{F6A53AF5-65B0-7242-A859-BC2B8708282E}" presName="hierChild3" presStyleCnt="0"/>
      <dgm:spPr/>
    </dgm:pt>
    <dgm:pt modelId="{B92272E0-F12B-2849-8B7C-BF1879DB4308}" type="pres">
      <dgm:prSet presAssocID="{935196D5-B817-5A4F-9F41-A1AE82A3294A}" presName="bgShapesFlow" presStyleCnt="0"/>
      <dgm:spPr/>
    </dgm:pt>
  </dgm:ptLst>
  <dgm:cxnLst>
    <dgm:cxn modelId="{ED12AF70-0D1E-A44F-9158-8B049E656230}" type="presOf" srcId="{92BB549C-9308-FA44-A499-C7286724C327}" destId="{61953147-BBF5-CE4E-A3C9-910CCC188371}" srcOrd="0" destOrd="0" presId="urn:microsoft.com/office/officeart/2005/8/layout/hierarchy6"/>
    <dgm:cxn modelId="{0AA7C415-1237-354D-B221-D9AC01BEC7C7}" type="presOf" srcId="{39726C96-42F2-E844-95FA-4EF67A337490}" destId="{FB76CA5B-A364-B24A-B2D6-998AA17CE91D}" srcOrd="0" destOrd="0" presId="urn:microsoft.com/office/officeart/2005/8/layout/hierarchy6"/>
    <dgm:cxn modelId="{90EDBB6C-9ED4-C14C-8E68-594EA0510CFA}" srcId="{DC29A175-F21B-024B-ACAA-43BF5ECA96AA}" destId="{5E6C77B2-C524-154D-91A1-344B99D675FA}" srcOrd="0" destOrd="0" parTransId="{D32E098B-9AA6-C84C-9759-CF7AFBE7BC07}" sibTransId="{49E8BE3B-353B-D242-B300-6796FFC38819}"/>
    <dgm:cxn modelId="{0959B4A8-16E5-9148-B435-C369A0DC9D4D}" type="presOf" srcId="{6AF1F59E-F760-C94F-B808-C0DB3E210A2B}" destId="{C72D95ED-BEBA-9A48-A209-B0F2B2ED1D4F}" srcOrd="0" destOrd="0" presId="urn:microsoft.com/office/officeart/2005/8/layout/hierarchy6"/>
    <dgm:cxn modelId="{B320DA9C-2EB7-EF44-8160-94AB074E4825}" type="presOf" srcId="{F73DAABD-B517-0941-9C3F-DF02EFDBC9FF}" destId="{319ACD49-B21D-0C49-9BD0-BBEC11F0EE14}" srcOrd="0" destOrd="0" presId="urn:microsoft.com/office/officeart/2005/8/layout/hierarchy6"/>
    <dgm:cxn modelId="{035B4846-3989-A344-A121-0175E0CA18C3}" type="presOf" srcId="{D32E098B-9AA6-C84C-9759-CF7AFBE7BC07}" destId="{BA9DAEDA-25B1-BD4D-97EE-E18A21E275E5}" srcOrd="0" destOrd="0" presId="urn:microsoft.com/office/officeart/2005/8/layout/hierarchy6"/>
    <dgm:cxn modelId="{8B089AC0-065D-6A45-9330-96F93C72C7E9}" type="presOf" srcId="{F6A53AF5-65B0-7242-A859-BC2B8708282E}" destId="{C7602EE6-B922-594B-B452-0662A4B99CCD}" srcOrd="0" destOrd="0" presId="urn:microsoft.com/office/officeart/2005/8/layout/hierarchy6"/>
    <dgm:cxn modelId="{6D36E530-EADC-CB46-8075-40BB6DB05947}" srcId="{935196D5-B817-5A4F-9F41-A1AE82A3294A}" destId="{F73DAABD-B517-0941-9C3F-DF02EFDBC9FF}" srcOrd="0" destOrd="0" parTransId="{1C1D6C9C-36C3-9D4A-9933-3C5A58DAD7EB}" sibTransId="{658093F5-3DBC-6641-AADD-92C17CF19B3F}"/>
    <dgm:cxn modelId="{FC01B3BB-94EC-E34E-A169-E5C5C355D47D}" type="presOf" srcId="{D1FA9109-2E76-B146-A1BA-BA7969A8D672}" destId="{6EA5BE9A-0D4C-1749-B6F8-53DF01DB5045}" srcOrd="0" destOrd="0" presId="urn:microsoft.com/office/officeart/2005/8/layout/hierarchy6"/>
    <dgm:cxn modelId="{EAD2E5DE-8832-844D-A951-F441EF53EB19}" type="presOf" srcId="{5E6C77B2-C524-154D-91A1-344B99D675FA}" destId="{A19E1645-95B8-F74B-9EBD-3608F39D81D1}" srcOrd="0" destOrd="0" presId="urn:microsoft.com/office/officeart/2005/8/layout/hierarchy6"/>
    <dgm:cxn modelId="{98F23B02-6147-124A-9CBC-EBC827329ACD}" srcId="{5E6C77B2-C524-154D-91A1-344B99D675FA}" destId="{D1FA9109-2E76-B146-A1BA-BA7969A8D672}" srcOrd="0" destOrd="0" parTransId="{92BB549C-9308-FA44-A499-C7286724C327}" sibTransId="{3EDE473B-6D9C-D64E-88E3-5146F2ABA124}"/>
    <dgm:cxn modelId="{6E58BFCF-B779-774D-BB45-98A35FAA64A9}" srcId="{F73DAABD-B517-0941-9C3F-DF02EFDBC9FF}" destId="{DC29A175-F21B-024B-ACAA-43BF5ECA96AA}" srcOrd="0" destOrd="0" parTransId="{39726C96-42F2-E844-95FA-4EF67A337490}" sibTransId="{BE838849-C866-B241-B537-4B71EDDE7B5E}"/>
    <dgm:cxn modelId="{F6999A15-A2AD-8B4C-8182-4183B2BAC1E1}" type="presOf" srcId="{935196D5-B817-5A4F-9F41-A1AE82A3294A}" destId="{AFC1C932-5DF1-6B49-AE18-F7E787670099}" srcOrd="0" destOrd="0" presId="urn:microsoft.com/office/officeart/2005/8/layout/hierarchy6"/>
    <dgm:cxn modelId="{834C089B-4385-AD42-B76E-6784E036293C}" type="presOf" srcId="{DC29A175-F21B-024B-ACAA-43BF5ECA96AA}" destId="{42FD65D1-F131-7C45-8C41-E54A4CBC82EA}" srcOrd="0" destOrd="0" presId="urn:microsoft.com/office/officeart/2005/8/layout/hierarchy6"/>
    <dgm:cxn modelId="{8B73E3C9-1DDF-8844-A083-C7F58DEDD2B7}" srcId="{5E6C77B2-C524-154D-91A1-344B99D675FA}" destId="{F6A53AF5-65B0-7242-A859-BC2B8708282E}" srcOrd="1" destOrd="0" parTransId="{6AF1F59E-F760-C94F-B808-C0DB3E210A2B}" sibTransId="{236ED792-36EA-A943-AB81-FA43CE9AB2C2}"/>
    <dgm:cxn modelId="{F5B36FDF-4A9E-8A46-B91C-1BFDF471CC8D}" type="presParOf" srcId="{AFC1C932-5DF1-6B49-AE18-F7E787670099}" destId="{89F99403-4ED6-674C-B735-CD46D6FDB233}" srcOrd="0" destOrd="0" presId="urn:microsoft.com/office/officeart/2005/8/layout/hierarchy6"/>
    <dgm:cxn modelId="{857E43D3-85C2-1145-AACA-502BCAEFBF3F}" type="presParOf" srcId="{89F99403-4ED6-674C-B735-CD46D6FDB233}" destId="{B1D65ADA-DC7D-944F-9785-2E85C6948AA9}" srcOrd="0" destOrd="0" presId="urn:microsoft.com/office/officeart/2005/8/layout/hierarchy6"/>
    <dgm:cxn modelId="{B85B7427-B2D0-704D-8628-F5DF790A7A8B}" type="presParOf" srcId="{B1D65ADA-DC7D-944F-9785-2E85C6948AA9}" destId="{D3517BAB-4F02-DE46-83B2-30214FC06243}" srcOrd="0" destOrd="0" presId="urn:microsoft.com/office/officeart/2005/8/layout/hierarchy6"/>
    <dgm:cxn modelId="{EF9C67B1-19FE-1E4E-842E-1C5B74FCB068}" type="presParOf" srcId="{D3517BAB-4F02-DE46-83B2-30214FC06243}" destId="{319ACD49-B21D-0C49-9BD0-BBEC11F0EE14}" srcOrd="0" destOrd="0" presId="urn:microsoft.com/office/officeart/2005/8/layout/hierarchy6"/>
    <dgm:cxn modelId="{5F6A75A5-B1DA-A742-AC62-74349721A347}" type="presParOf" srcId="{D3517BAB-4F02-DE46-83B2-30214FC06243}" destId="{042DC262-80E2-464B-ACC2-E00833A630EB}" srcOrd="1" destOrd="0" presId="urn:microsoft.com/office/officeart/2005/8/layout/hierarchy6"/>
    <dgm:cxn modelId="{6D52AFF1-4F90-E540-820C-17AF25EEB895}" type="presParOf" srcId="{042DC262-80E2-464B-ACC2-E00833A630EB}" destId="{FB76CA5B-A364-B24A-B2D6-998AA17CE91D}" srcOrd="0" destOrd="0" presId="urn:microsoft.com/office/officeart/2005/8/layout/hierarchy6"/>
    <dgm:cxn modelId="{E0BE447D-A34A-5644-B1CF-86B02A0BCCEA}" type="presParOf" srcId="{042DC262-80E2-464B-ACC2-E00833A630EB}" destId="{30464A22-F14C-1244-9355-21140E3A7BD5}" srcOrd="1" destOrd="0" presId="urn:microsoft.com/office/officeart/2005/8/layout/hierarchy6"/>
    <dgm:cxn modelId="{D81D6221-0688-A641-BA0A-9B8D47A8C1E6}" type="presParOf" srcId="{30464A22-F14C-1244-9355-21140E3A7BD5}" destId="{42FD65D1-F131-7C45-8C41-E54A4CBC82EA}" srcOrd="0" destOrd="0" presId="urn:microsoft.com/office/officeart/2005/8/layout/hierarchy6"/>
    <dgm:cxn modelId="{B95C71AC-66C5-AC44-BEF4-B1635C51FD37}" type="presParOf" srcId="{30464A22-F14C-1244-9355-21140E3A7BD5}" destId="{22E6AF66-55F1-2842-90DF-A8216FB9BD5F}" srcOrd="1" destOrd="0" presId="urn:microsoft.com/office/officeart/2005/8/layout/hierarchy6"/>
    <dgm:cxn modelId="{9F34A156-CA45-2848-9644-29BCDD4DEEA7}" type="presParOf" srcId="{22E6AF66-55F1-2842-90DF-A8216FB9BD5F}" destId="{BA9DAEDA-25B1-BD4D-97EE-E18A21E275E5}" srcOrd="0" destOrd="0" presId="urn:microsoft.com/office/officeart/2005/8/layout/hierarchy6"/>
    <dgm:cxn modelId="{B5F9092E-EE91-AC46-BB0A-6CCD322ACE1E}" type="presParOf" srcId="{22E6AF66-55F1-2842-90DF-A8216FB9BD5F}" destId="{3ABF93B5-55CC-3D48-9476-2F40A2BBC032}" srcOrd="1" destOrd="0" presId="urn:microsoft.com/office/officeart/2005/8/layout/hierarchy6"/>
    <dgm:cxn modelId="{54A4B233-A052-D44A-93D9-D200E5FC6141}" type="presParOf" srcId="{3ABF93B5-55CC-3D48-9476-2F40A2BBC032}" destId="{A19E1645-95B8-F74B-9EBD-3608F39D81D1}" srcOrd="0" destOrd="0" presId="urn:microsoft.com/office/officeart/2005/8/layout/hierarchy6"/>
    <dgm:cxn modelId="{1C9DCAEF-58C5-A640-BDA2-A0F357614307}" type="presParOf" srcId="{3ABF93B5-55CC-3D48-9476-2F40A2BBC032}" destId="{567A3B42-E937-EC4D-AC68-04D35732DCBE}" srcOrd="1" destOrd="0" presId="urn:microsoft.com/office/officeart/2005/8/layout/hierarchy6"/>
    <dgm:cxn modelId="{9EAD9BF1-6BC3-1347-921A-93819D40CC7D}" type="presParOf" srcId="{567A3B42-E937-EC4D-AC68-04D35732DCBE}" destId="{61953147-BBF5-CE4E-A3C9-910CCC188371}" srcOrd="0" destOrd="0" presId="urn:microsoft.com/office/officeart/2005/8/layout/hierarchy6"/>
    <dgm:cxn modelId="{7420D4B8-EA52-C24F-9E73-9E0208A48D81}" type="presParOf" srcId="{567A3B42-E937-EC4D-AC68-04D35732DCBE}" destId="{1CBA4832-9D6B-544D-BD42-D0B62C6D1E1D}" srcOrd="1" destOrd="0" presId="urn:microsoft.com/office/officeart/2005/8/layout/hierarchy6"/>
    <dgm:cxn modelId="{FF37FCC6-86E5-6340-A7E6-248FFB1192DA}" type="presParOf" srcId="{1CBA4832-9D6B-544D-BD42-D0B62C6D1E1D}" destId="{6EA5BE9A-0D4C-1749-B6F8-53DF01DB5045}" srcOrd="0" destOrd="0" presId="urn:microsoft.com/office/officeart/2005/8/layout/hierarchy6"/>
    <dgm:cxn modelId="{E701FE52-037C-7C45-9254-8C334D67EC47}" type="presParOf" srcId="{1CBA4832-9D6B-544D-BD42-D0B62C6D1E1D}" destId="{D464538C-0567-5D47-B2D2-2D74403413FD}" srcOrd="1" destOrd="0" presId="urn:microsoft.com/office/officeart/2005/8/layout/hierarchy6"/>
    <dgm:cxn modelId="{A9699BFE-840B-D14C-AE2D-3FFD68C29324}" type="presParOf" srcId="{567A3B42-E937-EC4D-AC68-04D35732DCBE}" destId="{C72D95ED-BEBA-9A48-A209-B0F2B2ED1D4F}" srcOrd="2" destOrd="0" presId="urn:microsoft.com/office/officeart/2005/8/layout/hierarchy6"/>
    <dgm:cxn modelId="{6E470F59-6AC4-154C-94B3-32B6FEF4B4D0}" type="presParOf" srcId="{567A3B42-E937-EC4D-AC68-04D35732DCBE}" destId="{11058FC9-B839-A045-B19E-D73C10843985}" srcOrd="3" destOrd="0" presId="urn:microsoft.com/office/officeart/2005/8/layout/hierarchy6"/>
    <dgm:cxn modelId="{23ECB097-2C9A-324D-A94C-9942B6976905}" type="presParOf" srcId="{11058FC9-B839-A045-B19E-D73C10843985}" destId="{C7602EE6-B922-594B-B452-0662A4B99CCD}" srcOrd="0" destOrd="0" presId="urn:microsoft.com/office/officeart/2005/8/layout/hierarchy6"/>
    <dgm:cxn modelId="{241A84DD-5D9D-A34B-BF3B-C9771C198039}" type="presParOf" srcId="{11058FC9-B839-A045-B19E-D73C10843985}" destId="{86D6B4C9-7C6F-2D41-BEF6-DB4C85C69A8A}" srcOrd="1" destOrd="0" presId="urn:microsoft.com/office/officeart/2005/8/layout/hierarchy6"/>
    <dgm:cxn modelId="{A1C58022-42A3-6641-B0B1-414259F903B6}" type="presParOf" srcId="{AFC1C932-5DF1-6B49-AE18-F7E787670099}" destId="{B92272E0-F12B-2849-8B7C-BF1879DB430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ACD49-B21D-0C49-9BD0-BBEC11F0EE14}">
      <dsp:nvSpPr>
        <dsp:cNvPr id="0" name=""/>
        <dsp:cNvSpPr/>
      </dsp:nvSpPr>
      <dsp:spPr>
        <a:xfrm>
          <a:off x="1846232" y="771"/>
          <a:ext cx="1555396" cy="1036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Saul</a:t>
          </a:r>
        </a:p>
      </dsp:txBody>
      <dsp:txXfrm>
        <a:off x="1876603" y="31142"/>
        <a:ext cx="1494654" cy="976189"/>
      </dsp:txXfrm>
    </dsp:sp>
    <dsp:sp modelId="{FB76CA5B-A364-B24A-B2D6-998AA17CE91D}">
      <dsp:nvSpPr>
        <dsp:cNvPr id="0" name=""/>
        <dsp:cNvSpPr/>
      </dsp:nvSpPr>
      <dsp:spPr>
        <a:xfrm>
          <a:off x="2578210" y="1037702"/>
          <a:ext cx="91440" cy="414772"/>
        </a:xfrm>
        <a:custGeom>
          <a:avLst/>
          <a:gdLst/>
          <a:ahLst/>
          <a:cxnLst/>
          <a:rect l="0" t="0" r="0" b="0"/>
          <a:pathLst>
            <a:path>
              <a:moveTo>
                <a:pt x="45720" y="0"/>
              </a:moveTo>
              <a:lnTo>
                <a:pt x="45720" y="4147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FD65D1-F131-7C45-8C41-E54A4CBC82EA}">
      <dsp:nvSpPr>
        <dsp:cNvPr id="0" name=""/>
        <dsp:cNvSpPr/>
      </dsp:nvSpPr>
      <dsp:spPr>
        <a:xfrm>
          <a:off x="1846232" y="1452474"/>
          <a:ext cx="1555396" cy="1036931"/>
        </a:xfrm>
        <a:prstGeom prst="roundRect">
          <a:avLst>
            <a:gd name="adj" fmla="val 10000"/>
          </a:avLst>
        </a:prstGeom>
        <a:solidFill>
          <a:srgbClr val="DC49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David</a:t>
          </a:r>
        </a:p>
      </dsp:txBody>
      <dsp:txXfrm>
        <a:off x="1876603" y="1482845"/>
        <a:ext cx="1494654" cy="976189"/>
      </dsp:txXfrm>
    </dsp:sp>
    <dsp:sp modelId="{BA9DAEDA-25B1-BD4D-97EE-E18A21E275E5}">
      <dsp:nvSpPr>
        <dsp:cNvPr id="0" name=""/>
        <dsp:cNvSpPr/>
      </dsp:nvSpPr>
      <dsp:spPr>
        <a:xfrm>
          <a:off x="2578211" y="2489405"/>
          <a:ext cx="91440" cy="414772"/>
        </a:xfrm>
        <a:custGeom>
          <a:avLst/>
          <a:gdLst/>
          <a:ahLst/>
          <a:cxnLst/>
          <a:rect l="0" t="0" r="0" b="0"/>
          <a:pathLst>
            <a:path>
              <a:moveTo>
                <a:pt x="45720" y="0"/>
              </a:moveTo>
              <a:lnTo>
                <a:pt x="45720" y="4147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9E1645-95B8-F74B-9EBD-3608F39D81D1}">
      <dsp:nvSpPr>
        <dsp:cNvPr id="0" name=""/>
        <dsp:cNvSpPr/>
      </dsp:nvSpPr>
      <dsp:spPr>
        <a:xfrm>
          <a:off x="1846232" y="2904178"/>
          <a:ext cx="1555396" cy="1036931"/>
        </a:xfrm>
        <a:prstGeom prst="roundRect">
          <a:avLst>
            <a:gd name="adj" fmla="val 10000"/>
          </a:avLst>
        </a:prstGeom>
        <a:solidFill>
          <a:srgbClr val="DC49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Solomon</a:t>
          </a:r>
        </a:p>
      </dsp:txBody>
      <dsp:txXfrm>
        <a:off x="1876603" y="2934549"/>
        <a:ext cx="1494654" cy="976189"/>
      </dsp:txXfrm>
    </dsp:sp>
    <dsp:sp modelId="{61953147-BBF5-CE4E-A3C9-910CCC188371}">
      <dsp:nvSpPr>
        <dsp:cNvPr id="0" name=""/>
        <dsp:cNvSpPr/>
      </dsp:nvSpPr>
      <dsp:spPr>
        <a:xfrm>
          <a:off x="1612923" y="3941109"/>
          <a:ext cx="1011007" cy="414772"/>
        </a:xfrm>
        <a:custGeom>
          <a:avLst/>
          <a:gdLst/>
          <a:ahLst/>
          <a:cxnLst/>
          <a:rect l="0" t="0" r="0" b="0"/>
          <a:pathLst>
            <a:path>
              <a:moveTo>
                <a:pt x="1011007" y="0"/>
              </a:moveTo>
              <a:lnTo>
                <a:pt x="1011007" y="207386"/>
              </a:lnTo>
              <a:lnTo>
                <a:pt x="0" y="207386"/>
              </a:lnTo>
              <a:lnTo>
                <a:pt x="0" y="4147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A5BE9A-0D4C-1749-B6F8-53DF01DB5045}">
      <dsp:nvSpPr>
        <dsp:cNvPr id="0" name=""/>
        <dsp:cNvSpPr/>
      </dsp:nvSpPr>
      <dsp:spPr>
        <a:xfrm>
          <a:off x="835224" y="4355881"/>
          <a:ext cx="1555396" cy="10369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Jeroboam </a:t>
          </a:r>
        </a:p>
      </dsp:txBody>
      <dsp:txXfrm>
        <a:off x="865595" y="4386252"/>
        <a:ext cx="1494654" cy="976189"/>
      </dsp:txXfrm>
    </dsp:sp>
    <dsp:sp modelId="{C72D95ED-BEBA-9A48-A209-B0F2B2ED1D4F}">
      <dsp:nvSpPr>
        <dsp:cNvPr id="0" name=""/>
        <dsp:cNvSpPr/>
      </dsp:nvSpPr>
      <dsp:spPr>
        <a:xfrm>
          <a:off x="2623931" y="3941109"/>
          <a:ext cx="1011007" cy="414772"/>
        </a:xfrm>
        <a:custGeom>
          <a:avLst/>
          <a:gdLst/>
          <a:ahLst/>
          <a:cxnLst/>
          <a:rect l="0" t="0" r="0" b="0"/>
          <a:pathLst>
            <a:path>
              <a:moveTo>
                <a:pt x="0" y="0"/>
              </a:moveTo>
              <a:lnTo>
                <a:pt x="0" y="207386"/>
              </a:lnTo>
              <a:lnTo>
                <a:pt x="1011007" y="207386"/>
              </a:lnTo>
              <a:lnTo>
                <a:pt x="1011007" y="4147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602EE6-B922-594B-B452-0662A4B99CCD}">
      <dsp:nvSpPr>
        <dsp:cNvPr id="0" name=""/>
        <dsp:cNvSpPr/>
      </dsp:nvSpPr>
      <dsp:spPr>
        <a:xfrm>
          <a:off x="2857240" y="4355881"/>
          <a:ext cx="1555396" cy="1036931"/>
        </a:xfrm>
        <a:prstGeom prst="roundRect">
          <a:avLst>
            <a:gd name="adj" fmla="val 10000"/>
          </a:avLst>
        </a:prstGeom>
        <a:solidFill>
          <a:srgbClr val="DC49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Rehoboam </a:t>
          </a:r>
        </a:p>
      </dsp:txBody>
      <dsp:txXfrm>
        <a:off x="2887611" y="4386252"/>
        <a:ext cx="1494654" cy="9761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59D90-EEBE-844F-820F-A70114E12598}" type="datetimeFigureOut">
              <a:rPr lang="en-US" smtClean="0"/>
              <a:t>8/12/20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0530D-08D2-8140-A2B0-D96ED0B3FA96}" type="slidenum">
              <a:rPr lang="en-US" smtClean="0"/>
              <a:t>‹#›</a:t>
            </a:fld>
            <a:endParaRPr lang="en-US"/>
          </a:p>
        </p:txBody>
      </p:sp>
    </p:spTree>
    <p:extLst>
      <p:ext uri="{BB962C8B-B14F-4D97-AF65-F5344CB8AC3E}">
        <p14:creationId xmlns:p14="http://schemas.microsoft.com/office/powerpoint/2010/main" val="163191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wordonfire.org/study-programs/david-the-k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metmuseum.org/art/collection/search/322889"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catholicculture.org/commentary/samuel-spiritual-and-political-tale-two-kings-part-one-sau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0530D-08D2-8140-A2B0-D96ED0B3FA96}" type="slidenum">
              <a:rPr lang="en-US" smtClean="0"/>
              <a:t>1</a:t>
            </a:fld>
            <a:endParaRPr lang="en-US"/>
          </a:p>
        </p:txBody>
      </p:sp>
    </p:spTree>
    <p:extLst>
      <p:ext uri="{BB962C8B-B14F-4D97-AF65-F5344CB8AC3E}">
        <p14:creationId xmlns:p14="http://schemas.microsoft.com/office/powerpoint/2010/main" val="28923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foretells of the offspring he will give to the world through the line of David. Because Jesus is descended through the line of King David, he does fulfill this prophecy. </a:t>
            </a:r>
            <a:endParaRPr lang="en-US" dirty="0" smtClean="0"/>
          </a:p>
          <a:p>
            <a:r>
              <a:rPr lang="en-US" dirty="0" smtClean="0"/>
              <a:t>See Matthew 1:1-17; Luke 3:23-38 and the Davidic Line feature and Genealogies of Jesus assignment on page 261 of the Student Text.</a:t>
            </a:r>
          </a:p>
        </p:txBody>
      </p:sp>
      <p:sp>
        <p:nvSpPr>
          <p:cNvPr id="4" name="Slide Number Placeholder 3"/>
          <p:cNvSpPr>
            <a:spLocks noGrp="1"/>
          </p:cNvSpPr>
          <p:nvPr>
            <p:ph type="sldNum" sz="quarter" idx="5"/>
          </p:nvPr>
        </p:nvSpPr>
        <p:spPr/>
        <p:txBody>
          <a:bodyPr/>
          <a:lstStyle/>
          <a:p>
            <a:fld id="{4A70530D-08D2-8140-A2B0-D96ED0B3FA96}" type="slidenum">
              <a:rPr lang="en-US" smtClean="0"/>
              <a:t>10</a:t>
            </a:fld>
            <a:endParaRPr lang="en-US"/>
          </a:p>
        </p:txBody>
      </p:sp>
    </p:spTree>
    <p:extLst>
      <p:ext uri="{BB962C8B-B14F-4D97-AF65-F5344CB8AC3E}">
        <p14:creationId xmlns:p14="http://schemas.microsoft.com/office/powerpoint/2010/main" val="336953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pages 258-263 of the Student Text and Chapter 6, Section 2, Teaching Approaches 1 and 2 of the Teacher’s Wraparound Edition.</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11</a:t>
            </a:fld>
            <a:endParaRPr lang="en-US"/>
          </a:p>
        </p:txBody>
      </p:sp>
    </p:spTree>
    <p:extLst>
      <p:ext uri="{BB962C8B-B14F-4D97-AF65-F5344CB8AC3E}">
        <p14:creationId xmlns:p14="http://schemas.microsoft.com/office/powerpoint/2010/main" val="424267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image is ”The Anointing of Solomon” by Cornelius de Vos in 1630 according to 1 Kings 1:39</a:t>
            </a:r>
          </a:p>
          <a:p>
            <a:pPr marL="0" indent="0">
              <a:buFont typeface="Arial" panose="020B0604020202020204" pitchFamily="34" charset="0"/>
              <a:buNone/>
            </a:pPr>
            <a:endParaRPr lang="en-US" dirty="0"/>
          </a:p>
          <a:p>
            <a:pPr marL="0" indent="0">
              <a:buFont typeface="Arial" panose="020B0604020202020204" pitchFamily="34" charset="0"/>
              <a:buNone/>
            </a:pPr>
            <a:r>
              <a:rPr lang="en-US" dirty="0" smtClean="0"/>
              <a:t>Positive </a:t>
            </a:r>
            <a:r>
              <a:rPr lang="en-US" dirty="0"/>
              <a:t>views of Solomon: </a:t>
            </a:r>
          </a:p>
          <a:p>
            <a:pPr marL="228600" lvl="0" indent="-228600">
              <a:buFont typeface="Arial" panose="020B0604020202020204" pitchFamily="34" charset="0"/>
              <a:buAutoNum type="arabicPeriod"/>
            </a:pPr>
            <a:r>
              <a:rPr lang="en-US" dirty="0"/>
              <a:t>Solomon sought out God’s help asking for: “a listening heart to judge your people and to distinguish between good and evil” (1 Kgs 3:9) </a:t>
            </a:r>
          </a:p>
          <a:p>
            <a:pPr marL="228600" indent="-228600">
              <a:buFont typeface="Arial" panose="020B0604020202020204" pitchFamily="34" charset="0"/>
              <a:buAutoNum type="arabicPeriod"/>
            </a:pPr>
            <a:r>
              <a:rPr lang="en-US" dirty="0" smtClean="0"/>
              <a:t>Solomon settled </a:t>
            </a:r>
            <a:r>
              <a:rPr lang="en-US" dirty="0"/>
              <a:t>a dispute between two women over a </a:t>
            </a:r>
            <a:r>
              <a:rPr lang="en-US" dirty="0" smtClean="0"/>
              <a:t>baby showing great wisdom (1 Kgs 3:16-28).</a:t>
            </a:r>
          </a:p>
          <a:p>
            <a:pPr marL="228600" indent="-228600">
              <a:buFont typeface="Arial" panose="020B0604020202020204" pitchFamily="34" charset="0"/>
              <a:buAutoNum type="arabicPeriod"/>
            </a:pPr>
            <a:r>
              <a:rPr lang="en-US" dirty="0" smtClean="0"/>
              <a:t>Solomon built a great Temple to house the Ark of the Covenant.</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smtClean="0"/>
              <a:t>Negative </a:t>
            </a:r>
            <a:r>
              <a:rPr lang="en-US" dirty="0"/>
              <a:t>views of </a:t>
            </a:r>
            <a:r>
              <a:rPr lang="en-US" dirty="0" smtClean="0"/>
              <a:t>Solomon:</a:t>
            </a:r>
            <a:endParaRPr lang="en-US" dirty="0"/>
          </a:p>
          <a:p>
            <a:pPr marL="228600" indent="-228600">
              <a:buFont typeface="+mj-lt"/>
              <a:buAutoNum type="arabicPeriod"/>
            </a:pPr>
            <a:r>
              <a:rPr lang="en-US" dirty="0" smtClean="0"/>
              <a:t>Solomon engaged in </a:t>
            </a:r>
            <a:r>
              <a:rPr lang="en-US" dirty="0"/>
              <a:t>several political marriages with pagan women who perpetuate polytheistic views to the </a:t>
            </a:r>
            <a:r>
              <a:rPr lang="en-US" dirty="0" smtClean="0"/>
              <a:t>Israelites.</a:t>
            </a:r>
            <a:endParaRPr lang="en-US" dirty="0"/>
          </a:p>
          <a:p>
            <a:pPr marL="228600" indent="-228600">
              <a:buFont typeface="+mj-lt"/>
              <a:buAutoNum type="arabicPeriod"/>
            </a:pPr>
            <a:r>
              <a:rPr lang="en-US" dirty="0" smtClean="0"/>
              <a:t>Solomon enslaved non-Israelites </a:t>
            </a:r>
            <a:r>
              <a:rPr lang="en-US" dirty="0"/>
              <a:t>to build the </a:t>
            </a:r>
            <a:r>
              <a:rPr lang="en-US" dirty="0" smtClean="0"/>
              <a:t>Temple.</a:t>
            </a:r>
            <a:endParaRPr lang="en-US" dirty="0"/>
          </a:p>
          <a:p>
            <a:pPr marL="228600" indent="-228600">
              <a:buFont typeface="+mj-lt"/>
              <a:buAutoNum type="arabicPeriod"/>
            </a:pPr>
            <a:r>
              <a:rPr lang="en-US" dirty="0" smtClean="0"/>
              <a:t>Solomon forced Israelites to work as laborers and taxed them heavily.</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12</a:t>
            </a:fld>
            <a:endParaRPr lang="en-US"/>
          </a:p>
        </p:txBody>
      </p:sp>
    </p:spTree>
    <p:extLst>
      <p:ext uri="{BB962C8B-B14F-4D97-AF65-F5344CB8AC3E}">
        <p14:creationId xmlns:p14="http://schemas.microsoft.com/office/powerpoint/2010/main" val="178922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Exodus 37:1-9 (Description of the </a:t>
            </a:r>
            <a:r>
              <a:rPr lang="en-US" dirty="0" smtClean="0"/>
              <a:t>Ark</a:t>
            </a:r>
            <a:r>
              <a:rPr lang="en-US" dirty="0"/>
              <a:t>)</a:t>
            </a:r>
            <a:r>
              <a:rPr lang="en-US" sz="1200" b="0" i="0" u="none" strike="noStrike" kern="1200" dirty="0" smtClean="0">
                <a:solidFill>
                  <a:schemeClr val="tx1"/>
                </a:solidFill>
                <a:effectLst/>
                <a:latin typeface="+mn-lt"/>
                <a:ea typeface="+mn-ea"/>
                <a:cs typeface="+mn-cs"/>
              </a:rPr>
              <a:t>.</a:t>
            </a:r>
          </a:p>
          <a:p>
            <a:endParaRPr lang="en-US" dirty="0"/>
          </a:p>
          <a:p>
            <a:r>
              <a:rPr lang="en-US" dirty="0" smtClean="0"/>
              <a:t>See the assignment “Building Solomon’s Temple” on page 265 of the Student Text. </a:t>
            </a:r>
          </a:p>
          <a:p>
            <a:endParaRPr lang="en-US" dirty="0"/>
          </a:p>
          <a:p>
            <a:r>
              <a:rPr lang="en-US" dirty="0" smtClean="0"/>
              <a:t>You may wish to have the students work individually or in small groups to locate, print, and display other Catholic tabernacles that resemble the Ark of the Covenant and also provide background information on each (e.g., location, age, artist, etc.).</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13</a:t>
            </a:fld>
            <a:endParaRPr lang="en-US"/>
          </a:p>
        </p:txBody>
      </p:sp>
    </p:spTree>
    <p:extLst>
      <p:ext uri="{BB962C8B-B14F-4D97-AF65-F5344CB8AC3E}">
        <p14:creationId xmlns:p14="http://schemas.microsoft.com/office/powerpoint/2010/main" val="342084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Bishop Robert Barron shares a brief description of King David: </a:t>
            </a:r>
            <a:r>
              <a:rPr lang="en-US" dirty="0">
                <a:hlinkClick r:id="rId3"/>
              </a:rPr>
              <a:t>https://www.wordonfire.org/study-programs/david-the-king</a:t>
            </a:r>
            <a:r>
              <a:rPr lang="en-US" dirty="0" smtClean="0">
                <a:hlinkClick r:id="rId3"/>
              </a:rPr>
              <a:t>/</a:t>
            </a:r>
            <a:r>
              <a:rPr lang="en-US" dirty="0" smtClean="0"/>
              <a:t>.</a:t>
            </a:r>
          </a:p>
          <a:p>
            <a:endParaRPr lang="en-US" dirty="0"/>
          </a:p>
          <a:p>
            <a:endParaRPr lang="en-US" dirty="0"/>
          </a:p>
        </p:txBody>
      </p:sp>
      <p:sp>
        <p:nvSpPr>
          <p:cNvPr id="4" name="Slide Number Placeholder 3"/>
          <p:cNvSpPr>
            <a:spLocks noGrp="1"/>
          </p:cNvSpPr>
          <p:nvPr>
            <p:ph type="sldNum" sz="quarter" idx="10"/>
          </p:nvPr>
        </p:nvSpPr>
        <p:spPr/>
        <p:txBody>
          <a:bodyPr/>
          <a:lstStyle/>
          <a:p>
            <a:fld id="{4A70530D-08D2-8140-A2B0-D96ED0B3FA96}" type="slidenum">
              <a:rPr lang="en-US" smtClean="0"/>
              <a:t>14</a:t>
            </a:fld>
            <a:endParaRPr lang="en-US"/>
          </a:p>
        </p:txBody>
      </p:sp>
    </p:spTree>
    <p:extLst>
      <p:ext uri="{BB962C8B-B14F-4D97-AF65-F5344CB8AC3E}">
        <p14:creationId xmlns:p14="http://schemas.microsoft.com/office/powerpoint/2010/main" val="200279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image above </a:t>
            </a:r>
            <a:r>
              <a:rPr lang="en-US" dirty="0"/>
              <a:t>depicts Jeroboam worshipping at the idol’s foot; a direct violation of the </a:t>
            </a:r>
            <a:r>
              <a:rPr lang="en-US" dirty="0" smtClean="0"/>
              <a:t>First </a:t>
            </a:r>
            <a:r>
              <a:rPr lang="en-US" dirty="0"/>
              <a:t>C</a:t>
            </a:r>
            <a:r>
              <a:rPr lang="en-US" dirty="0" smtClean="0"/>
              <a:t>ommandment</a:t>
            </a:r>
            <a:r>
              <a:rPr lang="en-US" dirty="0"/>
              <a:t>. </a:t>
            </a:r>
          </a:p>
          <a:p>
            <a:endParaRPr lang="en-US" dirty="0"/>
          </a:p>
          <a:p>
            <a:r>
              <a:rPr lang="en-US" dirty="0" smtClean="0"/>
              <a:t>See Chapter 6, Section 3, Teaching Approach 1 from the Teacher’s Wraparound Edition.</a:t>
            </a:r>
          </a:p>
          <a:p>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15</a:t>
            </a:fld>
            <a:endParaRPr lang="en-US"/>
          </a:p>
        </p:txBody>
      </p:sp>
    </p:spTree>
    <p:extLst>
      <p:ext uri="{BB962C8B-B14F-4D97-AF65-F5344CB8AC3E}">
        <p14:creationId xmlns:p14="http://schemas.microsoft.com/office/powerpoint/2010/main" val="56952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answers could compare and contrast among the following range: the Nazis of WWII, the victims of abortion, the poor, the marginalized, the elderly. </a:t>
            </a:r>
          </a:p>
        </p:txBody>
      </p:sp>
      <p:sp>
        <p:nvSpPr>
          <p:cNvPr id="4" name="Slide Number Placeholder 3"/>
          <p:cNvSpPr>
            <a:spLocks noGrp="1"/>
          </p:cNvSpPr>
          <p:nvPr>
            <p:ph type="sldNum" sz="quarter" idx="5"/>
          </p:nvPr>
        </p:nvSpPr>
        <p:spPr/>
        <p:txBody>
          <a:bodyPr/>
          <a:lstStyle/>
          <a:p>
            <a:fld id="{4A70530D-08D2-8140-A2B0-D96ED0B3FA96}" type="slidenum">
              <a:rPr lang="en-US" smtClean="0"/>
              <a:t>16</a:t>
            </a:fld>
            <a:endParaRPr lang="en-US"/>
          </a:p>
        </p:txBody>
      </p:sp>
    </p:spTree>
    <p:extLst>
      <p:ext uri="{BB962C8B-B14F-4D97-AF65-F5344CB8AC3E}">
        <p14:creationId xmlns:p14="http://schemas.microsoft.com/office/powerpoint/2010/main" val="356840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is of  “</a:t>
            </a:r>
            <a:r>
              <a:rPr lang="en-US" sz="1200" b="0" i="0" u="none" strike="noStrike" kern="1200" dirty="0">
                <a:solidFill>
                  <a:schemeClr val="tx1"/>
                </a:solidFill>
                <a:effectLst/>
                <a:latin typeface="+mn-lt"/>
                <a:ea typeface="+mn-ea"/>
                <a:cs typeface="+mn-cs"/>
              </a:rPr>
              <a:t>A family being deported after </a:t>
            </a:r>
            <a:r>
              <a:rPr lang="en-US" sz="1200" b="0" i="0" u="none" strike="noStrike" kern="1200" dirty="0" smtClean="0">
                <a:solidFill>
                  <a:schemeClr val="tx1"/>
                </a:solidFill>
                <a:effectLst/>
                <a:latin typeface="+mn-lt"/>
                <a:ea typeface="+mn-ea"/>
                <a:cs typeface="+mn-cs"/>
              </a:rPr>
              <a:t>the Siege of Lachish; wall </a:t>
            </a:r>
            <a:r>
              <a:rPr lang="en-US" sz="1200" b="0" i="0" u="none" strike="noStrike" kern="1200" dirty="0">
                <a:solidFill>
                  <a:schemeClr val="tx1"/>
                </a:solidFill>
                <a:effectLst/>
                <a:latin typeface="+mn-lt"/>
                <a:ea typeface="+mn-ea"/>
                <a:cs typeface="+mn-cs"/>
              </a:rPr>
              <a:t>relief from the South-West Palace at Nineveh” from Wikipedia commons</a:t>
            </a:r>
            <a:endParaRPr lang="en-US" dirty="0"/>
          </a:p>
          <a:p>
            <a:endParaRPr lang="en-US" dirty="0" smtClean="0"/>
          </a:p>
          <a:p>
            <a:r>
              <a:rPr lang="en-US" dirty="0" smtClean="0"/>
              <a:t>2 </a:t>
            </a:r>
            <a:r>
              <a:rPr lang="en-US" dirty="0"/>
              <a:t>Kings 17:7-8 explains how YHWH allowed the Israelites to become a lost people. </a:t>
            </a:r>
          </a:p>
          <a:p>
            <a:endParaRPr lang="en-US" dirty="0" smtClean="0"/>
          </a:p>
          <a:p>
            <a:r>
              <a:rPr lang="en-US" dirty="0" smtClean="0"/>
              <a:t>Read </a:t>
            </a:r>
            <a:r>
              <a:rPr lang="en-US" dirty="0"/>
              <a:t>Isaiah 66:18-21.  Discuss how God gathering the nations would speak promise to those lost tribes of Israel who were exiled from the Northern Kingdom of Israel after the Assyrian capture. How would God continue to draw the Israelites into relationship with </a:t>
            </a:r>
            <a:r>
              <a:rPr lang="en-US" dirty="0" smtClean="0"/>
              <a:t>him? Ask the students to respond in a discussion or in writing.</a:t>
            </a:r>
          </a:p>
          <a:p>
            <a:endParaRPr lang="en-US" dirty="0"/>
          </a:p>
          <a:p>
            <a:r>
              <a:rPr lang="en-US" dirty="0" smtClean="0"/>
              <a:t>See pages 275-276 of the Student Text. </a:t>
            </a:r>
          </a:p>
          <a:p>
            <a:endParaRPr lang="en-US" dirty="0"/>
          </a:p>
          <a:p>
            <a:r>
              <a:rPr lang="en-US" dirty="0" smtClean="0"/>
              <a:t> </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17</a:t>
            </a:fld>
            <a:endParaRPr lang="en-US"/>
          </a:p>
        </p:txBody>
      </p:sp>
    </p:spTree>
    <p:extLst>
      <p:ext uri="{BB962C8B-B14F-4D97-AF65-F5344CB8AC3E}">
        <p14:creationId xmlns:p14="http://schemas.microsoft.com/office/powerpoint/2010/main" val="31453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6, Introduction, Extending the Lesson 1 in the Teacher’s Wraparound Edition for more material on teaching about the life of Samuel. The Student Text (page 248) enumerates </a:t>
            </a:r>
            <a:r>
              <a:rPr lang="en-US" dirty="0"/>
              <a:t>the reasons Samuel gave the Israelites against having a king. </a:t>
            </a:r>
          </a:p>
        </p:txBody>
      </p:sp>
      <p:sp>
        <p:nvSpPr>
          <p:cNvPr id="4" name="Slide Number Placeholder 3"/>
          <p:cNvSpPr>
            <a:spLocks noGrp="1"/>
          </p:cNvSpPr>
          <p:nvPr>
            <p:ph type="sldNum" sz="quarter" idx="5"/>
          </p:nvPr>
        </p:nvSpPr>
        <p:spPr/>
        <p:txBody>
          <a:bodyPr/>
          <a:lstStyle/>
          <a:p>
            <a:fld id="{4A70530D-08D2-8140-A2B0-D96ED0B3FA96}" type="slidenum">
              <a:rPr lang="en-US" smtClean="0"/>
              <a:t>2</a:t>
            </a:fld>
            <a:endParaRPr lang="en-US"/>
          </a:p>
        </p:txBody>
      </p:sp>
    </p:spTree>
    <p:extLst>
      <p:ext uri="{BB962C8B-B14F-4D97-AF65-F5344CB8AC3E}">
        <p14:creationId xmlns:p14="http://schemas.microsoft.com/office/powerpoint/2010/main" val="287456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summarizes points introduced on pages 248 and 249 of the Student Text. See also: Chapter 6, Introduction, Teaching Approach 2 in the Teacher’s Wraparound Edition. </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3</a:t>
            </a:fld>
            <a:endParaRPr lang="en-US"/>
          </a:p>
        </p:txBody>
      </p:sp>
    </p:spTree>
    <p:extLst>
      <p:ext uri="{BB962C8B-B14F-4D97-AF65-F5344CB8AC3E}">
        <p14:creationId xmlns:p14="http://schemas.microsoft.com/office/powerpoint/2010/main" val="350225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922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Share descriptions of these two kings: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Hezekiah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 </a:t>
            </a:r>
            <a:r>
              <a:rPr lang="en-US" dirty="0"/>
              <a:t>put his trust in the Lord, the God of Israel; and neither before nor after him was there anyone like him among all the kings of Judah. (2 Kgs 18:3–5</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smtClean="0"/>
              <a:t>See also Chapter 6, Section 1, Teaching Approach 3 in the Teacher’s Wraparound Edition for information on Hezekiah and Hezekiah’s Tunnel.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Josiah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Before </a:t>
            </a:r>
            <a:r>
              <a:rPr lang="en-US" sz="1200" dirty="0"/>
              <a:t>[Josiah] there had been no king who turned to the Lord as he did, with his whole heart, his whole being, and his whole </a:t>
            </a:r>
            <a:r>
              <a:rPr lang="en-US" sz="1200" dirty="0" smtClean="0"/>
              <a:t>strength. (</a:t>
            </a:r>
            <a:r>
              <a:rPr lang="en-US" sz="1200" dirty="0"/>
              <a:t>2 Kgs 23:25) </a:t>
            </a:r>
          </a:p>
          <a:p>
            <a:endParaRPr lang="en-US" dirty="0"/>
          </a:p>
          <a:p>
            <a:r>
              <a:rPr lang="en-US" dirty="0" smtClean="0"/>
              <a:t>See also Chapter 6, Section 1, Teaching Approach 2 in the Teacher’s Wraparound Edition for a lesson on Josiah.</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4</a:t>
            </a:fld>
            <a:endParaRPr lang="en-US"/>
          </a:p>
        </p:txBody>
      </p:sp>
    </p:spTree>
    <p:extLst>
      <p:ext uri="{BB962C8B-B14F-4D97-AF65-F5344CB8AC3E}">
        <p14:creationId xmlns:p14="http://schemas.microsoft.com/office/powerpoint/2010/main" val="62689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6, Section 1, Extending the Lesson 3 from the Teacher’s Wraparound Edition for more information about why polytheistic worship was tempting for Israel during this period. </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5</a:t>
            </a:fld>
            <a:endParaRPr lang="en-US"/>
          </a:p>
        </p:txBody>
      </p:sp>
    </p:spTree>
    <p:extLst>
      <p:ext uri="{BB962C8B-B14F-4D97-AF65-F5344CB8AC3E}">
        <p14:creationId xmlns:p14="http://schemas.microsoft.com/office/powerpoint/2010/main" val="49908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gold statue </a:t>
            </a:r>
            <a:r>
              <a:rPr lang="en-US" dirty="0" smtClean="0"/>
              <a:t>on the left likely </a:t>
            </a:r>
            <a:r>
              <a:rPr lang="en-US" dirty="0"/>
              <a:t>represented El, the main </a:t>
            </a:r>
            <a:r>
              <a:rPr lang="en-US" dirty="0" smtClean="0"/>
              <a:t>Canaanite </a:t>
            </a:r>
            <a:r>
              <a:rPr lang="en-US" dirty="0"/>
              <a:t>god. The smiting god on the right likely represented a god like </a:t>
            </a:r>
            <a:r>
              <a:rPr lang="en-US" dirty="0" smtClean="0"/>
              <a:t>Baal</a:t>
            </a:r>
            <a:r>
              <a:rPr lang="en-US" dirty="0"/>
              <a:t>. See </a:t>
            </a:r>
            <a:r>
              <a:rPr lang="en-US" dirty="0">
                <a:hlinkClick r:id="rId3"/>
              </a:rPr>
              <a:t>https://</a:t>
            </a:r>
            <a:r>
              <a:rPr lang="en-US" dirty="0" smtClean="0">
                <a:hlinkClick r:id="rId3"/>
              </a:rPr>
              <a:t>www.metmuseum.org/art/collection/search/322889</a:t>
            </a:r>
            <a:r>
              <a:rPr lang="en-US" dirty="0" smtClean="0"/>
              <a:t> </a:t>
            </a:r>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6</a:t>
            </a:fld>
            <a:endParaRPr lang="en-US"/>
          </a:p>
        </p:txBody>
      </p:sp>
    </p:spTree>
    <p:extLst>
      <p:ext uri="{BB962C8B-B14F-4D97-AF65-F5344CB8AC3E}">
        <p14:creationId xmlns:p14="http://schemas.microsoft.com/office/powerpoint/2010/main" val="389262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above is meant to illustrate the disparity between the elite </a:t>
            </a:r>
            <a:r>
              <a:rPr lang="en-US" dirty="0" smtClean="0"/>
              <a:t>and ruling class and </a:t>
            </a:r>
            <a:r>
              <a:rPr lang="en-US" dirty="0"/>
              <a:t>the poor workers. </a:t>
            </a:r>
          </a:p>
        </p:txBody>
      </p:sp>
      <p:sp>
        <p:nvSpPr>
          <p:cNvPr id="4" name="Slide Number Placeholder 3"/>
          <p:cNvSpPr>
            <a:spLocks noGrp="1"/>
          </p:cNvSpPr>
          <p:nvPr>
            <p:ph type="sldNum" sz="quarter" idx="5"/>
          </p:nvPr>
        </p:nvSpPr>
        <p:spPr/>
        <p:txBody>
          <a:bodyPr/>
          <a:lstStyle/>
          <a:p>
            <a:fld id="{4A70530D-08D2-8140-A2B0-D96ED0B3FA96}" type="slidenum">
              <a:rPr lang="en-US" smtClean="0"/>
              <a:t>7</a:t>
            </a:fld>
            <a:endParaRPr lang="en-US"/>
          </a:p>
        </p:txBody>
      </p:sp>
    </p:spTree>
    <p:extLst>
      <p:ext uri="{BB962C8B-B14F-4D97-AF65-F5344CB8AC3E}">
        <p14:creationId xmlns:p14="http://schemas.microsoft.com/office/powerpoint/2010/main" val="206258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pages 252-255 of the Student Text and Chapter 6, Section 1, Extending the Lesson 3 of the Teacher’s Wraparound Edition.</a:t>
            </a:r>
            <a:endParaRPr lang="en-US" dirty="0"/>
          </a:p>
        </p:txBody>
      </p:sp>
      <p:sp>
        <p:nvSpPr>
          <p:cNvPr id="4" name="Slide Number Placeholder 3"/>
          <p:cNvSpPr>
            <a:spLocks noGrp="1"/>
          </p:cNvSpPr>
          <p:nvPr>
            <p:ph type="sldNum" sz="quarter" idx="10"/>
          </p:nvPr>
        </p:nvSpPr>
        <p:spPr/>
        <p:txBody>
          <a:bodyPr/>
          <a:lstStyle/>
          <a:p>
            <a:fld id="{4A70530D-08D2-8140-A2B0-D96ED0B3FA96}" type="slidenum">
              <a:rPr lang="en-US" smtClean="0"/>
              <a:t>8</a:t>
            </a:fld>
            <a:endParaRPr lang="en-US"/>
          </a:p>
        </p:txBody>
      </p:sp>
    </p:spTree>
    <p:extLst>
      <p:ext uri="{BB962C8B-B14F-4D97-AF65-F5344CB8AC3E}">
        <p14:creationId xmlns:p14="http://schemas.microsoft.com/office/powerpoint/2010/main" val="409028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image is David playing the harp for King Saul, the second is entitled “Death of </a:t>
            </a:r>
            <a:r>
              <a:rPr lang="en-US" dirty="0" smtClean="0"/>
              <a:t>Saul.”</a:t>
            </a:r>
          </a:p>
          <a:p>
            <a:endParaRPr lang="en-US" dirty="0"/>
          </a:p>
          <a:p>
            <a:r>
              <a:rPr lang="en-US" dirty="0" smtClean="0"/>
              <a:t>See pages 258-259 of the Student Text.</a:t>
            </a:r>
          </a:p>
          <a:p>
            <a:endParaRPr lang="en-US" dirty="0"/>
          </a:p>
          <a:p>
            <a:r>
              <a:rPr lang="en-US" dirty="0" smtClean="0"/>
              <a:t>See Chapter 6, Section 2, Teaching Approach 2 of the Teacher’s Wraparound Edition.</a:t>
            </a:r>
          </a:p>
          <a:p>
            <a:endParaRPr lang="en-US" dirty="0"/>
          </a:p>
          <a:p>
            <a:r>
              <a:rPr lang="en-US" dirty="0" smtClean="0"/>
              <a:t>Summarize for the students or make copies of the article “Samuel: A Spiritual and Political Tale of Two Kings: Part one: Saul” which covers the highlights of Saul’s rise to and fall from power. </a:t>
            </a:r>
            <a:r>
              <a:rPr lang="en-US" dirty="0">
                <a:hlinkClick r:id="rId3"/>
              </a:rPr>
              <a:t>https://www.catholicculture.org/commentary/samuel-spiritual-and-political-tale-two-kings-part-one-saul</a:t>
            </a:r>
            <a:r>
              <a:rPr lang="en-US" dirty="0" smtClean="0">
                <a:hlinkClick r:id="rId3"/>
              </a:rPr>
              <a:t>/</a:t>
            </a:r>
            <a:endParaRPr lang="en-US" dirty="0" smtClean="0"/>
          </a:p>
          <a:p>
            <a:endParaRPr lang="en-US" dirty="0"/>
          </a:p>
        </p:txBody>
      </p:sp>
      <p:sp>
        <p:nvSpPr>
          <p:cNvPr id="4" name="Slide Number Placeholder 3"/>
          <p:cNvSpPr>
            <a:spLocks noGrp="1"/>
          </p:cNvSpPr>
          <p:nvPr>
            <p:ph type="sldNum" sz="quarter" idx="5"/>
          </p:nvPr>
        </p:nvSpPr>
        <p:spPr/>
        <p:txBody>
          <a:bodyPr/>
          <a:lstStyle/>
          <a:p>
            <a:fld id="{4A70530D-08D2-8140-A2B0-D96ED0B3FA96}" type="slidenum">
              <a:rPr lang="en-US" smtClean="0"/>
              <a:t>9</a:t>
            </a:fld>
            <a:endParaRPr lang="en-US"/>
          </a:p>
        </p:txBody>
      </p:sp>
    </p:spTree>
    <p:extLst>
      <p:ext uri="{BB962C8B-B14F-4D97-AF65-F5344CB8AC3E}">
        <p14:creationId xmlns:p14="http://schemas.microsoft.com/office/powerpoint/2010/main" val="362364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08837-A2B6-ED45-B10E-4002CA17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8C8EE8-DDBA-F049-B2DF-9683661CF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B3C6-F5D0-0A40-A01C-FDAB580EC0AE}"/>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9F44A59-3C42-1640-A970-3DF841900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18B095-5CED-5340-A56F-2A6F6A2FE98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72298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1323C7-49A2-E64B-B0EA-FA74DE767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E84C65-DE99-244C-B390-1B2193DE5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7AFDDB-6C56-8641-AE2D-9C80979DB2BC}"/>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D4827EC-2726-E94A-960A-6A2E4CD6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E8134E-0133-AB42-82E8-79999BF5C305}"/>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3506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189D19A-191A-E943-877E-AFA4B004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3CA2F9-86D6-0E46-B4EA-E801F3BC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0E2F76-FACF-2640-BC76-D2B24CB4190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0024103-EDEE-5044-8D70-4143C09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500075-B4EB-AB4A-AF0A-A741BEBD3D6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57926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E0202-09B8-4E4E-B71F-1F22426E8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96A3AA-4899-DA49-8E93-F12952DCF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FB6862-C71F-2D4E-9D27-7FC55E31AF6D}"/>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7A3D3A5-21C3-814E-8230-EEC98F87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77DA06-6895-C34A-A9D1-E6FBC9ED772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2544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AFAD1-6DD9-AB40-9A64-76E4DB71F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82DC60-25B2-5C44-A3E2-20BECF6B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C3E1F2-50B2-BA4F-B5BD-5B711A56ED5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1EA8E062-A225-3A4D-9D4D-83EBCE95A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ABBC2D-4264-444B-9402-8F9D4DBEC7E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53518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E80D3-9B7B-364F-B3D5-0952EFD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DA31B6-2ABF-8E4E-8601-77710B4B2A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24C64D-0158-2642-BE21-F20F85188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99F64B-E83A-BE48-AE04-4BB80DE22094}"/>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F786ED15-E0E7-5845-A18D-55CC1C12E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0F167-61C3-EB47-8F23-84A2081FD54F}"/>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90550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DC971-DBF7-C340-84EE-B22B45B6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1503E71-58BF-EA4D-8A20-2E5DE023A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48E2156-E5AA-1C4D-88ED-E237754BA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A63D530-3AFD-684A-9D98-B09DD5E7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C86571E-B004-984D-9800-2C925C6A2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F6F5C8-47DA-D040-AA92-58C9191E30E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8" name="Footer Placeholder 7">
            <a:extLst>
              <a:ext uri="{FF2B5EF4-FFF2-40B4-BE49-F238E27FC236}">
                <a16:creationId xmlns="" xmlns:a16="http://schemas.microsoft.com/office/drawing/2014/main" id="{6AA8D5A3-1AF7-B145-BA16-06359E9F7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8CE959-1D59-5444-9956-B736F2A6C9A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7471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2FCF-1740-C340-BE88-93080B9D3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EE29E64-2D81-404C-9CCC-3F8AC6E5D03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4" name="Footer Placeholder 3">
            <a:extLst>
              <a:ext uri="{FF2B5EF4-FFF2-40B4-BE49-F238E27FC236}">
                <a16:creationId xmlns="" xmlns:a16="http://schemas.microsoft.com/office/drawing/2014/main" id="{2E4982B4-FCF0-E04F-BAD2-D02834533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0A88219-8FEE-C640-9D50-42F7D3487F49}"/>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604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BFF33E-0057-E34F-A38A-64B75984E42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3" name="Footer Placeholder 2">
            <a:extLst>
              <a:ext uri="{FF2B5EF4-FFF2-40B4-BE49-F238E27FC236}">
                <a16:creationId xmlns="" xmlns:a16="http://schemas.microsoft.com/office/drawing/2014/main" id="{420619FA-83C8-1B42-8A14-EB51F2B34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7CF06F-21F2-AD4C-A631-B1EA6022CE1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3270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F0161-A906-034A-A0D6-F06BB0615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38E1FC-CF7A-8241-A288-4AD52120F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D7A330-26E8-724A-B2C6-85BC03123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4BCE38-7FA2-7C41-AE0C-46BB2AC5279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DE2AAE35-9054-504C-AFAC-21D6947E7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B3893-8F77-A847-919B-AE274B26B06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1962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8B9F8-CDF5-234B-BD95-373DAA45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8111E7-783C-4441-8799-3BAE5C7E0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C1DDEFA-76E3-9443-842F-24FF2E033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9FFC77-4D62-8141-A551-5FCB140121D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1E6F560C-8693-0F4E-81DD-387C4597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46315C-08CC-894F-AECA-FC5369A1E1E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9623383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7B944B-25DC-ED45-97E5-424724E6B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28C8DC6-7F37-0345-B324-F1A4585A5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5C77-0AB2-484A-A9B9-E7DE1EA8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D4C9854-9572-DE42-94D5-067D51477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3A675D-6885-794C-8EFF-047B83F69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FFEA-8D4D-A744-B307-F4DF3A1FA148}" type="slidenum">
              <a:rPr lang="en-US" smtClean="0"/>
              <a:t>‹#›</a:t>
            </a:fld>
            <a:endParaRPr lang="en-US"/>
          </a:p>
        </p:txBody>
      </p:sp>
    </p:spTree>
    <p:extLst>
      <p:ext uri="{BB962C8B-B14F-4D97-AF65-F5344CB8AC3E}">
        <p14:creationId xmlns:p14="http://schemas.microsoft.com/office/powerpoint/2010/main" val="381898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1" Type="http://schemas.openxmlformats.org/officeDocument/2006/relationships/hyperlink" Target="https://commons.wikimedia.org/wiki/File:Cornelis_de_Vos_-_The_Anointing_of_Solomon.jpg" TargetMode="External"/><Relationship Id="rId12" Type="http://schemas.openxmlformats.org/officeDocument/2006/relationships/hyperlink" Target="https://unsplash.com/photos/Ug2aF0-HmnE" TargetMode="External"/><Relationship Id="rId13" Type="http://schemas.openxmlformats.org/officeDocument/2006/relationships/hyperlink" Target="https://en.wikipedia.org/wiki/Amos_(prophet)#/media/File:Amos-prophet.jpg" TargetMode="External"/><Relationship Id="rId14" Type="http://schemas.openxmlformats.org/officeDocument/2006/relationships/hyperlink" Target="https://en.wikipedia.org/wiki/Resettlement_policy_of_the_Neo-Assyrian_Empire#/media/File:Judaean_people_are_being_deported_into_exile_after_the_capture_of_Lachish.jpg" TargetMode="External"/><Relationship Id="rId1" Type="http://schemas.openxmlformats.org/officeDocument/2006/relationships/slideLayout" Target="../slideLayouts/slideLayout2.xml"/><Relationship Id="rId2" Type="http://schemas.openxmlformats.org/officeDocument/2006/relationships/hyperlink" Target="https://commons.wikimedia.org/wiki/File:Eli_and_Samuel.jpg" TargetMode="External"/><Relationship Id="rId3" Type="http://schemas.openxmlformats.org/officeDocument/2006/relationships/hyperlink" Target="https://commons.wikimedia.org/wiki/File:Chludov_proclamation.jpg" TargetMode="External"/><Relationship Id="rId4" Type="http://schemas.openxmlformats.org/officeDocument/2006/relationships/hyperlink" Target="https://commons.wikimedia.org/w/index.php?sort=relevance&amp;search=king+josiah&amp;title=Special:Search&amp;profile=advanced&amp;fulltext=1&amp;advancedSearch-current=%7b%7d&amp;ns0=1&amp;ns6=1&amp;ns12=1&amp;ns14=1&amp;ns100=1&amp;ns106=1#/media/File:Josiah.gif" TargetMode="External"/><Relationship Id="rId5" Type="http://schemas.openxmlformats.org/officeDocument/2006/relationships/hyperlink" Target="https://www.metmuseum.org/art/collection/search/322889" TargetMode="External"/><Relationship Id="rId6" Type="http://schemas.openxmlformats.org/officeDocument/2006/relationships/hyperlink" Target="https://www.metmuseum.org/art/collection/search/327231" TargetMode="External"/><Relationship Id="rId7" Type="http://schemas.openxmlformats.org/officeDocument/2006/relationships/hyperlink" Target="https://en.wikipedia.org/wiki/Saul#/media/File:David_and_Saul_(Julius_Kronberg)_-_Nationalmuseum_-_18384.tif" TargetMode="External"/><Relationship Id="rId8" Type="http://schemas.openxmlformats.org/officeDocument/2006/relationships/hyperlink" Target="https://commons.wikimedia.org/wiki/File:Elie_Marcuse_saul.jpg" TargetMode="External"/><Relationship Id="rId9" Type="http://schemas.openxmlformats.org/officeDocument/2006/relationships/hyperlink" Target="https://pixabay.com/illustrations/jesus-christ-god-holy-spirit-4779546/" TargetMode="External"/><Relationship Id="rId10" Type="http://schemas.openxmlformats.org/officeDocument/2006/relationships/hyperlink" Target="https://commons.wikimedia.org/w/index.php?search=king+david&amp;title=Special:Search&amp;go=Go&amp;ns0=1&amp;ns6=1&amp;ns12=1&amp;ns14=1&amp;ns100=1&amp;ns106=1#/media/File:King_David_by_Gustave_Moreau.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45F8116-BADF-C240-AF00-62EC9421557C}"/>
              </a:ext>
            </a:extLst>
          </p:cNvPr>
          <p:cNvSpPr/>
          <p:nvPr/>
        </p:nvSpPr>
        <p:spPr>
          <a:xfrm>
            <a:off x="1552054" y="221848"/>
            <a:ext cx="9237785" cy="12519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 xmlns:a16="http://schemas.microsoft.com/office/drawing/2014/main" id="{D442197D-3538-5548-AC08-651C9EDF3044}"/>
              </a:ext>
            </a:extLst>
          </p:cNvPr>
          <p:cNvSpPr txBox="1">
            <a:spLocks/>
          </p:cNvSpPr>
          <p:nvPr/>
        </p:nvSpPr>
        <p:spPr>
          <a:xfrm>
            <a:off x="1" y="356649"/>
            <a:ext cx="12192000" cy="816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000" b="1" dirty="0">
                <a:solidFill>
                  <a:srgbClr val="DC4938"/>
                </a:solidFill>
                <a:latin typeface="Trebuchet MS" panose="020B0703020202090204" pitchFamily="34" charset="0"/>
              </a:rPr>
              <a:t>The Old Testament</a:t>
            </a:r>
          </a:p>
        </p:txBody>
      </p:sp>
      <p:sp>
        <p:nvSpPr>
          <p:cNvPr id="6" name="Rectangle 5">
            <a:extLst>
              <a:ext uri="{FF2B5EF4-FFF2-40B4-BE49-F238E27FC236}">
                <a16:creationId xmlns="" xmlns:a16="http://schemas.microsoft.com/office/drawing/2014/main" id="{38B3D71C-F1EF-3441-91FE-0A719D19C0E4}"/>
              </a:ext>
            </a:extLst>
          </p:cNvPr>
          <p:cNvSpPr/>
          <p:nvPr/>
        </p:nvSpPr>
        <p:spPr>
          <a:xfrm>
            <a:off x="2558056" y="1067333"/>
            <a:ext cx="7225780" cy="709049"/>
          </a:xfrm>
          <a:prstGeom prst="rect">
            <a:avLst/>
          </a:prstGeom>
          <a:solidFill>
            <a:srgbClr val="6A0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screenshot of a cell phone&#10;&#10;Description automatically generated">
            <a:extLst>
              <a:ext uri="{FF2B5EF4-FFF2-40B4-BE49-F238E27FC236}">
                <a16:creationId xmlns="" xmlns:a16="http://schemas.microsoft.com/office/drawing/2014/main" id="{BF468C1B-6C28-AB4E-BCB8-FEDA4E89CA70}"/>
              </a:ext>
            </a:extLst>
          </p:cNvPr>
          <p:cNvPicPr>
            <a:picLocks noChangeAspect="1"/>
          </p:cNvPicPr>
          <p:nvPr/>
        </p:nvPicPr>
        <p:blipFill>
          <a:blip r:embed="rId3"/>
          <a:stretch>
            <a:fillRect/>
          </a:stretch>
        </p:blipFill>
        <p:spPr>
          <a:xfrm>
            <a:off x="2879319" y="1883603"/>
            <a:ext cx="6583254" cy="4955137"/>
          </a:xfrm>
          <a:prstGeom prst="rect">
            <a:avLst/>
          </a:prstGeom>
        </p:spPr>
      </p:pic>
    </p:spTree>
    <p:extLst>
      <p:ext uri="{BB962C8B-B14F-4D97-AF65-F5344CB8AC3E}">
        <p14:creationId xmlns:p14="http://schemas.microsoft.com/office/powerpoint/2010/main" val="837654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328" y="0"/>
            <a:ext cx="7456672" cy="6858000"/>
          </a:xfrm>
          <a:prstGeom prst="rect">
            <a:avLst/>
          </a:prstGeom>
        </p:spPr>
      </p:pic>
      <p:sp>
        <p:nvSpPr>
          <p:cNvPr id="9" name="Rectangle 8">
            <a:extLst>
              <a:ext uri="{FF2B5EF4-FFF2-40B4-BE49-F238E27FC236}">
                <a16:creationId xmlns="" xmlns:a16="http://schemas.microsoft.com/office/drawing/2014/main" id="{7CA0DAA6-33B8-4A25-810D-2F4D816FB4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74D8570-BA6E-DA49-9980-3B569B47C889}"/>
              </a:ext>
            </a:extLst>
          </p:cNvPr>
          <p:cNvSpPr>
            <a:spLocks noGrp="1"/>
          </p:cNvSpPr>
          <p:nvPr>
            <p:ph type="title"/>
          </p:nvPr>
        </p:nvSpPr>
        <p:spPr>
          <a:xfrm>
            <a:off x="797705" y="1952046"/>
            <a:ext cx="3377183" cy="3681976"/>
          </a:xfrm>
          <a:noFill/>
        </p:spPr>
        <p:txBody>
          <a:bodyPr vert="horz" lIns="91440" tIns="45720" rIns="91440" bIns="45720" rtlCol="0" anchor="b">
            <a:normAutofit fontScale="90000"/>
          </a:bodyPr>
          <a:lstStyle/>
          <a:p>
            <a:r>
              <a:rPr lang="en-US" sz="4000" i="1" dirty="0">
                <a:solidFill>
                  <a:schemeClr val="bg1"/>
                </a:solidFill>
              </a:rPr>
              <a:t>“I will raise up your offspring after you, sprung from your loins, and I will establish his kingdom.” </a:t>
            </a:r>
            <a:r>
              <a:rPr lang="en-US" sz="4000" dirty="0">
                <a:solidFill>
                  <a:schemeClr val="bg1"/>
                </a:solidFill>
              </a:rPr>
              <a:t/>
            </a:r>
            <a:br>
              <a:rPr lang="en-US" sz="4000" dirty="0">
                <a:solidFill>
                  <a:schemeClr val="bg1"/>
                </a:solidFill>
              </a:rPr>
            </a:br>
            <a:r>
              <a:rPr lang="en-US" sz="4000" dirty="0">
                <a:solidFill>
                  <a:schemeClr val="bg1"/>
                </a:solidFill>
              </a:rPr>
              <a:t>2 Samuel 7:12</a:t>
            </a:r>
            <a:r>
              <a:rPr lang="en-US" sz="3400" dirty="0">
                <a:solidFill>
                  <a:schemeClr val="bg1"/>
                </a:solidFill>
              </a:rPr>
              <a:t/>
            </a:r>
            <a:br>
              <a:rPr lang="en-US" sz="3400" dirty="0">
                <a:solidFill>
                  <a:schemeClr val="bg1"/>
                </a:solidFill>
              </a:rPr>
            </a:br>
            <a:endParaRPr lang="en-US" sz="3400" dirty="0">
              <a:solidFill>
                <a:schemeClr val="bg1"/>
              </a:solidFill>
            </a:endParaRPr>
          </a:p>
        </p:txBody>
      </p:sp>
      <p:sp>
        <p:nvSpPr>
          <p:cNvPr id="6" name="TextBox 5">
            <a:extLst>
              <a:ext uri="{FF2B5EF4-FFF2-40B4-BE49-F238E27FC236}">
                <a16:creationId xmlns="" xmlns:a16="http://schemas.microsoft.com/office/drawing/2014/main" id="{386C549F-1D7B-3043-9B23-B0B1A557B889}"/>
              </a:ext>
            </a:extLst>
          </p:cNvPr>
          <p:cNvSpPr txBox="1"/>
          <p:nvPr/>
        </p:nvSpPr>
        <p:spPr>
          <a:xfrm>
            <a:off x="5867970" y="6488658"/>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United Monarchy: Saul, David and Solomon</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2797197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71EC1228-8B00-4D31-8616-AAB846D68C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C3B7A55-6F7E-9747-834D-513A481237C5}"/>
              </a:ext>
            </a:extLst>
          </p:cNvPr>
          <p:cNvSpPr>
            <a:spLocks noGrp="1"/>
          </p:cNvSpPr>
          <p:nvPr>
            <p:ph type="title"/>
          </p:nvPr>
        </p:nvSpPr>
        <p:spPr>
          <a:xfrm>
            <a:off x="9267908" y="2023110"/>
            <a:ext cx="2797089" cy="2846070"/>
          </a:xfrm>
        </p:spPr>
        <p:txBody>
          <a:bodyPr vert="horz" lIns="91440" tIns="45720" rIns="91440" bIns="45720" rtlCol="0" anchor="ctr">
            <a:normAutofit/>
          </a:bodyPr>
          <a:lstStyle/>
          <a:p>
            <a:r>
              <a:rPr lang="en-US" sz="4000" b="1" kern="1200" dirty="0">
                <a:solidFill>
                  <a:schemeClr val="tx1"/>
                </a:solidFill>
                <a:latin typeface="Trebuchet MS" panose="020B0703020202090204" pitchFamily="34" charset="0"/>
              </a:rPr>
              <a:t>King David</a:t>
            </a:r>
          </a:p>
        </p:txBody>
      </p:sp>
      <p:sp>
        <p:nvSpPr>
          <p:cNvPr id="17" name="Rectangle 16">
            <a:extLst>
              <a:ext uri="{FF2B5EF4-FFF2-40B4-BE49-F238E27FC236}">
                <a16:creationId xmlns="" xmlns:a16="http://schemas.microsoft.com/office/drawing/2014/main" id="{99413ED5-9ED4-4772-BCE4-2BCAE6B12E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indoor, vase, window&#10;&#10;Description automatically generated">
            <a:extLst>
              <a:ext uri="{FF2B5EF4-FFF2-40B4-BE49-F238E27FC236}">
                <a16:creationId xmlns="" xmlns:a16="http://schemas.microsoft.com/office/drawing/2014/main" id="{828208BF-66ED-264E-8884-39EB9A4A05A0}"/>
              </a:ext>
            </a:extLst>
          </p:cNvPr>
          <p:cNvPicPr>
            <a:picLocks noChangeAspect="1"/>
          </p:cNvPicPr>
          <p:nvPr/>
        </p:nvPicPr>
        <p:blipFill rotWithShape="1">
          <a:blip r:embed="rId3"/>
          <a:srcRect l="-780" t="8454" r="780" b="-9677"/>
          <a:stretch/>
        </p:blipFill>
        <p:spPr>
          <a:xfrm>
            <a:off x="542327" y="664308"/>
            <a:ext cx="3685032" cy="6349099"/>
          </a:xfrm>
          <a:prstGeom prst="rect">
            <a:avLst/>
          </a:prstGeom>
        </p:spPr>
      </p:pic>
      <p:sp>
        <p:nvSpPr>
          <p:cNvPr id="21" name="Rectangle 20">
            <a:extLst>
              <a:ext uri="{FF2B5EF4-FFF2-40B4-BE49-F238E27FC236}">
                <a16:creationId xmlns="" xmlns:a16="http://schemas.microsoft.com/office/drawing/2014/main" id="{90F533E9-6690-41A8-A372-4C6C622D02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E369AA83-E878-D345-868B-2AB55CEDBECA}"/>
              </a:ext>
            </a:extLst>
          </p:cNvPr>
          <p:cNvSpPr txBox="1"/>
          <p:nvPr/>
        </p:nvSpPr>
        <p:spPr>
          <a:xfrm>
            <a:off x="5887848" y="6396255"/>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United Monarchy: Saul, David and Solomon</a:t>
            </a:r>
            <a:endParaRPr lang="en-US" dirty="0">
              <a:latin typeface="Trebuchet MS" charset="0"/>
              <a:ea typeface="Trebuchet MS" charset="0"/>
              <a:cs typeface="Trebuchet MS" charset="0"/>
            </a:endParaRPr>
          </a:p>
        </p:txBody>
      </p:sp>
      <p:sp>
        <p:nvSpPr>
          <p:cNvPr id="5" name="TextBox 4">
            <a:extLst>
              <a:ext uri="{FF2B5EF4-FFF2-40B4-BE49-F238E27FC236}">
                <a16:creationId xmlns="" xmlns:a16="http://schemas.microsoft.com/office/drawing/2014/main" id="{6940210C-FA01-AA46-9C4D-7703FCBD8ED0}"/>
              </a:ext>
            </a:extLst>
          </p:cNvPr>
          <p:cNvSpPr txBox="1"/>
          <p:nvPr/>
        </p:nvSpPr>
        <p:spPr>
          <a:xfrm>
            <a:off x="9121140" y="3845163"/>
            <a:ext cx="4362367" cy="784830"/>
          </a:xfrm>
          <a:prstGeom prst="rect">
            <a:avLst/>
          </a:prstGeom>
          <a:noFill/>
        </p:spPr>
        <p:txBody>
          <a:bodyPr wrap="square" rtlCol="0">
            <a:spAutoFit/>
          </a:bodyPr>
          <a:lstStyle/>
          <a:p>
            <a:pPr>
              <a:spcAft>
                <a:spcPts val="600"/>
              </a:spcAft>
            </a:pPr>
            <a:r>
              <a:rPr lang="en-US" sz="2000" b="1" i="1" dirty="0" smtClean="0"/>
              <a:t>Israel’s Greatest King</a:t>
            </a:r>
          </a:p>
          <a:p>
            <a:pPr>
              <a:spcAft>
                <a:spcPts val="600"/>
              </a:spcAft>
            </a:pPr>
            <a:r>
              <a:rPr lang="en-US" sz="2000" b="1" i="1" dirty="0" smtClean="0"/>
              <a:t>1099-969 </a:t>
            </a:r>
            <a:r>
              <a:rPr lang="en-US" sz="2000" b="1" i="1" dirty="0"/>
              <a:t>BC</a:t>
            </a:r>
          </a:p>
        </p:txBody>
      </p:sp>
      <p:pic>
        <p:nvPicPr>
          <p:cNvPr id="3074" name="Picture 2" descr="esus, Christ, God, Holy, Spirit, Bible, Gospel, David"/>
          <p:cNvPicPr>
            <a:picLocks noChangeAspect="1" noChangeArrowheads="1"/>
          </p:cNvPicPr>
          <p:nvPr/>
        </p:nvPicPr>
        <p:blipFill rotWithShape="1">
          <a:blip r:embed="rId4">
            <a:extLst>
              <a:ext uri="{28A0092B-C50C-407E-A947-70E740481C1C}">
                <a14:useLocalDpi xmlns:a14="http://schemas.microsoft.com/office/drawing/2010/main" val="0"/>
              </a:ext>
            </a:extLst>
          </a:blip>
          <a:srcRect l="27999" r="26201"/>
          <a:stretch/>
        </p:blipFill>
        <p:spPr bwMode="auto">
          <a:xfrm>
            <a:off x="4195354" y="908970"/>
            <a:ext cx="4187952"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1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5AEE88-D091-CD44-92CC-0CA2B3BAD844}"/>
              </a:ext>
            </a:extLst>
          </p:cNvPr>
          <p:cNvSpPr>
            <a:spLocks noGrp="1"/>
          </p:cNvSpPr>
          <p:nvPr>
            <p:ph type="title"/>
          </p:nvPr>
        </p:nvSpPr>
        <p:spPr>
          <a:xfrm>
            <a:off x="481013" y="3752849"/>
            <a:ext cx="3290887" cy="2452687"/>
          </a:xfrm>
        </p:spPr>
        <p:txBody>
          <a:bodyPr anchor="ctr">
            <a:normAutofit/>
          </a:bodyPr>
          <a:lstStyle/>
          <a:p>
            <a:r>
              <a:rPr lang="en-US" sz="3600">
                <a:latin typeface="Trebuchet MS" panose="020B0703020202090204" pitchFamily="34" charset="0"/>
              </a:rPr>
              <a:t>King Solomon</a:t>
            </a:r>
          </a:p>
        </p:txBody>
      </p:sp>
      <p:pic>
        <p:nvPicPr>
          <p:cNvPr id="8" name="Picture 7" descr="A group of people sitting posing for the camera&#10;&#10;Description automatically generated">
            <a:extLst>
              <a:ext uri="{FF2B5EF4-FFF2-40B4-BE49-F238E27FC236}">
                <a16:creationId xmlns="" xmlns:a16="http://schemas.microsoft.com/office/drawing/2014/main" id="{61C0C16B-CA0A-5F46-ADAC-D9F043C3BCAB}"/>
              </a:ext>
            </a:extLst>
          </p:cNvPr>
          <p:cNvPicPr>
            <a:picLocks noChangeAspect="1"/>
          </p:cNvPicPr>
          <p:nvPr/>
        </p:nvPicPr>
        <p:blipFill rotWithShape="1">
          <a:blip r:embed="rId3"/>
          <a:srcRect t="35975" b="2779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 xmlns:a16="http://schemas.microsoft.com/office/drawing/2014/main" id="{2056ADB6-D25C-7648-B793-470AB9ADAD09}"/>
              </a:ext>
            </a:extLst>
          </p:cNvPr>
          <p:cNvSpPr>
            <a:spLocks noGrp="1"/>
          </p:cNvSpPr>
          <p:nvPr>
            <p:ph idx="1"/>
          </p:nvPr>
        </p:nvSpPr>
        <p:spPr>
          <a:xfrm>
            <a:off x="4223982" y="3752850"/>
            <a:ext cx="7485413" cy="2452687"/>
          </a:xfrm>
        </p:spPr>
        <p:txBody>
          <a:bodyPr anchor="ctr">
            <a:normAutofit/>
          </a:bodyPr>
          <a:lstStyle/>
          <a:p>
            <a:pPr marL="0" indent="0">
              <a:buNone/>
            </a:pPr>
            <a:endParaRPr lang="en-US" sz="2000" b="1" i="1" dirty="0" smtClean="0"/>
          </a:p>
          <a:p>
            <a:pPr marL="0" indent="0">
              <a:buNone/>
            </a:pPr>
            <a:endParaRPr lang="en-US" sz="2000" b="1" i="1" dirty="0"/>
          </a:p>
          <a:p>
            <a:pPr marL="0" indent="0">
              <a:buNone/>
            </a:pPr>
            <a:r>
              <a:rPr lang="en-US" sz="2000" b="1" i="1" dirty="0" smtClean="0"/>
              <a:t>A king with mixed results</a:t>
            </a:r>
          </a:p>
          <a:p>
            <a:pPr marL="0" indent="0">
              <a:buNone/>
            </a:pPr>
            <a:r>
              <a:rPr lang="en-US" sz="2000" b="1" dirty="0"/>
              <a:t>970-931 BC</a:t>
            </a:r>
          </a:p>
          <a:p>
            <a:pPr marL="0" indent="0">
              <a:buNone/>
            </a:pPr>
            <a:endParaRPr lang="en-US" sz="2000" b="1" i="1" dirty="0"/>
          </a:p>
        </p:txBody>
      </p:sp>
      <p:sp>
        <p:nvSpPr>
          <p:cNvPr id="4" name="TextBox 3">
            <a:extLst>
              <a:ext uri="{FF2B5EF4-FFF2-40B4-BE49-F238E27FC236}">
                <a16:creationId xmlns="" xmlns:a16="http://schemas.microsoft.com/office/drawing/2014/main" id="{F52D5081-538F-834E-8185-4427BF30BC70}"/>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United Monarchy: Saul, David and Solomon</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198275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49AE1604-BB93-4F6D-94D6-F2A6021FC5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 xmlns:a16="http://schemas.microsoft.com/office/drawing/2014/main" id="{A9270323-9616-4384-857D-E86B78272EF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 xmlns:a16="http://schemas.microsoft.com/office/drawing/2014/main" id="{8A3838D5-9565-4601-BAC3-D1B5BDB80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3349A4B8-3246-4579-922E-FE1155C7F08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D7C785F5-BB2D-5A41-9E16-2A36E17D2E38}"/>
              </a:ext>
            </a:extLst>
          </p:cNvPr>
          <p:cNvSpPr>
            <a:spLocks noGrp="1"/>
          </p:cNvSpPr>
          <p:nvPr>
            <p:ph type="title"/>
          </p:nvPr>
        </p:nvSpPr>
        <p:spPr>
          <a:xfrm>
            <a:off x="6593917" y="847827"/>
            <a:ext cx="4709345" cy="1169585"/>
          </a:xfrm>
        </p:spPr>
        <p:txBody>
          <a:bodyPr vert="horz" lIns="91440" tIns="45720" rIns="91440" bIns="45720" rtlCol="0" anchor="b">
            <a:normAutofit/>
          </a:bodyPr>
          <a:lstStyle/>
          <a:p>
            <a:r>
              <a:rPr lang="en-US" sz="4000" dirty="0">
                <a:latin typeface="Trebuchet MS" panose="020B0703020202090204" pitchFamily="34" charset="0"/>
              </a:rPr>
              <a:t>Catholic Tabernacle</a:t>
            </a:r>
          </a:p>
        </p:txBody>
      </p:sp>
      <p:sp>
        <p:nvSpPr>
          <p:cNvPr id="20" name="Rectangle 19">
            <a:extLst>
              <a:ext uri="{FF2B5EF4-FFF2-40B4-BE49-F238E27FC236}">
                <a16:creationId xmlns="" xmlns:a16="http://schemas.microsoft.com/office/drawing/2014/main" id="{1382A32C-5B0C-4B1C-A074-76C6DBCC9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7D546D5C-3B3A-3F4B-B9C0-A32A6900993A}"/>
              </a:ext>
            </a:extLst>
          </p:cNvPr>
          <p:cNvSpPr txBox="1"/>
          <p:nvPr/>
        </p:nvSpPr>
        <p:spPr>
          <a:xfrm>
            <a:off x="6595228" y="2508105"/>
            <a:ext cx="4709345" cy="3632493"/>
          </a:xfrm>
          <a:prstGeom prst="rect">
            <a:avLst/>
          </a:prstGeom>
        </p:spPr>
        <p:txBody>
          <a:bodyPr vert="horz" lIns="91440" tIns="45720" rIns="91440" bIns="45720" rtlCol="0" anchor="ctr">
            <a:normAutofit/>
          </a:bodyPr>
          <a:lstStyle/>
          <a:p>
            <a:pPr>
              <a:lnSpc>
                <a:spcPct val="90000"/>
              </a:lnSpc>
              <a:spcAft>
                <a:spcPts val="600"/>
              </a:spcAft>
            </a:pPr>
            <a:r>
              <a:rPr lang="en-US" sz="2000" b="1" i="1" dirty="0"/>
              <a:t>The tabernacle is the sacred vessel that holds the Blessed Sacrament at a Catholic Church. Some are fashioned after the Ark of the Covenant. </a:t>
            </a:r>
          </a:p>
        </p:txBody>
      </p:sp>
      <p:sp>
        <p:nvSpPr>
          <p:cNvPr id="4" name="TextBox 3">
            <a:extLst>
              <a:ext uri="{FF2B5EF4-FFF2-40B4-BE49-F238E27FC236}">
                <a16:creationId xmlns="" xmlns:a16="http://schemas.microsoft.com/office/drawing/2014/main" id="{0892D218-999D-9A4C-AC5F-9EFDC2D20647}"/>
              </a:ext>
            </a:extLst>
          </p:cNvPr>
          <p:cNvSpPr txBox="1"/>
          <p:nvPr/>
        </p:nvSpPr>
        <p:spPr>
          <a:xfrm>
            <a:off x="5860014" y="6452526"/>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United Monarchy: Saul, David and Solomon</a:t>
            </a:r>
            <a:endParaRPr lang="en-US" dirty="0">
              <a:latin typeface="Trebuchet MS" charset="0"/>
              <a:ea typeface="Trebuchet MS" charset="0"/>
              <a:cs typeface="Trebuchet MS" charset="0"/>
            </a:endParaRPr>
          </a:p>
        </p:txBody>
      </p:sp>
      <p:sp>
        <p:nvSpPr>
          <p:cNvPr id="3" name="Content Placeholder 2"/>
          <p:cNvSpPr>
            <a:spLocks noGrp="1"/>
          </p:cNvSpPr>
          <p:nvPr>
            <p:ph idx="1"/>
          </p:nvPr>
        </p:nvSpPr>
        <p:spPr/>
        <p:txBody>
          <a:bodyPr/>
          <a:lstStyle/>
          <a:p>
            <a:endParaRPr lang="en-US"/>
          </a:p>
        </p:txBody>
      </p:sp>
      <p:pic>
        <p:nvPicPr>
          <p:cNvPr id="4098" name="Picture 2" descr="rk of the Covenant"/>
          <p:cNvPicPr>
            <a:picLocks noChangeAspect="1" noChangeArrowheads="1"/>
          </p:cNvPicPr>
          <p:nvPr/>
        </p:nvPicPr>
        <p:blipFill rotWithShape="1">
          <a:blip r:embed="rId3">
            <a:extLst>
              <a:ext uri="{28A0092B-C50C-407E-A947-70E740481C1C}">
                <a14:useLocalDpi xmlns:a14="http://schemas.microsoft.com/office/drawing/2010/main" val="0"/>
              </a:ext>
            </a:extLst>
          </a:blip>
          <a:srcRect l="8800" r="10912" b="13396"/>
          <a:stretch/>
        </p:blipFill>
        <p:spPr bwMode="auto">
          <a:xfrm>
            <a:off x="853120" y="1491000"/>
            <a:ext cx="5386425" cy="387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11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275410D-762E-4140-85BC-E35A61E5A530}"/>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Divided Monarchy</a:t>
            </a:r>
            <a:endParaRPr lang="en-US" dirty="0">
              <a:latin typeface="Trebuchet MS" charset="0"/>
              <a:ea typeface="Trebuchet MS" charset="0"/>
              <a:cs typeface="Trebuchet MS" charset="0"/>
            </a:endParaRPr>
          </a:p>
        </p:txBody>
      </p:sp>
      <p:sp>
        <p:nvSpPr>
          <p:cNvPr id="14" name="TextBox 13">
            <a:extLst>
              <a:ext uri="{FF2B5EF4-FFF2-40B4-BE49-F238E27FC236}">
                <a16:creationId xmlns="" xmlns:a16="http://schemas.microsoft.com/office/drawing/2014/main" id="{820043F8-5CF4-E340-9F01-C034FC300648}"/>
              </a:ext>
            </a:extLst>
          </p:cNvPr>
          <p:cNvSpPr txBox="1"/>
          <p:nvPr/>
        </p:nvSpPr>
        <p:spPr>
          <a:xfrm>
            <a:off x="446272" y="150671"/>
            <a:ext cx="10883153" cy="784830"/>
          </a:xfrm>
          <a:prstGeom prst="rect">
            <a:avLst/>
          </a:prstGeom>
          <a:noFill/>
        </p:spPr>
        <p:txBody>
          <a:bodyPr wrap="square" rtlCol="0">
            <a:spAutoFit/>
          </a:bodyPr>
          <a:lstStyle/>
          <a:p>
            <a:pPr algn="ctr"/>
            <a:r>
              <a:rPr lang="en-US" sz="4500" dirty="0"/>
              <a:t>Hierarchy of the Kings</a:t>
            </a:r>
          </a:p>
        </p:txBody>
      </p:sp>
      <p:graphicFrame>
        <p:nvGraphicFramePr>
          <p:cNvPr id="16" name="Diagram 15">
            <a:extLst>
              <a:ext uri="{FF2B5EF4-FFF2-40B4-BE49-F238E27FC236}">
                <a16:creationId xmlns="" xmlns:a16="http://schemas.microsoft.com/office/drawing/2014/main" id="{7A9D75E1-D068-4346-8B4D-99DCB6E54669}"/>
              </a:ext>
            </a:extLst>
          </p:cNvPr>
          <p:cNvGraphicFramePr/>
          <p:nvPr>
            <p:extLst>
              <p:ext uri="{D42A27DB-BD31-4B8C-83A1-F6EECF244321}">
                <p14:modId xmlns:p14="http://schemas.microsoft.com/office/powerpoint/2010/main" val="2344115158"/>
              </p:ext>
            </p:extLst>
          </p:nvPr>
        </p:nvGraphicFramePr>
        <p:xfrm>
          <a:off x="3597965" y="935501"/>
          <a:ext cx="5247862" cy="5393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 xmlns:a16="http://schemas.microsoft.com/office/drawing/2014/main" id="{783617D6-C096-FC45-8281-70AAE490F55C}"/>
              </a:ext>
            </a:extLst>
          </p:cNvPr>
          <p:cNvSpPr/>
          <p:nvPr/>
        </p:nvSpPr>
        <p:spPr>
          <a:xfrm>
            <a:off x="9473373" y="1825625"/>
            <a:ext cx="437321" cy="400111"/>
          </a:xfrm>
          <a:prstGeom prst="rect">
            <a:avLst/>
          </a:prstGeom>
          <a:solidFill>
            <a:srgbClr val="DC4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 xmlns:a16="http://schemas.microsoft.com/office/drawing/2014/main" id="{2EF5FC15-226E-344E-A54A-D87ADD9040E0}"/>
              </a:ext>
            </a:extLst>
          </p:cNvPr>
          <p:cNvSpPr txBox="1"/>
          <p:nvPr/>
        </p:nvSpPr>
        <p:spPr>
          <a:xfrm>
            <a:off x="9473372" y="1363960"/>
            <a:ext cx="2718627" cy="1323439"/>
          </a:xfrm>
          <a:prstGeom prst="rect">
            <a:avLst/>
          </a:prstGeom>
          <a:noFill/>
        </p:spPr>
        <p:txBody>
          <a:bodyPr wrap="square" rtlCol="0">
            <a:spAutoFit/>
          </a:bodyPr>
          <a:lstStyle/>
          <a:p>
            <a:r>
              <a:rPr lang="en-US" sz="2000" b="1" dirty="0"/>
              <a:t>KEY</a:t>
            </a:r>
          </a:p>
          <a:p>
            <a:endParaRPr lang="en-US" sz="2000" b="1" dirty="0"/>
          </a:p>
          <a:p>
            <a:r>
              <a:rPr lang="en-US" sz="2000" b="1" dirty="0"/>
              <a:t>        Davidic Line</a:t>
            </a:r>
          </a:p>
          <a:p>
            <a:r>
              <a:rPr lang="en-US" sz="2000" b="1" dirty="0"/>
              <a:t>     </a:t>
            </a:r>
          </a:p>
        </p:txBody>
      </p:sp>
      <p:sp>
        <p:nvSpPr>
          <p:cNvPr id="20" name="Right Brace 19">
            <a:extLst>
              <a:ext uri="{FF2B5EF4-FFF2-40B4-BE49-F238E27FC236}">
                <a16:creationId xmlns="" xmlns:a16="http://schemas.microsoft.com/office/drawing/2014/main" id="{39361064-109C-AA4A-BDE8-1ED603E50F39}"/>
              </a:ext>
            </a:extLst>
          </p:cNvPr>
          <p:cNvSpPr/>
          <p:nvPr/>
        </p:nvSpPr>
        <p:spPr>
          <a:xfrm rot="10800000">
            <a:off x="3366613" y="1363960"/>
            <a:ext cx="1685768" cy="30688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 xmlns:a16="http://schemas.microsoft.com/office/drawing/2014/main" id="{4C5A08D0-1C76-FA4F-89AB-B0E644A27570}"/>
              </a:ext>
            </a:extLst>
          </p:cNvPr>
          <p:cNvSpPr txBox="1"/>
          <p:nvPr/>
        </p:nvSpPr>
        <p:spPr>
          <a:xfrm>
            <a:off x="748039" y="2377073"/>
            <a:ext cx="2734250" cy="369332"/>
          </a:xfrm>
          <a:prstGeom prst="rect">
            <a:avLst/>
          </a:prstGeom>
          <a:noFill/>
        </p:spPr>
        <p:txBody>
          <a:bodyPr wrap="square" rtlCol="0">
            <a:spAutoFit/>
          </a:bodyPr>
          <a:lstStyle/>
          <a:p>
            <a:r>
              <a:rPr lang="en-US" dirty="0"/>
              <a:t>Kingdom of Israel</a:t>
            </a:r>
          </a:p>
        </p:txBody>
      </p:sp>
      <p:sp>
        <p:nvSpPr>
          <p:cNvPr id="22" name="Left Brace 21">
            <a:extLst>
              <a:ext uri="{FF2B5EF4-FFF2-40B4-BE49-F238E27FC236}">
                <a16:creationId xmlns="" xmlns:a16="http://schemas.microsoft.com/office/drawing/2014/main" id="{1D82ABB5-A679-974F-B6AC-D8F1B6502138}"/>
              </a:ext>
            </a:extLst>
          </p:cNvPr>
          <p:cNvSpPr/>
          <p:nvPr/>
        </p:nvSpPr>
        <p:spPr>
          <a:xfrm>
            <a:off x="3414928" y="5590960"/>
            <a:ext cx="457200" cy="566929"/>
          </a:xfrm>
          <a:prstGeom prst="leftBrace">
            <a:avLst>
              <a:gd name="adj1" fmla="val 0"/>
              <a:gd name="adj2" fmla="val 5168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 xmlns:a16="http://schemas.microsoft.com/office/drawing/2014/main" id="{24ED45C3-47B9-6F4B-B2EB-E8D9876B049D}"/>
              </a:ext>
            </a:extLst>
          </p:cNvPr>
          <p:cNvSpPr txBox="1"/>
          <p:nvPr/>
        </p:nvSpPr>
        <p:spPr>
          <a:xfrm>
            <a:off x="1012552" y="5590960"/>
            <a:ext cx="2734250" cy="646331"/>
          </a:xfrm>
          <a:prstGeom prst="rect">
            <a:avLst/>
          </a:prstGeom>
          <a:noFill/>
        </p:spPr>
        <p:txBody>
          <a:bodyPr wrap="square" rtlCol="0">
            <a:spAutoFit/>
          </a:bodyPr>
          <a:lstStyle/>
          <a:p>
            <a:r>
              <a:rPr lang="en-US" dirty="0"/>
              <a:t>The 8 Northern Tribes of Israel</a:t>
            </a:r>
          </a:p>
        </p:txBody>
      </p:sp>
      <p:sp>
        <p:nvSpPr>
          <p:cNvPr id="24" name="TextBox 23">
            <a:extLst>
              <a:ext uri="{FF2B5EF4-FFF2-40B4-BE49-F238E27FC236}">
                <a16:creationId xmlns="" xmlns:a16="http://schemas.microsoft.com/office/drawing/2014/main" id="{BEEB5537-15C4-594F-8BE0-002788452E0D}"/>
              </a:ext>
            </a:extLst>
          </p:cNvPr>
          <p:cNvSpPr txBox="1"/>
          <p:nvPr/>
        </p:nvSpPr>
        <p:spPr>
          <a:xfrm>
            <a:off x="8543569" y="5442203"/>
            <a:ext cx="2734250" cy="369332"/>
          </a:xfrm>
          <a:prstGeom prst="rect">
            <a:avLst/>
          </a:prstGeom>
          <a:noFill/>
        </p:spPr>
        <p:txBody>
          <a:bodyPr wrap="square" rtlCol="0">
            <a:spAutoFit/>
          </a:bodyPr>
          <a:lstStyle/>
          <a:p>
            <a:r>
              <a:rPr lang="en-US" dirty="0"/>
              <a:t>The Kingdom of Judah</a:t>
            </a:r>
          </a:p>
        </p:txBody>
      </p:sp>
    </p:spTree>
    <p:extLst>
      <p:ext uri="{BB962C8B-B14F-4D97-AF65-F5344CB8AC3E}">
        <p14:creationId xmlns:p14="http://schemas.microsoft.com/office/powerpoint/2010/main" val="187220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9588D4-6E93-BE4F-9148-1DA9BE2D72BF}"/>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dirty="0">
                <a:solidFill>
                  <a:schemeClr val="tx1"/>
                </a:solidFill>
                <a:latin typeface="Trebuchet MS" panose="020B0703020202090204" pitchFamily="34" charset="0"/>
              </a:rPr>
              <a:t>Jeroboam</a:t>
            </a:r>
          </a:p>
        </p:txBody>
      </p:sp>
      <p:cxnSp>
        <p:nvCxnSpPr>
          <p:cNvPr id="13" name="Straight Connector 12">
            <a:extLst>
              <a:ext uri="{FF2B5EF4-FFF2-40B4-BE49-F238E27FC236}">
                <a16:creationId xmlns="" xmlns:a16="http://schemas.microsoft.com/office/drawing/2014/main" id="{EBAD6A72-88E8-42F7-88B9-CAF744536BE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800968E-0A99-46C4-A9B2-6A63AC66F4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D27AFF38-CA04-0B4C-AF1D-8970F1EADC91}"/>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Divided Monarchy</a:t>
            </a:r>
            <a:endParaRPr lang="en-US" dirty="0">
              <a:latin typeface="Trebuchet MS" charset="0"/>
              <a:ea typeface="Trebuchet MS" charset="0"/>
              <a:cs typeface="Trebuchet MS" charset="0"/>
            </a:endParaRPr>
          </a:p>
        </p:txBody>
      </p:sp>
      <p:sp>
        <p:nvSpPr>
          <p:cNvPr id="8" name="Content Placeholder 7">
            <a:extLst>
              <a:ext uri="{FF2B5EF4-FFF2-40B4-BE49-F238E27FC236}">
                <a16:creationId xmlns="" xmlns:a16="http://schemas.microsoft.com/office/drawing/2014/main" id="{F504C9E1-1D8E-884A-ABEB-E23D9A6F0560}"/>
              </a:ext>
            </a:extLst>
          </p:cNvPr>
          <p:cNvSpPr>
            <a:spLocks noGrp="1"/>
          </p:cNvSpPr>
          <p:nvPr>
            <p:ph idx="1"/>
          </p:nvPr>
        </p:nvSpPr>
        <p:spPr>
          <a:xfrm>
            <a:off x="349623" y="184666"/>
            <a:ext cx="5538226" cy="4351338"/>
          </a:xfrm>
        </p:spPr>
        <p:txBody>
          <a:bodyPr>
            <a:normAutofit/>
          </a:bodyPr>
          <a:lstStyle/>
          <a:p>
            <a:pPr marL="0" indent="0">
              <a:buNone/>
            </a:pPr>
            <a:endParaRPr lang="en-US" sz="2000" b="1" i="1" dirty="0" smtClean="0"/>
          </a:p>
          <a:p>
            <a:pPr marL="0" indent="0">
              <a:buNone/>
            </a:pPr>
            <a:endParaRPr lang="en-US" sz="2000" b="1" i="1" dirty="0"/>
          </a:p>
          <a:p>
            <a:pPr marL="0" indent="0">
              <a:buNone/>
            </a:pPr>
            <a:r>
              <a:rPr lang="en-US" sz="2000" b="1" i="1" dirty="0" smtClean="0"/>
              <a:t>Son of </a:t>
            </a:r>
            <a:r>
              <a:rPr lang="en-US" sz="2000" b="1" i="1" dirty="0" err="1"/>
              <a:t>Nebat</a:t>
            </a:r>
            <a:r>
              <a:rPr lang="en-US" sz="2000" b="1" i="1" dirty="0"/>
              <a:t> and a servant of King Solomon’s, </a:t>
            </a:r>
            <a:r>
              <a:rPr lang="en-US" sz="2000" b="1" i="1" dirty="0" smtClean="0"/>
              <a:t>he led </a:t>
            </a:r>
            <a:r>
              <a:rPr lang="en-US" sz="2000" b="1" i="1" dirty="0"/>
              <a:t>the insurrection against King </a:t>
            </a:r>
            <a:r>
              <a:rPr lang="en-US" sz="2000" b="1" i="1" dirty="0" err="1"/>
              <a:t>Rehoboam</a:t>
            </a:r>
            <a:r>
              <a:rPr lang="en-US" sz="2000" b="1" i="1" dirty="0"/>
              <a:t> and founded the Northern Kingdom of </a:t>
            </a:r>
            <a:r>
              <a:rPr lang="en-US" sz="2000" b="1" i="1" dirty="0" smtClean="0"/>
              <a:t>Israel.</a:t>
            </a:r>
            <a:endParaRPr lang="en-US" sz="2000" b="1"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13" y="56650"/>
            <a:ext cx="5954526" cy="4058521"/>
          </a:xfrm>
          <a:prstGeom prst="rect">
            <a:avLst/>
          </a:prstGeom>
        </p:spPr>
      </p:pic>
    </p:spTree>
    <p:extLst>
      <p:ext uri="{BB962C8B-B14F-4D97-AF65-F5344CB8AC3E}">
        <p14:creationId xmlns:p14="http://schemas.microsoft.com/office/powerpoint/2010/main" val="4070145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EA0A10-D6C4-2A42-B024-5EE559DDCD14}"/>
              </a:ext>
            </a:extLst>
          </p:cNvPr>
          <p:cNvSpPr>
            <a:spLocks noGrp="1"/>
          </p:cNvSpPr>
          <p:nvPr>
            <p:ph type="title"/>
          </p:nvPr>
        </p:nvSpPr>
        <p:spPr/>
        <p:txBody>
          <a:bodyPr/>
          <a:lstStyle/>
          <a:p>
            <a:r>
              <a:rPr lang="en-US" b="1" dirty="0">
                <a:solidFill>
                  <a:srgbClr val="792C1D"/>
                </a:solidFill>
                <a:latin typeface="Trebuchet MS" panose="020B0703020202090204" pitchFamily="34" charset="0"/>
              </a:rPr>
              <a:t>Journal Question </a:t>
            </a:r>
          </a:p>
        </p:txBody>
      </p:sp>
      <p:sp>
        <p:nvSpPr>
          <p:cNvPr id="3" name="Content Placeholder 2">
            <a:extLst>
              <a:ext uri="{FF2B5EF4-FFF2-40B4-BE49-F238E27FC236}">
                <a16:creationId xmlns="" xmlns:a16="http://schemas.microsoft.com/office/drawing/2014/main" id="{480F385D-7B25-DA4D-B7EF-246E38A2C849}"/>
              </a:ext>
            </a:extLst>
          </p:cNvPr>
          <p:cNvSpPr>
            <a:spLocks noGrp="1"/>
          </p:cNvSpPr>
          <p:nvPr>
            <p:ph idx="1"/>
          </p:nvPr>
        </p:nvSpPr>
        <p:spPr>
          <a:xfrm>
            <a:off x="838200" y="1886585"/>
            <a:ext cx="5585460" cy="4351338"/>
          </a:xfrm>
        </p:spPr>
        <p:txBody>
          <a:bodyPr>
            <a:normAutofit fontScale="92500" lnSpcReduction="10000"/>
          </a:bodyPr>
          <a:lstStyle/>
          <a:p>
            <a:pPr marL="0" indent="0">
              <a:buNone/>
            </a:pPr>
            <a:r>
              <a:rPr lang="en-US" sz="2200" i="1" dirty="0" smtClean="0"/>
              <a:t>The prophet Amos, decrying </a:t>
            </a:r>
            <a:r>
              <a:rPr lang="en-US" sz="2200" i="1" dirty="0"/>
              <a:t>the lifestyle of the Hebrew rich and </a:t>
            </a:r>
            <a:r>
              <a:rPr lang="en-US" sz="2200" i="1" dirty="0" smtClean="0"/>
              <a:t>elite, said: </a:t>
            </a:r>
            <a:endParaRPr lang="en-US" sz="2200" i="1" dirty="0"/>
          </a:p>
          <a:p>
            <a:pPr marL="0" indent="0">
              <a:buNone/>
            </a:pPr>
            <a:r>
              <a:rPr lang="en-US" b="1" i="1" dirty="0"/>
              <a:t>They trample the heads of the destitute</a:t>
            </a:r>
            <a:br>
              <a:rPr lang="en-US" b="1" i="1" dirty="0"/>
            </a:br>
            <a:r>
              <a:rPr lang="en-US" b="1" i="1" dirty="0"/>
              <a:t> </a:t>
            </a:r>
            <a:r>
              <a:rPr lang="en-US" b="1" i="1" dirty="0" smtClean="0"/>
              <a:t>    into </a:t>
            </a:r>
            <a:r>
              <a:rPr lang="en-US" b="1" i="1" dirty="0"/>
              <a:t>the dust of the earth,</a:t>
            </a:r>
            <a:br>
              <a:rPr lang="en-US" b="1" i="1" dirty="0"/>
            </a:br>
            <a:r>
              <a:rPr lang="en-US" b="1" i="1" dirty="0" smtClean="0"/>
              <a:t>     and </a:t>
            </a:r>
            <a:r>
              <a:rPr lang="en-US" b="1" i="1" dirty="0"/>
              <a:t>force the lowly out of the way</a:t>
            </a:r>
            <a:r>
              <a:rPr lang="en-US" b="1" i="1" dirty="0" smtClean="0"/>
              <a:t>.</a:t>
            </a:r>
          </a:p>
          <a:p>
            <a:pPr marL="0" indent="0">
              <a:buNone/>
            </a:pPr>
            <a:r>
              <a:rPr lang="en-US" b="1" i="1" dirty="0"/>
              <a:t> </a:t>
            </a:r>
            <a:r>
              <a:rPr lang="en-US" b="1" i="1" dirty="0" smtClean="0"/>
              <a:t>                                           (Am </a:t>
            </a:r>
            <a:r>
              <a:rPr lang="en-US" b="1" i="1" dirty="0"/>
              <a:t>2:7a) </a:t>
            </a:r>
          </a:p>
          <a:p>
            <a:endParaRPr lang="en-US" dirty="0"/>
          </a:p>
          <a:p>
            <a:r>
              <a:rPr lang="en-US" dirty="0" smtClean="0"/>
              <a:t>Who are the poor today who are victimized by those more rich and powerful? Write a short prayer for them and their life situation.</a:t>
            </a:r>
          </a:p>
        </p:txBody>
      </p:sp>
      <p:pic>
        <p:nvPicPr>
          <p:cNvPr id="5" name="Picture 4" descr="A picture containing text&#10;&#10;Description automatically generated">
            <a:extLst>
              <a:ext uri="{FF2B5EF4-FFF2-40B4-BE49-F238E27FC236}">
                <a16:creationId xmlns="" xmlns:a16="http://schemas.microsoft.com/office/drawing/2014/main" id="{2142C9DB-3076-5F48-99F0-5E070CE6B717}"/>
              </a:ext>
            </a:extLst>
          </p:cNvPr>
          <p:cNvPicPr>
            <a:picLocks noChangeAspect="1"/>
          </p:cNvPicPr>
          <p:nvPr/>
        </p:nvPicPr>
        <p:blipFill>
          <a:blip r:embed="rId3"/>
          <a:stretch>
            <a:fillRect/>
          </a:stretch>
        </p:blipFill>
        <p:spPr>
          <a:xfrm>
            <a:off x="6493434" y="826294"/>
            <a:ext cx="4398683" cy="5498354"/>
          </a:xfrm>
          <a:prstGeom prst="rect">
            <a:avLst/>
          </a:prstGeom>
        </p:spPr>
      </p:pic>
    </p:spTree>
    <p:extLst>
      <p:ext uri="{BB962C8B-B14F-4D97-AF65-F5344CB8AC3E}">
        <p14:creationId xmlns:p14="http://schemas.microsoft.com/office/powerpoint/2010/main" val="239061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EBF87945-A001-489F-9D9B-7D9435F0B9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E7804B5-3A75-B543-8925-404692AD31A0}"/>
              </a:ext>
            </a:extLst>
          </p:cNvPr>
          <p:cNvSpPr>
            <a:spLocks noGrp="1"/>
          </p:cNvSpPr>
          <p:nvPr>
            <p:ph type="title"/>
          </p:nvPr>
        </p:nvSpPr>
        <p:spPr>
          <a:xfrm>
            <a:off x="838200" y="365760"/>
            <a:ext cx="10515600" cy="1325563"/>
          </a:xfrm>
        </p:spPr>
        <p:txBody>
          <a:bodyPr>
            <a:normAutofit/>
          </a:bodyPr>
          <a:lstStyle/>
          <a:p>
            <a:r>
              <a:rPr lang="en-US" b="1" dirty="0">
                <a:solidFill>
                  <a:schemeClr val="bg1"/>
                </a:solidFill>
                <a:latin typeface="Trebuchet MS" panose="020B0703020202090204" pitchFamily="34" charset="0"/>
              </a:rPr>
              <a:t>Ten Lost Tribes of Israel</a:t>
            </a:r>
          </a:p>
        </p:txBody>
      </p:sp>
      <p:pic>
        <p:nvPicPr>
          <p:cNvPr id="6" name="Picture 5" descr="A picture containing outdoor, sitting, sheep, black&#10;&#10;Description automatically generated">
            <a:extLst>
              <a:ext uri="{FF2B5EF4-FFF2-40B4-BE49-F238E27FC236}">
                <a16:creationId xmlns="" xmlns:a16="http://schemas.microsoft.com/office/drawing/2014/main" id="{9F12FE99-1D9B-C144-A521-3C5734DDB78F}"/>
              </a:ext>
            </a:extLst>
          </p:cNvPr>
          <p:cNvPicPr>
            <a:picLocks noChangeAspect="1"/>
          </p:cNvPicPr>
          <p:nvPr/>
        </p:nvPicPr>
        <p:blipFill rotWithShape="1">
          <a:blip r:embed="rId3"/>
          <a:srcRect l="2842" r="11639"/>
          <a:stretch/>
        </p:blipFill>
        <p:spPr>
          <a:xfrm>
            <a:off x="841248" y="2276857"/>
            <a:ext cx="5015484" cy="3900106"/>
          </a:xfrm>
          <a:prstGeom prst="rect">
            <a:avLst/>
          </a:prstGeom>
        </p:spPr>
      </p:pic>
      <p:sp>
        <p:nvSpPr>
          <p:cNvPr id="3" name="Content Placeholder 2">
            <a:extLst>
              <a:ext uri="{FF2B5EF4-FFF2-40B4-BE49-F238E27FC236}">
                <a16:creationId xmlns="" xmlns:a16="http://schemas.microsoft.com/office/drawing/2014/main" id="{787740F5-F317-224E-B127-19C20CB5C817}"/>
              </a:ext>
            </a:extLst>
          </p:cNvPr>
          <p:cNvSpPr>
            <a:spLocks noGrp="1"/>
          </p:cNvSpPr>
          <p:nvPr>
            <p:ph idx="1"/>
          </p:nvPr>
        </p:nvSpPr>
        <p:spPr>
          <a:xfrm>
            <a:off x="6335270" y="2276857"/>
            <a:ext cx="5015484" cy="3900106"/>
          </a:xfrm>
        </p:spPr>
        <p:txBody>
          <a:bodyPr anchor="ctr">
            <a:normAutofit/>
          </a:bodyPr>
          <a:lstStyle/>
          <a:p>
            <a:pPr marL="0" indent="0">
              <a:buNone/>
            </a:pPr>
            <a:r>
              <a:rPr lang="en-US" sz="2000" b="1" i="1" dirty="0"/>
              <a:t>This came about because the children of Israel sinned against the LORD, their God, who had brought them up from the land of Egypt, from under the domination of Pharaoh, king of Egypt, and because they venerated other gods. They followed the rites of the </a:t>
            </a:r>
            <a:r>
              <a:rPr lang="en-US" sz="2000" b="1" i="1" dirty="0" smtClean="0"/>
              <a:t>nations whom </a:t>
            </a:r>
            <a:r>
              <a:rPr lang="en-US" sz="2000" b="1" i="1" dirty="0"/>
              <a:t>the LORD had cleared out of the way of the children of Israel and the kings of Israel whom they set </a:t>
            </a:r>
            <a:r>
              <a:rPr lang="en-US" sz="2000" b="1" i="1" dirty="0" smtClean="0"/>
              <a:t>up</a:t>
            </a:r>
            <a:r>
              <a:rPr lang="en-US" sz="2000" b="1" dirty="0" smtClean="0"/>
              <a:t>. (2 </a:t>
            </a:r>
            <a:r>
              <a:rPr lang="en-US" sz="2000" b="1" dirty="0"/>
              <a:t>Kings 17:7-8)</a:t>
            </a:r>
          </a:p>
        </p:txBody>
      </p:sp>
      <p:sp>
        <p:nvSpPr>
          <p:cNvPr id="4" name="TextBox 3">
            <a:extLst>
              <a:ext uri="{FF2B5EF4-FFF2-40B4-BE49-F238E27FC236}">
                <a16:creationId xmlns="" xmlns:a16="http://schemas.microsoft.com/office/drawing/2014/main" id="{F042B0ED-14C4-664B-B634-DFF8F61258B9}"/>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smtClean="0">
                <a:latin typeface="Trebuchet MS" charset="0"/>
                <a:ea typeface="Trebuchet MS" charset="0"/>
                <a:cs typeface="Trebuchet MS" charset="0"/>
              </a:rPr>
              <a:t>The Last </a:t>
            </a:r>
            <a:r>
              <a:rPr lang="en-US" i="1" dirty="0">
                <a:latin typeface="Trebuchet MS" charset="0"/>
                <a:ea typeface="Trebuchet MS" charset="0"/>
                <a:cs typeface="Trebuchet MS" charset="0"/>
              </a:rPr>
              <a:t>Days of the Independent Monarchy</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2058536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04C659-6142-F748-BAB9-6C1F2629E237}"/>
              </a:ext>
            </a:extLst>
          </p:cNvPr>
          <p:cNvSpPr>
            <a:spLocks noGrp="1"/>
          </p:cNvSpPr>
          <p:nvPr>
            <p:ph type="title"/>
          </p:nvPr>
        </p:nvSpPr>
        <p:spPr/>
        <p:txBody>
          <a:bodyPr/>
          <a:lstStyle/>
          <a:p>
            <a:r>
              <a:rPr lang="en-US" dirty="0"/>
              <a:t>Images</a:t>
            </a:r>
            <a:br>
              <a:rPr lang="en-US" dirty="0"/>
            </a:br>
            <a:endParaRPr lang="en-US" dirty="0"/>
          </a:p>
        </p:txBody>
      </p:sp>
      <p:sp>
        <p:nvSpPr>
          <p:cNvPr id="3" name="Content Placeholder 2">
            <a:extLst>
              <a:ext uri="{FF2B5EF4-FFF2-40B4-BE49-F238E27FC236}">
                <a16:creationId xmlns="" xmlns:a16="http://schemas.microsoft.com/office/drawing/2014/main" id="{6BC0790F-5FA5-FC41-8DFF-E95F3A21928A}"/>
              </a:ext>
            </a:extLst>
          </p:cNvPr>
          <p:cNvSpPr>
            <a:spLocks noGrp="1"/>
          </p:cNvSpPr>
          <p:nvPr>
            <p:ph idx="1"/>
          </p:nvPr>
        </p:nvSpPr>
        <p:spPr>
          <a:xfrm>
            <a:off x="0" y="1097280"/>
            <a:ext cx="12192000" cy="5760720"/>
          </a:xfrm>
        </p:spPr>
        <p:txBody>
          <a:bodyPr>
            <a:normAutofit fontScale="62500" lnSpcReduction="20000"/>
          </a:bodyPr>
          <a:lstStyle/>
          <a:p>
            <a:r>
              <a:rPr lang="en-US" dirty="0" smtClean="0"/>
              <a:t>Slide </a:t>
            </a:r>
            <a:r>
              <a:rPr lang="en-US" dirty="0"/>
              <a:t>2</a:t>
            </a:r>
            <a:r>
              <a:rPr lang="en-US" dirty="0" smtClean="0"/>
              <a:t>: </a:t>
            </a:r>
            <a:r>
              <a:rPr lang="en-US" dirty="0">
                <a:hlinkClick r:id="rId2"/>
              </a:rPr>
              <a:t>https://</a:t>
            </a:r>
            <a:r>
              <a:rPr lang="en-US" dirty="0" smtClean="0">
                <a:hlinkClick r:id="rId2"/>
              </a:rPr>
              <a:t>commons.wikimedia.org/wiki/File:Eli_and_Samuel.jpg</a:t>
            </a:r>
            <a:endParaRPr lang="en-US" dirty="0" smtClean="0"/>
          </a:p>
          <a:p>
            <a:r>
              <a:rPr lang="en-US" dirty="0" smtClean="0"/>
              <a:t>Slide 4: </a:t>
            </a:r>
          </a:p>
          <a:p>
            <a:pPr lvl="1"/>
            <a:r>
              <a:rPr lang="en-US" dirty="0" smtClean="0">
                <a:hlinkClick r:id="rId3"/>
              </a:rPr>
              <a:t>https</a:t>
            </a:r>
            <a:r>
              <a:rPr lang="en-US" dirty="0">
                <a:hlinkClick r:id="rId3"/>
              </a:rPr>
              <a:t>://</a:t>
            </a:r>
            <a:r>
              <a:rPr lang="en-US" dirty="0" smtClean="0">
                <a:hlinkClick r:id="rId3"/>
              </a:rPr>
              <a:t>commons.wikimedia.org/wiki/File:Chludov_proclamation.jpg</a:t>
            </a:r>
            <a:endParaRPr lang="en-US" dirty="0" smtClean="0"/>
          </a:p>
          <a:p>
            <a:pPr lvl="1"/>
            <a:r>
              <a:rPr lang="en-US" dirty="0">
                <a:hlinkClick r:id="rId4"/>
              </a:rPr>
              <a:t>https://commons.wikimedia.org/w/index.php?sort=relevance&amp;search=king+josiah&amp;title=Special:Search&amp;profile=advanced&amp;fulltext=1&amp;advancedSearch-current=%7B%7D&amp;ns0=1&amp;ns6=1&amp;ns12=1&amp;ns14=1&amp;ns100=1&amp;ns106=1#/media/File:Josiah.gif</a:t>
            </a:r>
            <a:r>
              <a:rPr lang="en-US" dirty="0" smtClean="0"/>
              <a:t>	</a:t>
            </a:r>
          </a:p>
          <a:p>
            <a:r>
              <a:rPr lang="en-US" dirty="0" smtClean="0"/>
              <a:t>Slide 6: </a:t>
            </a:r>
          </a:p>
          <a:p>
            <a:pPr lvl="1"/>
            <a:r>
              <a:rPr lang="en-US" dirty="0">
                <a:hlinkClick r:id="rId5"/>
              </a:rPr>
              <a:t>https://</a:t>
            </a:r>
            <a:r>
              <a:rPr lang="en-US" dirty="0" smtClean="0">
                <a:hlinkClick r:id="rId5"/>
              </a:rPr>
              <a:t>www.metmuseum.org/art/collection/search/322889</a:t>
            </a:r>
            <a:endParaRPr lang="en-US" dirty="0" smtClean="0"/>
          </a:p>
          <a:p>
            <a:pPr lvl="1"/>
            <a:r>
              <a:rPr lang="en-US" dirty="0">
                <a:hlinkClick r:id="rId6"/>
              </a:rPr>
              <a:t>https://</a:t>
            </a:r>
            <a:r>
              <a:rPr lang="en-US" dirty="0" smtClean="0">
                <a:hlinkClick r:id="rId6"/>
              </a:rPr>
              <a:t>www.metmuseum.org/art/collection/search/327231</a:t>
            </a:r>
            <a:endParaRPr lang="en-US" dirty="0" smtClean="0"/>
          </a:p>
          <a:p>
            <a:r>
              <a:rPr lang="en-US" dirty="0" smtClean="0"/>
              <a:t>Slide 9: </a:t>
            </a:r>
          </a:p>
          <a:p>
            <a:pPr lvl="1"/>
            <a:r>
              <a:rPr lang="en-US" dirty="0">
                <a:hlinkClick r:id="rId7"/>
              </a:rPr>
              <a:t>https://en.wikipedia.org/wiki/Saul#/media/File:David_and_Saul_(Julius_Kronberg)_-_Nationalmuseum_-_</a:t>
            </a:r>
            <a:r>
              <a:rPr lang="en-US" dirty="0" smtClean="0">
                <a:hlinkClick r:id="rId7"/>
              </a:rPr>
              <a:t>18384.tif</a:t>
            </a:r>
            <a:endParaRPr lang="en-US" dirty="0" smtClean="0"/>
          </a:p>
          <a:p>
            <a:pPr lvl="1"/>
            <a:r>
              <a:rPr lang="en-US" dirty="0">
                <a:hlinkClick r:id="rId8"/>
              </a:rPr>
              <a:t>https://</a:t>
            </a:r>
            <a:r>
              <a:rPr lang="en-US" dirty="0" smtClean="0">
                <a:hlinkClick r:id="rId8"/>
              </a:rPr>
              <a:t>commons.wikimedia.org/wiki/File:Elie_Marcuse_saul.jpg</a:t>
            </a:r>
            <a:endParaRPr lang="en-US" dirty="0" smtClean="0"/>
          </a:p>
          <a:p>
            <a:r>
              <a:rPr lang="en-US" dirty="0" smtClean="0"/>
              <a:t>Slide 11: </a:t>
            </a:r>
          </a:p>
          <a:p>
            <a:pPr lvl="1"/>
            <a:r>
              <a:rPr lang="en-US" dirty="0">
                <a:hlinkClick r:id="rId9"/>
              </a:rPr>
              <a:t>https://pixabay.com/illustrations/jesus-christ-god-holy-spirit-4779546</a:t>
            </a:r>
            <a:r>
              <a:rPr lang="en-US" dirty="0" smtClean="0">
                <a:hlinkClick r:id="rId9"/>
              </a:rPr>
              <a:t>/</a:t>
            </a:r>
            <a:endParaRPr lang="en-US" dirty="0" smtClean="0"/>
          </a:p>
          <a:p>
            <a:pPr lvl="1"/>
            <a:r>
              <a:rPr lang="en-US" dirty="0">
                <a:hlinkClick r:id="rId10"/>
              </a:rPr>
              <a:t>https://commons.wikimedia.org/w/index.php?search=king+david&amp;title=Special:Search&amp;go=Go&amp;ns0=1&amp;ns6=1&amp;ns12=1&amp;ns14=1&amp;ns100=1&amp;ns106=1#/media/File:King_David_by_Gustave_Moreau.jpg</a:t>
            </a:r>
            <a:endParaRPr lang="en-US" dirty="0" smtClean="0"/>
          </a:p>
          <a:p>
            <a:r>
              <a:rPr lang="en-US" dirty="0" smtClean="0"/>
              <a:t>Slide 12: </a:t>
            </a:r>
            <a:r>
              <a:rPr lang="en-US" dirty="0">
                <a:hlinkClick r:id="rId11"/>
              </a:rPr>
              <a:t>https://commons.wikimedia.org/wiki/File:Cornelis_de_Vos_-_The_Anointing_of_Solomon.jpg</a:t>
            </a:r>
            <a:endParaRPr lang="en-US" dirty="0" smtClean="0"/>
          </a:p>
          <a:p>
            <a:r>
              <a:rPr lang="en-US" dirty="0" smtClean="0"/>
              <a:t>Slide </a:t>
            </a:r>
            <a:r>
              <a:rPr lang="en-US" dirty="0"/>
              <a:t>13</a:t>
            </a:r>
            <a:r>
              <a:rPr lang="en-US" dirty="0" smtClean="0"/>
              <a:t>: </a:t>
            </a:r>
            <a:r>
              <a:rPr lang="en-US" dirty="0">
                <a:hlinkClick r:id="rId12"/>
              </a:rPr>
              <a:t>https://unsplash.com/photos/Ug2aF0-HmnE</a:t>
            </a:r>
            <a:endParaRPr lang="en-US" dirty="0"/>
          </a:p>
          <a:p>
            <a:r>
              <a:rPr lang="en-US" dirty="0"/>
              <a:t>Slide </a:t>
            </a:r>
            <a:r>
              <a:rPr lang="en-US" dirty="0" smtClean="0"/>
              <a:t>16: </a:t>
            </a:r>
            <a:r>
              <a:rPr lang="en-US" dirty="0">
                <a:hlinkClick r:id="rId13"/>
              </a:rPr>
              <a:t>https://en.wikipedia.org/wiki/Amos_(prophet)#/</a:t>
            </a:r>
            <a:r>
              <a:rPr lang="en-US" dirty="0" smtClean="0">
                <a:hlinkClick r:id="rId13"/>
              </a:rPr>
              <a:t>media/File:Amos-prophet.jpg</a:t>
            </a:r>
            <a:endParaRPr lang="en-US" dirty="0" smtClean="0"/>
          </a:p>
          <a:p>
            <a:r>
              <a:rPr lang="en-US" dirty="0" smtClean="0"/>
              <a:t>Slide 17: </a:t>
            </a:r>
            <a:r>
              <a:rPr lang="en-US" dirty="0">
                <a:hlinkClick r:id="rId14"/>
              </a:rPr>
              <a:t>https://en.wikipedia.org/wiki/Resettlement_policy_of_the_Neo-Assyrian_Empire</a:t>
            </a:r>
            <a:r>
              <a:rPr lang="en-US">
                <a:hlinkClick r:id="rId14"/>
              </a:rPr>
              <a:t>#/</a:t>
            </a:r>
            <a:r>
              <a:rPr lang="en-US" smtClean="0">
                <a:hlinkClick r:id="rId14"/>
              </a:rPr>
              <a:t>media/File:Judaean_people_are_being_deported_into_exile_after_the_capture_of_Lachish.jpg</a:t>
            </a:r>
            <a:r>
              <a:rPr lang="en-US" smtClean="0"/>
              <a:t> </a:t>
            </a:r>
            <a:endParaRPr lang="en-US" dirty="0"/>
          </a:p>
        </p:txBody>
      </p:sp>
    </p:spTree>
    <p:extLst>
      <p:ext uri="{BB962C8B-B14F-4D97-AF65-F5344CB8AC3E}">
        <p14:creationId xmlns:p14="http://schemas.microsoft.com/office/powerpoint/2010/main" val="180787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829A"/>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C3170C6F-64FA-1F4D-B412-D7965E645D3A}"/>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Request for a King</a:t>
            </a:r>
            <a:endParaRPr lang="en-US" dirty="0">
              <a:latin typeface="Trebuchet MS" charset="0"/>
              <a:ea typeface="Trebuchet MS" charset="0"/>
              <a:cs typeface="Trebuchet MS" charset="0"/>
            </a:endParaRPr>
          </a:p>
        </p:txBody>
      </p:sp>
      <p:sp>
        <p:nvSpPr>
          <p:cNvPr id="6" name="Oval 5">
            <a:extLst>
              <a:ext uri="{FF2B5EF4-FFF2-40B4-BE49-F238E27FC236}">
                <a16:creationId xmlns="" xmlns:a16="http://schemas.microsoft.com/office/drawing/2014/main" id="{79CAA30D-F9EA-3241-A35F-C5A1118F9C41}"/>
              </a:ext>
            </a:extLst>
          </p:cNvPr>
          <p:cNvSpPr/>
          <p:nvPr/>
        </p:nvSpPr>
        <p:spPr>
          <a:xfrm>
            <a:off x="341815" y="1774410"/>
            <a:ext cx="5546034" cy="5492152"/>
          </a:xfrm>
          <a:prstGeom prst="ellipse">
            <a:avLst/>
          </a:prstGeom>
          <a:solidFill>
            <a:schemeClr val="bg1">
              <a:lumMod val="9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22FEDD3-7F53-7244-B103-9B6A500765FF}"/>
              </a:ext>
            </a:extLst>
          </p:cNvPr>
          <p:cNvSpPr>
            <a:spLocks noGrp="1"/>
          </p:cNvSpPr>
          <p:nvPr>
            <p:ph type="title"/>
          </p:nvPr>
        </p:nvSpPr>
        <p:spPr>
          <a:xfrm>
            <a:off x="1120402" y="2552700"/>
            <a:ext cx="4204137" cy="3719721"/>
          </a:xfrm>
        </p:spPr>
        <p:txBody>
          <a:bodyPr>
            <a:normAutofit/>
          </a:bodyPr>
          <a:lstStyle/>
          <a:p>
            <a:pPr marL="0" indent="0"/>
            <a:r>
              <a:rPr lang="en-US" sz="3600" b="1" dirty="0">
                <a:solidFill>
                  <a:srgbClr val="B81E2A"/>
                </a:solidFill>
                <a:latin typeface="Trebuchet MS" panose="020B0703020202090204" pitchFamily="34" charset="0"/>
              </a:rPr>
              <a:t>Samuel	</a:t>
            </a:r>
            <a:r>
              <a:rPr lang="en-US" sz="3600" b="1" dirty="0" smtClean="0">
                <a:solidFill>
                  <a:srgbClr val="B81E2A"/>
                </a:solidFill>
                <a:latin typeface="Trebuchet MS" panose="020B0703020202090204" pitchFamily="34" charset="0"/>
              </a:rPr>
              <a:t/>
            </a:r>
            <a:br>
              <a:rPr lang="en-US" sz="3600" b="1" dirty="0" smtClean="0">
                <a:solidFill>
                  <a:srgbClr val="B81E2A"/>
                </a:solidFill>
                <a:latin typeface="Trebuchet MS" panose="020B0703020202090204" pitchFamily="34" charset="0"/>
              </a:rPr>
            </a:br>
            <a:r>
              <a:rPr lang="en-US" sz="2000" b="1" i="1" dirty="0">
                <a:latin typeface="Calibri" panose="020F0502020204030204" pitchFamily="34" charset="0"/>
                <a:cs typeface="Calibri" panose="020F0502020204030204" pitchFamily="34" charset="0"/>
              </a:rPr>
              <a:t>Final Judge of Israel</a:t>
            </a:r>
            <a:br>
              <a:rPr lang="en-US" sz="2000" b="1" i="1" dirty="0">
                <a:latin typeface="Calibri" panose="020F0502020204030204" pitchFamily="34" charset="0"/>
                <a:cs typeface="Calibri" panose="020F0502020204030204" pitchFamily="34" charset="0"/>
              </a:rPr>
            </a:br>
            <a:r>
              <a:rPr lang="en-US" sz="2000" b="1" i="1" dirty="0">
                <a:latin typeface="Calibri" panose="020F0502020204030204" pitchFamily="34" charset="0"/>
                <a:cs typeface="Calibri" panose="020F0502020204030204" pitchFamily="34" charset="0"/>
              </a:rPr>
              <a:t>Prophet</a:t>
            </a:r>
            <a:br>
              <a:rPr lang="en-US" sz="2000" b="1" i="1" dirty="0">
                <a:latin typeface="Calibri" panose="020F0502020204030204" pitchFamily="34" charset="0"/>
                <a:cs typeface="Calibri" panose="020F0502020204030204" pitchFamily="34" charset="0"/>
              </a:rPr>
            </a:br>
            <a:r>
              <a:rPr lang="en-US" sz="2000" b="1" i="1" dirty="0">
                <a:latin typeface="Calibri" panose="020F0502020204030204" pitchFamily="34" charset="0"/>
                <a:cs typeface="Calibri" panose="020F0502020204030204" pitchFamily="34" charset="0"/>
              </a:rPr>
              <a:t>Priest</a:t>
            </a:r>
            <a:r>
              <a:rPr lang="en-US" sz="3600" dirty="0">
                <a:latin typeface="Calibri" panose="020F0502020204030204" pitchFamily="34" charset="0"/>
                <a:cs typeface="Calibri" panose="020F0502020204030204" pitchFamily="34" charset="0"/>
              </a:rPr>
              <a:t/>
            </a:r>
            <a:br>
              <a:rPr lang="en-US" sz="3600" dirty="0">
                <a:latin typeface="Calibri" panose="020F0502020204030204" pitchFamily="34" charset="0"/>
                <a:cs typeface="Calibri" panose="020F0502020204030204" pitchFamily="34" charset="0"/>
              </a:rPr>
            </a:br>
            <a:endParaRPr lang="en-US" sz="3600" b="1" dirty="0">
              <a:solidFill>
                <a:srgbClr val="B81E2A"/>
              </a:solidFill>
              <a:latin typeface="Trebuchet MS" panose="020B0703020202090204" pitchFamily="34" charset="0"/>
            </a:endParaRPr>
          </a:p>
        </p:txBody>
      </p:sp>
      <p:pic>
        <p:nvPicPr>
          <p:cNvPr id="1026" name="Picture 2" descr="ile:Eli and Sam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710" y="164592"/>
            <a:ext cx="45434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80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FE2AC2-CC2E-5649-8342-67D0A0A633B2}"/>
              </a:ext>
            </a:extLst>
          </p:cNvPr>
          <p:cNvSpPr>
            <a:spLocks noGrp="1"/>
          </p:cNvSpPr>
          <p:nvPr>
            <p:ph type="title"/>
          </p:nvPr>
        </p:nvSpPr>
        <p:spPr>
          <a:xfrm>
            <a:off x="3210130" y="402842"/>
            <a:ext cx="10515600" cy="1325563"/>
          </a:xfrm>
        </p:spPr>
        <p:txBody>
          <a:bodyPr>
            <a:noAutofit/>
          </a:bodyPr>
          <a:lstStyle/>
          <a:p>
            <a:r>
              <a:rPr lang="en-US" sz="5000" b="1" dirty="0">
                <a:solidFill>
                  <a:srgbClr val="42829A"/>
                </a:solidFill>
                <a:latin typeface="Trebuchet MS" panose="020B0703020202090204" pitchFamily="34" charset="0"/>
              </a:rPr>
              <a:t>Monarchy of Israel</a:t>
            </a:r>
            <a:br>
              <a:rPr lang="en-US" sz="5000" b="1" dirty="0">
                <a:solidFill>
                  <a:srgbClr val="42829A"/>
                </a:solidFill>
                <a:latin typeface="Trebuchet MS" panose="020B0703020202090204" pitchFamily="34" charset="0"/>
              </a:rPr>
            </a:br>
            <a:endParaRPr lang="en-US" sz="5000" b="1" dirty="0">
              <a:solidFill>
                <a:srgbClr val="42829A"/>
              </a:solidFill>
              <a:latin typeface="Trebuchet MS" panose="020B0703020202090204" pitchFamily="34" charset="0"/>
            </a:endParaRPr>
          </a:p>
        </p:txBody>
      </p:sp>
      <p:graphicFrame>
        <p:nvGraphicFramePr>
          <p:cNvPr id="4" name="Content Placeholder 3">
            <a:extLst>
              <a:ext uri="{FF2B5EF4-FFF2-40B4-BE49-F238E27FC236}">
                <a16:creationId xmlns="" xmlns:a16="http://schemas.microsoft.com/office/drawing/2014/main" id="{882037A3-E903-EC4C-995B-A03D488CBA96}"/>
              </a:ext>
            </a:extLst>
          </p:cNvPr>
          <p:cNvGraphicFramePr>
            <a:graphicFrameLocks noGrp="1"/>
          </p:cNvGraphicFramePr>
          <p:nvPr>
            <p:ph idx="1"/>
            <p:extLst>
              <p:ext uri="{D42A27DB-BD31-4B8C-83A1-F6EECF244321}">
                <p14:modId xmlns:p14="http://schemas.microsoft.com/office/powerpoint/2010/main" val="886887342"/>
              </p:ext>
            </p:extLst>
          </p:nvPr>
        </p:nvGraphicFramePr>
        <p:xfrm>
          <a:off x="1037063" y="1290918"/>
          <a:ext cx="10515600" cy="4065214"/>
        </p:xfrm>
        <a:graphic>
          <a:graphicData uri="http://schemas.openxmlformats.org/drawingml/2006/table">
            <a:tbl>
              <a:tblPr firstRow="1" bandRow="1">
                <a:tableStyleId>{EB9631B5-78F2-41C9-869B-9F39066F8104}</a:tableStyleId>
              </a:tblPr>
              <a:tblGrid>
                <a:gridCol w="5257800">
                  <a:extLst>
                    <a:ext uri="{9D8B030D-6E8A-4147-A177-3AD203B41FA5}">
                      <a16:colId xmlns="" xmlns:a16="http://schemas.microsoft.com/office/drawing/2014/main" val="1154671984"/>
                    </a:ext>
                  </a:extLst>
                </a:gridCol>
                <a:gridCol w="5257800">
                  <a:extLst>
                    <a:ext uri="{9D8B030D-6E8A-4147-A177-3AD203B41FA5}">
                      <a16:colId xmlns="" xmlns:a16="http://schemas.microsoft.com/office/drawing/2014/main" val="1006132258"/>
                    </a:ext>
                  </a:extLst>
                </a:gridCol>
              </a:tblGrid>
              <a:tr h="1048870">
                <a:tc>
                  <a:txBody>
                    <a:bodyPr/>
                    <a:lstStyle/>
                    <a:p>
                      <a:r>
                        <a:rPr lang="en-US" sz="3500" dirty="0"/>
                        <a:t>Positives of Monarchy</a:t>
                      </a:r>
                    </a:p>
                  </a:txBody>
                  <a:tcPr>
                    <a:solidFill>
                      <a:srgbClr val="42829A"/>
                    </a:solidFill>
                  </a:tcPr>
                </a:tc>
                <a:tc>
                  <a:txBody>
                    <a:bodyPr/>
                    <a:lstStyle/>
                    <a:p>
                      <a:r>
                        <a:rPr lang="en-US" sz="3500" dirty="0" smtClean="0"/>
                        <a:t>Negatives of </a:t>
                      </a:r>
                      <a:r>
                        <a:rPr lang="en-US" sz="3500" dirty="0"/>
                        <a:t>Monarchy</a:t>
                      </a:r>
                    </a:p>
                  </a:txBody>
                  <a:tcPr>
                    <a:solidFill>
                      <a:srgbClr val="42829A"/>
                    </a:solidFill>
                  </a:tcPr>
                </a:tc>
                <a:extLst>
                  <a:ext uri="{0D108BD9-81ED-4DB2-BD59-A6C34878D82A}">
                    <a16:rowId xmlns="" xmlns:a16="http://schemas.microsoft.com/office/drawing/2014/main" val="2975434134"/>
                  </a:ext>
                </a:extLst>
              </a:tr>
              <a:tr h="1005448">
                <a:tc>
                  <a:txBody>
                    <a:bodyPr/>
                    <a:lstStyle/>
                    <a:p>
                      <a:r>
                        <a:rPr lang="en-US" sz="2500" dirty="0"/>
                        <a:t>Strong central leadership</a:t>
                      </a:r>
                    </a:p>
                  </a:txBody>
                  <a:tcPr/>
                </a:tc>
                <a:tc>
                  <a:txBody>
                    <a:bodyPr/>
                    <a:lstStyle/>
                    <a:p>
                      <a:r>
                        <a:rPr lang="en-US" sz="2500" dirty="0"/>
                        <a:t>King David had many failings</a:t>
                      </a:r>
                    </a:p>
                  </a:txBody>
                  <a:tcPr/>
                </a:tc>
                <a:extLst>
                  <a:ext uri="{0D108BD9-81ED-4DB2-BD59-A6C34878D82A}">
                    <a16:rowId xmlns="" xmlns:a16="http://schemas.microsoft.com/office/drawing/2014/main" val="1769192711"/>
                  </a:ext>
                </a:extLst>
              </a:tr>
              <a:tr h="1005448">
                <a:tc>
                  <a:txBody>
                    <a:bodyPr/>
                    <a:lstStyle/>
                    <a:p>
                      <a:r>
                        <a:rPr lang="en-US" sz="2500" dirty="0"/>
                        <a:t>Jerusalem conquered and made into a holy city</a:t>
                      </a:r>
                    </a:p>
                  </a:txBody>
                  <a:tcPr/>
                </a:tc>
                <a:tc>
                  <a:txBody>
                    <a:bodyPr/>
                    <a:lstStyle/>
                    <a:p>
                      <a:r>
                        <a:rPr lang="en-US" sz="2500" dirty="0"/>
                        <a:t>King Solomon compromised his faith in God </a:t>
                      </a:r>
                    </a:p>
                  </a:txBody>
                  <a:tcPr/>
                </a:tc>
                <a:extLst>
                  <a:ext uri="{0D108BD9-81ED-4DB2-BD59-A6C34878D82A}">
                    <a16:rowId xmlns="" xmlns:a16="http://schemas.microsoft.com/office/drawing/2014/main" val="3852250843"/>
                  </a:ext>
                </a:extLst>
              </a:tr>
              <a:tr h="1005448">
                <a:tc>
                  <a:txBody>
                    <a:bodyPr/>
                    <a:lstStyle/>
                    <a:p>
                      <a:r>
                        <a:rPr lang="en-US" sz="2500" dirty="0" smtClean="0"/>
                        <a:t>From the Davidic line would come a Messiah</a:t>
                      </a:r>
                      <a:endParaRPr lang="en-US" sz="2500" dirty="0"/>
                    </a:p>
                  </a:txBody>
                  <a:tcPr/>
                </a:tc>
                <a:tc>
                  <a:txBody>
                    <a:bodyPr/>
                    <a:lstStyle/>
                    <a:p>
                      <a:r>
                        <a:rPr lang="en-US" sz="2500" dirty="0"/>
                        <a:t>Kings favored rich and hurt the poor</a:t>
                      </a:r>
                    </a:p>
                  </a:txBody>
                  <a:tcPr/>
                </a:tc>
                <a:extLst>
                  <a:ext uri="{0D108BD9-81ED-4DB2-BD59-A6C34878D82A}">
                    <a16:rowId xmlns="" xmlns:a16="http://schemas.microsoft.com/office/drawing/2014/main" val="847632799"/>
                  </a:ext>
                </a:extLst>
              </a:tr>
            </a:tbl>
          </a:graphicData>
        </a:graphic>
      </p:graphicFrame>
      <p:sp>
        <p:nvSpPr>
          <p:cNvPr id="10" name="TextBox 9">
            <a:extLst>
              <a:ext uri="{FF2B5EF4-FFF2-40B4-BE49-F238E27FC236}">
                <a16:creationId xmlns="" xmlns:a16="http://schemas.microsoft.com/office/drawing/2014/main" id="{89541192-CB69-BD4B-9E01-EE0094C178F2}"/>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Request for a King</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4294719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9D3A9E89-033E-4C4A-8C41-416DABFFD3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86293361-111E-427D-8E5B-256944AC83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6D7650C-5F66-344C-9B9A-17EE7F6E3E41}"/>
              </a:ext>
            </a:extLst>
          </p:cNvPr>
          <p:cNvSpPr>
            <a:spLocks noGrp="1"/>
          </p:cNvSpPr>
          <p:nvPr>
            <p:ph type="title"/>
          </p:nvPr>
        </p:nvSpPr>
        <p:spPr>
          <a:xfrm>
            <a:off x="594360" y="687479"/>
            <a:ext cx="3444240" cy="1574874"/>
          </a:xfrm>
        </p:spPr>
        <p:txBody>
          <a:bodyPr anchor="b">
            <a:normAutofit/>
          </a:bodyPr>
          <a:lstStyle/>
          <a:p>
            <a:endParaRPr lang="en-US" sz="3400" dirty="0"/>
          </a:p>
        </p:txBody>
      </p:sp>
      <p:grpSp>
        <p:nvGrpSpPr>
          <p:cNvPr id="18" name="Group 17">
            <a:extLst>
              <a:ext uri="{FF2B5EF4-FFF2-40B4-BE49-F238E27FC236}">
                <a16:creationId xmlns="" xmlns:a16="http://schemas.microsoft.com/office/drawing/2014/main" id="{A41D73DD-160B-4885-A9CF-94EADD70D42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9" name="Rectangle 64">
              <a:extLst>
                <a:ext uri="{FF2B5EF4-FFF2-40B4-BE49-F238E27FC236}">
                  <a16:creationId xmlns="" xmlns:a16="http://schemas.microsoft.com/office/drawing/2014/main" id="{163DBB78-4E4E-4B2A-B257-CD3C2408AF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 xmlns:a16="http://schemas.microsoft.com/office/drawing/2014/main" id="{DD0F509B-05E7-42D0-9A4A-9BBA9ABA47F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 xmlns:a16="http://schemas.microsoft.com/office/drawing/2014/main" id="{FF4A0A03-6FCB-47AB-A889-ABEAF35DE02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 xmlns:a16="http://schemas.microsoft.com/office/drawing/2014/main" id="{8A6A27D1-12E0-4FAD-8C16-8A32A4EF204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 xmlns:a16="http://schemas.microsoft.com/office/drawing/2014/main" id="{90BF3193-B4B0-4FDB-9734-8C9FABA532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 xmlns:a16="http://schemas.microsoft.com/office/drawing/2014/main" id="{AB0CFE0F-0383-4629-9009-F66B040A16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 xmlns:a16="http://schemas.microsoft.com/office/drawing/2014/main" id="{5C7EB065-8792-4BDB-9863-6F1BAA3C4B6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 xmlns:a16="http://schemas.microsoft.com/office/drawing/2014/main" id="{45ACE59D-97B6-4DD1-BB37-12C292F1835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 xmlns:a16="http://schemas.microsoft.com/office/drawing/2014/main" id="{5F2AAD78-5862-44FE-AB92-AF713D5F1F7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 xmlns:a16="http://schemas.microsoft.com/office/drawing/2014/main" id="{C9BF96B3-92E5-4693-B918-69EDD8FD740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 xmlns:a16="http://schemas.microsoft.com/office/drawing/2014/main" id="{5B9B69C3-A82A-4F4F-A3C4-9D2B5AFAD1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 xmlns:a16="http://schemas.microsoft.com/office/drawing/2014/main" id="{ED3C38D4-9B11-4F5F-A279-1A30E0CFBC5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 xmlns:a16="http://schemas.microsoft.com/office/drawing/2014/main" id="{3100DDA4-8F42-4CB2-8921-3894F7BA05A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 xmlns:a16="http://schemas.microsoft.com/office/drawing/2014/main" id="{A5936488-9C8D-40DA-BB04-6850F22355C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 xmlns:a16="http://schemas.microsoft.com/office/drawing/2014/main" id="{1B9028EA-A394-4A9A-865A-E02D2D9AF2C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 xmlns:a16="http://schemas.microsoft.com/office/drawing/2014/main" id="{3E802313-55B4-481A-BFD3-000851BC82E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 xmlns:a16="http://schemas.microsoft.com/office/drawing/2014/main" id="{708829DB-C817-49E6-9A68-CA180E94FB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 xmlns:a16="http://schemas.microsoft.com/office/drawing/2014/main" id="{F6D48ED4-3DDF-47BF-87FA-07B83FD9550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 xmlns:a16="http://schemas.microsoft.com/office/drawing/2014/main" id="{4796464F-801F-4ACF-8CA7-B166D8E4227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 xmlns:a16="http://schemas.microsoft.com/office/drawing/2014/main" id="{EFBA0710-DB96-4132-8292-1ECBDADD73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10">
            <a:extLst>
              <a:ext uri="{FF2B5EF4-FFF2-40B4-BE49-F238E27FC236}">
                <a16:creationId xmlns="" xmlns:a16="http://schemas.microsoft.com/office/drawing/2014/main" id="{C75F8029-F3A0-4C99-9126-64DE2DCB8865}"/>
              </a:ext>
            </a:extLst>
          </p:cNvPr>
          <p:cNvSpPr>
            <a:spLocks noGrp="1"/>
          </p:cNvSpPr>
          <p:nvPr>
            <p:ph idx="1"/>
          </p:nvPr>
        </p:nvSpPr>
        <p:spPr>
          <a:xfrm>
            <a:off x="594360" y="3155626"/>
            <a:ext cx="3444240" cy="2935176"/>
          </a:xfrm>
        </p:spPr>
        <p:txBody>
          <a:bodyPr anchor="ctr">
            <a:normAutofit/>
          </a:bodyPr>
          <a:lstStyle/>
          <a:p>
            <a:endParaRPr lang="en-US" sz="1800" dirty="0"/>
          </a:p>
        </p:txBody>
      </p:sp>
      <p:pic>
        <p:nvPicPr>
          <p:cNvPr id="7" name="Picture 6" descr="A picture containing text, book&#10;&#10;Description automatically generated">
            <a:extLst>
              <a:ext uri="{FF2B5EF4-FFF2-40B4-BE49-F238E27FC236}">
                <a16:creationId xmlns="" xmlns:a16="http://schemas.microsoft.com/office/drawing/2014/main" id="{03F62A60-8B58-CE44-8543-CA8FBAE7ED82}"/>
              </a:ext>
            </a:extLst>
          </p:cNvPr>
          <p:cNvPicPr>
            <a:picLocks noChangeAspect="1"/>
          </p:cNvPicPr>
          <p:nvPr/>
        </p:nvPicPr>
        <p:blipFill rotWithShape="1">
          <a:blip r:embed="rId3"/>
          <a:srcRect l="16554" r="29259"/>
          <a:stretch/>
        </p:blipFill>
        <p:spPr>
          <a:xfrm>
            <a:off x="533400" y="565142"/>
            <a:ext cx="3566160" cy="5577118"/>
          </a:xfrm>
          <a:prstGeom prst="rect">
            <a:avLst/>
          </a:prstGeom>
        </p:spPr>
      </p:pic>
      <p:pic>
        <p:nvPicPr>
          <p:cNvPr id="5" name="Content Placeholder 4" descr="A picture containing text, book&#10;&#10;Description automatically generated">
            <a:extLst>
              <a:ext uri="{FF2B5EF4-FFF2-40B4-BE49-F238E27FC236}">
                <a16:creationId xmlns="" xmlns:a16="http://schemas.microsoft.com/office/drawing/2014/main" id="{5C3A9DE3-9FB5-4643-B34C-D49F384C2FFF}"/>
              </a:ext>
            </a:extLst>
          </p:cNvPr>
          <p:cNvPicPr>
            <a:picLocks noChangeAspect="1"/>
          </p:cNvPicPr>
          <p:nvPr/>
        </p:nvPicPr>
        <p:blipFill rotWithShape="1">
          <a:blip r:embed="rId4"/>
          <a:srcRect l="-195" t="1382" r="192" b="10255"/>
          <a:stretch/>
        </p:blipFill>
        <p:spPr>
          <a:xfrm>
            <a:off x="8321044" y="531074"/>
            <a:ext cx="3566160" cy="5577118"/>
          </a:xfrm>
          <a:prstGeom prst="rect">
            <a:avLst/>
          </a:prstGeom>
        </p:spPr>
      </p:pic>
      <p:sp>
        <p:nvSpPr>
          <p:cNvPr id="40" name="Rectangle 39">
            <a:extLst>
              <a:ext uri="{FF2B5EF4-FFF2-40B4-BE49-F238E27FC236}">
                <a16:creationId xmlns="" xmlns:a16="http://schemas.microsoft.com/office/drawing/2014/main" id="{78907291-9D6D-4740-81DB-441477BCA2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 xmlns:a16="http://schemas.microsoft.com/office/drawing/2014/main" id="{1D8AFE7C-F1DD-A947-96CE-7C58A32ADA90}"/>
              </a:ext>
            </a:extLst>
          </p:cNvPr>
          <p:cNvSpPr txBox="1"/>
          <p:nvPr/>
        </p:nvSpPr>
        <p:spPr>
          <a:xfrm>
            <a:off x="6011803" y="6142260"/>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Request for a King</a:t>
            </a:r>
            <a:endParaRPr lang="en-US" dirty="0">
              <a:latin typeface="Trebuchet MS" charset="0"/>
              <a:ea typeface="Trebuchet MS" charset="0"/>
              <a:cs typeface="Trebuchet MS" charset="0"/>
            </a:endParaRPr>
          </a:p>
        </p:txBody>
      </p:sp>
      <p:sp>
        <p:nvSpPr>
          <p:cNvPr id="8" name="TextBox 7">
            <a:extLst>
              <a:ext uri="{FF2B5EF4-FFF2-40B4-BE49-F238E27FC236}">
                <a16:creationId xmlns="" xmlns:a16="http://schemas.microsoft.com/office/drawing/2014/main" id="{CFE2E287-F41F-8C42-92DE-C7371F166661}"/>
              </a:ext>
            </a:extLst>
          </p:cNvPr>
          <p:cNvSpPr txBox="1"/>
          <p:nvPr/>
        </p:nvSpPr>
        <p:spPr>
          <a:xfrm>
            <a:off x="6011803" y="5009056"/>
            <a:ext cx="2743200" cy="784830"/>
          </a:xfrm>
          <a:prstGeom prst="rect">
            <a:avLst/>
          </a:prstGeom>
          <a:noFill/>
        </p:spPr>
        <p:txBody>
          <a:bodyPr wrap="square" rtlCol="0">
            <a:spAutoFit/>
          </a:bodyPr>
          <a:lstStyle/>
          <a:p>
            <a:r>
              <a:rPr lang="en-US" sz="4500" i="1" dirty="0"/>
              <a:t>Hezekiah</a:t>
            </a:r>
          </a:p>
        </p:txBody>
      </p:sp>
      <p:sp>
        <p:nvSpPr>
          <p:cNvPr id="42" name="TextBox 41">
            <a:extLst>
              <a:ext uri="{FF2B5EF4-FFF2-40B4-BE49-F238E27FC236}">
                <a16:creationId xmlns="" xmlns:a16="http://schemas.microsoft.com/office/drawing/2014/main" id="{A47A7E95-7ADB-1E45-9416-2B5C2B30DB5F}"/>
              </a:ext>
            </a:extLst>
          </p:cNvPr>
          <p:cNvSpPr txBox="1"/>
          <p:nvPr/>
        </p:nvSpPr>
        <p:spPr>
          <a:xfrm>
            <a:off x="4160520" y="531074"/>
            <a:ext cx="2743200" cy="784830"/>
          </a:xfrm>
          <a:prstGeom prst="rect">
            <a:avLst/>
          </a:prstGeom>
          <a:noFill/>
        </p:spPr>
        <p:txBody>
          <a:bodyPr wrap="square" rtlCol="0">
            <a:spAutoFit/>
          </a:bodyPr>
          <a:lstStyle/>
          <a:p>
            <a:r>
              <a:rPr lang="en-US" sz="4500" i="1" dirty="0"/>
              <a:t>Josiah</a:t>
            </a:r>
          </a:p>
        </p:txBody>
      </p:sp>
      <p:sp>
        <p:nvSpPr>
          <p:cNvPr id="10" name="TextBox 9">
            <a:extLst>
              <a:ext uri="{FF2B5EF4-FFF2-40B4-BE49-F238E27FC236}">
                <a16:creationId xmlns="" xmlns:a16="http://schemas.microsoft.com/office/drawing/2014/main" id="{5FDC6857-EE28-E945-8822-0E520454DF53}"/>
              </a:ext>
            </a:extLst>
          </p:cNvPr>
          <p:cNvSpPr txBox="1"/>
          <p:nvPr/>
        </p:nvSpPr>
        <p:spPr>
          <a:xfrm>
            <a:off x="4160520" y="2306801"/>
            <a:ext cx="4023360" cy="707886"/>
          </a:xfrm>
          <a:prstGeom prst="rect">
            <a:avLst/>
          </a:prstGeom>
          <a:noFill/>
        </p:spPr>
        <p:txBody>
          <a:bodyPr wrap="square" rtlCol="0">
            <a:spAutoFit/>
          </a:bodyPr>
          <a:lstStyle/>
          <a:p>
            <a:pPr algn="ctr"/>
            <a:r>
              <a:rPr lang="en-US" sz="2000" dirty="0">
                <a:solidFill>
                  <a:srgbClr val="C00000"/>
                </a:solidFill>
              </a:rPr>
              <a:t>Two </a:t>
            </a:r>
            <a:r>
              <a:rPr lang="en-US" sz="2000" dirty="0" smtClean="0">
                <a:solidFill>
                  <a:srgbClr val="C00000"/>
                </a:solidFill>
              </a:rPr>
              <a:t>kings </a:t>
            </a:r>
            <a:r>
              <a:rPr lang="en-US" sz="2000" dirty="0">
                <a:solidFill>
                  <a:srgbClr val="C00000"/>
                </a:solidFill>
              </a:rPr>
              <a:t>who </a:t>
            </a:r>
            <a:r>
              <a:rPr lang="en-US" sz="2000" dirty="0" smtClean="0">
                <a:solidFill>
                  <a:srgbClr val="C00000"/>
                </a:solidFill>
              </a:rPr>
              <a:t>faithfully followed the Lord</a:t>
            </a:r>
            <a:endParaRPr lang="en-US" sz="2000" dirty="0">
              <a:solidFill>
                <a:srgbClr val="C00000"/>
              </a:solidFill>
            </a:endParaRPr>
          </a:p>
        </p:txBody>
      </p:sp>
    </p:spTree>
    <p:extLst>
      <p:ext uri="{BB962C8B-B14F-4D97-AF65-F5344CB8AC3E}">
        <p14:creationId xmlns:p14="http://schemas.microsoft.com/office/powerpoint/2010/main" val="41845928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87362"/>
            </a:gs>
            <a:gs pos="31000">
              <a:srgbClr val="587362"/>
            </a:gs>
            <a:gs pos="82000">
              <a:schemeClr val="bg2">
                <a:lumMod val="75000"/>
              </a:schemeClr>
            </a:gs>
            <a:gs pos="100000">
              <a:schemeClr val="bg2">
                <a:lumMod val="75000"/>
              </a:schemeClr>
            </a:gs>
          </a:gsLst>
          <a:lin ang="4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7D5EC3-72EE-A643-82E2-3711794FCD85}"/>
              </a:ext>
            </a:extLst>
          </p:cNvPr>
          <p:cNvSpPr>
            <a:spLocks noGrp="1"/>
          </p:cNvSpPr>
          <p:nvPr>
            <p:ph type="title"/>
          </p:nvPr>
        </p:nvSpPr>
        <p:spPr>
          <a:xfrm>
            <a:off x="480829" y="373023"/>
            <a:ext cx="6371263" cy="1325563"/>
          </a:xfrm>
        </p:spPr>
        <p:txBody>
          <a:bodyPr>
            <a:normAutofit/>
          </a:bodyPr>
          <a:lstStyle/>
          <a:p>
            <a:pPr algn="ctr"/>
            <a:r>
              <a:rPr lang="en-US" sz="2000" b="1" dirty="0" smtClean="0">
                <a:solidFill>
                  <a:srgbClr val="FFFF00"/>
                </a:solidFill>
                <a:latin typeface="Trebuchet MS" panose="020B0703020202090204" pitchFamily="34" charset="0"/>
              </a:rPr>
              <a:t>Under the monarchy Israelite religious practice strayed from worshiping YHWH. It began to include:</a:t>
            </a:r>
            <a:endParaRPr lang="en-US" sz="2000" b="1" dirty="0">
              <a:solidFill>
                <a:srgbClr val="FFFF00"/>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A4ABA160-548C-1E4F-A532-CC3D9A5AE341}"/>
              </a:ext>
            </a:extLst>
          </p:cNvPr>
          <p:cNvSpPr>
            <a:spLocks noGrp="1"/>
          </p:cNvSpPr>
          <p:nvPr>
            <p:ph idx="1"/>
          </p:nvPr>
        </p:nvSpPr>
        <p:spPr>
          <a:xfrm>
            <a:off x="838200" y="1825625"/>
            <a:ext cx="6177149" cy="4351338"/>
          </a:xfrm>
        </p:spPr>
        <p:txBody>
          <a:bodyPr/>
          <a:lstStyle/>
          <a:p>
            <a:r>
              <a:rPr lang="en-US" dirty="0">
                <a:solidFill>
                  <a:schemeClr val="bg2">
                    <a:lumMod val="90000"/>
                  </a:schemeClr>
                </a:solidFill>
              </a:rPr>
              <a:t>Idolatry</a:t>
            </a:r>
          </a:p>
          <a:p>
            <a:r>
              <a:rPr lang="en-US" dirty="0">
                <a:solidFill>
                  <a:schemeClr val="bg2">
                    <a:lumMod val="90000"/>
                  </a:schemeClr>
                </a:solidFill>
              </a:rPr>
              <a:t>Worship of false gods</a:t>
            </a:r>
          </a:p>
          <a:p>
            <a:r>
              <a:rPr lang="en-US" dirty="0" smtClean="0">
                <a:solidFill>
                  <a:schemeClr val="bg2">
                    <a:lumMod val="90000"/>
                  </a:schemeClr>
                </a:solidFill>
              </a:rPr>
              <a:t>Canaanite </a:t>
            </a:r>
            <a:r>
              <a:rPr lang="en-US" dirty="0">
                <a:solidFill>
                  <a:schemeClr val="bg2">
                    <a:lumMod val="90000"/>
                  </a:schemeClr>
                </a:solidFill>
              </a:rPr>
              <a:t>practices </a:t>
            </a:r>
          </a:p>
          <a:p>
            <a:pPr lvl="1"/>
            <a:r>
              <a:rPr lang="en-US" dirty="0">
                <a:solidFill>
                  <a:schemeClr val="bg2">
                    <a:lumMod val="90000"/>
                  </a:schemeClr>
                </a:solidFill>
              </a:rPr>
              <a:t>Offerings made in the Temple</a:t>
            </a:r>
          </a:p>
          <a:p>
            <a:pPr lvl="1"/>
            <a:r>
              <a:rPr lang="en-US" dirty="0">
                <a:solidFill>
                  <a:schemeClr val="bg2">
                    <a:lumMod val="90000"/>
                  </a:schemeClr>
                </a:solidFill>
              </a:rPr>
              <a:t>Images of gods</a:t>
            </a:r>
          </a:p>
          <a:p>
            <a:pPr lvl="1"/>
            <a:r>
              <a:rPr lang="en-US" dirty="0">
                <a:solidFill>
                  <a:schemeClr val="bg2">
                    <a:lumMod val="90000"/>
                  </a:schemeClr>
                </a:solidFill>
              </a:rPr>
              <a:t>Burning incense to Baal, the sun, the moon and the signs of the zodiac</a:t>
            </a:r>
          </a:p>
          <a:p>
            <a:pPr lvl="1"/>
            <a:endParaRPr lang="en-US" dirty="0">
              <a:solidFill>
                <a:schemeClr val="bg2">
                  <a:lumMod val="90000"/>
                </a:schemeClr>
              </a:solidFill>
            </a:endParaRPr>
          </a:p>
        </p:txBody>
      </p:sp>
      <p:sp>
        <p:nvSpPr>
          <p:cNvPr id="4" name="TextBox 3">
            <a:extLst>
              <a:ext uri="{FF2B5EF4-FFF2-40B4-BE49-F238E27FC236}">
                <a16:creationId xmlns="" xmlns:a16="http://schemas.microsoft.com/office/drawing/2014/main" id="{669DEBF9-B94E-F24B-AC8A-25F80AE70C29}"/>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Religious Developments during the Monarchy</a:t>
            </a:r>
            <a:endParaRPr lang="en-US" dirty="0">
              <a:latin typeface="Trebuchet MS" charset="0"/>
              <a:ea typeface="Trebuchet MS" charset="0"/>
              <a:cs typeface="Trebuchet M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292" y="1035804"/>
            <a:ext cx="4132449" cy="4417935"/>
          </a:xfrm>
          <a:prstGeom prst="rect">
            <a:avLst/>
          </a:prstGeom>
        </p:spPr>
      </p:pic>
    </p:spTree>
    <p:extLst>
      <p:ext uri="{BB962C8B-B14F-4D97-AF65-F5344CB8AC3E}">
        <p14:creationId xmlns:p14="http://schemas.microsoft.com/office/powerpoint/2010/main" val="2428417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descr="A picture containing black, brown, sitting, statue&#10;&#10;Description automatically generated">
            <a:extLst>
              <a:ext uri="{FF2B5EF4-FFF2-40B4-BE49-F238E27FC236}">
                <a16:creationId xmlns="" xmlns:a16="http://schemas.microsoft.com/office/drawing/2014/main" id="{8C8BA4B5-117C-E245-8CAF-69A2FAD53B0C}"/>
              </a:ext>
            </a:extLst>
          </p:cNvPr>
          <p:cNvPicPr>
            <a:picLocks noGrp="1" noChangeAspect="1"/>
          </p:cNvPicPr>
          <p:nvPr>
            <p:ph idx="1"/>
          </p:nvPr>
        </p:nvPicPr>
        <p:blipFill rotWithShape="1">
          <a:blip r:embed="rId3"/>
          <a:srcRect t="8622" b="12066"/>
          <a:stretch/>
        </p:blipFill>
        <p:spPr>
          <a:xfrm>
            <a:off x="20" y="10"/>
            <a:ext cx="6095980" cy="6857990"/>
          </a:xfrm>
          <a:prstGeom prst="rect">
            <a:avLst/>
          </a:prstGeom>
        </p:spPr>
      </p:pic>
      <p:pic>
        <p:nvPicPr>
          <p:cNvPr id="16" name="Picture 15" descr="A close up of a statue&#10;&#10;Description automatically generated">
            <a:extLst>
              <a:ext uri="{FF2B5EF4-FFF2-40B4-BE49-F238E27FC236}">
                <a16:creationId xmlns="" xmlns:a16="http://schemas.microsoft.com/office/drawing/2014/main" id="{8A9293C0-225F-9042-B390-5509995F757E}"/>
              </a:ext>
            </a:extLst>
          </p:cNvPr>
          <p:cNvPicPr>
            <a:picLocks noChangeAspect="1"/>
          </p:cNvPicPr>
          <p:nvPr/>
        </p:nvPicPr>
        <p:blipFill rotWithShape="1">
          <a:blip r:embed="rId4"/>
          <a:srcRect l="-1042" t="5318" r="1042" b="15650"/>
          <a:stretch/>
        </p:blipFill>
        <p:spPr>
          <a:xfrm>
            <a:off x="5991925" y="0"/>
            <a:ext cx="6177149" cy="6949284"/>
          </a:xfrm>
          <a:prstGeom prst="rect">
            <a:avLst/>
          </a:prstGeom>
        </p:spPr>
      </p:pic>
      <p:sp>
        <p:nvSpPr>
          <p:cNvPr id="26" name="Rectangle 25">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ame 27">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 xmlns:a16="http://schemas.microsoft.com/office/drawing/2014/main" id="{BC843872-DC30-6041-85C4-CE259BE5ADB5}"/>
              </a:ext>
            </a:extLst>
          </p:cNvPr>
          <p:cNvSpPr>
            <a:spLocks noGrp="1"/>
          </p:cNvSpPr>
          <p:nvPr>
            <p:ph type="title"/>
          </p:nvPr>
        </p:nvSpPr>
        <p:spPr>
          <a:xfrm>
            <a:off x="4286858" y="2761554"/>
            <a:ext cx="3618284" cy="1345720"/>
          </a:xfrm>
          <a:noFill/>
        </p:spPr>
        <p:txBody>
          <a:bodyPr vert="horz" lIns="91440" tIns="45720" rIns="91440" bIns="45720" rtlCol="0" anchor="ctr">
            <a:noAutofit/>
          </a:bodyPr>
          <a:lstStyle/>
          <a:p>
            <a:pPr algn="ctr"/>
            <a:r>
              <a:rPr lang="en-US" sz="5000" b="1" kern="1200" dirty="0">
                <a:solidFill>
                  <a:srgbClr val="3E4026"/>
                </a:solidFill>
                <a:latin typeface="Al Nile" pitchFamily="2" charset="-78"/>
                <a:cs typeface="Al Nile" pitchFamily="2" charset="-78"/>
              </a:rPr>
              <a:t>Canaanite gods</a:t>
            </a:r>
          </a:p>
        </p:txBody>
      </p:sp>
      <p:sp>
        <p:nvSpPr>
          <p:cNvPr id="4" name="TextBox 3">
            <a:extLst>
              <a:ext uri="{FF2B5EF4-FFF2-40B4-BE49-F238E27FC236}">
                <a16:creationId xmlns="" xmlns:a16="http://schemas.microsoft.com/office/drawing/2014/main" id="{654D0E43-DE2D-1B4B-BDA4-B5E100C293BE}"/>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Religious Developments during the Monarchy</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307324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 xmlns:a16="http://schemas.microsoft.com/office/drawing/2014/main" id="{1BF3FCB3-4AA1-7343-8EFE-C9EFE26F71F8}"/>
              </a:ext>
            </a:extLst>
          </p:cNvPr>
          <p:cNvGraphicFramePr>
            <a:graphicFrameLocks noGrp="1"/>
          </p:cNvGraphicFramePr>
          <p:nvPr>
            <p:ph idx="1"/>
            <p:extLst>
              <p:ext uri="{D42A27DB-BD31-4B8C-83A1-F6EECF244321}">
                <p14:modId xmlns:p14="http://schemas.microsoft.com/office/powerpoint/2010/main" val="266957677"/>
              </p:ext>
            </p:extLst>
          </p:nvPr>
        </p:nvGraphicFramePr>
        <p:xfrm>
          <a:off x="-144650" y="311705"/>
          <a:ext cx="12064998" cy="61769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 xmlns:a16="http://schemas.microsoft.com/office/drawing/2014/main" id="{44ED046D-1570-D649-8AEB-943B74C39D09}"/>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Religious Developments during the Monarchy</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819838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907E"/>
            </a:gs>
            <a:gs pos="20000">
              <a:srgbClr val="6C8B7A"/>
            </a:gs>
            <a:gs pos="57000">
              <a:srgbClr val="587362"/>
            </a:gs>
            <a:gs pos="100000">
              <a:schemeClr val="bg2">
                <a:lumMod val="7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E214AA7-F028-4A0D-8698-61AEC754D1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264F2BFF-CF3C-5849-AB93-5E3F9307788A}"/>
              </a:ext>
            </a:extLst>
          </p:cNvPr>
          <p:cNvSpPr>
            <a:spLocks noGrp="1"/>
          </p:cNvSpPr>
          <p:nvPr>
            <p:ph type="title"/>
          </p:nvPr>
        </p:nvSpPr>
        <p:spPr>
          <a:xfrm>
            <a:off x="1014902" y="1202277"/>
            <a:ext cx="4292594" cy="1041018"/>
          </a:xfrm>
          <a:noFill/>
          <a:ln w="38100">
            <a:noFill/>
            <a:miter lim="800000"/>
          </a:ln>
        </p:spPr>
        <p:txBody>
          <a:bodyPr anchor="t">
            <a:normAutofit/>
          </a:bodyPr>
          <a:lstStyle/>
          <a:p>
            <a:pPr algn="ctr"/>
            <a:r>
              <a:rPr lang="en-US" sz="3600" b="1" dirty="0">
                <a:solidFill>
                  <a:schemeClr val="accent3">
                    <a:lumMod val="60000"/>
                    <a:lumOff val="40000"/>
                  </a:schemeClr>
                </a:solidFill>
                <a:latin typeface="Trebuchet MS" panose="020B0703020202090204" pitchFamily="34" charset="0"/>
              </a:rPr>
              <a:t>Israelite Religion</a:t>
            </a:r>
          </a:p>
        </p:txBody>
      </p:sp>
      <p:sp>
        <p:nvSpPr>
          <p:cNvPr id="3" name="Content Placeholder 2">
            <a:extLst>
              <a:ext uri="{FF2B5EF4-FFF2-40B4-BE49-F238E27FC236}">
                <a16:creationId xmlns="" xmlns:a16="http://schemas.microsoft.com/office/drawing/2014/main" id="{79313D60-05EA-4D45-95A9-76CC3D0D83A4}"/>
              </a:ext>
            </a:extLst>
          </p:cNvPr>
          <p:cNvSpPr>
            <a:spLocks noGrp="1"/>
          </p:cNvSpPr>
          <p:nvPr>
            <p:ph sz="half" idx="1"/>
          </p:nvPr>
        </p:nvSpPr>
        <p:spPr>
          <a:xfrm>
            <a:off x="1476908" y="2147974"/>
            <a:ext cx="3830588" cy="2959777"/>
          </a:xfrm>
        </p:spPr>
        <p:txBody>
          <a:bodyPr anchor="t">
            <a:normAutofit lnSpcReduction="10000"/>
          </a:bodyPr>
          <a:lstStyle/>
          <a:p>
            <a:r>
              <a:rPr lang="en-US" sz="2500" dirty="0" smtClean="0"/>
              <a:t>Liberated slaves from the pharaoh of Egypt</a:t>
            </a:r>
            <a:endParaRPr lang="en-US" sz="2500" dirty="0"/>
          </a:p>
          <a:p>
            <a:r>
              <a:rPr lang="en-US" sz="2500" dirty="0" smtClean="0"/>
              <a:t>Its laws directed people to share resources</a:t>
            </a:r>
            <a:endParaRPr lang="en-US" sz="2500" dirty="0"/>
          </a:p>
          <a:p>
            <a:r>
              <a:rPr lang="en-US" sz="2500" dirty="0" smtClean="0"/>
              <a:t>Did not advocate for oppressive rulers</a:t>
            </a:r>
            <a:endParaRPr lang="en-US" sz="2500" dirty="0"/>
          </a:p>
          <a:p>
            <a:r>
              <a:rPr lang="en-US" sz="2500" dirty="0"/>
              <a:t>Care for the weakest members of society</a:t>
            </a:r>
          </a:p>
          <a:p>
            <a:endParaRPr lang="en-US" sz="2500" dirty="0"/>
          </a:p>
        </p:txBody>
      </p:sp>
      <p:cxnSp>
        <p:nvCxnSpPr>
          <p:cNvPr id="11" name="Straight Connector 10">
            <a:extLst>
              <a:ext uri="{FF2B5EF4-FFF2-40B4-BE49-F238E27FC236}">
                <a16:creationId xmlns="" xmlns:a16="http://schemas.microsoft.com/office/drawing/2014/main" id="{D6206FDC-2777-4D7F-AF9C-73413DA664C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 xmlns:a16="http://schemas.microsoft.com/office/drawing/2014/main" id="{7C542A28-7DCB-E746-9FA1-FB3F77CE8EB8}"/>
              </a:ext>
            </a:extLst>
          </p:cNvPr>
          <p:cNvSpPr>
            <a:spLocks noGrp="1"/>
          </p:cNvSpPr>
          <p:nvPr>
            <p:ph sz="half" idx="2"/>
          </p:nvPr>
        </p:nvSpPr>
        <p:spPr>
          <a:xfrm>
            <a:off x="6417731" y="2147973"/>
            <a:ext cx="4292594" cy="2959778"/>
          </a:xfrm>
        </p:spPr>
        <p:txBody>
          <a:bodyPr anchor="t">
            <a:noAutofit/>
          </a:bodyPr>
          <a:lstStyle/>
          <a:p>
            <a:r>
              <a:rPr lang="en-US" sz="2500" dirty="0" smtClean="0"/>
              <a:t>Was religion </a:t>
            </a:r>
            <a:r>
              <a:rPr lang="en-US" sz="2500" dirty="0"/>
              <a:t>of the </a:t>
            </a:r>
            <a:r>
              <a:rPr lang="en-US" sz="2500" dirty="0" smtClean="0"/>
              <a:t>majority</a:t>
            </a:r>
            <a:endParaRPr lang="en-US" sz="2500" dirty="0"/>
          </a:p>
          <a:p>
            <a:r>
              <a:rPr lang="en-US" sz="2500" dirty="0"/>
              <a:t>Associated with fertility and agriculture (majority were farmers)</a:t>
            </a:r>
          </a:p>
          <a:p>
            <a:r>
              <a:rPr lang="en-US" sz="2500" dirty="0"/>
              <a:t>Served </a:t>
            </a:r>
            <a:r>
              <a:rPr lang="en-US" sz="2500" dirty="0" smtClean="0"/>
              <a:t>kings and taught common people that their fate was determined by the gods</a:t>
            </a:r>
            <a:endParaRPr lang="en-US" sz="2500" dirty="0"/>
          </a:p>
          <a:p>
            <a:endParaRPr lang="en-US" sz="2500" dirty="0"/>
          </a:p>
        </p:txBody>
      </p:sp>
      <p:sp>
        <p:nvSpPr>
          <p:cNvPr id="7" name="TextBox 6">
            <a:extLst>
              <a:ext uri="{FF2B5EF4-FFF2-40B4-BE49-F238E27FC236}">
                <a16:creationId xmlns="" xmlns:a16="http://schemas.microsoft.com/office/drawing/2014/main" id="{34087364-180E-AA46-A62E-2CB5A4662834}"/>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Religious Developments during the Monarchy</a:t>
            </a:r>
            <a:endParaRPr lang="en-US" dirty="0">
              <a:latin typeface="Trebuchet MS" charset="0"/>
              <a:ea typeface="Trebuchet MS" charset="0"/>
              <a:cs typeface="Trebuchet MS" charset="0"/>
            </a:endParaRPr>
          </a:p>
        </p:txBody>
      </p:sp>
      <p:sp>
        <p:nvSpPr>
          <p:cNvPr id="8" name="Title 1">
            <a:extLst>
              <a:ext uri="{FF2B5EF4-FFF2-40B4-BE49-F238E27FC236}">
                <a16:creationId xmlns="" xmlns:a16="http://schemas.microsoft.com/office/drawing/2014/main" id="{CA24AB28-7B8A-8242-8C18-A595D81A1CDC}"/>
              </a:ext>
            </a:extLst>
          </p:cNvPr>
          <p:cNvSpPr txBox="1">
            <a:spLocks/>
          </p:cNvSpPr>
          <p:nvPr/>
        </p:nvSpPr>
        <p:spPr>
          <a:xfrm>
            <a:off x="6417731" y="1155448"/>
            <a:ext cx="4292594" cy="1041018"/>
          </a:xfrm>
          <a:prstGeom prst="rect">
            <a:avLst/>
          </a:prstGeom>
          <a:noFill/>
          <a:ln w="38100">
            <a:noFill/>
            <a:miter lim="800000"/>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3">
                    <a:lumMod val="60000"/>
                    <a:lumOff val="40000"/>
                  </a:schemeClr>
                </a:solidFill>
                <a:latin typeface="Trebuchet MS" panose="020B0703020202090204" pitchFamily="34" charset="0"/>
              </a:rPr>
              <a:t>Canaanite Religion</a:t>
            </a:r>
            <a:endParaRPr lang="en-US" sz="3600" b="1" dirty="0">
              <a:solidFill>
                <a:schemeClr val="accent3">
                  <a:lumMod val="60000"/>
                  <a:lumOff val="40000"/>
                </a:schemeClr>
              </a:solidFill>
              <a:latin typeface="Trebuchet MS" panose="020B0703020202090204" pitchFamily="34" charset="0"/>
            </a:endParaRPr>
          </a:p>
        </p:txBody>
      </p:sp>
    </p:spTree>
    <p:extLst>
      <p:ext uri="{BB962C8B-B14F-4D97-AF65-F5344CB8AC3E}">
        <p14:creationId xmlns:p14="http://schemas.microsoft.com/office/powerpoint/2010/main" val="38917524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62B576-8A01-4740-BF65-98D1EC8F3CC2}"/>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b="1" kern="1200" dirty="0">
                <a:solidFill>
                  <a:schemeClr val="tx1"/>
                </a:solidFill>
                <a:latin typeface="+mj-lt"/>
                <a:ea typeface="+mj-ea"/>
                <a:cs typeface="+mj-cs"/>
              </a:rPr>
              <a:t>Saul</a:t>
            </a:r>
          </a:p>
        </p:txBody>
      </p:sp>
      <p:sp>
        <p:nvSpPr>
          <p:cNvPr id="5" name="Content Placeholder 4">
            <a:extLst>
              <a:ext uri="{FF2B5EF4-FFF2-40B4-BE49-F238E27FC236}">
                <a16:creationId xmlns="" xmlns:a16="http://schemas.microsoft.com/office/drawing/2014/main" id="{19D5C445-551E-4A44-8204-29B43F39F47D}"/>
              </a:ext>
            </a:extLst>
          </p:cNvPr>
          <p:cNvSpPr>
            <a:spLocks noGrp="1"/>
          </p:cNvSpPr>
          <p:nvPr>
            <p:ph idx="1"/>
          </p:nvPr>
        </p:nvSpPr>
        <p:spPr>
          <a:xfrm>
            <a:off x="4466957" y="835523"/>
            <a:ext cx="3208925" cy="2248971"/>
          </a:xfrm>
        </p:spPr>
        <p:txBody>
          <a:bodyPr vert="horz" lIns="91440" tIns="45720" rIns="91440" bIns="45720" rtlCol="0">
            <a:noAutofit/>
          </a:bodyPr>
          <a:lstStyle/>
          <a:p>
            <a:pPr marL="0" indent="0">
              <a:buNone/>
            </a:pPr>
            <a:endParaRPr lang="en-US" sz="2000" b="1" i="1" kern="1200" dirty="0" smtClean="0">
              <a:solidFill>
                <a:schemeClr val="tx1"/>
              </a:solidFill>
            </a:endParaRPr>
          </a:p>
          <a:p>
            <a:pPr marL="0" indent="0">
              <a:buNone/>
            </a:pPr>
            <a:endParaRPr lang="en-US" sz="2000" b="1" i="1" dirty="0"/>
          </a:p>
          <a:p>
            <a:pPr marL="0" indent="0">
              <a:buNone/>
            </a:pPr>
            <a:endParaRPr lang="en-US" sz="2000" b="1" i="1" kern="1200" dirty="0" smtClean="0">
              <a:solidFill>
                <a:schemeClr val="tx1"/>
              </a:solidFill>
            </a:endParaRPr>
          </a:p>
          <a:p>
            <a:pPr marL="0" indent="0">
              <a:buNone/>
            </a:pPr>
            <a:r>
              <a:rPr lang="en-US" b="1" i="1" kern="1200" dirty="0" smtClean="0">
                <a:solidFill>
                  <a:schemeClr val="tx1"/>
                </a:solidFill>
              </a:rPr>
              <a:t>First </a:t>
            </a:r>
            <a:r>
              <a:rPr lang="en-US" b="1" i="1" dirty="0"/>
              <a:t>K</a:t>
            </a:r>
            <a:r>
              <a:rPr lang="en-US" b="1" i="1" kern="1200" dirty="0" smtClean="0">
                <a:solidFill>
                  <a:schemeClr val="tx1"/>
                </a:solidFill>
              </a:rPr>
              <a:t>ing of Israel</a:t>
            </a:r>
            <a:endParaRPr lang="en-US" b="1" i="1" dirty="0"/>
          </a:p>
          <a:p>
            <a:pPr>
              <a:buFont typeface="Wingdings" pitchFamily="2" charset="2"/>
              <a:buChar char="v"/>
            </a:pPr>
            <a:endParaRPr lang="en-US" sz="3200" kern="1200" dirty="0">
              <a:solidFill>
                <a:schemeClr val="tx1"/>
              </a:solidFill>
              <a:latin typeface="+mn-lt"/>
              <a:ea typeface="+mn-ea"/>
              <a:cs typeface="+mn-cs"/>
            </a:endParaRPr>
          </a:p>
          <a:p>
            <a:pPr marL="0" indent="0">
              <a:buNone/>
            </a:pPr>
            <a:endParaRPr lang="en-US" sz="1100" kern="1200" dirty="0">
              <a:solidFill>
                <a:schemeClr val="tx1"/>
              </a:solidFill>
              <a:latin typeface="+mn-lt"/>
              <a:ea typeface="+mn-ea"/>
              <a:cs typeface="+mn-cs"/>
            </a:endParaRPr>
          </a:p>
        </p:txBody>
      </p:sp>
      <p:pic>
        <p:nvPicPr>
          <p:cNvPr id="7" name="Content Placeholder 5" descr="A picture containing indoor, table, sitting, building&#10;&#10;Description automatically generated">
            <a:extLst>
              <a:ext uri="{FF2B5EF4-FFF2-40B4-BE49-F238E27FC236}">
                <a16:creationId xmlns="" xmlns:a16="http://schemas.microsoft.com/office/drawing/2014/main" id="{21371C43-1939-4641-B6CD-B5485B6A2F23}"/>
              </a:ext>
            </a:extLst>
          </p:cNvPr>
          <p:cNvPicPr>
            <a:picLocks noChangeAspect="1"/>
          </p:cNvPicPr>
          <p:nvPr/>
        </p:nvPicPr>
        <p:blipFill rotWithShape="1">
          <a:blip r:embed="rId3"/>
          <a:srcRect t="13990" r="1" b="9722"/>
          <a:stretch/>
        </p:blipFill>
        <p:spPr>
          <a:xfrm>
            <a:off x="20" y="10"/>
            <a:ext cx="4059916" cy="4242806"/>
          </a:xfrm>
          <a:prstGeom prst="rect">
            <a:avLst/>
          </a:prstGeom>
        </p:spPr>
      </p:pic>
      <p:cxnSp>
        <p:nvCxnSpPr>
          <p:cNvPr id="15" name="Straight Connector 13">
            <a:extLst>
              <a:ext uri="{FF2B5EF4-FFF2-40B4-BE49-F238E27FC236}">
                <a16:creationId xmlns="" xmlns:a16="http://schemas.microsoft.com/office/drawing/2014/main" id="{C800968E-0A99-46C4-A9B2-6A63AC66F4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5">
            <a:extLst>
              <a:ext uri="{FF2B5EF4-FFF2-40B4-BE49-F238E27FC236}">
                <a16:creationId xmlns="" xmlns:a16="http://schemas.microsoft.com/office/drawing/2014/main" id="{0627B73E-D784-4780-AA33-DCDFE7DA16E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7">
            <a:extLst>
              <a:ext uri="{FF2B5EF4-FFF2-40B4-BE49-F238E27FC236}">
                <a16:creationId xmlns="" xmlns:a16="http://schemas.microsoft.com/office/drawing/2014/main" id="{EBAD6A72-88E8-42F7-88B9-CAF744536BE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AB6C4022-4FA8-654F-9302-D21AF850EAED}"/>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United Monarchy: Saul, </a:t>
            </a:r>
            <a:r>
              <a:rPr lang="en-US" i="1" dirty="0" smtClean="0">
                <a:latin typeface="Trebuchet MS" charset="0"/>
                <a:ea typeface="Trebuchet MS" charset="0"/>
                <a:cs typeface="Trebuchet MS" charset="0"/>
              </a:rPr>
              <a:t>David, </a:t>
            </a:r>
            <a:r>
              <a:rPr lang="en-US" i="1" dirty="0">
                <a:latin typeface="Trebuchet MS" charset="0"/>
                <a:ea typeface="Trebuchet MS" charset="0"/>
                <a:cs typeface="Trebuchet MS" charset="0"/>
              </a:rPr>
              <a:t>and Solomon</a:t>
            </a:r>
            <a:endParaRPr lang="en-US" dirty="0">
              <a:latin typeface="Trebuchet MS" charset="0"/>
              <a:ea typeface="Trebuchet MS" charset="0"/>
              <a:cs typeface="Trebuchet MS" charset="0"/>
            </a:endParaRPr>
          </a:p>
        </p:txBody>
      </p:sp>
      <p:pic>
        <p:nvPicPr>
          <p:cNvPr id="10" name="Picture 9" descr="A group of people posing for the camera&#10;&#10;Description automatically generated">
            <a:extLst>
              <a:ext uri="{FF2B5EF4-FFF2-40B4-BE49-F238E27FC236}">
                <a16:creationId xmlns="" xmlns:a16="http://schemas.microsoft.com/office/drawing/2014/main" id="{E5FE9E18-E5CC-874D-9C81-32E576F8D863}"/>
              </a:ext>
            </a:extLst>
          </p:cNvPr>
          <p:cNvPicPr>
            <a:picLocks noChangeAspect="1"/>
          </p:cNvPicPr>
          <p:nvPr/>
        </p:nvPicPr>
        <p:blipFill>
          <a:blip r:embed="rId4"/>
          <a:stretch>
            <a:fillRect/>
          </a:stretch>
        </p:blipFill>
        <p:spPr>
          <a:xfrm>
            <a:off x="8565967" y="-680"/>
            <a:ext cx="3016433" cy="4099886"/>
          </a:xfrm>
          <a:prstGeom prst="rect">
            <a:avLst/>
          </a:prstGeom>
        </p:spPr>
      </p:pic>
    </p:spTree>
    <p:extLst>
      <p:ext uri="{BB962C8B-B14F-4D97-AF65-F5344CB8AC3E}">
        <p14:creationId xmlns:p14="http://schemas.microsoft.com/office/powerpoint/2010/main" val="4641583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5772</TotalTime>
  <Words>1415</Words>
  <Application>Microsoft Macintosh PowerPoint</Application>
  <PresentationFormat>Widescreen</PresentationFormat>
  <Paragraphs>181</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Al Nile</vt:lpstr>
      <vt:lpstr>Calibri</vt:lpstr>
      <vt:lpstr>Calibri Light</vt:lpstr>
      <vt:lpstr>Trebuchet MS</vt:lpstr>
      <vt:lpstr>Wingdings</vt:lpstr>
      <vt:lpstr>Arial</vt:lpstr>
      <vt:lpstr>Office Theme</vt:lpstr>
      <vt:lpstr>PowerPoint Presentation</vt:lpstr>
      <vt:lpstr>Samuel  Final Judge of Israel Prophet Priest </vt:lpstr>
      <vt:lpstr>Monarchy of Israel </vt:lpstr>
      <vt:lpstr>PowerPoint Presentation</vt:lpstr>
      <vt:lpstr>Under the monarchy Israelite religious practice strayed from worshiping YHWH. It began to include:</vt:lpstr>
      <vt:lpstr>Canaanite gods</vt:lpstr>
      <vt:lpstr>PowerPoint Presentation</vt:lpstr>
      <vt:lpstr>Israelite Religion</vt:lpstr>
      <vt:lpstr>Saul</vt:lpstr>
      <vt:lpstr>“I will raise up your offspring after you, sprung from your loins, and I will establish his kingdom.”  2 Samuel 7:12 </vt:lpstr>
      <vt:lpstr>King David</vt:lpstr>
      <vt:lpstr>King Solomon</vt:lpstr>
      <vt:lpstr>Catholic Tabernacle</vt:lpstr>
      <vt:lpstr>PowerPoint Presentation</vt:lpstr>
      <vt:lpstr>Jeroboam</vt:lpstr>
      <vt:lpstr>Journal Question </vt:lpstr>
      <vt:lpstr>Ten Lost Tribes of Israel</vt:lpstr>
      <vt:lpstr>Images </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Anhold</dc:creator>
  <cp:lastModifiedBy>Abigail Dommert</cp:lastModifiedBy>
  <cp:revision>34</cp:revision>
  <dcterms:created xsi:type="dcterms:W3CDTF">2020-04-06T21:07:54Z</dcterms:created>
  <dcterms:modified xsi:type="dcterms:W3CDTF">2020-08-13T04:44:38Z</dcterms:modified>
</cp:coreProperties>
</file>