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orbel" panose="020B0503020204020204" pitchFamily="34" charset="0"/>
      <p:regular r:id="rId22"/>
      <p:bold r:id="rId23"/>
      <p:italic r:id="rId24"/>
      <p:boldItalic r:id="rId25"/>
    </p:embeddedFont>
    <p:embeddedFont>
      <p:font typeface="Impact" panose="020B0806030902050204" pitchFamily="34"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hC5cP3pX+b78/FanNsmzuiJFIc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F5C"/>
    <a:srgbClr val="0091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129ACD-1DE9-4F95-B3EF-151FE359EE86}">
  <a:tblStyle styleId="{ED129ACD-1DE9-4F95-B3EF-151FE359EE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64" autoAdjust="0"/>
  </p:normalViewPr>
  <p:slideViewPr>
    <p:cSldViewPr snapToGrid="0">
      <p:cViewPr varScale="1">
        <p:scale>
          <a:sx n="101" d="100"/>
          <a:sy n="101" d="100"/>
        </p:scale>
        <p:origin x="1914" y="102"/>
      </p:cViewPr>
      <p:guideLst>
        <p:guide orient="horz" pos="1620"/>
        <p:guide pos="2880"/>
      </p:guideLst>
    </p:cSldViewPr>
  </p:slideViewPr>
  <p:notesTextViewPr>
    <p:cViewPr>
      <p:scale>
        <a:sx n="1" d="1"/>
        <a:sy n="1" d="1"/>
      </p:scale>
      <p:origin x="0" y="0"/>
    </p:cViewPr>
  </p:notesTextViewPr>
  <p:notesViewPr>
    <p:cSldViewPr snapToGrid="0">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pD7kE8qUz5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eople/126377022@N07"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ncregister.com/cna/the-vatican-says-a-newborn-martyr-had-a-baptism-of-blood-what-does-that-mean" TargetMode="External"/><Relationship Id="rId4" Type="http://schemas.openxmlformats.org/officeDocument/2006/relationships/hyperlink" Target="https://www.flickr.com/commons/usag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User:Dossema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jNBz3KUqd6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_p2XIUK9Vg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tholic365.com/article/49044/saint-catherine-of-siennas-best-quote.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wtn.com/catholicism/library/holy-spirit-giver-of-life-2275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Eq_3mGV6RU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catholicspirit.com/faith/focus-on-faith/faith-fundamentals/the-waters-of-baptis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youtu.be/K6Qh4xBxUy8"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Ivan_Konstantinovich_Aivazovsky_-_Gathering_Storm,_1899.jp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youtu.be/BbK5Lph34WQ"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CbwdLC_yAP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latin typeface="+mn-lt"/>
              </a:rPr>
              <a:t>Suggestions for taking notes on the slides</a:t>
            </a:r>
            <a:r>
              <a:rPr lang="en-US" dirty="0">
                <a:solidFill>
                  <a:schemeClr val="dk1"/>
                </a:solidFill>
                <a:latin typeface="+mn-lt"/>
              </a:rPr>
              <a:t>: </a:t>
            </a:r>
          </a:p>
          <a:p>
            <a:pPr marL="184150" indent="-171450">
              <a:lnSpc>
                <a:spcPct val="115000"/>
              </a:lnSpc>
              <a:buClr>
                <a:schemeClr val="dk1"/>
              </a:buClr>
            </a:pPr>
            <a:r>
              <a:rPr lang="en-US" i="1" dirty="0">
                <a:solidFill>
                  <a:schemeClr val="dk1"/>
                </a:solidFill>
                <a:latin typeface="+mn-lt"/>
              </a:rPr>
              <a:t>Require students to use a three ring binder (1/2-1 inches) full of loose leaf paper (college or wide ruled).</a:t>
            </a:r>
          </a:p>
          <a:p>
            <a:pPr marL="184150" indent="-171450">
              <a:lnSpc>
                <a:spcPct val="115000"/>
              </a:lnSpc>
              <a:buClr>
                <a:schemeClr val="dk1"/>
              </a:buClr>
            </a:pPr>
            <a:r>
              <a:rPr lang="en-US" i="1" dirty="0">
                <a:solidFill>
                  <a:schemeClr val="dk1"/>
                </a:solidFill>
                <a:latin typeface="+mn-lt"/>
              </a:rPr>
              <a:t>Notes must be taken in pen only and handwritten.</a:t>
            </a:r>
          </a:p>
          <a:p>
            <a:pPr marL="184150" indent="-171450">
              <a:lnSpc>
                <a:spcPct val="115000"/>
              </a:lnSpc>
              <a:buClr>
                <a:schemeClr val="dk1"/>
              </a:buClr>
            </a:pPr>
            <a:r>
              <a:rPr lang="en-US" i="1" dirty="0">
                <a:solidFill>
                  <a:schemeClr val="dk1"/>
                </a:solidFill>
                <a:latin typeface="+mn-lt"/>
              </a:rPr>
              <a:t>Notebook binders should contain information and notes for religion class only. </a:t>
            </a:r>
          </a:p>
          <a:p>
            <a:pPr marL="184150" indent="-171450">
              <a:lnSpc>
                <a:spcPct val="115000"/>
              </a:lnSpc>
              <a:buClr>
                <a:schemeClr val="dk1"/>
              </a:buClr>
            </a:pPr>
            <a:r>
              <a:rPr lang="en-US" i="1" dirty="0">
                <a:solidFill>
                  <a:schemeClr val="dk1"/>
                </a:solidFill>
                <a:latin typeface="+mn-lt"/>
              </a:rPr>
              <a:t>Notebook binders must have a table of contents with topics of notes, dates, and page numbers.</a:t>
            </a:r>
          </a:p>
          <a:p>
            <a:pPr marL="184150" indent="-171450">
              <a:lnSpc>
                <a:spcPct val="115000"/>
              </a:lnSpc>
              <a:buClr>
                <a:schemeClr val="dk1"/>
              </a:buClr>
            </a:pPr>
            <a:r>
              <a:rPr lang="en-US" i="1" dirty="0">
                <a:solidFill>
                  <a:schemeClr val="dk1"/>
                </a:solidFill>
                <a:latin typeface="+mn-lt"/>
              </a:rPr>
              <a:t>All notes must have a topic and page number. </a:t>
            </a:r>
          </a:p>
          <a:p>
            <a:pPr marL="184150" indent="-171450">
              <a:lnSpc>
                <a:spcPct val="115000"/>
              </a:lnSpc>
              <a:buClr>
                <a:schemeClr val="dk1"/>
              </a:buClr>
            </a:pPr>
            <a:r>
              <a:rPr lang="en-US" i="1" dirty="0">
                <a:solidFill>
                  <a:schemeClr val="dk1"/>
                </a:solidFill>
                <a:latin typeface="+mn-lt"/>
              </a:rPr>
              <a:t>Students will be required to copy each slide unless the teacher directs students to skip certain slides or parts of slides. Binder notebooks will be graded based on neatness, completeness and organization. </a:t>
            </a:r>
            <a:endParaRPr lang="en-US" dirty="0">
              <a:latin typeface="+mn-lt"/>
            </a:endParaRPr>
          </a:p>
        </p:txBody>
      </p:sp>
      <p:sp>
        <p:nvSpPr>
          <p:cNvPr id="59" name="Google Shape;5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786f6975e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786f6975e2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latin typeface="+mn-lt"/>
              </a:rPr>
              <a:t>Photo Credit:</a:t>
            </a:r>
            <a:r>
              <a:rPr lang="en" dirty="0">
                <a:latin typeface="+mn-lt"/>
              </a:rPr>
              <a:t> Wikimedia Commons, “</a:t>
            </a:r>
            <a:r>
              <a:rPr lang="es-ES" b="0" i="0" dirty="0">
                <a:solidFill>
                  <a:srgbClr val="101418"/>
                </a:solidFill>
                <a:effectLst/>
                <a:latin typeface="+mn-lt"/>
              </a:rPr>
              <a:t>Vela en un bautismo católico.JPG,” Adrián Cerón, https://commons.wikimedia.org/wiki/File:Vela_en_un_bautismo_cat%C3%B3lico.JPG.</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s-E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s-ES" b="0" i="0" dirty="0" err="1">
                <a:solidFill>
                  <a:srgbClr val="101418"/>
                </a:solidFill>
                <a:effectLst/>
                <a:latin typeface="+mn-lt"/>
              </a:rPr>
              <a:t>License</a:t>
            </a:r>
            <a:r>
              <a:rPr lang="es-ES" b="0" i="0" dirty="0">
                <a:solidFill>
                  <a:srgbClr val="101418"/>
                </a:solidFill>
                <a:effectLst/>
                <a:latin typeface="+mn-lt"/>
              </a:rPr>
              <a:t>: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s-ES" sz="1000"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sz="1000" b="1" dirty="0">
                <a:solidFill>
                  <a:schemeClr val="dk1"/>
                </a:solidFill>
                <a:latin typeface="+mn-lt"/>
              </a:rPr>
              <a:t>Directions: </a:t>
            </a:r>
            <a:r>
              <a:rPr lang="en" sz="1000" dirty="0">
                <a:solidFill>
                  <a:schemeClr val="dk1"/>
                </a:solidFill>
                <a:latin typeface="+mn-lt"/>
              </a:rPr>
              <a:t> Have students copy information from the slide into their notes.</a:t>
            </a:r>
            <a:endParaRPr sz="1000" dirty="0">
              <a:solidFill>
                <a:schemeClr val="dk1"/>
              </a:solidFill>
              <a:latin typeface="+mn-lt"/>
            </a:endParaRPr>
          </a:p>
          <a:p>
            <a:pPr marL="0" lvl="0" indent="0" algn="l" rtl="0">
              <a:lnSpc>
                <a:spcPct val="100000"/>
              </a:lnSpc>
              <a:spcBef>
                <a:spcPts val="0"/>
              </a:spcBef>
              <a:spcAft>
                <a:spcPts val="0"/>
              </a:spcAft>
              <a:buSzPts val="1100"/>
              <a:buNone/>
            </a:pPr>
            <a:endParaRPr sz="1000" b="1" dirty="0">
              <a:solidFill>
                <a:schemeClr val="dk1"/>
              </a:solidFill>
              <a:latin typeface="+mn-lt"/>
            </a:endParaRPr>
          </a:p>
          <a:p>
            <a:pPr marL="0" lvl="0" indent="0" algn="l" rtl="0">
              <a:lnSpc>
                <a:spcPct val="100000"/>
              </a:lnSpc>
              <a:spcBef>
                <a:spcPts val="0"/>
              </a:spcBef>
              <a:spcAft>
                <a:spcPts val="0"/>
              </a:spcAft>
              <a:buSzPts val="1100"/>
              <a:buNone/>
            </a:pPr>
            <a:r>
              <a:rPr lang="en" sz="1000" b="1" dirty="0">
                <a:solidFill>
                  <a:schemeClr val="dk1"/>
                </a:solidFill>
                <a:latin typeface="+mn-lt"/>
              </a:rPr>
              <a:t>Teaching Points:</a:t>
            </a:r>
          </a:p>
          <a:p>
            <a:pPr marL="171450" indent="-171450"/>
            <a:r>
              <a:rPr lang="en" sz="1000" dirty="0">
                <a:latin typeface="+mn-lt"/>
              </a:rPr>
              <a:t>The celebration of the sacrament consists of the following elements:</a:t>
            </a: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Sign of the Cross: </a:t>
            </a:r>
            <a:r>
              <a:rPr lang="en" sz="1000" dirty="0">
                <a:latin typeface="+mn-lt"/>
              </a:rPr>
              <a:t>The priest or deacon imprints a cross on the forehead of the catechumen as a sign that he or she belongs to Christ. This sign also reminds the person of the grace Christ won for him or her by his Death on the Cross. Then, the minister asks the adult to be baptized (or in the case of infant Baptism, the parents and godparents), “What do you ask of God’s Church?” The response is “faith” or “Baptism.”</a:t>
            </a:r>
          </a:p>
          <a:p>
            <a:pPr marL="171450" lvl="0" indent="0" algn="l" rtl="0">
              <a:spcBef>
                <a:spcPts val="0"/>
              </a:spcBef>
              <a:spcAft>
                <a:spcPts val="0"/>
              </a:spcAft>
              <a:buClr>
                <a:schemeClr val="dk1"/>
              </a:buClr>
              <a:buSzPts val="1100"/>
              <a:buNone/>
            </a:pPr>
            <a:endParaRPr lang="en-US"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US" sz="1000" i="1" dirty="0">
                <a:latin typeface="+mn-lt"/>
              </a:rPr>
              <a:t>The Word of God: </a:t>
            </a:r>
            <a:r>
              <a:rPr lang="en-US" sz="1000" dirty="0">
                <a:latin typeface="+mn-lt"/>
              </a:rPr>
              <a:t>The multiple Scripture readings and responsorial psalms from the Easter Vigil teach that God always initiates your relationship with him. For example, some of the options for Gospel readings in the Rite of Baptism of Children are John 3:1–6, Matthew 28:18–20, Mark 1:9–11, and Mark 10:13–16.</a:t>
            </a:r>
          </a:p>
          <a:p>
            <a:pPr marL="171450" lvl="0" indent="0" algn="l" rtl="0">
              <a:spcBef>
                <a:spcPts val="0"/>
              </a:spcBef>
              <a:spcAft>
                <a:spcPts val="0"/>
              </a:spcAft>
              <a:buClr>
                <a:schemeClr val="dk1"/>
              </a:buClr>
              <a:buSzPts val="1100"/>
              <a:buNone/>
            </a:pPr>
            <a:endParaRPr lang="en-US"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Exorcisms and Profession of Faith: </a:t>
            </a:r>
            <a:r>
              <a:rPr lang="en" sz="1000" dirty="0">
                <a:latin typeface="+mn-lt"/>
              </a:rPr>
              <a:t>Because Baptism signifies liberation from sin and from the one who brings about sin, Satan, one or more exorcisms are said over each candidate. The priest asks publicly and authoritatively in the name of Jesus Christ that each person be protected against the power of Satan and the lure of sin. The celebrant then anoints each candidate with the oil of catechumens, or lays hands on him or her, and renounces Satan. Each candidate is thus prepared to confess the faith of the Church, which will be entrusted to the candidate by Baptism.</a:t>
            </a:r>
          </a:p>
          <a:p>
            <a:pPr marL="171450" lvl="0" indent="0" algn="l" rtl="0">
              <a:spcBef>
                <a:spcPts val="0"/>
              </a:spcBef>
              <a:spcAft>
                <a:spcPts val="0"/>
              </a:spcAft>
              <a:buClr>
                <a:schemeClr val="dk1"/>
              </a:buClr>
              <a:buSzPts val="1100"/>
              <a:buNone/>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Blessing of the water: </a:t>
            </a:r>
            <a:r>
              <a:rPr lang="en" sz="1000" dirty="0">
                <a:latin typeface="+mn-lt"/>
              </a:rPr>
              <a:t>The celebrant calls on the Holy Spirit to bless the water that will be used for Baptism. In this blessing, “the Church asks God that through his Son the power of the Holy Spirit may be sent upon the water, so that those who will be baptized in it may be “born of water and the Spirit” (Jn 3:5)” (</a:t>
            </a:r>
            <a:r>
              <a:rPr lang="en" sz="1000" i="1" dirty="0">
                <a:latin typeface="+mn-lt"/>
              </a:rPr>
              <a:t>CCC</a:t>
            </a:r>
            <a:r>
              <a:rPr lang="en" sz="1000" dirty="0">
                <a:latin typeface="+mn-lt"/>
              </a:rPr>
              <a:t>, 1238).</a:t>
            </a:r>
          </a:p>
          <a:p>
            <a:pPr marL="171450" lvl="0" indent="0" algn="l" rtl="0">
              <a:spcBef>
                <a:spcPts val="0"/>
              </a:spcBef>
              <a:spcAft>
                <a:spcPts val="0"/>
              </a:spcAft>
              <a:buClr>
                <a:schemeClr val="dk1"/>
              </a:buClr>
              <a:buSzPts val="1100"/>
              <a:buNone/>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The Essential Rite of Baptism: </a:t>
            </a:r>
            <a:r>
              <a:rPr lang="en" sz="1000" dirty="0">
                <a:latin typeface="+mn-lt"/>
              </a:rPr>
              <a:t>The essential rite of the sacrament is very simple. The celebrant immerses each candidate in the blessed water three times or pours water three times over the candidate’s head. At the same time, the celebrant says,. “Immersion in water symbolizes not only death and purification, but also regeneration and renewal” (</a:t>
            </a:r>
            <a:r>
              <a:rPr lang="en" sz="1000" i="1" dirty="0">
                <a:latin typeface="+mn-lt"/>
              </a:rPr>
              <a:t>CCC</a:t>
            </a:r>
            <a:r>
              <a:rPr lang="en" sz="1000" dirty="0">
                <a:latin typeface="+mn-lt"/>
              </a:rPr>
              <a:t>, 1262). “N., I baptize you in the name of the Father, and of the Son, and of the Holy Spirit” </a:t>
            </a:r>
            <a:r>
              <a:rPr lang="en" sz="1000" i="1" dirty="0">
                <a:latin typeface="+mn-lt"/>
              </a:rPr>
              <a:t>(CCC</a:t>
            </a:r>
            <a:r>
              <a:rPr lang="en" sz="1000" i="0" dirty="0">
                <a:latin typeface="+mn-lt"/>
              </a:rPr>
              <a:t>, 1240</a:t>
            </a:r>
            <a:r>
              <a:rPr lang="en" sz="1000" i="1" dirty="0">
                <a:latin typeface="+mn-lt"/>
              </a:rPr>
              <a:t>)</a:t>
            </a:r>
          </a:p>
          <a:p>
            <a:pPr marL="171450" lvl="0" indent="0" algn="l" rtl="0">
              <a:spcBef>
                <a:spcPts val="0"/>
              </a:spcBef>
              <a:spcAft>
                <a:spcPts val="0"/>
              </a:spcAft>
              <a:buClr>
                <a:schemeClr val="dk1"/>
              </a:buClr>
              <a:buSzPts val="1100"/>
              <a:buNone/>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Anointing with sacred chrism: </a:t>
            </a:r>
            <a:r>
              <a:rPr lang="en" sz="1000" dirty="0">
                <a:latin typeface="+mn-lt"/>
              </a:rPr>
              <a:t>If the celebration of Confirmation does not follow immediately (as in adult Baptism), the celebrant anoints each newly baptized (neophyte) on the crown of the head with consecrated oil known as sacred chrism. This anointing symbolizes the coming of the Holy Spirit to the newly baptized. It signifies that a new character, or identity, has been given to the person. He or she now officially belongs to Christ and may be called a Christian. The anointing also brings the baptized person into union with the threefold mission of Christ as priest (participating in the Church’s worship), prophet (proclaiming God’s word), and king (humbly serving others in Christ’s name). </a:t>
            </a:r>
          </a:p>
          <a:p>
            <a:pPr marL="342900" lvl="0" indent="-171450" algn="l" rtl="0">
              <a:spcBef>
                <a:spcPts val="0"/>
              </a:spcBef>
              <a:spcAft>
                <a:spcPts val="0"/>
              </a:spcAft>
              <a:buClr>
                <a:schemeClr val="dk1"/>
              </a:buClr>
              <a:buSzPts val="1100"/>
              <a:buFont typeface="Courier New" panose="02070309020205020404" pitchFamily="49" charset="0"/>
              <a:buChar char="o"/>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Receiving or clothing in a white garment: </a:t>
            </a:r>
            <a:r>
              <a:rPr lang="en" sz="1000" dirty="0">
                <a:latin typeface="+mn-lt"/>
              </a:rPr>
              <a:t>Each of the neophytes either receives or is dressed in a white robe.The white robe signifies that the person is now freed from the darkness of sin and has “put on Christ” (</a:t>
            </a:r>
            <a:r>
              <a:rPr lang="en" sz="1000" i="1" dirty="0">
                <a:latin typeface="+mn-lt"/>
              </a:rPr>
              <a:t>CCC</a:t>
            </a:r>
            <a:r>
              <a:rPr lang="en" sz="1000" i="0" dirty="0">
                <a:latin typeface="+mn-lt"/>
              </a:rPr>
              <a:t>, 1242).</a:t>
            </a:r>
            <a:endParaRPr lang="en" sz="1000" dirty="0">
              <a:latin typeface="+mn-lt"/>
            </a:endParaRPr>
          </a:p>
          <a:p>
            <a:pPr marL="171450" lvl="0" indent="0" algn="l" rtl="0">
              <a:spcBef>
                <a:spcPts val="0"/>
              </a:spcBef>
              <a:spcAft>
                <a:spcPts val="0"/>
              </a:spcAft>
              <a:buClr>
                <a:schemeClr val="dk1"/>
              </a:buClr>
              <a:buSzPts val="1100"/>
              <a:buNone/>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Receiving of a lit candle: </a:t>
            </a:r>
            <a:r>
              <a:rPr lang="en" sz="1000" dirty="0">
                <a:latin typeface="+mn-lt"/>
              </a:rPr>
              <a:t>The celebrant then gives the newly baptized a small white candle lit from the Easter Candle, which was blessed and lit earlier in the Easter Vigil service. The candle symbolizes the light of Christ that the newly baptized have received. In the case of infant Baptisms, the light is entrusted to the parents and godparents, who have the responsibility to keep the light of Christ burning bright in the life of the child. For neophytes, the candle not only symbolizes the light of Christ they have received, but also their responsibility to bring that light into the world. </a:t>
            </a:r>
            <a:endParaRPr sz="1000" dirty="0">
              <a:solidFill>
                <a:schemeClr val="dk1"/>
              </a:solidFill>
              <a:latin typeface="+mn-lt"/>
              <a:ea typeface="Times New Roman"/>
              <a:cs typeface="Times New Roman"/>
              <a:sym typeface="Times New Roman"/>
            </a:endParaRPr>
          </a:p>
          <a:p>
            <a:pPr marL="0" lvl="0" indent="0" algn="l" rtl="0">
              <a:lnSpc>
                <a:spcPct val="100000"/>
              </a:lnSpc>
              <a:spcBef>
                <a:spcPts val="0"/>
              </a:spcBef>
              <a:spcAft>
                <a:spcPts val="0"/>
              </a:spcAft>
              <a:buSzPts val="1100"/>
              <a:buNone/>
            </a:pPr>
            <a:endParaRPr sz="1000" b="1" dirty="0">
              <a:solidFill>
                <a:schemeClr val="dk1"/>
              </a:solidFill>
              <a:latin typeface="+mn-lt"/>
            </a:endParaRPr>
          </a:p>
          <a:p>
            <a:pPr marL="0" lvl="0" indent="0" algn="l" rtl="0">
              <a:lnSpc>
                <a:spcPct val="100000"/>
              </a:lnSpc>
              <a:spcBef>
                <a:spcPts val="0"/>
              </a:spcBef>
              <a:spcAft>
                <a:spcPts val="0"/>
              </a:spcAft>
              <a:buSzPts val="1100"/>
              <a:buNone/>
            </a:pPr>
            <a:endParaRPr sz="1000" dirty="0">
              <a:latin typeface="+mn-lt"/>
            </a:endParaRPr>
          </a:p>
          <a:p>
            <a:pPr marL="0" lvl="0" indent="0" algn="l" rtl="0">
              <a:lnSpc>
                <a:spcPct val="100000"/>
              </a:lnSpc>
              <a:spcBef>
                <a:spcPts val="0"/>
              </a:spcBef>
              <a:spcAft>
                <a:spcPts val="0"/>
              </a:spcAft>
              <a:buSzPts val="1100"/>
              <a:buNone/>
            </a:pPr>
            <a:r>
              <a:rPr lang="en" sz="1000" b="1" dirty="0">
                <a:solidFill>
                  <a:schemeClr val="dk1"/>
                </a:solidFill>
                <a:latin typeface="+mn-lt"/>
              </a:rPr>
              <a:t>Online Resources: </a:t>
            </a:r>
            <a:r>
              <a:rPr lang="en" sz="1000" dirty="0">
                <a:solidFill>
                  <a:schemeClr val="dk1"/>
                </a:solidFill>
                <a:latin typeface="+mn-lt"/>
              </a:rPr>
              <a:t>Have students view the following video: </a:t>
            </a:r>
            <a:r>
              <a:rPr lang="en" sz="1000" i="1" dirty="0">
                <a:solidFill>
                  <a:schemeClr val="dk1"/>
                </a:solidFill>
                <a:latin typeface="+mn-lt"/>
              </a:rPr>
              <a:t>St. Michael’s Catholic Church: Baptism.</a:t>
            </a:r>
            <a:r>
              <a:rPr lang="en" sz="1000" dirty="0">
                <a:solidFill>
                  <a:schemeClr val="dk1"/>
                </a:solidFill>
                <a:latin typeface="+mn-lt"/>
              </a:rPr>
              <a:t> URL here: </a:t>
            </a:r>
            <a:r>
              <a:rPr lang="en" sz="1000" u="sng" dirty="0">
                <a:solidFill>
                  <a:schemeClr val="hlink"/>
                </a:solidFill>
                <a:latin typeface="+mn-lt"/>
                <a:hlinkClick r:id="rId3"/>
              </a:rPr>
              <a:t>https://youtu.be/pD7kE8qUz5A</a:t>
            </a:r>
            <a:r>
              <a:rPr lang="en" sz="1000" dirty="0">
                <a:solidFill>
                  <a:schemeClr val="dk1"/>
                </a:solidFill>
                <a:latin typeface="+mn-lt"/>
              </a:rPr>
              <a:t> </a:t>
            </a:r>
            <a:endParaRPr sz="1000" dirty="0">
              <a:solidFill>
                <a:schemeClr val="dk1"/>
              </a:solidFill>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Photo Credit:</a:t>
            </a:r>
            <a:r>
              <a:rPr lang="en" dirty="0">
                <a:latin typeface="+mn-lt"/>
              </a:rPr>
              <a:t>  </a:t>
            </a:r>
            <a:r>
              <a:rPr lang="en" dirty="0">
                <a:uFill>
                  <a:noFill/>
                </a:uFill>
                <a:latin typeface="+mn-lt"/>
                <a:hlinkClick r:id="rId3"/>
              </a:rPr>
              <a:t>Internet Archive Book Images</a:t>
            </a:r>
            <a:r>
              <a:rPr lang="en" dirty="0">
                <a:latin typeface="+mn-lt"/>
              </a:rPr>
              <a:t>.</a:t>
            </a:r>
            <a:r>
              <a:rPr lang="en" dirty="0">
                <a:uFill>
                  <a:noFill/>
                </a:uFill>
                <a:latin typeface="+mn-lt"/>
                <a:hlinkClick r:id="rId4"/>
              </a:rPr>
              <a:t>No known copyright restrictions</a:t>
            </a:r>
            <a:r>
              <a:rPr lang="en" dirty="0">
                <a:latin typeface="+mn-lt"/>
              </a:rPr>
              <a:t>. Foxe's Christian martyrs of the world; the story of the advance of Christianity from Bible times to latest periods of pers</a:t>
            </a:r>
            <a:r>
              <a:rPr lang="en" dirty="0">
                <a:solidFill>
                  <a:schemeClr val="dk1"/>
                </a:solidFill>
                <a:latin typeface="+mn-lt"/>
              </a:rPr>
              <a:t>ecution (1907). </a:t>
            </a:r>
            <a:r>
              <a:rPr lang="en-US" dirty="0">
                <a:solidFill>
                  <a:schemeClr val="dk1"/>
                </a:solidFill>
                <a:latin typeface="+mn-lt"/>
              </a:rPr>
              <a:t>https://commons.wikimedia.org/wiki/File:Foxe%27s_Christian_martyrs_of_the_world;_the_story_of_the_advance_of_Christianity_from_Bible_times_to_latest_periods_of_persecution_(1907)_(14783517042).jpg</a:t>
            </a:r>
          </a:p>
          <a:p>
            <a:pPr marL="0" lvl="0" indent="0" algn="l" rtl="0">
              <a:lnSpc>
                <a:spcPct val="115000"/>
              </a:lnSpc>
              <a:spcBef>
                <a:spcPts val="500"/>
              </a:spcBef>
              <a:spcAft>
                <a:spcPts val="0"/>
              </a:spcAft>
              <a:buClr>
                <a:schemeClr val="dk1"/>
              </a:buClr>
              <a:buSzPts val="1100"/>
              <a:buFont typeface="Arial"/>
              <a:buNone/>
            </a:pP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a:t>
            </a:r>
            <a:r>
              <a:rPr lang="en" dirty="0">
                <a:latin typeface="+mn-lt"/>
              </a:rPr>
              <a:t>Have students write down the term and definition as part of a Key Vocab section in their notes.</a:t>
            </a:r>
          </a:p>
          <a:p>
            <a:pPr marL="0" lvl="0" indent="0" algn="l" rtl="0">
              <a:lnSpc>
                <a:spcPct val="115000"/>
              </a:lnSpc>
              <a:spcBef>
                <a:spcPts val="500"/>
              </a:spcBef>
              <a:spcAft>
                <a:spcPts val="0"/>
              </a:spcAft>
              <a:buClr>
                <a:schemeClr val="dk1"/>
              </a:buClr>
              <a:buSzPts val="1100"/>
              <a:buFont typeface="Arial"/>
              <a:buNone/>
            </a:pP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Online Resource:</a:t>
            </a:r>
            <a:r>
              <a:rPr lang="en" dirty="0">
                <a:latin typeface="+mn-lt"/>
              </a:rPr>
              <a:t> Assign article, </a:t>
            </a:r>
            <a:r>
              <a:rPr lang="en" i="1" dirty="0">
                <a:latin typeface="+mn-lt"/>
              </a:rPr>
              <a:t>The Vatican Says a Newborn Martyr Had a ‘Baptism of Blood’: What Does That Mean? </a:t>
            </a:r>
            <a:endParaRPr sz="2300" b="1" i="1" dirty="0">
              <a:solidFill>
                <a:srgbClr val="333333"/>
              </a:solidFill>
              <a:highlight>
                <a:srgbClr val="FFFFFF"/>
              </a:highlight>
              <a:latin typeface="+mn-lt"/>
              <a:ea typeface="Merriweather"/>
              <a:cs typeface="Merriweather"/>
              <a:sym typeface="Merriweather"/>
            </a:endParaRPr>
          </a:p>
          <a:p>
            <a:pPr marL="0" lvl="0" indent="0" algn="l" rtl="0">
              <a:lnSpc>
                <a:spcPct val="115000"/>
              </a:lnSpc>
              <a:spcBef>
                <a:spcPts val="500"/>
              </a:spcBef>
              <a:spcAft>
                <a:spcPts val="0"/>
              </a:spcAft>
              <a:buClr>
                <a:schemeClr val="dk1"/>
              </a:buClr>
              <a:buSzPts val="1100"/>
              <a:buFont typeface="Arial"/>
              <a:buNone/>
            </a:pPr>
            <a:r>
              <a:rPr lang="en" dirty="0">
                <a:solidFill>
                  <a:schemeClr val="dk1"/>
                </a:solidFill>
                <a:latin typeface="+mn-lt"/>
              </a:rPr>
              <a:t>URL here:  </a:t>
            </a:r>
            <a:r>
              <a:rPr lang="en" u="sng" dirty="0">
                <a:solidFill>
                  <a:schemeClr val="hlink"/>
                </a:solidFill>
                <a:latin typeface="+mn-lt"/>
                <a:hlinkClick r:id="rId5"/>
              </a:rPr>
              <a:t>https://www.ncregister.com/cna/the-vatican-says-a-newborn-martyr-had-a-baptism-of-blood-what-does-that-mean</a:t>
            </a:r>
            <a:r>
              <a:rPr lang="en" dirty="0">
                <a:solidFill>
                  <a:schemeClr val="dk1"/>
                </a:solidFill>
                <a:latin typeface="+mn-lt"/>
              </a:rPr>
              <a:t> </a:t>
            </a: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db6aed13a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edb6aed13a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solidFill>
                  <a:schemeClr val="dk1"/>
                </a:solidFill>
                <a:latin typeface="+mn-lt"/>
              </a:rPr>
              <a:t>Photo Credit</a:t>
            </a:r>
            <a:r>
              <a:rPr lang="en" dirty="0">
                <a:latin typeface="+mn-lt"/>
              </a:rPr>
              <a:t>:  Wikimedia Commons, </a:t>
            </a:r>
            <a:r>
              <a:rPr lang="en" dirty="0">
                <a:latin typeface="+mn-lt"/>
                <a:hlinkClick r:id="rId3"/>
              </a:rPr>
              <a:t>“</a:t>
            </a:r>
            <a:r>
              <a:rPr lang="en-US" b="0" i="0" dirty="0" err="1">
                <a:solidFill>
                  <a:srgbClr val="101418"/>
                </a:solidFill>
                <a:effectLst/>
                <a:latin typeface="+mn-lt"/>
              </a:rPr>
              <a:t>Gumusler</a:t>
            </a:r>
            <a:r>
              <a:rPr lang="en-US" b="0" i="0" dirty="0">
                <a:solidFill>
                  <a:srgbClr val="101418"/>
                </a:solidFill>
                <a:effectLst/>
                <a:latin typeface="+mn-lt"/>
              </a:rPr>
              <a:t> Monastery Main apse Disciples 1151.jpg, </a:t>
            </a:r>
            <a:r>
              <a:rPr lang="en-US" b="0" i="0" dirty="0" err="1">
                <a:solidFill>
                  <a:srgbClr val="101418"/>
                </a:solidFill>
                <a:effectLst/>
                <a:latin typeface="+mn-lt"/>
              </a:rPr>
              <a:t>Dosseman</a:t>
            </a:r>
            <a:r>
              <a:rPr lang="en-US" b="0" i="0" dirty="0">
                <a:solidFill>
                  <a:srgbClr val="101418"/>
                </a:solidFill>
                <a:effectLst/>
                <a:latin typeface="+mn-lt"/>
              </a:rPr>
              <a:t>, https://commons.wikimedia.org/wiki/File:Gumusler_Monastery_Main_apse_Disciples_1151.jpg.</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b="0" i="0" dirty="0">
                <a:solidFill>
                  <a:srgbClr val="101418"/>
                </a:solidFill>
                <a:effectLst/>
                <a:latin typeface="+mn-lt"/>
              </a:rPr>
              <a:t>License: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dirty="0">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a:t>
            </a:r>
            <a:r>
              <a:rPr lang="en" dirty="0">
                <a:latin typeface="+mn-lt"/>
              </a:rPr>
              <a:t>Have students write down the term and definition as part of a Key Vocab section in their notes.</a:t>
            </a:r>
          </a:p>
          <a:p>
            <a:pPr marL="0" lvl="0" indent="0" algn="l" rtl="0">
              <a:lnSpc>
                <a:spcPct val="115000"/>
              </a:lnSpc>
              <a:spcBef>
                <a:spcPts val="500"/>
              </a:spcBef>
              <a:spcAft>
                <a:spcPts val="0"/>
              </a:spcAft>
              <a:buClr>
                <a:schemeClr val="dk1"/>
              </a:buClr>
              <a:buSzPts val="1100"/>
              <a:buFont typeface="Arial"/>
              <a:buNone/>
            </a:pPr>
            <a:endParaRPr lang="en" b="1"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Online Resource: </a:t>
            </a:r>
            <a:r>
              <a:rPr lang="en" dirty="0">
                <a:solidFill>
                  <a:schemeClr val="dk1"/>
                </a:solidFill>
                <a:latin typeface="+mn-lt"/>
              </a:rPr>
              <a:t>Assign article, </a:t>
            </a:r>
            <a:r>
              <a:rPr lang="en" i="1" dirty="0">
                <a:solidFill>
                  <a:schemeClr val="dk1"/>
                </a:solidFill>
                <a:latin typeface="+mn-lt"/>
              </a:rPr>
              <a:t>Baptism of Desire.</a:t>
            </a:r>
            <a:r>
              <a:rPr lang="en" dirty="0">
                <a:solidFill>
                  <a:schemeClr val="dk1"/>
                </a:solidFill>
                <a:latin typeface="+mn-lt"/>
              </a:rPr>
              <a:t> URL here: https://www.catholic.com/magazine/print-edition/baptism-of-desire</a:t>
            </a:r>
            <a:endParaRPr dirty="0">
              <a:solidFill>
                <a:schemeClr val="dk1"/>
              </a:solidFill>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edb6aed13a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edb6aed13a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latin typeface="+mn-lt"/>
              </a:rPr>
              <a:t>Photo Credit:</a:t>
            </a:r>
            <a:r>
              <a:rPr lang="en" dirty="0">
                <a:latin typeface="+mn-lt"/>
              </a:rPr>
              <a:t> Wikimedia Commons, </a:t>
            </a:r>
            <a:r>
              <a:rPr lang="en" u="none" dirty="0">
                <a:latin typeface="+mn-lt"/>
              </a:rPr>
              <a:t>“</a:t>
            </a:r>
            <a:r>
              <a:rPr lang="en-US" b="0" i="0" dirty="0">
                <a:solidFill>
                  <a:srgbClr val="101418"/>
                </a:solidFill>
                <a:effectLst/>
                <a:latin typeface="+mn-lt"/>
              </a:rPr>
              <a:t>The joy of the happy face by Rasheedhrasheed.jpg, </a:t>
            </a:r>
            <a:r>
              <a:rPr lang="en-US" b="0" i="0" dirty="0" err="1">
                <a:solidFill>
                  <a:srgbClr val="101418"/>
                </a:solidFill>
                <a:effectLst/>
                <a:latin typeface="+mn-lt"/>
              </a:rPr>
              <a:t>Rasheedhrasheed</a:t>
            </a:r>
            <a:r>
              <a:rPr lang="en-US" b="0" i="0" dirty="0">
                <a:solidFill>
                  <a:srgbClr val="101418"/>
                </a:solidFill>
                <a:effectLst/>
                <a:latin typeface="+mn-lt"/>
              </a:rPr>
              <a:t>, https://commons.wikimedia.org/wiki/File:The_joy_of_the_happy_face_by_Rasheedhrasheed.jpg, </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b="0" i="0" dirty="0">
                <a:solidFill>
                  <a:srgbClr val="101418"/>
                </a:solidFill>
                <a:effectLst/>
                <a:latin typeface="+mn-lt"/>
              </a:rPr>
              <a:t>License: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solidFill>
                  <a:schemeClr val="dk1"/>
                </a:solidFill>
                <a:latin typeface="+mn-lt"/>
              </a:rPr>
              <a:t>Directions: </a:t>
            </a:r>
            <a:r>
              <a:rPr lang="en" dirty="0">
                <a:solidFill>
                  <a:schemeClr val="dk1"/>
                </a:solidFill>
                <a:latin typeface="+mn-lt"/>
              </a:rPr>
              <a:t> Have students copy information from the slide into their notes.</a:t>
            </a:r>
            <a:endParaRPr dirty="0">
              <a:solidFill>
                <a:schemeClr val="dk1"/>
              </a:solidFill>
              <a:latin typeface="+mn-lt"/>
            </a:endParaRPr>
          </a:p>
          <a:p>
            <a:pPr marL="0" lvl="0" indent="0" algn="l" rtl="0">
              <a:lnSpc>
                <a:spcPct val="100000"/>
              </a:lnSpc>
              <a:spcBef>
                <a:spcPts val="0"/>
              </a:spcBef>
              <a:spcAft>
                <a:spcPts val="0"/>
              </a:spcAft>
              <a:buSzPts val="1100"/>
              <a:buNone/>
            </a:pPr>
            <a:endParaRPr b="1" dirty="0">
              <a:solidFill>
                <a:schemeClr val="dk1"/>
              </a:solidFill>
              <a:latin typeface="+mn-lt"/>
            </a:endParaRPr>
          </a:p>
          <a:p>
            <a:pPr marL="0" lvl="0" indent="0" algn="l" rtl="0">
              <a:lnSpc>
                <a:spcPct val="100000"/>
              </a:lnSpc>
              <a:spcBef>
                <a:spcPts val="0"/>
              </a:spcBef>
              <a:spcAft>
                <a:spcPts val="0"/>
              </a:spcAft>
              <a:buSzPts val="1100"/>
              <a:buNone/>
            </a:pPr>
            <a:r>
              <a:rPr lang="en" b="1" dirty="0">
                <a:solidFill>
                  <a:schemeClr val="dk1"/>
                </a:solidFill>
                <a:latin typeface="+mn-lt"/>
              </a:rPr>
              <a:t>Teaching Point</a:t>
            </a:r>
            <a:r>
              <a:rPr lang="en" dirty="0">
                <a:latin typeface="+mn-lt"/>
              </a:rPr>
              <a:t>:</a:t>
            </a:r>
          </a:p>
          <a:p>
            <a:pPr marL="171450" indent="-171450"/>
            <a:r>
              <a:rPr lang="en-US" dirty="0">
                <a:latin typeface="+mn-lt"/>
              </a:rPr>
              <a:t>“The fruit of Baptism, or baptismal grace, is a rich reality that includes forgiveness of original sin and all personal sins, birth into the new life by which man becomes an adoptive son of the Father, a member of Christ and a temple of the Holy Spirit. By this very fact the person baptized is incorporated into the Church, the Body of Christ, and made a sharer in the priesthood of Christ. </a:t>
            </a:r>
            <a:r>
              <a:rPr lang="en-US" b="0" i="0" dirty="0">
                <a:solidFill>
                  <a:srgbClr val="000000"/>
                </a:solidFill>
                <a:effectLst/>
                <a:latin typeface="+mn-lt"/>
              </a:rPr>
              <a:t>Baptism imprints on the soul an indelible spiritual sign, the character, which consecrates the baptized person for Christian worship. Because of the character Baptism cannot be repeated.” </a:t>
            </a:r>
            <a:r>
              <a:rPr lang="en" dirty="0">
                <a:latin typeface="+mn-lt"/>
              </a:rPr>
              <a:t>(</a:t>
            </a:r>
            <a:r>
              <a:rPr lang="en" sz="1200" i="1" dirty="0">
                <a:latin typeface="+mn-lt"/>
              </a:rPr>
              <a:t>CCC</a:t>
            </a:r>
            <a:r>
              <a:rPr lang="en" sz="1200" dirty="0">
                <a:latin typeface="+mn-lt"/>
              </a:rPr>
              <a:t> 1279–1280)</a:t>
            </a:r>
            <a:endParaRPr sz="1200" dirty="0">
              <a:solidFill>
                <a:schemeClr val="dk1"/>
              </a:solidFill>
              <a:highlight>
                <a:srgbClr val="FFFFFF"/>
              </a:highlight>
              <a:latin typeface="+mn-lt"/>
            </a:endParaRPr>
          </a:p>
          <a:p>
            <a:pPr marL="0" lvl="0" indent="0" algn="l" rtl="0">
              <a:lnSpc>
                <a:spcPct val="100000"/>
              </a:lnSpc>
              <a:spcBef>
                <a:spcPts val="0"/>
              </a:spcBef>
              <a:spcAft>
                <a:spcPts val="0"/>
              </a:spcAft>
              <a:buSzPts val="1100"/>
              <a:buNone/>
            </a:pPr>
            <a:endParaRPr dirty="0">
              <a:latin typeface="+mn-lt"/>
            </a:endParaRPr>
          </a:p>
          <a:p>
            <a:pPr marL="0" lvl="0" indent="0" algn="l" rtl="0">
              <a:lnSpc>
                <a:spcPct val="100000"/>
              </a:lnSpc>
              <a:spcBef>
                <a:spcPts val="0"/>
              </a:spcBef>
              <a:spcAft>
                <a:spcPts val="0"/>
              </a:spcAft>
              <a:buSzPts val="1100"/>
              <a:buNone/>
            </a:pPr>
            <a:r>
              <a:rPr lang="en" b="1" dirty="0">
                <a:solidFill>
                  <a:schemeClr val="dk1"/>
                </a:solidFill>
                <a:latin typeface="+mn-lt"/>
              </a:rPr>
              <a:t>Online Resources: </a:t>
            </a:r>
            <a:r>
              <a:rPr lang="en" dirty="0">
                <a:solidFill>
                  <a:schemeClr val="dk1"/>
                </a:solidFill>
                <a:latin typeface="+mn-lt"/>
              </a:rPr>
              <a:t>Have students view the following video: </a:t>
            </a:r>
            <a:r>
              <a:rPr lang="en" i="1" dirty="0">
                <a:solidFill>
                  <a:schemeClr val="dk1"/>
                </a:solidFill>
                <a:latin typeface="+mn-lt"/>
              </a:rPr>
              <a:t>Lesson 12 - The Effects of Baptism</a:t>
            </a:r>
            <a:r>
              <a:rPr lang="en" dirty="0">
                <a:solidFill>
                  <a:schemeClr val="dk1"/>
                </a:solidFill>
                <a:latin typeface="+mn-lt"/>
              </a:rPr>
              <a:t>. URL here: </a:t>
            </a:r>
            <a:r>
              <a:rPr lang="en" u="sng" dirty="0">
                <a:solidFill>
                  <a:schemeClr val="hlink"/>
                </a:solidFill>
                <a:latin typeface="+mn-lt"/>
                <a:hlinkClick r:id="rId3"/>
              </a:rPr>
              <a:t>https://youtu.be/jNBz3KUqd6g</a:t>
            </a:r>
            <a:r>
              <a:rPr lang="en" dirty="0">
                <a:solidFill>
                  <a:schemeClr val="dk1"/>
                </a:solidFill>
                <a:latin typeface="+mn-lt"/>
              </a:rPr>
              <a:t> </a:t>
            </a:r>
            <a:endParaRPr dirty="0">
              <a:solidFill>
                <a:schemeClr val="dk1"/>
              </a:solidFill>
              <a:latin typeface="+mn-lt"/>
            </a:endParaRPr>
          </a:p>
          <a:p>
            <a:pPr marL="0" lvl="0" indent="0" algn="l" rtl="0">
              <a:lnSpc>
                <a:spcPct val="100000"/>
              </a:lnSpc>
              <a:spcBef>
                <a:spcPts val="0"/>
              </a:spcBef>
              <a:spcAft>
                <a:spcPts val="0"/>
              </a:spcAft>
              <a:buSzPts val="1100"/>
              <a:buNone/>
            </a:pPr>
            <a:endParaRPr dirty="0">
              <a:solidFill>
                <a:schemeClr val="dk1"/>
              </a:solidFill>
              <a:latin typeface="+mn-lt"/>
            </a:endParaRPr>
          </a:p>
          <a:p>
            <a:pPr marL="0" lvl="0" indent="0" algn="l" rtl="0">
              <a:spcBef>
                <a:spcPts val="0"/>
              </a:spcBef>
              <a:spcAft>
                <a:spcPts val="0"/>
              </a:spcAft>
              <a:buClr>
                <a:schemeClr val="dk1"/>
              </a:buClr>
              <a:buSzPts val="1100"/>
              <a:buFont typeface="Arial"/>
              <a:buNone/>
            </a:pPr>
            <a:r>
              <a:rPr lang="en" b="1" dirty="0">
                <a:solidFill>
                  <a:schemeClr val="dk1"/>
                </a:solidFill>
                <a:latin typeface="+mn-lt"/>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latin typeface="+mn-lt"/>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edb6aed13a_0_1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2edb6aed13a_0_10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solidFill>
                  <a:schemeClr val="dk1"/>
                </a:solidFill>
                <a:latin typeface="+mn-lt"/>
              </a:rPr>
              <a:t>Photo Credit</a:t>
            </a:r>
            <a:r>
              <a:rPr lang="en" dirty="0">
                <a:latin typeface="+mn-lt"/>
              </a:rPr>
              <a:t>:</a:t>
            </a:r>
            <a:r>
              <a:rPr lang="en" dirty="0">
                <a:solidFill>
                  <a:srgbClr val="212121"/>
                </a:solidFill>
                <a:latin typeface="+mn-lt"/>
              </a:rPr>
              <a:t> Wikimedia Commons, “</a:t>
            </a:r>
            <a:r>
              <a:rPr lang="en-US" b="0" i="0" dirty="0">
                <a:solidFill>
                  <a:srgbClr val="101418"/>
                </a:solidFill>
                <a:effectLst/>
                <a:latin typeface="+mn-lt"/>
              </a:rPr>
              <a:t>Roman Catholic Infant Baptism in </a:t>
            </a:r>
            <a:r>
              <a:rPr lang="en-US" b="0" i="0" dirty="0" err="1">
                <a:solidFill>
                  <a:srgbClr val="101418"/>
                </a:solidFill>
                <a:effectLst/>
                <a:latin typeface="+mn-lt"/>
              </a:rPr>
              <a:t>Pandi</a:t>
            </a:r>
            <a:r>
              <a:rPr lang="en-US" b="0" i="0" dirty="0">
                <a:solidFill>
                  <a:srgbClr val="101418"/>
                </a:solidFill>
                <a:effectLst/>
                <a:latin typeface="+mn-lt"/>
              </a:rPr>
              <a:t> Church 23.jpg,” FBenjr123, https://commons.wikimedia.org/wiki/File:Roman_Catholic_Infant_Baptism_in_Pandi_Church_23.jpg.</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lvl="0" indent="0" algn="l" rtl="0">
              <a:lnSpc>
                <a:spcPct val="115000"/>
              </a:lnSpc>
              <a:spcBef>
                <a:spcPts val="500"/>
              </a:spcBef>
              <a:spcAft>
                <a:spcPts val="0"/>
              </a:spcAft>
              <a:buClr>
                <a:schemeClr val="dk1"/>
              </a:buClr>
              <a:buSzPts val="1100"/>
              <a:buFont typeface="Arial"/>
              <a:buNone/>
            </a:pPr>
            <a:r>
              <a:rPr lang="en" b="0" dirty="0">
                <a:solidFill>
                  <a:schemeClr val="dk1"/>
                </a:solidFill>
                <a:latin typeface="+mn-lt"/>
              </a:rPr>
              <a:t>License:</a:t>
            </a:r>
            <a:r>
              <a:rPr lang="en" b="1" dirty="0">
                <a:solidFill>
                  <a:schemeClr val="dk1"/>
                </a:solidFill>
                <a:latin typeface="+mn-lt"/>
              </a:rPr>
              <a:t> </a:t>
            </a:r>
            <a:r>
              <a:rPr lang="en-US" b="0" dirty="0">
                <a:solidFill>
                  <a:schemeClr val="dk1"/>
                </a:solidFill>
                <a:latin typeface="+mn-lt"/>
              </a:rPr>
              <a:t>https://creativecommons.org/licenses/by-sa/4.0/deed.en</a:t>
            </a:r>
            <a:endParaRPr lang="en" b="0"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endParaRPr lang="en" b="1"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a:t>
            </a:r>
            <a:r>
              <a:rPr lang="en" dirty="0">
                <a:latin typeface="+mn-lt"/>
              </a:rPr>
              <a:t>Have students write down the term and definition as part of a Key Vocab section in their notes.</a:t>
            </a:r>
          </a:p>
          <a:p>
            <a:pPr marL="0" lvl="0" indent="0" algn="l" rtl="0">
              <a:lnSpc>
                <a:spcPct val="115000"/>
              </a:lnSpc>
              <a:spcBef>
                <a:spcPts val="500"/>
              </a:spcBef>
              <a:spcAft>
                <a:spcPts val="0"/>
              </a:spcAft>
              <a:buClr>
                <a:schemeClr val="dk1"/>
              </a:buClr>
              <a:buSzPts val="1100"/>
              <a:buFont typeface="Arial"/>
              <a:buNone/>
            </a:pP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Online Resource: </a:t>
            </a:r>
            <a:r>
              <a:rPr lang="en" dirty="0">
                <a:solidFill>
                  <a:schemeClr val="dk1"/>
                </a:solidFill>
                <a:latin typeface="+mn-lt"/>
              </a:rPr>
              <a:t>Assign article, </a:t>
            </a:r>
            <a:r>
              <a:rPr lang="en" i="1" dirty="0">
                <a:solidFill>
                  <a:schemeClr val="dk1"/>
                </a:solidFill>
                <a:latin typeface="+mn-lt"/>
              </a:rPr>
              <a:t>Called to participate: Understanding baptismal and ministerial priesthood. </a:t>
            </a:r>
            <a:r>
              <a:rPr lang="en" dirty="0">
                <a:solidFill>
                  <a:schemeClr val="dk1"/>
                </a:solidFill>
                <a:latin typeface="+mn-lt"/>
              </a:rPr>
              <a:t> URL Here: https://catholicphilly.com/2010/01/features/year-of-the-priest/called-to-participate-understanding-baptismal-and-ministerial-priesthood/</a:t>
            </a: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latin typeface="+mn-lt"/>
              </a:rPr>
              <a:t>Directions: </a:t>
            </a:r>
            <a:r>
              <a:rPr lang="en" dirty="0">
                <a:latin typeface="+mn-lt"/>
              </a:rPr>
              <a:t>Have students write down the quote and commit it to memory. Bonus points may be awarded if they can add it to the end of the chapter assessment.</a:t>
            </a:r>
            <a:endParaRPr dirty="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edb6aed13a_0_1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2edb6aed13a_0_10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Photo Credit:</a:t>
            </a:r>
            <a:r>
              <a:rPr lang="en" dirty="0">
                <a:latin typeface="+mn-lt"/>
              </a:rPr>
              <a:t> Wikimedia Commons, “The Chosen – Nicodemus and Jesus,” The Chosen press photos (press.the chosen.tv), </a:t>
            </a:r>
            <a:r>
              <a:rPr lang="en-US" dirty="0">
                <a:latin typeface="+mn-lt"/>
              </a:rPr>
              <a:t>https://commons.wikimedia.org/wiki/File:The_Chosen_-_Nicodemus_and_Jesus.jpg. License: https://creativecommons.org/licenses/by-sa/4.0/deed.en</a:t>
            </a:r>
          </a:p>
          <a:p>
            <a:pPr marL="0" lvl="0" indent="0" algn="l" rtl="0">
              <a:lnSpc>
                <a:spcPct val="100000"/>
              </a:lnSpc>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solidFill>
                  <a:schemeClr val="dk1"/>
                </a:solidFill>
                <a:latin typeface="+mn-lt"/>
              </a:rPr>
              <a:t>Directions: </a:t>
            </a:r>
            <a:r>
              <a:rPr lang="en" sz="1000" dirty="0">
                <a:solidFill>
                  <a:schemeClr val="dk1"/>
                </a:solidFill>
                <a:latin typeface="+mn-lt"/>
              </a:rPr>
              <a:t>Have students copy down the information from this slide into their notes. </a:t>
            </a:r>
            <a:endParaRPr sz="1000"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sz="1000"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solidFill>
                  <a:schemeClr val="dk1"/>
                </a:solidFill>
                <a:latin typeface="+mn-lt"/>
              </a:rPr>
              <a:t>Teaching Points:</a:t>
            </a:r>
            <a:r>
              <a:rPr lang="en" sz="1000" dirty="0">
                <a:latin typeface="+mn-lt"/>
              </a:rPr>
              <a:t> </a:t>
            </a:r>
            <a:endParaRPr sz="1000" dirty="0">
              <a:latin typeface="+mn-lt"/>
            </a:endParaRPr>
          </a:p>
          <a:p>
            <a:pPr marL="171450" indent="-171450"/>
            <a:r>
              <a:rPr lang="en" sz="1000" dirty="0">
                <a:latin typeface="+mn-lt"/>
              </a:rPr>
              <a:t>Perhaps you have had a Protestant friend say to you that “unless you are born again” you cannot be saved. What does this statement mean? What does this question have to do with Baptism? How do Catholics respond? This question comes from an exchange between Jesus and his secret follower, the Pharisee Nicodemus. Jesus had instructed Nicodemus: “No one can see the kingdom of God without being born from above” (Jn 3:3). Nicodemus did not understand this teaching. He asked, “How can a person once grown old be born again? Surely he cannot reenter his mother's womb and be born again, can he?” Jesus answered, “Amen, amen, I say to you, no one can enter the kingdom of God without being born of water and Spirit. What is born of flesh is flesh and what is born of spirit is spirit” (Jn 3:4-6).</a:t>
            </a:r>
            <a:endParaRPr sz="1000" dirty="0">
              <a:latin typeface="+mn-lt"/>
            </a:endParaRPr>
          </a:p>
          <a:p>
            <a:pPr marL="171450" indent="-171450"/>
            <a:endParaRPr sz="1000" dirty="0">
              <a:latin typeface="+mn-lt"/>
            </a:endParaRPr>
          </a:p>
          <a:p>
            <a:pPr marL="171450" indent="-171450"/>
            <a:r>
              <a:rPr lang="en" sz="1000" dirty="0">
                <a:latin typeface="+mn-lt"/>
              </a:rPr>
              <a:t>Catholics interpret this being “born again” as a spiritual rebirth. We believe this takes place at Baptism. Baptism bestows on us the new life of Jesus and the gift of the Holy Spirit, who empowers us to live Christ-like lives. Various Christian denominations, however, interpret “born again” to be a personal experience that guarantees someone his or her salvation. They often explain this as a specific emotional or spiritual event or an individual private revelation. Often, they believe this takes place at a revival where the preacher invites the person to come up and proclaim his or her faith in Jesus Christ. This highly emotional experience convinces the person to accept Jesus Christ as their personal Savior. This pivotal event also marks the day on which the person commits his or her life to the Lord. According to this interpretation, if you have this experience, you are saved; if you have not had it, salvation is not yours.</a:t>
            </a:r>
            <a:endParaRPr sz="1000" dirty="0">
              <a:latin typeface="+mn-lt"/>
            </a:endParaRPr>
          </a:p>
          <a:p>
            <a:pPr marL="171450" indent="-171450"/>
            <a:endParaRPr sz="1000" dirty="0">
              <a:latin typeface="+mn-lt"/>
            </a:endParaRPr>
          </a:p>
          <a:p>
            <a:pPr marL="171450" indent="-171450"/>
            <a:r>
              <a:rPr lang="en" sz="1000" dirty="0">
                <a:latin typeface="+mn-lt"/>
              </a:rPr>
              <a:t>The Church rejects the interpretation that you must have this earth-shattering experience to be born again. Certainly, some Christians, like St. Paul, do experience the Lord in a way that turns their lives completely around. But having this single experience is not a necessary condition for salvation. Baptism begins a new life of spiritual growth. Most often, the Holy Spirit gently leads God's people. Over time, most Christians gradually turn their lives over to Christ. Spiritual rebirth to a life in Christ is another name for Christian conversion. It begins at Baptism and signals a lifelong journey of growth. It is not simply a one-time event.</a:t>
            </a:r>
            <a:endParaRPr sz="1000" dirty="0">
              <a:latin typeface="+mn-lt"/>
            </a:endParaRPr>
          </a:p>
          <a:p>
            <a:pPr marL="0" lvl="0" indent="0" algn="l" rtl="0">
              <a:spcBef>
                <a:spcPts val="0"/>
              </a:spcBef>
              <a:spcAft>
                <a:spcPts val="0"/>
              </a:spcAft>
              <a:buNone/>
            </a:pPr>
            <a:endParaRPr sz="1000" dirty="0">
              <a:latin typeface="+mn-lt"/>
            </a:endParaRPr>
          </a:p>
          <a:p>
            <a:pPr marL="0" lvl="0" indent="0" algn="l" rtl="0">
              <a:lnSpc>
                <a:spcPct val="100000"/>
              </a:lnSpc>
              <a:spcBef>
                <a:spcPts val="0"/>
              </a:spcBef>
              <a:spcAft>
                <a:spcPts val="0"/>
              </a:spcAft>
              <a:buSzPts val="1100"/>
              <a:buNone/>
            </a:pPr>
            <a:r>
              <a:rPr lang="en" sz="1000" b="1" dirty="0">
                <a:latin typeface="+mn-lt"/>
              </a:rPr>
              <a:t>Online Resource:</a:t>
            </a:r>
            <a:r>
              <a:rPr lang="en" sz="1000" dirty="0">
                <a:latin typeface="+mn-lt"/>
              </a:rPr>
              <a:t> Have students view the following videos: </a:t>
            </a:r>
            <a:r>
              <a:rPr lang="en" sz="1000" i="1" dirty="0">
                <a:latin typeface="+mn-lt"/>
              </a:rPr>
              <a:t>John 3:16 (The Chosen Scene) </a:t>
            </a:r>
            <a:r>
              <a:rPr lang="en" sz="1000" dirty="0">
                <a:latin typeface="+mn-lt"/>
              </a:rPr>
              <a:t>URL here: </a:t>
            </a:r>
            <a:r>
              <a:rPr lang="en" sz="1000" u="sng" dirty="0">
                <a:solidFill>
                  <a:schemeClr val="hlink"/>
                </a:solidFill>
                <a:latin typeface="+mn-lt"/>
                <a:hlinkClick r:id="rId3"/>
              </a:rPr>
              <a:t>https://youtu.be/_p2XIUK9VgA</a:t>
            </a:r>
            <a:r>
              <a:rPr lang="en" sz="1000" dirty="0">
                <a:latin typeface="+mn-lt"/>
              </a:rPr>
              <a:t>  </a:t>
            </a:r>
            <a:r>
              <a:rPr lang="en" sz="1000" i="1" dirty="0">
                <a:latin typeface="+mn-lt"/>
              </a:rPr>
              <a:t>Bishop Barron on Being Born Again </a:t>
            </a:r>
            <a:r>
              <a:rPr lang="en" sz="1000" dirty="0">
                <a:latin typeface="+mn-lt"/>
              </a:rPr>
              <a:t>URL here: </a:t>
            </a:r>
            <a:r>
              <a:rPr lang="en-US" sz="1000" dirty="0">
                <a:latin typeface="+mn-lt"/>
              </a:rPr>
              <a:t>https://youtu.be/ZZ1pLyLdnhM?si=aE3W1Belvg6KB5SP</a:t>
            </a:r>
          </a:p>
          <a:p>
            <a:pPr marL="0" lvl="0" indent="0" algn="l" rtl="0">
              <a:lnSpc>
                <a:spcPct val="100000"/>
              </a:lnSpc>
              <a:spcBef>
                <a:spcPts val="0"/>
              </a:spcBef>
              <a:spcAft>
                <a:spcPts val="0"/>
              </a:spcAft>
              <a:buSzPts val="1100"/>
              <a:buNone/>
            </a:pPr>
            <a:endParaRPr lang="en-US" sz="1000" dirty="0">
              <a:latin typeface="+mn-lt"/>
            </a:endParaRPr>
          </a:p>
          <a:p>
            <a:pPr marL="0" lvl="0" indent="0" algn="l" rtl="0">
              <a:lnSpc>
                <a:spcPct val="100000"/>
              </a:lnSpc>
              <a:spcBef>
                <a:spcPts val="0"/>
              </a:spcBef>
              <a:spcAft>
                <a:spcPts val="0"/>
              </a:spcAft>
              <a:buSzPts val="1100"/>
              <a:buNone/>
            </a:pPr>
            <a:r>
              <a:rPr lang="en" sz="1000" b="1" dirty="0">
                <a:solidFill>
                  <a:schemeClr val="dk1"/>
                </a:solidFill>
                <a:latin typeface="+mn-lt"/>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sz="1000" b="1" dirty="0">
              <a:solidFill>
                <a:schemeClr val="dk1"/>
              </a:solidFill>
              <a:latin typeface="+mn-lt"/>
            </a:endParaRPr>
          </a:p>
          <a:p>
            <a:pPr marL="0" lvl="0" indent="0" algn="l" rtl="0">
              <a:lnSpc>
                <a:spcPct val="100000"/>
              </a:lnSpc>
              <a:spcBef>
                <a:spcPts val="0"/>
              </a:spcBef>
              <a:spcAft>
                <a:spcPts val="0"/>
              </a:spcAft>
              <a:buSzPts val="1100"/>
              <a:buNone/>
            </a:pPr>
            <a:endParaRPr sz="1000" dirty="0">
              <a:latin typeface="+mn-lt"/>
            </a:endParaRPr>
          </a:p>
          <a:p>
            <a:pPr marL="457200" lvl="0" indent="0" algn="l" rtl="0">
              <a:lnSpc>
                <a:spcPct val="100000"/>
              </a:lnSpc>
              <a:spcBef>
                <a:spcPts val="0"/>
              </a:spcBef>
              <a:spcAft>
                <a:spcPts val="0"/>
              </a:spcAft>
              <a:buSzPts val="1100"/>
              <a:buNone/>
            </a:pPr>
            <a:endParaRPr sz="1000" dirty="0">
              <a:latin typeface="+mn-lt"/>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Photo Credit:</a:t>
            </a:r>
            <a:r>
              <a:rPr lang="en" dirty="0">
                <a:latin typeface="+mn-lt"/>
              </a:rPr>
              <a:t>  </a:t>
            </a:r>
            <a:r>
              <a:rPr lang="en-US" dirty="0">
                <a:solidFill>
                  <a:schemeClr val="dk1"/>
                </a:solidFill>
                <a:latin typeface="+mn-lt"/>
              </a:rPr>
              <a:t>Wikimedia Commons, “Fish schools at Castle Rock.JPG,” Alexander </a:t>
            </a:r>
            <a:r>
              <a:rPr lang="en-US" dirty="0" err="1">
                <a:solidFill>
                  <a:schemeClr val="dk1"/>
                </a:solidFill>
                <a:latin typeface="+mn-lt"/>
              </a:rPr>
              <a:t>Vasenin</a:t>
            </a:r>
            <a:r>
              <a:rPr lang="en-US" dirty="0">
                <a:solidFill>
                  <a:schemeClr val="dk1"/>
                </a:solidFill>
                <a:latin typeface="+mn-lt"/>
              </a:rPr>
              <a:t>, https://commons.wikimedia.org/wiki/File:Fish_schools_at_Castle_Rock.JPG.</a:t>
            </a:r>
            <a:endParaRPr dirty="0">
              <a:latin typeface="+mn-lt"/>
            </a:endParaRPr>
          </a:p>
          <a:p>
            <a:pPr marL="0" lvl="0" indent="0" algn="l" rtl="0">
              <a:spcBef>
                <a:spcPts val="0"/>
              </a:spcBef>
              <a:spcAft>
                <a:spcPts val="0"/>
              </a:spcAft>
              <a:buClr>
                <a:schemeClr val="dk1"/>
              </a:buClr>
              <a:buSzPts val="1100"/>
              <a:buFont typeface="Arial"/>
              <a:buNone/>
            </a:pPr>
            <a:endParaRPr lang="en" dirty="0">
              <a:latin typeface="+mn-lt"/>
            </a:endParaRPr>
          </a:p>
          <a:p>
            <a:pPr marL="0" lvl="0" indent="0" algn="l" rtl="0">
              <a:spcBef>
                <a:spcPts val="0"/>
              </a:spcBef>
              <a:spcAft>
                <a:spcPts val="0"/>
              </a:spcAft>
              <a:buClr>
                <a:schemeClr val="dk1"/>
              </a:buClr>
              <a:buSzPts val="1100"/>
              <a:buFont typeface="Arial"/>
              <a:buNone/>
            </a:pPr>
            <a:r>
              <a:rPr lang="en" dirty="0">
                <a:latin typeface="+mn-lt"/>
              </a:rPr>
              <a:t>License: </a:t>
            </a:r>
            <a:r>
              <a:rPr lang="en-US" dirty="0">
                <a:latin typeface="+mn-lt"/>
              </a:rPr>
              <a:t>https://creativecommons.org/licenses/by-sa/3.0/deed.en</a:t>
            </a:r>
            <a:endParaRPr dirty="0">
              <a:latin typeface="+mn-lt"/>
            </a:endParaRPr>
          </a:p>
          <a:p>
            <a:pPr marL="0" lvl="0" indent="0" algn="l" rtl="0">
              <a:spcBef>
                <a:spcPts val="0"/>
              </a:spcBef>
              <a:spcAft>
                <a:spcPts val="0"/>
              </a:spcAft>
              <a:buClr>
                <a:schemeClr val="dk1"/>
              </a:buClr>
              <a:buSzPts val="1100"/>
              <a:buFont typeface="Arial"/>
              <a:buNone/>
            </a:pPr>
            <a:endParaRPr lang="en-US" dirty="0">
              <a:latin typeface="+mn-lt"/>
            </a:endParaRPr>
          </a:p>
          <a:p>
            <a:pPr marL="0" lvl="0" indent="0" algn="l" rtl="0">
              <a:spcBef>
                <a:spcPts val="0"/>
              </a:spcBef>
              <a:spcAft>
                <a:spcPts val="0"/>
              </a:spcAft>
              <a:buClr>
                <a:schemeClr val="dk1"/>
              </a:buClr>
              <a:buSzPts val="1100"/>
              <a:buFont typeface="Arial"/>
              <a:buNone/>
            </a:pPr>
            <a:r>
              <a:rPr lang="en-US" dirty="0">
                <a:latin typeface="+mn-lt"/>
              </a:rPr>
              <a:t>Tertullian Quote Source: Tertullian</a:t>
            </a:r>
            <a:r>
              <a:rPr lang="en-US" i="1" dirty="0">
                <a:latin typeface="+mn-lt"/>
              </a:rPr>
              <a:t>, Latin Christianity: Its Founder, Tertullian</a:t>
            </a:r>
            <a:r>
              <a:rPr lang="en-US" dirty="0">
                <a:latin typeface="+mn-lt"/>
              </a:rPr>
              <a:t>, “II. On Baptism,” trans. Rev. S. </a:t>
            </a:r>
            <a:r>
              <a:rPr lang="en-US" dirty="0" err="1">
                <a:latin typeface="+mn-lt"/>
              </a:rPr>
              <a:t>Thelwall</a:t>
            </a:r>
            <a:r>
              <a:rPr lang="en-US" dirty="0">
                <a:latin typeface="+mn-lt"/>
              </a:rPr>
              <a:t>, Christian Classics Ethereal Library, https://ccel.org/ccel/tertullian/baptism/anf03.vi.iii.i.html.</a:t>
            </a:r>
          </a:p>
          <a:p>
            <a:pPr marL="0" lvl="0" indent="0" algn="l" rtl="0">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Have students copy down the information from this slide into their notes. </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Teaching Point:</a:t>
            </a:r>
          </a:p>
          <a:p>
            <a:pPr marL="171450" indent="-171450">
              <a:buClr>
                <a:schemeClr val="dk1"/>
              </a:buClr>
            </a:pPr>
            <a:r>
              <a:rPr lang="en" dirty="0">
                <a:latin typeface="+mn-lt"/>
              </a:rPr>
              <a:t>Through the presence and action of the Holy Spirit at the reception of Baptism, we become what St. Louis de Montfort called “other Christs.” It was through the Incarnation of his Son that God brought salvation to the world. It is through the Sacrament of Baptism that we become holy. Both Original Sin and any actual sin are wiped away through Baptism.</a:t>
            </a:r>
            <a:endParaRPr dirty="0">
              <a:latin typeface="+mn-lt"/>
            </a:endParaRPr>
          </a:p>
          <a:p>
            <a:pPr marL="0" lvl="0" indent="0" algn="l" rtl="0">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Online Resources:</a:t>
            </a:r>
            <a:r>
              <a:rPr lang="en" dirty="0">
                <a:solidFill>
                  <a:schemeClr val="dk1"/>
                </a:solidFill>
                <a:latin typeface="+mn-lt"/>
              </a:rPr>
              <a:t> Assign the article, </a:t>
            </a:r>
            <a:r>
              <a:rPr lang="en" i="1" dirty="0">
                <a:solidFill>
                  <a:schemeClr val="dk1"/>
                </a:solidFill>
                <a:latin typeface="+mn-lt"/>
              </a:rPr>
              <a:t>Saint Catherine’s Best Fish Quote. </a:t>
            </a:r>
            <a:r>
              <a:rPr lang="en" dirty="0">
                <a:solidFill>
                  <a:schemeClr val="dk1"/>
                </a:solidFill>
                <a:latin typeface="+mn-lt"/>
              </a:rPr>
              <a:t>URL here: </a:t>
            </a:r>
            <a:r>
              <a:rPr lang="en" u="sng" dirty="0">
                <a:solidFill>
                  <a:schemeClr val="hlink"/>
                </a:solidFill>
                <a:latin typeface="+mn-lt"/>
                <a:hlinkClick r:id="rId3"/>
              </a:rPr>
              <a:t>https://www.catholic365.com/article/49044/saint-catherine-of-siennas-best-quote.html</a:t>
            </a:r>
            <a:r>
              <a:rPr lang="en" dirty="0">
                <a:solidFill>
                  <a:schemeClr val="dk1"/>
                </a:solidFill>
                <a:latin typeface="+mn-lt"/>
              </a:rPr>
              <a:t> </a:t>
            </a:r>
            <a:endParaRPr dirty="0">
              <a:solidFill>
                <a:schemeClr val="dk1"/>
              </a:solidFill>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latin typeface="+mn-lt"/>
              </a:rPr>
              <a:t>Photo Credit:</a:t>
            </a:r>
            <a:r>
              <a:rPr lang="en" dirty="0">
                <a:latin typeface="+mn-lt"/>
              </a:rPr>
              <a:t> Wikimedia Commons, “Saint Joseph Catholic Church (Wapakoneta, Ohio) – stained glass, Holy Spirit,” Nheyob, </a:t>
            </a:r>
            <a:r>
              <a:rPr lang="en-US" dirty="0">
                <a:latin typeface="+mn-lt"/>
              </a:rPr>
              <a:t>https://commons.wikimedia.org/wiki/File:Saint_Joseph_Catholic_Church_(Wapakoneta,_Ohio)_-_stained_glass,_Holy_Spirit.jpg.</a:t>
            </a:r>
          </a:p>
          <a:p>
            <a:pPr marL="0" lvl="0" indent="0" algn="l" rtl="0">
              <a:lnSpc>
                <a:spcPct val="115000"/>
              </a:lnSpc>
              <a:spcBef>
                <a:spcPts val="500"/>
              </a:spcBef>
              <a:spcAft>
                <a:spcPts val="0"/>
              </a:spcAft>
              <a:buClr>
                <a:schemeClr val="dk1"/>
              </a:buClr>
              <a:buSzPts val="1100"/>
              <a:buFont typeface="Arial"/>
              <a:buNone/>
            </a:pPr>
            <a:endParaRPr lang="en-US" dirty="0">
              <a:latin typeface="+mn-lt"/>
            </a:endParaRPr>
          </a:p>
          <a:p>
            <a:pPr marL="0" lvl="0" indent="0" algn="l" rtl="0">
              <a:lnSpc>
                <a:spcPct val="115000"/>
              </a:lnSpc>
              <a:spcBef>
                <a:spcPts val="500"/>
              </a:spcBef>
              <a:spcAft>
                <a:spcPts val="0"/>
              </a:spcAft>
              <a:buClr>
                <a:schemeClr val="dk1"/>
              </a:buClr>
              <a:buSzPts val="1100"/>
              <a:buFont typeface="Arial"/>
              <a:buNone/>
            </a:pPr>
            <a:r>
              <a:rPr lang="en-US" dirty="0">
                <a:latin typeface="+mn-lt"/>
              </a:rPr>
              <a:t>License: https://creativecommons.org/licenses/by-sa/4.0/deed.en</a:t>
            </a:r>
          </a:p>
          <a:p>
            <a:pPr marL="0" lvl="0" indent="0" algn="l" rtl="0">
              <a:lnSpc>
                <a:spcPct val="115000"/>
              </a:lnSpc>
              <a:spcBef>
                <a:spcPts val="500"/>
              </a:spcBef>
              <a:spcAft>
                <a:spcPts val="0"/>
              </a:spcAft>
              <a:buClr>
                <a:schemeClr val="dk1"/>
              </a:buClr>
              <a:buSzPts val="1100"/>
              <a:buFont typeface="Arial"/>
              <a:buNone/>
            </a:pPr>
            <a:endParaRPr dirty="0">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Have students copy information from the slide into their notes.</a:t>
            </a:r>
            <a:endParaRPr dirty="0">
              <a:solidFill>
                <a:schemeClr val="dk1"/>
              </a:solidFill>
              <a:latin typeface="+mn-lt"/>
            </a:endParaRPr>
          </a:p>
          <a:p>
            <a:pPr marL="0" lvl="0" indent="0" algn="l" rtl="0">
              <a:lnSpc>
                <a:spcPct val="100000"/>
              </a:lnSpc>
              <a:spcBef>
                <a:spcPts val="0"/>
              </a:spcBef>
              <a:spcAft>
                <a:spcPts val="0"/>
              </a:spcAft>
              <a:buSzPts val="1100"/>
              <a:buNone/>
            </a:pPr>
            <a:endParaRPr b="1" dirty="0">
              <a:solidFill>
                <a:schemeClr val="dk1"/>
              </a:solidFill>
              <a:latin typeface="+mn-lt"/>
            </a:endParaRPr>
          </a:p>
          <a:p>
            <a:pPr marL="0" lvl="0" indent="0" algn="l" rtl="0">
              <a:lnSpc>
                <a:spcPct val="100000"/>
              </a:lnSpc>
              <a:spcBef>
                <a:spcPts val="0"/>
              </a:spcBef>
              <a:spcAft>
                <a:spcPts val="0"/>
              </a:spcAft>
              <a:buSzPts val="1100"/>
              <a:buNone/>
            </a:pPr>
            <a:r>
              <a:rPr lang="en" b="1" dirty="0">
                <a:solidFill>
                  <a:schemeClr val="dk1"/>
                </a:solidFill>
                <a:latin typeface="+mn-lt"/>
              </a:rPr>
              <a:t>Teaching Point:</a:t>
            </a:r>
          </a:p>
          <a:p>
            <a:pPr marL="171450" indent="-171450"/>
            <a:r>
              <a:rPr lang="en" dirty="0">
                <a:latin typeface="+mn-lt"/>
              </a:rPr>
              <a:t>The symbolism of water signifies the Holy Spirit's action in Baptism, since after the invocation of the Holy Spirit it becomes the efficacious sacramental sign of new birth: just as the gestation of our first birth took place in water, so the water of Baptism truly signifies that our birth into the divine life is given to us in the Holy Spirit. As “in one Spirit we were all baptized," so we are also “given to drink of one Spirit" (1 Cor 12:13). Thus the Spirit is also personally the living water welling up from Christ crucified as its source and welling up in us to eternal life.</a:t>
            </a:r>
            <a:endParaRPr dirty="0">
              <a:latin typeface="+mn-lt"/>
            </a:endParaRPr>
          </a:p>
          <a:p>
            <a:pPr marL="0" lvl="0" indent="0" algn="l" rtl="0">
              <a:spcBef>
                <a:spcPts val="0"/>
              </a:spcBef>
              <a:spcAft>
                <a:spcPts val="0"/>
              </a:spcAft>
              <a:buSzPts val="1100"/>
              <a:buNone/>
            </a:pPr>
            <a:endParaRPr dirty="0">
              <a:latin typeface="+mn-lt"/>
            </a:endParaRPr>
          </a:p>
          <a:p>
            <a:pPr marL="0" lvl="0" indent="0" algn="l" rtl="0">
              <a:lnSpc>
                <a:spcPct val="100000"/>
              </a:lnSpc>
              <a:spcBef>
                <a:spcPts val="0"/>
              </a:spcBef>
              <a:spcAft>
                <a:spcPts val="0"/>
              </a:spcAft>
              <a:buSzPts val="1100"/>
              <a:buNone/>
            </a:pPr>
            <a:r>
              <a:rPr lang="en" b="1" dirty="0">
                <a:solidFill>
                  <a:schemeClr val="dk1"/>
                </a:solidFill>
                <a:latin typeface="+mn-lt"/>
              </a:rPr>
              <a:t>Online Resources:</a:t>
            </a:r>
            <a:r>
              <a:rPr lang="en" dirty="0">
                <a:solidFill>
                  <a:schemeClr val="dk1"/>
                </a:solidFill>
                <a:latin typeface="+mn-lt"/>
              </a:rPr>
              <a:t> Assign the article, </a:t>
            </a:r>
            <a:r>
              <a:rPr lang="en" i="1" dirty="0">
                <a:solidFill>
                  <a:schemeClr val="dk1"/>
                </a:solidFill>
                <a:latin typeface="+mn-lt"/>
              </a:rPr>
              <a:t>The Holy Spirit, Giver of Life. </a:t>
            </a:r>
            <a:r>
              <a:rPr lang="en" dirty="0">
                <a:solidFill>
                  <a:schemeClr val="dk1"/>
                </a:solidFill>
                <a:latin typeface="+mn-lt"/>
              </a:rPr>
              <a:t>URL here: </a:t>
            </a:r>
            <a:r>
              <a:rPr lang="en" u="none" dirty="0">
                <a:solidFill>
                  <a:schemeClr val="hlink"/>
                </a:solidFill>
                <a:latin typeface="+mn-lt"/>
                <a:hlinkClick r:id="rId3"/>
              </a:rPr>
              <a:t>https://www.ewtn.com/catholicism/library/holy-spirit-giver-of-life-22758</a:t>
            </a:r>
            <a:r>
              <a:rPr lang="en" u="none" dirty="0">
                <a:solidFill>
                  <a:schemeClr val="dk1"/>
                </a:solidFill>
                <a:latin typeface="+mn-lt"/>
              </a:rPr>
              <a:t> </a:t>
            </a:r>
            <a:endParaRPr u="none" dirty="0">
              <a:solidFill>
                <a:schemeClr val="dk1"/>
              </a:solidFill>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5131a00e2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35131a00e2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Photo Credit:</a:t>
            </a:r>
            <a:r>
              <a:rPr lang="en" dirty="0">
                <a:latin typeface="+mn-lt"/>
              </a:rPr>
              <a:t> Google Slides GIF (Plunge)</a:t>
            </a:r>
            <a:endParaRPr dirty="0">
              <a:latin typeface="+mn-lt"/>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Have students copy down the information from this slide into their notes. </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Teaching Points:</a:t>
            </a:r>
          </a:p>
          <a:p>
            <a:pPr marL="171450" indent="-171450">
              <a:buClr>
                <a:schemeClr val="dk1"/>
              </a:buClr>
            </a:pPr>
            <a:r>
              <a:rPr lang="en" dirty="0">
                <a:latin typeface="+mn-lt"/>
              </a:rPr>
              <a:t>Because the word </a:t>
            </a:r>
            <a:r>
              <a:rPr lang="en" i="1" dirty="0">
                <a:latin typeface="+mn-lt"/>
              </a:rPr>
              <a:t>baptism</a:t>
            </a:r>
            <a:r>
              <a:rPr lang="en" dirty="0">
                <a:latin typeface="+mn-lt"/>
              </a:rPr>
              <a:t> comes from the Greek word </a:t>
            </a:r>
            <a:r>
              <a:rPr lang="en" i="1" dirty="0">
                <a:latin typeface="+mn-lt"/>
              </a:rPr>
              <a:t>baptizein</a:t>
            </a:r>
            <a:r>
              <a:rPr lang="en" dirty="0">
                <a:latin typeface="+mn-lt"/>
              </a:rPr>
              <a:t>, which means “to plunge or immerse,” the Sacrament takes its name from the central rite by which it is carried out. The immersion of the catechumens into water represents their burial with Christ. Their rising up out of the water represents their resurrection with Christ as “new creatures” (</a:t>
            </a:r>
            <a:r>
              <a:rPr lang="en" i="1" dirty="0">
                <a:latin typeface="+mn-lt"/>
              </a:rPr>
              <a:t>CCC</a:t>
            </a:r>
            <a:r>
              <a:rPr lang="en" i="0" dirty="0">
                <a:latin typeface="+mn-lt"/>
              </a:rPr>
              <a:t>, 1214).</a:t>
            </a:r>
            <a:endParaRPr dirty="0">
              <a:latin typeface="+mn-lt"/>
            </a:endParaRPr>
          </a:p>
          <a:p>
            <a:pPr marL="171450" indent="-171450">
              <a:buClr>
                <a:schemeClr val="dk1"/>
              </a:buClr>
            </a:pPr>
            <a:r>
              <a:rPr lang="en" i="1" dirty="0">
                <a:latin typeface="+mn-lt"/>
              </a:rPr>
              <a:t>The washing of regeneration and renewal by the Holy Spirit. </a:t>
            </a:r>
            <a:r>
              <a:rPr lang="en" dirty="0">
                <a:latin typeface="+mn-lt"/>
              </a:rPr>
              <a:t>This name refers to the regeneration or rebirth of a person by water and Spirit that the Sacrament brings about. Jesus spoke of this rebirth: “Amen, amen, I say to you, no one can enter the kingdom of God without being born of water and Spirit” (Jn 3:5) (</a:t>
            </a:r>
            <a:r>
              <a:rPr lang="en" i="1" dirty="0">
                <a:latin typeface="+mn-lt"/>
              </a:rPr>
              <a:t>CCC</a:t>
            </a:r>
            <a:r>
              <a:rPr lang="en" i="0" dirty="0">
                <a:latin typeface="+mn-lt"/>
              </a:rPr>
              <a:t>, 1215).</a:t>
            </a:r>
            <a:endParaRPr dirty="0">
              <a:latin typeface="+mn-lt"/>
            </a:endParaRPr>
          </a:p>
          <a:p>
            <a:pPr marL="171450" indent="-171450">
              <a:buClr>
                <a:schemeClr val="dk1"/>
              </a:buClr>
            </a:pPr>
            <a:r>
              <a:rPr lang="en" i="1" dirty="0">
                <a:latin typeface="+mn-lt"/>
              </a:rPr>
              <a:t>Enlightenment. </a:t>
            </a:r>
            <a:r>
              <a:rPr lang="en" dirty="0">
                <a:latin typeface="+mn-lt"/>
              </a:rPr>
              <a:t>St. Justin Martyr called Baptism enlightenment “because those who receive this [catechetical] instruction are enlightened in their understanding.” Jesus is the light of the world, who enlightens everyone (</a:t>
            </a:r>
            <a:r>
              <a:rPr lang="en" i="1" dirty="0">
                <a:latin typeface="+mn-lt"/>
              </a:rPr>
              <a:t>CCC</a:t>
            </a:r>
            <a:r>
              <a:rPr lang="en" i="0" dirty="0">
                <a:latin typeface="+mn-lt"/>
              </a:rPr>
              <a:t>, 1216)</a:t>
            </a:r>
            <a:endParaRPr dirty="0">
              <a:latin typeface="+mn-lt"/>
            </a:endParaRPr>
          </a:p>
          <a:p>
            <a:pPr marL="171450" indent="-171450">
              <a:buClr>
                <a:schemeClr val="dk1"/>
              </a:buClr>
            </a:pPr>
            <a:r>
              <a:rPr lang="en" i="1" dirty="0">
                <a:latin typeface="+mn-lt"/>
              </a:rPr>
              <a:t>The Sacrament of Faith. </a:t>
            </a:r>
            <a:r>
              <a:rPr lang="en" dirty="0">
                <a:latin typeface="+mn-lt"/>
              </a:rPr>
              <a:t>St. Augustine described Baptism as the Sacrament of Faith because by receiving it, we profess our faith in all the Church teaches. </a:t>
            </a:r>
            <a:endParaRPr dirty="0">
              <a:latin typeface="+mn-lt"/>
            </a:endParaRPr>
          </a:p>
          <a:p>
            <a:pPr marL="0" lvl="0" indent="0" algn="l" rtl="0">
              <a:spcBef>
                <a:spcPts val="0"/>
              </a:spcBef>
              <a:spcAft>
                <a:spcPts val="0"/>
              </a:spcAft>
              <a:buClr>
                <a:schemeClr val="dk1"/>
              </a:buClr>
              <a:buSzPts val="1100"/>
              <a:buFont typeface="Arial"/>
              <a:buNone/>
            </a:pPr>
            <a:endParaRPr dirty="0">
              <a:latin typeface="+mn-lt"/>
            </a:endParaRPr>
          </a:p>
          <a:p>
            <a:pPr marL="0" lvl="0" indent="0" algn="l" rtl="0">
              <a:spcBef>
                <a:spcPts val="0"/>
              </a:spcBef>
              <a:spcAft>
                <a:spcPts val="0"/>
              </a:spcAft>
              <a:buClr>
                <a:schemeClr val="dk1"/>
              </a:buClr>
              <a:buSzPts val="1100"/>
              <a:buFont typeface="Arial"/>
              <a:buNone/>
            </a:pPr>
            <a:r>
              <a:rPr lang="en" b="1" dirty="0">
                <a:solidFill>
                  <a:schemeClr val="dk1"/>
                </a:solidFill>
                <a:latin typeface="+mn-lt"/>
              </a:rPr>
              <a:t>Online Resources:</a:t>
            </a:r>
            <a:r>
              <a:rPr lang="en" dirty="0">
                <a:solidFill>
                  <a:schemeClr val="dk1"/>
                </a:solidFill>
                <a:latin typeface="+mn-lt"/>
              </a:rPr>
              <a:t> Have students view this following video: </a:t>
            </a:r>
            <a:r>
              <a:rPr lang="en" i="1" dirty="0">
                <a:solidFill>
                  <a:schemeClr val="dk1"/>
                </a:solidFill>
                <a:latin typeface="+mn-lt"/>
              </a:rPr>
              <a:t>The Sacrament of Baptism. </a:t>
            </a:r>
            <a:r>
              <a:rPr lang="en" dirty="0">
                <a:solidFill>
                  <a:schemeClr val="dk1"/>
                </a:solidFill>
                <a:latin typeface="+mn-lt"/>
              </a:rPr>
              <a:t>URL here: </a:t>
            </a:r>
            <a:r>
              <a:rPr lang="en" u="sng" dirty="0">
                <a:solidFill>
                  <a:schemeClr val="hlink"/>
                </a:solidFill>
                <a:latin typeface="+mn-lt"/>
                <a:hlinkClick r:id="rId3"/>
              </a:rPr>
              <a:t>https://youtu.be/Eq_3mGV6RU8</a:t>
            </a:r>
            <a:r>
              <a:rPr lang="en" dirty="0">
                <a:solidFill>
                  <a:schemeClr val="dk1"/>
                </a:solidFill>
                <a:latin typeface="+mn-lt"/>
              </a:rPr>
              <a:t> </a:t>
            </a:r>
            <a:endParaRPr dirty="0">
              <a:latin typeface="+mn-lt"/>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mn-lt"/>
            </a:endParaRPr>
          </a:p>
          <a:p>
            <a:pPr marL="0" lvl="0" indent="0" algn="l" rtl="0">
              <a:lnSpc>
                <a:spcPct val="100000"/>
              </a:lnSpc>
              <a:spcBef>
                <a:spcPts val="0"/>
              </a:spcBef>
              <a:spcAft>
                <a:spcPts val="0"/>
              </a:spcAft>
              <a:buSzPts val="1100"/>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solidFill>
                  <a:schemeClr val="dk1"/>
                </a:solidFill>
                <a:latin typeface="+mn-lt"/>
              </a:rPr>
              <a:t>Photo Credit: </a:t>
            </a:r>
            <a:r>
              <a:rPr lang="en" b="0" dirty="0">
                <a:solidFill>
                  <a:schemeClr val="dk1"/>
                </a:solidFill>
                <a:latin typeface="+mn-lt"/>
              </a:rPr>
              <a:t>Wikimedia Commons, “</a:t>
            </a:r>
            <a:r>
              <a:rPr lang="en-US" b="0" i="0" dirty="0">
                <a:solidFill>
                  <a:srgbClr val="101418"/>
                </a:solidFill>
                <a:effectLst/>
                <a:latin typeface="+mn-lt"/>
              </a:rPr>
              <a:t>The underwater surface structures of an iceberg in Svalbard.jpg” (cropped), Andreas </a:t>
            </a:r>
            <a:r>
              <a:rPr lang="en-US" b="0" i="0" dirty="0" err="1">
                <a:solidFill>
                  <a:srgbClr val="101418"/>
                </a:solidFill>
                <a:effectLst/>
                <a:latin typeface="+mn-lt"/>
              </a:rPr>
              <a:t>Weith</a:t>
            </a:r>
            <a:r>
              <a:rPr lang="en-US" b="0" i="0" dirty="0">
                <a:solidFill>
                  <a:srgbClr val="101418"/>
                </a:solidFill>
                <a:effectLst/>
                <a:latin typeface="+mn-lt"/>
              </a:rPr>
              <a:t>, https://commons.wikimedia.org/wiki/File:The_underwater_surface_structures_of_an_iceberg_in_Svalbard.jpg.</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b="0" i="0" dirty="0">
                <a:solidFill>
                  <a:srgbClr val="101418"/>
                </a:solidFill>
                <a:effectLst/>
                <a:latin typeface="+mn-lt"/>
              </a:rPr>
              <a:t>License: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 b="1"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Have students copy information from this slide into their notes.</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Teaching Point:</a:t>
            </a:r>
          </a:p>
          <a:p>
            <a:pPr marL="171450" indent="-171450">
              <a:buClr>
                <a:schemeClr val="dk1"/>
              </a:buClr>
            </a:pPr>
            <a:r>
              <a:rPr lang="en" dirty="0">
                <a:latin typeface="+mn-lt"/>
              </a:rPr>
              <a:t>Water is the principal symbol for Baptism. John baptized Jesus with water in the Jordan River. Jesus and his disciples went into the region of Judea, where they baptized others with water (Jn 3:22-23). When Jesus died, water flowed from his pierced side (Jn 19:34), an outpouring of his grace through water. It is a rich symbol filled with spiritual meaning. It is necessary for life. It can cause death (drowning/floods) and it can cleanse. In Baptism all three meanings are present.</a:t>
            </a:r>
            <a:endParaRPr dirty="0">
              <a:latin typeface="+mn-lt"/>
            </a:endParaRPr>
          </a:p>
          <a:p>
            <a:pPr marL="0" lvl="0" indent="0" algn="l" rtl="0">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Online Resources:</a:t>
            </a:r>
            <a:r>
              <a:rPr lang="en" dirty="0">
                <a:solidFill>
                  <a:schemeClr val="dk1"/>
                </a:solidFill>
                <a:latin typeface="+mn-lt"/>
              </a:rPr>
              <a:t> Assign article, </a:t>
            </a:r>
            <a:r>
              <a:rPr lang="en" i="1" dirty="0">
                <a:solidFill>
                  <a:schemeClr val="dk1"/>
                </a:solidFill>
                <a:latin typeface="+mn-lt"/>
              </a:rPr>
              <a:t>The waters of baptism. </a:t>
            </a:r>
            <a:r>
              <a:rPr lang="en" dirty="0">
                <a:solidFill>
                  <a:schemeClr val="dk1"/>
                </a:solidFill>
                <a:latin typeface="+mn-lt"/>
              </a:rPr>
              <a:t>URL here: </a:t>
            </a:r>
            <a:r>
              <a:rPr lang="en" u="sng" dirty="0">
                <a:solidFill>
                  <a:schemeClr val="hlink"/>
                </a:solidFill>
                <a:latin typeface="+mn-lt"/>
                <a:hlinkClick r:id="rId3"/>
              </a:rPr>
              <a:t>https://www.thecatholicspirit.com/faith/focus-on-faith/faith-fundamentals/the-waters-of-baptism/</a:t>
            </a:r>
            <a:r>
              <a:rPr lang="en" dirty="0">
                <a:solidFill>
                  <a:schemeClr val="dk1"/>
                </a:solidFill>
                <a:latin typeface="+mn-lt"/>
              </a:rPr>
              <a:t> </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latin typeface="+mn-lt"/>
              </a:rPr>
              <a:t>Assign students to watch the following video: </a:t>
            </a:r>
            <a:r>
              <a:rPr lang="en" i="1" dirty="0">
                <a:solidFill>
                  <a:schemeClr val="dk1"/>
                </a:solidFill>
                <a:latin typeface="+mn-lt"/>
              </a:rPr>
              <a:t>Unique Earth: The Essence of Water | Full Documentary</a:t>
            </a:r>
            <a:r>
              <a:rPr lang="en" dirty="0">
                <a:solidFill>
                  <a:schemeClr val="dk1"/>
                </a:solidFill>
                <a:latin typeface="+mn-lt"/>
              </a:rPr>
              <a:t> URL here: </a:t>
            </a:r>
            <a:r>
              <a:rPr lang="en" u="sng" dirty="0">
                <a:solidFill>
                  <a:schemeClr val="hlink"/>
                </a:solidFill>
                <a:latin typeface="+mn-lt"/>
                <a:hlinkClick r:id="rId4"/>
              </a:rPr>
              <a:t>https://youtu.be/K6Qh4xBxUy8</a:t>
            </a:r>
            <a:r>
              <a:rPr lang="en" dirty="0">
                <a:solidFill>
                  <a:schemeClr val="dk1"/>
                </a:solidFill>
                <a:latin typeface="+mn-lt"/>
              </a:rPr>
              <a:t> </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mn-lt"/>
            </a:endParaRPr>
          </a:p>
          <a:p>
            <a:pPr marL="0" lvl="0" indent="0" algn="l" rtl="0">
              <a:spcBef>
                <a:spcPts val="0"/>
              </a:spcBef>
              <a:spcAft>
                <a:spcPts val="0"/>
              </a:spcAft>
              <a:buClr>
                <a:schemeClr val="dk1"/>
              </a:buClr>
              <a:buSzPts val="1100"/>
              <a:buFont typeface="Arial"/>
              <a:buNone/>
            </a:pPr>
            <a:r>
              <a:rPr lang="en" b="1" dirty="0">
                <a:solidFill>
                  <a:schemeClr val="dk1"/>
                </a:solidFill>
                <a:latin typeface="+mn-lt"/>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74e39f653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74e39f653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latin typeface="+mn-lt"/>
              </a:rPr>
              <a:t>Photo Credit: </a:t>
            </a:r>
            <a:r>
              <a:rPr lang="en-US" b="0" i="0" dirty="0">
                <a:latin typeface="+mn-lt"/>
              </a:rPr>
              <a:t>Ivan</a:t>
            </a:r>
            <a:r>
              <a:rPr lang="en" b="0" i="0" dirty="0">
                <a:latin typeface="+mn-lt"/>
              </a:rPr>
              <a:t> Kostantinovich, </a:t>
            </a:r>
            <a:r>
              <a:rPr lang="en" b="0" i="1" dirty="0">
                <a:latin typeface="+mn-lt"/>
              </a:rPr>
              <a:t>Gathering Storm</a:t>
            </a:r>
            <a:r>
              <a:rPr lang="en" b="0" i="0" dirty="0">
                <a:latin typeface="+mn-lt"/>
              </a:rPr>
              <a:t> (cropped), 1889.</a:t>
            </a:r>
            <a:r>
              <a:rPr lang="en" dirty="0">
                <a:latin typeface="+mn-lt"/>
              </a:rPr>
              <a:t> </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 dirty="0">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dirty="0">
                <a:latin typeface="+mn-lt"/>
              </a:rPr>
              <a:t>Wikimedia Commons, </a:t>
            </a:r>
            <a:r>
              <a:rPr lang="en" dirty="0">
                <a:latin typeface="+mn-lt"/>
                <a:hlinkClick r:id="rId3"/>
              </a:rPr>
              <a:t>“</a:t>
            </a:r>
            <a:r>
              <a:rPr lang="ru-RU" b="0" i="0" dirty="0">
                <a:solidFill>
                  <a:srgbClr val="101418"/>
                </a:solidFill>
                <a:effectLst/>
                <a:latin typeface="+mn-lt"/>
              </a:rPr>
              <a:t>НОЕВ КОВЧЕГ. В.Косов 140х100 х.м. 2018.jpg</a:t>
            </a:r>
            <a:r>
              <a:rPr lang="en-US" b="0" i="0" dirty="0">
                <a:solidFill>
                  <a:srgbClr val="101418"/>
                </a:solidFill>
                <a:effectLst/>
                <a:latin typeface="+mn-lt"/>
              </a:rPr>
              <a:t>” (cropped), </a:t>
            </a:r>
            <a:r>
              <a:rPr lang="en-US" b="0" i="0" dirty="0" err="1">
                <a:solidFill>
                  <a:srgbClr val="101418"/>
                </a:solidFill>
                <a:effectLst/>
                <a:latin typeface="+mn-lt"/>
              </a:rPr>
              <a:t>Kosov</a:t>
            </a:r>
            <a:r>
              <a:rPr lang="en-US" b="0" i="0" dirty="0">
                <a:solidFill>
                  <a:srgbClr val="101418"/>
                </a:solidFill>
                <a:effectLst/>
                <a:latin typeface="+mn-lt"/>
              </a:rPr>
              <a:t> </a:t>
            </a:r>
            <a:r>
              <a:rPr lang="en-US" b="0" i="0" dirty="0" err="1">
                <a:solidFill>
                  <a:srgbClr val="101418"/>
                </a:solidFill>
                <a:effectLst/>
                <a:latin typeface="+mn-lt"/>
              </a:rPr>
              <a:t>vladimir</a:t>
            </a:r>
            <a:r>
              <a:rPr lang="en-US" b="0" i="0" dirty="0">
                <a:solidFill>
                  <a:srgbClr val="101418"/>
                </a:solidFill>
                <a:effectLst/>
                <a:latin typeface="+mn-lt"/>
              </a:rPr>
              <a:t> 09071967, http://commons.wikimedia.org/wiki/File:%D0%9D%D0%9E%D0%95%D0%92_%D0%9A%D0%9E%D0%92%D0%A7%D0%95%D0%93._%D0%92.%D0%9A%D0%BE%D1%81%D0%BE%D0%B2_140%D1%85100_%D1%85.%D0%BC._2018.jpg. License: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dirty="0">
              <a:latin typeface="+mn-lt"/>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dirty="0">
                <a:latin typeface="+mn-lt"/>
              </a:rPr>
              <a:t>Wikimedia Commons, “</a:t>
            </a:r>
            <a:r>
              <a:rPr lang="en-US" b="0" i="0" dirty="0">
                <a:solidFill>
                  <a:srgbClr val="101418"/>
                </a:solidFill>
                <a:effectLst/>
                <a:latin typeface="+mn-lt"/>
              </a:rPr>
              <a:t>KriatYamSoof.jpg: (cropped), Dr. Lidia </a:t>
            </a:r>
            <a:r>
              <a:rPr lang="en-US" b="0" i="0" dirty="0" err="1">
                <a:solidFill>
                  <a:srgbClr val="101418"/>
                </a:solidFill>
                <a:effectLst/>
                <a:latin typeface="+mn-lt"/>
              </a:rPr>
              <a:t>Kozenitzky</a:t>
            </a:r>
            <a:r>
              <a:rPr lang="en-US" b="0" i="0" dirty="0">
                <a:solidFill>
                  <a:srgbClr val="101418"/>
                </a:solidFill>
                <a:effectLst/>
                <a:latin typeface="+mn-lt"/>
              </a:rPr>
              <a:t>, https://commons.wikimedia.org/wiki/File:KriatYamSoof.jpg.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sz="1000" b="1" dirty="0">
                <a:solidFill>
                  <a:schemeClr val="dk1"/>
                </a:solidFill>
                <a:latin typeface="+mn-lt"/>
              </a:rPr>
              <a:t>Directions: </a:t>
            </a:r>
            <a:r>
              <a:rPr lang="en" sz="1000" dirty="0">
                <a:solidFill>
                  <a:schemeClr val="dk1"/>
                </a:solidFill>
                <a:latin typeface="+mn-lt"/>
              </a:rPr>
              <a:t> Have students copy information from the slide into their notes.</a:t>
            </a:r>
            <a:endParaRPr sz="1000" dirty="0">
              <a:solidFill>
                <a:schemeClr val="dk1"/>
              </a:solidFill>
              <a:latin typeface="+mn-lt"/>
            </a:endParaRPr>
          </a:p>
          <a:p>
            <a:pPr marL="0" lvl="0" indent="0" algn="l" rtl="0">
              <a:lnSpc>
                <a:spcPct val="100000"/>
              </a:lnSpc>
              <a:spcBef>
                <a:spcPts val="0"/>
              </a:spcBef>
              <a:spcAft>
                <a:spcPts val="0"/>
              </a:spcAft>
              <a:buSzPts val="1100"/>
              <a:buNone/>
            </a:pPr>
            <a:endParaRPr sz="1000" b="1" dirty="0">
              <a:solidFill>
                <a:schemeClr val="dk1"/>
              </a:solidFill>
              <a:latin typeface="+mn-lt"/>
            </a:endParaRPr>
          </a:p>
          <a:p>
            <a:pPr marL="0" lvl="0" indent="0" algn="l" rtl="0">
              <a:lnSpc>
                <a:spcPct val="100000"/>
              </a:lnSpc>
              <a:spcBef>
                <a:spcPts val="0"/>
              </a:spcBef>
              <a:spcAft>
                <a:spcPts val="0"/>
              </a:spcAft>
              <a:buSzPts val="1100"/>
              <a:buNone/>
            </a:pPr>
            <a:r>
              <a:rPr lang="en" sz="1000" b="1" dirty="0">
                <a:solidFill>
                  <a:schemeClr val="dk1"/>
                </a:solidFill>
                <a:latin typeface="+mn-lt"/>
              </a:rPr>
              <a:t>Teaching Points:</a:t>
            </a:r>
            <a:r>
              <a:rPr lang="en" sz="1000" dirty="0">
                <a:solidFill>
                  <a:schemeClr val="dk1"/>
                </a:solidFill>
                <a:latin typeface="+mn-lt"/>
              </a:rPr>
              <a:t> </a:t>
            </a:r>
            <a:endParaRPr sz="1000" dirty="0">
              <a:solidFill>
                <a:schemeClr val="dk1"/>
              </a:solidFill>
              <a:latin typeface="+mn-lt"/>
            </a:endParaRPr>
          </a:p>
          <a:p>
            <a:pPr marL="0" lvl="0" indent="0" algn="l" rtl="0">
              <a:lnSpc>
                <a:spcPct val="100000"/>
              </a:lnSpc>
              <a:spcBef>
                <a:spcPts val="0"/>
              </a:spcBef>
              <a:spcAft>
                <a:spcPts val="0"/>
              </a:spcAft>
              <a:buSzPts val="1100"/>
              <a:buNone/>
            </a:pPr>
            <a:endParaRPr sz="1000" dirty="0">
              <a:solidFill>
                <a:schemeClr val="dk1"/>
              </a:solidFill>
              <a:latin typeface="+mn-lt"/>
            </a:endParaRPr>
          </a:p>
          <a:p>
            <a:pPr marL="171450" indent="-171450"/>
            <a:r>
              <a:rPr lang="en" sz="1000" i="1" dirty="0">
                <a:latin typeface="+mn-lt"/>
              </a:rPr>
              <a:t>Creation. </a:t>
            </a:r>
            <a:r>
              <a:rPr lang="en" sz="1000" dirty="0">
                <a:latin typeface="+mn-lt"/>
              </a:rPr>
              <a:t>The Old Testament roots of the Sacrament of Baptism begin in the creation account in the Book of Genesis, when the Holy Spirit hovered over the waters and brought new life from them: “In the beginning, when God created the heavens and the earth—and the earth was without form or shape, with darkness over the abyss and a mighty wind sweeping over the waters . . .” (Gn 1:1–2). Thus, since the beginning of the world, water has been a source of life (see </a:t>
            </a:r>
            <a:r>
              <a:rPr lang="en" sz="1000" i="1" dirty="0">
                <a:latin typeface="+mn-lt"/>
              </a:rPr>
              <a:t>CCC</a:t>
            </a:r>
            <a:r>
              <a:rPr lang="en" sz="1000" dirty="0">
                <a:latin typeface="+mn-lt"/>
              </a:rPr>
              <a:t>, 1218). Through the waters of Baptism, we are brought to new life with the Blessed Trinity.</a:t>
            </a:r>
            <a:endParaRPr sz="1000" dirty="0">
              <a:latin typeface="+mn-lt"/>
            </a:endParaRPr>
          </a:p>
          <a:p>
            <a:pPr marL="0" indent="0">
              <a:buClr>
                <a:schemeClr val="dk1"/>
              </a:buClr>
              <a:buNone/>
            </a:pPr>
            <a:endParaRPr sz="1000" dirty="0">
              <a:latin typeface="+mn-lt"/>
            </a:endParaRPr>
          </a:p>
          <a:p>
            <a:pPr marL="171450" indent="-171450">
              <a:buClr>
                <a:schemeClr val="dk1"/>
              </a:buClr>
            </a:pPr>
            <a:r>
              <a:rPr lang="en-US" sz="1000" i="1" dirty="0">
                <a:latin typeface="+mn-lt"/>
              </a:rPr>
              <a:t>Flood and Ark. </a:t>
            </a:r>
            <a:r>
              <a:rPr lang="en" sz="1000" dirty="0">
                <a:latin typeface="+mn-lt"/>
              </a:rPr>
              <a:t>Water can also bring about great destruction. This is witnessed in the Book of Genesis in the account of the Great Flood (Gen 6:5–8:22). In this event, God sent a deluge to wipe out all human life, which had been overwhelmed by sin, saving only Noah and his family. Through the waters of the Flood, God created a new beginning. Humanity’s sinfulness was buried, and, through the remaining people—Noah and his family—a new creation was established. The death and new life brought about by the Flood foreshadow the death and new life we experience in Baptism. In Baptism, we are buried in water, symbolizing our death to sin, and rise to new life with Christ. The waters of Baptism signify and make real an end of sin and a new beginning of goodness.</a:t>
            </a:r>
            <a:endParaRPr sz="1000" dirty="0">
              <a:latin typeface="+mn-lt"/>
            </a:endParaRPr>
          </a:p>
          <a:p>
            <a:pPr marL="0" indent="0">
              <a:buNone/>
            </a:pPr>
            <a:endParaRPr sz="1000" dirty="0">
              <a:latin typeface="+mn-lt"/>
            </a:endParaRPr>
          </a:p>
          <a:p>
            <a:pPr marL="171450" indent="-171450">
              <a:buClr>
                <a:schemeClr val="dk1"/>
              </a:buClr>
            </a:pPr>
            <a:r>
              <a:rPr lang="en-US" sz="1000" i="1" dirty="0">
                <a:latin typeface="+mn-lt"/>
              </a:rPr>
              <a:t>Exodus at Red Sea. </a:t>
            </a:r>
            <a:r>
              <a:rPr lang="en" sz="1000" dirty="0">
                <a:latin typeface="+mn-lt"/>
              </a:rPr>
              <a:t>In the waters of Baptism, the Church also recalls God’s saving plan to rescue Moses and the Israelites from slavery in Egypt. With God’s help, the Israelites crossed the Red Sea and reached the opposite side, free to continue on their journey to the Promised Land (Ex 14:10–31). God gave them new life as free people. He made a covenant with them and taught them to live by the Ten Commandments as his own people. They were to choose life rather than death by “loving the Lord . . . obeying his voice, and holding fast to him” (Dt 30:19–20). The waters of Baptism remind us of the promise God made to be with the Israelites always and to bring them safely to their home in Canaan. Furthermore, these waters free us from sin and allow us safe passage on our journey to the Promised Land of eternal life with God.</a:t>
            </a:r>
            <a:endParaRPr sz="1000" dirty="0">
              <a:latin typeface="+mn-lt"/>
            </a:endParaRPr>
          </a:p>
          <a:p>
            <a:pPr marL="0" lvl="0" indent="0" algn="l" rtl="0">
              <a:spcBef>
                <a:spcPts val="0"/>
              </a:spcBef>
              <a:spcAft>
                <a:spcPts val="0"/>
              </a:spcAft>
              <a:buClr>
                <a:schemeClr val="dk1"/>
              </a:buClr>
              <a:buSzPts val="1100"/>
              <a:buFont typeface="Arial"/>
              <a:buNone/>
            </a:pPr>
            <a:r>
              <a:rPr lang="en" sz="1000" dirty="0">
                <a:latin typeface="+mn-lt"/>
              </a:rPr>
              <a:t> </a:t>
            </a:r>
            <a:endParaRPr sz="1000" dirty="0">
              <a:solidFill>
                <a:schemeClr val="dk1"/>
              </a:solidFill>
              <a:latin typeface="+mn-lt"/>
              <a:ea typeface="Times New Roman"/>
              <a:cs typeface="Times New Roman"/>
              <a:sym typeface="Times New Roman"/>
            </a:endParaRPr>
          </a:p>
          <a:p>
            <a:pPr marL="0" lvl="0" indent="0" algn="l" rtl="0">
              <a:lnSpc>
                <a:spcPct val="100000"/>
              </a:lnSpc>
              <a:spcBef>
                <a:spcPts val="0"/>
              </a:spcBef>
              <a:spcAft>
                <a:spcPts val="0"/>
              </a:spcAft>
              <a:buSzPts val="1100"/>
              <a:buNone/>
            </a:pPr>
            <a:r>
              <a:rPr lang="en" sz="1000" b="1" dirty="0">
                <a:solidFill>
                  <a:schemeClr val="dk1"/>
                </a:solidFill>
                <a:latin typeface="+mn-lt"/>
              </a:rPr>
              <a:t>Online Resources</a:t>
            </a:r>
            <a:r>
              <a:rPr lang="en" sz="1000" dirty="0">
                <a:solidFill>
                  <a:schemeClr val="dk1"/>
                </a:solidFill>
                <a:latin typeface="+mn-lt"/>
              </a:rPr>
              <a:t>: Have students view video, </a:t>
            </a:r>
            <a:r>
              <a:rPr lang="en" sz="1000" i="1" dirty="0">
                <a:solidFill>
                  <a:schemeClr val="dk1"/>
                </a:solidFill>
                <a:latin typeface="+mn-lt"/>
              </a:rPr>
              <a:t>Baptism Foreshadowed in the Old Testament. </a:t>
            </a:r>
            <a:r>
              <a:rPr lang="en" sz="1000" dirty="0">
                <a:solidFill>
                  <a:schemeClr val="dk1"/>
                </a:solidFill>
                <a:latin typeface="+mn-lt"/>
              </a:rPr>
              <a:t>URL here: </a:t>
            </a:r>
            <a:r>
              <a:rPr lang="en" sz="1000" u="sng" dirty="0">
                <a:solidFill>
                  <a:schemeClr val="hlink"/>
                </a:solidFill>
                <a:latin typeface="+mn-lt"/>
                <a:hlinkClick r:id="rId4"/>
              </a:rPr>
              <a:t>https://youtu.be/BbK5Lph34WQ</a:t>
            </a:r>
            <a:r>
              <a:rPr lang="en" sz="1000" dirty="0">
                <a:solidFill>
                  <a:schemeClr val="dk1"/>
                </a:solidFill>
                <a:latin typeface="+mn-lt"/>
              </a:rPr>
              <a:t> </a:t>
            </a:r>
            <a:endParaRPr sz="1000" dirty="0">
              <a:solidFill>
                <a:schemeClr val="dk1"/>
              </a:solidFill>
              <a:latin typeface="+mn-lt"/>
            </a:endParaRPr>
          </a:p>
          <a:p>
            <a:pPr marL="0" lvl="0" indent="0" algn="l" rtl="0">
              <a:lnSpc>
                <a:spcPct val="100000"/>
              </a:lnSpc>
              <a:spcBef>
                <a:spcPts val="0"/>
              </a:spcBef>
              <a:spcAft>
                <a:spcPts val="0"/>
              </a:spcAft>
              <a:buSzPts val="1100"/>
              <a:buNone/>
            </a:pPr>
            <a:endParaRPr sz="1000" dirty="0">
              <a:solidFill>
                <a:schemeClr val="dk1"/>
              </a:solidFill>
              <a:latin typeface="+mn-lt"/>
            </a:endParaRPr>
          </a:p>
          <a:p>
            <a:pPr marL="0" lvl="0" indent="0" algn="l" rtl="0">
              <a:spcBef>
                <a:spcPts val="0"/>
              </a:spcBef>
              <a:spcAft>
                <a:spcPts val="0"/>
              </a:spcAft>
              <a:buClr>
                <a:schemeClr val="dk1"/>
              </a:buClr>
              <a:buSzPts val="1100"/>
              <a:buFont typeface="Arial"/>
              <a:buNone/>
            </a:pPr>
            <a:r>
              <a:rPr lang="en" sz="1000" b="1" dirty="0">
                <a:solidFill>
                  <a:schemeClr val="dk1"/>
                </a:solidFill>
                <a:latin typeface="+mn-lt"/>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sz="1000" b="1" dirty="0">
              <a:solidFill>
                <a:schemeClr val="dk1"/>
              </a:solidFill>
              <a:latin typeface="+mn-lt"/>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db6aed13a_0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edb6aed13a_0_1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 b="1" dirty="0">
                <a:solidFill>
                  <a:schemeClr val="dk1"/>
                </a:solidFill>
                <a:latin typeface="+mn-lt"/>
              </a:rPr>
              <a:t>Photo Credit: </a:t>
            </a:r>
            <a:r>
              <a:rPr lang="en" b="0" dirty="0">
                <a:solidFill>
                  <a:schemeClr val="dk1"/>
                </a:solidFill>
                <a:latin typeface="+mn-lt"/>
              </a:rPr>
              <a:t>Wikimedia Commons, “</a:t>
            </a:r>
            <a:r>
              <a:rPr lang="en-US" b="0" i="0" dirty="0">
                <a:solidFill>
                  <a:srgbClr val="101418"/>
                </a:solidFill>
                <a:effectLst/>
                <a:latin typeface="+mn-lt"/>
              </a:rPr>
              <a:t>Gospel of John Chapter 1-3 (Bible Illustrations by Sweet Media).jpg” (cropped), Jim Padgett, https://commons.wikimedia.org/wiki/File:Gospel_of_John_Chapter_1-3_(Bible_Illustrations_by_Sweet_Media).jpg.</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b="0" i="0" dirty="0">
                <a:solidFill>
                  <a:srgbClr val="101418"/>
                </a:solidFill>
                <a:effectLst/>
                <a:latin typeface="+mn-lt"/>
              </a:rPr>
              <a:t>License: https://creativecommons.org/licenses/by-sa/3.0/deed.en</a:t>
            </a:r>
            <a:endParaRPr dirty="0">
              <a:latin typeface="+mn-lt"/>
            </a:endParaRPr>
          </a:p>
          <a:p>
            <a:pPr marL="0" lvl="0" indent="0" algn="l" rtl="0">
              <a:lnSpc>
                <a:spcPct val="100000"/>
              </a:lnSpc>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solidFill>
                  <a:schemeClr val="dk1"/>
                </a:solidFill>
                <a:latin typeface="+mn-lt"/>
              </a:rPr>
              <a:t>Directions: </a:t>
            </a:r>
            <a:r>
              <a:rPr lang="en" sz="1000" dirty="0">
                <a:solidFill>
                  <a:schemeClr val="dk1"/>
                </a:solidFill>
                <a:latin typeface="+mn-lt"/>
              </a:rPr>
              <a:t>Have students copy down the information from this slide into their notes. </a:t>
            </a:r>
            <a:endParaRPr sz="1000"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sz="1000"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solidFill>
                  <a:schemeClr val="dk1"/>
                </a:solidFill>
                <a:latin typeface="+mn-lt"/>
              </a:rPr>
              <a:t>Teaching Points:</a:t>
            </a:r>
          </a:p>
          <a:p>
            <a:pPr marL="171450" indent="-171450">
              <a:buClr>
                <a:schemeClr val="dk1"/>
              </a:buClr>
            </a:pPr>
            <a:r>
              <a:rPr lang="en" sz="1000" dirty="0">
                <a:latin typeface="+mn-lt"/>
              </a:rPr>
              <a:t>John the Baptist, sometimes referred to as the “last Old Testament prophet,” preached repentance of sin and urged people to prepare for the coming of the long-awaited Messiah. Even though Jesus was without sin, he went to John to be baptized (see Mt 3:13–17; Mk 1:9–11; Lk 3:21–22; Jn 1:31–34).</a:t>
            </a:r>
            <a:endParaRPr sz="1000" dirty="0">
              <a:latin typeface="+mn-lt"/>
            </a:endParaRPr>
          </a:p>
          <a:p>
            <a:pPr marL="171450" indent="-171450">
              <a:buClr>
                <a:schemeClr val="dk1"/>
              </a:buClr>
            </a:pPr>
            <a:r>
              <a:rPr lang="en" sz="1000" dirty="0">
                <a:latin typeface="+mn-lt"/>
              </a:rPr>
              <a:t>In all four Gospels, the baptism of Jesus marks the beginning of his public ministry, his preaching of the coming of God’s Kingdom, and the necessity of his own Death and Resurrection for the forgiveness of sins. His baptism with water prefigured his baptism in blood at his Death on the Cross. </a:t>
            </a:r>
            <a:endParaRPr sz="1000" dirty="0">
              <a:latin typeface="+mn-lt"/>
            </a:endParaRPr>
          </a:p>
          <a:p>
            <a:pPr marL="171450" indent="-171450">
              <a:buClr>
                <a:schemeClr val="dk1"/>
              </a:buClr>
            </a:pPr>
            <a:r>
              <a:rPr lang="en" sz="1000" dirty="0">
                <a:latin typeface="+mn-lt"/>
              </a:rPr>
              <a:t>Baptism also recalls the Paschal Mystery—Jesus’s suffering, dying, and rising from the dead. The immersion in water during Baptism signifies his Death. The rising from the water in Baptism signifies his Resurrection. As St. Paul explained to the Colossians, “You were buried with [Christ] in baptism, in which you were also raised with him through faith in the power of God, who raised him from the dead” (Col 2:12). </a:t>
            </a:r>
            <a:endParaRPr sz="1000" dirty="0">
              <a:solidFill>
                <a:schemeClr val="dk1"/>
              </a:solidFill>
              <a:latin typeface="+mn-lt"/>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000" dirty="0">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latin typeface="+mn-lt"/>
              </a:rPr>
              <a:t>Online Resources: </a:t>
            </a:r>
            <a:r>
              <a:rPr lang="en" sz="1000" dirty="0">
                <a:latin typeface="+mn-lt"/>
              </a:rPr>
              <a:t>Have students view the following video: </a:t>
            </a:r>
            <a:r>
              <a:rPr lang="en" sz="1000" i="1" dirty="0">
                <a:latin typeface="+mn-lt"/>
              </a:rPr>
              <a:t>The Bible – Jesus Baptism</a:t>
            </a:r>
            <a:r>
              <a:rPr lang="en" sz="1000" dirty="0">
                <a:latin typeface="+mn-lt"/>
              </a:rPr>
              <a:t>. URL here: </a:t>
            </a:r>
            <a:r>
              <a:rPr lang="en" sz="1000" u="sng" dirty="0">
                <a:solidFill>
                  <a:schemeClr val="hlink"/>
                </a:solidFill>
                <a:latin typeface="+mn-lt"/>
                <a:hlinkClick r:id="rId3"/>
              </a:rPr>
              <a:t>https://youtu.be/CbwdLC_yAPs</a:t>
            </a:r>
            <a:r>
              <a:rPr lang="en" sz="1000" dirty="0">
                <a:latin typeface="+mn-lt"/>
              </a:rPr>
              <a:t> </a:t>
            </a:r>
            <a:endParaRPr sz="1000" dirty="0">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edb6aed13a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2edb6aed13a_0_10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Have students copy this information into their notes.</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6"/>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1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12" name="Google Shape;12;p16"/>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 name="Google Shape;2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 name="Google Shape;2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search?safe=active&amp;sca_esv=4a60b909f51ea567&amp;cs=0&amp;q=ministerial+priesthood&amp;sa=X&amp;ved=2ahUKEwj9g-641vOMAxXbk4kEHXksJ7YQxccNegQIBRAB&amp;mstk=AUtExfDv6oV6w62b44v5Mo1E_oVjfHzzKbVlp3xbl9SEEmch01pAnvKYc9MOJ385ZlaHH_LoRwEhaAaHGuWiBAMLVZqksB-OIH6A3gZm64xwEATst2hFLRRBwOCd2Sy6zi5orTYdb950ReeQwc-o7e0xilKpQMXh0S3xrhUhmXFK6M6j5ZdkaO31n2QuWq7VtDdfGQEx&amp;csui=3"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
          <p:cNvSpPr txBox="1"/>
          <p:nvPr/>
        </p:nvSpPr>
        <p:spPr>
          <a:xfrm>
            <a:off x="1014902" y="1683498"/>
            <a:ext cx="7114200" cy="290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a:solidFill>
                  <a:schemeClr val="lt2"/>
                </a:solidFill>
                <a:latin typeface="Calibri"/>
                <a:ea typeface="Calibri"/>
                <a:cs typeface="Calibri"/>
                <a:sym typeface="Calibri"/>
              </a:rPr>
              <a:t>2. THE </a:t>
            </a:r>
            <a:r>
              <a:rPr lang="en" sz="5200" b="1">
                <a:solidFill>
                  <a:schemeClr val="lt2"/>
                </a:solidFill>
                <a:latin typeface="Calibri"/>
                <a:ea typeface="Calibri"/>
                <a:cs typeface="Calibri"/>
                <a:sym typeface="Calibri"/>
              </a:rPr>
              <a:t>SACRAMENT OF BAPTISM</a:t>
            </a:r>
            <a:endParaRPr sz="5200" b="1" i="0" u="none" strike="noStrike" cap="none">
              <a:solidFill>
                <a:schemeClr val="lt2"/>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483C22AE-B6CB-4188-AD56-8FF6873658DC}"/>
              </a:ext>
            </a:extLst>
          </p:cNvPr>
          <p:cNvSpPr/>
          <p:nvPr/>
        </p:nvSpPr>
        <p:spPr>
          <a:xfrm>
            <a:off x="0" y="0"/>
            <a:ext cx="9144000" cy="5143500"/>
          </a:xfrm>
          <a:prstGeom prst="rect">
            <a:avLst/>
          </a:prstGeom>
          <a:solidFill>
            <a:srgbClr val="009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D0855A-8443-400E-AC91-B2981D2151C8}"/>
              </a:ext>
            </a:extLst>
          </p:cNvPr>
          <p:cNvPicPr>
            <a:picLocks noChangeAspect="1"/>
          </p:cNvPicPr>
          <p:nvPr/>
        </p:nvPicPr>
        <p:blipFill rotWithShape="1">
          <a:blip r:embed="rId4">
            <a:alphaModFix amt="60000"/>
          </a:blip>
          <a:srcRect t="708" r="818" b="13526"/>
          <a:stretch/>
        </p:blipFill>
        <p:spPr>
          <a:xfrm>
            <a:off x="0" y="-1"/>
            <a:ext cx="9144000" cy="5143501"/>
          </a:xfrm>
          <a:prstGeom prst="rect">
            <a:avLst/>
          </a:prstGeom>
        </p:spPr>
      </p:pic>
      <p:sp>
        <p:nvSpPr>
          <p:cNvPr id="6" name="Oval 5">
            <a:extLst>
              <a:ext uri="{FF2B5EF4-FFF2-40B4-BE49-F238E27FC236}">
                <a16:creationId xmlns:a16="http://schemas.microsoft.com/office/drawing/2014/main" id="{9C0B29EB-D6ED-4908-926F-DB7FF9E0A4AD}"/>
              </a:ext>
            </a:extLst>
          </p:cNvPr>
          <p:cNvSpPr/>
          <p:nvPr/>
        </p:nvSpPr>
        <p:spPr>
          <a:xfrm>
            <a:off x="4135209" y="1844266"/>
            <a:ext cx="873578" cy="898072"/>
          </a:xfrm>
          <a:prstGeom prst="ellipse">
            <a:avLst/>
          </a:prstGeom>
          <a:solidFill>
            <a:srgbClr val="00918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2</a:t>
            </a:r>
          </a:p>
        </p:txBody>
      </p:sp>
      <p:sp>
        <p:nvSpPr>
          <p:cNvPr id="7" name="TextBox 6">
            <a:extLst>
              <a:ext uri="{FF2B5EF4-FFF2-40B4-BE49-F238E27FC236}">
                <a16:creationId xmlns:a16="http://schemas.microsoft.com/office/drawing/2014/main" id="{A5F7EA10-3525-4828-9435-A438050C944D}"/>
              </a:ext>
            </a:extLst>
          </p:cNvPr>
          <p:cNvSpPr txBox="1"/>
          <p:nvPr/>
        </p:nvSpPr>
        <p:spPr>
          <a:xfrm>
            <a:off x="1212694" y="2742338"/>
            <a:ext cx="6718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The Sacrament of Baptism</a:t>
            </a:r>
            <a:endParaRPr lang="en-US" dirty="0">
              <a:solidFill>
                <a:schemeClr val="bg1"/>
              </a:solidFill>
            </a:endParaRPr>
          </a:p>
        </p:txBody>
      </p:sp>
      <p:sp>
        <p:nvSpPr>
          <p:cNvPr id="8" name="TextBox 7">
            <a:extLst>
              <a:ext uri="{FF2B5EF4-FFF2-40B4-BE49-F238E27FC236}">
                <a16:creationId xmlns:a16="http://schemas.microsoft.com/office/drawing/2014/main" id="{3D1EF6CD-AD30-4E8C-930F-BECDE4382B27}"/>
              </a:ext>
            </a:extLst>
          </p:cNvPr>
          <p:cNvSpPr txBox="1"/>
          <p:nvPr/>
        </p:nvSpPr>
        <p:spPr>
          <a:xfrm>
            <a:off x="-1" y="4620280"/>
            <a:ext cx="9144000" cy="523220"/>
          </a:xfrm>
          <a:prstGeom prst="rect">
            <a:avLst/>
          </a:prstGeom>
          <a:solidFill>
            <a:srgbClr val="009182"/>
          </a:solidFill>
        </p:spPr>
        <p:txBody>
          <a:bodyPr wrap="square" rtlCol="0">
            <a:spAutoFit/>
          </a:bodyPr>
          <a:lstStyle/>
          <a:p>
            <a:pPr algn="ctr"/>
            <a:r>
              <a:rPr lang="en-US" sz="2800" i="1" dirty="0">
                <a:solidFill>
                  <a:schemeClr val="bg1"/>
                </a:solidFill>
                <a:latin typeface="Corbel" panose="020B0503020204020204" pitchFamily="34" charset="0"/>
              </a:rPr>
              <a:t>The Seven Sacraments: Signs of God’s Grace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786f6975e2_0_24"/>
          <p:cNvSpPr txBox="1">
            <a:spLocks noGrp="1"/>
          </p:cNvSpPr>
          <p:nvPr>
            <p:ph type="title"/>
          </p:nvPr>
        </p:nvSpPr>
        <p:spPr>
          <a:xfrm>
            <a:off x="839650" y="445025"/>
            <a:ext cx="7544100" cy="9372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4620" b="1">
                <a:solidFill>
                  <a:srgbClr val="45818E"/>
                </a:solidFill>
                <a:latin typeface="Calibri"/>
                <a:ea typeface="Calibri"/>
                <a:cs typeface="Calibri"/>
                <a:sym typeface="Calibri"/>
              </a:rPr>
              <a:t>     Celebration of Baptism</a:t>
            </a:r>
            <a:endParaRPr sz="4620" b="1">
              <a:solidFill>
                <a:srgbClr val="45818E"/>
              </a:solidFill>
              <a:latin typeface="Calibri"/>
              <a:ea typeface="Calibri"/>
              <a:cs typeface="Calibri"/>
              <a:sym typeface="Calibri"/>
            </a:endParaRPr>
          </a:p>
        </p:txBody>
      </p:sp>
      <p:sp>
        <p:nvSpPr>
          <p:cNvPr id="133" name="Google Shape;133;g2786f6975e2_0_24"/>
          <p:cNvSpPr txBox="1"/>
          <p:nvPr/>
        </p:nvSpPr>
        <p:spPr>
          <a:xfrm>
            <a:off x="4757025" y="1543050"/>
            <a:ext cx="3626700" cy="33315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2700"/>
              <a:buFont typeface="Arial"/>
              <a:buNone/>
            </a:pPr>
            <a:endParaRPr sz="2400" b="1" dirty="0">
              <a:solidFill>
                <a:srgbClr val="073763"/>
              </a:solidFill>
              <a:latin typeface="Calibri"/>
              <a:ea typeface="Calibri"/>
              <a:cs typeface="Calibri"/>
              <a:sym typeface="Calibri"/>
            </a:endParaRPr>
          </a:p>
          <a:p>
            <a:pPr marL="0" lvl="0" indent="0" algn="ctr" rtl="0">
              <a:spcBef>
                <a:spcPts val="0"/>
              </a:spcBef>
              <a:spcAft>
                <a:spcPts val="0"/>
              </a:spcAft>
              <a:buClr>
                <a:srgbClr val="000000"/>
              </a:buClr>
              <a:buSzPts val="2700"/>
              <a:buFont typeface="Arial"/>
              <a:buNone/>
            </a:pPr>
            <a:r>
              <a:rPr lang="en" sz="2400" b="1" dirty="0">
                <a:solidFill>
                  <a:srgbClr val="073763"/>
                </a:solidFill>
                <a:latin typeface="Calibri"/>
                <a:ea typeface="Calibri"/>
                <a:cs typeface="Calibri"/>
                <a:sym typeface="Calibri"/>
              </a:rPr>
              <a:t>“Repent and be baptized, every one of you, in the name of Jesus Christ for the forgiveness of your sins; and you will receive the gift of the holy Spirit.” </a:t>
            </a:r>
          </a:p>
          <a:p>
            <a:pPr marL="0" lvl="0" indent="0" algn="ctr" rtl="0">
              <a:spcBef>
                <a:spcPts val="0"/>
              </a:spcBef>
              <a:spcAft>
                <a:spcPts val="0"/>
              </a:spcAft>
              <a:buClr>
                <a:srgbClr val="000000"/>
              </a:buClr>
              <a:buSzPts val="2700"/>
              <a:buFont typeface="Arial"/>
              <a:buNone/>
            </a:pPr>
            <a:r>
              <a:rPr lang="en" sz="2000" b="1" dirty="0">
                <a:solidFill>
                  <a:srgbClr val="073763"/>
                </a:solidFill>
                <a:latin typeface="Calibri"/>
                <a:ea typeface="Calibri"/>
                <a:cs typeface="Calibri"/>
                <a:sym typeface="Calibri"/>
              </a:rPr>
              <a:t>—Acts 2:38</a:t>
            </a:r>
            <a:endParaRPr sz="2000" b="1" i="0" u="none" strike="noStrike" cap="none" dirty="0">
              <a:solidFill>
                <a:srgbClr val="07376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34" name="Google Shape;134;g2786f6975e2_0_24"/>
          <p:cNvPicPr preferRelativeResize="0"/>
          <p:nvPr/>
        </p:nvPicPr>
        <p:blipFill rotWithShape="1">
          <a:blip r:embed="rId3">
            <a:alphaModFix/>
          </a:blip>
          <a:srcRect r="16881"/>
          <a:stretch/>
        </p:blipFill>
        <p:spPr>
          <a:xfrm>
            <a:off x="839650" y="1640475"/>
            <a:ext cx="3549275" cy="3164925"/>
          </a:xfrm>
          <a:prstGeom prst="rect">
            <a:avLst/>
          </a:prstGeom>
          <a:noFill/>
          <a:ln w="76200" cap="flat" cmpd="sng">
            <a:solidFill>
              <a:srgbClr val="45818E"/>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subTitle" idx="1"/>
          </p:nvPr>
        </p:nvSpPr>
        <p:spPr>
          <a:xfrm>
            <a:off x="4360125" y="1909500"/>
            <a:ext cx="4154100" cy="239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400" b="1" i="1" dirty="0">
                <a:solidFill>
                  <a:srgbClr val="073763"/>
                </a:solidFill>
                <a:latin typeface="Calibri"/>
                <a:ea typeface="Calibri"/>
                <a:cs typeface="Calibri"/>
                <a:sym typeface="Calibri"/>
              </a:rPr>
              <a:t>Definition: </a:t>
            </a:r>
            <a:r>
              <a:rPr lang="en" sz="2400" dirty="0">
                <a:solidFill>
                  <a:srgbClr val="073763"/>
                </a:solidFill>
                <a:latin typeface="Calibri"/>
                <a:ea typeface="Calibri"/>
                <a:cs typeface="Calibri"/>
                <a:sym typeface="Calibri"/>
              </a:rPr>
              <a:t>Those who suffer death for their faith prior to having received the Sacrament of Baptism are baptized by their death. This brings about the fruits of Baptism for these Christian martyrs. </a:t>
            </a:r>
            <a:endParaRPr sz="2400" dirty="0">
              <a:solidFill>
                <a:srgbClr val="073763"/>
              </a:solidFill>
              <a:latin typeface="Calibri"/>
              <a:ea typeface="Calibri"/>
              <a:cs typeface="Calibri"/>
              <a:sym typeface="Calibri"/>
            </a:endParaRPr>
          </a:p>
        </p:txBody>
      </p:sp>
      <p:sp>
        <p:nvSpPr>
          <p:cNvPr id="140" name="Google Shape;140;p8"/>
          <p:cNvSpPr/>
          <p:nvPr/>
        </p:nvSpPr>
        <p:spPr>
          <a:xfrm>
            <a:off x="407250" y="188375"/>
            <a:ext cx="82620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8"/>
          <p:cNvSpPr txBox="1"/>
          <p:nvPr/>
        </p:nvSpPr>
        <p:spPr>
          <a:xfrm>
            <a:off x="486850" y="188375"/>
            <a:ext cx="7903500" cy="106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Baptism of Blood</a:t>
            </a:r>
            <a:endParaRPr sz="5300" b="0" i="0" u="none" strike="noStrike" cap="none">
              <a:solidFill>
                <a:schemeClr val="lt1"/>
              </a:solidFill>
              <a:latin typeface="Calibri"/>
              <a:ea typeface="Calibri"/>
              <a:cs typeface="Calibri"/>
              <a:sym typeface="Calibri"/>
            </a:endParaRPr>
          </a:p>
        </p:txBody>
      </p:sp>
      <p:sp>
        <p:nvSpPr>
          <p:cNvPr id="142" name="Google Shape;142;p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44" name="Google Shape;144;p8"/>
          <p:cNvPicPr preferRelativeResize="0"/>
          <p:nvPr/>
        </p:nvPicPr>
        <p:blipFill>
          <a:blip r:embed="rId3">
            <a:alphaModFix/>
          </a:blip>
          <a:stretch>
            <a:fillRect/>
          </a:stretch>
        </p:blipFill>
        <p:spPr>
          <a:xfrm>
            <a:off x="600225" y="2064113"/>
            <a:ext cx="3462626" cy="2391375"/>
          </a:xfrm>
          <a:prstGeom prst="rect">
            <a:avLst/>
          </a:prstGeom>
          <a:noFill/>
          <a:ln w="76200" cap="flat" cmpd="sng">
            <a:solidFill>
              <a:srgbClr val="073763"/>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edb6aed13a_0_301"/>
          <p:cNvSpPr txBox="1">
            <a:spLocks noGrp="1"/>
          </p:cNvSpPr>
          <p:nvPr>
            <p:ph type="subTitle" idx="1"/>
          </p:nvPr>
        </p:nvSpPr>
        <p:spPr>
          <a:xfrm>
            <a:off x="4261600" y="1723400"/>
            <a:ext cx="4305600" cy="31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605"/>
              <a:buFont typeface="Arial"/>
              <a:buNone/>
            </a:pPr>
            <a:r>
              <a:rPr lang="en" sz="2400" b="1" i="1" dirty="0">
                <a:solidFill>
                  <a:srgbClr val="073763"/>
                </a:solidFill>
                <a:latin typeface="Calibri"/>
                <a:ea typeface="Calibri"/>
                <a:cs typeface="Calibri"/>
                <a:sym typeface="Calibri"/>
              </a:rPr>
              <a:t>Definition: </a:t>
            </a:r>
            <a:r>
              <a:rPr lang="en" sz="2400" dirty="0">
                <a:solidFill>
                  <a:srgbClr val="073763"/>
                </a:solidFill>
                <a:latin typeface="Calibri"/>
                <a:ea typeface="Calibri"/>
                <a:cs typeface="Calibri"/>
                <a:sym typeface="Calibri"/>
              </a:rPr>
              <a:t>The Church also holds that those who never heard the Gospel, lived a life according to God’s will the best they could, and would have been baptized if they had known of the necessity can also be saved through the baptism of desire.</a:t>
            </a:r>
            <a:endParaRPr sz="2400" dirty="0">
              <a:solidFill>
                <a:srgbClr val="073763"/>
              </a:solidFill>
              <a:latin typeface="Calibri"/>
              <a:ea typeface="Calibri"/>
              <a:cs typeface="Calibri"/>
              <a:sym typeface="Calibri"/>
            </a:endParaRPr>
          </a:p>
          <a:p>
            <a:pPr marL="0" lvl="0" indent="0" algn="l" rtl="0">
              <a:spcBef>
                <a:spcPts val="0"/>
              </a:spcBef>
              <a:spcAft>
                <a:spcPts val="0"/>
              </a:spcAft>
              <a:buClr>
                <a:schemeClr val="dk1"/>
              </a:buClr>
              <a:buSzPts val="605"/>
              <a:buFont typeface="Arial"/>
              <a:buNone/>
            </a:pPr>
            <a:endParaRPr sz="2400" dirty="0">
              <a:solidFill>
                <a:schemeClr val="dk1"/>
              </a:solidFill>
              <a:latin typeface="Calibri"/>
              <a:ea typeface="Calibri"/>
              <a:cs typeface="Calibri"/>
              <a:sym typeface="Calibri"/>
            </a:endParaRPr>
          </a:p>
        </p:txBody>
      </p:sp>
      <p:sp>
        <p:nvSpPr>
          <p:cNvPr id="150" name="Google Shape;150;g2edb6aed13a_0_301"/>
          <p:cNvSpPr/>
          <p:nvPr/>
        </p:nvSpPr>
        <p:spPr>
          <a:xfrm>
            <a:off x="407250" y="188375"/>
            <a:ext cx="82620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2edb6aed13a_0_301"/>
          <p:cNvSpPr txBox="1"/>
          <p:nvPr/>
        </p:nvSpPr>
        <p:spPr>
          <a:xfrm>
            <a:off x="486850" y="188375"/>
            <a:ext cx="7903500" cy="10650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          </a:t>
            </a:r>
            <a:r>
              <a:rPr lang="en" sz="5300">
                <a:solidFill>
                  <a:schemeClr val="lt1"/>
                </a:solidFill>
                <a:latin typeface="Calibri"/>
                <a:ea typeface="Calibri"/>
                <a:cs typeface="Calibri"/>
                <a:sym typeface="Calibri"/>
              </a:rPr>
              <a:t>Baptism of Desire</a:t>
            </a:r>
            <a:endParaRPr sz="5300" b="0" i="0" u="none" strike="noStrike" cap="none">
              <a:solidFill>
                <a:schemeClr val="lt1"/>
              </a:solidFill>
              <a:latin typeface="Calibri"/>
              <a:ea typeface="Calibri"/>
              <a:cs typeface="Calibri"/>
              <a:sym typeface="Calibri"/>
            </a:endParaRPr>
          </a:p>
        </p:txBody>
      </p:sp>
      <p:sp>
        <p:nvSpPr>
          <p:cNvPr id="152" name="Google Shape;152;g2edb6aed13a_0_30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2edb6aed13a_0_301"/>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54" name="Google Shape;154;g2edb6aed13a_0_301"/>
          <p:cNvPicPr preferRelativeResize="0"/>
          <p:nvPr/>
        </p:nvPicPr>
        <p:blipFill rotWithShape="1">
          <a:blip r:embed="rId3">
            <a:alphaModFix/>
          </a:blip>
          <a:srcRect/>
          <a:stretch/>
        </p:blipFill>
        <p:spPr>
          <a:xfrm>
            <a:off x="747675" y="1928100"/>
            <a:ext cx="3135400" cy="2565425"/>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edb6aed13a_0_325"/>
          <p:cNvSpPr txBox="1">
            <a:spLocks noGrp="1"/>
          </p:cNvSpPr>
          <p:nvPr>
            <p:ph type="title"/>
          </p:nvPr>
        </p:nvSpPr>
        <p:spPr>
          <a:xfrm>
            <a:off x="520050" y="501250"/>
            <a:ext cx="8103900" cy="937200"/>
          </a:xfrm>
          <a:prstGeom prst="rect">
            <a:avLst/>
          </a:prstGeom>
          <a:noFill/>
          <a:ln w="7620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020" b="1">
                <a:solidFill>
                  <a:srgbClr val="45818E"/>
                </a:solidFill>
                <a:latin typeface="Calibri"/>
                <a:ea typeface="Calibri"/>
                <a:cs typeface="Calibri"/>
                <a:sym typeface="Calibri"/>
              </a:rPr>
              <a:t>The Spiritual Effect of Baptism</a:t>
            </a:r>
            <a:endParaRPr sz="4020" b="1">
              <a:solidFill>
                <a:srgbClr val="45818E"/>
              </a:solidFill>
              <a:latin typeface="Calibri"/>
              <a:ea typeface="Calibri"/>
              <a:cs typeface="Calibri"/>
              <a:sym typeface="Calibri"/>
            </a:endParaRPr>
          </a:p>
        </p:txBody>
      </p:sp>
      <p:sp>
        <p:nvSpPr>
          <p:cNvPr id="160" name="Google Shape;160;g2edb6aed13a_0_325"/>
          <p:cNvSpPr txBox="1"/>
          <p:nvPr/>
        </p:nvSpPr>
        <p:spPr>
          <a:xfrm>
            <a:off x="4656450" y="1702788"/>
            <a:ext cx="3967500" cy="3088500"/>
          </a:xfrm>
          <a:prstGeom prst="rect">
            <a:avLst/>
          </a:prstGeom>
          <a:noFill/>
          <a:ln w="76200" cap="flat" cmpd="sng">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New Life in Christ</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Adopted as a Child of God</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Washing Away of Original Sin</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Body becomes a Holy Temple of God</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Given an Invisible Mark</a:t>
            </a:r>
          </a:p>
          <a:p>
            <a:pPr marL="0" lvl="0" indent="0" algn="ctr" rtl="0">
              <a:spcBef>
                <a:spcPts val="0"/>
              </a:spcBef>
              <a:spcAft>
                <a:spcPts val="0"/>
              </a:spcAft>
              <a:buClr>
                <a:schemeClr val="dk1"/>
              </a:buClr>
              <a:buSzPts val="2200"/>
              <a:buFont typeface="Arial"/>
              <a:buNone/>
            </a:pPr>
            <a:r>
              <a:rPr lang="en" sz="1800" b="1" dirty="0">
                <a:solidFill>
                  <a:srgbClr val="134F5C"/>
                </a:solidFill>
                <a:latin typeface="Calibri"/>
                <a:ea typeface="Calibri"/>
                <a:cs typeface="Calibri"/>
                <a:sym typeface="Calibri"/>
              </a:rPr>
              <a:t>Claimed for Christ</a:t>
            </a:r>
            <a:endParaRPr sz="1800" b="1" dirty="0">
              <a:solidFill>
                <a:srgbClr val="134F5C"/>
              </a:solidFill>
              <a:latin typeface="Calibri"/>
              <a:ea typeface="Calibri"/>
              <a:cs typeface="Calibri"/>
              <a:sym typeface="Calibri"/>
            </a:endParaRPr>
          </a:p>
          <a:p>
            <a:pPr marL="0" lvl="0" indent="0" algn="ctr" rtl="0">
              <a:spcBef>
                <a:spcPts val="0"/>
              </a:spcBef>
              <a:spcAft>
                <a:spcPts val="0"/>
              </a:spcAft>
              <a:buClr>
                <a:schemeClr val="dk1"/>
              </a:buClr>
              <a:buSzPts val="2200"/>
              <a:buFont typeface="Arial"/>
              <a:buNone/>
            </a:pPr>
            <a:r>
              <a:rPr lang="en" sz="1800" b="1" dirty="0">
                <a:solidFill>
                  <a:srgbClr val="134F5C"/>
                </a:solidFill>
                <a:latin typeface="Calibri"/>
                <a:ea typeface="Calibri"/>
                <a:cs typeface="Calibri"/>
                <a:sym typeface="Calibri"/>
              </a:rPr>
              <a:t>Given the Theological Virtues</a:t>
            </a:r>
            <a:endParaRPr sz="1800" b="1" dirty="0">
              <a:solidFill>
                <a:srgbClr val="134F5C"/>
              </a:solidFill>
              <a:latin typeface="Calibri"/>
              <a:ea typeface="Calibri"/>
              <a:cs typeface="Calibri"/>
              <a:sym typeface="Calibri"/>
            </a:endParaRPr>
          </a:p>
          <a:p>
            <a:pPr marL="0" lvl="0" indent="0" algn="ctr" rtl="0">
              <a:spcBef>
                <a:spcPts val="0"/>
              </a:spcBef>
              <a:spcAft>
                <a:spcPts val="0"/>
              </a:spcAft>
              <a:buClr>
                <a:schemeClr val="dk1"/>
              </a:buClr>
              <a:buSzPts val="2200"/>
              <a:buFont typeface="Arial"/>
              <a:buNone/>
            </a:pPr>
            <a:r>
              <a:rPr lang="en" sz="1800" b="1" dirty="0">
                <a:solidFill>
                  <a:srgbClr val="134F5C"/>
                </a:solidFill>
                <a:latin typeface="Calibri"/>
                <a:ea typeface="Calibri"/>
                <a:cs typeface="Calibri"/>
                <a:sym typeface="Calibri"/>
              </a:rPr>
              <a:t>Illumininated by Faith</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Opens door to all other Sacraments</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Incorporated into Body of Christ</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b="1" dirty="0">
                <a:solidFill>
                  <a:srgbClr val="134F5C"/>
                </a:solidFill>
                <a:latin typeface="Calibri"/>
                <a:ea typeface="Calibri"/>
                <a:cs typeface="Calibri"/>
                <a:sym typeface="Calibri"/>
              </a:rPr>
              <a:t>. . . and more!!!</a:t>
            </a:r>
            <a:endParaRPr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endParaRPr sz="1800" b="1" dirty="0">
              <a:solidFill>
                <a:srgbClr val="134F5C"/>
              </a:solidFill>
              <a:latin typeface="Calibri"/>
              <a:ea typeface="Calibri"/>
              <a:cs typeface="Calibri"/>
              <a:sym typeface="Calibri"/>
            </a:endParaRPr>
          </a:p>
        </p:txBody>
      </p:sp>
      <p:pic>
        <p:nvPicPr>
          <p:cNvPr id="161" name="Google Shape;161;g2edb6aed13a_0_325"/>
          <p:cNvPicPr preferRelativeResize="0"/>
          <p:nvPr/>
        </p:nvPicPr>
        <p:blipFill rotWithShape="1">
          <a:blip r:embed="rId3">
            <a:alphaModFix/>
          </a:blip>
          <a:srcRect l="4003" r="5425"/>
          <a:stretch/>
        </p:blipFill>
        <p:spPr>
          <a:xfrm>
            <a:off x="520050" y="1727213"/>
            <a:ext cx="3864650" cy="3039675"/>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edb6aed13a_0_1073"/>
          <p:cNvSpPr txBox="1">
            <a:spLocks noGrp="1"/>
          </p:cNvSpPr>
          <p:nvPr>
            <p:ph type="subTitle" idx="1"/>
          </p:nvPr>
        </p:nvSpPr>
        <p:spPr>
          <a:xfrm>
            <a:off x="4261600" y="1540250"/>
            <a:ext cx="4305600" cy="32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100" b="1" i="1" dirty="0">
                <a:solidFill>
                  <a:srgbClr val="000000"/>
                </a:solidFill>
                <a:latin typeface="Calibri"/>
                <a:ea typeface="Calibri"/>
                <a:cs typeface="Calibri"/>
                <a:sym typeface="Calibri"/>
              </a:rPr>
              <a:t>Definition: </a:t>
            </a:r>
            <a:r>
              <a:rPr lang="en" sz="2100" dirty="0">
                <a:solidFill>
                  <a:srgbClr val="000000"/>
                </a:solidFill>
                <a:latin typeface="Calibri"/>
                <a:ea typeface="Calibri"/>
                <a:cs typeface="Calibri"/>
                <a:sym typeface="Calibri"/>
              </a:rPr>
              <a:t>The priesthood Christians possess through their Baptism. It involves actively living out their faith through prayer, sacrifice, and service. It is distinct from the </a:t>
            </a:r>
            <a:r>
              <a:rPr lang="en" sz="2100" dirty="0">
                <a:solidFill>
                  <a:srgbClr val="000000"/>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ministerial priesthood</a:t>
            </a:r>
            <a:r>
              <a:rPr lang="en" sz="2100" dirty="0">
                <a:solidFill>
                  <a:srgbClr val="000000"/>
                </a:solidFill>
                <a:latin typeface="Calibri"/>
                <a:ea typeface="Calibri"/>
                <a:cs typeface="Calibri"/>
                <a:sym typeface="Calibri"/>
              </a:rPr>
              <a:t>, which is specific to ordained priests who are empowered to administer the sacraments and offer the Eucharist. </a:t>
            </a:r>
            <a:endParaRPr sz="2100" dirty="0">
              <a:solidFill>
                <a:srgbClr val="000000"/>
              </a:solidFill>
              <a:latin typeface="Calibri"/>
              <a:ea typeface="Calibri"/>
              <a:cs typeface="Calibri"/>
              <a:sym typeface="Calibri"/>
            </a:endParaRPr>
          </a:p>
        </p:txBody>
      </p:sp>
      <p:sp>
        <p:nvSpPr>
          <p:cNvPr id="167" name="Google Shape;167;g2edb6aed13a_0_1073"/>
          <p:cNvSpPr/>
          <p:nvPr/>
        </p:nvSpPr>
        <p:spPr>
          <a:xfrm>
            <a:off x="407250" y="188375"/>
            <a:ext cx="82620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edb6aed13a_0_1073"/>
          <p:cNvSpPr txBox="1"/>
          <p:nvPr/>
        </p:nvSpPr>
        <p:spPr>
          <a:xfrm>
            <a:off x="486850" y="188375"/>
            <a:ext cx="7903500" cy="10650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 </a:t>
            </a:r>
            <a:r>
              <a:rPr lang="en" sz="5300">
                <a:solidFill>
                  <a:schemeClr val="lt1"/>
                </a:solidFill>
                <a:latin typeface="Calibri"/>
                <a:ea typeface="Calibri"/>
                <a:cs typeface="Calibri"/>
                <a:sym typeface="Calibri"/>
              </a:rPr>
              <a:t>The Common Priesthood</a:t>
            </a:r>
            <a:endParaRPr sz="5300" b="0" i="0" u="none" strike="noStrike" cap="none">
              <a:solidFill>
                <a:schemeClr val="lt1"/>
              </a:solidFill>
              <a:latin typeface="Calibri"/>
              <a:ea typeface="Calibri"/>
              <a:cs typeface="Calibri"/>
              <a:sym typeface="Calibri"/>
            </a:endParaRPr>
          </a:p>
        </p:txBody>
      </p:sp>
      <p:sp>
        <p:nvSpPr>
          <p:cNvPr id="169" name="Google Shape;169;g2edb6aed13a_0_107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2edb6aed13a_0_107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71" name="Google Shape;171;g2edb6aed13a_0_1073"/>
          <p:cNvPicPr preferRelativeResize="0"/>
          <p:nvPr/>
        </p:nvPicPr>
        <p:blipFill>
          <a:blip r:embed="rId4">
            <a:alphaModFix/>
          </a:blip>
          <a:stretch>
            <a:fillRect/>
          </a:stretch>
        </p:blipFill>
        <p:spPr>
          <a:xfrm>
            <a:off x="654750" y="1784850"/>
            <a:ext cx="3406600" cy="2563050"/>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12"/>
          <p:cNvSpPr txBox="1">
            <a:spLocks noGrp="1"/>
          </p:cNvSpPr>
          <p:nvPr>
            <p:ph type="subTitle" idx="1"/>
          </p:nvPr>
        </p:nvSpPr>
        <p:spPr>
          <a:xfrm>
            <a:off x="3697700" y="1847550"/>
            <a:ext cx="4692900" cy="3087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US" dirty="0">
                <a:solidFill>
                  <a:srgbClr val="073763"/>
                </a:solidFill>
                <a:latin typeface="Impact"/>
                <a:ea typeface="Impact"/>
                <a:cs typeface="Impact"/>
                <a:sym typeface="Impact"/>
              </a:rPr>
              <a:t>“Amen, amen, I say to you, no one can enter the kingdom of God without being born of water and Spirit.” </a:t>
            </a:r>
            <a:r>
              <a:rPr lang="en-US" dirty="0">
                <a:solidFill>
                  <a:srgbClr val="134F5C"/>
                </a:solidFill>
                <a:latin typeface="Impact"/>
                <a:ea typeface="Impact"/>
                <a:cs typeface="Impact"/>
                <a:sym typeface="Impact"/>
              </a:rPr>
              <a:t>—</a:t>
            </a:r>
            <a:r>
              <a:rPr lang="en-US" sz="2400" dirty="0">
                <a:solidFill>
                  <a:srgbClr val="134F5C"/>
                </a:solidFill>
                <a:latin typeface="Impact"/>
                <a:ea typeface="Impact"/>
                <a:cs typeface="Impact"/>
                <a:sym typeface="Impact"/>
              </a:rPr>
              <a:t>John 3:5</a:t>
            </a:r>
            <a:endParaRPr lang="en-US" sz="2400" dirty="0"/>
          </a:p>
        </p:txBody>
      </p:sp>
      <p:sp>
        <p:nvSpPr>
          <p:cNvPr id="177" name="Google Shape;177;p12"/>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2"/>
          <p:cNvSpPr txBox="1"/>
          <p:nvPr/>
        </p:nvSpPr>
        <p:spPr>
          <a:xfrm>
            <a:off x="727625" y="188475"/>
            <a:ext cx="7662900" cy="10650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accent4"/>
                </a:solidFill>
                <a:latin typeface="Calibri"/>
                <a:ea typeface="Calibri"/>
                <a:cs typeface="Calibri"/>
                <a:sym typeface="Calibri"/>
              </a:rPr>
              <a:t>               Memorize It</a:t>
            </a:r>
            <a:endParaRPr sz="5300" b="0" i="0" u="none" strike="noStrike" cap="none">
              <a:solidFill>
                <a:schemeClr val="accent4"/>
              </a:solidFill>
              <a:latin typeface="Calibri"/>
              <a:ea typeface="Calibri"/>
              <a:cs typeface="Calibri"/>
              <a:sym typeface="Calibri"/>
            </a:endParaRPr>
          </a:p>
        </p:txBody>
      </p:sp>
      <p:sp>
        <p:nvSpPr>
          <p:cNvPr id="179" name="Google Shape;179;p1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a:solidFill>
                  <a:schemeClr val="dk1"/>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pic>
        <p:nvPicPr>
          <p:cNvPr id="181" name="Google Shape;181;p12"/>
          <p:cNvPicPr preferRelativeResize="0"/>
          <p:nvPr/>
        </p:nvPicPr>
        <p:blipFill rotWithShape="1">
          <a:blip r:embed="rId4">
            <a:alphaModFix/>
          </a:blip>
          <a:srcRect/>
          <a:stretch/>
        </p:blipFill>
        <p:spPr>
          <a:xfrm flipH="1">
            <a:off x="1021551" y="1747036"/>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65"/>
        <p:cNvGrpSpPr/>
        <p:nvPr/>
      </p:nvGrpSpPr>
      <p:grpSpPr>
        <a:xfrm>
          <a:off x="0" y="0"/>
          <a:ext cx="0" cy="0"/>
          <a:chOff x="0" y="0"/>
          <a:chExt cx="0" cy="0"/>
        </a:xfrm>
      </p:grpSpPr>
      <p:sp>
        <p:nvSpPr>
          <p:cNvPr id="66" name="Google Shape;66;g2edb6aed13a_0_1087"/>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g2edb6aed13a_0_1087"/>
          <p:cNvSpPr txBox="1"/>
          <p:nvPr/>
        </p:nvSpPr>
        <p:spPr>
          <a:xfrm>
            <a:off x="164950" y="306000"/>
            <a:ext cx="88773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a:solidFill>
                  <a:srgbClr val="134F5C"/>
                </a:solidFill>
                <a:latin typeface="Calibri"/>
                <a:ea typeface="Calibri"/>
                <a:cs typeface="Calibri"/>
                <a:sym typeface="Calibri"/>
              </a:rPr>
              <a:t>Born Again?</a:t>
            </a:r>
            <a:endParaRPr sz="4000" b="1" i="0" u="none" strike="noStrike" cap="none">
              <a:solidFill>
                <a:srgbClr val="134F5C"/>
              </a:solidFill>
              <a:latin typeface="Calibri"/>
              <a:ea typeface="Calibri"/>
              <a:cs typeface="Calibri"/>
              <a:sym typeface="Calibri"/>
            </a:endParaRPr>
          </a:p>
        </p:txBody>
      </p:sp>
      <p:pic>
        <p:nvPicPr>
          <p:cNvPr id="68" name="Google Shape;68;g2edb6aed13a_0_1087"/>
          <p:cNvPicPr preferRelativeResize="0"/>
          <p:nvPr/>
        </p:nvPicPr>
        <p:blipFill>
          <a:blip r:embed="rId3">
            <a:alphaModFix/>
          </a:blip>
          <a:stretch>
            <a:fillRect/>
          </a:stretch>
        </p:blipFill>
        <p:spPr>
          <a:xfrm>
            <a:off x="164950" y="1323750"/>
            <a:ext cx="6129525" cy="3447850"/>
          </a:xfrm>
          <a:prstGeom prst="rect">
            <a:avLst/>
          </a:prstGeom>
          <a:noFill/>
          <a:ln>
            <a:noFill/>
          </a:ln>
        </p:spPr>
      </p:pic>
      <p:sp>
        <p:nvSpPr>
          <p:cNvPr id="69" name="Google Shape;69;g2edb6aed13a_0_1087"/>
          <p:cNvSpPr txBox="1"/>
          <p:nvPr/>
        </p:nvSpPr>
        <p:spPr>
          <a:xfrm>
            <a:off x="6403125" y="1116600"/>
            <a:ext cx="2459400" cy="40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lt1"/>
                </a:solidFill>
                <a:latin typeface="Calibri"/>
                <a:ea typeface="Calibri"/>
                <a:cs typeface="Calibri"/>
                <a:sym typeface="Calibri"/>
              </a:rPr>
              <a:t>Nicodemus said to him, “How can a person once grown old be born again? Surely he cannot reenter his mother’s womb and be born again, can he?” </a:t>
            </a:r>
            <a:endParaRPr sz="1700" dirty="0">
              <a:solidFill>
                <a:schemeClr val="lt1"/>
              </a:solidFill>
              <a:latin typeface="Calibri"/>
              <a:ea typeface="Calibri"/>
              <a:cs typeface="Calibri"/>
              <a:sym typeface="Calibri"/>
            </a:endParaRPr>
          </a:p>
          <a:p>
            <a:pPr marL="0" lvl="0" indent="0" algn="l" rtl="0">
              <a:spcBef>
                <a:spcPts val="0"/>
              </a:spcBef>
              <a:spcAft>
                <a:spcPts val="0"/>
              </a:spcAft>
              <a:buNone/>
            </a:pPr>
            <a:endParaRPr sz="1700" dirty="0">
              <a:solidFill>
                <a:schemeClr val="lt1"/>
              </a:solidFill>
              <a:latin typeface="Calibri"/>
              <a:ea typeface="Calibri"/>
              <a:cs typeface="Calibri"/>
              <a:sym typeface="Calibri"/>
            </a:endParaRPr>
          </a:p>
          <a:p>
            <a:pPr marL="0" lvl="0" indent="0" algn="l" rtl="0">
              <a:spcBef>
                <a:spcPts val="0"/>
              </a:spcBef>
              <a:spcAft>
                <a:spcPts val="0"/>
              </a:spcAft>
              <a:buNone/>
            </a:pPr>
            <a:r>
              <a:rPr lang="en" sz="1700" dirty="0">
                <a:solidFill>
                  <a:schemeClr val="lt1"/>
                </a:solidFill>
                <a:latin typeface="Calibri"/>
                <a:ea typeface="Calibri"/>
                <a:cs typeface="Calibri"/>
                <a:sym typeface="Calibri"/>
              </a:rPr>
              <a:t>Jesus answered, “Amen, amen, I say to you, no one can enter the kingdom of God without being born of water and Spirit.” (Jn 3:4–5)</a:t>
            </a:r>
            <a:endParaRPr sz="2100"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311700" y="268525"/>
            <a:ext cx="4665000" cy="74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320" b="1" dirty="0">
                <a:solidFill>
                  <a:schemeClr val="lt1"/>
                </a:solidFill>
                <a:latin typeface="Calibri"/>
                <a:ea typeface="Calibri"/>
                <a:cs typeface="Calibri"/>
                <a:sym typeface="Calibri"/>
              </a:rPr>
              <a:t>Becoming ‘Other Christs’</a:t>
            </a:r>
            <a:endParaRPr sz="3320" b="1" dirty="0">
              <a:solidFill>
                <a:schemeClr val="lt1"/>
              </a:solidFill>
              <a:latin typeface="Calibri"/>
              <a:ea typeface="Calibri"/>
              <a:cs typeface="Calibri"/>
              <a:sym typeface="Calibri"/>
            </a:endParaRPr>
          </a:p>
        </p:txBody>
      </p:sp>
      <p:sp>
        <p:nvSpPr>
          <p:cNvPr id="75" name="Google Shape;75;p3"/>
          <p:cNvSpPr txBox="1">
            <a:spLocks noGrp="1"/>
          </p:cNvSpPr>
          <p:nvPr>
            <p:ph type="body" idx="1"/>
          </p:nvPr>
        </p:nvSpPr>
        <p:spPr>
          <a:xfrm>
            <a:off x="646250" y="1101625"/>
            <a:ext cx="3499800" cy="3746400"/>
          </a:xfrm>
          <a:prstGeom prst="rect">
            <a:avLst/>
          </a:prstGeom>
          <a:noFill/>
          <a:ln>
            <a:noFill/>
          </a:ln>
        </p:spPr>
        <p:txBody>
          <a:bodyPr spcFirstLastPara="1" wrap="square" lIns="91425" tIns="91425" rIns="91425" bIns="91425" anchor="t" anchorCtr="0">
            <a:normAutofit fontScale="92500" lnSpcReduction="10000"/>
          </a:bodyPr>
          <a:lstStyle/>
          <a:p>
            <a:pPr marL="457200" lvl="0" indent="-376505" algn="l" rtl="0">
              <a:lnSpc>
                <a:spcPct val="115000"/>
              </a:lnSpc>
              <a:spcBef>
                <a:spcPts val="1200"/>
              </a:spcBef>
              <a:spcAft>
                <a:spcPts val="0"/>
              </a:spcAft>
              <a:buClr>
                <a:schemeClr val="lt1"/>
              </a:buClr>
              <a:buSzPct val="100000"/>
              <a:buFont typeface="Calibri"/>
              <a:buChar char="●"/>
            </a:pPr>
            <a:r>
              <a:rPr lang="en" sz="2517" b="1" dirty="0">
                <a:solidFill>
                  <a:schemeClr val="lt1"/>
                </a:solidFill>
                <a:latin typeface="Calibri"/>
                <a:ea typeface="Calibri"/>
                <a:cs typeface="Calibri"/>
                <a:sym typeface="Calibri"/>
              </a:rPr>
              <a:t>ICHTHYS (Jesus-Christ- Son of God-Savior)</a:t>
            </a:r>
            <a:endParaRPr sz="2517" b="1" dirty="0">
              <a:solidFill>
                <a:schemeClr val="lt1"/>
              </a:solidFill>
              <a:latin typeface="Calibri"/>
              <a:ea typeface="Calibri"/>
              <a:cs typeface="Calibri"/>
              <a:sym typeface="Calibri"/>
            </a:endParaRPr>
          </a:p>
          <a:p>
            <a:pPr marL="457200" lvl="0" indent="-376505" algn="l" rtl="0">
              <a:lnSpc>
                <a:spcPct val="115000"/>
              </a:lnSpc>
              <a:spcBef>
                <a:spcPts val="1200"/>
              </a:spcBef>
              <a:spcAft>
                <a:spcPts val="0"/>
              </a:spcAft>
              <a:buClr>
                <a:schemeClr val="lt1"/>
              </a:buClr>
              <a:buSzPct val="100000"/>
              <a:buFont typeface="Calibri"/>
              <a:buChar char="●"/>
            </a:pPr>
            <a:r>
              <a:rPr lang="en" sz="2517" b="1" dirty="0">
                <a:solidFill>
                  <a:schemeClr val="lt1"/>
                </a:solidFill>
                <a:latin typeface="Calibri"/>
                <a:ea typeface="Calibri"/>
                <a:cs typeface="Calibri"/>
                <a:sym typeface="Calibri"/>
              </a:rPr>
              <a:t>"Other Christs” are born anew in the waters of Baptism.</a:t>
            </a:r>
            <a:endParaRPr sz="2517" b="1" dirty="0">
              <a:solidFill>
                <a:schemeClr val="lt1"/>
              </a:solidFill>
              <a:latin typeface="Calibri"/>
              <a:ea typeface="Calibri"/>
              <a:cs typeface="Calibri"/>
              <a:sym typeface="Calibri"/>
            </a:endParaRPr>
          </a:p>
          <a:p>
            <a:pPr marL="457200" lvl="0" indent="-376505" algn="l" rtl="0">
              <a:lnSpc>
                <a:spcPct val="115000"/>
              </a:lnSpc>
              <a:spcBef>
                <a:spcPts val="1200"/>
              </a:spcBef>
              <a:spcAft>
                <a:spcPts val="0"/>
              </a:spcAft>
              <a:buClr>
                <a:schemeClr val="lt1"/>
              </a:buClr>
              <a:buSzPct val="100000"/>
              <a:buFont typeface="Calibri"/>
              <a:buChar char="●"/>
            </a:pPr>
            <a:r>
              <a:rPr lang="en" sz="2517" b="1" dirty="0">
                <a:solidFill>
                  <a:schemeClr val="lt1"/>
                </a:solidFill>
                <a:latin typeface="Calibri"/>
                <a:ea typeface="Calibri"/>
                <a:cs typeface="Calibri"/>
                <a:sym typeface="Calibri"/>
              </a:rPr>
              <a:t>The Church gives birth to us from a womb-shaped baptismal font. </a:t>
            </a:r>
            <a:endParaRPr sz="2517" b="1" dirty="0">
              <a:solidFill>
                <a:schemeClr val="lt1"/>
              </a:solidFill>
              <a:latin typeface="Calibri"/>
              <a:ea typeface="Calibri"/>
              <a:cs typeface="Calibri"/>
              <a:sym typeface="Calibri"/>
            </a:endParaRPr>
          </a:p>
          <a:p>
            <a:pPr marL="0" lvl="0" indent="0" algn="l" rtl="0">
              <a:lnSpc>
                <a:spcPct val="115000"/>
              </a:lnSpc>
              <a:spcBef>
                <a:spcPts val="0"/>
              </a:spcBef>
              <a:spcAft>
                <a:spcPts val="0"/>
              </a:spcAft>
              <a:buSzPct val="88235"/>
              <a:buNone/>
            </a:pPr>
            <a:endParaRPr sz="2400" b="1" dirty="0">
              <a:solidFill>
                <a:schemeClr val="lt1"/>
              </a:solidFill>
              <a:latin typeface="Calibri"/>
              <a:ea typeface="Calibri"/>
              <a:cs typeface="Calibri"/>
              <a:sym typeface="Calibri"/>
            </a:endParaRPr>
          </a:p>
        </p:txBody>
      </p:sp>
      <p:pic>
        <p:nvPicPr>
          <p:cNvPr id="76" name="Google Shape;76;p3"/>
          <p:cNvPicPr preferRelativeResize="0"/>
          <p:nvPr/>
        </p:nvPicPr>
        <p:blipFill>
          <a:blip r:embed="rId4">
            <a:alphaModFix/>
          </a:blip>
          <a:stretch>
            <a:fillRect/>
          </a:stretch>
        </p:blipFill>
        <p:spPr>
          <a:xfrm>
            <a:off x="5242650" y="0"/>
            <a:ext cx="3901350" cy="5143500"/>
          </a:xfrm>
          <a:prstGeom prst="rect">
            <a:avLst/>
          </a:prstGeom>
          <a:noFill/>
          <a:ln>
            <a:noFill/>
          </a:ln>
        </p:spPr>
      </p:pic>
      <p:sp>
        <p:nvSpPr>
          <p:cNvPr id="77" name="Google Shape;77;p3"/>
          <p:cNvSpPr txBox="1"/>
          <p:nvPr/>
        </p:nvSpPr>
        <p:spPr>
          <a:xfrm>
            <a:off x="5526050" y="3235175"/>
            <a:ext cx="3499800" cy="17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dirty="0">
                <a:solidFill>
                  <a:schemeClr val="lt1"/>
                </a:solidFill>
                <a:latin typeface="Calibri"/>
                <a:ea typeface="Calibri"/>
                <a:cs typeface="Calibri"/>
                <a:sym typeface="Calibri"/>
              </a:rPr>
              <a:t>“But we, little fishes, after the example of our ΙΧΘΥΣ Jesus Christ, are born in water, nor have we safety in any other way than by permanently abiding in water…”</a:t>
            </a:r>
            <a:endParaRPr sz="1800" b="1" i="1" dirty="0">
              <a:solidFill>
                <a:schemeClr val="lt1"/>
              </a:solidFill>
              <a:latin typeface="Calibri"/>
              <a:ea typeface="Calibri"/>
              <a:cs typeface="Calibri"/>
              <a:sym typeface="Calibri"/>
            </a:endParaRPr>
          </a:p>
          <a:p>
            <a:pPr marL="0" lvl="0" indent="0" algn="l" rtl="0">
              <a:spcBef>
                <a:spcPts val="0"/>
              </a:spcBef>
              <a:spcAft>
                <a:spcPts val="0"/>
              </a:spcAft>
              <a:buNone/>
            </a:pPr>
            <a:r>
              <a:rPr lang="en" b="1" i="1" dirty="0">
                <a:solidFill>
                  <a:schemeClr val="lt1"/>
                </a:solidFill>
                <a:latin typeface="Calibri"/>
                <a:ea typeface="Calibri"/>
                <a:cs typeface="Calibri"/>
                <a:sym typeface="Calibri"/>
              </a:rPr>
              <a:t> - </a:t>
            </a:r>
            <a:r>
              <a:rPr lang="en" b="1" dirty="0">
                <a:solidFill>
                  <a:schemeClr val="lt1"/>
                </a:solidFill>
                <a:latin typeface="Calibri"/>
                <a:ea typeface="Calibri"/>
                <a:cs typeface="Calibri"/>
                <a:sym typeface="Calibri"/>
              </a:rPr>
              <a:t>Tertullian</a:t>
            </a:r>
            <a:r>
              <a:rPr lang="en" b="1" i="1" dirty="0">
                <a:solidFill>
                  <a:schemeClr val="lt1"/>
                </a:solidFill>
                <a:latin typeface="Calibri"/>
                <a:ea typeface="Calibri"/>
                <a:cs typeface="Calibri"/>
                <a:sym typeface="Calibri"/>
              </a:rPr>
              <a:t>, On Baptism AD 193</a:t>
            </a:r>
            <a:endParaRPr sz="1800" b="1" i="1" dirty="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
          <p:cNvSpPr txBox="1">
            <a:spLocks noGrp="1"/>
          </p:cNvSpPr>
          <p:nvPr>
            <p:ph type="title"/>
          </p:nvPr>
        </p:nvSpPr>
        <p:spPr>
          <a:xfrm>
            <a:off x="592175" y="445025"/>
            <a:ext cx="7791575" cy="9372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620" b="1" dirty="0">
                <a:solidFill>
                  <a:srgbClr val="45818E"/>
                </a:solidFill>
                <a:latin typeface="Calibri"/>
                <a:ea typeface="Calibri"/>
                <a:cs typeface="Calibri"/>
                <a:sym typeface="Calibri"/>
              </a:rPr>
              <a:t>The Lord, the Giver of Life</a:t>
            </a:r>
            <a:endParaRPr sz="4620" b="1" dirty="0">
              <a:solidFill>
                <a:srgbClr val="45818E"/>
              </a:solidFill>
              <a:latin typeface="Calibri"/>
              <a:ea typeface="Calibri"/>
              <a:cs typeface="Calibri"/>
              <a:sym typeface="Calibri"/>
            </a:endParaRPr>
          </a:p>
        </p:txBody>
      </p:sp>
      <p:sp>
        <p:nvSpPr>
          <p:cNvPr id="83" name="Google Shape;83;p2"/>
          <p:cNvSpPr txBox="1"/>
          <p:nvPr/>
        </p:nvSpPr>
        <p:spPr>
          <a:xfrm>
            <a:off x="3463750" y="1683025"/>
            <a:ext cx="4920000" cy="29844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100" b="1" dirty="0">
                <a:solidFill>
                  <a:srgbClr val="45818E"/>
                </a:solidFill>
                <a:latin typeface="Calibri"/>
                <a:ea typeface="Calibri"/>
                <a:cs typeface="Calibri"/>
                <a:sym typeface="Calibri"/>
              </a:rPr>
              <a:t>“By virtue of the Holy Spirit, Baptism immerses us in the Death and Resurrection of the Lord, drowning out the old person—dominated by sin that divides us from God—in the baptismal font and giving birth to the new person, recreated in Jesus. In him, we are all called to new life.” –</a:t>
            </a:r>
            <a:r>
              <a:rPr lang="en-US" sz="1800" b="1" dirty="0">
                <a:solidFill>
                  <a:srgbClr val="45818E"/>
                </a:solidFill>
                <a:latin typeface="Calibri"/>
                <a:ea typeface="Calibri"/>
                <a:cs typeface="Calibri"/>
                <a:sym typeface="Calibri"/>
              </a:rPr>
              <a:t> Pope Francis</a:t>
            </a:r>
            <a:endParaRPr lang="en-US" sz="2100" b="1" dirty="0">
              <a:solidFill>
                <a:srgbClr val="45818E"/>
              </a:solidFill>
              <a:latin typeface="Calibri"/>
              <a:ea typeface="Calibri"/>
              <a:cs typeface="Calibri"/>
              <a:sym typeface="Calibri"/>
            </a:endParaRPr>
          </a:p>
        </p:txBody>
      </p:sp>
      <p:pic>
        <p:nvPicPr>
          <p:cNvPr id="84" name="Google Shape;84;p2"/>
          <p:cNvPicPr preferRelativeResize="0"/>
          <p:nvPr/>
        </p:nvPicPr>
        <p:blipFill>
          <a:blip r:embed="rId3">
            <a:alphaModFix/>
          </a:blip>
          <a:stretch>
            <a:fillRect/>
          </a:stretch>
        </p:blipFill>
        <p:spPr>
          <a:xfrm>
            <a:off x="592175" y="1756300"/>
            <a:ext cx="2702250" cy="2837850"/>
          </a:xfrm>
          <a:prstGeom prst="rect">
            <a:avLst/>
          </a:prstGeom>
          <a:noFill/>
          <a:ln w="76200" cap="flat" cmpd="sng">
            <a:solidFill>
              <a:srgbClr val="45818E"/>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88"/>
        <p:cNvGrpSpPr/>
        <p:nvPr/>
      </p:nvGrpSpPr>
      <p:grpSpPr>
        <a:xfrm>
          <a:off x="0" y="0"/>
          <a:ext cx="0" cy="0"/>
          <a:chOff x="0" y="0"/>
          <a:chExt cx="0" cy="0"/>
        </a:xfrm>
      </p:grpSpPr>
      <p:sp>
        <p:nvSpPr>
          <p:cNvPr id="89" name="Google Shape;89;g35131a00e2a_0_10"/>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g35131a00e2a_0_10"/>
          <p:cNvSpPr txBox="1"/>
          <p:nvPr/>
        </p:nvSpPr>
        <p:spPr>
          <a:xfrm>
            <a:off x="260425" y="306000"/>
            <a:ext cx="85665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a:solidFill>
                  <a:srgbClr val="134F5C"/>
                </a:solidFill>
                <a:latin typeface="Calibri"/>
                <a:ea typeface="Calibri"/>
                <a:cs typeface="Calibri"/>
                <a:sym typeface="Calibri"/>
              </a:rPr>
              <a:t>Baptism Terminology</a:t>
            </a:r>
            <a:endParaRPr sz="4000" b="1" i="0" u="none" strike="noStrike" cap="none">
              <a:solidFill>
                <a:srgbClr val="134F5C"/>
              </a:solidFill>
              <a:latin typeface="Calibri"/>
              <a:ea typeface="Calibri"/>
              <a:cs typeface="Calibri"/>
              <a:sym typeface="Calibri"/>
            </a:endParaRPr>
          </a:p>
        </p:txBody>
      </p:sp>
      <p:sp>
        <p:nvSpPr>
          <p:cNvPr id="91" name="Google Shape;91;g35131a00e2a_0_10"/>
          <p:cNvSpPr txBox="1"/>
          <p:nvPr/>
        </p:nvSpPr>
        <p:spPr>
          <a:xfrm>
            <a:off x="425950" y="1458650"/>
            <a:ext cx="4146300" cy="30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lt1"/>
                </a:solidFill>
                <a:latin typeface="Calibri"/>
                <a:ea typeface="Calibri"/>
                <a:cs typeface="Calibri"/>
                <a:sym typeface="Calibri"/>
              </a:rPr>
              <a:t>The word “baptism” comes from the Greek word “baptizein,” which means to </a:t>
            </a:r>
            <a:r>
              <a:rPr lang="en" sz="2000" b="1" dirty="0">
                <a:solidFill>
                  <a:srgbClr val="FFFF00"/>
                </a:solidFill>
                <a:latin typeface="Calibri"/>
                <a:ea typeface="Calibri"/>
                <a:cs typeface="Calibri"/>
                <a:sym typeface="Calibri"/>
              </a:rPr>
              <a:t>plunge or immerse</a:t>
            </a:r>
            <a:r>
              <a:rPr lang="en" sz="2000" dirty="0">
                <a:solidFill>
                  <a:schemeClr val="bg1"/>
                </a:solidFill>
                <a:latin typeface="Calibri"/>
                <a:ea typeface="Calibri"/>
                <a:cs typeface="Calibri"/>
                <a:sym typeface="Calibri"/>
              </a:rPr>
              <a:t>.</a:t>
            </a:r>
            <a:endParaRPr sz="2000" dirty="0">
              <a:solidFill>
                <a:schemeClr val="bg1"/>
              </a:solidFill>
              <a:latin typeface="Calibri"/>
              <a:ea typeface="Calibri"/>
              <a:cs typeface="Calibri"/>
              <a:sym typeface="Calibri"/>
            </a:endParaRPr>
          </a:p>
          <a:p>
            <a:pPr marL="0" lvl="0" indent="0" algn="l" rtl="0">
              <a:spcBef>
                <a:spcPts val="0"/>
              </a:spcBef>
              <a:spcAft>
                <a:spcPts val="0"/>
              </a:spcAft>
              <a:buNone/>
            </a:pPr>
            <a:endParaRPr sz="1700" dirty="0">
              <a:solidFill>
                <a:schemeClr val="lt1"/>
              </a:solidFill>
              <a:latin typeface="Calibri"/>
              <a:ea typeface="Calibri"/>
              <a:cs typeface="Calibri"/>
              <a:sym typeface="Calibri"/>
            </a:endParaRPr>
          </a:p>
          <a:p>
            <a:pPr marL="457200" lvl="0" indent="-336550" algn="l" rtl="0">
              <a:spcBef>
                <a:spcPts val="0"/>
              </a:spcBef>
              <a:spcAft>
                <a:spcPts val="0"/>
              </a:spcAft>
              <a:buClr>
                <a:schemeClr val="lt1"/>
              </a:buClr>
              <a:buSzPts val="1700"/>
              <a:buFont typeface="Calibri"/>
              <a:buChar char="●"/>
            </a:pPr>
            <a:r>
              <a:rPr lang="en" sz="1700" dirty="0">
                <a:solidFill>
                  <a:schemeClr val="lt1"/>
                </a:solidFill>
                <a:latin typeface="Calibri"/>
                <a:ea typeface="Calibri"/>
                <a:cs typeface="Calibri"/>
                <a:sym typeface="Calibri"/>
              </a:rPr>
              <a:t>The Sacrament of Baptism also goes by several other names, including:</a:t>
            </a:r>
            <a:endParaRPr sz="1700" dirty="0">
              <a:solidFill>
                <a:schemeClr val="lt1"/>
              </a:solidFill>
              <a:latin typeface="Calibri"/>
              <a:ea typeface="Calibri"/>
              <a:cs typeface="Calibri"/>
              <a:sym typeface="Calibri"/>
            </a:endParaRPr>
          </a:p>
          <a:p>
            <a:pPr marL="914400" lvl="1" indent="-336550" algn="l" rtl="0">
              <a:spcBef>
                <a:spcPts val="0"/>
              </a:spcBef>
              <a:spcAft>
                <a:spcPts val="0"/>
              </a:spcAft>
              <a:buClr>
                <a:schemeClr val="lt1"/>
              </a:buClr>
              <a:buSzPts val="1700"/>
              <a:buFont typeface="Calibri"/>
              <a:buChar char="○"/>
            </a:pPr>
            <a:r>
              <a:rPr lang="en" sz="1700" dirty="0">
                <a:solidFill>
                  <a:schemeClr val="lt1"/>
                </a:solidFill>
                <a:latin typeface="Calibri"/>
                <a:ea typeface="Calibri"/>
                <a:cs typeface="Calibri"/>
                <a:sym typeface="Calibri"/>
              </a:rPr>
              <a:t>The washing of regeneration and renewal by the Holy Spirit</a:t>
            </a:r>
            <a:endParaRPr sz="1700" dirty="0">
              <a:solidFill>
                <a:schemeClr val="lt1"/>
              </a:solidFill>
              <a:latin typeface="Calibri"/>
              <a:ea typeface="Calibri"/>
              <a:cs typeface="Calibri"/>
              <a:sym typeface="Calibri"/>
            </a:endParaRPr>
          </a:p>
          <a:p>
            <a:pPr marL="914400" lvl="1" indent="-336550" algn="l" rtl="0">
              <a:spcBef>
                <a:spcPts val="0"/>
              </a:spcBef>
              <a:spcAft>
                <a:spcPts val="0"/>
              </a:spcAft>
              <a:buClr>
                <a:schemeClr val="lt1"/>
              </a:buClr>
              <a:buSzPts val="1700"/>
              <a:buFont typeface="Calibri"/>
              <a:buChar char="○"/>
            </a:pPr>
            <a:r>
              <a:rPr lang="en" sz="1700" dirty="0">
                <a:solidFill>
                  <a:schemeClr val="lt1"/>
                </a:solidFill>
                <a:latin typeface="Calibri"/>
                <a:ea typeface="Calibri"/>
                <a:cs typeface="Calibri"/>
                <a:sym typeface="Calibri"/>
              </a:rPr>
              <a:t>Enlightenment</a:t>
            </a:r>
            <a:endParaRPr sz="1700" dirty="0">
              <a:solidFill>
                <a:schemeClr val="lt1"/>
              </a:solidFill>
              <a:latin typeface="Calibri"/>
              <a:ea typeface="Calibri"/>
              <a:cs typeface="Calibri"/>
              <a:sym typeface="Calibri"/>
            </a:endParaRPr>
          </a:p>
          <a:p>
            <a:pPr marL="914400" lvl="1" indent="-336550" algn="l" rtl="0">
              <a:spcBef>
                <a:spcPts val="0"/>
              </a:spcBef>
              <a:spcAft>
                <a:spcPts val="0"/>
              </a:spcAft>
              <a:buClr>
                <a:schemeClr val="lt1"/>
              </a:buClr>
              <a:buSzPts val="1700"/>
              <a:buFont typeface="Calibri"/>
              <a:buChar char="○"/>
            </a:pPr>
            <a:r>
              <a:rPr lang="en" sz="1700" dirty="0">
                <a:solidFill>
                  <a:schemeClr val="lt1"/>
                </a:solidFill>
                <a:latin typeface="Calibri"/>
                <a:ea typeface="Calibri"/>
                <a:cs typeface="Calibri"/>
                <a:sym typeface="Calibri"/>
              </a:rPr>
              <a:t>The Sacrament of Faith</a:t>
            </a:r>
            <a:endParaRPr sz="1700" dirty="0">
              <a:solidFill>
                <a:schemeClr val="lt1"/>
              </a:solidFill>
              <a:latin typeface="Calibri"/>
              <a:ea typeface="Calibri"/>
              <a:cs typeface="Calibri"/>
              <a:sym typeface="Calibri"/>
            </a:endParaRPr>
          </a:p>
          <a:p>
            <a:pPr marL="0" lvl="0" indent="0" algn="l" rtl="0">
              <a:spcBef>
                <a:spcPts val="0"/>
              </a:spcBef>
              <a:spcAft>
                <a:spcPts val="0"/>
              </a:spcAft>
              <a:buNone/>
            </a:pPr>
            <a:endParaRPr sz="1700" dirty="0">
              <a:solidFill>
                <a:schemeClr val="lt1"/>
              </a:solidFill>
              <a:latin typeface="Calibri"/>
              <a:ea typeface="Calibri"/>
              <a:cs typeface="Calibri"/>
              <a:sym typeface="Calibri"/>
            </a:endParaRPr>
          </a:p>
        </p:txBody>
      </p:sp>
      <p:pic>
        <p:nvPicPr>
          <p:cNvPr id="92" name="Google Shape;92;g35131a00e2a_0_10" descr="a person is reaching out towards a waterfall in the dark . (Provided by Tenor)"/>
          <p:cNvPicPr preferRelativeResize="0"/>
          <p:nvPr/>
        </p:nvPicPr>
        <p:blipFill>
          <a:blip r:embed="rId3">
            <a:alphaModFix/>
          </a:blip>
          <a:stretch>
            <a:fillRect/>
          </a:stretch>
        </p:blipFill>
        <p:spPr>
          <a:xfrm>
            <a:off x="4752550" y="1385150"/>
            <a:ext cx="4074175" cy="301135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5"/>
          <p:cNvSpPr txBox="1"/>
          <p:nvPr/>
        </p:nvSpPr>
        <p:spPr>
          <a:xfrm>
            <a:off x="0" y="0"/>
            <a:ext cx="9144000" cy="1562400"/>
          </a:xfrm>
          <a:prstGeom prst="rect">
            <a:avLst/>
          </a:prstGeom>
          <a:solidFill>
            <a:srgbClr val="134F5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4000" b="1">
                <a:solidFill>
                  <a:schemeClr val="lt1"/>
                </a:solidFill>
                <a:latin typeface="Calibri"/>
                <a:ea typeface="Calibri"/>
                <a:cs typeface="Calibri"/>
                <a:sym typeface="Calibri"/>
              </a:rPr>
              <a:t>The Universal Meaning of Water</a:t>
            </a:r>
            <a:endParaRPr sz="4000" b="1" i="0" u="none" strike="noStrike" cap="none">
              <a:solidFill>
                <a:schemeClr val="lt1"/>
              </a:solidFill>
              <a:latin typeface="Calibri"/>
              <a:ea typeface="Calibri"/>
              <a:cs typeface="Calibri"/>
              <a:sym typeface="Calibri"/>
            </a:endParaRPr>
          </a:p>
        </p:txBody>
      </p:sp>
      <p:pic>
        <p:nvPicPr>
          <p:cNvPr id="98" name="Google Shape;98;p5"/>
          <p:cNvPicPr preferRelativeResize="0"/>
          <p:nvPr/>
        </p:nvPicPr>
        <p:blipFill>
          <a:blip r:embed="rId3">
            <a:alphaModFix/>
          </a:blip>
          <a:stretch>
            <a:fillRect/>
          </a:stretch>
        </p:blipFill>
        <p:spPr>
          <a:xfrm>
            <a:off x="3281188" y="1793725"/>
            <a:ext cx="2329825" cy="2113125"/>
          </a:xfrm>
          <a:prstGeom prst="rect">
            <a:avLst/>
          </a:prstGeom>
          <a:noFill/>
          <a:ln>
            <a:noFill/>
          </a:ln>
        </p:spPr>
      </p:pic>
      <p:sp>
        <p:nvSpPr>
          <p:cNvPr id="99" name="Google Shape;99;p5"/>
          <p:cNvSpPr/>
          <p:nvPr/>
        </p:nvSpPr>
        <p:spPr>
          <a:xfrm>
            <a:off x="486850" y="2269504"/>
            <a:ext cx="2794349" cy="889850"/>
          </a:xfrm>
          <a:prstGeom prst="rect">
            <a:avLst/>
          </a:prstGeom>
        </p:spPr>
        <p:txBody>
          <a:bodyPr>
            <a:prstTxWarp prst="textPlain">
              <a:avLst/>
            </a:prstTxWarp>
          </a:bodyPr>
          <a:lstStyle/>
          <a:p>
            <a:pPr lvl="0" algn="ctr"/>
            <a:r>
              <a:rPr b="0" i="0">
                <a:ln w="9525" cap="flat" cmpd="sng">
                  <a:solidFill>
                    <a:srgbClr val="4A86E8"/>
                  </a:solidFill>
                  <a:prstDash val="solid"/>
                  <a:round/>
                  <a:headEnd type="none" w="sm" len="sm"/>
                  <a:tailEnd type="none" w="sm" len="sm"/>
                </a:ln>
                <a:gradFill>
                  <a:gsLst>
                    <a:gs pos="0">
                      <a:srgbClr val="1076D2"/>
                    </a:gs>
                    <a:gs pos="100000">
                      <a:srgbClr val="093053"/>
                    </a:gs>
                  </a:gsLst>
                  <a:path path="circle">
                    <a:fillToRect l="50000" t="50000" r="50000" b="50000"/>
                  </a:path>
                  <a:tileRect/>
                </a:gradFill>
                <a:latin typeface="Arial"/>
              </a:rPr>
              <a:t>LIFE</a:t>
            </a:r>
          </a:p>
        </p:txBody>
      </p:sp>
      <p:sp>
        <p:nvSpPr>
          <p:cNvPr id="100" name="Google Shape;100;p5"/>
          <p:cNvSpPr/>
          <p:nvPr/>
        </p:nvSpPr>
        <p:spPr>
          <a:xfrm>
            <a:off x="5575825" y="2269500"/>
            <a:ext cx="3268726" cy="94941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1076D2"/>
                    </a:gs>
                    <a:gs pos="100000">
                      <a:srgbClr val="093053"/>
                    </a:gs>
                  </a:gsLst>
                  <a:path path="circle">
                    <a:fillToRect l="50000" t="50000" r="50000" b="50000"/>
                  </a:path>
                  <a:tileRect/>
                </a:gradFill>
                <a:latin typeface="Arial"/>
              </a:rPr>
              <a:t>DEATH</a:t>
            </a:r>
          </a:p>
        </p:txBody>
      </p:sp>
      <p:sp>
        <p:nvSpPr>
          <p:cNvPr id="101" name="Google Shape;101;p5"/>
          <p:cNvSpPr/>
          <p:nvPr/>
        </p:nvSpPr>
        <p:spPr>
          <a:xfrm>
            <a:off x="1548825" y="3906850"/>
            <a:ext cx="5794578" cy="8898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1076D2"/>
                    </a:gs>
                    <a:gs pos="100000">
                      <a:srgbClr val="093053"/>
                    </a:gs>
                  </a:gsLst>
                  <a:path path="circle">
                    <a:fillToRect l="50000" t="50000" r="50000" b="50000"/>
                  </a:path>
                  <a:tileRect/>
                </a:gradFill>
                <a:latin typeface="Arial"/>
              </a:rPr>
              <a:t>CLEANSING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g274e39f6533_0_21"/>
          <p:cNvSpPr txBox="1">
            <a:spLocks noGrp="1"/>
          </p:cNvSpPr>
          <p:nvPr>
            <p:ph type="title"/>
          </p:nvPr>
        </p:nvSpPr>
        <p:spPr>
          <a:xfrm>
            <a:off x="839650" y="445025"/>
            <a:ext cx="7577100" cy="9372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400" b="1" dirty="0">
                <a:solidFill>
                  <a:schemeClr val="lt1"/>
                </a:solidFill>
                <a:latin typeface="Calibri"/>
                <a:ea typeface="Calibri"/>
                <a:cs typeface="Calibri"/>
                <a:sym typeface="Calibri"/>
              </a:rPr>
              <a:t>Baptism Prefigured in the OT</a:t>
            </a:r>
            <a:endParaRPr sz="4400" b="1" dirty="0">
              <a:solidFill>
                <a:schemeClr val="lt1"/>
              </a:solidFill>
              <a:latin typeface="Calibri"/>
              <a:ea typeface="Calibri"/>
              <a:cs typeface="Calibri"/>
              <a:sym typeface="Calibri"/>
            </a:endParaRPr>
          </a:p>
        </p:txBody>
      </p:sp>
      <p:sp>
        <p:nvSpPr>
          <p:cNvPr id="107" name="Google Shape;107;g274e39f6533_0_21"/>
          <p:cNvSpPr txBox="1"/>
          <p:nvPr/>
        </p:nvSpPr>
        <p:spPr>
          <a:xfrm>
            <a:off x="807400" y="4518750"/>
            <a:ext cx="2074500" cy="329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Creation</a:t>
            </a:r>
            <a:endParaRPr sz="1800" b="1" i="0" u="none" strike="noStrike" cap="none">
              <a:solidFill>
                <a:schemeClr val="lt1"/>
              </a:solidFill>
              <a:latin typeface="Calibri"/>
              <a:ea typeface="Calibri"/>
              <a:cs typeface="Calibri"/>
              <a:sym typeface="Calibri"/>
            </a:endParaRPr>
          </a:p>
        </p:txBody>
      </p:sp>
      <p:sp>
        <p:nvSpPr>
          <p:cNvPr id="108" name="Google Shape;108;g274e39f6533_0_21"/>
          <p:cNvSpPr txBox="1"/>
          <p:nvPr/>
        </p:nvSpPr>
        <p:spPr>
          <a:xfrm>
            <a:off x="3534750" y="4518750"/>
            <a:ext cx="2074500" cy="329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Flood and Ark</a:t>
            </a:r>
            <a:endParaRPr sz="1800" b="1" i="0" u="none" strike="noStrike" cap="none">
              <a:solidFill>
                <a:schemeClr val="lt1"/>
              </a:solidFill>
              <a:latin typeface="Calibri"/>
              <a:ea typeface="Calibri"/>
              <a:cs typeface="Calibri"/>
              <a:sym typeface="Calibri"/>
            </a:endParaRPr>
          </a:p>
        </p:txBody>
      </p:sp>
      <p:sp>
        <p:nvSpPr>
          <p:cNvPr id="109" name="Google Shape;109;g274e39f6533_0_21"/>
          <p:cNvSpPr txBox="1"/>
          <p:nvPr/>
        </p:nvSpPr>
        <p:spPr>
          <a:xfrm>
            <a:off x="6181263" y="4518750"/>
            <a:ext cx="2074500" cy="329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Exodus at Red Sea</a:t>
            </a:r>
            <a:endParaRPr sz="1800" b="1" i="0" u="none" strike="noStrike" cap="none">
              <a:solidFill>
                <a:schemeClr val="lt1"/>
              </a:solidFill>
              <a:latin typeface="Calibri"/>
              <a:ea typeface="Calibri"/>
              <a:cs typeface="Calibri"/>
              <a:sym typeface="Calibri"/>
            </a:endParaRPr>
          </a:p>
        </p:txBody>
      </p:sp>
      <p:pic>
        <p:nvPicPr>
          <p:cNvPr id="110" name="Google Shape;110;g274e39f6533_0_21"/>
          <p:cNvPicPr preferRelativeResize="0"/>
          <p:nvPr/>
        </p:nvPicPr>
        <p:blipFill rotWithShape="1">
          <a:blip r:embed="rId4">
            <a:alphaModFix/>
          </a:blip>
          <a:srcRect l="41131"/>
          <a:stretch/>
        </p:blipFill>
        <p:spPr>
          <a:xfrm>
            <a:off x="818525" y="1838813"/>
            <a:ext cx="2190075" cy="2429825"/>
          </a:xfrm>
          <a:prstGeom prst="rect">
            <a:avLst/>
          </a:prstGeom>
          <a:noFill/>
          <a:ln w="76200" cap="flat" cmpd="sng">
            <a:solidFill>
              <a:schemeClr val="lt1"/>
            </a:solidFill>
            <a:prstDash val="solid"/>
            <a:round/>
            <a:headEnd type="none" w="sm" len="sm"/>
            <a:tailEnd type="none" w="sm" len="sm"/>
          </a:ln>
        </p:spPr>
      </p:pic>
      <p:pic>
        <p:nvPicPr>
          <p:cNvPr id="111" name="Google Shape;111;g274e39f6533_0_21"/>
          <p:cNvPicPr preferRelativeResize="0"/>
          <p:nvPr/>
        </p:nvPicPr>
        <p:blipFill rotWithShape="1">
          <a:blip r:embed="rId5">
            <a:alphaModFix/>
          </a:blip>
          <a:srcRect b="18719"/>
          <a:stretch/>
        </p:blipFill>
        <p:spPr>
          <a:xfrm>
            <a:off x="3419175" y="1865525"/>
            <a:ext cx="2190075" cy="2376400"/>
          </a:xfrm>
          <a:prstGeom prst="rect">
            <a:avLst/>
          </a:prstGeom>
          <a:noFill/>
          <a:ln w="76200" cap="flat" cmpd="sng">
            <a:solidFill>
              <a:schemeClr val="lt1"/>
            </a:solidFill>
            <a:prstDash val="solid"/>
            <a:round/>
            <a:headEnd type="none" w="sm" len="sm"/>
            <a:tailEnd type="none" w="sm" len="sm"/>
          </a:ln>
        </p:spPr>
      </p:pic>
      <p:pic>
        <p:nvPicPr>
          <p:cNvPr id="112" name="Google Shape;112;g274e39f6533_0_21"/>
          <p:cNvPicPr preferRelativeResize="0"/>
          <p:nvPr/>
        </p:nvPicPr>
        <p:blipFill rotWithShape="1">
          <a:blip r:embed="rId6">
            <a:alphaModFix/>
          </a:blip>
          <a:srcRect l="7904" r="18630"/>
          <a:stretch/>
        </p:blipFill>
        <p:spPr>
          <a:xfrm>
            <a:off x="6019825" y="1865525"/>
            <a:ext cx="2396826" cy="237640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116"/>
        <p:cNvGrpSpPr/>
        <p:nvPr/>
      </p:nvGrpSpPr>
      <p:grpSpPr>
        <a:xfrm>
          <a:off x="0" y="0"/>
          <a:ext cx="0" cy="0"/>
          <a:chOff x="0" y="0"/>
          <a:chExt cx="0" cy="0"/>
        </a:xfrm>
      </p:grpSpPr>
      <p:sp>
        <p:nvSpPr>
          <p:cNvPr id="117" name="Google Shape;117;g2edb6aed13a_0_1110"/>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g2edb6aed13a_0_1110"/>
          <p:cNvSpPr txBox="1"/>
          <p:nvPr/>
        </p:nvSpPr>
        <p:spPr>
          <a:xfrm>
            <a:off x="4812300" y="306000"/>
            <a:ext cx="42300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2400" b="1" dirty="0">
                <a:solidFill>
                  <a:srgbClr val="134F5C"/>
                </a:solidFill>
                <a:latin typeface="Calibri"/>
                <a:ea typeface="Calibri"/>
                <a:cs typeface="Calibri"/>
                <a:sym typeface="Calibri"/>
              </a:rPr>
              <a:t>Lessons of Jesus’s Baptism</a:t>
            </a:r>
            <a:endParaRPr sz="2400" b="1" i="0" u="none" strike="noStrike" cap="none" dirty="0">
              <a:solidFill>
                <a:srgbClr val="134F5C"/>
              </a:solidFill>
              <a:latin typeface="Calibri"/>
              <a:ea typeface="Calibri"/>
              <a:cs typeface="Calibri"/>
              <a:sym typeface="Calibri"/>
            </a:endParaRPr>
          </a:p>
        </p:txBody>
      </p:sp>
      <p:sp>
        <p:nvSpPr>
          <p:cNvPr id="119" name="Google Shape;119;g2edb6aed13a_0_1110"/>
          <p:cNvSpPr txBox="1"/>
          <p:nvPr/>
        </p:nvSpPr>
        <p:spPr>
          <a:xfrm>
            <a:off x="4812325" y="1243025"/>
            <a:ext cx="4230000" cy="37128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He associated with sinners.</a:t>
            </a:r>
            <a:endParaRPr sz="2400" dirty="0">
              <a:solidFill>
                <a:schemeClr val="lt1"/>
              </a:solidFill>
              <a:latin typeface="Calibri"/>
              <a:ea typeface="Calibri"/>
              <a:cs typeface="Calibri"/>
              <a:sym typeface="Calibri"/>
            </a:endParaRPr>
          </a:p>
          <a:p>
            <a:pPr marL="457200" marR="0" lvl="0"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His baptism pointed to the Paschal Mystery.</a:t>
            </a:r>
            <a:endParaRPr sz="2400" dirty="0">
              <a:solidFill>
                <a:schemeClr val="lt1"/>
              </a:solidFill>
              <a:latin typeface="Calibri"/>
              <a:ea typeface="Calibri"/>
              <a:cs typeface="Calibri"/>
              <a:sym typeface="Calibri"/>
            </a:endParaRPr>
          </a:p>
          <a:p>
            <a:pPr marL="457200" marR="0" lvl="0"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The Holy Trinity was revealed: </a:t>
            </a:r>
            <a:endParaRPr sz="2400" dirty="0">
              <a:solidFill>
                <a:schemeClr val="lt1"/>
              </a:solidFill>
              <a:latin typeface="Calibri"/>
              <a:ea typeface="Calibri"/>
              <a:cs typeface="Calibri"/>
              <a:sym typeface="Calibri"/>
            </a:endParaRPr>
          </a:p>
          <a:p>
            <a:pPr marL="914400" marR="0" lvl="1"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Voice: Father</a:t>
            </a:r>
            <a:endParaRPr sz="2400" dirty="0">
              <a:solidFill>
                <a:schemeClr val="lt1"/>
              </a:solidFill>
              <a:latin typeface="Calibri"/>
              <a:ea typeface="Calibri"/>
              <a:cs typeface="Calibri"/>
              <a:sym typeface="Calibri"/>
            </a:endParaRPr>
          </a:p>
          <a:p>
            <a:pPr marL="914400" marR="0" lvl="1"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Jesus: Son</a:t>
            </a:r>
            <a:endParaRPr sz="2400" dirty="0">
              <a:solidFill>
                <a:schemeClr val="lt1"/>
              </a:solidFill>
              <a:latin typeface="Calibri"/>
              <a:ea typeface="Calibri"/>
              <a:cs typeface="Calibri"/>
              <a:sym typeface="Calibri"/>
            </a:endParaRPr>
          </a:p>
          <a:p>
            <a:pPr marL="914400" marR="0" lvl="1"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Dove: Holy Spirit </a:t>
            </a:r>
            <a:endParaRPr sz="2400" dirty="0">
              <a:solidFill>
                <a:schemeClr val="lt1"/>
              </a:solidFill>
              <a:latin typeface="Calibri"/>
              <a:ea typeface="Calibri"/>
              <a:cs typeface="Calibri"/>
              <a:sym typeface="Calibri"/>
            </a:endParaRPr>
          </a:p>
        </p:txBody>
      </p:sp>
      <p:pic>
        <p:nvPicPr>
          <p:cNvPr id="120" name="Google Shape;120;g2edb6aed13a_0_1110"/>
          <p:cNvPicPr preferRelativeResize="0"/>
          <p:nvPr/>
        </p:nvPicPr>
        <p:blipFill rotWithShape="1">
          <a:blip r:embed="rId3">
            <a:alphaModFix/>
          </a:blip>
          <a:srcRect r="29927"/>
          <a:stretch/>
        </p:blipFill>
        <p:spPr>
          <a:xfrm>
            <a:off x="-77950" y="-46775"/>
            <a:ext cx="4730125" cy="5190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124"/>
        <p:cNvGrpSpPr/>
        <p:nvPr/>
      </p:nvGrpSpPr>
      <p:grpSpPr>
        <a:xfrm>
          <a:off x="0" y="0"/>
          <a:ext cx="0" cy="0"/>
          <a:chOff x="0" y="0"/>
          <a:chExt cx="0" cy="0"/>
        </a:xfrm>
      </p:grpSpPr>
      <p:sp>
        <p:nvSpPr>
          <p:cNvPr id="125" name="Google Shape;125;g2edb6aed13a_0_1099"/>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edb6aed13a_0_1099"/>
          <p:cNvSpPr txBox="1"/>
          <p:nvPr/>
        </p:nvSpPr>
        <p:spPr>
          <a:xfrm>
            <a:off x="216450" y="165950"/>
            <a:ext cx="86577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a:solidFill>
                  <a:srgbClr val="134F5C"/>
                </a:solidFill>
                <a:latin typeface="Calibri"/>
                <a:ea typeface="Calibri"/>
                <a:cs typeface="Calibri"/>
                <a:sym typeface="Calibri"/>
              </a:rPr>
              <a:t>Baptism Essentials</a:t>
            </a:r>
            <a:endParaRPr sz="4000" b="1" i="0" u="none" strike="noStrike" cap="none">
              <a:solidFill>
                <a:srgbClr val="134F5C"/>
              </a:solidFill>
              <a:latin typeface="Calibri"/>
              <a:ea typeface="Calibri"/>
              <a:cs typeface="Calibri"/>
              <a:sym typeface="Calibri"/>
            </a:endParaRPr>
          </a:p>
        </p:txBody>
      </p:sp>
      <p:graphicFrame>
        <p:nvGraphicFramePr>
          <p:cNvPr id="127" name="Google Shape;127;g2edb6aed13a_0_1099"/>
          <p:cNvGraphicFramePr/>
          <p:nvPr>
            <p:extLst>
              <p:ext uri="{D42A27DB-BD31-4B8C-83A1-F6EECF244321}">
                <p14:modId xmlns:p14="http://schemas.microsoft.com/office/powerpoint/2010/main" val="2852776771"/>
              </p:ext>
            </p:extLst>
          </p:nvPr>
        </p:nvGraphicFramePr>
        <p:xfrm>
          <a:off x="260025" y="1152850"/>
          <a:ext cx="8604600" cy="3649075"/>
        </p:xfrm>
        <a:graphic>
          <a:graphicData uri="http://schemas.openxmlformats.org/drawingml/2006/table">
            <a:tbl>
              <a:tblPr>
                <a:noFill/>
                <a:tableStyleId>{ED129ACD-1DE9-4F95-B3EF-151FE359EE86}</a:tableStyleId>
              </a:tblPr>
              <a:tblGrid>
                <a:gridCol w="2868200">
                  <a:extLst>
                    <a:ext uri="{9D8B030D-6E8A-4147-A177-3AD203B41FA5}">
                      <a16:colId xmlns:a16="http://schemas.microsoft.com/office/drawing/2014/main" val="20000"/>
                    </a:ext>
                  </a:extLst>
                </a:gridCol>
                <a:gridCol w="2868200">
                  <a:extLst>
                    <a:ext uri="{9D8B030D-6E8A-4147-A177-3AD203B41FA5}">
                      <a16:colId xmlns:a16="http://schemas.microsoft.com/office/drawing/2014/main" val="20001"/>
                    </a:ext>
                  </a:extLst>
                </a:gridCol>
                <a:gridCol w="2868200">
                  <a:extLst>
                    <a:ext uri="{9D8B030D-6E8A-4147-A177-3AD203B41FA5}">
                      <a16:colId xmlns:a16="http://schemas.microsoft.com/office/drawing/2014/main" val="20002"/>
                    </a:ext>
                  </a:extLst>
                </a:gridCol>
              </a:tblGrid>
              <a:tr h="1039075">
                <a:tc>
                  <a:txBody>
                    <a:bodyPr/>
                    <a:lstStyle/>
                    <a:p>
                      <a:pPr marL="0" lvl="0" indent="0" algn="ctr" rtl="0">
                        <a:spcBef>
                          <a:spcPts val="0"/>
                        </a:spcBef>
                        <a:spcAft>
                          <a:spcPts val="0"/>
                        </a:spcAft>
                        <a:buNone/>
                      </a:pPr>
                      <a:r>
                        <a:rPr lang="en" sz="3000" b="1">
                          <a:solidFill>
                            <a:srgbClr val="073763"/>
                          </a:solidFill>
                          <a:latin typeface="Calibri"/>
                          <a:ea typeface="Calibri"/>
                          <a:cs typeface="Calibri"/>
                          <a:sym typeface="Calibri"/>
                        </a:rPr>
                        <a:t>   Minister</a:t>
                      </a:r>
                      <a:endParaRPr sz="3000" b="1">
                        <a:solidFill>
                          <a:srgbClr val="073763"/>
                        </a:solidFill>
                        <a:latin typeface="Calibri"/>
                        <a:ea typeface="Calibri"/>
                        <a:cs typeface="Calibri"/>
                        <a:sym typeface="Calibri"/>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3000" dirty="0">
                          <a:solidFill>
                            <a:srgbClr val="073763"/>
                          </a:solidFill>
                          <a:latin typeface="Calibri"/>
                          <a:ea typeface="Calibri"/>
                          <a:cs typeface="Calibri"/>
                          <a:sym typeface="Calibri"/>
                        </a:rPr>
                        <a:t>     </a:t>
                      </a:r>
                      <a:endParaRPr sz="3000" b="1" dirty="0">
                        <a:solidFill>
                          <a:srgbClr val="073763"/>
                        </a:solidFill>
                        <a:latin typeface="Calibri"/>
                        <a:ea typeface="Calibri"/>
                        <a:cs typeface="Calibri"/>
                        <a:sym typeface="Calibri"/>
                      </a:endParaRPr>
                    </a:p>
                    <a:p>
                      <a:pPr marL="0" lvl="0" indent="0" algn="ctr" rtl="0">
                        <a:spcBef>
                          <a:spcPts val="0"/>
                        </a:spcBef>
                        <a:spcAft>
                          <a:spcPts val="0"/>
                        </a:spcAft>
                        <a:buNone/>
                      </a:pPr>
                      <a:endParaRPr sz="3000" b="1" dirty="0">
                        <a:solidFill>
                          <a:srgbClr val="073763"/>
                        </a:solidFill>
                        <a:latin typeface="Calibri"/>
                        <a:ea typeface="Calibri"/>
                        <a:cs typeface="Calibri"/>
                        <a:sym typeface="Calibri"/>
                      </a:endParaRPr>
                    </a:p>
                    <a:p>
                      <a:pPr marL="0" lvl="0" indent="0" algn="ctr" rtl="0">
                        <a:spcBef>
                          <a:spcPts val="0"/>
                        </a:spcBef>
                        <a:spcAft>
                          <a:spcPts val="0"/>
                        </a:spcAft>
                        <a:buNone/>
                      </a:pPr>
                      <a:r>
                        <a:rPr lang="en" sz="3000" b="1" dirty="0">
                          <a:solidFill>
                            <a:srgbClr val="073763"/>
                          </a:solidFill>
                          <a:latin typeface="Calibri"/>
                          <a:ea typeface="Calibri"/>
                          <a:cs typeface="Calibri"/>
                          <a:sym typeface="Calibri"/>
                        </a:rPr>
                        <a:t>Matter</a:t>
                      </a:r>
                      <a:endParaRPr dirty="0">
                        <a:solidFill>
                          <a:srgbClr val="073763"/>
                        </a:solidFill>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3000">
                          <a:solidFill>
                            <a:srgbClr val="073763"/>
                          </a:solidFill>
                          <a:latin typeface="Calibri"/>
                          <a:ea typeface="Calibri"/>
                          <a:cs typeface="Calibri"/>
                          <a:sym typeface="Calibri"/>
                        </a:rPr>
                        <a:t>     </a:t>
                      </a:r>
                      <a:endParaRPr sz="3000">
                        <a:solidFill>
                          <a:srgbClr val="073763"/>
                        </a:solidFill>
                        <a:latin typeface="Calibri"/>
                        <a:ea typeface="Calibri"/>
                        <a:cs typeface="Calibri"/>
                        <a:sym typeface="Calibri"/>
                      </a:endParaRPr>
                    </a:p>
                    <a:p>
                      <a:pPr marL="0" lvl="0" indent="0" algn="l" rtl="0">
                        <a:spcBef>
                          <a:spcPts val="0"/>
                        </a:spcBef>
                        <a:spcAft>
                          <a:spcPts val="0"/>
                        </a:spcAft>
                        <a:buNone/>
                      </a:pPr>
                      <a:endParaRPr sz="3000">
                        <a:solidFill>
                          <a:srgbClr val="07376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3000" b="1">
                          <a:solidFill>
                            <a:srgbClr val="073763"/>
                          </a:solidFill>
                          <a:latin typeface="Calibri"/>
                          <a:ea typeface="Calibri"/>
                          <a:cs typeface="Calibri"/>
                          <a:sym typeface="Calibri"/>
                        </a:rPr>
                        <a:t>          Form</a:t>
                      </a:r>
                      <a:endParaRPr sz="3000" b="1">
                        <a:solidFill>
                          <a:srgbClr val="073763"/>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4625">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Bishop</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Priest</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Deacon</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Anyone in an emergency</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Water and Pouring</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Sprinkling or Immersion</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“I baptize you in the Name of the Father, the Son and the Holy Spirit.”</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5066</Words>
  <Application>Microsoft Office PowerPoint</Application>
  <PresentationFormat>On-screen Show (16:9)</PresentationFormat>
  <Paragraphs>246</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Courier New</vt:lpstr>
      <vt:lpstr>Calibri</vt:lpstr>
      <vt:lpstr>Impact</vt:lpstr>
      <vt:lpstr>Corbel</vt:lpstr>
      <vt:lpstr>Simple Light</vt:lpstr>
      <vt:lpstr>PowerPoint Presentation</vt:lpstr>
      <vt:lpstr>PowerPoint Presentation</vt:lpstr>
      <vt:lpstr>Becoming ‘Other Christs’</vt:lpstr>
      <vt:lpstr>The Lord, the Giver of Life</vt:lpstr>
      <vt:lpstr>PowerPoint Presentation</vt:lpstr>
      <vt:lpstr>PowerPoint Presentation</vt:lpstr>
      <vt:lpstr>Baptism Prefigured in the OT</vt:lpstr>
      <vt:lpstr>PowerPoint Presentation</vt:lpstr>
      <vt:lpstr>PowerPoint Presentation</vt:lpstr>
      <vt:lpstr>     Celebration of Baptism</vt:lpstr>
      <vt:lpstr>PowerPoint Presentation</vt:lpstr>
      <vt:lpstr>PowerPoint Presentation</vt:lpstr>
      <vt:lpstr>The Spiritual Effect of Baptism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Lucia VanBerkum</cp:lastModifiedBy>
  <cp:revision>35</cp:revision>
  <dcterms:modified xsi:type="dcterms:W3CDTF">2025-08-19T15:31:11Z</dcterms:modified>
</cp:coreProperties>
</file>