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78" r:id="rId8"/>
    <p:sldId id="273" r:id="rId9"/>
    <p:sldId id="276" r:id="rId10"/>
    <p:sldId id="277" r:id="rId11"/>
    <p:sldId id="275" r:id="rId12"/>
    <p:sldId id="263" r:id="rId13"/>
    <p:sldId id="280" r:id="rId14"/>
    <p:sldId id="264" r:id="rId15"/>
    <p:sldId id="265" r:id="rId16"/>
    <p:sldId id="268" r:id="rId17"/>
    <p:sldId id="267" r:id="rId18"/>
    <p:sldId id="269" r:id="rId19"/>
    <p:sldId id="270"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163F"/>
    <a:srgbClr val="4F547C"/>
    <a:srgbClr val="FCA31F"/>
    <a:srgbClr val="6E6642"/>
    <a:srgbClr val="D0C5B4"/>
    <a:srgbClr val="F47B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2819"/>
  </p:normalViewPr>
  <p:slideViewPr>
    <p:cSldViewPr snapToGrid="0" snapToObjects="1">
      <p:cViewPr>
        <p:scale>
          <a:sx n="58" d="100"/>
          <a:sy n="58" d="100"/>
        </p:scale>
        <p:origin x="-582" y="-3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4AFC5-2C23-924E-853E-FBCCA1EA83FE}"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6E28491F-6E4B-944E-B96B-DD7EDBFAE6FD}">
      <dgm:prSet phldrT="[Text]" custT="1"/>
      <dgm:spPr>
        <a:solidFill>
          <a:srgbClr val="4F547C"/>
        </a:solidFill>
      </dgm:spPr>
      <dgm:t>
        <a:bodyPr/>
        <a:lstStyle/>
        <a:p>
          <a:r>
            <a:rPr lang="en-US" sz="2500" dirty="0" smtClean="0"/>
            <a:t>mental</a:t>
          </a:r>
          <a:endParaRPr lang="en-US" sz="2500" dirty="0"/>
        </a:p>
      </dgm:t>
    </dgm:pt>
    <dgm:pt modelId="{5F541F28-2B51-3641-9A4B-3D26EE49B9AB}" type="parTrans" cxnId="{9035BA27-E431-E24D-A8DC-B421016083CB}">
      <dgm:prSet/>
      <dgm:spPr/>
      <dgm:t>
        <a:bodyPr/>
        <a:lstStyle/>
        <a:p>
          <a:endParaRPr lang="en-US"/>
        </a:p>
      </dgm:t>
    </dgm:pt>
    <dgm:pt modelId="{E98AAD53-F7F9-534B-9436-17A6A5972B1E}" type="sibTrans" cxnId="{9035BA27-E431-E24D-A8DC-B421016083CB}">
      <dgm:prSet/>
      <dgm:spPr>
        <a:solidFill>
          <a:srgbClr val="4F547C"/>
        </a:solidFill>
        <a:ln>
          <a:solidFill>
            <a:srgbClr val="4F547C"/>
          </a:solidFill>
        </a:ln>
      </dgm:spPr>
      <dgm:t>
        <a:bodyPr/>
        <a:lstStyle/>
        <a:p>
          <a:endParaRPr lang="en-US"/>
        </a:p>
      </dgm:t>
    </dgm:pt>
    <dgm:pt modelId="{E6F42BE5-7031-9742-9213-9EB4E92A03D7}">
      <dgm:prSet phldrT="[Text]" custT="1"/>
      <dgm:spPr>
        <a:solidFill>
          <a:srgbClr val="4F547C"/>
        </a:solidFill>
      </dgm:spPr>
      <dgm:t>
        <a:bodyPr/>
        <a:lstStyle/>
        <a:p>
          <a:r>
            <a:rPr lang="en-US" sz="2500" dirty="0" smtClean="0"/>
            <a:t>emotional</a:t>
          </a:r>
          <a:endParaRPr lang="en-US" sz="2500" dirty="0"/>
        </a:p>
      </dgm:t>
    </dgm:pt>
    <dgm:pt modelId="{E96191B7-EA6E-544F-9B5F-D7F533985352}" type="parTrans" cxnId="{CF7AEF20-E36B-3F4B-B477-95EA8DFDE12B}">
      <dgm:prSet/>
      <dgm:spPr/>
      <dgm:t>
        <a:bodyPr/>
        <a:lstStyle/>
        <a:p>
          <a:endParaRPr lang="en-US"/>
        </a:p>
      </dgm:t>
    </dgm:pt>
    <dgm:pt modelId="{28D8C03A-98D0-D34D-9F43-3D8EBE08926D}" type="sibTrans" cxnId="{CF7AEF20-E36B-3F4B-B477-95EA8DFDE12B}">
      <dgm:prSet/>
      <dgm:spPr>
        <a:solidFill>
          <a:schemeClr val="bg1"/>
        </a:solidFill>
        <a:ln>
          <a:solidFill>
            <a:srgbClr val="4F547C"/>
          </a:solidFill>
        </a:ln>
      </dgm:spPr>
      <dgm:t>
        <a:bodyPr/>
        <a:lstStyle/>
        <a:p>
          <a:endParaRPr lang="en-US"/>
        </a:p>
      </dgm:t>
    </dgm:pt>
    <dgm:pt modelId="{95688B0D-D6BC-5C4B-BFD5-0F2094B64A7F}">
      <dgm:prSet phldrT="[Text]" custT="1"/>
      <dgm:spPr>
        <a:solidFill>
          <a:srgbClr val="4F547C"/>
        </a:solidFill>
      </dgm:spPr>
      <dgm:t>
        <a:bodyPr/>
        <a:lstStyle/>
        <a:p>
          <a:r>
            <a:rPr lang="en-US" sz="2500" dirty="0" smtClean="0"/>
            <a:t>spiritual</a:t>
          </a:r>
          <a:endParaRPr lang="en-US" sz="2500" dirty="0"/>
        </a:p>
      </dgm:t>
    </dgm:pt>
    <dgm:pt modelId="{D6FC4DFE-3E76-6842-BC3F-4F7D4A208D3E}" type="parTrans" cxnId="{130D2045-6CD9-CE47-B403-5AB6C4F54BF5}">
      <dgm:prSet/>
      <dgm:spPr/>
      <dgm:t>
        <a:bodyPr/>
        <a:lstStyle/>
        <a:p>
          <a:endParaRPr lang="en-US"/>
        </a:p>
      </dgm:t>
    </dgm:pt>
    <dgm:pt modelId="{B55D7E48-82B4-E64A-A70C-C285AA7C2E60}" type="sibTrans" cxnId="{130D2045-6CD9-CE47-B403-5AB6C4F54BF5}">
      <dgm:prSet/>
      <dgm:spPr>
        <a:ln>
          <a:solidFill>
            <a:srgbClr val="4F547C"/>
          </a:solidFill>
        </a:ln>
      </dgm:spPr>
      <dgm:t>
        <a:bodyPr/>
        <a:lstStyle/>
        <a:p>
          <a:endParaRPr lang="en-US"/>
        </a:p>
      </dgm:t>
    </dgm:pt>
    <dgm:pt modelId="{C5AF6DC7-9D72-0F4B-AFC7-A0A2D196C842}">
      <dgm:prSet phldrT="[Text]" custT="1"/>
      <dgm:spPr>
        <a:solidFill>
          <a:srgbClr val="4F547C"/>
        </a:solidFill>
      </dgm:spPr>
      <dgm:t>
        <a:bodyPr/>
        <a:lstStyle/>
        <a:p>
          <a:r>
            <a:rPr lang="en-US" sz="2500" dirty="0" smtClean="0"/>
            <a:t>physical </a:t>
          </a:r>
          <a:endParaRPr lang="en-US" sz="2500" dirty="0"/>
        </a:p>
      </dgm:t>
    </dgm:pt>
    <dgm:pt modelId="{0467A710-9BC4-8D4E-A75D-2CCB4221E4F6}" type="parTrans" cxnId="{2B93D353-FE05-A841-A449-BF0299E4DA84}">
      <dgm:prSet/>
      <dgm:spPr/>
      <dgm:t>
        <a:bodyPr/>
        <a:lstStyle/>
        <a:p>
          <a:endParaRPr lang="en-US"/>
        </a:p>
      </dgm:t>
    </dgm:pt>
    <dgm:pt modelId="{0FFA3D0F-481F-504E-8527-A6F0FB863943}" type="sibTrans" cxnId="{2B93D353-FE05-A841-A449-BF0299E4DA84}">
      <dgm:prSet/>
      <dgm:spPr>
        <a:ln>
          <a:solidFill>
            <a:srgbClr val="4F547C"/>
          </a:solidFill>
        </a:ln>
      </dgm:spPr>
      <dgm:t>
        <a:bodyPr/>
        <a:lstStyle/>
        <a:p>
          <a:endParaRPr lang="en-US"/>
        </a:p>
      </dgm:t>
    </dgm:pt>
    <dgm:pt modelId="{D42C98C6-A74C-F542-83B4-74692E44D136}" type="pres">
      <dgm:prSet presAssocID="{23A4AFC5-2C23-924E-853E-FBCCA1EA83FE}" presName="cycle" presStyleCnt="0">
        <dgm:presLayoutVars>
          <dgm:dir/>
          <dgm:resizeHandles val="exact"/>
        </dgm:presLayoutVars>
      </dgm:prSet>
      <dgm:spPr/>
      <dgm:t>
        <a:bodyPr/>
        <a:lstStyle/>
        <a:p>
          <a:endParaRPr lang="en-US"/>
        </a:p>
      </dgm:t>
    </dgm:pt>
    <dgm:pt modelId="{84FE0B51-5094-C742-83D8-95DB726EBC2D}" type="pres">
      <dgm:prSet presAssocID="{6E28491F-6E4B-944E-B96B-DD7EDBFAE6FD}" presName="node" presStyleLbl="node1" presStyleIdx="0" presStyleCnt="4" custScaleX="72457" custScaleY="77554">
        <dgm:presLayoutVars>
          <dgm:bulletEnabled val="1"/>
        </dgm:presLayoutVars>
      </dgm:prSet>
      <dgm:spPr/>
      <dgm:t>
        <a:bodyPr/>
        <a:lstStyle/>
        <a:p>
          <a:endParaRPr lang="en-US"/>
        </a:p>
      </dgm:t>
    </dgm:pt>
    <dgm:pt modelId="{54B7430D-39D5-1A45-BCFB-039C063E473D}" type="pres">
      <dgm:prSet presAssocID="{6E28491F-6E4B-944E-B96B-DD7EDBFAE6FD}" presName="spNode" presStyleCnt="0"/>
      <dgm:spPr/>
    </dgm:pt>
    <dgm:pt modelId="{04408472-C990-7F47-A893-82BDF19BAEAB}" type="pres">
      <dgm:prSet presAssocID="{E98AAD53-F7F9-534B-9436-17A6A5972B1E}" presName="sibTrans" presStyleLbl="sibTrans1D1" presStyleIdx="0" presStyleCnt="4"/>
      <dgm:spPr/>
      <dgm:t>
        <a:bodyPr/>
        <a:lstStyle/>
        <a:p>
          <a:endParaRPr lang="en-US"/>
        </a:p>
      </dgm:t>
    </dgm:pt>
    <dgm:pt modelId="{2705C0BE-850E-484D-B134-953AC874A2F1}" type="pres">
      <dgm:prSet presAssocID="{E6F42BE5-7031-9742-9213-9EB4E92A03D7}" presName="node" presStyleLbl="node1" presStyleIdx="1" presStyleCnt="4" custScaleX="85692" custScaleY="106824">
        <dgm:presLayoutVars>
          <dgm:bulletEnabled val="1"/>
        </dgm:presLayoutVars>
      </dgm:prSet>
      <dgm:spPr/>
      <dgm:t>
        <a:bodyPr/>
        <a:lstStyle/>
        <a:p>
          <a:endParaRPr lang="en-US"/>
        </a:p>
      </dgm:t>
    </dgm:pt>
    <dgm:pt modelId="{B5939058-2F77-594E-99E3-E3613DCC6B26}" type="pres">
      <dgm:prSet presAssocID="{E6F42BE5-7031-9742-9213-9EB4E92A03D7}" presName="spNode" presStyleCnt="0"/>
      <dgm:spPr/>
    </dgm:pt>
    <dgm:pt modelId="{8B0B5CF1-EFB9-1445-8369-C9BB8F2FD576}" type="pres">
      <dgm:prSet presAssocID="{28D8C03A-98D0-D34D-9F43-3D8EBE08926D}" presName="sibTrans" presStyleLbl="sibTrans1D1" presStyleIdx="1" presStyleCnt="4"/>
      <dgm:spPr/>
      <dgm:t>
        <a:bodyPr/>
        <a:lstStyle/>
        <a:p>
          <a:endParaRPr lang="en-US"/>
        </a:p>
      </dgm:t>
    </dgm:pt>
    <dgm:pt modelId="{06380745-231F-0D49-8156-197CE41CE416}" type="pres">
      <dgm:prSet presAssocID="{95688B0D-D6BC-5C4B-BFD5-0F2094B64A7F}" presName="node" presStyleLbl="node1" presStyleIdx="2" presStyleCnt="4" custScaleX="69134" custScaleY="71088">
        <dgm:presLayoutVars>
          <dgm:bulletEnabled val="1"/>
        </dgm:presLayoutVars>
      </dgm:prSet>
      <dgm:spPr/>
      <dgm:t>
        <a:bodyPr/>
        <a:lstStyle/>
        <a:p>
          <a:endParaRPr lang="en-US"/>
        </a:p>
      </dgm:t>
    </dgm:pt>
    <dgm:pt modelId="{932FDF0E-50E8-2049-9DDD-1A7D947077DA}" type="pres">
      <dgm:prSet presAssocID="{95688B0D-D6BC-5C4B-BFD5-0F2094B64A7F}" presName="spNode" presStyleCnt="0"/>
      <dgm:spPr/>
    </dgm:pt>
    <dgm:pt modelId="{DB64DBB0-B107-934D-A515-6C572AA622B6}" type="pres">
      <dgm:prSet presAssocID="{B55D7E48-82B4-E64A-A70C-C285AA7C2E60}" presName="sibTrans" presStyleLbl="sibTrans1D1" presStyleIdx="2" presStyleCnt="4"/>
      <dgm:spPr/>
      <dgm:t>
        <a:bodyPr/>
        <a:lstStyle/>
        <a:p>
          <a:endParaRPr lang="en-US"/>
        </a:p>
      </dgm:t>
    </dgm:pt>
    <dgm:pt modelId="{3F4E0429-9C02-C948-B4B1-EF38AE9C3454}" type="pres">
      <dgm:prSet presAssocID="{C5AF6DC7-9D72-0F4B-AFC7-A0A2D196C842}" presName="node" presStyleLbl="node1" presStyleIdx="3" presStyleCnt="4" custScaleX="74756" custScaleY="105652">
        <dgm:presLayoutVars>
          <dgm:bulletEnabled val="1"/>
        </dgm:presLayoutVars>
      </dgm:prSet>
      <dgm:spPr/>
      <dgm:t>
        <a:bodyPr/>
        <a:lstStyle/>
        <a:p>
          <a:endParaRPr lang="en-US"/>
        </a:p>
      </dgm:t>
    </dgm:pt>
    <dgm:pt modelId="{D4B29E86-AB55-E748-9A5C-D85C3DE482B2}" type="pres">
      <dgm:prSet presAssocID="{C5AF6DC7-9D72-0F4B-AFC7-A0A2D196C842}" presName="spNode" presStyleCnt="0"/>
      <dgm:spPr/>
    </dgm:pt>
    <dgm:pt modelId="{2B8703F5-04CB-454B-863B-200734B69EC3}" type="pres">
      <dgm:prSet presAssocID="{0FFA3D0F-481F-504E-8527-A6F0FB863943}" presName="sibTrans" presStyleLbl="sibTrans1D1" presStyleIdx="3" presStyleCnt="4"/>
      <dgm:spPr/>
      <dgm:t>
        <a:bodyPr/>
        <a:lstStyle/>
        <a:p>
          <a:endParaRPr lang="en-US"/>
        </a:p>
      </dgm:t>
    </dgm:pt>
  </dgm:ptLst>
  <dgm:cxnLst>
    <dgm:cxn modelId="{CF7AEF20-E36B-3F4B-B477-95EA8DFDE12B}" srcId="{23A4AFC5-2C23-924E-853E-FBCCA1EA83FE}" destId="{E6F42BE5-7031-9742-9213-9EB4E92A03D7}" srcOrd="1" destOrd="0" parTransId="{E96191B7-EA6E-544F-9B5F-D7F533985352}" sibTransId="{28D8C03A-98D0-D34D-9F43-3D8EBE08926D}"/>
    <dgm:cxn modelId="{F9CCA5F0-9905-8D44-9D6D-B7CE6522D57E}" type="presOf" srcId="{C5AF6DC7-9D72-0F4B-AFC7-A0A2D196C842}" destId="{3F4E0429-9C02-C948-B4B1-EF38AE9C3454}" srcOrd="0" destOrd="0" presId="urn:microsoft.com/office/officeart/2005/8/layout/cycle6"/>
    <dgm:cxn modelId="{130D2045-6CD9-CE47-B403-5AB6C4F54BF5}" srcId="{23A4AFC5-2C23-924E-853E-FBCCA1EA83FE}" destId="{95688B0D-D6BC-5C4B-BFD5-0F2094B64A7F}" srcOrd="2" destOrd="0" parTransId="{D6FC4DFE-3E76-6842-BC3F-4F7D4A208D3E}" sibTransId="{B55D7E48-82B4-E64A-A70C-C285AA7C2E60}"/>
    <dgm:cxn modelId="{3A81DE5E-BE82-4543-8D5F-C624644E2A73}" type="presOf" srcId="{0FFA3D0F-481F-504E-8527-A6F0FB863943}" destId="{2B8703F5-04CB-454B-863B-200734B69EC3}" srcOrd="0" destOrd="0" presId="urn:microsoft.com/office/officeart/2005/8/layout/cycle6"/>
    <dgm:cxn modelId="{7A5569EC-24EB-3948-8D8E-512D6CCA8B1D}" type="presOf" srcId="{6E28491F-6E4B-944E-B96B-DD7EDBFAE6FD}" destId="{84FE0B51-5094-C742-83D8-95DB726EBC2D}" srcOrd="0" destOrd="0" presId="urn:microsoft.com/office/officeart/2005/8/layout/cycle6"/>
    <dgm:cxn modelId="{9035BA27-E431-E24D-A8DC-B421016083CB}" srcId="{23A4AFC5-2C23-924E-853E-FBCCA1EA83FE}" destId="{6E28491F-6E4B-944E-B96B-DD7EDBFAE6FD}" srcOrd="0" destOrd="0" parTransId="{5F541F28-2B51-3641-9A4B-3D26EE49B9AB}" sibTransId="{E98AAD53-F7F9-534B-9436-17A6A5972B1E}"/>
    <dgm:cxn modelId="{E6317827-E646-164B-B2F2-D62DEBE2021E}" type="presOf" srcId="{23A4AFC5-2C23-924E-853E-FBCCA1EA83FE}" destId="{D42C98C6-A74C-F542-83B4-74692E44D136}" srcOrd="0" destOrd="0" presId="urn:microsoft.com/office/officeart/2005/8/layout/cycle6"/>
    <dgm:cxn modelId="{360EE5D0-86AA-2243-9AAF-5505A5281F6F}" type="presOf" srcId="{B55D7E48-82B4-E64A-A70C-C285AA7C2E60}" destId="{DB64DBB0-B107-934D-A515-6C572AA622B6}" srcOrd="0" destOrd="0" presId="urn:microsoft.com/office/officeart/2005/8/layout/cycle6"/>
    <dgm:cxn modelId="{BD07443F-C20B-BB4B-8BCC-6A5E3DE80FB3}" type="presOf" srcId="{E6F42BE5-7031-9742-9213-9EB4E92A03D7}" destId="{2705C0BE-850E-484D-B134-953AC874A2F1}" srcOrd="0" destOrd="0" presId="urn:microsoft.com/office/officeart/2005/8/layout/cycle6"/>
    <dgm:cxn modelId="{4F7F570D-3F1B-5D40-A2AC-067B05BD51BB}" type="presOf" srcId="{28D8C03A-98D0-D34D-9F43-3D8EBE08926D}" destId="{8B0B5CF1-EFB9-1445-8369-C9BB8F2FD576}" srcOrd="0" destOrd="0" presId="urn:microsoft.com/office/officeart/2005/8/layout/cycle6"/>
    <dgm:cxn modelId="{2B93D353-FE05-A841-A449-BF0299E4DA84}" srcId="{23A4AFC5-2C23-924E-853E-FBCCA1EA83FE}" destId="{C5AF6DC7-9D72-0F4B-AFC7-A0A2D196C842}" srcOrd="3" destOrd="0" parTransId="{0467A710-9BC4-8D4E-A75D-2CCB4221E4F6}" sibTransId="{0FFA3D0F-481F-504E-8527-A6F0FB863943}"/>
    <dgm:cxn modelId="{6B98A6BF-2215-DC48-A7DA-2EEEC826A4FF}" type="presOf" srcId="{95688B0D-D6BC-5C4B-BFD5-0F2094B64A7F}" destId="{06380745-231F-0D49-8156-197CE41CE416}" srcOrd="0" destOrd="0" presId="urn:microsoft.com/office/officeart/2005/8/layout/cycle6"/>
    <dgm:cxn modelId="{1F4011EC-5955-124B-8CE9-7F6C63285F9E}" type="presOf" srcId="{E98AAD53-F7F9-534B-9436-17A6A5972B1E}" destId="{04408472-C990-7F47-A893-82BDF19BAEAB}" srcOrd="0" destOrd="0" presId="urn:microsoft.com/office/officeart/2005/8/layout/cycle6"/>
    <dgm:cxn modelId="{BE1BBB71-00B9-A441-AB18-4E1E4EC999B4}" type="presParOf" srcId="{D42C98C6-A74C-F542-83B4-74692E44D136}" destId="{84FE0B51-5094-C742-83D8-95DB726EBC2D}" srcOrd="0" destOrd="0" presId="urn:microsoft.com/office/officeart/2005/8/layout/cycle6"/>
    <dgm:cxn modelId="{7C992EDF-374E-2C4C-B9AC-96C2C378E394}" type="presParOf" srcId="{D42C98C6-A74C-F542-83B4-74692E44D136}" destId="{54B7430D-39D5-1A45-BCFB-039C063E473D}" srcOrd="1" destOrd="0" presId="urn:microsoft.com/office/officeart/2005/8/layout/cycle6"/>
    <dgm:cxn modelId="{5FB585D4-9256-1A4E-9CC3-B10E506C84B5}" type="presParOf" srcId="{D42C98C6-A74C-F542-83B4-74692E44D136}" destId="{04408472-C990-7F47-A893-82BDF19BAEAB}" srcOrd="2" destOrd="0" presId="urn:microsoft.com/office/officeart/2005/8/layout/cycle6"/>
    <dgm:cxn modelId="{E94AA43B-E77D-404C-9B65-3C8F631D691F}" type="presParOf" srcId="{D42C98C6-A74C-F542-83B4-74692E44D136}" destId="{2705C0BE-850E-484D-B134-953AC874A2F1}" srcOrd="3" destOrd="0" presId="urn:microsoft.com/office/officeart/2005/8/layout/cycle6"/>
    <dgm:cxn modelId="{90AE4B60-E92E-F241-B751-E680A4AF720F}" type="presParOf" srcId="{D42C98C6-A74C-F542-83B4-74692E44D136}" destId="{B5939058-2F77-594E-99E3-E3613DCC6B26}" srcOrd="4" destOrd="0" presId="urn:microsoft.com/office/officeart/2005/8/layout/cycle6"/>
    <dgm:cxn modelId="{156BD66B-468A-4D4F-A835-D66824F08B75}" type="presParOf" srcId="{D42C98C6-A74C-F542-83B4-74692E44D136}" destId="{8B0B5CF1-EFB9-1445-8369-C9BB8F2FD576}" srcOrd="5" destOrd="0" presId="urn:microsoft.com/office/officeart/2005/8/layout/cycle6"/>
    <dgm:cxn modelId="{1AB1DECA-B582-8D4C-A607-990A5000F612}" type="presParOf" srcId="{D42C98C6-A74C-F542-83B4-74692E44D136}" destId="{06380745-231F-0D49-8156-197CE41CE416}" srcOrd="6" destOrd="0" presId="urn:microsoft.com/office/officeart/2005/8/layout/cycle6"/>
    <dgm:cxn modelId="{682783CC-F858-A448-A836-A330BE5CB8E4}" type="presParOf" srcId="{D42C98C6-A74C-F542-83B4-74692E44D136}" destId="{932FDF0E-50E8-2049-9DDD-1A7D947077DA}" srcOrd="7" destOrd="0" presId="urn:microsoft.com/office/officeart/2005/8/layout/cycle6"/>
    <dgm:cxn modelId="{9D0B0742-E93B-0E4C-9647-66F4617E2360}" type="presParOf" srcId="{D42C98C6-A74C-F542-83B4-74692E44D136}" destId="{DB64DBB0-B107-934D-A515-6C572AA622B6}" srcOrd="8" destOrd="0" presId="urn:microsoft.com/office/officeart/2005/8/layout/cycle6"/>
    <dgm:cxn modelId="{27415307-E362-284F-90C7-C9D67619A530}" type="presParOf" srcId="{D42C98C6-A74C-F542-83B4-74692E44D136}" destId="{3F4E0429-9C02-C948-B4B1-EF38AE9C3454}" srcOrd="9" destOrd="0" presId="urn:microsoft.com/office/officeart/2005/8/layout/cycle6"/>
    <dgm:cxn modelId="{E4E20A02-5DFA-7645-B214-C5A6696DB153}" type="presParOf" srcId="{D42C98C6-A74C-F542-83B4-74692E44D136}" destId="{D4B29E86-AB55-E748-9A5C-D85C3DE482B2}" srcOrd="10" destOrd="0" presId="urn:microsoft.com/office/officeart/2005/8/layout/cycle6"/>
    <dgm:cxn modelId="{1439DC38-F794-DA43-909D-35D4483889D6}" type="presParOf" srcId="{D42C98C6-A74C-F542-83B4-74692E44D136}" destId="{2B8703F5-04CB-454B-863B-200734B69EC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0B51-5094-C742-83D8-95DB726EBC2D}">
      <dsp:nvSpPr>
        <dsp:cNvPr id="0" name=""/>
        <dsp:cNvSpPr/>
      </dsp:nvSpPr>
      <dsp:spPr>
        <a:xfrm>
          <a:off x="3309393" y="161867"/>
          <a:ext cx="1403310" cy="976317"/>
        </a:xfrm>
        <a:prstGeom prst="roundRect">
          <a:avLst/>
        </a:prstGeom>
        <a:solidFill>
          <a:srgbClr val="4F54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mental</a:t>
          </a:r>
          <a:endParaRPr lang="en-US" sz="2500" kern="1200" dirty="0"/>
        </a:p>
      </dsp:txBody>
      <dsp:txXfrm>
        <a:off x="3357053" y="209527"/>
        <a:ext cx="1307990" cy="880997"/>
      </dsp:txXfrm>
    </dsp:sp>
    <dsp:sp modelId="{04408472-C990-7F47-A893-82BDF19BAEAB}">
      <dsp:nvSpPr>
        <dsp:cNvPr id="0" name=""/>
        <dsp:cNvSpPr/>
      </dsp:nvSpPr>
      <dsp:spPr>
        <a:xfrm>
          <a:off x="1931392" y="650026"/>
          <a:ext cx="4159314" cy="4159314"/>
        </a:xfrm>
        <a:custGeom>
          <a:avLst/>
          <a:gdLst/>
          <a:ahLst/>
          <a:cxnLst/>
          <a:rect l="0" t="0" r="0" b="0"/>
          <a:pathLst>
            <a:path>
              <a:moveTo>
                <a:pt x="2798271" y="128101"/>
              </a:moveTo>
              <a:arcTo wR="2079657" hR="2079657" stAng="17412902" swAng="3025438"/>
            </a:path>
          </a:pathLst>
        </a:custGeom>
        <a:noFill/>
        <a:ln w="6350" cap="flat" cmpd="sng" algn="ctr">
          <a:solidFill>
            <a:srgbClr val="4F547C"/>
          </a:solidFill>
          <a:prstDash val="solid"/>
          <a:miter lim="800000"/>
        </a:ln>
        <a:effectLst/>
      </dsp:spPr>
      <dsp:style>
        <a:lnRef idx="1">
          <a:scrgbClr r="0" g="0" b="0"/>
        </a:lnRef>
        <a:fillRef idx="0">
          <a:scrgbClr r="0" g="0" b="0"/>
        </a:fillRef>
        <a:effectRef idx="0">
          <a:scrgbClr r="0" g="0" b="0"/>
        </a:effectRef>
        <a:fontRef idx="minor"/>
      </dsp:style>
    </dsp:sp>
    <dsp:sp modelId="{2705C0BE-850E-484D-B134-953AC874A2F1}">
      <dsp:nvSpPr>
        <dsp:cNvPr id="0" name=""/>
        <dsp:cNvSpPr/>
      </dsp:nvSpPr>
      <dsp:spPr>
        <a:xfrm>
          <a:off x="5260886" y="2057286"/>
          <a:ext cx="1659639" cy="1344793"/>
        </a:xfrm>
        <a:prstGeom prst="roundRect">
          <a:avLst/>
        </a:prstGeom>
        <a:solidFill>
          <a:srgbClr val="4F54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emotional</a:t>
          </a:r>
          <a:endParaRPr lang="en-US" sz="2500" kern="1200" dirty="0"/>
        </a:p>
      </dsp:txBody>
      <dsp:txXfrm>
        <a:off x="5326533" y="2122933"/>
        <a:ext cx="1528345" cy="1213499"/>
      </dsp:txXfrm>
    </dsp:sp>
    <dsp:sp modelId="{8B0B5CF1-EFB9-1445-8369-C9BB8F2FD576}">
      <dsp:nvSpPr>
        <dsp:cNvPr id="0" name=""/>
        <dsp:cNvSpPr/>
      </dsp:nvSpPr>
      <dsp:spPr>
        <a:xfrm>
          <a:off x="1931392" y="650026"/>
          <a:ext cx="4159314" cy="4159314"/>
        </a:xfrm>
        <a:custGeom>
          <a:avLst/>
          <a:gdLst/>
          <a:ahLst/>
          <a:cxnLst/>
          <a:rect l="0" t="0" r="0" b="0"/>
          <a:pathLst>
            <a:path>
              <a:moveTo>
                <a:pt x="4041605" y="2769391"/>
              </a:moveTo>
              <a:arcTo wR="2079657" hR="2079657" stAng="1162166" swAng="3080769"/>
            </a:path>
          </a:pathLst>
        </a:custGeom>
        <a:noFill/>
        <a:ln w="6350" cap="flat" cmpd="sng" algn="ctr">
          <a:solidFill>
            <a:srgbClr val="4F547C"/>
          </a:solidFill>
          <a:prstDash val="solid"/>
          <a:miter lim="800000"/>
        </a:ln>
        <a:effectLst/>
      </dsp:spPr>
      <dsp:style>
        <a:lnRef idx="1">
          <a:scrgbClr r="0" g="0" b="0"/>
        </a:lnRef>
        <a:fillRef idx="0">
          <a:scrgbClr r="0" g="0" b="0"/>
        </a:fillRef>
        <a:effectRef idx="0">
          <a:scrgbClr r="0" g="0" b="0"/>
        </a:effectRef>
        <a:fontRef idx="minor"/>
      </dsp:style>
    </dsp:sp>
    <dsp:sp modelId="{06380745-231F-0D49-8156-197CE41CE416}">
      <dsp:nvSpPr>
        <dsp:cNvPr id="0" name=""/>
        <dsp:cNvSpPr/>
      </dsp:nvSpPr>
      <dsp:spPr>
        <a:xfrm>
          <a:off x="3341572" y="4361881"/>
          <a:ext cx="1338952" cy="894917"/>
        </a:xfrm>
        <a:prstGeom prst="roundRect">
          <a:avLst/>
        </a:prstGeom>
        <a:solidFill>
          <a:srgbClr val="4F54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spiritual</a:t>
          </a:r>
          <a:endParaRPr lang="en-US" sz="2500" kern="1200" dirty="0"/>
        </a:p>
      </dsp:txBody>
      <dsp:txXfrm>
        <a:off x="3385258" y="4405567"/>
        <a:ext cx="1251580" cy="807545"/>
      </dsp:txXfrm>
    </dsp:sp>
    <dsp:sp modelId="{DB64DBB0-B107-934D-A515-6C572AA622B6}">
      <dsp:nvSpPr>
        <dsp:cNvPr id="0" name=""/>
        <dsp:cNvSpPr/>
      </dsp:nvSpPr>
      <dsp:spPr>
        <a:xfrm>
          <a:off x="1931392" y="650026"/>
          <a:ext cx="4159314" cy="4159314"/>
        </a:xfrm>
        <a:custGeom>
          <a:avLst/>
          <a:gdLst/>
          <a:ahLst/>
          <a:cxnLst/>
          <a:rect l="0" t="0" r="0" b="0"/>
          <a:pathLst>
            <a:path>
              <a:moveTo>
                <a:pt x="1392768" y="4042603"/>
              </a:moveTo>
              <a:arcTo wR="2079657" hR="2079657" stAng="6557181" swAng="3093416"/>
            </a:path>
          </a:pathLst>
        </a:custGeom>
        <a:noFill/>
        <a:ln w="6350" cap="flat" cmpd="sng" algn="ctr">
          <a:solidFill>
            <a:srgbClr val="4F547C"/>
          </a:solidFill>
          <a:prstDash val="solid"/>
          <a:miter lim="800000"/>
        </a:ln>
        <a:effectLst/>
      </dsp:spPr>
      <dsp:style>
        <a:lnRef idx="1">
          <a:scrgbClr r="0" g="0" b="0"/>
        </a:lnRef>
        <a:fillRef idx="0">
          <a:scrgbClr r="0" g="0" b="0"/>
        </a:fillRef>
        <a:effectRef idx="0">
          <a:scrgbClr r="0" g="0" b="0"/>
        </a:effectRef>
        <a:fontRef idx="minor"/>
      </dsp:style>
    </dsp:sp>
    <dsp:sp modelId="{3F4E0429-9C02-C948-B4B1-EF38AE9C3454}">
      <dsp:nvSpPr>
        <dsp:cNvPr id="0" name=""/>
        <dsp:cNvSpPr/>
      </dsp:nvSpPr>
      <dsp:spPr>
        <a:xfrm>
          <a:off x="1207473" y="2064663"/>
          <a:ext cx="1447836" cy="1330039"/>
        </a:xfrm>
        <a:prstGeom prst="roundRect">
          <a:avLst/>
        </a:prstGeom>
        <a:solidFill>
          <a:srgbClr val="4F54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physical </a:t>
          </a:r>
          <a:endParaRPr lang="en-US" sz="2500" kern="1200" dirty="0"/>
        </a:p>
      </dsp:txBody>
      <dsp:txXfrm>
        <a:off x="1272400" y="2129590"/>
        <a:ext cx="1317982" cy="1200185"/>
      </dsp:txXfrm>
    </dsp:sp>
    <dsp:sp modelId="{2B8703F5-04CB-454B-863B-200734B69EC3}">
      <dsp:nvSpPr>
        <dsp:cNvPr id="0" name=""/>
        <dsp:cNvSpPr/>
      </dsp:nvSpPr>
      <dsp:spPr>
        <a:xfrm>
          <a:off x="1931392" y="650026"/>
          <a:ext cx="4159314" cy="4159314"/>
        </a:xfrm>
        <a:custGeom>
          <a:avLst/>
          <a:gdLst/>
          <a:ahLst/>
          <a:cxnLst/>
          <a:rect l="0" t="0" r="0" b="0"/>
          <a:pathLst>
            <a:path>
              <a:moveTo>
                <a:pt x="115061" y="1397500"/>
              </a:moveTo>
              <a:arcTo wR="2079657" hR="2079657" stAng="11948897" swAng="3038085"/>
            </a:path>
          </a:pathLst>
        </a:custGeom>
        <a:noFill/>
        <a:ln w="6350" cap="flat" cmpd="sng" algn="ctr">
          <a:solidFill>
            <a:srgbClr val="4F547C"/>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151817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76393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172615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166756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202680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113888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695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19236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107472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40825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CE311-5211-F941-A173-FB706245BF6B}"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3EC04-3200-584F-B9F4-39412AE5C836}" type="slidenum">
              <a:rPr lang="en-US" smtClean="0"/>
              <a:t>‹#›</a:t>
            </a:fld>
            <a:endParaRPr lang="en-US" dirty="0"/>
          </a:p>
        </p:txBody>
      </p:sp>
    </p:spTree>
    <p:extLst>
      <p:ext uri="{BB962C8B-B14F-4D97-AF65-F5344CB8AC3E}">
        <p14:creationId xmlns:p14="http://schemas.microsoft.com/office/powerpoint/2010/main" val="32101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CE311-5211-F941-A173-FB706245BF6B}" type="datetimeFigureOut">
              <a:rPr lang="en-US" smtClean="0"/>
              <a:t>3/23/2018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3EC04-3200-584F-B9F4-39412AE5C836}" type="slidenum">
              <a:rPr lang="en-US" smtClean="0"/>
              <a:t>‹#›</a:t>
            </a:fld>
            <a:endParaRPr lang="en-US" dirty="0"/>
          </a:p>
        </p:txBody>
      </p:sp>
    </p:spTree>
    <p:extLst>
      <p:ext uri="{BB962C8B-B14F-4D97-AF65-F5344CB8AC3E}">
        <p14:creationId xmlns:p14="http://schemas.microsoft.com/office/powerpoint/2010/main" val="105281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435" y="130181"/>
            <a:ext cx="8095129" cy="4715609"/>
          </a:xfrm>
          <a:prstGeom prst="rect">
            <a:avLst/>
          </a:prstGeom>
        </p:spPr>
      </p:pic>
      <p:sp>
        <p:nvSpPr>
          <p:cNvPr id="5" name="Rectangle 4"/>
          <p:cNvSpPr/>
          <p:nvPr/>
        </p:nvSpPr>
        <p:spPr>
          <a:xfrm>
            <a:off x="4426537" y="4929115"/>
            <a:ext cx="3781806" cy="2585323"/>
          </a:xfrm>
          <a:prstGeom prst="rect">
            <a:avLst/>
          </a:prstGeom>
          <a:noFill/>
        </p:spPr>
        <p:txBody>
          <a:bodyPr wrap="square" lIns="91440" tIns="45720" rIns="91440" bIns="45720">
            <a:spAutoFit/>
          </a:bodyPr>
          <a:lstStyle/>
          <a:p>
            <a:pPr algn="ctr"/>
            <a:r>
              <a:rPr lang="en-US" sz="5400" b="1" cap="none" spc="0" dirty="0" smtClean="0">
                <a:ln/>
                <a:solidFill>
                  <a:srgbClr val="26A9B4"/>
                </a:solidFill>
                <a:effectLst/>
                <a:latin typeface="Trebuchet MS" charset="0"/>
                <a:ea typeface="Trebuchet MS" charset="0"/>
                <a:cs typeface="Trebuchet MS" charset="0"/>
              </a:rPr>
              <a:t>CHAPTER </a:t>
            </a:r>
            <a:r>
              <a:rPr lang="en-US" sz="5400" b="1" dirty="0">
                <a:ln/>
                <a:solidFill>
                  <a:srgbClr val="26A9B4"/>
                </a:solidFill>
                <a:latin typeface="Trebuchet MS" charset="0"/>
                <a:ea typeface="Trebuchet MS" charset="0"/>
                <a:cs typeface="Trebuchet MS" charset="0"/>
              </a:rPr>
              <a:t>9</a:t>
            </a:r>
            <a:endParaRPr lang="en-US" sz="5400" b="1" dirty="0" smtClean="0">
              <a:ln/>
              <a:solidFill>
                <a:srgbClr val="26A9B4"/>
              </a:solidFill>
              <a:latin typeface="Trebuchet MS" charset="0"/>
              <a:ea typeface="Trebuchet MS" charset="0"/>
              <a:cs typeface="Trebuchet MS" charset="0"/>
            </a:endParaRPr>
          </a:p>
          <a:p>
            <a:pPr algn="ctr"/>
            <a:endParaRPr lang="en-US" sz="5400" b="1" cap="none" spc="0" dirty="0" smtClean="0">
              <a:ln/>
              <a:solidFill>
                <a:srgbClr val="26A9B4"/>
              </a:solidFill>
              <a:effectLst/>
              <a:latin typeface="Trebuchet MS" charset="0"/>
              <a:ea typeface="Trebuchet MS" charset="0"/>
              <a:cs typeface="Trebuchet MS" charset="0"/>
            </a:endParaRPr>
          </a:p>
          <a:p>
            <a:pPr algn="ctr"/>
            <a:endParaRPr lang="en-US" sz="5400" b="1" cap="none" spc="0" dirty="0">
              <a:ln/>
              <a:solidFill>
                <a:srgbClr val="26A9B4"/>
              </a:solidFill>
              <a:effectLst/>
              <a:latin typeface="Trebuchet MS" charset="0"/>
              <a:ea typeface="Trebuchet MS" charset="0"/>
              <a:cs typeface="Trebuchet MS" charset="0"/>
            </a:endParaRPr>
          </a:p>
        </p:txBody>
      </p:sp>
    </p:spTree>
    <p:extLst>
      <p:ext uri="{BB962C8B-B14F-4D97-AF65-F5344CB8AC3E}">
        <p14:creationId xmlns:p14="http://schemas.microsoft.com/office/powerpoint/2010/main" val="1172362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rebuchet MS" charset="0"/>
                <a:ea typeface="Trebuchet MS" charset="0"/>
                <a:cs typeface="Trebuchet MS" charset="0"/>
              </a:rPr>
              <a:t>Three Rites of Matrimony within the Catholic Church</a:t>
            </a:r>
            <a:endParaRPr lang="en-US" sz="3200" b="1" dirty="0">
              <a:latin typeface="Trebuchet MS" charset="0"/>
              <a:ea typeface="Trebuchet MS" charset="0"/>
              <a:cs typeface="Trebuchet MS" charset="0"/>
            </a:endParaRPr>
          </a:p>
        </p:txBody>
      </p:sp>
      <p:sp>
        <p:nvSpPr>
          <p:cNvPr id="3" name="Content Placeholder 2"/>
          <p:cNvSpPr>
            <a:spLocks noGrp="1"/>
          </p:cNvSpPr>
          <p:nvPr>
            <p:ph idx="1"/>
          </p:nvPr>
        </p:nvSpPr>
        <p:spPr>
          <a:xfrm>
            <a:off x="838200" y="1825625"/>
            <a:ext cx="7453745" cy="4351338"/>
          </a:xfrm>
        </p:spPr>
        <p:txBody>
          <a:bodyPr>
            <a:normAutofit/>
          </a:bodyPr>
          <a:lstStyle/>
          <a:p>
            <a:pPr marL="0" indent="0" algn="ctr">
              <a:buNone/>
            </a:pPr>
            <a:r>
              <a:rPr lang="en-US" b="1" dirty="0" smtClean="0"/>
              <a:t>Free Consent and Exchange of Vows</a:t>
            </a:r>
            <a:endParaRPr lang="en-US" b="1" dirty="0"/>
          </a:p>
          <a:p>
            <a:pPr marL="514350" indent="-514350">
              <a:buFont typeface="+mj-lt"/>
              <a:buAutoNum type="arabicPeriod"/>
            </a:pPr>
            <a:endParaRPr lang="en-US" dirty="0" smtClean="0"/>
          </a:p>
          <a:p>
            <a:pPr marL="514350" indent="-514350">
              <a:buFont typeface="+mj-lt"/>
              <a:buAutoNum type="arabicPeriod"/>
            </a:pPr>
            <a:r>
              <a:rPr lang="en-US" dirty="0" smtClean="0"/>
              <a:t>Rite for Celebrating Marriage during Mass</a:t>
            </a:r>
          </a:p>
          <a:p>
            <a:pPr lvl="1"/>
            <a:r>
              <a:rPr lang="en-US" dirty="0" smtClean="0"/>
              <a:t>Usually used for two baptized Catholics</a:t>
            </a:r>
          </a:p>
          <a:p>
            <a:pPr marL="514350" indent="-514350">
              <a:buFont typeface="+mj-lt"/>
              <a:buAutoNum type="arabicPeriod"/>
            </a:pPr>
            <a:r>
              <a:rPr lang="en-US" dirty="0" smtClean="0"/>
              <a:t>Rite for Celebrating Marriage outside of Mass</a:t>
            </a:r>
          </a:p>
          <a:p>
            <a:pPr lvl="1"/>
            <a:r>
              <a:rPr lang="en-US" dirty="0" smtClean="0"/>
              <a:t>Celebrates a wedding between a Catholic and a baptized person who is not Catholic. Takes place during a Liturgy of the Word.</a:t>
            </a:r>
          </a:p>
          <a:p>
            <a:pPr marL="514350" indent="-514350">
              <a:buFont typeface="+mj-lt"/>
              <a:buAutoNum type="arabicPeriod"/>
            </a:pPr>
            <a:r>
              <a:rPr lang="en-US" dirty="0" smtClean="0"/>
              <a:t>Rite for Celebrating Marriage between a Catholic and an </a:t>
            </a:r>
            <a:r>
              <a:rPr lang="en-US" dirty="0"/>
              <a:t>U</a:t>
            </a:r>
            <a:r>
              <a:rPr lang="en-US" dirty="0" smtClean="0"/>
              <a:t>nbaptized person</a:t>
            </a:r>
            <a:endParaRPr lang="en-US" dirty="0"/>
          </a:p>
        </p:txBody>
      </p:sp>
      <p:sp>
        <p:nvSpPr>
          <p:cNvPr id="4" name="Right Brace 3"/>
          <p:cNvSpPr/>
          <p:nvPr/>
        </p:nvSpPr>
        <p:spPr>
          <a:xfrm>
            <a:off x="8291945" y="2431474"/>
            <a:ext cx="452005" cy="2075874"/>
          </a:xfrm>
          <a:prstGeom prst="rightBrace">
            <a:avLst>
              <a:gd name="adj1" fmla="val 689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7915274" y="4917528"/>
            <a:ext cx="602673" cy="1101436"/>
          </a:xfrm>
          <a:prstGeom prst="rightBrace">
            <a:avLst>
              <a:gd name="adj1" fmla="val 689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8743950" y="5161259"/>
            <a:ext cx="3226377" cy="400110"/>
          </a:xfrm>
          <a:prstGeom prst="rect">
            <a:avLst/>
          </a:prstGeom>
          <a:noFill/>
        </p:spPr>
        <p:txBody>
          <a:bodyPr wrap="square" rtlCol="0">
            <a:spAutoFit/>
          </a:bodyPr>
          <a:lstStyle/>
          <a:p>
            <a:r>
              <a:rPr lang="en-US" sz="2000" b="1" dirty="0" smtClean="0"/>
              <a:t>Non Sacramental Marriage</a:t>
            </a:r>
            <a:endParaRPr lang="en-US" sz="2000" b="1" dirty="0"/>
          </a:p>
        </p:txBody>
      </p:sp>
      <p:sp>
        <p:nvSpPr>
          <p:cNvPr id="8" name="TextBox 7"/>
          <p:cNvSpPr txBox="1"/>
          <p:nvPr/>
        </p:nvSpPr>
        <p:spPr>
          <a:xfrm>
            <a:off x="8896350" y="3019414"/>
            <a:ext cx="2810741" cy="400110"/>
          </a:xfrm>
          <a:prstGeom prst="rect">
            <a:avLst/>
          </a:prstGeom>
          <a:noFill/>
        </p:spPr>
        <p:txBody>
          <a:bodyPr wrap="square" rtlCol="0">
            <a:spAutoFit/>
          </a:bodyPr>
          <a:lstStyle/>
          <a:p>
            <a:r>
              <a:rPr lang="en-US" sz="2000" b="1" dirty="0" smtClean="0"/>
              <a:t>Sacramental Marriage</a:t>
            </a:r>
            <a:endParaRPr lang="en-US" sz="2000" b="1" dirty="0"/>
          </a:p>
        </p:txBody>
      </p:sp>
      <p:sp>
        <p:nvSpPr>
          <p:cNvPr id="10" name="TextBox 9"/>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Celebrating the Sacrament of Matrimony</a:t>
            </a:r>
            <a:endParaRPr lang="en-US" dirty="0"/>
          </a:p>
        </p:txBody>
      </p:sp>
    </p:spTree>
    <p:extLst>
      <p:ext uri="{BB962C8B-B14F-4D97-AF65-F5344CB8AC3E}">
        <p14:creationId xmlns:p14="http://schemas.microsoft.com/office/powerpoint/2010/main" val="1800649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Trebuchet MS" charset="0"/>
                <a:ea typeface="Trebuchet MS" charset="0"/>
                <a:cs typeface="Trebuchet MS" charset="0"/>
              </a:rPr>
              <a:t>Vows, Rings and Blessings</a:t>
            </a:r>
            <a:endParaRPr lang="en-US" b="1" dirty="0">
              <a:solidFill>
                <a:srgbClr val="7030A0"/>
              </a:solidFill>
              <a:latin typeface="Trebuchet MS" charset="0"/>
              <a:ea typeface="Trebuchet MS" charset="0"/>
              <a:cs typeface="Trebuchet MS" charset="0"/>
            </a:endParaRPr>
          </a:p>
        </p:txBody>
      </p:sp>
      <p:sp>
        <p:nvSpPr>
          <p:cNvPr id="3" name="Content Placeholder 2"/>
          <p:cNvSpPr>
            <a:spLocks noGrp="1"/>
          </p:cNvSpPr>
          <p:nvPr>
            <p:ph idx="1"/>
          </p:nvPr>
        </p:nvSpPr>
        <p:spPr>
          <a:xfrm>
            <a:off x="838200" y="1690688"/>
            <a:ext cx="6393873" cy="4351338"/>
          </a:xfrm>
        </p:spPr>
        <p:txBody>
          <a:bodyPr>
            <a:normAutofit fontScale="92500" lnSpcReduction="20000"/>
          </a:bodyPr>
          <a:lstStyle/>
          <a:p>
            <a:pPr marL="0" indent="0">
              <a:buNone/>
            </a:pPr>
            <a:r>
              <a:rPr lang="en-US" b="1" dirty="0" smtClean="0">
                <a:solidFill>
                  <a:srgbClr val="7030A0"/>
                </a:solidFill>
              </a:rPr>
              <a:t>Nuptial blessing: </a:t>
            </a:r>
            <a:r>
              <a:rPr lang="en-US" dirty="0"/>
              <a:t>A blessing intended for the bride and groom and the marriage covenant that takes place after the couple gives their consent to be married. The word </a:t>
            </a:r>
            <a:r>
              <a:rPr lang="en-US" i="1" dirty="0"/>
              <a:t>nuptial </a:t>
            </a:r>
            <a:r>
              <a:rPr lang="en-US" dirty="0"/>
              <a:t>comes from a Latin word that means “wedding.” </a:t>
            </a:r>
            <a:endParaRPr lang="en-US" dirty="0" smtClean="0"/>
          </a:p>
          <a:p>
            <a:endParaRPr lang="en-US" dirty="0" smtClean="0"/>
          </a:p>
          <a:p>
            <a:pPr marL="0" indent="0">
              <a:buNone/>
            </a:pPr>
            <a:r>
              <a:rPr lang="en-US" b="1" dirty="0" smtClean="0">
                <a:solidFill>
                  <a:srgbClr val="7030A0"/>
                </a:solidFill>
              </a:rPr>
              <a:t>Marriage Vows: </a:t>
            </a:r>
            <a:r>
              <a:rPr lang="en-US" dirty="0" smtClean="0"/>
              <a:t>The </a:t>
            </a:r>
            <a:r>
              <a:rPr lang="en-US" dirty="0"/>
              <a:t>promises made by the bride and groom to honor one another and to be faithful in good times and in bad, in sickness and in health, throughout their lives. By their consent to one another, the couple establishes a permanent covenant in love. </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691" y="297397"/>
            <a:ext cx="2322576" cy="1950720"/>
          </a:xfrm>
          <a:prstGeom prst="rect">
            <a:avLst/>
          </a:prstGeom>
        </p:spPr>
      </p:pic>
      <p:sp>
        <p:nvSpPr>
          <p:cNvPr id="5" name="TextBox 4"/>
          <p:cNvSpPr txBox="1"/>
          <p:nvPr/>
        </p:nvSpPr>
        <p:spPr>
          <a:xfrm>
            <a:off x="8848067" y="2315845"/>
            <a:ext cx="2935224" cy="3477875"/>
          </a:xfrm>
          <a:prstGeom prst="rect">
            <a:avLst/>
          </a:prstGeom>
          <a:noFill/>
        </p:spPr>
        <p:txBody>
          <a:bodyPr wrap="square" rtlCol="0">
            <a:spAutoFit/>
          </a:bodyPr>
          <a:lstStyle/>
          <a:p>
            <a:r>
              <a:rPr lang="en-US" sz="2200" dirty="0" smtClean="0"/>
              <a:t>Rings are exchanged as a sign of love and fidelity. Circles have no beginning and no end. They symbolize the love God has for human and the commitment of Christ to the Church as well as the couples lifelong faithfulness.</a:t>
            </a:r>
            <a:endParaRPr lang="en-US" sz="2200" dirty="0"/>
          </a:p>
        </p:txBody>
      </p:sp>
      <p:sp>
        <p:nvSpPr>
          <p:cNvPr id="6" name="TextBox 5"/>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Celebrating the Sacrament of Matrimony</a:t>
            </a:r>
            <a:endParaRPr lang="en-US" dirty="0"/>
          </a:p>
        </p:txBody>
      </p:sp>
    </p:spTree>
    <p:extLst>
      <p:ext uri="{BB962C8B-B14F-4D97-AF65-F5344CB8AC3E}">
        <p14:creationId xmlns:p14="http://schemas.microsoft.com/office/powerpoint/2010/main" val="1114058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960"/>
            <a:ext cx="10515600" cy="1325563"/>
          </a:xfrm>
        </p:spPr>
        <p:txBody>
          <a:bodyPr/>
          <a:lstStyle/>
          <a:p>
            <a:r>
              <a:rPr lang="en-US" b="1" dirty="0" smtClean="0">
                <a:solidFill>
                  <a:srgbClr val="5A163F"/>
                </a:solidFill>
                <a:latin typeface="Trebuchet MS" charset="0"/>
                <a:ea typeface="Trebuchet MS" charset="0"/>
                <a:cs typeface="Trebuchet MS" charset="0"/>
              </a:rPr>
              <a:t>Sacrament of Matrimony</a:t>
            </a:r>
            <a:endParaRPr lang="en-US" b="1" dirty="0">
              <a:solidFill>
                <a:srgbClr val="5A163F"/>
              </a:solidFill>
              <a:latin typeface="Trebuchet MS" charset="0"/>
              <a:ea typeface="Trebuchet MS" charset="0"/>
              <a:cs typeface="Trebuchet MS" charset="0"/>
            </a:endParaRPr>
          </a:p>
        </p:txBody>
      </p:sp>
      <p:sp>
        <p:nvSpPr>
          <p:cNvPr id="3" name="Content Placeholder 2"/>
          <p:cNvSpPr>
            <a:spLocks noGrp="1"/>
          </p:cNvSpPr>
          <p:nvPr>
            <p:ph idx="1"/>
          </p:nvPr>
        </p:nvSpPr>
        <p:spPr>
          <a:xfrm>
            <a:off x="838200" y="1825625"/>
            <a:ext cx="4668982" cy="4351338"/>
          </a:xfrm>
        </p:spPr>
        <p:txBody>
          <a:bodyPr/>
          <a:lstStyle/>
          <a:p>
            <a:r>
              <a:rPr lang="en-US" dirty="0" smtClean="0">
                <a:solidFill>
                  <a:srgbClr val="5A163F"/>
                </a:solidFill>
              </a:rPr>
              <a:t>Sign of God’s faithfulness</a:t>
            </a:r>
          </a:p>
          <a:p>
            <a:r>
              <a:rPr lang="en-US" dirty="0" smtClean="0">
                <a:solidFill>
                  <a:srgbClr val="5A163F"/>
                </a:solidFill>
              </a:rPr>
              <a:t>Helps the couple to grow in love and holiness in their daily life together</a:t>
            </a:r>
          </a:p>
          <a:p>
            <a:r>
              <a:rPr lang="en-US" dirty="0" smtClean="0">
                <a:solidFill>
                  <a:srgbClr val="5A163F"/>
                </a:solidFill>
              </a:rPr>
              <a:t>Fullness of sacrament is realized only after years of fidelity and affection</a:t>
            </a:r>
          </a:p>
          <a:p>
            <a:endParaRPr lang="en-US" dirty="0"/>
          </a:p>
        </p:txBody>
      </p:sp>
      <p:graphicFrame>
        <p:nvGraphicFramePr>
          <p:cNvPr id="4" name="Diagram 3"/>
          <p:cNvGraphicFramePr/>
          <p:nvPr>
            <p:extLst>
              <p:ext uri="{D42A27DB-BD31-4B8C-83A1-F6EECF244321}">
                <p14:modId xmlns:p14="http://schemas.microsoft.com/office/powerpoint/2010/main" val="1062297283"/>
              </p:ext>
            </p:extLst>
          </p:nvPr>
        </p:nvGraphicFramePr>
        <p:xfrm>
          <a:off x="4401126" y="5741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9287273">
            <a:off x="6427405" y="2745873"/>
            <a:ext cx="4050198" cy="861774"/>
          </a:xfrm>
          <a:prstGeom prst="rect">
            <a:avLst/>
          </a:prstGeom>
          <a:noFill/>
        </p:spPr>
        <p:txBody>
          <a:bodyPr wrap="square" rtlCol="0">
            <a:spAutoFit/>
          </a:bodyPr>
          <a:lstStyle/>
          <a:p>
            <a:r>
              <a:rPr lang="en-US" sz="5000" b="1" dirty="0" smtClean="0">
                <a:solidFill>
                  <a:schemeClr val="tx1">
                    <a:lumMod val="65000"/>
                    <a:lumOff val="35000"/>
                  </a:schemeClr>
                </a:solidFill>
                <a:latin typeface="Apple Chancery" charset="0"/>
                <a:ea typeface="Apple Chancery" charset="0"/>
                <a:cs typeface="Apple Chancery" charset="0"/>
              </a:rPr>
              <a:t>Communion</a:t>
            </a:r>
            <a:endParaRPr lang="en-US" sz="5000" b="1" dirty="0">
              <a:solidFill>
                <a:schemeClr val="tx1">
                  <a:lumMod val="65000"/>
                  <a:lumOff val="35000"/>
                </a:schemeClr>
              </a:solidFill>
              <a:latin typeface="Apple Chancery" charset="0"/>
              <a:ea typeface="Apple Chancery" charset="0"/>
              <a:cs typeface="Apple Chancery" charset="0"/>
            </a:endParaRPr>
          </a:p>
        </p:txBody>
      </p:sp>
      <p:sp>
        <p:nvSpPr>
          <p:cNvPr id="6" name="TextBox 5"/>
          <p:cNvSpPr txBox="1"/>
          <p:nvPr/>
        </p:nvSpPr>
        <p:spPr>
          <a:xfrm>
            <a:off x="5507183" y="6352418"/>
            <a:ext cx="6213762"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The Graces of the Sacrament of Matrimony</a:t>
            </a:r>
            <a:endParaRPr lang="en-US" dirty="0"/>
          </a:p>
        </p:txBody>
      </p:sp>
    </p:spTree>
    <p:extLst>
      <p:ext uri="{BB962C8B-B14F-4D97-AF65-F5344CB8AC3E}">
        <p14:creationId xmlns:p14="http://schemas.microsoft.com/office/powerpoint/2010/main" val="108611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84618" cy="1325563"/>
          </a:xfrm>
        </p:spPr>
        <p:txBody>
          <a:bodyPr/>
          <a:lstStyle/>
          <a:p>
            <a:pPr algn="ctr"/>
            <a:r>
              <a:rPr lang="en-US" b="1" dirty="0" smtClean="0">
                <a:solidFill>
                  <a:srgbClr val="C00000"/>
                </a:solidFill>
                <a:latin typeface="Trebuchet MS" charset="0"/>
                <a:ea typeface="Trebuchet MS" charset="0"/>
                <a:cs typeface="Trebuchet MS" charset="0"/>
              </a:rPr>
              <a:t>Journal </a:t>
            </a:r>
            <a:br>
              <a:rPr lang="en-US" b="1" dirty="0" smtClean="0">
                <a:solidFill>
                  <a:srgbClr val="C00000"/>
                </a:solidFill>
                <a:latin typeface="Trebuchet MS" charset="0"/>
                <a:ea typeface="Trebuchet MS" charset="0"/>
                <a:cs typeface="Trebuchet MS" charset="0"/>
              </a:rPr>
            </a:br>
            <a:r>
              <a:rPr lang="en-US" b="1" dirty="0" smtClean="0">
                <a:solidFill>
                  <a:srgbClr val="C00000"/>
                </a:solidFill>
                <a:latin typeface="Trebuchet MS" charset="0"/>
                <a:ea typeface="Trebuchet MS" charset="0"/>
                <a:cs typeface="Trebuchet MS" charset="0"/>
              </a:rPr>
              <a:t>Question</a:t>
            </a:r>
            <a:endParaRPr lang="en-US" b="1" dirty="0">
              <a:solidFill>
                <a:srgbClr val="C00000"/>
              </a:solidFill>
              <a:latin typeface="Trebuchet MS" charset="0"/>
              <a:ea typeface="Trebuchet MS" charset="0"/>
              <a:cs typeface="Trebuchet MS"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2818" y="1690688"/>
            <a:ext cx="5176572" cy="3442421"/>
          </a:xfrm>
        </p:spPr>
      </p:pic>
      <p:sp>
        <p:nvSpPr>
          <p:cNvPr id="5" name="TextBox 4"/>
          <p:cNvSpPr txBox="1"/>
          <p:nvPr/>
        </p:nvSpPr>
        <p:spPr>
          <a:xfrm>
            <a:off x="838200" y="1690688"/>
            <a:ext cx="4930944" cy="2246769"/>
          </a:xfrm>
          <a:prstGeom prst="rect">
            <a:avLst/>
          </a:prstGeom>
          <a:noFill/>
        </p:spPr>
        <p:txBody>
          <a:bodyPr wrap="square" rtlCol="0">
            <a:spAutoFit/>
          </a:bodyPr>
          <a:lstStyle/>
          <a:p>
            <a:r>
              <a:rPr lang="en-US" sz="3500" b="1" dirty="0" smtClean="0"/>
              <a:t>How can you witness to and support the sacramental marriage in your current state of life? </a:t>
            </a:r>
            <a:endParaRPr lang="en-US" sz="3500" b="1" dirty="0"/>
          </a:p>
        </p:txBody>
      </p:sp>
    </p:spTree>
    <p:extLst>
      <p:ext uri="{BB962C8B-B14F-4D97-AF65-F5344CB8AC3E}">
        <p14:creationId xmlns:p14="http://schemas.microsoft.com/office/powerpoint/2010/main" val="169248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Trebuchet MS" charset="0"/>
                <a:ea typeface="Trebuchet MS" charset="0"/>
                <a:cs typeface="Trebuchet MS" charset="0"/>
              </a:rPr>
              <a:t>Natural Family Planning</a:t>
            </a:r>
            <a:endParaRPr lang="en-US" b="1" dirty="0">
              <a:solidFill>
                <a:schemeClr val="bg1"/>
              </a:solidFill>
              <a:latin typeface="Trebuchet MS" charset="0"/>
              <a:ea typeface="Trebuchet MS" charset="0"/>
              <a:cs typeface="Trebuchet MS" charset="0"/>
            </a:endParaRPr>
          </a:p>
        </p:txBody>
      </p:sp>
      <p:sp>
        <p:nvSpPr>
          <p:cNvPr id="3" name="Content Placeholder 2"/>
          <p:cNvSpPr>
            <a:spLocks noGrp="1"/>
          </p:cNvSpPr>
          <p:nvPr>
            <p:ph idx="1"/>
          </p:nvPr>
        </p:nvSpPr>
        <p:spPr>
          <a:xfrm>
            <a:off x="1160317" y="1531794"/>
            <a:ext cx="9871365" cy="4356821"/>
          </a:xfrm>
        </p:spPr>
        <p:txBody>
          <a:bodyPr>
            <a:normAutofit fontScale="92500" lnSpcReduction="10000"/>
          </a:bodyPr>
          <a:lstStyle/>
          <a:p>
            <a:r>
              <a:rPr lang="en-US" b="1" dirty="0" smtClean="0"/>
              <a:t>Fruitful love is mutual productive and open to new life.</a:t>
            </a:r>
          </a:p>
          <a:p>
            <a:endParaRPr lang="en-US" b="1" dirty="0" smtClean="0"/>
          </a:p>
          <a:p>
            <a:r>
              <a:rPr lang="en-US" b="1" dirty="0" smtClean="0"/>
              <a:t>Children are “the supreme gift of marriage.” </a:t>
            </a:r>
          </a:p>
          <a:p>
            <a:endParaRPr lang="en-US" b="1" dirty="0" smtClean="0"/>
          </a:p>
          <a:p>
            <a:r>
              <a:rPr lang="en-US" b="1" dirty="0" smtClean="0"/>
              <a:t>NFP calls the couple to discern reasons to attempt to influence the timing of pregnancy for unselfish reasons</a:t>
            </a:r>
          </a:p>
          <a:p>
            <a:endParaRPr lang="en-US" b="1" dirty="0" smtClean="0"/>
          </a:p>
          <a:p>
            <a:r>
              <a:rPr lang="en-US" b="1" dirty="0" smtClean="0"/>
              <a:t>NFP is in accord with God’s will because it is unselfish practicing of  periodic abstinence and the use of infertile periods by observing and charting natural fluctuations in a woman’s reproductive cycle.</a:t>
            </a:r>
          </a:p>
        </p:txBody>
      </p:sp>
      <p:sp>
        <p:nvSpPr>
          <p:cNvPr id="4" name="TextBox 3"/>
          <p:cNvSpPr txBox="1"/>
          <p:nvPr/>
        </p:nvSpPr>
        <p:spPr>
          <a:xfrm>
            <a:off x="5507183" y="6352418"/>
            <a:ext cx="6213762"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The Graces of the Sacrament of Matrimony</a:t>
            </a:r>
            <a:endParaRPr lang="en-US" dirty="0"/>
          </a:p>
        </p:txBody>
      </p:sp>
    </p:spTree>
    <p:extLst>
      <p:ext uri="{BB962C8B-B14F-4D97-AF65-F5344CB8AC3E}">
        <p14:creationId xmlns:p14="http://schemas.microsoft.com/office/powerpoint/2010/main" val="80005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latin typeface="Trebuchet MS" charset="0"/>
                <a:ea typeface="Trebuchet MS" charset="0"/>
                <a:cs typeface="Trebuchet MS" charset="0"/>
              </a:rPr>
              <a:t>Why is contraception against God’s Will?</a:t>
            </a:r>
            <a:endParaRPr lang="en-US" dirty="0">
              <a:latin typeface="Trebuchet MS" charset="0"/>
              <a:ea typeface="Trebuchet MS" charset="0"/>
              <a:cs typeface="Trebuchet MS" charset="0"/>
            </a:endParaRPr>
          </a:p>
        </p:txBody>
      </p:sp>
      <p:sp>
        <p:nvSpPr>
          <p:cNvPr id="3" name="Content Placeholder 2"/>
          <p:cNvSpPr>
            <a:spLocks noGrp="1"/>
          </p:cNvSpPr>
          <p:nvPr>
            <p:ph idx="1"/>
          </p:nvPr>
        </p:nvSpPr>
        <p:spPr>
          <a:xfrm>
            <a:off x="1537854" y="2552988"/>
            <a:ext cx="9116291" cy="4097193"/>
          </a:xfrm>
        </p:spPr>
        <p:txBody>
          <a:bodyPr/>
          <a:lstStyle/>
          <a:p>
            <a:r>
              <a:rPr lang="en-US" dirty="0" smtClean="0">
                <a:solidFill>
                  <a:schemeClr val="tx1">
                    <a:lumMod val="95000"/>
                    <a:lumOff val="5000"/>
                  </a:schemeClr>
                </a:solidFill>
              </a:rPr>
              <a:t>Contraception is forbidden because it as an artificial means that deliberately and directly has an outcome of closing off one of the aims of sexual intercourse—openness to life.</a:t>
            </a:r>
          </a:p>
          <a:p>
            <a:r>
              <a:rPr lang="en-US" dirty="0" smtClean="0">
                <a:solidFill>
                  <a:schemeClr val="tx1">
                    <a:lumMod val="95000"/>
                    <a:lumOff val="5000"/>
                  </a:schemeClr>
                </a:solidFill>
              </a:rPr>
              <a:t>Contraception opposes the unitive aspect of the conjugal act by not allowing for the total self-giving of the couple to one another</a:t>
            </a:r>
          </a:p>
          <a:p>
            <a:r>
              <a:rPr lang="en-US" dirty="0" smtClean="0">
                <a:solidFill>
                  <a:schemeClr val="tx1">
                    <a:lumMod val="95000"/>
                    <a:lumOff val="5000"/>
                  </a:schemeClr>
                </a:solidFill>
              </a:rPr>
              <a:t>In the Rite of Marriage the Church prays for all married couples asking that their love may be unconditional, complete, and unselfish. </a:t>
            </a:r>
          </a:p>
          <a:p>
            <a:endParaRPr lang="en-US" dirty="0" smtClean="0"/>
          </a:p>
          <a:p>
            <a:endParaRPr lang="en-US" dirty="0"/>
          </a:p>
        </p:txBody>
      </p:sp>
    </p:spTree>
    <p:extLst>
      <p:ext uri="{BB962C8B-B14F-4D97-AF65-F5344CB8AC3E}">
        <p14:creationId xmlns:p14="http://schemas.microsoft.com/office/powerpoint/2010/main" val="167689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58" y="162972"/>
            <a:ext cx="10515600" cy="1325563"/>
          </a:xfrm>
        </p:spPr>
        <p:txBody>
          <a:bodyPr/>
          <a:lstStyle/>
          <a:p>
            <a:r>
              <a:rPr lang="en-US" b="1" dirty="0" smtClean="0">
                <a:solidFill>
                  <a:srgbClr val="FCA31F"/>
                </a:solidFill>
                <a:latin typeface="Trebuchet MS" charset="0"/>
                <a:ea typeface="Trebuchet MS" charset="0"/>
                <a:cs typeface="Trebuchet MS" charset="0"/>
              </a:rPr>
              <a:t>Family Communion</a:t>
            </a:r>
            <a:endParaRPr lang="en-US" b="1" dirty="0">
              <a:solidFill>
                <a:srgbClr val="FCA31F"/>
              </a:solidFill>
              <a:latin typeface="Trebuchet MS" charset="0"/>
              <a:ea typeface="Trebuchet MS" charset="0"/>
              <a:cs typeface="Trebuchet MS" charset="0"/>
            </a:endParaRPr>
          </a:p>
        </p:txBody>
      </p:sp>
      <p:sp>
        <p:nvSpPr>
          <p:cNvPr id="4" name="TextBox 3"/>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The Graces of the Sacrament of Matrimony</a:t>
            </a:r>
            <a:endParaRPr lang="en-US" dirty="0"/>
          </a:p>
        </p:txBody>
      </p:sp>
      <p:sp>
        <p:nvSpPr>
          <p:cNvPr id="6" name="TextBox 5"/>
          <p:cNvSpPr txBox="1"/>
          <p:nvPr/>
        </p:nvSpPr>
        <p:spPr>
          <a:xfrm>
            <a:off x="971243" y="3397763"/>
            <a:ext cx="10515600" cy="3323987"/>
          </a:xfrm>
          <a:prstGeom prst="rect">
            <a:avLst/>
          </a:prstGeom>
          <a:noFill/>
        </p:spPr>
        <p:txBody>
          <a:bodyPr wrap="square" rtlCol="0">
            <a:spAutoFit/>
          </a:bodyPr>
          <a:lstStyle/>
          <a:p>
            <a:endParaRPr lang="en-US" sz="3500" dirty="0">
              <a:solidFill>
                <a:srgbClr val="6E6642"/>
              </a:solidFill>
            </a:endParaRPr>
          </a:p>
          <a:p>
            <a:r>
              <a:rPr lang="en-US" sz="3500" dirty="0" smtClean="0">
                <a:solidFill>
                  <a:srgbClr val="FCA31F"/>
                </a:solidFill>
              </a:rPr>
              <a:t>“The Christian family</a:t>
            </a:r>
            <a:r>
              <a:rPr lang="is-IS" sz="3500" dirty="0" smtClean="0">
                <a:solidFill>
                  <a:srgbClr val="FCA31F"/>
                </a:solidFill>
              </a:rPr>
              <a:t>…is the first community called to announce the Gospel to the human person during growth and to bring him or her, through a progressive educatin and catechesis, to full human and Christian maturity” </a:t>
            </a:r>
            <a:r>
              <a:rPr lang="is-IS" sz="3000" i="1" dirty="0" smtClean="0">
                <a:solidFill>
                  <a:srgbClr val="FCA31F"/>
                </a:solidFill>
              </a:rPr>
              <a:t>(Familiaris Consortio, 2).</a:t>
            </a:r>
            <a:endParaRPr lang="en-US" sz="3000" i="1" dirty="0">
              <a:solidFill>
                <a:srgbClr val="FCA31F"/>
              </a:solidFill>
            </a:endParaRPr>
          </a:p>
        </p:txBody>
      </p:sp>
      <p:sp>
        <p:nvSpPr>
          <p:cNvPr id="7" name="TextBox 6"/>
          <p:cNvSpPr txBox="1"/>
          <p:nvPr/>
        </p:nvSpPr>
        <p:spPr>
          <a:xfrm>
            <a:off x="971243" y="1246910"/>
            <a:ext cx="4577502" cy="3108543"/>
          </a:xfrm>
          <a:prstGeom prst="rect">
            <a:avLst/>
          </a:prstGeom>
          <a:noFill/>
        </p:spPr>
        <p:txBody>
          <a:bodyPr wrap="square" rtlCol="0">
            <a:spAutoFit/>
          </a:bodyPr>
          <a:lstStyle/>
          <a:p>
            <a:pPr marL="457200" indent="-457200">
              <a:buFont typeface="Arial" charset="0"/>
              <a:buChar char="•"/>
            </a:pPr>
            <a:r>
              <a:rPr lang="en-US" sz="2800" dirty="0" smtClean="0"/>
              <a:t>To be Christ to one another means striving to build loving relationships.</a:t>
            </a:r>
          </a:p>
          <a:p>
            <a:pPr marL="457200" indent="-457200">
              <a:buFont typeface="Arial" charset="0"/>
              <a:buChar char="•"/>
            </a:pPr>
            <a:r>
              <a:rPr lang="en-US" sz="2800" dirty="0" smtClean="0"/>
              <a:t>All family members are called to be Christ to one another.</a:t>
            </a:r>
          </a:p>
          <a:p>
            <a:pPr marL="457200" indent="-457200">
              <a:buFont typeface="Arial" charset="0"/>
              <a:buChar char="•"/>
            </a:pPr>
            <a:endParaRPr lang="en-US" sz="28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9043" y="559740"/>
            <a:ext cx="5106056" cy="3284896"/>
          </a:xfrm>
        </p:spPr>
      </p:pic>
    </p:spTree>
    <p:extLst>
      <p:ext uri="{BB962C8B-B14F-4D97-AF65-F5344CB8AC3E}">
        <p14:creationId xmlns:p14="http://schemas.microsoft.com/office/powerpoint/2010/main" val="793995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Trebuchet MS" charset="0"/>
                <a:ea typeface="Trebuchet MS" charset="0"/>
                <a:cs typeface="Trebuchet MS" charset="0"/>
              </a:rPr>
              <a:t>The Domestic Church</a:t>
            </a:r>
            <a:br>
              <a:rPr lang="en-US" b="1" dirty="0" smtClean="0">
                <a:solidFill>
                  <a:schemeClr val="bg1"/>
                </a:solidFill>
                <a:latin typeface="Trebuchet MS" charset="0"/>
                <a:ea typeface="Trebuchet MS" charset="0"/>
                <a:cs typeface="Trebuchet MS" charset="0"/>
              </a:rPr>
            </a:br>
            <a:endParaRPr lang="en-US" b="1" dirty="0">
              <a:solidFill>
                <a:schemeClr val="bg1"/>
              </a:solidFill>
              <a:latin typeface="Trebuchet MS" charset="0"/>
              <a:ea typeface="Trebuchet MS" charset="0"/>
              <a:cs typeface="Trebuchet MS" charset="0"/>
            </a:endParaRPr>
          </a:p>
        </p:txBody>
      </p:sp>
      <p:sp>
        <p:nvSpPr>
          <p:cNvPr id="3" name="Content Placeholder 2"/>
          <p:cNvSpPr>
            <a:spLocks noGrp="1"/>
          </p:cNvSpPr>
          <p:nvPr>
            <p:ph idx="1"/>
          </p:nvPr>
        </p:nvSpPr>
        <p:spPr>
          <a:xfrm>
            <a:off x="332509" y="3678382"/>
            <a:ext cx="3636818" cy="2674036"/>
          </a:xfrm>
          <a:solidFill>
            <a:srgbClr val="4F547C"/>
          </a:solidFill>
        </p:spPr>
        <p:txBody>
          <a:bodyPr>
            <a:normAutofit fontScale="92500"/>
          </a:bodyPr>
          <a:lstStyle/>
          <a:p>
            <a:pPr marL="0" indent="0">
              <a:buNone/>
            </a:pPr>
            <a:r>
              <a:rPr lang="en-US" dirty="0" smtClean="0">
                <a:solidFill>
                  <a:schemeClr val="bg1"/>
                </a:solidFill>
              </a:rPr>
              <a:t>The family acts as the Church in miniature. The Sacrament of Matrimony helps Christian families mirror the love between Christ and his Church</a:t>
            </a:r>
            <a:endParaRPr lang="en-US" dirty="0">
              <a:solidFill>
                <a:schemeClr val="bg1"/>
              </a:solidFill>
            </a:endParaRPr>
          </a:p>
        </p:txBody>
      </p:sp>
      <p:sp>
        <p:nvSpPr>
          <p:cNvPr id="4" name="TextBox 3"/>
          <p:cNvSpPr txBox="1"/>
          <p:nvPr/>
        </p:nvSpPr>
        <p:spPr>
          <a:xfrm>
            <a:off x="6078071" y="6352418"/>
            <a:ext cx="5642873" cy="369332"/>
          </a:xfrm>
          <a:prstGeom prst="rect">
            <a:avLst/>
          </a:prstGeom>
          <a:noFill/>
        </p:spPr>
        <p:txBody>
          <a:bodyPr wrap="square" rtlCol="0">
            <a:spAutoFit/>
          </a:bodyPr>
          <a:lstStyle/>
          <a:p>
            <a:pPr algn="r"/>
            <a:r>
              <a:rPr lang="en-US" i="1" dirty="0" smtClean="0">
                <a:solidFill>
                  <a:schemeClr val="bg1"/>
                </a:solidFill>
                <a:latin typeface="Trebuchet MS" charset="0"/>
                <a:ea typeface="Trebuchet MS" charset="0"/>
                <a:cs typeface="Trebuchet MS" charset="0"/>
              </a:rPr>
              <a:t>The Graces of the Sacrament of Matrimony</a:t>
            </a:r>
            <a:endParaRPr lang="en-US" dirty="0">
              <a:solidFill>
                <a:schemeClr val="bg1"/>
              </a:solidFill>
            </a:endParaRPr>
          </a:p>
        </p:txBody>
      </p:sp>
    </p:spTree>
    <p:extLst>
      <p:ext uri="{BB962C8B-B14F-4D97-AF65-F5344CB8AC3E}">
        <p14:creationId xmlns:p14="http://schemas.microsoft.com/office/powerpoint/2010/main" val="190310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55" y="0"/>
            <a:ext cx="10515600" cy="1325563"/>
          </a:xfrm>
        </p:spPr>
        <p:txBody>
          <a:bodyPr/>
          <a:lstStyle/>
          <a:p>
            <a:r>
              <a:rPr lang="en-US" b="1" dirty="0" smtClean="0">
                <a:solidFill>
                  <a:srgbClr val="6E6642"/>
                </a:solidFill>
                <a:latin typeface="Trebuchet MS" charset="0"/>
                <a:ea typeface="Trebuchet MS" charset="0"/>
                <a:cs typeface="Trebuchet MS" charset="0"/>
              </a:rPr>
              <a:t>Communion with the Church</a:t>
            </a:r>
            <a:endParaRPr lang="en-US" b="1" dirty="0">
              <a:solidFill>
                <a:srgbClr val="6E6642"/>
              </a:solidFill>
              <a:latin typeface="Trebuchet MS" charset="0"/>
              <a:ea typeface="Trebuchet MS" charset="0"/>
              <a:cs typeface="Trebuchet MS" charset="0"/>
            </a:endParaRPr>
          </a:p>
        </p:txBody>
      </p:sp>
      <p:sp>
        <p:nvSpPr>
          <p:cNvPr id="3" name="Content Placeholder 2"/>
          <p:cNvSpPr>
            <a:spLocks noGrp="1"/>
          </p:cNvSpPr>
          <p:nvPr>
            <p:ph idx="1"/>
          </p:nvPr>
        </p:nvSpPr>
        <p:spPr>
          <a:xfrm>
            <a:off x="740226" y="1080655"/>
            <a:ext cx="10882744" cy="5271763"/>
          </a:xfrm>
        </p:spPr>
        <p:txBody>
          <a:bodyPr>
            <a:normAutofit/>
          </a:bodyPr>
          <a:lstStyle/>
          <a:p>
            <a:pPr marL="0" indent="0">
              <a:buNone/>
            </a:pPr>
            <a:r>
              <a:rPr lang="en-US" dirty="0" smtClean="0">
                <a:solidFill>
                  <a:srgbClr val="6E6642"/>
                </a:solidFill>
              </a:rPr>
              <a:t>Christian families promote faith and evangelization, both at home and with others</a:t>
            </a:r>
          </a:p>
          <a:p>
            <a:pPr lvl="1"/>
            <a:r>
              <a:rPr lang="en-US" dirty="0" smtClean="0"/>
              <a:t>Families worship together on Sundays.</a:t>
            </a:r>
          </a:p>
          <a:p>
            <a:pPr lvl="1"/>
            <a:r>
              <a:rPr lang="en-US" dirty="0" smtClean="0"/>
              <a:t>Families. participate in the sacraments.</a:t>
            </a:r>
          </a:p>
          <a:p>
            <a:pPr lvl="1"/>
            <a:r>
              <a:rPr lang="en-US" dirty="0" smtClean="0"/>
              <a:t>Families make time for family prayer.</a:t>
            </a:r>
          </a:p>
          <a:p>
            <a:pPr lvl="1"/>
            <a:r>
              <a:rPr lang="en-US" dirty="0" smtClean="0"/>
              <a:t>Groups of families meet regularly to form                                                                      small Christian communities to support                                                                        one another in faith.</a:t>
            </a:r>
          </a:p>
          <a:p>
            <a:pPr marL="0" indent="0">
              <a:buNone/>
            </a:pPr>
            <a:r>
              <a:rPr lang="en-US" dirty="0" smtClean="0">
                <a:solidFill>
                  <a:srgbClr val="6E6642"/>
                </a:solidFill>
              </a:rPr>
              <a:t>Christian families help serve the needs                                                           of the parish</a:t>
            </a:r>
          </a:p>
          <a:p>
            <a:pPr lvl="1"/>
            <a:r>
              <a:rPr lang="en-US" dirty="0" smtClean="0"/>
              <a:t>Families help during liturgy.</a:t>
            </a:r>
          </a:p>
          <a:p>
            <a:pPr lvl="1"/>
            <a:r>
              <a:rPr lang="en-US" dirty="0" smtClean="0"/>
              <a:t>Families take on special parish projects.</a:t>
            </a:r>
          </a:p>
          <a:p>
            <a:pPr lvl="1"/>
            <a:r>
              <a:rPr lang="en-US" dirty="0" smtClean="0"/>
              <a:t>Families visit the sick and elderly.</a:t>
            </a:r>
          </a:p>
          <a:p>
            <a:pPr lvl="1"/>
            <a:endParaRPr lang="en-US" dirty="0" smtClean="0"/>
          </a:p>
        </p:txBody>
      </p:sp>
      <p:sp>
        <p:nvSpPr>
          <p:cNvPr id="4" name="TextBox 3"/>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The Graces of the Sacrament of Matrimony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097" y="3114802"/>
            <a:ext cx="4565703" cy="3013364"/>
          </a:xfrm>
          <a:prstGeom prst="rect">
            <a:avLst/>
          </a:prstGeom>
        </p:spPr>
      </p:pic>
    </p:spTree>
    <p:extLst>
      <p:ext uri="{BB962C8B-B14F-4D97-AF65-F5344CB8AC3E}">
        <p14:creationId xmlns:p14="http://schemas.microsoft.com/office/powerpoint/2010/main" val="180108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4746"/>
            <a:ext cx="10515600" cy="1325563"/>
          </a:xfrm>
        </p:spPr>
        <p:txBody>
          <a:bodyPr/>
          <a:lstStyle/>
          <a:p>
            <a:r>
              <a:rPr lang="en-US" b="1" dirty="0" smtClean="0">
                <a:solidFill>
                  <a:schemeClr val="bg1"/>
                </a:solidFill>
                <a:latin typeface="Trebuchet MS" charset="0"/>
                <a:ea typeface="Trebuchet MS" charset="0"/>
                <a:cs typeface="Trebuchet MS" charset="0"/>
              </a:rPr>
              <a:t>Community with Society</a:t>
            </a:r>
            <a:br>
              <a:rPr lang="en-US" b="1" dirty="0" smtClean="0">
                <a:solidFill>
                  <a:schemeClr val="bg1"/>
                </a:solidFill>
                <a:latin typeface="Trebuchet MS" charset="0"/>
                <a:ea typeface="Trebuchet MS" charset="0"/>
                <a:cs typeface="Trebuchet MS" charset="0"/>
              </a:rPr>
            </a:br>
            <a:endParaRPr lang="en-US" b="1" dirty="0">
              <a:solidFill>
                <a:schemeClr val="bg1"/>
              </a:solidFill>
              <a:latin typeface="Trebuchet MS" charset="0"/>
              <a:ea typeface="Trebuchet MS" charset="0"/>
              <a:cs typeface="Trebuchet MS" charset="0"/>
            </a:endParaRPr>
          </a:p>
        </p:txBody>
      </p:sp>
      <p:sp>
        <p:nvSpPr>
          <p:cNvPr id="3" name="Content Placeholder 2"/>
          <p:cNvSpPr>
            <a:spLocks noGrp="1"/>
          </p:cNvSpPr>
          <p:nvPr>
            <p:ph idx="1"/>
          </p:nvPr>
        </p:nvSpPr>
        <p:spPr>
          <a:xfrm>
            <a:off x="207818" y="1182194"/>
            <a:ext cx="11128053" cy="5354890"/>
          </a:xfrm>
        </p:spPr>
        <p:txBody>
          <a:bodyPr>
            <a:normAutofit/>
          </a:bodyPr>
          <a:lstStyle/>
          <a:p>
            <a:pPr marL="0" indent="0">
              <a:buNone/>
            </a:pPr>
            <a:r>
              <a:rPr lang="en-US" b="1" dirty="0" smtClean="0"/>
              <a:t>Husbands and wives socialize their own children.</a:t>
            </a:r>
          </a:p>
          <a:p>
            <a:pPr lvl="1"/>
            <a:r>
              <a:rPr lang="en-US" dirty="0" smtClean="0"/>
              <a:t>Children learn respect for life, love of poor, and good citizenship.</a:t>
            </a:r>
          </a:p>
          <a:p>
            <a:pPr marL="457200" lvl="1" indent="0">
              <a:buNone/>
            </a:pPr>
            <a:endParaRPr lang="en-US" b="1" dirty="0" smtClean="0"/>
          </a:p>
          <a:p>
            <a:pPr marL="0" indent="0">
              <a:buNone/>
            </a:pPr>
            <a:r>
              <a:rPr lang="en-US" b="1" dirty="0" smtClean="0"/>
              <a:t>Christian families participate in politics,                                                               promoting and safeguarding family                                                                                   values in society.</a:t>
            </a:r>
          </a:p>
          <a:p>
            <a:pPr lvl="1"/>
            <a:r>
              <a:rPr lang="en-US" dirty="0" smtClean="0"/>
              <a:t>Voters, lobbyists to ensure rights of                                                                                         every family.</a:t>
            </a:r>
          </a:p>
          <a:p>
            <a:pPr marL="457200" lvl="1" indent="0">
              <a:buNone/>
            </a:pPr>
            <a:endParaRPr lang="en-US" dirty="0" smtClean="0"/>
          </a:p>
          <a:p>
            <a:pPr marL="0" indent="0">
              <a:buNone/>
            </a:pPr>
            <a:r>
              <a:rPr lang="en-US" b="1" dirty="0" smtClean="0"/>
              <a:t>Christian families work for justice                                                                                        and peace.</a:t>
            </a:r>
          </a:p>
          <a:p>
            <a:pPr lvl="1"/>
            <a:r>
              <a:rPr lang="en-US" dirty="0" smtClean="0"/>
              <a:t>Families serve the poor.</a:t>
            </a:r>
          </a:p>
          <a:p>
            <a:pPr lvl="1"/>
            <a:r>
              <a:rPr lang="en-US" dirty="0" smtClean="0"/>
              <a:t>Families stand for human dignity.</a:t>
            </a:r>
            <a:endParaRPr lang="en-US" dirty="0"/>
          </a:p>
        </p:txBody>
      </p:sp>
      <p:sp>
        <p:nvSpPr>
          <p:cNvPr id="4" name="TextBox 3"/>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The Graces of the Sacrament of Matrimony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471" y="2699038"/>
            <a:ext cx="4978400" cy="3653380"/>
          </a:xfrm>
          <a:prstGeom prst="rect">
            <a:avLst/>
          </a:prstGeom>
        </p:spPr>
      </p:pic>
    </p:spTree>
    <p:extLst>
      <p:ext uri="{BB962C8B-B14F-4D97-AF65-F5344CB8AC3E}">
        <p14:creationId xmlns:p14="http://schemas.microsoft.com/office/powerpoint/2010/main" val="2003572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275" y="1170337"/>
            <a:ext cx="5793830" cy="5170646"/>
          </a:xfrm>
          <a:prstGeom prst="rect">
            <a:avLst/>
          </a:prstGeom>
          <a:noFill/>
          <a:effectLst>
            <a:reflection endPos="0" dir="5400000" sy="-100000" algn="bl" rotWithShape="0"/>
          </a:effectLst>
        </p:spPr>
        <p:txBody>
          <a:bodyPr wrap="square" lIns="91440" tIns="45720" rIns="91440" bIns="45720">
            <a:spAutoFit/>
          </a:bodyPr>
          <a:lstStyle/>
          <a:p>
            <a:pPr algn="ctr"/>
            <a:r>
              <a:rPr lang="en-US" sz="6600" b="1" cap="none" spc="0" dirty="0" smtClean="0">
                <a:ln w="0"/>
                <a:solidFill>
                  <a:srgbClr val="F47B1E"/>
                </a:solidFill>
                <a:effectLst>
                  <a:reflection blurRad="6350" endPos="0" dir="5400000" sy="-90000" algn="bl" rotWithShape="0"/>
                </a:effectLst>
                <a:latin typeface="Trebuchet MS" charset="0"/>
                <a:ea typeface="Trebuchet MS" charset="0"/>
                <a:cs typeface="Trebuchet MS" charset="0"/>
              </a:rPr>
              <a:t>The Sacrament </a:t>
            </a:r>
          </a:p>
          <a:p>
            <a:pPr algn="ctr"/>
            <a:r>
              <a:rPr lang="en-US" sz="6600" b="1" dirty="0">
                <a:ln w="0"/>
                <a:solidFill>
                  <a:srgbClr val="F47B1E"/>
                </a:solidFill>
                <a:effectLst>
                  <a:reflection blurRad="6350" endPos="0" dir="5400000" sy="-90000" algn="bl" rotWithShape="0"/>
                </a:effectLst>
                <a:latin typeface="Trebuchet MS" charset="0"/>
                <a:ea typeface="Trebuchet MS" charset="0"/>
                <a:cs typeface="Trebuchet MS" charset="0"/>
              </a:rPr>
              <a:t>o</a:t>
            </a:r>
            <a:r>
              <a:rPr lang="en-US" sz="6600" b="1" cap="none" spc="0" dirty="0" smtClean="0">
                <a:ln w="0"/>
                <a:solidFill>
                  <a:srgbClr val="F47B1E"/>
                </a:solidFill>
                <a:effectLst>
                  <a:reflection blurRad="6350" endPos="0" dir="5400000" sy="-90000" algn="bl" rotWithShape="0"/>
                </a:effectLst>
                <a:latin typeface="Trebuchet MS" charset="0"/>
                <a:ea typeface="Trebuchet MS" charset="0"/>
                <a:cs typeface="Trebuchet MS" charset="0"/>
              </a:rPr>
              <a:t>f </a:t>
            </a:r>
          </a:p>
          <a:p>
            <a:pPr algn="ctr"/>
            <a:r>
              <a:rPr lang="en-US" sz="6600" b="1" cap="none" spc="0" dirty="0" smtClean="0">
                <a:ln w="0"/>
                <a:solidFill>
                  <a:srgbClr val="F47B1E"/>
                </a:solidFill>
                <a:effectLst>
                  <a:reflection blurRad="6350" endPos="0" dir="5400000" sy="-90000" algn="bl" rotWithShape="0"/>
                </a:effectLst>
                <a:latin typeface="Trebuchet MS" charset="0"/>
                <a:ea typeface="Trebuchet MS" charset="0"/>
                <a:cs typeface="Trebuchet MS" charset="0"/>
              </a:rPr>
              <a:t>Matrimony</a:t>
            </a:r>
          </a:p>
          <a:p>
            <a:pPr algn="ctr"/>
            <a:endParaRPr lang="en-US" sz="6600" dirty="0">
              <a:ln w="0"/>
              <a:solidFill>
                <a:srgbClr val="C44850"/>
              </a:solidFill>
              <a:effectLst>
                <a:reflection blurRad="6350" stA="53000" endA="300" endPos="35500" dir="5400000" sy="-90000" algn="bl" rotWithShape="0"/>
              </a:effectLst>
              <a:latin typeface="Trebuchet MS" charset="0"/>
              <a:ea typeface="Trebuchet MS" charset="0"/>
              <a:cs typeface="Trebuchet MS" charset="0"/>
            </a:endParaRPr>
          </a:p>
        </p:txBody>
      </p:sp>
      <p:sp>
        <p:nvSpPr>
          <p:cNvPr id="5" name="TextBox 4"/>
          <p:cNvSpPr txBox="1"/>
          <p:nvPr/>
        </p:nvSpPr>
        <p:spPr>
          <a:xfrm>
            <a:off x="1959724" y="385507"/>
            <a:ext cx="3862355" cy="784830"/>
          </a:xfrm>
          <a:prstGeom prst="rect">
            <a:avLst/>
          </a:prstGeom>
          <a:noFill/>
        </p:spPr>
        <p:txBody>
          <a:bodyPr wrap="square" rtlCol="0">
            <a:spAutoFit/>
          </a:bodyPr>
          <a:lstStyle/>
          <a:p>
            <a:r>
              <a:rPr lang="en-US" sz="4500" dirty="0" smtClean="0">
                <a:solidFill>
                  <a:srgbClr val="1B94D8"/>
                </a:solidFill>
                <a:latin typeface="Trebuchet MS" charset="0"/>
                <a:ea typeface="Trebuchet MS" charset="0"/>
                <a:cs typeface="Trebuchet MS" charset="0"/>
              </a:rPr>
              <a:t>Chapter </a:t>
            </a:r>
            <a:r>
              <a:rPr lang="en-US" sz="4500" dirty="0">
                <a:solidFill>
                  <a:srgbClr val="1B94D8"/>
                </a:solidFill>
                <a:latin typeface="Trebuchet MS" charset="0"/>
                <a:ea typeface="Trebuchet MS" charset="0"/>
                <a:cs typeface="Trebuchet MS" charset="0"/>
              </a:rPr>
              <a:t>9</a:t>
            </a:r>
          </a:p>
        </p:txBody>
      </p:sp>
      <p:pic>
        <p:nvPicPr>
          <p:cNvPr id="6" name="Picture 5"/>
          <p:cNvPicPr/>
          <p:nvPr/>
        </p:nvPicPr>
        <p:blipFill rotWithShape="1">
          <a:blip r:embed="rId2"/>
          <a:srcRect l="32705" t="14228" r="23046" b="19038"/>
          <a:stretch/>
        </p:blipFill>
        <p:spPr bwMode="auto">
          <a:xfrm>
            <a:off x="6890657" y="385508"/>
            <a:ext cx="5301343" cy="59554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5975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4010891"/>
            <a:ext cx="11222181" cy="2140528"/>
          </a:xfrm>
          <a:solidFill>
            <a:srgbClr val="4F547C">
              <a:alpha val="30000"/>
            </a:srgbClr>
          </a:solidFill>
          <a:effectLst>
            <a:outerShdw blurRad="50800" dist="50800" dir="5400000" algn="ctr" rotWithShape="0">
              <a:srgbClr val="000000"/>
            </a:outerShdw>
          </a:effectLst>
        </p:spPr>
        <p:txBody>
          <a:bodyPr>
            <a:normAutofit fontScale="92500" lnSpcReduction="20000"/>
          </a:bodyPr>
          <a:lstStyle/>
          <a:p>
            <a:pPr marL="0" indent="0">
              <a:buNone/>
            </a:pPr>
            <a:r>
              <a:rPr lang="en-US" i="1" dirty="0" smtClean="0">
                <a:solidFill>
                  <a:schemeClr val="accent4">
                    <a:lumMod val="60000"/>
                    <a:lumOff val="40000"/>
                  </a:schemeClr>
                </a:solidFill>
                <a:latin typeface="Al Nile" charset="-78"/>
                <a:ea typeface="Al Nile" charset="-78"/>
                <a:cs typeface="Al Nile" charset="-78"/>
              </a:rPr>
              <a:t>“</a:t>
            </a:r>
            <a:r>
              <a:rPr lang="en-US" sz="4500" i="1" dirty="0" smtClean="0">
                <a:solidFill>
                  <a:schemeClr val="bg1"/>
                </a:solidFill>
                <a:latin typeface="Al Nile" charset="-78"/>
                <a:ea typeface="Al Nile" charset="-78"/>
                <a:cs typeface="Al Nile" charset="-78"/>
              </a:rPr>
              <a:t>Husbands, love your wives, even as Christ loved the church and handed himself over for her. </a:t>
            </a:r>
          </a:p>
          <a:p>
            <a:pPr marL="0" indent="0">
              <a:buNone/>
            </a:pPr>
            <a:r>
              <a:rPr lang="en-US" sz="4500" i="1" dirty="0" smtClean="0">
                <a:solidFill>
                  <a:schemeClr val="bg1"/>
                </a:solidFill>
                <a:latin typeface="Al Nile" charset="-78"/>
                <a:ea typeface="Al Nile" charset="-78"/>
                <a:cs typeface="Al Nile" charset="-78"/>
              </a:rPr>
              <a:t>(Eph 5:25)</a:t>
            </a:r>
            <a:endParaRPr lang="en-US" sz="4500" i="1" dirty="0">
              <a:solidFill>
                <a:schemeClr val="bg1"/>
              </a:solidFill>
              <a:latin typeface="Al Nile" charset="-78"/>
              <a:ea typeface="Al Nile" charset="-78"/>
              <a:cs typeface="Al Nile" charset="-78"/>
            </a:endParaRPr>
          </a:p>
        </p:txBody>
      </p:sp>
    </p:spTree>
    <p:extLst>
      <p:ext uri="{BB962C8B-B14F-4D97-AF65-F5344CB8AC3E}">
        <p14:creationId xmlns:p14="http://schemas.microsoft.com/office/powerpoint/2010/main" val="166420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037" y="261216"/>
            <a:ext cx="10515600" cy="1325563"/>
          </a:xfrm>
        </p:spPr>
        <p:txBody>
          <a:bodyPr/>
          <a:lstStyle/>
          <a:p>
            <a:r>
              <a:rPr lang="en-US" b="1" dirty="0" smtClean="0">
                <a:solidFill>
                  <a:schemeClr val="bg1"/>
                </a:solidFill>
                <a:latin typeface="Trebuchet MS" charset="0"/>
                <a:ea typeface="Trebuchet MS" charset="0"/>
                <a:cs typeface="Trebuchet MS" charset="0"/>
              </a:rPr>
              <a:t>Reasons for marriage</a:t>
            </a:r>
            <a:endParaRPr lang="en-US" b="1" dirty="0">
              <a:solidFill>
                <a:schemeClr val="bg1"/>
              </a:solidFill>
              <a:latin typeface="Trebuchet MS" charset="0"/>
              <a:ea typeface="Trebuchet MS" charset="0"/>
              <a:cs typeface="Trebuchet MS" charset="0"/>
            </a:endParaRPr>
          </a:p>
        </p:txBody>
      </p:sp>
      <p:sp>
        <p:nvSpPr>
          <p:cNvPr id="3" name="Content Placeholder 2"/>
          <p:cNvSpPr>
            <a:spLocks noGrp="1"/>
          </p:cNvSpPr>
          <p:nvPr>
            <p:ph idx="1"/>
          </p:nvPr>
        </p:nvSpPr>
        <p:spPr>
          <a:xfrm>
            <a:off x="838200" y="1825625"/>
            <a:ext cx="4315691" cy="4351338"/>
          </a:xfrm>
        </p:spPr>
        <p:txBody>
          <a:bodyPr>
            <a:normAutofit fontScale="92500" lnSpcReduction="10000"/>
          </a:bodyPr>
          <a:lstStyle/>
          <a:p>
            <a:r>
              <a:rPr lang="en-US" dirty="0" smtClean="0">
                <a:solidFill>
                  <a:schemeClr val="tx1">
                    <a:lumMod val="65000"/>
                    <a:lumOff val="35000"/>
                  </a:schemeClr>
                </a:solidFill>
              </a:rPr>
              <a:t>God established marriage for two purposes:</a:t>
            </a:r>
          </a:p>
          <a:p>
            <a:pPr lvl="1"/>
            <a:r>
              <a:rPr lang="en-US" dirty="0" smtClean="0">
                <a:solidFill>
                  <a:schemeClr val="tx1">
                    <a:lumMod val="65000"/>
                    <a:lumOff val="35000"/>
                  </a:schemeClr>
                </a:solidFill>
              </a:rPr>
              <a:t>unity of husband and wife</a:t>
            </a:r>
          </a:p>
          <a:p>
            <a:pPr lvl="1"/>
            <a:r>
              <a:rPr lang="en-US" dirty="0" smtClean="0">
                <a:solidFill>
                  <a:schemeClr val="tx1">
                    <a:lumMod val="65000"/>
                    <a:lumOff val="35000"/>
                  </a:schemeClr>
                </a:solidFill>
              </a:rPr>
              <a:t>procreation and education of children.</a:t>
            </a:r>
          </a:p>
          <a:p>
            <a:r>
              <a:rPr lang="en-US" dirty="0" smtClean="0">
                <a:solidFill>
                  <a:schemeClr val="tx1">
                    <a:lumMod val="65000"/>
                    <a:lumOff val="35000"/>
                  </a:schemeClr>
                </a:solidFill>
              </a:rPr>
              <a:t>Man and woman form a lifelong covenant.</a:t>
            </a:r>
          </a:p>
          <a:p>
            <a:r>
              <a:rPr lang="en-US" dirty="0" smtClean="0">
                <a:solidFill>
                  <a:schemeClr val="tx1">
                    <a:lumMod val="65000"/>
                    <a:lumOff val="35000"/>
                  </a:schemeClr>
                </a:solidFill>
              </a:rPr>
              <a:t>Throughout their lives, they support each other, help each other grow in love and bring each other closer to God.</a:t>
            </a:r>
          </a:p>
          <a:p>
            <a:endParaRPr lang="en-US" dirty="0"/>
          </a:p>
          <a:p>
            <a:endParaRPr lang="en-US" dirty="0"/>
          </a:p>
        </p:txBody>
      </p:sp>
      <p:sp>
        <p:nvSpPr>
          <p:cNvPr id="4" name="TextBox 3"/>
          <p:cNvSpPr txBox="1"/>
          <p:nvPr/>
        </p:nvSpPr>
        <p:spPr>
          <a:xfrm>
            <a:off x="6078071" y="6352418"/>
            <a:ext cx="5642873" cy="369332"/>
          </a:xfrm>
          <a:prstGeom prst="rect">
            <a:avLst/>
          </a:prstGeom>
          <a:noFill/>
        </p:spPr>
        <p:txBody>
          <a:bodyPr wrap="square" rtlCol="0">
            <a:spAutoFit/>
          </a:bodyPr>
          <a:lstStyle/>
          <a:p>
            <a:pPr algn="r"/>
            <a:r>
              <a:rPr lang="en-US" i="1" dirty="0" smtClean="0">
                <a:solidFill>
                  <a:schemeClr val="bg1"/>
                </a:solidFill>
                <a:latin typeface="Trebuchet MS" charset="0"/>
                <a:ea typeface="Trebuchet MS" charset="0"/>
                <a:cs typeface="Trebuchet MS" charset="0"/>
              </a:rPr>
              <a:t>Helping Each Other Grow in Love</a:t>
            </a:r>
            <a:endParaRPr lang="en-US" dirty="0">
              <a:solidFill>
                <a:schemeClr val="bg1"/>
              </a:solidFill>
            </a:endParaRPr>
          </a:p>
        </p:txBody>
      </p:sp>
    </p:spTree>
    <p:extLst>
      <p:ext uri="{BB962C8B-B14F-4D97-AF65-F5344CB8AC3E}">
        <p14:creationId xmlns:p14="http://schemas.microsoft.com/office/powerpoint/2010/main" val="85824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65000"/>
                    <a:lumOff val="35000"/>
                  </a:schemeClr>
                </a:solidFill>
                <a:latin typeface="Trebuchet MS" charset="0"/>
                <a:ea typeface="Trebuchet MS" charset="0"/>
                <a:cs typeface="Trebuchet MS" charset="0"/>
              </a:rPr>
              <a:t>F</a:t>
            </a:r>
            <a:r>
              <a:rPr lang="en-US" b="1" dirty="0" smtClean="0">
                <a:solidFill>
                  <a:schemeClr val="tx1">
                    <a:lumMod val="65000"/>
                    <a:lumOff val="35000"/>
                  </a:schemeClr>
                </a:solidFill>
                <a:latin typeface="Trebuchet MS" charset="0"/>
                <a:ea typeface="Trebuchet MS" charset="0"/>
                <a:cs typeface="Trebuchet MS" charset="0"/>
              </a:rPr>
              <a:t>idelity</a:t>
            </a:r>
            <a:endParaRPr lang="en-US" b="1" dirty="0">
              <a:solidFill>
                <a:schemeClr val="tx1">
                  <a:lumMod val="65000"/>
                  <a:lumOff val="35000"/>
                </a:schemeClr>
              </a:solidFill>
              <a:latin typeface="Trebuchet MS" charset="0"/>
              <a:ea typeface="Trebuchet MS" charset="0"/>
              <a:cs typeface="Trebuchet MS" charset="0"/>
            </a:endParaRPr>
          </a:p>
        </p:txBody>
      </p:sp>
      <p:sp>
        <p:nvSpPr>
          <p:cNvPr id="3" name="Content Placeholder 2"/>
          <p:cNvSpPr>
            <a:spLocks noGrp="1"/>
          </p:cNvSpPr>
          <p:nvPr>
            <p:ph idx="1"/>
          </p:nvPr>
        </p:nvSpPr>
        <p:spPr>
          <a:xfrm>
            <a:off x="838200" y="1690688"/>
            <a:ext cx="10515600" cy="4351338"/>
          </a:xfrm>
          <a:noFill/>
        </p:spPr>
        <p:txBody>
          <a:bodyPr/>
          <a:lstStyle/>
          <a:p>
            <a:r>
              <a:rPr lang="en-US" dirty="0"/>
              <a:t>From the Latin word des, meaning faith. “</a:t>
            </a:r>
            <a:r>
              <a:rPr lang="en-US" dirty="0" smtClean="0"/>
              <a:t>Fidelity </a:t>
            </a:r>
            <a:r>
              <a:rPr lang="en-US" dirty="0"/>
              <a:t>expresses constancy in keeping one’s given word. God is faithful” (CCC, </a:t>
            </a:r>
            <a:r>
              <a:rPr lang="en-US" dirty="0" smtClean="0"/>
              <a:t>2365).</a:t>
            </a:r>
          </a:p>
        </p:txBody>
      </p:sp>
      <p:sp>
        <p:nvSpPr>
          <p:cNvPr id="16" name="TextBox 15"/>
          <p:cNvSpPr txBox="1"/>
          <p:nvPr/>
        </p:nvSpPr>
        <p:spPr>
          <a:xfrm>
            <a:off x="6078071" y="6352418"/>
            <a:ext cx="5642873" cy="369332"/>
          </a:xfrm>
          <a:prstGeom prst="rect">
            <a:avLst/>
          </a:prstGeom>
          <a:noFill/>
        </p:spPr>
        <p:txBody>
          <a:bodyPr wrap="square" rtlCol="0">
            <a:spAutoFit/>
          </a:bodyPr>
          <a:lstStyle/>
          <a:p>
            <a:pPr algn="r"/>
            <a:r>
              <a:rPr lang="en-US" i="1" dirty="0" smtClean="0">
                <a:solidFill>
                  <a:schemeClr val="bg1"/>
                </a:solidFill>
                <a:latin typeface="Trebuchet MS" charset="0"/>
                <a:ea typeface="Trebuchet MS" charset="0"/>
                <a:cs typeface="Trebuchet MS" charset="0"/>
              </a:rPr>
              <a:t>Helping Each Other Grow in Love</a:t>
            </a:r>
            <a:endParaRPr lang="en-US" dirty="0">
              <a:solidFill>
                <a:schemeClr val="bg1"/>
              </a:solidFill>
            </a:endParaRPr>
          </a:p>
        </p:txBody>
      </p:sp>
    </p:spTree>
    <p:extLst>
      <p:ext uri="{BB962C8B-B14F-4D97-AF65-F5344CB8AC3E}">
        <p14:creationId xmlns:p14="http://schemas.microsoft.com/office/powerpoint/2010/main" val="1969406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4694201"/>
              </p:ext>
            </p:extLst>
          </p:nvPr>
        </p:nvGraphicFramePr>
        <p:xfrm>
          <a:off x="796025" y="914401"/>
          <a:ext cx="10564092" cy="5012863"/>
        </p:xfrm>
        <a:graphic>
          <a:graphicData uri="http://schemas.openxmlformats.org/drawingml/2006/table">
            <a:tbl>
              <a:tblPr firstRow="1" bandRow="1">
                <a:tableStyleId>{5C22544A-7EE6-4342-B048-85BDC9FD1C3A}</a:tableStyleId>
              </a:tblPr>
              <a:tblGrid>
                <a:gridCol w="5282046"/>
                <a:gridCol w="5282046"/>
              </a:tblGrid>
              <a:tr h="623743">
                <a:tc>
                  <a:txBody>
                    <a:bodyPr/>
                    <a:lstStyle/>
                    <a:p>
                      <a:r>
                        <a:rPr lang="en-US" sz="2200" dirty="0" smtClean="0"/>
                        <a:t>Marriage in the Old Covenant</a:t>
                      </a:r>
                      <a:endParaRPr lang="en-US" sz="2200" dirty="0"/>
                    </a:p>
                  </a:txBody>
                  <a:tcPr/>
                </a:tc>
                <a:tc>
                  <a:txBody>
                    <a:bodyPr/>
                    <a:lstStyle/>
                    <a:p>
                      <a:r>
                        <a:rPr lang="en-US" sz="2200" dirty="0" smtClean="0"/>
                        <a:t>Marriage in the New Covenant</a:t>
                      </a:r>
                      <a:endParaRPr lang="en-US" sz="2200" dirty="0"/>
                    </a:p>
                  </a:txBody>
                  <a:tcPr/>
                </a:tc>
              </a:tr>
              <a:tr h="623743">
                <a:tc>
                  <a:txBody>
                    <a:bodyPr/>
                    <a:lstStyle/>
                    <a:p>
                      <a:r>
                        <a:rPr lang="en-US" sz="2200" dirty="0" smtClean="0"/>
                        <a:t>Private contract initiated between two male heads of families much like buying and selling of</a:t>
                      </a:r>
                      <a:r>
                        <a:rPr lang="en-US" sz="2200" baseline="0" dirty="0" smtClean="0"/>
                        <a:t> property</a:t>
                      </a:r>
                      <a:endParaRPr lang="en-US" sz="2200" dirty="0"/>
                    </a:p>
                  </a:txBody>
                  <a:tcPr/>
                </a:tc>
                <a:tc>
                  <a:txBody>
                    <a:bodyPr/>
                    <a:lstStyle/>
                    <a:p>
                      <a:r>
                        <a:rPr lang="en-US" sz="2200" dirty="0" smtClean="0"/>
                        <a:t>Marriage wa</a:t>
                      </a:r>
                      <a:r>
                        <a:rPr lang="en-US" sz="2200" baseline="0" dirty="0" smtClean="0"/>
                        <a:t>s restored to its original state and raised it to a sacrament among the baptized</a:t>
                      </a:r>
                      <a:endParaRPr lang="en-US" sz="2200" dirty="0"/>
                    </a:p>
                  </a:txBody>
                  <a:tcPr/>
                </a:tc>
              </a:tr>
              <a:tr h="623743">
                <a:tc>
                  <a:txBody>
                    <a:bodyPr/>
                    <a:lstStyle/>
                    <a:p>
                      <a:r>
                        <a:rPr lang="en-US" sz="2200" dirty="0" smtClean="0"/>
                        <a:t>Mosaic Law permitted a decree of divorce</a:t>
                      </a:r>
                      <a:endParaRPr lang="en-US" sz="2200" dirty="0"/>
                    </a:p>
                  </a:txBody>
                  <a:tcPr/>
                </a:tc>
                <a:tc>
                  <a:txBody>
                    <a:bodyPr/>
                    <a:lstStyle/>
                    <a:p>
                      <a:r>
                        <a:rPr lang="en-US" sz="2200" dirty="0" smtClean="0"/>
                        <a:t>“What</a:t>
                      </a:r>
                      <a:r>
                        <a:rPr lang="en-US" sz="2200" baseline="0" dirty="0" smtClean="0"/>
                        <a:t> God has joined together, no human being must separate” (Mt 19:6)</a:t>
                      </a:r>
                      <a:endParaRPr lang="en-US" sz="2200" dirty="0"/>
                    </a:p>
                  </a:txBody>
                  <a:tcPr/>
                </a:tc>
              </a:tr>
              <a:tr h="623743">
                <a:tc>
                  <a:txBody>
                    <a:bodyPr/>
                    <a:lstStyle/>
                    <a:p>
                      <a:r>
                        <a:rPr lang="en-US" sz="2200" dirty="0" smtClean="0"/>
                        <a:t>Polygamy was practiced among the Israelites. This practice signified wealth and privilege and established political alliances and ensured a man would have an heir</a:t>
                      </a:r>
                      <a:endParaRPr lang="en-US" sz="2200" dirty="0"/>
                    </a:p>
                  </a:txBody>
                  <a:tcPr/>
                </a:tc>
                <a:tc>
                  <a:txBody>
                    <a:bodyPr/>
                    <a:lstStyle/>
                    <a:p>
                      <a:r>
                        <a:rPr lang="en-US" sz="2200" dirty="0" smtClean="0"/>
                        <a:t>The couple achieves faithfulness that does not end until death, just as Christ was faithful</a:t>
                      </a:r>
                      <a:r>
                        <a:rPr lang="en-US" sz="2200" baseline="0" dirty="0" smtClean="0"/>
                        <a:t> to his mission until his Death</a:t>
                      </a:r>
                      <a:endParaRPr lang="en-US" sz="2200" dirty="0"/>
                    </a:p>
                  </a:txBody>
                  <a:tcPr/>
                </a:tc>
              </a:tr>
              <a:tr h="623743">
                <a:tc>
                  <a:txBody>
                    <a:bodyPr/>
                    <a:lstStyle/>
                    <a:p>
                      <a:r>
                        <a:rPr lang="en-US" sz="2200" dirty="0" smtClean="0"/>
                        <a:t>God</a:t>
                      </a:r>
                      <a:r>
                        <a:rPr lang="en-US" sz="2200" baseline="0" dirty="0" smtClean="0"/>
                        <a:t> loves his people like a bridegroom cares for the woman he loves</a:t>
                      </a:r>
                      <a:endParaRPr lang="en-US" sz="2200" dirty="0"/>
                    </a:p>
                  </a:txBody>
                  <a:tcPr/>
                </a:tc>
                <a:tc>
                  <a:txBody>
                    <a:bodyPr/>
                    <a:lstStyle/>
                    <a:p>
                      <a:r>
                        <a:rPr lang="en-US" sz="2200" dirty="0" smtClean="0"/>
                        <a:t>The relationship</a:t>
                      </a:r>
                      <a:r>
                        <a:rPr lang="en-US" sz="2200" baseline="0" dirty="0" smtClean="0"/>
                        <a:t> between husband and wife reflects the intimacy and union between Christ and the Church</a:t>
                      </a:r>
                      <a:endParaRPr lang="en-US" sz="2200" dirty="0"/>
                    </a:p>
                  </a:txBody>
                  <a:tcPr/>
                </a:tc>
              </a:tr>
            </a:tbl>
          </a:graphicData>
        </a:graphic>
      </p:graphicFrame>
      <p:sp>
        <p:nvSpPr>
          <p:cNvPr id="5" name="TextBox 4"/>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Helping Each Other Grow in Love</a:t>
            </a:r>
            <a:endParaRPr lang="en-US" dirty="0"/>
          </a:p>
        </p:txBody>
      </p:sp>
      <p:sp>
        <p:nvSpPr>
          <p:cNvPr id="7" name="TextBox 6"/>
          <p:cNvSpPr txBox="1"/>
          <p:nvPr/>
        </p:nvSpPr>
        <p:spPr>
          <a:xfrm>
            <a:off x="1413164" y="187036"/>
            <a:ext cx="9185563" cy="477054"/>
          </a:xfrm>
          <a:prstGeom prst="rect">
            <a:avLst/>
          </a:prstGeom>
          <a:noFill/>
        </p:spPr>
        <p:txBody>
          <a:bodyPr wrap="square" rtlCol="0">
            <a:spAutoFit/>
          </a:bodyPr>
          <a:lstStyle/>
          <a:p>
            <a:pPr algn="ctr"/>
            <a:r>
              <a:rPr lang="en-US" sz="2500" b="1" dirty="0" smtClean="0">
                <a:solidFill>
                  <a:schemeClr val="accent1">
                    <a:lumMod val="50000"/>
                  </a:schemeClr>
                </a:solidFill>
                <a:latin typeface="Trebuchet MS" charset="0"/>
                <a:ea typeface="Trebuchet MS" charset="0"/>
                <a:cs typeface="Trebuchet MS" charset="0"/>
              </a:rPr>
              <a:t>Marriage in the Old versus New Covenant </a:t>
            </a:r>
            <a:endParaRPr lang="en-US" sz="2500"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65583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latin typeface="Trebuchet MS" charset="0"/>
                <a:ea typeface="Trebuchet MS" charset="0"/>
                <a:cs typeface="Trebuchet MS" charset="0"/>
              </a:rPr>
              <a:t>Declaration of Nullity</a:t>
            </a:r>
            <a:endParaRPr lang="en-US" dirty="0">
              <a:solidFill>
                <a:schemeClr val="accent4">
                  <a:lumMod val="60000"/>
                  <a:lumOff val="40000"/>
                </a:schemeClr>
              </a:solidFill>
              <a:latin typeface="Trebuchet MS" charset="0"/>
              <a:ea typeface="Trebuchet MS" charset="0"/>
              <a:cs typeface="Trebuchet MS" charset="0"/>
            </a:endParaRPr>
          </a:p>
        </p:txBody>
      </p:sp>
      <p:sp>
        <p:nvSpPr>
          <p:cNvPr id="3" name="Content Placeholder 2"/>
          <p:cNvSpPr>
            <a:spLocks noGrp="1"/>
          </p:cNvSpPr>
          <p:nvPr>
            <p:ph idx="1"/>
          </p:nvPr>
        </p:nvSpPr>
        <p:spPr/>
        <p:txBody>
          <a:bodyPr/>
          <a:lstStyle/>
          <a:p>
            <a:r>
              <a:rPr lang="en-US" dirty="0">
                <a:solidFill>
                  <a:schemeClr val="bg1"/>
                </a:solidFill>
              </a:rPr>
              <a:t>The Church’s declaration that a particular marriage—whether presumed as a </a:t>
            </a:r>
            <a:r>
              <a:rPr lang="en-US" dirty="0" smtClean="0">
                <a:solidFill>
                  <a:schemeClr val="bg1"/>
                </a:solidFill>
              </a:rPr>
              <a:t>sacramental </a:t>
            </a:r>
            <a:r>
              <a:rPr lang="en-US" dirty="0">
                <a:solidFill>
                  <a:schemeClr val="bg1"/>
                </a:solidFill>
              </a:rPr>
              <a:t>bond or simply a natural bond—was never </a:t>
            </a:r>
            <a:r>
              <a:rPr lang="en-US" dirty="0" smtClean="0">
                <a:solidFill>
                  <a:schemeClr val="bg1"/>
                </a:solidFill>
              </a:rPr>
              <a:t>valid.</a:t>
            </a:r>
          </a:p>
          <a:p>
            <a:r>
              <a:rPr lang="en-US" dirty="0" smtClean="0">
                <a:solidFill>
                  <a:schemeClr val="bg1"/>
                </a:solidFill>
              </a:rPr>
              <a:t>This is not a “Catholic divorce” but rather states that the necessary components of a sacramental marriage were not present when the “marriage” took place and therefore was never valid. </a:t>
            </a:r>
          </a:p>
          <a:p>
            <a:endParaRPr lang="en-US" dirty="0">
              <a:solidFill>
                <a:schemeClr val="bg1"/>
              </a:solidFill>
            </a:endParaRPr>
          </a:p>
        </p:txBody>
      </p:sp>
      <p:sp>
        <p:nvSpPr>
          <p:cNvPr id="6" name="TextBox 5"/>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Understanding the Sacrament of Matrimony</a:t>
            </a:r>
            <a:endParaRPr lang="en-US" dirty="0"/>
          </a:p>
        </p:txBody>
      </p:sp>
    </p:spTree>
    <p:extLst>
      <p:ext uri="{BB962C8B-B14F-4D97-AF65-F5344CB8AC3E}">
        <p14:creationId xmlns:p14="http://schemas.microsoft.com/office/powerpoint/2010/main" val="70065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2727" y="457200"/>
            <a:ext cx="4502727" cy="1325563"/>
          </a:xfrm>
        </p:spPr>
        <p:txBody>
          <a:bodyPr/>
          <a:lstStyle/>
          <a:p>
            <a:pPr algn="ctr"/>
            <a:r>
              <a:rPr lang="en-US" b="1" dirty="0" smtClean="0">
                <a:solidFill>
                  <a:schemeClr val="accent4">
                    <a:lumMod val="40000"/>
                    <a:lumOff val="60000"/>
                  </a:schemeClr>
                </a:solidFill>
                <a:latin typeface="Trebuchet MS" charset="0"/>
                <a:ea typeface="Trebuchet MS" charset="0"/>
                <a:cs typeface="Trebuchet MS" charset="0"/>
              </a:rPr>
              <a:t>Requirements of Marriage </a:t>
            </a:r>
            <a:endParaRPr lang="en-US" b="1" dirty="0">
              <a:solidFill>
                <a:schemeClr val="accent4">
                  <a:lumMod val="40000"/>
                  <a:lumOff val="60000"/>
                </a:schemeClr>
              </a:solidFill>
              <a:latin typeface="Trebuchet MS" charset="0"/>
              <a:ea typeface="Trebuchet MS" charset="0"/>
              <a:cs typeface="Trebuchet MS" charset="0"/>
            </a:endParaRPr>
          </a:p>
        </p:txBody>
      </p:sp>
      <p:sp>
        <p:nvSpPr>
          <p:cNvPr id="3" name="Content Placeholder 2"/>
          <p:cNvSpPr>
            <a:spLocks noGrp="1"/>
          </p:cNvSpPr>
          <p:nvPr>
            <p:ph idx="1"/>
          </p:nvPr>
        </p:nvSpPr>
        <p:spPr>
          <a:xfrm>
            <a:off x="6109852" y="3138055"/>
            <a:ext cx="5611092" cy="2851870"/>
          </a:xfrm>
          <a:solidFill>
            <a:schemeClr val="accent4">
              <a:lumMod val="20000"/>
              <a:lumOff val="80000"/>
            </a:schemeClr>
          </a:solidFill>
          <a:effectLst>
            <a:outerShdw blurRad="50800" dist="50800" dir="5400000" algn="ctr" rotWithShape="0">
              <a:srgbClr val="000000">
                <a:alpha val="27000"/>
              </a:srgbClr>
            </a:outerShdw>
          </a:effectLst>
        </p:spPr>
        <p:txBody>
          <a:bodyPr>
            <a:normAutofit fontScale="77500" lnSpcReduction="20000"/>
          </a:bodyPr>
          <a:lstStyle/>
          <a:p>
            <a:r>
              <a:rPr lang="en-US" b="1" dirty="0" smtClean="0"/>
              <a:t>Must be free to marry</a:t>
            </a:r>
          </a:p>
          <a:p>
            <a:pPr lvl="1"/>
            <a:r>
              <a:rPr lang="en-US" dirty="0" smtClean="0"/>
              <a:t>If married before the spouse must have either passed away or the marriage annulled by the Church.</a:t>
            </a:r>
          </a:p>
          <a:p>
            <a:pPr lvl="1"/>
            <a:r>
              <a:rPr lang="en-US" dirty="0" smtClean="0"/>
              <a:t>Must be of legal age.</a:t>
            </a:r>
          </a:p>
          <a:p>
            <a:pPr lvl="1"/>
            <a:r>
              <a:rPr lang="en-US" dirty="0" smtClean="0"/>
              <a:t>Must marry someone of the opposite sex.</a:t>
            </a:r>
          </a:p>
          <a:p>
            <a:r>
              <a:rPr lang="en-US" b="1" dirty="0" smtClean="0"/>
              <a:t>Must give their free consent to marry</a:t>
            </a:r>
          </a:p>
          <a:p>
            <a:pPr lvl="1"/>
            <a:r>
              <a:rPr lang="en-US" dirty="0" smtClean="0"/>
              <a:t>No one can be forcing either spouse to marry.</a:t>
            </a:r>
          </a:p>
          <a:p>
            <a:r>
              <a:rPr lang="en-US" b="1" dirty="0" smtClean="0"/>
              <a:t>Must follow canonical form of marriage (according to the laws of the Church) </a:t>
            </a:r>
          </a:p>
          <a:p>
            <a:pPr lvl="1"/>
            <a:endParaRPr lang="en-US" dirty="0" smtClean="0"/>
          </a:p>
        </p:txBody>
      </p:sp>
      <p:sp>
        <p:nvSpPr>
          <p:cNvPr id="4" name="TextBox 3"/>
          <p:cNvSpPr txBox="1"/>
          <p:nvPr/>
        </p:nvSpPr>
        <p:spPr>
          <a:xfrm>
            <a:off x="6078071" y="6352418"/>
            <a:ext cx="5642873" cy="369332"/>
          </a:xfrm>
          <a:prstGeom prst="rect">
            <a:avLst/>
          </a:prstGeom>
          <a:noFill/>
        </p:spPr>
        <p:txBody>
          <a:bodyPr wrap="square" rtlCol="0">
            <a:spAutoFit/>
          </a:bodyPr>
          <a:lstStyle/>
          <a:p>
            <a:pPr algn="r"/>
            <a:r>
              <a:rPr lang="en-US" i="1" dirty="0" smtClean="0">
                <a:solidFill>
                  <a:schemeClr val="bg1"/>
                </a:solidFill>
                <a:latin typeface="Trebuchet MS" charset="0"/>
                <a:ea typeface="Trebuchet MS" charset="0"/>
                <a:cs typeface="Trebuchet MS" charset="0"/>
              </a:rPr>
              <a:t>Understanding the Sacrament of Matrimony</a:t>
            </a:r>
            <a:endParaRPr lang="en-US" dirty="0">
              <a:solidFill>
                <a:schemeClr val="bg1"/>
              </a:solidFill>
            </a:endParaRPr>
          </a:p>
        </p:txBody>
      </p:sp>
    </p:spTree>
    <p:extLst>
      <p:ext uri="{BB962C8B-B14F-4D97-AF65-F5344CB8AC3E}">
        <p14:creationId xmlns:p14="http://schemas.microsoft.com/office/powerpoint/2010/main" val="1983950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985" y="211213"/>
            <a:ext cx="10515600" cy="1325563"/>
          </a:xfrm>
        </p:spPr>
        <p:txBody>
          <a:bodyPr/>
          <a:lstStyle/>
          <a:p>
            <a:r>
              <a:rPr lang="en-US" dirty="0" smtClean="0">
                <a:solidFill>
                  <a:srgbClr val="D0C5B4"/>
                </a:solidFill>
                <a:latin typeface="Trebuchet MS" charset="0"/>
                <a:ea typeface="Trebuchet MS" charset="0"/>
                <a:cs typeface="Trebuchet MS" charset="0"/>
              </a:rPr>
              <a:t>Marriage Preparation</a:t>
            </a:r>
            <a:endParaRPr lang="en-US" dirty="0">
              <a:solidFill>
                <a:srgbClr val="D0C5B4"/>
              </a:solidFill>
              <a:latin typeface="Trebuchet MS" charset="0"/>
              <a:ea typeface="Trebuchet MS" charset="0"/>
              <a:cs typeface="Trebuchet MS" charset="0"/>
            </a:endParaRPr>
          </a:p>
        </p:txBody>
      </p:sp>
      <p:sp>
        <p:nvSpPr>
          <p:cNvPr id="3" name="Content Placeholder 2"/>
          <p:cNvSpPr>
            <a:spLocks noGrp="1"/>
          </p:cNvSpPr>
          <p:nvPr>
            <p:ph idx="1"/>
          </p:nvPr>
        </p:nvSpPr>
        <p:spPr>
          <a:xfrm>
            <a:off x="547254" y="1718831"/>
            <a:ext cx="3900055" cy="4351338"/>
          </a:xfrm>
        </p:spPr>
        <p:txBody>
          <a:bodyPr/>
          <a:lstStyle/>
          <a:p>
            <a:r>
              <a:rPr lang="en-US" dirty="0" smtClean="0"/>
              <a:t>Finances</a:t>
            </a:r>
          </a:p>
          <a:p>
            <a:r>
              <a:rPr lang="en-US" dirty="0" smtClean="0"/>
              <a:t>In-laws</a:t>
            </a:r>
          </a:p>
          <a:p>
            <a:r>
              <a:rPr lang="en-US" dirty="0" smtClean="0"/>
              <a:t>Family size</a:t>
            </a:r>
          </a:p>
          <a:p>
            <a:r>
              <a:rPr lang="en-US" dirty="0" smtClean="0"/>
              <a:t>Children’s education</a:t>
            </a:r>
          </a:p>
          <a:p>
            <a:r>
              <a:rPr lang="en-US" dirty="0" smtClean="0"/>
              <a:t>Values</a:t>
            </a:r>
          </a:p>
          <a:p>
            <a:r>
              <a:rPr lang="en-US" dirty="0" smtClean="0"/>
              <a:t>Preferences</a:t>
            </a:r>
          </a:p>
          <a:p>
            <a:r>
              <a:rPr lang="en-US" dirty="0" smtClean="0"/>
              <a:t>Sexuality</a:t>
            </a:r>
          </a:p>
          <a:p>
            <a:r>
              <a:rPr lang="en-US" dirty="0" smtClean="0"/>
              <a:t>Conflict styles</a:t>
            </a:r>
          </a:p>
          <a:p>
            <a:endParaRPr lang="en-US" dirty="0"/>
          </a:p>
        </p:txBody>
      </p:sp>
      <p:sp>
        <p:nvSpPr>
          <p:cNvPr id="4" name="TextBox 3"/>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Celebrating the Sacrament of Matrimony</a:t>
            </a:r>
            <a:endParaRPr lang="en-US" dirty="0"/>
          </a:p>
        </p:txBody>
      </p:sp>
      <p:sp>
        <p:nvSpPr>
          <p:cNvPr id="5" name="TextBox 4"/>
          <p:cNvSpPr txBox="1"/>
          <p:nvPr/>
        </p:nvSpPr>
        <p:spPr>
          <a:xfrm>
            <a:off x="6078071" y="613685"/>
            <a:ext cx="5275729" cy="5863144"/>
          </a:xfrm>
          <a:prstGeom prst="rect">
            <a:avLst/>
          </a:prstGeom>
          <a:noFill/>
        </p:spPr>
        <p:txBody>
          <a:bodyPr wrap="square" rtlCol="0">
            <a:spAutoFit/>
          </a:bodyPr>
          <a:lstStyle/>
          <a:p>
            <a:r>
              <a:rPr lang="en-US" sz="2500" dirty="0" smtClean="0"/>
              <a:t>A Catholic who enters into a mixed marriage (with a baptized non-Catholic) or a marriage with a disparity of cult (with a non-baptized person) first needs a dispensation or permission from the proper Church authorities</a:t>
            </a:r>
          </a:p>
          <a:p>
            <a:endParaRPr lang="en-US" sz="2500" dirty="0"/>
          </a:p>
          <a:p>
            <a:r>
              <a:rPr lang="en-US" sz="2500" dirty="0" smtClean="0"/>
              <a:t>Both spouses must show that they understand and agree to what the Church teaches bout the purposes and dignity of marriage and the Catholic spouse must promise that any children born to the couple will be baptized and educated as Catholics. </a:t>
            </a:r>
            <a:endParaRPr lang="en-US" sz="2500" dirty="0"/>
          </a:p>
        </p:txBody>
      </p:sp>
    </p:spTree>
    <p:extLst>
      <p:ext uri="{BB962C8B-B14F-4D97-AF65-F5344CB8AC3E}">
        <p14:creationId xmlns:p14="http://schemas.microsoft.com/office/powerpoint/2010/main" val="667149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5" y="344344"/>
            <a:ext cx="10924309" cy="1325563"/>
          </a:xfrm>
        </p:spPr>
        <p:txBody>
          <a:bodyPr>
            <a:normAutofit/>
          </a:bodyPr>
          <a:lstStyle/>
          <a:p>
            <a:pPr algn="ctr"/>
            <a:r>
              <a:rPr lang="en-US" sz="3500" dirty="0" smtClean="0">
                <a:solidFill>
                  <a:schemeClr val="accent2">
                    <a:lumMod val="75000"/>
                  </a:schemeClr>
                </a:solidFill>
                <a:latin typeface="Trebuchet MS" charset="0"/>
                <a:ea typeface="Trebuchet MS" charset="0"/>
                <a:cs typeface="Trebuchet MS" charset="0"/>
              </a:rPr>
              <a:t>Differences between Sacramental and </a:t>
            </a:r>
            <a:br>
              <a:rPr lang="en-US" sz="3500" dirty="0" smtClean="0">
                <a:solidFill>
                  <a:schemeClr val="accent2">
                    <a:lumMod val="75000"/>
                  </a:schemeClr>
                </a:solidFill>
                <a:latin typeface="Trebuchet MS" charset="0"/>
                <a:ea typeface="Trebuchet MS" charset="0"/>
                <a:cs typeface="Trebuchet MS" charset="0"/>
              </a:rPr>
            </a:br>
            <a:r>
              <a:rPr lang="en-US" sz="3500" dirty="0" smtClean="0">
                <a:solidFill>
                  <a:schemeClr val="accent2">
                    <a:lumMod val="75000"/>
                  </a:schemeClr>
                </a:solidFill>
                <a:latin typeface="Trebuchet MS" charset="0"/>
                <a:ea typeface="Trebuchet MS" charset="0"/>
                <a:cs typeface="Trebuchet MS" charset="0"/>
              </a:rPr>
              <a:t>Non-Sacramental Marriages</a:t>
            </a:r>
            <a:endParaRPr lang="en-US" sz="3500" dirty="0">
              <a:solidFill>
                <a:schemeClr val="accent2">
                  <a:lumMod val="75000"/>
                </a:schemeClr>
              </a:solidFill>
              <a:latin typeface="Trebuchet MS" charset="0"/>
              <a:ea typeface="Trebuchet MS" charset="0"/>
              <a:cs typeface="Trebuchet MS"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5120086"/>
              </p:ext>
            </p:extLst>
          </p:nvPr>
        </p:nvGraphicFramePr>
        <p:xfrm>
          <a:off x="311726" y="1825625"/>
          <a:ext cx="11430000" cy="4358640"/>
        </p:xfrm>
        <a:graphic>
          <a:graphicData uri="http://schemas.openxmlformats.org/drawingml/2006/table">
            <a:tbl>
              <a:tblPr firstRow="1" bandRow="1">
                <a:tableStyleId>{21E4AEA4-8DFA-4A89-87EB-49C32662AFE0}</a:tableStyleId>
              </a:tblPr>
              <a:tblGrid>
                <a:gridCol w="5715000"/>
                <a:gridCol w="5715000"/>
              </a:tblGrid>
              <a:tr h="370840">
                <a:tc>
                  <a:txBody>
                    <a:bodyPr/>
                    <a:lstStyle/>
                    <a:p>
                      <a:r>
                        <a:rPr lang="en-US" sz="2500" dirty="0" smtClean="0"/>
                        <a:t>Sacramental Marriage</a:t>
                      </a:r>
                      <a:endParaRPr lang="en-US" sz="2500" dirty="0"/>
                    </a:p>
                  </a:txBody>
                  <a:tcPr/>
                </a:tc>
                <a:tc>
                  <a:txBody>
                    <a:bodyPr/>
                    <a:lstStyle/>
                    <a:p>
                      <a:r>
                        <a:rPr lang="en-US" sz="2500" dirty="0" smtClean="0"/>
                        <a:t>Natural</a:t>
                      </a:r>
                      <a:r>
                        <a:rPr lang="en-US" sz="2500" baseline="0" dirty="0" smtClean="0"/>
                        <a:t> Born Marriage or Civil Marriage</a:t>
                      </a:r>
                      <a:endParaRPr lang="en-US" sz="2500" dirty="0"/>
                    </a:p>
                  </a:txBody>
                  <a:tcPr/>
                </a:tc>
              </a:tr>
              <a:tr h="370840">
                <a:tc>
                  <a:txBody>
                    <a:bodyPr/>
                    <a:lstStyle/>
                    <a:p>
                      <a:r>
                        <a:rPr lang="en-US" sz="2500" dirty="0" smtClean="0"/>
                        <a:t>Can only be dissolved by death</a:t>
                      </a:r>
                      <a:endParaRPr lang="en-US" sz="2500" dirty="0"/>
                    </a:p>
                  </a:txBody>
                  <a:tcPr/>
                </a:tc>
                <a:tc>
                  <a:txBody>
                    <a:bodyPr/>
                    <a:lstStyle/>
                    <a:p>
                      <a:r>
                        <a:rPr lang="en-US" sz="2500" dirty="0" smtClean="0"/>
                        <a:t>May</a:t>
                      </a:r>
                      <a:r>
                        <a:rPr lang="en-US" sz="2500" baseline="0" dirty="0" smtClean="0"/>
                        <a:t> be dissolved during the lifetime of the parties</a:t>
                      </a:r>
                      <a:endParaRPr lang="en-US" sz="2500" dirty="0"/>
                    </a:p>
                  </a:txBody>
                  <a:tcPr/>
                </a:tc>
              </a:tr>
              <a:tr h="370840">
                <a:tc>
                  <a:txBody>
                    <a:bodyPr/>
                    <a:lstStyle/>
                    <a:p>
                      <a:r>
                        <a:rPr lang="en-US" sz="2500" dirty="0" smtClean="0"/>
                        <a:t>Between two baptized people</a:t>
                      </a:r>
                      <a:endParaRPr lang="en-US" sz="2500" dirty="0"/>
                    </a:p>
                  </a:txBody>
                  <a:tcPr/>
                </a:tc>
                <a:tc>
                  <a:txBody>
                    <a:bodyPr/>
                    <a:lstStyle/>
                    <a:p>
                      <a:r>
                        <a:rPr lang="en-US" sz="2500" dirty="0" smtClean="0"/>
                        <a:t>One or more parties may</a:t>
                      </a:r>
                      <a:r>
                        <a:rPr lang="en-US" sz="2500" baseline="0" dirty="0" smtClean="0"/>
                        <a:t> </a:t>
                      </a:r>
                      <a:r>
                        <a:rPr lang="en-US" sz="2500" dirty="0" smtClean="0"/>
                        <a:t>not be baptized</a:t>
                      </a:r>
                      <a:endParaRPr lang="en-US" sz="2500" dirty="0"/>
                    </a:p>
                  </a:txBody>
                  <a:tcPr/>
                </a:tc>
              </a:tr>
              <a:tr h="370840">
                <a:tc>
                  <a:txBody>
                    <a:bodyPr/>
                    <a:lstStyle/>
                    <a:p>
                      <a:r>
                        <a:rPr lang="en-US" sz="2500" dirty="0" smtClean="0"/>
                        <a:t>Marriage </a:t>
                      </a:r>
                      <a:r>
                        <a:rPr lang="en-US" sz="2500" baseline="0" dirty="0" smtClean="0"/>
                        <a:t>is a contract, covenant and sacrament and the priest or deacon acts as a witness for the Church</a:t>
                      </a:r>
                      <a:endParaRPr lang="en-US" sz="2500" dirty="0"/>
                    </a:p>
                  </a:txBody>
                  <a:tcPr/>
                </a:tc>
                <a:tc>
                  <a:txBody>
                    <a:bodyPr/>
                    <a:lstStyle/>
                    <a:p>
                      <a:r>
                        <a:rPr lang="en-US" sz="2500" dirty="0" smtClean="0"/>
                        <a:t>Contract is a</a:t>
                      </a:r>
                      <a:r>
                        <a:rPr lang="en-US" sz="2500" baseline="0" dirty="0" smtClean="0"/>
                        <a:t> legal one and the minister or official acts as an agent to the state</a:t>
                      </a:r>
                      <a:endParaRPr lang="en-US" sz="2500" dirty="0"/>
                    </a:p>
                  </a:txBody>
                  <a:tcPr/>
                </a:tc>
              </a:tr>
              <a:tr h="370840">
                <a:tc>
                  <a:txBody>
                    <a:bodyPr/>
                    <a:lstStyle/>
                    <a:p>
                      <a:r>
                        <a:rPr lang="en-US" sz="2500" dirty="0" smtClean="0"/>
                        <a:t>Does</a:t>
                      </a:r>
                      <a:r>
                        <a:rPr lang="en-US" sz="2500" baseline="0" dirty="0" smtClean="0"/>
                        <a:t> not have any bearing on finances or custody of children</a:t>
                      </a:r>
                      <a:endParaRPr lang="en-US" sz="2500" dirty="0"/>
                    </a:p>
                  </a:txBody>
                  <a:tcPr/>
                </a:tc>
                <a:tc>
                  <a:txBody>
                    <a:bodyPr/>
                    <a:lstStyle/>
                    <a:p>
                      <a:r>
                        <a:rPr lang="en-US" sz="2500" dirty="0" smtClean="0"/>
                        <a:t>Has everything</a:t>
                      </a:r>
                      <a:r>
                        <a:rPr lang="en-US" sz="2500" baseline="0" dirty="0" smtClean="0"/>
                        <a:t> to do with finances and custody or financial obligations of children</a:t>
                      </a:r>
                      <a:endParaRPr lang="en-US" sz="2500" dirty="0"/>
                    </a:p>
                  </a:txBody>
                  <a:tcPr/>
                </a:tc>
              </a:tr>
              <a:tr h="370840">
                <a:tc>
                  <a:txBody>
                    <a:bodyPr/>
                    <a:lstStyle/>
                    <a:p>
                      <a:endParaRPr lang="en-US" sz="2500" dirty="0"/>
                    </a:p>
                  </a:txBody>
                  <a:tcPr/>
                </a:tc>
                <a:tc>
                  <a:txBody>
                    <a:bodyPr/>
                    <a:lstStyle/>
                    <a:p>
                      <a:endParaRPr lang="en-US" sz="2500" dirty="0"/>
                    </a:p>
                  </a:txBody>
                  <a:tcPr/>
                </a:tc>
              </a:tr>
            </a:tbl>
          </a:graphicData>
        </a:graphic>
      </p:graphicFrame>
      <p:sp>
        <p:nvSpPr>
          <p:cNvPr id="5" name="TextBox 4"/>
          <p:cNvSpPr txBox="1"/>
          <p:nvPr/>
        </p:nvSpPr>
        <p:spPr>
          <a:xfrm>
            <a:off x="6078071" y="6352418"/>
            <a:ext cx="5642873"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Celebrating the Sacrament of Matrimony</a:t>
            </a:r>
            <a:endParaRPr lang="en-US" dirty="0"/>
          </a:p>
        </p:txBody>
      </p:sp>
    </p:spTree>
    <p:extLst>
      <p:ext uri="{BB962C8B-B14F-4D97-AF65-F5344CB8AC3E}">
        <p14:creationId xmlns:p14="http://schemas.microsoft.com/office/powerpoint/2010/main" val="189723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3654</TotalTime>
  <Words>1353</Words>
  <Application>Microsoft Office PowerPoint</Application>
  <PresentationFormat>Custom</PresentationFormat>
  <Paragraphs>140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Reasons for marriage</vt:lpstr>
      <vt:lpstr>Fidelity</vt:lpstr>
      <vt:lpstr>PowerPoint Presentation</vt:lpstr>
      <vt:lpstr>Declaration of Nullity</vt:lpstr>
      <vt:lpstr>Requirements of Marriage </vt:lpstr>
      <vt:lpstr>Marriage Preparation</vt:lpstr>
      <vt:lpstr>Differences between Sacramental and  Non-Sacramental Marriages</vt:lpstr>
      <vt:lpstr>Three Rites of Matrimony within the Catholic Church</vt:lpstr>
      <vt:lpstr>Vows, Rings and Blessings</vt:lpstr>
      <vt:lpstr>Sacrament of Matrimony</vt:lpstr>
      <vt:lpstr>Journal  Question</vt:lpstr>
      <vt:lpstr>Natural Family Planning</vt:lpstr>
      <vt:lpstr>Why is contraception against God’s Will?</vt:lpstr>
      <vt:lpstr>Family Communion</vt:lpstr>
      <vt:lpstr>The Domestic Church </vt:lpstr>
      <vt:lpstr>Communion with the Church</vt:lpstr>
      <vt:lpstr>Community with Society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Anhold</dc:creator>
  <cp:lastModifiedBy>Megan Valley</cp:lastModifiedBy>
  <cp:revision>39</cp:revision>
  <dcterms:created xsi:type="dcterms:W3CDTF">2017-12-08T17:25:09Z</dcterms:created>
  <dcterms:modified xsi:type="dcterms:W3CDTF">2018-03-23T15:01:07Z</dcterms:modified>
</cp:coreProperties>
</file>