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8"/>
  </p:notesMasterIdLst>
  <p:handoutMasterIdLst>
    <p:handoutMasterId r:id="rId1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Corbel" panose="020B0503020204020204" pitchFamily="34" charset="0"/>
      <p:regular r:id="rId24"/>
      <p:bold r:id="rId25"/>
      <p:italic r:id="rId26"/>
      <p:boldItalic r:id="rId27"/>
    </p:embeddedFont>
    <p:embeddedFont>
      <p:font typeface="Impact" panose="020B0806030902050204" pitchFamily="34" charset="0"/>
      <p:regular r:id="rId28"/>
    </p:embeddedFont>
    <p:embeddedFont>
      <p:font typeface="Iskoola Pota" panose="020B0502040204020203" pitchFamily="34"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20B96D-320B-6369-A8A7-3D0CD8366B0F}" name="Stephen Anderson" initials="SA" userId="REL3R3rRxu2WUUJ/LM5tIol67BquYWaTVk153MShL+c="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20000"/>
    <a:srgbClr val="FDDFA1"/>
    <a:srgbClr val="FFFF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7" autoAdjust="0"/>
    <p:restoredTop sz="48988" autoAdjust="0"/>
  </p:normalViewPr>
  <p:slideViewPr>
    <p:cSldViewPr snapToGrid="0">
      <p:cViewPr varScale="1">
        <p:scale>
          <a:sx n="43" d="100"/>
          <a:sy n="43" d="100"/>
        </p:scale>
        <p:origin x="1128" y="40"/>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microsoft.com/office/2018/10/relationships/authors" Targe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1EC321-575C-422F-B711-9CACEAA961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625439A-2FE8-4DF0-B5C0-BA8DEA00B6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74F7C2-B39C-4C69-992A-54A2B88662A4}" type="datetimeFigureOut">
              <a:rPr lang="en-US" smtClean="0"/>
              <a:t>12/2/2024</a:t>
            </a:fld>
            <a:endParaRPr lang="en-US"/>
          </a:p>
        </p:txBody>
      </p:sp>
      <p:sp>
        <p:nvSpPr>
          <p:cNvPr id="4" name="Footer Placeholder 3">
            <a:extLst>
              <a:ext uri="{FF2B5EF4-FFF2-40B4-BE49-F238E27FC236}">
                <a16:creationId xmlns:a16="http://schemas.microsoft.com/office/drawing/2014/main" id="{D37DEC29-09AD-47C3-AD04-A425DCF092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The videos linked in this document may contain copyright material. Such material is made available for educational</a:t>
            </a:r>
          </a:p>
        </p:txBody>
      </p:sp>
      <p:sp>
        <p:nvSpPr>
          <p:cNvPr id="5" name="Slide Number Placeholder 4">
            <a:extLst>
              <a:ext uri="{FF2B5EF4-FFF2-40B4-BE49-F238E27FC236}">
                <a16:creationId xmlns:a16="http://schemas.microsoft.com/office/drawing/2014/main" id="{128D7862-5CE1-48A4-B73E-F57DDCD493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725799-8227-4B4F-BD4D-3358E4D8175A}" type="slidenum">
              <a:rPr lang="en-US" smtClean="0"/>
              <a:t>‹#›</a:t>
            </a:fld>
            <a:endParaRPr lang="en-US"/>
          </a:p>
        </p:txBody>
      </p:sp>
    </p:spTree>
    <p:extLst>
      <p:ext uri="{BB962C8B-B14F-4D97-AF65-F5344CB8AC3E}">
        <p14:creationId xmlns:p14="http://schemas.microsoft.com/office/powerpoint/2010/main" val="90546620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pload.wikimedia.org/wikipedia/commons/4/4c/Adam_and_Eve_by_Lucas_Cranach_%28I%29.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trangenotions.com/why-something-rather-noth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ndex.php?title=User:Artistosteles&amp;action=edit&amp;redlink=1"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youtu.be/853zY24cf5Q" TargetMode="External"/><Relationship Id="rId4" Type="http://schemas.openxmlformats.org/officeDocument/2006/relationships/hyperlink" Target="https://youtu.be/qym7ZuGdCsU"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en:Charles_Darwi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strangenotions.com/what-is-the-difference-between-creation-evolution-intelligent-design/" TargetMode="External"/><Relationship Id="rId5" Type="http://schemas.openxmlformats.org/officeDocument/2006/relationships/hyperlink" Target="https://strangenotions.com/darwins-blind-spot/" TargetMode="External"/><Relationship Id="rId4" Type="http://schemas.openxmlformats.org/officeDocument/2006/relationships/hyperlink" Target="https://commons.wikimedia.org/wiki/File:Charles-darwin-portrait2.svg"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openclipart.org/user-detail/badaman" TargetMode="External"/><Relationship Id="rId7" Type="http://schemas.openxmlformats.org/officeDocument/2006/relationships/hyperlink" Target="https://youtu.be/V5EPymcWp-g"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strangenotions.com/the-scientific-possibility-of-adam-and-eve/" TargetMode="External"/><Relationship Id="rId5" Type="http://schemas.openxmlformats.org/officeDocument/2006/relationships/hyperlink" Target="https://youtu.be/peXDx_qVYWM" TargetMode="External"/><Relationship Id="rId4" Type="http://schemas.openxmlformats.org/officeDocument/2006/relationships/hyperlink" Target="http://creativecommons.org/publicdomain/zero/1.0/deed.en"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lwBI-hk8-hI"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trangenotions.com/index.php?s=sou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youtu.be/mTzNGUCJkm4"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trangenotions.com/just-what-are-men-and-women-anyway/"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ncregister.com/blog/complementarity-of-the-sexes" TargetMode="External"/><Relationship Id="rId5" Type="http://schemas.openxmlformats.org/officeDocument/2006/relationships/hyperlink" Target="https://www.catholiceducation.org/en/marriage-and-family/sexuality/male-and-female.html" TargetMode="External"/><Relationship Id="rId4" Type="http://schemas.openxmlformats.org/officeDocument/2006/relationships/hyperlink" Target="https://news.yahoo.com/men-womens-brains-differently-scientists-204332939.html"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File:People.svg"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youtu.be/jhyEOd8TzDk" TargetMode="External"/><Relationship Id="rId5" Type="http://schemas.openxmlformats.org/officeDocument/2006/relationships/hyperlink" Target="https://youtu.be/53wHJiGoBpI" TargetMode="External"/><Relationship Id="rId4" Type="http://schemas.openxmlformats.org/officeDocument/2006/relationships/hyperlink" Target="http://creativecommons.org/publicdomain/zero/1.0/deed.en"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ndex.php?title=User:ArloISM&amp;action=edit&amp;redlink=1"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User:FuriousYogi"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olala-collateral.s3-us-west-2.amazonaws.com/DCS/Theology/4/PMandSacraments/content/index.html#/" TargetMode="External"/><Relationship Id="rId5" Type="http://schemas.openxmlformats.org/officeDocument/2006/relationships/hyperlink" Target="https://peaceandallgood.org/wp-content/uploads/2014/01/San-Damiano-Crucifix-2.pdf" TargetMode="External"/><Relationship Id="rId4" Type="http://schemas.openxmlformats.org/officeDocument/2006/relationships/hyperlink" Target="https://creativecommons.org/licenses/by-sa/4.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en:Peter_Paul_Ruben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n.wikipedia.org/wiki/en:Jan_Brueghel_the_Elder"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en:Michelangel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en:Alexandre_Cabane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tholic365.com/article/36973/historical-theological-and-symbolic-truth-in-the-genesis.htm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UVsbVAVSssc"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Euxu36jVJpU?list=PL_kd4Kgq4tP9fmK4bD0OHJCI3Hsajzv2i"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youtu.be/_yT0YpOrz_4" TargetMode="External"/><Relationship Id="rId5" Type="http://schemas.openxmlformats.org/officeDocument/2006/relationships/hyperlink" Target="https://www.catholiceducation.org/en/religion-and-philosophy/spiritual-life/the-marks-of-original-sin.html" TargetMode="External"/><Relationship Id="rId4" Type="http://schemas.openxmlformats.org/officeDocument/2006/relationships/hyperlink" Target="https://youtu.be/UrklQpIdv3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c53d399e9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g2c53d399e95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 ring binder (1/2-1 inches) full of loose 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 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indent="0">
              <a:lnSpc>
                <a:spcPct val="114999"/>
              </a:lnSpc>
              <a:buNone/>
            </a:pPr>
            <a:endParaRPr lang="en" i="1" dirty="0"/>
          </a:p>
          <a:p>
            <a:pPr marL="12700" indent="0">
              <a:lnSpc>
                <a:spcPct val="114999"/>
              </a:lnSpc>
              <a:buNone/>
            </a:pPr>
            <a:r>
              <a:rPr lang="en" dirty="0"/>
              <a:t>Image Source:</a:t>
            </a:r>
            <a:r>
              <a:rPr lang="en" i="1" dirty="0"/>
              <a:t> </a:t>
            </a:r>
            <a:r>
              <a:rPr lang="en" dirty="0">
                <a:hlinkClick r:id="rId3"/>
              </a:rPr>
              <a:t>https://upload.wikimedia.org/wikipedia/commons/4/4c/Adam_and_Eve_by_Lucas_Cranach_%28I%29.jpg</a:t>
            </a:r>
            <a:r>
              <a:rPr lang="en" dirty="0"/>
              <a:t> </a:t>
            </a:r>
          </a:p>
          <a:p>
            <a:pPr marL="12700" indent="0">
              <a:lnSpc>
                <a:spcPct val="114999"/>
              </a:lnSpc>
              <a:buNone/>
            </a:pPr>
            <a:endParaRPr lang="en" dirty="0"/>
          </a:p>
          <a:p>
            <a:pPr marL="12700" marR="0" lvl="0" indent="0" algn="l" defTabSz="914400" rtl="0" eaLnBrk="1" fontAlgn="auto" latinLnBrk="0" hangingPunct="1">
              <a:lnSpc>
                <a:spcPct val="114999"/>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indent="0">
              <a:lnSpc>
                <a:spcPct val="114999"/>
              </a:lnSpc>
              <a:buNone/>
            </a:pPr>
            <a:endParaRPr lang="en" dirty="0"/>
          </a:p>
          <a:p>
            <a:pPr marL="12700" indent="0">
              <a:lnSpc>
                <a:spcPct val="114999"/>
              </a:lnSpc>
              <a:buNone/>
            </a:pPr>
            <a:endParaRPr lang="en" dirty="0"/>
          </a:p>
        </p:txBody>
      </p:sp>
      <p:sp>
        <p:nvSpPr>
          <p:cNvPr id="66" name="Google Shape;66;g2c53d399e95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6bb128a08f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6bb128a08f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AMP Textbook p.21</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write down the information on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Assign for reading, </a:t>
            </a:r>
            <a:r>
              <a:rPr lang="en" i="1" dirty="0">
                <a:solidFill>
                  <a:schemeClr val="dk1"/>
                </a:solidFill>
              </a:rPr>
              <a:t>Why is There Something Rather Than Nothing?</a:t>
            </a:r>
            <a:r>
              <a:rPr lang="en" dirty="0">
                <a:solidFill>
                  <a:schemeClr val="dk1"/>
                </a:solidFill>
              </a:rPr>
              <a:t>. URL here: </a:t>
            </a:r>
            <a:r>
              <a:rPr lang="en" u="sng" dirty="0">
                <a:solidFill>
                  <a:schemeClr val="hlink"/>
                </a:solidFill>
                <a:hlinkClick r:id="rId3"/>
              </a:rPr>
              <a:t>https://strangenotions.com/why-something-rather-nothing/</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c34c954213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c34c95421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unknown photographer, probably a CalTech employee. Cropped by </a:t>
            </a:r>
            <a:r>
              <a:rPr lang="en" u="sng" dirty="0">
                <a:solidFill>
                  <a:schemeClr val="hlink"/>
                </a:solidFill>
                <a:hlinkClick r:id="rId3"/>
              </a:rPr>
              <a:t>Artistosteles</a:t>
            </a:r>
            <a:r>
              <a:rPr lang="en" dirty="0">
                <a:solidFill>
                  <a:schemeClr val="dk1"/>
                </a:solidFill>
              </a:rPr>
              <a:t>, Public domain. https://commons.wikimedia.org/wiki/File:Lemaitre.jpg</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write down the information on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 Have students view video</a:t>
            </a:r>
            <a:r>
              <a:rPr lang="en" b="1" dirty="0">
                <a:solidFill>
                  <a:schemeClr val="dk1"/>
                </a:solidFill>
              </a:rPr>
              <a:t>, </a:t>
            </a:r>
            <a:r>
              <a:rPr lang="en" i="1" dirty="0"/>
              <a:t>Georges Lemaître: The Priest Who Discovered the Big Bang</a:t>
            </a:r>
            <a:endParaRPr i="1" dirty="0"/>
          </a:p>
          <a:p>
            <a:pPr marL="0" lvl="0" indent="0" algn="l" rtl="0">
              <a:spcBef>
                <a:spcPts val="0"/>
              </a:spcBef>
              <a:spcAft>
                <a:spcPts val="0"/>
              </a:spcAft>
              <a:buClr>
                <a:schemeClr val="dk1"/>
              </a:buClr>
              <a:buSzPts val="1100"/>
              <a:buFont typeface="Arial"/>
              <a:buNone/>
            </a:pPr>
            <a:r>
              <a:rPr lang="en" dirty="0">
                <a:solidFill>
                  <a:schemeClr val="dk1"/>
                </a:solidFill>
              </a:rPr>
              <a:t> </a:t>
            </a:r>
            <a:r>
              <a:rPr lang="en" u="sng" dirty="0">
                <a:solidFill>
                  <a:schemeClr val="hlink"/>
                </a:solidFill>
                <a:hlinkClick r:id="rId4"/>
              </a:rPr>
              <a:t>https://youtu.be/qym7ZuGdCsU</a:t>
            </a:r>
            <a:r>
              <a:rPr lang="en" dirty="0">
                <a:solidFill>
                  <a:schemeClr val="dk1"/>
                </a:solidFill>
              </a:rPr>
              <a:t> or</a:t>
            </a:r>
            <a:r>
              <a:rPr lang="en" i="1" dirty="0"/>
              <a:t> The Greatest Scientist of the 20th Century You've Probably Never Heard Of. </a:t>
            </a:r>
            <a:r>
              <a:rPr lang="en" dirty="0"/>
              <a:t>URL here: </a:t>
            </a:r>
            <a:endParaRPr dirty="0"/>
          </a:p>
          <a:p>
            <a:pPr marL="0" lvl="0" indent="0" algn="l" rtl="0">
              <a:spcBef>
                <a:spcPts val="0"/>
              </a:spcBef>
              <a:spcAft>
                <a:spcPts val="0"/>
              </a:spcAft>
              <a:buClr>
                <a:schemeClr val="dk1"/>
              </a:buClr>
              <a:buSzPts val="1100"/>
              <a:buFont typeface="Arial"/>
              <a:buNone/>
            </a:pPr>
            <a:r>
              <a:rPr lang="en" dirty="0">
                <a:solidFill>
                  <a:schemeClr val="dk1"/>
                </a:solidFill>
              </a:rPr>
              <a:t> </a:t>
            </a:r>
            <a:r>
              <a:rPr lang="en" u="sng" dirty="0">
                <a:solidFill>
                  <a:schemeClr val="hlink"/>
                </a:solidFill>
                <a:hlinkClick r:id="rId5"/>
              </a:rPr>
              <a:t>https://youtu.be/853zY24cf5Q</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c337cf343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c337cf3437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Photo Credit: </a:t>
            </a:r>
            <a:r>
              <a:rPr lang="en" dirty="0">
                <a:uFill>
                  <a:noFill/>
                </a:uFill>
                <a:hlinkClick r:id="rId3"/>
              </a:rPr>
              <a:t>Charles Darwin</a:t>
            </a:r>
            <a:r>
              <a:rPr lang="en" dirty="0"/>
              <a:t>,Public domain. </a:t>
            </a:r>
            <a:r>
              <a:rPr lang="en" u="sng" dirty="0">
                <a:solidFill>
                  <a:schemeClr val="hlink"/>
                </a:solidFill>
                <a:hlinkClick r:id="rId4"/>
              </a:rPr>
              <a:t>https://commons.wikimedia.org/wiki/File:Charles-darwin-portrait2.svg</a:t>
            </a:r>
            <a:r>
              <a:rPr lang="en" dirty="0"/>
              <a:t> </a:t>
            </a:r>
            <a:endParaRPr sz="1050" dirty="0">
              <a:highlight>
                <a:srgbClr val="F8F9FA"/>
              </a:highlight>
            </a:endParaRPr>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 b="1" dirty="0"/>
              <a:t>Directions: </a:t>
            </a:r>
            <a:r>
              <a:rPr lang="en" dirty="0"/>
              <a:t>Have students write down the following terms and definitions in their notes.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 u="sng" dirty="0"/>
              <a:t>Evolution: </a:t>
            </a:r>
            <a:r>
              <a:rPr lang="en" dirty="0"/>
              <a:t>There are two ways of looking at evolution. 1. Micro-Evolution: aka Natural selection. Species adapt to their environment over time. Macro-Evolution: All species came from one original cell and species evolve into other species over time.</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 u="sng" dirty="0"/>
              <a:t>Atheistic Darwinism:</a:t>
            </a:r>
            <a:r>
              <a:rPr lang="en" dirty="0"/>
              <a:t> The atheistic claim that all organisms, living and dead, are the consequence of a long slow UNDIRECTED and RANDOM process of natural change. on. </a:t>
            </a:r>
            <a:endParaRPr sz="2700"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 u="sng" dirty="0"/>
              <a:t>Deism: </a:t>
            </a:r>
            <a:r>
              <a:rPr lang="en" dirty="0"/>
              <a:t>The belief that while God does exist and did create the world, he refrains from any kind of interference or direct participation in his creation</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 u="sng" dirty="0"/>
              <a:t>Materialism:</a:t>
            </a:r>
            <a:r>
              <a:rPr lang="en" b="1" dirty="0"/>
              <a:t> </a:t>
            </a:r>
            <a:r>
              <a:rPr lang="en" dirty="0"/>
              <a:t>The theory that all of reality is only material or matter, or derived from matter. It holds that there is no distinction between matter and spirit. Even the human soul is thought of as matter and not uniquely created by God.</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 b="1" dirty="0"/>
              <a:t>Online Resources: </a:t>
            </a:r>
            <a:r>
              <a:rPr lang="en" dirty="0"/>
              <a:t>For further understanding of these terms as they relate to Darwin have students read, </a:t>
            </a:r>
            <a:r>
              <a:rPr lang="en" i="1" dirty="0"/>
              <a:t>Darwin’s Blind Spot.</a:t>
            </a:r>
            <a:r>
              <a:rPr lang="en" dirty="0"/>
              <a:t> URL here: </a:t>
            </a:r>
            <a:r>
              <a:rPr lang="en" u="sng" dirty="0">
                <a:solidFill>
                  <a:schemeClr val="hlink"/>
                </a:solidFill>
                <a:hlinkClick r:id="rId5"/>
              </a:rPr>
              <a:t>https://strangenotions.com/darwins-blind-spot/</a:t>
            </a:r>
            <a:r>
              <a:rPr lang="en" dirty="0"/>
              <a:t> </a:t>
            </a:r>
            <a:endParaRPr dirty="0"/>
          </a:p>
          <a:p>
            <a:pPr marL="0" lvl="0" indent="0" algn="l" rtl="0">
              <a:spcBef>
                <a:spcPts val="0"/>
              </a:spcBef>
              <a:spcAft>
                <a:spcPts val="0"/>
              </a:spcAft>
              <a:buClr>
                <a:schemeClr val="dk1"/>
              </a:buClr>
              <a:buSzPts val="1200"/>
              <a:buFont typeface="Calibri"/>
              <a:buNone/>
            </a:pPr>
            <a:r>
              <a:rPr lang="en" dirty="0">
                <a:solidFill>
                  <a:schemeClr val="dk1"/>
                </a:solidFill>
              </a:rPr>
              <a:t>Assign article for reading…</a:t>
            </a:r>
            <a:r>
              <a:rPr lang="en" i="1" dirty="0">
                <a:solidFill>
                  <a:schemeClr val="dk1"/>
                </a:solidFill>
              </a:rPr>
              <a:t>What Is the Difference Between Creation, Evolution, and Intelligent Design? </a:t>
            </a:r>
            <a:r>
              <a:rPr lang="en" dirty="0">
                <a:solidFill>
                  <a:schemeClr val="dk1"/>
                </a:solidFill>
              </a:rPr>
              <a:t>URL here:</a:t>
            </a:r>
            <a:endParaRPr sz="3100" b="1" dirty="0">
              <a:solidFill>
                <a:srgbClr val="142638"/>
              </a:solidFill>
              <a:highlight>
                <a:srgbClr val="FFFFFF"/>
              </a:highlight>
            </a:endParaRPr>
          </a:p>
          <a:p>
            <a:pPr marL="0" lvl="0" indent="0" algn="l" rtl="0">
              <a:spcBef>
                <a:spcPts val="0"/>
              </a:spcBef>
              <a:spcAft>
                <a:spcPts val="0"/>
              </a:spcAft>
              <a:buClr>
                <a:schemeClr val="dk1"/>
              </a:buClr>
              <a:buSzPts val="1200"/>
              <a:buFont typeface="Calibri"/>
              <a:buNone/>
            </a:pPr>
            <a:r>
              <a:rPr lang="en" b="1" dirty="0">
                <a:solidFill>
                  <a:schemeClr val="dk1"/>
                </a:solidFill>
              </a:rPr>
              <a:t> </a:t>
            </a:r>
            <a:r>
              <a:rPr lang="en" b="1" u="sng" dirty="0">
                <a:solidFill>
                  <a:schemeClr val="hlink"/>
                </a:solidFill>
                <a:hlinkClick r:id="rId6"/>
              </a:rPr>
              <a:t>https://strangenotions.com/what-is-the-difference-between-creation-evolution-intelligent-design/</a:t>
            </a:r>
            <a:r>
              <a:rPr lang="en" b="1" dirty="0">
                <a:solidFill>
                  <a:schemeClr val="dk1"/>
                </a:solidFill>
              </a:rPr>
              <a:t> </a:t>
            </a:r>
          </a:p>
          <a:p>
            <a:pPr marL="0" lvl="0" indent="0" algn="l" rtl="0">
              <a:spcBef>
                <a:spcPts val="0"/>
              </a:spcBef>
              <a:spcAft>
                <a:spcPts val="0"/>
              </a:spcAft>
              <a:buClr>
                <a:schemeClr val="dk1"/>
              </a:buClr>
              <a:buSzPts val="1200"/>
              <a:buFont typeface="Calibri"/>
              <a:buNone/>
            </a:pPr>
            <a:endParaRPr lang="en" b="1"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c34c954213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2c34c954213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b="1" dirty="0"/>
              <a:t>Photo Credit: </a:t>
            </a:r>
            <a:r>
              <a:rPr lang="en" sz="1200" b="0" i="0" dirty="0">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badaman</a:t>
            </a:r>
            <a:r>
              <a:rPr lang="en" sz="1200" b="0" i="0" dirty="0">
                <a:solidFill>
                  <a:schemeClr val="dk1"/>
                </a:solidFill>
                <a:latin typeface="Calibri"/>
                <a:ea typeface="Calibri"/>
                <a:cs typeface="Calibri"/>
                <a:sym typeface="Calibri"/>
              </a:rPr>
              <a:t>, treasure chest, </a:t>
            </a:r>
            <a:r>
              <a:rPr lang="en" sz="1200" b="0" i="0" dirty="0">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Zero, Public Domain Dedication</a:t>
            </a:r>
            <a:r>
              <a:rPr lang="en" sz="1200" b="0" i="0" dirty="0">
                <a:solidFill>
                  <a:schemeClr val="dk1"/>
                </a:solidFill>
                <a:latin typeface="Calibri"/>
                <a:ea typeface="Calibri"/>
                <a:cs typeface="Calibri"/>
                <a:sym typeface="Calibri"/>
              </a:rPr>
              <a:t>. https://commons.wikimedia.org/wiki/File:Treasure_chest.svg</a:t>
            </a:r>
            <a:endParaRPr dirty="0"/>
          </a:p>
          <a:p>
            <a:pPr marL="0" marR="0" lvl="0" indent="0" algn="l" rtl="0">
              <a:lnSpc>
                <a:spcPct val="100000"/>
              </a:lnSpc>
              <a:spcBef>
                <a:spcPts val="0"/>
              </a:spcBef>
              <a:spcAft>
                <a:spcPts val="0"/>
              </a:spcAft>
              <a:buClr>
                <a:schemeClr val="dk1"/>
              </a:buClr>
              <a:buSzPts val="1200"/>
              <a:buFont typeface="Calibri"/>
              <a:buNone/>
            </a:pPr>
            <a:br>
              <a:rPr lang="en" b="1" dirty="0"/>
            </a:br>
            <a:r>
              <a:rPr lang="en" b="1" dirty="0"/>
              <a:t>Directions: </a:t>
            </a:r>
            <a:r>
              <a:rPr lang="en" dirty="0"/>
              <a:t>Have students write down the term and definition as part of a Key Vocab section in their notes as you share the quote below.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 b="1" dirty="0">
                <a:solidFill>
                  <a:schemeClr val="dk1"/>
                </a:solidFill>
              </a:rPr>
              <a:t>Online Resources:  </a:t>
            </a:r>
            <a:r>
              <a:rPr lang="en" dirty="0">
                <a:solidFill>
                  <a:schemeClr val="dk1"/>
                </a:solidFill>
              </a:rPr>
              <a:t>View video </a:t>
            </a:r>
            <a:r>
              <a:rPr lang="en" i="1" dirty="0">
                <a:solidFill>
                  <a:schemeClr val="dk1"/>
                </a:solidFill>
              </a:rPr>
              <a:t>DNA and Language</a:t>
            </a:r>
            <a:r>
              <a:rPr lang="en" dirty="0">
                <a:solidFill>
                  <a:schemeClr val="dk1"/>
                </a:solidFill>
              </a:rPr>
              <a:t>. URL here:</a:t>
            </a:r>
            <a:r>
              <a:rPr lang="en" b="1" dirty="0">
                <a:solidFill>
                  <a:schemeClr val="dk1"/>
                </a:solidFill>
              </a:rPr>
              <a:t>  </a:t>
            </a:r>
            <a:r>
              <a:rPr lang="en" b="1" u="sng" dirty="0">
                <a:solidFill>
                  <a:schemeClr val="hlink"/>
                </a:solidFill>
                <a:hlinkClick r:id="rId5"/>
              </a:rPr>
              <a:t>https://youtu.be/peXDx_qVYWM</a:t>
            </a:r>
            <a:endParaRPr b="1"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 dirty="0">
                <a:solidFill>
                  <a:schemeClr val="dk1"/>
                </a:solidFill>
              </a:rPr>
              <a:t>Assign for reading, </a:t>
            </a:r>
            <a:r>
              <a:rPr lang="en" i="1" dirty="0">
                <a:solidFill>
                  <a:schemeClr val="dk1"/>
                </a:solidFill>
              </a:rPr>
              <a:t>The Scientific Possibility of Adam and Eve. </a:t>
            </a:r>
            <a:r>
              <a:rPr lang="en" dirty="0">
                <a:solidFill>
                  <a:schemeClr val="dk1"/>
                </a:solidFill>
              </a:rPr>
              <a:t>URL here</a:t>
            </a:r>
            <a:r>
              <a:rPr lang="en" b="1" dirty="0">
                <a:solidFill>
                  <a:schemeClr val="dk1"/>
                </a:solidFill>
              </a:rPr>
              <a:t>: </a:t>
            </a:r>
            <a:r>
              <a:rPr lang="en" b="1" u="sng" dirty="0">
                <a:solidFill>
                  <a:schemeClr val="hlink"/>
                </a:solidFill>
                <a:hlinkClick r:id="rId6"/>
              </a:rPr>
              <a:t>https://strangenotions.com/the-scientific-possibility-of-adam-and-eve/</a:t>
            </a:r>
            <a:endParaRPr b="1"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 dirty="0">
                <a:solidFill>
                  <a:schemeClr val="dk1"/>
                </a:solidFill>
              </a:rPr>
              <a:t>For an explanation of the complexity of life and of the cell view: </a:t>
            </a:r>
            <a:r>
              <a:rPr lang="en" i="1" dirty="0">
                <a:solidFill>
                  <a:schemeClr val="dk1"/>
                </a:solidFill>
              </a:rPr>
              <a:t>Expelled: No Intelligence Allowed</a:t>
            </a:r>
            <a:r>
              <a:rPr lang="en" dirty="0">
                <a:solidFill>
                  <a:schemeClr val="dk1"/>
                </a:solidFill>
              </a:rPr>
              <a:t> from minute 31-45. URL here: </a:t>
            </a:r>
            <a:r>
              <a:rPr lang="en" u="sng" dirty="0">
                <a:solidFill>
                  <a:schemeClr val="hlink"/>
                </a:solidFill>
                <a:hlinkClick r:id="rId7"/>
              </a:rPr>
              <a:t>https://youtu.be/V5EPymcWp-g</a:t>
            </a:r>
            <a:r>
              <a:rPr lang="en" dirty="0">
                <a:solidFill>
                  <a:schemeClr val="dk1"/>
                </a:solidFill>
              </a:rPr>
              <a:t> </a:t>
            </a:r>
            <a:endParaRPr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b="1"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c337cf3437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2c337cf3437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buNone/>
            </a:pPr>
            <a:r>
              <a:rPr lang="en" b="1" dirty="0"/>
              <a:t>*Photo Credit: </a:t>
            </a:r>
            <a:r>
              <a:rPr lang="en" dirty="0"/>
              <a:t>https://upload.wikimedia.org/wikipedia/commons/6/6d/Jan_Brueghel_de_Oude_en_Peter_Paul_Rubens_-_Het_aards_paradijs_met_de_zondeval_van_Adam_en_Eva.jpg</a:t>
            </a:r>
            <a:endParaRPr dirty="0">
              <a:highlight>
                <a:srgbClr val="F8F9FA"/>
              </a:highlight>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the information from the slide into their notes. </a:t>
            </a:r>
            <a:r>
              <a:rPr lang="en" b="1" dirty="0">
                <a:solidFill>
                  <a:schemeClr val="dk1"/>
                </a:solidFill>
              </a:rPr>
              <a:t> </a:t>
            </a:r>
            <a:r>
              <a:rPr lang="en" dirty="0">
                <a:solidFill>
                  <a:schemeClr val="dk1"/>
                </a:solidFill>
              </a:rPr>
              <a:t>Explain that we are made in the Image of God because…</a:t>
            </a:r>
            <a:endParaRPr dirty="0">
              <a:solidFill>
                <a:schemeClr val="dk1"/>
              </a:solidFill>
            </a:endParaRPr>
          </a:p>
          <a:p>
            <a:pPr marL="457200" lvl="0" indent="-298450" algn="l" rtl="0">
              <a:spcBef>
                <a:spcPts val="0"/>
              </a:spcBef>
              <a:spcAft>
                <a:spcPts val="0"/>
              </a:spcAft>
              <a:buSzPts val="1100"/>
              <a:buAutoNum type="arabicPeriod"/>
            </a:pPr>
            <a:r>
              <a:rPr lang="en" dirty="0">
                <a:solidFill>
                  <a:schemeClr val="dk1"/>
                </a:solidFill>
              </a:rPr>
              <a:t>Human persons  </a:t>
            </a:r>
            <a:r>
              <a:rPr lang="en" dirty="0"/>
              <a:t>can love, create, and truly choose good. </a:t>
            </a:r>
            <a:endParaRPr dirty="0"/>
          </a:p>
          <a:p>
            <a:pPr marL="457200" lvl="0" indent="-298450" algn="l" rtl="0">
              <a:spcBef>
                <a:spcPts val="0"/>
              </a:spcBef>
              <a:spcAft>
                <a:spcPts val="0"/>
              </a:spcAft>
              <a:buSzPts val="1100"/>
              <a:buAutoNum type="arabicPeriod"/>
            </a:pPr>
            <a:r>
              <a:rPr lang="en" dirty="0"/>
              <a:t>We are capable of truly and freely choosing to do good and to love. </a:t>
            </a:r>
            <a:endParaRPr dirty="0"/>
          </a:p>
          <a:p>
            <a:pPr marL="457200" lvl="0" indent="-298450" algn="l" rtl="0">
              <a:spcBef>
                <a:spcPts val="0"/>
              </a:spcBef>
              <a:spcAft>
                <a:spcPts val="0"/>
              </a:spcAft>
              <a:buSzPts val="1100"/>
              <a:buAutoNum type="arabicPeriod"/>
            </a:pPr>
            <a:r>
              <a:rPr lang="en" dirty="0"/>
              <a:t>Human persons are not mere reactionary creatures but a creation that, like God, can choose to do good and to love one another. </a:t>
            </a:r>
            <a:endParaRPr dirty="0"/>
          </a:p>
          <a:p>
            <a:pPr marL="457200" lvl="0" indent="-298450" algn="l" rtl="0">
              <a:spcBef>
                <a:spcPts val="0"/>
              </a:spcBef>
              <a:spcAft>
                <a:spcPts val="0"/>
              </a:spcAft>
              <a:buSzPts val="1100"/>
              <a:buAutoNum type="arabicPeriod"/>
            </a:pPr>
            <a:r>
              <a:rPr lang="en" dirty="0"/>
              <a:t>Human persons are also able to know and understand goodness and love. </a:t>
            </a:r>
            <a:endParaRPr dirty="0"/>
          </a:p>
          <a:p>
            <a:pPr marL="457200" lvl="0" indent="-298450" algn="l" rtl="0">
              <a:spcBef>
                <a:spcPts val="0"/>
              </a:spcBef>
              <a:spcAft>
                <a:spcPts val="0"/>
              </a:spcAft>
              <a:buSzPts val="1100"/>
              <a:buAutoNum type="arabicPeriod"/>
            </a:pPr>
            <a:r>
              <a:rPr lang="en" dirty="0"/>
              <a:t>Human persons can mirror God in the manner we know, understand, love and do good.</a:t>
            </a:r>
            <a:endParaRPr dirty="0"/>
          </a:p>
          <a:p>
            <a:pPr marL="457200" lvl="0" indent="0" algn="l" rtl="0">
              <a:spcBef>
                <a:spcPts val="0"/>
              </a:spcBef>
              <a:spcAft>
                <a:spcPts val="0"/>
              </a:spcAft>
              <a:buNone/>
            </a:pPr>
            <a:endParaRPr dirty="0"/>
          </a:p>
          <a:p>
            <a:pPr marL="457200" lvl="0" indent="0" algn="l" rtl="0">
              <a:spcBef>
                <a:spcPts val="0"/>
              </a:spcBef>
              <a:spcAft>
                <a:spcPts val="0"/>
              </a:spcAft>
              <a:buNone/>
            </a:pPr>
            <a:r>
              <a:rPr lang="en" dirty="0"/>
              <a:t>BUT…As with a cracked mirror, our ability to reflect God’s image and likeness is thwarted when knowledge and love is damaged by sin. To restore His image within us, God sends His Son, Jesus Christ, who is not in the image of God, but is Himself that “image of the invisible God”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The Catechism of the Catholic Church says…</a:t>
            </a:r>
            <a:endParaRPr dirty="0"/>
          </a:p>
          <a:p>
            <a:pPr marL="457200" lvl="0" indent="-298450" algn="l" rtl="0">
              <a:spcBef>
                <a:spcPts val="0"/>
              </a:spcBef>
              <a:spcAft>
                <a:spcPts val="0"/>
              </a:spcAft>
              <a:buSzPts val="1100"/>
              <a:buChar char="●"/>
            </a:pPr>
            <a:r>
              <a:rPr lang="en" dirty="0"/>
              <a:t>The human person participates in the light and power of the divine Spirit. By his reason, he is capable of understanding the order of things established by the Creator. By free will, he is capable of directing himself toward his true good. He finds his perfection “in seeking and loving what is true and good” (1704).</a:t>
            </a:r>
            <a:endParaRPr dirty="0"/>
          </a:p>
          <a:p>
            <a:pPr marL="457200" lvl="0" indent="-298450" algn="l" rtl="0">
              <a:spcBef>
                <a:spcPts val="0"/>
              </a:spcBef>
              <a:spcAft>
                <a:spcPts val="0"/>
              </a:spcAft>
              <a:buSzPts val="1100"/>
              <a:buChar char="●"/>
            </a:pPr>
            <a:r>
              <a:rPr lang="en" dirty="0"/>
              <a:t>By virtue of his soul and his spiritual powers of intellect and will, man is endowed with freedom, an “outstanding manifestation of the divine image” (1705).</a:t>
            </a:r>
            <a:endParaRPr sz="1350" dirty="0">
              <a:solidFill>
                <a:srgbClr val="002856"/>
              </a:solidFill>
              <a:highlight>
                <a:srgbClr val="F7F7F7"/>
              </a:highlight>
            </a:endParaRPr>
          </a:p>
          <a:p>
            <a:pPr marL="0" lvl="0" indent="0" algn="l" rtl="0">
              <a:spcBef>
                <a:spcPts val="0"/>
              </a:spcBef>
              <a:spcAft>
                <a:spcPts val="0"/>
              </a:spcAft>
              <a:buNone/>
            </a:pPr>
            <a:endParaRPr sz="1400" b="1" dirty="0">
              <a:solidFill>
                <a:schemeClr val="dk1"/>
              </a:solidFill>
            </a:endParaRPr>
          </a:p>
          <a:p>
            <a:pPr marL="0" lvl="0" indent="0" algn="l" rtl="0">
              <a:spcBef>
                <a:spcPts val="0"/>
              </a:spcBef>
              <a:spcAft>
                <a:spcPts val="0"/>
              </a:spcAft>
              <a:buSzPts val="1200"/>
              <a:buNone/>
            </a:pPr>
            <a:r>
              <a:rPr lang="en" b="1" dirty="0">
                <a:solidFill>
                  <a:schemeClr val="dk1"/>
                </a:solidFill>
              </a:rPr>
              <a:t>Online Resources: </a:t>
            </a:r>
            <a:r>
              <a:rPr lang="en" dirty="0">
                <a:solidFill>
                  <a:schemeClr val="dk1"/>
                </a:solidFill>
              </a:rPr>
              <a:t>View video, </a:t>
            </a:r>
            <a:r>
              <a:rPr lang="en" i="1" dirty="0">
                <a:solidFill>
                  <a:schemeClr val="dk1"/>
                </a:solidFill>
              </a:rPr>
              <a:t>Created in the Image and Likeness of God</a:t>
            </a:r>
            <a:r>
              <a:rPr lang="en" dirty="0">
                <a:solidFill>
                  <a:schemeClr val="dk1"/>
                </a:solidFill>
              </a:rPr>
              <a:t>. URL here:  </a:t>
            </a:r>
            <a:r>
              <a:rPr lang="en" u="sng" dirty="0">
                <a:solidFill>
                  <a:schemeClr val="hlink"/>
                </a:solidFill>
                <a:hlinkClick r:id="rId3"/>
              </a:rPr>
              <a:t>https://youtu.be/lwBI-hk8-hI</a:t>
            </a:r>
            <a:endParaRPr lang="en" u="sng" dirty="0">
              <a:solidFill>
                <a:schemeClr val="hlink"/>
              </a:solidFill>
            </a:endParaRPr>
          </a:p>
          <a:p>
            <a:pPr marL="0" lvl="0" indent="0" algn="l" rtl="0">
              <a:spcBef>
                <a:spcPts val="0"/>
              </a:spcBef>
              <a:spcAft>
                <a:spcPts val="0"/>
              </a:spcAft>
              <a:buSzPts val="1200"/>
              <a:buNone/>
            </a:pPr>
            <a:endParaRPr lang="en" u="sng" dirty="0">
              <a:solidFill>
                <a:schemeClr val="hlink"/>
              </a:solidFil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200"/>
              <a:buNone/>
            </a:pPr>
            <a:endParaRPr dirty="0">
              <a:solidFill>
                <a:schemeClr val="dk1"/>
              </a:solidFill>
            </a:endParaRPr>
          </a:p>
          <a:p>
            <a:pPr marL="0" lvl="0" indent="0" algn="l" rtl="0">
              <a:spcBef>
                <a:spcPts val="0"/>
              </a:spcBef>
              <a:spcAft>
                <a:spcPts val="0"/>
              </a:spcAft>
              <a:buSzPts val="1200"/>
              <a:buNone/>
            </a:pPr>
            <a:endParaRPr dirty="0">
              <a:solidFill>
                <a:schemeClr val="dk1"/>
              </a:solidFill>
            </a:endParaRPr>
          </a:p>
        </p:txBody>
      </p:sp>
      <p:sp>
        <p:nvSpPr>
          <p:cNvPr id="172" name="Google Shape;172;g2c337cf3437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6bb128a08f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6bb128a08f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a:t>
            </a:r>
            <a:r>
              <a:rPr lang="en" dirty="0">
                <a:solidFill>
                  <a:schemeClr val="dk1"/>
                </a:solidFill>
              </a:rPr>
              <a:t> AMP Textbook p.</a:t>
            </a:r>
            <a:r>
              <a:rPr lang="en" dirty="0"/>
              <a:t>28</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Directions: </a:t>
            </a:r>
            <a:r>
              <a:rPr lang="en" dirty="0"/>
              <a:t>Have students copy the information from the slide into their notes.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dk1"/>
                </a:solidFill>
              </a:rPr>
              <a:t>Online Resources: </a:t>
            </a:r>
            <a:r>
              <a:rPr lang="en" sz="1400" b="1" dirty="0">
                <a:solidFill>
                  <a:schemeClr val="dk1"/>
                </a:solidFill>
              </a:rPr>
              <a:t> </a:t>
            </a:r>
            <a:r>
              <a:rPr lang="en" dirty="0"/>
              <a:t>For a series of articles about the human soul from a Catholic perspective see this website, strangenotions.com. URL here: </a:t>
            </a:r>
            <a:r>
              <a:rPr lang="en" u="sng" dirty="0">
                <a:solidFill>
                  <a:schemeClr val="hlink"/>
                </a:solidFill>
                <a:hlinkClick r:id="rId3"/>
              </a:rPr>
              <a:t>https://strangenotions.com/index.php?s=soul</a:t>
            </a:r>
            <a:r>
              <a:rPr lang="en" dirty="0"/>
              <a:t> </a:t>
            </a:r>
            <a:endParaRPr dirty="0"/>
          </a:p>
          <a:p>
            <a:pPr marL="0" lvl="0" indent="0" algn="l" rtl="0">
              <a:spcBef>
                <a:spcPts val="0"/>
              </a:spcBef>
              <a:spcAft>
                <a:spcPts val="0"/>
              </a:spcAft>
              <a:buNone/>
            </a:pPr>
            <a:r>
              <a:rPr lang="en" dirty="0"/>
              <a:t>View video, </a:t>
            </a:r>
            <a:r>
              <a:rPr lang="en" i="1" dirty="0"/>
              <a:t>Body and Soul.</a:t>
            </a:r>
            <a:r>
              <a:rPr lang="en" dirty="0"/>
              <a:t> URL here: </a:t>
            </a:r>
            <a:r>
              <a:rPr lang="en" u="sng" dirty="0">
                <a:solidFill>
                  <a:schemeClr val="hlink"/>
                </a:solidFill>
                <a:hlinkClick r:id="rId4"/>
              </a:rPr>
              <a:t>https://youtu.be/mTzNGUCJkm4</a:t>
            </a:r>
            <a:r>
              <a:rPr lang="en" dirty="0"/>
              <a:t> </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c53d399e95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2c53d399e95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solidFill>
                  <a:schemeClr val="dk1"/>
                </a:solidFill>
              </a:rPr>
              <a:t> </a:t>
            </a:r>
            <a:r>
              <a:rPr lang="en" dirty="0"/>
              <a:t>AMP Textbook p 25 Nicolo da Bologna,Public domain. https://commons.wikimedia.org/wiki/File:Bologna_marriage.jpg</a:t>
            </a:r>
            <a:endParaRPr sz="1050" dirty="0">
              <a:solidFill>
                <a:srgbClr val="202122"/>
              </a:solidFill>
              <a:highlight>
                <a:srgbClr val="F8F9FA"/>
              </a:highlight>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SzPts val="1200"/>
              <a:buNone/>
            </a:pPr>
            <a:r>
              <a:rPr lang="en" b="1" dirty="0">
                <a:solidFill>
                  <a:schemeClr val="dk1"/>
                </a:solidFill>
              </a:rPr>
              <a:t>Directions: </a:t>
            </a:r>
            <a:r>
              <a:rPr lang="en" dirty="0"/>
              <a:t>Begin by defining ‘sexual complementarity’. Saint John Paul II described sexual complementarity as stipulating that “man and. woman are called from the beginning not only to exist 'side by side' or 'together,' but also 'they are . . . called to exist mutually 'one for the other.'”</a:t>
            </a:r>
            <a:endParaRPr dirty="0"/>
          </a:p>
          <a:p>
            <a:pPr marL="0" lvl="0" indent="0" algn="l" rtl="0">
              <a:spcBef>
                <a:spcPts val="0"/>
              </a:spcBef>
              <a:spcAft>
                <a:spcPts val="0"/>
              </a:spcAft>
              <a:buSzPts val="1200"/>
              <a:buNone/>
            </a:pPr>
            <a:endParaRPr dirty="0"/>
          </a:p>
          <a:p>
            <a:pPr marL="0" lvl="0" indent="0" algn="l" rtl="0">
              <a:spcBef>
                <a:spcPts val="0"/>
              </a:spcBef>
              <a:spcAft>
                <a:spcPts val="0"/>
              </a:spcAft>
              <a:buSzPts val="1200"/>
              <a:buNone/>
            </a:pPr>
            <a:r>
              <a:rPr lang="en" dirty="0">
                <a:solidFill>
                  <a:schemeClr val="dk1"/>
                </a:solidFill>
              </a:rPr>
              <a:t>Explain that we discover in nature that men and women are created both equal and different. Each possesses inalienable and equal dignity as a person, “since both were created in the image and likeness of a personal God” (CCC, 2334, quoting Mulieris Dignitatem). </a:t>
            </a:r>
            <a:r>
              <a:rPr lang="en" dirty="0"/>
              <a:t> Catholic Faith and science agree on this topic. Go over the scientific reality of sexual difference:</a:t>
            </a:r>
            <a:endParaRPr dirty="0"/>
          </a:p>
          <a:p>
            <a:pPr marL="0" lvl="0" indent="0" algn="l" rtl="0">
              <a:spcBef>
                <a:spcPts val="0"/>
              </a:spcBef>
              <a:spcAft>
                <a:spcPts val="0"/>
              </a:spcAft>
              <a:buSzPts val="1200"/>
              <a:buNone/>
            </a:pPr>
            <a:endParaRPr dirty="0"/>
          </a:p>
          <a:p>
            <a:pPr marL="457200" lvl="0" indent="-298450" algn="l" rtl="0">
              <a:spcBef>
                <a:spcPts val="0"/>
              </a:spcBef>
              <a:spcAft>
                <a:spcPts val="0"/>
              </a:spcAft>
              <a:buSzPts val="1100"/>
              <a:buAutoNum type="arabicPeriod"/>
            </a:pPr>
            <a:r>
              <a:rPr lang="en" dirty="0"/>
              <a:t>The essential distinction between men and women is genetic. All men have a Y chromosome (typically XY, although in some cases XXY or XYY), and no women have Y chromosomes. In other words, men are adult male humans and women are adult female humans.</a:t>
            </a:r>
            <a:endParaRPr dirty="0"/>
          </a:p>
          <a:p>
            <a:pPr marL="457200" lvl="0" indent="-298450" algn="l" rtl="0">
              <a:spcBef>
                <a:spcPts val="0"/>
              </a:spcBef>
              <a:spcAft>
                <a:spcPts val="0"/>
              </a:spcAft>
              <a:buSzPts val="1100"/>
              <a:buAutoNum type="arabicPeriod"/>
            </a:pPr>
            <a:r>
              <a:rPr lang="en" dirty="0"/>
              <a:t>This genetic difference tends to express itself in different sexual organs. In rare cases, something impedes this from happening as it is ought to, or something happens to the sexual organs. But even in the case of those borned “intersexed,” there is a genetic sex: it just may be harder to tell.</a:t>
            </a:r>
            <a:endParaRPr dirty="0"/>
          </a:p>
          <a:p>
            <a:pPr marL="457200" lvl="0" indent="-298450" algn="l" rtl="0">
              <a:spcBef>
                <a:spcPts val="0"/>
              </a:spcBef>
              <a:spcAft>
                <a:spcPts val="0"/>
              </a:spcAft>
              <a:buSzPts val="1100"/>
              <a:buAutoNum type="arabicPeriod"/>
            </a:pPr>
            <a:r>
              <a:rPr lang="en" dirty="0"/>
              <a:t>This genetic difference also tends to express itself in different brain chemistry, different levels of various hormones, and differences (big and small) in cognitive and behavioral development.</a:t>
            </a:r>
            <a:endParaRPr dirty="0"/>
          </a:p>
          <a:p>
            <a:pPr marL="457200" lvl="0" indent="-298450" algn="l" rtl="0">
              <a:spcBef>
                <a:spcPts val="0"/>
              </a:spcBef>
              <a:spcAft>
                <a:spcPts val="0"/>
              </a:spcAft>
              <a:buSzPts val="1100"/>
              <a:buAutoNum type="arabicPeriod"/>
            </a:pPr>
            <a:r>
              <a:rPr lang="en" dirty="0"/>
              <a:t>Society also plays a role, and environmental factors can even impact hormone levels. It is not always easy to determine which social behaviors are attributable to social roles, or environment, or innate genetics. But most societies amplify the differences between the sexes by creating a set of gender roles.</a:t>
            </a:r>
            <a:endParaRPr sz="1050" dirty="0">
              <a:solidFill>
                <a:srgbClr val="333333"/>
              </a:solidFill>
              <a:highlight>
                <a:srgbClr val="FFFFFF"/>
              </a:highlight>
            </a:endParaRPr>
          </a:p>
          <a:p>
            <a:pPr marL="0" lvl="0" indent="0" algn="l" rtl="0">
              <a:spcBef>
                <a:spcPts val="0"/>
              </a:spcBef>
              <a:spcAft>
                <a:spcPts val="0"/>
              </a:spcAft>
              <a:buClr>
                <a:schemeClr val="dk1"/>
              </a:buClr>
              <a:buSzPts val="1200"/>
              <a:buFont typeface="Arial"/>
              <a:buNone/>
            </a:pPr>
            <a:r>
              <a:rPr lang="en" b="1" dirty="0">
                <a:solidFill>
                  <a:schemeClr val="dk1"/>
                </a:solidFill>
              </a:rPr>
              <a:t>Online Resources:</a:t>
            </a:r>
            <a:r>
              <a:rPr lang="en" sz="1400" b="1" dirty="0">
                <a:solidFill>
                  <a:schemeClr val="dk1"/>
                </a:solidFill>
              </a:rPr>
              <a:t> </a:t>
            </a:r>
            <a:r>
              <a:rPr lang="en" dirty="0">
                <a:solidFill>
                  <a:schemeClr val="dk1"/>
                </a:solidFill>
              </a:rPr>
              <a:t>Assign for reading, </a:t>
            </a:r>
            <a:r>
              <a:rPr lang="en" i="1" dirty="0">
                <a:solidFill>
                  <a:schemeClr val="dk1"/>
                </a:solidFill>
              </a:rPr>
              <a:t>Just What are Men and Women Anyway?. </a:t>
            </a:r>
            <a:r>
              <a:rPr lang="en" dirty="0">
                <a:solidFill>
                  <a:schemeClr val="dk1"/>
                </a:solidFill>
              </a:rPr>
              <a:t>URL here:</a:t>
            </a:r>
            <a:r>
              <a:rPr lang="en" sz="1400" b="1" dirty="0">
                <a:solidFill>
                  <a:schemeClr val="dk1"/>
                </a:solidFill>
              </a:rPr>
              <a:t> </a:t>
            </a:r>
            <a:r>
              <a:rPr lang="en" b="1" u="sng" dirty="0">
                <a:solidFill>
                  <a:schemeClr val="hlink"/>
                </a:solidFill>
                <a:hlinkClick r:id="rId3"/>
              </a:rPr>
              <a:t>https://strangenotions.com/just-what-are-men-and-women-anyway/</a:t>
            </a:r>
            <a:r>
              <a:rPr lang="en" b="1" dirty="0">
                <a:solidFill>
                  <a:schemeClr val="dk1"/>
                </a:solidFill>
              </a:rPr>
              <a:t> </a:t>
            </a:r>
            <a:endParaRPr b="1" dirty="0">
              <a:solidFill>
                <a:schemeClr val="dk1"/>
              </a:solidFill>
            </a:endParaRPr>
          </a:p>
          <a:p>
            <a:pPr marL="0" lvl="0" indent="0" algn="l" rtl="0">
              <a:spcBef>
                <a:spcPts val="0"/>
              </a:spcBef>
              <a:spcAft>
                <a:spcPts val="0"/>
              </a:spcAft>
              <a:buClr>
                <a:schemeClr val="dk1"/>
              </a:buClr>
              <a:buSzPts val="1200"/>
              <a:buFont typeface="Arial"/>
              <a:buNone/>
            </a:pPr>
            <a:r>
              <a:rPr lang="en" dirty="0">
                <a:solidFill>
                  <a:schemeClr val="dk1"/>
                </a:solidFill>
              </a:rPr>
              <a:t>Assign for reading, </a:t>
            </a:r>
            <a:r>
              <a:rPr lang="en" i="1" dirty="0">
                <a:solidFill>
                  <a:schemeClr val="dk1"/>
                </a:solidFill>
              </a:rPr>
              <a:t>Men and Women’s Brains Do Work Differently</a:t>
            </a:r>
            <a:r>
              <a:rPr lang="en" dirty="0">
                <a:solidFill>
                  <a:schemeClr val="dk1"/>
                </a:solidFill>
              </a:rPr>
              <a:t>. URL here:</a:t>
            </a:r>
            <a:r>
              <a:rPr lang="en" b="1" dirty="0">
                <a:solidFill>
                  <a:schemeClr val="dk1"/>
                </a:solidFill>
              </a:rPr>
              <a:t> </a:t>
            </a:r>
            <a:r>
              <a:rPr lang="en" b="1" u="sng" dirty="0">
                <a:solidFill>
                  <a:schemeClr val="hlink"/>
                </a:solidFill>
                <a:hlinkClick r:id="rId4"/>
              </a:rPr>
              <a:t>https://news.yahoo.com/men-womens-brains-differently-scientists-204332939.html</a:t>
            </a:r>
            <a:r>
              <a:rPr lang="en" b="1" dirty="0">
                <a:solidFill>
                  <a:schemeClr val="dk1"/>
                </a:solidFill>
              </a:rPr>
              <a:t> </a:t>
            </a:r>
            <a:endParaRPr b="1" dirty="0"/>
          </a:p>
          <a:p>
            <a:pPr marL="0" lvl="0" indent="0" algn="l" rtl="0">
              <a:spcBef>
                <a:spcPts val="0"/>
              </a:spcBef>
              <a:spcAft>
                <a:spcPts val="0"/>
              </a:spcAft>
              <a:buSzPts val="1200"/>
              <a:buNone/>
            </a:pPr>
            <a:r>
              <a:rPr lang="en" dirty="0">
                <a:solidFill>
                  <a:schemeClr val="dk1"/>
                </a:solidFill>
              </a:rPr>
              <a:t>Assign for reading, </a:t>
            </a:r>
            <a:r>
              <a:rPr lang="en" i="1" dirty="0">
                <a:solidFill>
                  <a:schemeClr val="dk1"/>
                </a:solidFill>
              </a:rPr>
              <a:t>Male and Female. </a:t>
            </a:r>
            <a:r>
              <a:rPr lang="en" dirty="0">
                <a:solidFill>
                  <a:schemeClr val="dk1"/>
                </a:solidFill>
              </a:rPr>
              <a:t>URL here:</a:t>
            </a:r>
            <a:r>
              <a:rPr lang="en" b="1" dirty="0">
                <a:solidFill>
                  <a:schemeClr val="dk1"/>
                </a:solidFill>
              </a:rPr>
              <a:t> </a:t>
            </a:r>
            <a:r>
              <a:rPr lang="en" b="1" u="sng" dirty="0">
                <a:solidFill>
                  <a:schemeClr val="hlink"/>
                </a:solidFill>
                <a:hlinkClick r:id="rId5"/>
              </a:rPr>
              <a:t>https://www.catholiceducation.org/en/marriage-and-family/sexuality/male-and-female.html</a:t>
            </a:r>
            <a:r>
              <a:rPr lang="en" b="1" dirty="0">
                <a:solidFill>
                  <a:schemeClr val="dk1"/>
                </a:solidFill>
              </a:rPr>
              <a:t> </a:t>
            </a:r>
            <a:endParaRPr b="1" dirty="0">
              <a:solidFill>
                <a:schemeClr val="dk1"/>
              </a:solidFill>
            </a:endParaRPr>
          </a:p>
          <a:p>
            <a:pPr marL="0" lvl="0" indent="0" algn="l" rtl="0">
              <a:spcBef>
                <a:spcPts val="0"/>
              </a:spcBef>
              <a:spcAft>
                <a:spcPts val="0"/>
              </a:spcAft>
              <a:buSzPts val="1200"/>
              <a:buNone/>
            </a:pPr>
            <a:r>
              <a:rPr lang="en" dirty="0">
                <a:solidFill>
                  <a:schemeClr val="dk1"/>
                </a:solidFill>
              </a:rPr>
              <a:t>Assign for reading,</a:t>
            </a:r>
            <a:r>
              <a:rPr lang="en" i="1" dirty="0"/>
              <a:t>There Are Two Sexes, and They Are Complementary — Denial of This Fact Brings Ruin. </a:t>
            </a:r>
            <a:r>
              <a:rPr lang="en" dirty="0"/>
              <a:t>URL here: </a:t>
            </a:r>
            <a:r>
              <a:rPr lang="en" b="1" dirty="0">
                <a:solidFill>
                  <a:schemeClr val="dk1"/>
                </a:solidFill>
              </a:rPr>
              <a:t> </a:t>
            </a:r>
            <a:r>
              <a:rPr lang="en" b="1" u="sng" dirty="0">
                <a:solidFill>
                  <a:schemeClr val="hlink"/>
                </a:solidFill>
                <a:hlinkClick r:id="rId6"/>
              </a:rPr>
              <a:t>https://www.ncregister.com/blog/complementarity-of-the-sexes</a:t>
            </a:r>
            <a:r>
              <a:rPr lang="en" b="1" dirty="0">
                <a:solidFill>
                  <a:schemeClr val="dk1"/>
                </a:solidFill>
              </a:rPr>
              <a:t> </a:t>
            </a:r>
          </a:p>
          <a:p>
            <a:pPr marL="0" lvl="0" indent="0" algn="l" rtl="0">
              <a:spcBef>
                <a:spcPts val="0"/>
              </a:spcBef>
              <a:spcAft>
                <a:spcPts val="0"/>
              </a:spcAft>
              <a:buSzPts val="1200"/>
              <a:buNone/>
            </a:pPr>
            <a:endParaRPr lang="en" b="1"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200"/>
              <a:buNone/>
            </a:pPr>
            <a:endParaRPr b="1" dirty="0">
              <a:solidFill>
                <a:schemeClr val="dk1"/>
              </a:solidFill>
            </a:endParaRPr>
          </a:p>
        </p:txBody>
      </p:sp>
      <p:sp>
        <p:nvSpPr>
          <p:cNvPr id="186" name="Google Shape;186;g2c53d399e95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c337cf3437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2c337cf3437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b="1" dirty="0">
                <a:solidFill>
                  <a:schemeClr val="dk1"/>
                </a:solidFill>
              </a:rPr>
              <a:t>Photo Credit: </a:t>
            </a:r>
            <a:r>
              <a:rPr lang="en" dirty="0">
                <a:uFill>
                  <a:noFill/>
                </a:uFill>
                <a:hlinkClick r:id="rId3"/>
              </a:rPr>
              <a:t>People.svg</a:t>
            </a:r>
            <a:r>
              <a:rPr lang="en" dirty="0"/>
              <a:t>,</a:t>
            </a:r>
            <a:r>
              <a:rPr lang="en" dirty="0">
                <a:uFill>
                  <a:noFill/>
                </a:uFill>
                <a:hlinkClick r:id="rId4"/>
              </a:rPr>
              <a:t>Creative Commons Zero, Public Domain Dedication</a:t>
            </a:r>
            <a:r>
              <a:rPr lang="en" dirty="0"/>
              <a:t>. https://commons.wikimedia.org/wiki/File:People.svg</a:t>
            </a:r>
            <a:endParaRPr dirty="0"/>
          </a:p>
          <a:p>
            <a:pPr marL="0" lvl="0" indent="0" algn="l" rtl="0">
              <a:spcBef>
                <a:spcPts val="0"/>
              </a:spcBef>
              <a:spcAft>
                <a:spcPts val="0"/>
              </a:spcAft>
              <a:buClr>
                <a:schemeClr val="dk1"/>
              </a:buClr>
              <a:buSzPts val="1200"/>
              <a:buFont typeface="Calibri"/>
              <a:buNone/>
            </a:pPr>
            <a:endParaRPr sz="1000" dirty="0"/>
          </a:p>
          <a:p>
            <a:pPr marL="0" marR="0" lvl="0" indent="0" algn="l" rtl="0">
              <a:lnSpc>
                <a:spcPct val="100000"/>
              </a:lnSpc>
              <a:spcBef>
                <a:spcPts val="0"/>
              </a:spcBef>
              <a:spcAft>
                <a:spcPts val="0"/>
              </a:spcAft>
              <a:buClr>
                <a:schemeClr val="dk1"/>
              </a:buClr>
              <a:buSzPts val="1200"/>
              <a:buFont typeface="Calibri"/>
              <a:buNone/>
            </a:pPr>
            <a:r>
              <a:rPr lang="en" b="1" dirty="0"/>
              <a:t>Directions: </a:t>
            </a:r>
            <a:r>
              <a:rPr lang="en" dirty="0"/>
              <a:t>1. Ask a student to pick any question to read aloud (until they are all asked) and then ask all students to think about the answer. </a:t>
            </a:r>
            <a:endParaRPr dirty="0"/>
          </a:p>
          <a:p>
            <a:pPr marL="0" marR="0" lvl="0" indent="0" algn="l" rtl="0">
              <a:lnSpc>
                <a:spcPct val="100000"/>
              </a:lnSpc>
              <a:spcBef>
                <a:spcPts val="0"/>
              </a:spcBef>
              <a:spcAft>
                <a:spcPts val="0"/>
              </a:spcAft>
              <a:buClr>
                <a:schemeClr val="dk1"/>
              </a:buClr>
              <a:buSzPts val="1200"/>
              <a:buFont typeface="Calibri"/>
              <a:buNone/>
            </a:pPr>
            <a:r>
              <a:rPr lang="en" dirty="0"/>
              <a:t>2. Ask students if they have questions about God that are not on the slide. </a:t>
            </a:r>
            <a:endParaRPr dirty="0"/>
          </a:p>
          <a:p>
            <a:pPr marL="0" marR="0" lvl="0" indent="0" algn="l" rtl="0">
              <a:lnSpc>
                <a:spcPct val="100000"/>
              </a:lnSpc>
              <a:spcBef>
                <a:spcPts val="0"/>
              </a:spcBef>
              <a:spcAft>
                <a:spcPts val="0"/>
              </a:spcAft>
              <a:buClr>
                <a:schemeClr val="dk1"/>
              </a:buClr>
              <a:buSzPts val="1200"/>
              <a:buFont typeface="Calibri"/>
              <a:buNone/>
            </a:pPr>
            <a:r>
              <a:rPr lang="en" dirty="0"/>
              <a:t>3. Review the answers to these questions below…as well as the list of attributes of God below……</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 b="1" dirty="0"/>
              <a:t>Teaching Points:</a:t>
            </a:r>
            <a:r>
              <a:rPr lang="en" dirty="0"/>
              <a:t> </a:t>
            </a:r>
            <a:endParaRPr dirty="0"/>
          </a:p>
          <a:p>
            <a:pPr marL="457200" lvl="0" indent="-298450" algn="l" rtl="0">
              <a:spcBef>
                <a:spcPts val="0"/>
              </a:spcBef>
              <a:spcAft>
                <a:spcPts val="0"/>
              </a:spcAft>
              <a:buSzPts val="1100"/>
              <a:buChar char="●"/>
            </a:pPr>
            <a:r>
              <a:rPr lang="en" b="1" dirty="0"/>
              <a:t>“Who created God?”</a:t>
            </a:r>
            <a:r>
              <a:rPr lang="en" dirty="0"/>
              <a:t> really doesn’t make much sense, as God lives apart from time and space.</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b="1" dirty="0"/>
              <a:t>“God is eternal?”</a:t>
            </a:r>
            <a:r>
              <a:rPr lang="en" dirty="0"/>
              <a:t>  God is eternal when we try to place him in a container of time and space. Remember that if God had not created time and space, it would not exist. God is eternal in that he is outside of time and space. All things are present to God as if they were happening now.</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b="1" dirty="0"/>
              <a:t>“What did God do before creation?”</a:t>
            </a:r>
            <a:r>
              <a:rPr lang="en" dirty="0"/>
              <a:t> Because God is outside of time and not subject to it, God was not “waiting around” for millions and millions of years before he created the world. In his famous Confessions, St. Augustine wrote: “You O Lord made that very time, and no time could pass by before you made those times.”</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b="1" dirty="0"/>
              <a:t>“Why Did God Create?”</a:t>
            </a:r>
            <a:r>
              <a:rPr lang="en" dirty="0"/>
              <a:t> God is love and that love could not be contained. He created out of love.</a:t>
            </a:r>
            <a:r>
              <a:rPr lang="en" b="1" dirty="0"/>
              <a:t> </a:t>
            </a:r>
            <a:r>
              <a:rPr lang="en" dirty="0"/>
              <a:t>Though he doesn’t need it,</a:t>
            </a:r>
            <a:r>
              <a:rPr lang="en" b="1" dirty="0"/>
              <a:t> </a:t>
            </a:r>
            <a:r>
              <a:rPr lang="en" dirty="0"/>
              <a:t>“The world was made for the glory of God.” Our purpose is connected to our giving glory to God by participating in his love. </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b="1" dirty="0"/>
              <a:t>“What did God create?”</a:t>
            </a:r>
            <a:r>
              <a:rPr lang="en" dirty="0"/>
              <a:t> According to the Nicene Creed, : “I believe in one God, the Father almighty, maker of heaven and earth, of all things visible and invisible.”</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u="sng" dirty="0"/>
              <a:t>Attributes of God</a:t>
            </a:r>
            <a:endParaRPr u="sng" dirty="0"/>
          </a:p>
          <a:p>
            <a:pPr marL="0" lvl="0" indent="0" algn="l" rtl="0">
              <a:spcBef>
                <a:spcPts val="0"/>
              </a:spcBef>
              <a:spcAft>
                <a:spcPts val="0"/>
              </a:spcAft>
              <a:buNone/>
            </a:pPr>
            <a:endParaRPr u="sng" dirty="0"/>
          </a:p>
          <a:p>
            <a:pPr marL="457200" lvl="0" indent="-298450" algn="l" rtl="0">
              <a:spcBef>
                <a:spcPts val="0"/>
              </a:spcBef>
              <a:spcAft>
                <a:spcPts val="0"/>
              </a:spcAft>
              <a:buSzPts val="1100"/>
              <a:buChar char="●"/>
            </a:pPr>
            <a:r>
              <a:rPr lang="en" b="1" dirty="0"/>
              <a:t>There is one God. </a:t>
            </a:r>
            <a:r>
              <a:rPr lang="en" dirty="0"/>
              <a:t>Though he is three person there is only one divine nature. </a:t>
            </a:r>
            <a:endParaRPr dirty="0"/>
          </a:p>
          <a:p>
            <a:pPr marL="457200" lvl="0" indent="-298450" algn="l" rtl="0">
              <a:spcBef>
                <a:spcPts val="0"/>
              </a:spcBef>
              <a:spcAft>
                <a:spcPts val="0"/>
              </a:spcAft>
              <a:buSzPts val="1100"/>
              <a:buChar char="●"/>
            </a:pPr>
            <a:r>
              <a:rPr lang="en" b="1" dirty="0"/>
              <a:t>God is Creator, not created.</a:t>
            </a:r>
            <a:r>
              <a:rPr lang="en" dirty="0"/>
              <a:t> </a:t>
            </a:r>
            <a:endParaRPr dirty="0"/>
          </a:p>
          <a:p>
            <a:pPr marL="457200" lvl="0" indent="-298450" algn="l" rtl="0">
              <a:spcBef>
                <a:spcPts val="0"/>
              </a:spcBef>
              <a:spcAft>
                <a:spcPts val="0"/>
              </a:spcAft>
              <a:buSzPts val="1100"/>
              <a:buChar char="●"/>
            </a:pPr>
            <a:r>
              <a:rPr lang="en" b="1" dirty="0"/>
              <a:t>God is almighty.</a:t>
            </a:r>
            <a:endParaRPr b="1" dirty="0"/>
          </a:p>
          <a:p>
            <a:pPr marL="457200" lvl="0" indent="-298450" algn="l" rtl="0">
              <a:spcBef>
                <a:spcPts val="0"/>
              </a:spcBef>
              <a:spcAft>
                <a:spcPts val="0"/>
              </a:spcAft>
              <a:buSzPts val="1100"/>
              <a:buChar char="●"/>
            </a:pPr>
            <a:r>
              <a:rPr lang="en" b="1" dirty="0"/>
              <a:t>God is </a:t>
            </a:r>
            <a:r>
              <a:rPr lang="en" b="1" dirty="0" err="1"/>
              <a:t>Trinitarian.</a:t>
            </a:r>
            <a:r>
              <a:rPr lang="en" b="1" dirty="0" err="1">
                <a:solidFill>
                  <a:schemeClr val="dk1"/>
                </a:solidFill>
              </a:rPr>
              <a:t>T</a:t>
            </a:r>
            <a:r>
              <a:rPr lang="en" dirty="0" err="1">
                <a:solidFill>
                  <a:schemeClr val="dk1"/>
                </a:solidFill>
              </a:rPr>
              <a:t>hough</a:t>
            </a:r>
            <a:r>
              <a:rPr lang="en" dirty="0">
                <a:solidFill>
                  <a:schemeClr val="dk1"/>
                </a:solidFill>
              </a:rPr>
              <a:t> he is three person there is only one divine nature. </a:t>
            </a:r>
            <a:endParaRPr dirty="0"/>
          </a:p>
          <a:p>
            <a:pPr marL="457200" lvl="0" indent="-298450" algn="l" rtl="0">
              <a:spcBef>
                <a:spcPts val="0"/>
              </a:spcBef>
              <a:spcAft>
                <a:spcPts val="0"/>
              </a:spcAft>
              <a:buSzPts val="1100"/>
              <a:buChar char="●"/>
            </a:pPr>
            <a:r>
              <a:rPr lang="en" b="1" dirty="0"/>
              <a:t>God is eternal. </a:t>
            </a:r>
            <a:r>
              <a:rPr lang="en" dirty="0"/>
              <a:t>He has no beginning and no end. To put it another way, God always was, always is, and always will be. </a:t>
            </a:r>
            <a:endParaRPr dirty="0"/>
          </a:p>
          <a:p>
            <a:pPr marL="457200" lvl="0" indent="-298450" algn="l" rtl="0">
              <a:spcBef>
                <a:spcPts val="0"/>
              </a:spcBef>
              <a:spcAft>
                <a:spcPts val="0"/>
              </a:spcAft>
              <a:buSzPts val="1100"/>
              <a:buChar char="●"/>
            </a:pPr>
            <a:r>
              <a:rPr lang="en" b="1" dirty="0"/>
              <a:t>God is unique.</a:t>
            </a:r>
            <a:r>
              <a:rPr lang="en" dirty="0"/>
              <a:t> He is the designer of a one-and-only world. Even the people he creates are unique.</a:t>
            </a:r>
            <a:endParaRPr dirty="0"/>
          </a:p>
          <a:p>
            <a:pPr marL="457200" lvl="0" indent="-298450" algn="l" rtl="0">
              <a:spcBef>
                <a:spcPts val="0"/>
              </a:spcBef>
              <a:spcAft>
                <a:spcPts val="0"/>
              </a:spcAft>
              <a:buSzPts val="1100"/>
              <a:buChar char="●"/>
            </a:pPr>
            <a:r>
              <a:rPr lang="en" b="1" dirty="0"/>
              <a:t>God is infinite and omnipotent</a:t>
            </a:r>
            <a:r>
              <a:rPr lang="en" dirty="0"/>
              <a:t>. He has no limits. He has supreme power and authority over all his creation. God creates out of nothing.</a:t>
            </a:r>
            <a:endParaRPr dirty="0"/>
          </a:p>
          <a:p>
            <a:pPr marL="457200" lvl="0" indent="0" algn="l" rtl="0">
              <a:spcBef>
                <a:spcPts val="0"/>
              </a:spcBef>
              <a:spcAft>
                <a:spcPts val="0"/>
              </a:spcAft>
              <a:buNone/>
            </a:pPr>
            <a:endParaRPr dirty="0"/>
          </a:p>
          <a:p>
            <a:pPr marL="0" lvl="0" indent="0" algn="l" rtl="0">
              <a:spcBef>
                <a:spcPts val="0"/>
              </a:spcBef>
              <a:spcAft>
                <a:spcPts val="0"/>
              </a:spcAft>
              <a:buNone/>
            </a:pPr>
            <a:r>
              <a:rPr lang="en" b="1" dirty="0"/>
              <a:t>Online Resources:  </a:t>
            </a:r>
            <a:r>
              <a:rPr lang="en" dirty="0"/>
              <a:t>Have students view, </a:t>
            </a:r>
            <a:r>
              <a:rPr lang="en" i="1" dirty="0"/>
              <a:t>The Divine Attributes. </a:t>
            </a:r>
            <a:r>
              <a:rPr lang="en" dirty="0"/>
              <a:t>URL here:</a:t>
            </a:r>
            <a:r>
              <a:rPr lang="en" b="1" dirty="0"/>
              <a:t> </a:t>
            </a:r>
            <a:r>
              <a:rPr lang="en" u="sng" dirty="0">
                <a:solidFill>
                  <a:schemeClr val="hlink"/>
                </a:solidFill>
                <a:hlinkClick r:id="rId5"/>
              </a:rPr>
              <a:t>https://youtu.be/53wHJiGoBpI</a:t>
            </a:r>
            <a:endParaRPr dirty="0"/>
          </a:p>
          <a:p>
            <a:pPr marL="0" lvl="0" indent="0" algn="l" rtl="0">
              <a:spcBef>
                <a:spcPts val="0"/>
              </a:spcBef>
              <a:spcAft>
                <a:spcPts val="0"/>
              </a:spcAft>
              <a:buNone/>
            </a:pPr>
            <a:r>
              <a:rPr lang="en" dirty="0"/>
              <a:t>Have students view, </a:t>
            </a:r>
            <a:r>
              <a:rPr lang="en" i="1" dirty="0"/>
              <a:t>God is Love. </a:t>
            </a:r>
            <a:r>
              <a:rPr lang="en" dirty="0"/>
              <a:t>URL here: </a:t>
            </a:r>
            <a:r>
              <a:rPr lang="en" u="sng" dirty="0">
                <a:solidFill>
                  <a:schemeClr val="hlink"/>
                </a:solidFill>
                <a:hlinkClick r:id="rId6"/>
              </a:rPr>
              <a:t>https://youtu.be/jhyEOd8TzDk</a:t>
            </a:r>
            <a:r>
              <a:rPr lang="en" dirty="0"/>
              <a:t> </a:t>
            </a:r>
          </a:p>
          <a:p>
            <a:pPr marL="0" lvl="0" indent="0" algn="l" rtl="0">
              <a:spcBef>
                <a:spcPts val="0"/>
              </a:spcBef>
              <a:spcAft>
                <a:spcPts val="0"/>
              </a:spcAft>
              <a:buNone/>
            </a:pPr>
            <a:endParaRPr lang="en" dirty="0"/>
          </a:p>
          <a:p>
            <a:pPr marL="0" marR="0" indent="0" algn="l">
              <a:spcBef>
                <a:spcPts val="0"/>
              </a:spcBef>
              <a:spcAft>
                <a:spcPts val="0"/>
              </a:spcAft>
              <a:buNone/>
              <a:tabLst>
                <a:tab pos="2971800" algn="ctr"/>
                <a:tab pos="5943600" algn="r"/>
              </a:tabLst>
            </a:pPr>
            <a:r>
              <a:rPr lang="en-US" sz="1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8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8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72" name="Google Shape;72;g2c337cf3437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c337cf3437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g2c337cf3437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None/>
            </a:pPr>
            <a:r>
              <a:rPr lang="en" sz="1200" b="1" dirty="0">
                <a:solidFill>
                  <a:schemeClr val="dk1"/>
                </a:solidFill>
                <a:latin typeface="Calibri"/>
                <a:ea typeface="Calibri"/>
                <a:cs typeface="Calibri"/>
                <a:sym typeface="Calibri"/>
              </a:rPr>
              <a:t>Photo Credit:  </a:t>
            </a:r>
            <a:r>
              <a:rPr lang="en" sz="1000" dirty="0">
                <a:uFill>
                  <a:noFill/>
                </a:uFill>
                <a:hlinkClick r:id="rId3"/>
              </a:rPr>
              <a:t>ArloISM</a:t>
            </a:r>
            <a:r>
              <a:rPr lang="en" sz="1000" dirty="0"/>
              <a:t>,</a:t>
            </a:r>
            <a:r>
              <a:rPr lang="en" sz="1000" dirty="0">
                <a:uFill>
                  <a:noFill/>
                </a:uFill>
                <a:hlinkClick r:id="rId4"/>
              </a:rPr>
              <a:t>Creative Commons Attribution-Share Alike 4.0</a:t>
            </a:r>
            <a:r>
              <a:rPr lang="en" sz="1000" dirty="0"/>
              <a:t>. https://commons.wikimedia.org/wiki/File:Sunset_between_the_pinnacles.jpg</a:t>
            </a:r>
            <a:endParaRPr sz="1000" dirty="0">
              <a:highlight>
                <a:srgbClr val="F8F9FA"/>
              </a:highlight>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a:t>Directions: </a:t>
            </a:r>
            <a:r>
              <a:rPr lang="en" dirty="0"/>
              <a:t>Ask, Why is the Paschal Mystery at the center of all history?</a:t>
            </a:r>
            <a:r>
              <a:rPr lang="en" b="1" dirty="0"/>
              <a:t> </a:t>
            </a:r>
            <a:r>
              <a:rPr lang="en" dirty="0"/>
              <a:t>Let students know that</a:t>
            </a:r>
            <a:r>
              <a:rPr lang="en" b="1" dirty="0"/>
              <a:t> </a:t>
            </a:r>
            <a:r>
              <a:rPr lang="en" dirty="0"/>
              <a:t>as Catholics we know how to answer this question. (Share quote below).</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 dirty="0"/>
              <a:t>The Catechism of the Catholic Church highlights the importance of the Paschal Mystery: “The Paschal Mystery of Christ’s cross and Resurrection </a:t>
            </a:r>
            <a:r>
              <a:rPr lang="en" b="1" dirty="0"/>
              <a:t>stands at the center </a:t>
            </a:r>
            <a:r>
              <a:rPr lang="en" dirty="0"/>
              <a:t>of the Good News that the apostles, and the church following them, are to proclaim to the world. God’s saving plan was accomplished </a:t>
            </a:r>
            <a:r>
              <a:rPr lang="en" b="1" dirty="0"/>
              <a:t>“once and for all”</a:t>
            </a:r>
            <a:r>
              <a:rPr lang="en" dirty="0"/>
              <a:t> by the redemptive Death of his son Jesus Christ” (571).</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 b="1" dirty="0">
                <a:solidFill>
                  <a:schemeClr val="dk1"/>
                </a:solidFill>
              </a:rPr>
              <a:t>Online Resources: </a:t>
            </a:r>
            <a:r>
              <a:rPr lang="en" dirty="0">
                <a:solidFill>
                  <a:schemeClr val="dk1"/>
                </a:solidFill>
              </a:rPr>
              <a:t>To reinforce this concept assign for reading,</a:t>
            </a:r>
            <a:r>
              <a:rPr lang="en" i="1" dirty="0">
                <a:solidFill>
                  <a:schemeClr val="dk1"/>
                </a:solidFill>
              </a:rPr>
              <a:t> The Paschal Mystery Time Machine . </a:t>
            </a:r>
            <a:r>
              <a:rPr lang="en" dirty="0">
                <a:solidFill>
                  <a:schemeClr val="dk1"/>
                </a:solidFill>
              </a:rPr>
              <a:t>URL here: https://www.catholic365.com/article/30129/the-paschal-mystery-time-machine.html</a:t>
            </a:r>
          </a:p>
          <a:p>
            <a:pPr marL="0" lvl="0" indent="0" algn="l" rtl="0">
              <a:spcBef>
                <a:spcPts val="0"/>
              </a:spcBef>
              <a:spcAft>
                <a:spcPts val="0"/>
              </a:spcAft>
              <a:buNone/>
            </a:pPr>
            <a:endParaRPr lang="en" b="0"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b="0" dirty="0"/>
          </a:p>
        </p:txBody>
      </p:sp>
      <p:sp>
        <p:nvSpPr>
          <p:cNvPr id="84" name="Google Shape;84;g2c337cf3437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c337cf343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g2c337cf3437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b="1" dirty="0"/>
              <a:t>Photo Credit: </a:t>
            </a:r>
            <a:r>
              <a:rPr lang="en" sz="1200" b="0" i="0" dirty="0">
                <a:solidFill>
                  <a:srgbClr val="0C0C0C"/>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FuriousYogi</a:t>
            </a:r>
            <a:r>
              <a:rPr lang="en" sz="1200" b="0" i="0" dirty="0">
                <a:solidFill>
                  <a:schemeClr val="dk1"/>
                </a:solidFill>
                <a:latin typeface="Calibri"/>
                <a:ea typeface="Calibri"/>
                <a:cs typeface="Calibri"/>
                <a:sym typeface="Calibri"/>
              </a:rPr>
              <a:t>, Rose Window at Lisbon Cathedral, </a:t>
            </a:r>
            <a:r>
              <a:rPr lang="en" sz="1200" b="0" i="0" dirty="0">
                <a:solidFill>
                  <a:srgbClr val="0C0C0C"/>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Attribution-Share Alike 4.0</a:t>
            </a:r>
            <a:r>
              <a:rPr lang="en" sz="1200" b="0" i="0" dirty="0">
                <a:solidFill>
                  <a:schemeClr val="dk1"/>
                </a:solidFill>
                <a:latin typeface="Calibri"/>
                <a:ea typeface="Calibri"/>
                <a:cs typeface="Calibri"/>
                <a:sym typeface="Calibri"/>
              </a:rPr>
              <a:t>, https://commons.wikimedia.org/wiki/File:Rose_window_in_Lisbon_Cathedral.jpg</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 b="1" dirty="0"/>
              <a:t>Directions: </a:t>
            </a:r>
            <a:r>
              <a:rPr lang="en" dirty="0"/>
              <a:t>Have students write down the term and definition as part of a Key Vocab section in their notes.</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 b="1" dirty="0"/>
              <a:t>Online Resources:</a:t>
            </a:r>
            <a:r>
              <a:rPr lang="en" dirty="0"/>
              <a:t> Have students locate the four parts of the Paschal Mystery (suffering, death, resurrection, ascension) which are represented in the San Damiano cross. URL here:</a:t>
            </a:r>
            <a:r>
              <a:rPr lang="en" b="1" dirty="0"/>
              <a:t> </a:t>
            </a:r>
            <a:r>
              <a:rPr lang="en" u="sng" dirty="0">
                <a:solidFill>
                  <a:schemeClr val="hlink"/>
                </a:solidFill>
                <a:hlinkClick r:id="rId5"/>
              </a:rPr>
              <a:t>https://peaceandallgood.org/wp-content/uploads/2014/01/San-Damiano-Crucifix-2.pdf</a:t>
            </a:r>
            <a:r>
              <a:rPr lang="en" dirty="0"/>
              <a:t> </a:t>
            </a:r>
            <a:endParaRPr dirty="0"/>
          </a:p>
          <a:p>
            <a:pPr marL="0" lvl="0" indent="0" algn="l" rtl="0">
              <a:spcBef>
                <a:spcPts val="0"/>
              </a:spcBef>
              <a:spcAft>
                <a:spcPts val="0"/>
              </a:spcAft>
              <a:buClr>
                <a:schemeClr val="dk1"/>
              </a:buClr>
              <a:buSzPts val="1200"/>
              <a:buFont typeface="Calibri"/>
              <a:buNone/>
            </a:pPr>
            <a:r>
              <a:rPr lang="en" dirty="0"/>
              <a:t>See also this interactive lesson on the Paschal mystery. URL here:</a:t>
            </a:r>
            <a:r>
              <a:rPr lang="en" u="sng" dirty="0">
                <a:solidFill>
                  <a:schemeClr val="hlink"/>
                </a:solidFill>
                <a:hlinkClick r:id="rId6"/>
              </a:rPr>
              <a:t>https://olala-collateral.s3-us-west-2.amazonaws.com/DCS/Theology/4/PMandSacraments/content/index.html#/</a:t>
            </a:r>
            <a:endParaRPr lang="en" u="sng" dirty="0">
              <a:solidFill>
                <a:schemeClr val="hlink"/>
              </a:solidFill>
            </a:endParaRPr>
          </a:p>
          <a:p>
            <a:pPr marL="0" lvl="0" indent="0" algn="l" rtl="0">
              <a:spcBef>
                <a:spcPts val="0"/>
              </a:spcBef>
              <a:spcAft>
                <a:spcPts val="0"/>
              </a:spcAft>
              <a:buClr>
                <a:schemeClr val="dk1"/>
              </a:buClr>
              <a:buSzPts val="1200"/>
              <a:buFont typeface="Calibri"/>
              <a:buNone/>
            </a:pPr>
            <a:endParaRPr lang="en" u="sng" dirty="0">
              <a:solidFill>
                <a:schemeClr val="hlink"/>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c337cf3437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2c337cf3437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b="1" dirty="0"/>
              <a:t>Photo Credit: </a:t>
            </a:r>
            <a:r>
              <a:rPr lang="en" dirty="0">
                <a:uFill>
                  <a:noFill/>
                </a:uFill>
                <a:hlinkClick r:id="rId3"/>
              </a:rPr>
              <a:t>Peter Paul Rubens</a:t>
            </a:r>
            <a:r>
              <a:rPr lang="en" dirty="0"/>
              <a:t> / </a:t>
            </a:r>
            <a:r>
              <a:rPr lang="en" dirty="0">
                <a:uFill>
                  <a:noFill/>
                </a:uFill>
                <a:hlinkClick r:id="rId4"/>
              </a:rPr>
              <a:t>Jan Brueghel the Elder</a:t>
            </a:r>
            <a:r>
              <a:rPr lang="en" dirty="0"/>
              <a:t>. Cropped. Public Domain. https://commons.wikimedia.org/wiki/File:Jan_Brueghel_de_Oude_en_Peter_Paul_Rubens_-_Het_aards_paradijs_met_de_zondeval_van_Adam_en_Eva.jpg</a:t>
            </a:r>
            <a:endParaRPr dirty="0"/>
          </a:p>
          <a:p>
            <a:pPr marL="0" lvl="0" indent="0" algn="l" rtl="0">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 b="1" dirty="0"/>
              <a:t>Directions: </a:t>
            </a:r>
            <a:r>
              <a:rPr lang="en" dirty="0"/>
              <a:t>Have students write down the term and definition as part of a Key Vocab section in their notes. As you share the quote below.</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 dirty="0"/>
              <a:t>‘From that point of Original Sin and on, God looked for a way to redeem the world from that point in history onward, culminating in Jesus Christ, the Savior of the world, and the events of the Paschal Mystery.’</a:t>
            </a:r>
          </a:p>
          <a:p>
            <a:pPr marL="0" lvl="0" indent="0" algn="l" rtl="0">
              <a:spcBef>
                <a:spcPts val="0"/>
              </a:spcBef>
              <a:spcAft>
                <a:spcPts val="0"/>
              </a:spcAft>
              <a:buClr>
                <a:schemeClr val="dk1"/>
              </a:buClr>
              <a:buSzPts val="1200"/>
              <a:buFont typeface="Calibri"/>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c34c95421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2c34c954213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b="1" dirty="0"/>
              <a:t>Photo Credit: </a:t>
            </a:r>
            <a:r>
              <a:rPr lang="en" dirty="0">
                <a:uFill>
                  <a:noFill/>
                </a:uFill>
                <a:hlinkClick r:id="rId3"/>
              </a:rPr>
              <a:t>Michelangelo</a:t>
            </a:r>
            <a:r>
              <a:rPr lang="en" dirty="0"/>
              <a:t>,Public domain. https://commons.wikimedia.org/wiki/File:Michelangelo,_Fall_and_Expulsion_from_Garden_of_Eden_00.jpg</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 b="1" dirty="0"/>
              <a:t>Directions: </a:t>
            </a:r>
            <a:r>
              <a:rPr lang="en" dirty="0"/>
              <a:t> Define original holiness and original justice The state of man and woman in paradise before sin. The grace of original holiness was to share in the divine life (see CCC, 375). “The inner harmony of the human person, the harmony between man and woman, and finally the harmony between the first couple and all of creation comprised the state called ‘original justice’” (CCC, 376). “From [Adam and Eve’s] friendship with God flowed the happiness of existence in paradise” (CCC, 384). Compare what humans had before sin (preternatural gifts) to what they have after sin.</a:t>
            </a:r>
            <a:r>
              <a:rPr lang="en" b="1" dirty="0"/>
              <a:t> </a:t>
            </a:r>
            <a:r>
              <a:rPr lang="en" dirty="0"/>
              <a:t>See below…</a:t>
            </a:r>
            <a:endParaRPr dirty="0"/>
          </a:p>
          <a:p>
            <a:pPr marL="0" marR="0" lvl="0" indent="0" algn="l" rtl="0">
              <a:lnSpc>
                <a:spcPct val="100000"/>
              </a:lnSpc>
              <a:spcBef>
                <a:spcPts val="0"/>
              </a:spcBef>
              <a:spcAft>
                <a:spcPts val="0"/>
              </a:spcAft>
              <a:buClr>
                <a:schemeClr val="dk1"/>
              </a:buClr>
              <a:buSzPts val="1200"/>
              <a:buFont typeface="Calibri"/>
              <a:buNone/>
            </a:pPr>
            <a:endParaRPr u="sng" dirty="0"/>
          </a:p>
          <a:p>
            <a:pPr marL="0" marR="0" lvl="0" indent="0" algn="l" rtl="0">
              <a:lnSpc>
                <a:spcPct val="100000"/>
              </a:lnSpc>
              <a:spcBef>
                <a:spcPts val="0"/>
              </a:spcBef>
              <a:spcAft>
                <a:spcPts val="0"/>
              </a:spcAft>
              <a:buClr>
                <a:schemeClr val="dk1"/>
              </a:buClr>
              <a:buSzPts val="1200"/>
              <a:buFont typeface="Calibri"/>
              <a:buNone/>
            </a:pPr>
            <a:r>
              <a:rPr lang="en" u="sng" dirty="0"/>
              <a:t>Before Sin</a:t>
            </a:r>
            <a:endParaRPr u="sng" dirty="0"/>
          </a:p>
          <a:p>
            <a:pPr marL="0" marR="0" lvl="0" indent="0" algn="l" rtl="0">
              <a:lnSpc>
                <a:spcPct val="100000"/>
              </a:lnSpc>
              <a:spcBef>
                <a:spcPts val="0"/>
              </a:spcBef>
              <a:spcAft>
                <a:spcPts val="0"/>
              </a:spcAft>
              <a:buClr>
                <a:schemeClr val="dk1"/>
              </a:buClr>
              <a:buSzPts val="1200"/>
              <a:buFont typeface="Calibri"/>
              <a:buNone/>
            </a:pPr>
            <a:endParaRPr u="sng" dirty="0"/>
          </a:p>
          <a:p>
            <a:pPr marL="457200" marR="0" lvl="0" indent="-298450" algn="l" rtl="0">
              <a:lnSpc>
                <a:spcPct val="100000"/>
              </a:lnSpc>
              <a:spcBef>
                <a:spcPts val="0"/>
              </a:spcBef>
              <a:spcAft>
                <a:spcPts val="0"/>
              </a:spcAft>
              <a:buSzPts val="1100"/>
              <a:buChar char="●"/>
            </a:pPr>
            <a:r>
              <a:rPr lang="en" dirty="0"/>
              <a:t>impassibility (freedom from pain)</a:t>
            </a:r>
            <a:endParaRPr dirty="0"/>
          </a:p>
          <a:p>
            <a:pPr marL="457200" lvl="0" indent="-298450" algn="l" rtl="0">
              <a:spcBef>
                <a:spcPts val="0"/>
              </a:spcBef>
              <a:spcAft>
                <a:spcPts val="0"/>
              </a:spcAft>
              <a:buSzPts val="1100"/>
              <a:buChar char="●"/>
            </a:pPr>
            <a:r>
              <a:rPr lang="en" dirty="0"/>
              <a:t>immortality (freedom from death)</a:t>
            </a:r>
            <a:endParaRPr dirty="0"/>
          </a:p>
          <a:p>
            <a:pPr marL="457200" lvl="0" indent="-298450" algn="l" rtl="0">
              <a:spcBef>
                <a:spcPts val="0"/>
              </a:spcBef>
              <a:spcAft>
                <a:spcPts val="0"/>
              </a:spcAft>
              <a:buSzPts val="1100"/>
              <a:buChar char="●"/>
            </a:pPr>
            <a:r>
              <a:rPr lang="en" dirty="0"/>
              <a:t>integrity (freedom from concupiscence, or disordered</a:t>
            </a:r>
            <a:br>
              <a:rPr lang="en" dirty="0"/>
            </a:br>
            <a:r>
              <a:rPr lang="en" dirty="0"/>
              <a:t>desires)</a:t>
            </a:r>
            <a:endParaRPr dirty="0"/>
          </a:p>
          <a:p>
            <a:pPr marL="457200" lvl="0" indent="-298450" algn="l" rtl="0">
              <a:spcBef>
                <a:spcPts val="0"/>
              </a:spcBef>
              <a:spcAft>
                <a:spcPts val="0"/>
              </a:spcAft>
              <a:buSzPts val="1100"/>
              <a:buChar char="●"/>
            </a:pPr>
            <a:r>
              <a:rPr lang="en" dirty="0"/>
              <a:t>infused knowledge (freedom from ignorance in matters</a:t>
            </a:r>
            <a:br>
              <a:rPr lang="en" dirty="0"/>
            </a:br>
            <a:r>
              <a:rPr lang="en" dirty="0"/>
              <a:t>essential for happiness)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 u="sng" dirty="0"/>
              <a:t>After Sin</a:t>
            </a:r>
            <a:endParaRPr u="sng" dirty="0"/>
          </a:p>
          <a:p>
            <a:pPr marL="0" marR="0" lvl="0" indent="0" algn="l" rtl="0">
              <a:lnSpc>
                <a:spcPct val="100000"/>
              </a:lnSpc>
              <a:spcBef>
                <a:spcPts val="0"/>
              </a:spcBef>
              <a:spcAft>
                <a:spcPts val="0"/>
              </a:spcAft>
              <a:buClr>
                <a:schemeClr val="dk1"/>
              </a:buClr>
              <a:buSzPts val="1200"/>
              <a:buFont typeface="Calibri"/>
              <a:buNone/>
            </a:pPr>
            <a:endParaRPr dirty="0"/>
          </a:p>
          <a:p>
            <a:pPr marL="457200" marR="0" lvl="0" indent="-298450" algn="l" rtl="0">
              <a:lnSpc>
                <a:spcPct val="100000"/>
              </a:lnSpc>
              <a:spcBef>
                <a:spcPts val="0"/>
              </a:spcBef>
              <a:spcAft>
                <a:spcPts val="0"/>
              </a:spcAft>
              <a:buSzPts val="1100"/>
              <a:buChar char="●"/>
            </a:pPr>
            <a:r>
              <a:rPr lang="en" dirty="0"/>
              <a:t>Ignorance</a:t>
            </a:r>
            <a:endParaRPr dirty="0"/>
          </a:p>
          <a:p>
            <a:pPr marL="457200" marR="0" lvl="0" indent="-298450" algn="l" rtl="0">
              <a:lnSpc>
                <a:spcPct val="100000"/>
              </a:lnSpc>
              <a:spcBef>
                <a:spcPts val="0"/>
              </a:spcBef>
              <a:spcAft>
                <a:spcPts val="0"/>
              </a:spcAft>
              <a:buSzPts val="1100"/>
              <a:buChar char="●"/>
            </a:pPr>
            <a:r>
              <a:rPr lang="en" dirty="0"/>
              <a:t>Pain and suffering</a:t>
            </a:r>
            <a:endParaRPr dirty="0"/>
          </a:p>
          <a:p>
            <a:pPr marL="457200" marR="0" lvl="0" indent="-298450" algn="l" rtl="0">
              <a:lnSpc>
                <a:spcPct val="100000"/>
              </a:lnSpc>
              <a:spcBef>
                <a:spcPts val="0"/>
              </a:spcBef>
              <a:spcAft>
                <a:spcPts val="0"/>
              </a:spcAft>
              <a:buSzPts val="1100"/>
              <a:buChar char="●"/>
            </a:pPr>
            <a:r>
              <a:rPr lang="en" dirty="0"/>
              <a:t>Death</a:t>
            </a:r>
            <a:endParaRPr dirty="0"/>
          </a:p>
          <a:p>
            <a:pPr marL="457200" marR="0" lvl="0" indent="-298450" algn="l" rtl="0">
              <a:lnSpc>
                <a:spcPct val="100000"/>
              </a:lnSpc>
              <a:spcBef>
                <a:spcPts val="0"/>
              </a:spcBef>
              <a:spcAft>
                <a:spcPts val="0"/>
              </a:spcAft>
              <a:buSzPts val="1100"/>
              <a:buChar char="●"/>
            </a:pPr>
            <a:r>
              <a:rPr lang="en" dirty="0"/>
              <a:t>Disordered desires (concupiscence)</a:t>
            </a:r>
          </a:p>
          <a:p>
            <a:pPr marL="457200" marR="0" lvl="0" indent="-298450" algn="l" rtl="0">
              <a:lnSpc>
                <a:spcPct val="100000"/>
              </a:lnSpc>
              <a:spcBef>
                <a:spcPts val="0"/>
              </a:spcBef>
              <a:spcAft>
                <a:spcPts val="0"/>
              </a:spcAft>
              <a:buSzPts val="1100"/>
              <a:buChar char="●"/>
            </a:pPr>
            <a:endParaRPr lang="en"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58750" marR="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6baea1ee4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6baea1ee4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Alexandre Cabanel</a:t>
            </a:r>
            <a:r>
              <a:rPr lang="en" dirty="0">
                <a:solidFill>
                  <a:schemeClr val="dk1"/>
                </a:solidFill>
              </a:rPr>
              <a:t>, Public domain, Fallen Angel. https://commons.wikimedia.org/wiki/File:Fallen_Angel_(Alexandre_Cabanel)_crop.jpg</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solidFill>
                  <a:schemeClr val="dk1"/>
                </a:solidFill>
              </a:rPr>
              <a:t>: ‘God created angels before he made humans. Angels are “surpassing in perfection all visible creatures” (CCC, 330). Angels are messengers of God’s plan; for example, the angel Gabriel who was present at the Annunciation, angels who were present to announce Christ’s birth to the shepherds, angels who were with Christ when he was tempted in the desert, and angels who were present with him in the Garden of Gethsemane, at his Resurrection, and at his Ascension. Like humans, angels have a free will and can choose to accept or reject God. Angels who reject God by their own free will are demons or devils. Satan is the prince of the demons.’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For further reflection on this topic assign for reading,</a:t>
            </a:r>
            <a:r>
              <a:rPr lang="en" i="1" dirty="0"/>
              <a:t> How Could Lucifer, an Archangel, Have Rebelled against God?</a:t>
            </a:r>
            <a:endParaRPr i="1" dirty="0"/>
          </a:p>
          <a:p>
            <a:pPr marL="0" lvl="0" indent="0" algn="l" rtl="0">
              <a:spcBef>
                <a:spcPts val="0"/>
              </a:spcBef>
              <a:spcAft>
                <a:spcPts val="0"/>
              </a:spcAft>
              <a:buClr>
                <a:schemeClr val="dk1"/>
              </a:buClr>
              <a:buSzPts val="1100"/>
              <a:buFont typeface="Arial"/>
              <a:buNone/>
            </a:pPr>
            <a:r>
              <a:rPr lang="en" dirty="0">
                <a:solidFill>
                  <a:schemeClr val="dk1"/>
                </a:solidFill>
              </a:rPr>
              <a:t>URL here:</a:t>
            </a:r>
            <a:r>
              <a:rPr lang="en" b="1" dirty="0">
                <a:solidFill>
                  <a:schemeClr val="dk1"/>
                </a:solidFill>
              </a:rPr>
              <a:t> </a:t>
            </a:r>
            <a:r>
              <a:rPr lang="en" dirty="0">
                <a:solidFill>
                  <a:schemeClr val="dk1"/>
                </a:solidFill>
              </a:rPr>
              <a:t>https://www.catholic.com/qa/how-could-lucifer-an-archangel-have-rebelled-against-god</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6baea1ee4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6baea1ee4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sz="1000" dirty="0"/>
              <a:t>Workshop of Lucas Cranach.Public domain. https://commons.wikimedia.org/wiki/File:Creation-Luther-Bible-1534.jpg</a:t>
            </a:r>
            <a:endParaRPr sz="1000"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Give the following ten theological truths that we extract from the Genesis accounts of creation.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t>Theological truth in Genesis focuses on what the text is revealing about God and about how we can relate to God. Here are ten basic theological truths extracted from Genesis chapters 1-3…</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1. God is good and his love spills out from the family of the Trinity into creation. This answers, ‘Why is there something rather than nothing?’</a:t>
            </a:r>
            <a:endParaRPr dirty="0"/>
          </a:p>
          <a:p>
            <a:pPr marL="0" lvl="0" indent="0" algn="l" rtl="0">
              <a:spcBef>
                <a:spcPts val="0"/>
              </a:spcBef>
              <a:spcAft>
                <a:spcPts val="0"/>
              </a:spcAft>
              <a:buClr>
                <a:schemeClr val="dk1"/>
              </a:buClr>
              <a:buSzPts val="1100"/>
              <a:buFont typeface="Arial"/>
              <a:buNone/>
            </a:pPr>
            <a:r>
              <a:rPr lang="en" dirty="0"/>
              <a:t>2. All that exists is created by Almighty God. He created everything out of nothing through his Word.</a:t>
            </a:r>
            <a:endParaRPr dirty="0"/>
          </a:p>
          <a:p>
            <a:pPr marL="0" lvl="0" indent="0" algn="l" rtl="0">
              <a:spcBef>
                <a:spcPts val="0"/>
              </a:spcBef>
              <a:spcAft>
                <a:spcPts val="0"/>
              </a:spcAft>
              <a:buClr>
                <a:schemeClr val="dk1"/>
              </a:buClr>
              <a:buSzPts val="1100"/>
              <a:buFont typeface="Arial"/>
              <a:buNone/>
            </a:pPr>
            <a:r>
              <a:rPr lang="en" dirty="0"/>
              <a:t>3. There was a special and direct creation of man, done by the spirit or breath of God. Humans are made in God’s image and have dominion over creation as responsible stewards. </a:t>
            </a:r>
            <a:endParaRPr dirty="0"/>
          </a:p>
          <a:p>
            <a:pPr marL="0" lvl="0" indent="0" algn="l" rtl="0">
              <a:spcBef>
                <a:spcPts val="0"/>
              </a:spcBef>
              <a:spcAft>
                <a:spcPts val="0"/>
              </a:spcAft>
              <a:buClr>
                <a:schemeClr val="dk1"/>
              </a:buClr>
              <a:buSzPts val="1100"/>
              <a:buFont typeface="Arial"/>
              <a:buNone/>
            </a:pPr>
            <a:r>
              <a:rPr lang="en" dirty="0"/>
              <a:t>4. God was pleased with everything He created. At the end of each day, God appraised His work and said it was all good except Adam being alone. That was the only thing that was not good.</a:t>
            </a:r>
            <a:endParaRPr dirty="0"/>
          </a:p>
          <a:p>
            <a:pPr marL="0" lvl="0" indent="0" algn="l" rtl="0">
              <a:spcBef>
                <a:spcPts val="0"/>
              </a:spcBef>
              <a:spcAft>
                <a:spcPts val="0"/>
              </a:spcAft>
              <a:buClr>
                <a:schemeClr val="dk1"/>
              </a:buClr>
              <a:buSzPts val="1100"/>
              <a:buFont typeface="Arial"/>
              <a:buNone/>
            </a:pPr>
            <a:r>
              <a:rPr lang="en" dirty="0"/>
              <a:t>Advertisement - Continue Reading Below</a:t>
            </a:r>
            <a:endParaRPr dirty="0"/>
          </a:p>
          <a:p>
            <a:pPr marL="0" lvl="0" indent="0" algn="l" rtl="0">
              <a:spcBef>
                <a:spcPts val="0"/>
              </a:spcBef>
              <a:spcAft>
                <a:spcPts val="0"/>
              </a:spcAft>
              <a:buClr>
                <a:schemeClr val="dk1"/>
              </a:buClr>
              <a:buSzPts val="1100"/>
              <a:buFont typeface="Arial"/>
              <a:buNone/>
            </a:pPr>
            <a:r>
              <a:rPr lang="en" dirty="0"/>
              <a:t>5. Human beings are created as male and female to be in a complimentary relationship of life giving love.</a:t>
            </a:r>
            <a:endParaRPr dirty="0"/>
          </a:p>
          <a:p>
            <a:pPr marL="0" lvl="0" indent="0" algn="l" rtl="0">
              <a:spcBef>
                <a:spcPts val="0"/>
              </a:spcBef>
              <a:spcAft>
                <a:spcPts val="0"/>
              </a:spcAft>
              <a:buClr>
                <a:schemeClr val="dk1"/>
              </a:buClr>
              <a:buSzPts val="1100"/>
              <a:buFont typeface="Arial"/>
              <a:buNone/>
            </a:pPr>
            <a:r>
              <a:rPr lang="en" dirty="0"/>
              <a:t>6. Every human being coming into the world to the present day is likewise a special and direct creation, being endowed with an immortal soul by God. There are no accidental people. Infusion of soul happens at conception.</a:t>
            </a:r>
            <a:endParaRPr dirty="0"/>
          </a:p>
          <a:p>
            <a:pPr marL="0" lvl="0" indent="0" algn="l" rtl="0">
              <a:spcBef>
                <a:spcPts val="0"/>
              </a:spcBef>
              <a:spcAft>
                <a:spcPts val="0"/>
              </a:spcAft>
              <a:buClr>
                <a:schemeClr val="dk1"/>
              </a:buClr>
              <a:buSzPts val="1100"/>
              <a:buFont typeface="Arial"/>
              <a:buNone/>
            </a:pPr>
            <a:r>
              <a:rPr lang="en" dirty="0"/>
              <a:t>7. All creation is held in existence by the ongoing providential care of the Creator. Creation is ongoing and under the direction of God. God is not indifferent but personally involved.</a:t>
            </a:r>
            <a:endParaRPr dirty="0"/>
          </a:p>
          <a:p>
            <a:pPr marL="0" lvl="0" indent="0" algn="l" rtl="0">
              <a:spcBef>
                <a:spcPts val="0"/>
              </a:spcBef>
              <a:spcAft>
                <a:spcPts val="0"/>
              </a:spcAft>
              <a:buClr>
                <a:schemeClr val="dk1"/>
              </a:buClr>
              <a:buSzPts val="1100"/>
              <a:buFont typeface="Arial"/>
              <a:buNone/>
            </a:pPr>
            <a:r>
              <a:rPr lang="en" dirty="0"/>
              <a:t>8. Humans have a fallen nature due to this original sin…We now live in a fallen world with disorder, pain, suffering, sickness, death and evil.  </a:t>
            </a:r>
            <a:endParaRPr dirty="0"/>
          </a:p>
          <a:p>
            <a:pPr marL="0" lvl="0" indent="0" algn="l" rtl="0">
              <a:spcBef>
                <a:spcPts val="0"/>
              </a:spcBef>
              <a:spcAft>
                <a:spcPts val="0"/>
              </a:spcAft>
              <a:buClr>
                <a:schemeClr val="dk1"/>
              </a:buClr>
              <a:buSzPts val="1100"/>
              <a:buFont typeface="Arial"/>
              <a:buNone/>
            </a:pPr>
            <a:r>
              <a:rPr lang="en" dirty="0"/>
              <a:t>9. This fallenness is brought about by the free choice of angels and people to choose against God.  </a:t>
            </a:r>
            <a:endParaRPr dirty="0"/>
          </a:p>
          <a:p>
            <a:pPr marL="0" lvl="0" indent="0" algn="l" rtl="0">
              <a:spcBef>
                <a:spcPts val="0"/>
              </a:spcBef>
              <a:spcAft>
                <a:spcPts val="0"/>
              </a:spcAft>
              <a:buClr>
                <a:schemeClr val="dk1"/>
              </a:buClr>
              <a:buSzPts val="1100"/>
              <a:buFont typeface="Arial"/>
              <a:buNone/>
            </a:pPr>
            <a:r>
              <a:rPr lang="en" dirty="0"/>
              <a:t>10. We need help. We are in need of God’s saving grace.</a:t>
            </a:r>
            <a:endParaRPr sz="130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Assign for reading, </a:t>
            </a:r>
            <a:r>
              <a:rPr lang="en" i="1" dirty="0">
                <a:solidFill>
                  <a:schemeClr val="dk1"/>
                </a:solidFill>
              </a:rPr>
              <a:t>Truth in the Genesis Story of Creation</a:t>
            </a:r>
            <a:r>
              <a:rPr lang="en" dirty="0">
                <a:solidFill>
                  <a:schemeClr val="dk1"/>
                </a:solidFill>
              </a:rPr>
              <a:t>. URL here: </a:t>
            </a:r>
            <a:r>
              <a:rPr lang="en" u="sng" dirty="0">
                <a:solidFill>
                  <a:schemeClr val="hlink"/>
                </a:solidFill>
                <a:hlinkClick r:id="rId3"/>
              </a:rPr>
              <a:t>https://www.catholic365.com/article/36973/historical-theological-and-symbolic-truth-in-the-genesis.html</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Have students view, </a:t>
            </a:r>
            <a:r>
              <a:rPr lang="en" i="1" dirty="0">
                <a:solidFill>
                  <a:schemeClr val="dk1"/>
                </a:solidFill>
              </a:rPr>
              <a:t>Misreading Genesis.</a:t>
            </a:r>
            <a:r>
              <a:rPr lang="en" dirty="0">
                <a:solidFill>
                  <a:schemeClr val="dk1"/>
                </a:solidFill>
              </a:rPr>
              <a:t> URL here: </a:t>
            </a:r>
            <a:r>
              <a:rPr lang="en" u="sng" dirty="0">
                <a:solidFill>
                  <a:schemeClr val="hlink"/>
                </a:solidFill>
                <a:hlinkClick r:id="rId4"/>
              </a:rPr>
              <a:t>https://youtu.be/UVsbVAVSssc</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c53d399e9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c53d399e9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AMP Textbook. Pg. 30</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Start with asking students to respond to the quote on the slide. What did Pope Benedict mean? Why is this a problem?</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Explain that everyone has a sin problem because we inherit it spiritually through our connection to Adam and Eve... </a:t>
            </a:r>
            <a:endParaRPr dirty="0">
              <a:solidFill>
                <a:schemeClr val="dk1"/>
              </a:solidFill>
            </a:endParaRPr>
          </a:p>
          <a:p>
            <a:pPr marL="457200" lvl="0" indent="-298450" algn="l" rtl="0">
              <a:spcBef>
                <a:spcPts val="0"/>
              </a:spcBef>
              <a:spcAft>
                <a:spcPts val="0"/>
              </a:spcAft>
              <a:buSzPts val="1100"/>
              <a:buChar char="●"/>
            </a:pPr>
            <a:r>
              <a:rPr lang="en" dirty="0">
                <a:solidFill>
                  <a:schemeClr val="dk1"/>
                </a:solidFill>
              </a:rPr>
              <a:t>The sin problem means that we are inclined to be selfish, lazy and indifferent to others.</a:t>
            </a:r>
            <a:r>
              <a:rPr lang="en" dirty="0"/>
              <a:t> </a:t>
            </a:r>
            <a:endParaRPr dirty="0"/>
          </a:p>
          <a:p>
            <a:pPr marL="457200" lvl="0" indent="-298450" algn="l" rtl="0">
              <a:spcBef>
                <a:spcPts val="0"/>
              </a:spcBef>
              <a:spcAft>
                <a:spcPts val="0"/>
              </a:spcAft>
              <a:buSzPts val="1100"/>
              <a:buChar char="●"/>
            </a:pPr>
            <a:r>
              <a:rPr lang="en" dirty="0"/>
              <a:t>This inclination toward sin and evil is called "concupiscence".</a:t>
            </a:r>
            <a:endParaRPr dirty="0"/>
          </a:p>
          <a:p>
            <a:pPr marL="457200" lvl="0" indent="-298450" algn="l" rtl="0">
              <a:spcBef>
                <a:spcPts val="0"/>
              </a:spcBef>
              <a:spcAft>
                <a:spcPts val="0"/>
              </a:spcAft>
              <a:buClr>
                <a:schemeClr val="dk1"/>
              </a:buClr>
              <a:buSzPts val="1100"/>
              <a:buChar char="●"/>
            </a:pPr>
            <a:r>
              <a:rPr lang="en" dirty="0">
                <a:solidFill>
                  <a:schemeClr val="dk1"/>
                </a:solidFill>
              </a:rPr>
              <a:t>We all have to resist that on a natural level and seek God’s grace (his help and salvation from sin).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Baptism is the beginning of reception of that grace which helps us to deal with our sin problem.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 common error is to think that we can be good and be holy without God’s help. </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This heresy is known as Pelagianism. Saint Augustine refuted Pelagius and gave the Church the doctrine of grace.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View video, H</a:t>
            </a:r>
            <a:r>
              <a:rPr lang="en" i="1" dirty="0">
                <a:solidFill>
                  <a:schemeClr val="dk1"/>
                </a:solidFill>
              </a:rPr>
              <a:t>ow Baptism Changes You.</a:t>
            </a:r>
            <a:r>
              <a:rPr lang="en" dirty="0">
                <a:solidFill>
                  <a:schemeClr val="dk1"/>
                </a:solidFill>
              </a:rPr>
              <a:t> URL here: </a:t>
            </a:r>
            <a:r>
              <a:rPr lang="en" u="sng" dirty="0">
                <a:solidFill>
                  <a:schemeClr val="hlink"/>
                </a:solidFill>
                <a:hlinkClick r:id="rId3"/>
              </a:rPr>
              <a:t>https://youtu.be/Euxu36jVJpU?list=PL_kd4Kgq4tP9fmK4bD0OHJCI3Hsajzv2i</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View video, </a:t>
            </a:r>
            <a:r>
              <a:rPr lang="en" i="1" dirty="0">
                <a:solidFill>
                  <a:schemeClr val="dk1"/>
                </a:solidFill>
              </a:rPr>
              <a:t>Augustine and Pelagius</a:t>
            </a:r>
            <a:r>
              <a:rPr lang="en" dirty="0">
                <a:solidFill>
                  <a:schemeClr val="dk1"/>
                </a:solidFill>
              </a:rPr>
              <a:t>. URL here: </a:t>
            </a:r>
            <a:r>
              <a:rPr lang="en" u="sng" dirty="0">
                <a:solidFill>
                  <a:schemeClr val="hlink"/>
                </a:solidFill>
                <a:hlinkClick r:id="rId4"/>
              </a:rPr>
              <a:t>https://youtu.be/UrklQpIdv3g</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Assign for reading, </a:t>
            </a:r>
            <a:r>
              <a:rPr lang="en" i="1" dirty="0">
                <a:solidFill>
                  <a:schemeClr val="dk1"/>
                </a:solidFill>
              </a:rPr>
              <a:t>The Marks of Original Sin.</a:t>
            </a:r>
            <a:r>
              <a:rPr lang="en" dirty="0">
                <a:solidFill>
                  <a:schemeClr val="dk1"/>
                </a:solidFill>
              </a:rPr>
              <a:t> URL here: </a:t>
            </a:r>
            <a:r>
              <a:rPr lang="en" u="sng" dirty="0">
                <a:solidFill>
                  <a:schemeClr val="hlink"/>
                </a:solidFill>
                <a:hlinkClick r:id="rId5"/>
              </a:rPr>
              <a:t>https://www.catholiceducation.org/en/religion-and-philosophy/spiritual-life/the-marks-of-original-sin.html</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View video, </a:t>
            </a:r>
            <a:r>
              <a:rPr lang="en" i="1" dirty="0">
                <a:solidFill>
                  <a:schemeClr val="dk1"/>
                </a:solidFill>
              </a:rPr>
              <a:t>Do We Really Inherit Sin from Adam and Eve?.</a:t>
            </a:r>
            <a:r>
              <a:rPr lang="en" dirty="0">
                <a:solidFill>
                  <a:schemeClr val="dk1"/>
                </a:solidFill>
              </a:rPr>
              <a:t> URL here: </a:t>
            </a:r>
            <a:r>
              <a:rPr lang="en" u="sng" dirty="0">
                <a:solidFill>
                  <a:schemeClr val="hlink"/>
                </a:solidFill>
                <a:hlinkClick r:id="rId6"/>
              </a:rPr>
              <a:t>https://youtu.be/_yT0YpOrz_4</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857250" y="1543049"/>
            <a:ext cx="3566400" cy="30174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1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53" name="Google Shape;53;p13"/>
          <p:cNvSpPr txBox="1">
            <a:spLocks noGrp="1"/>
          </p:cNvSpPr>
          <p:nvPr>
            <p:ph type="body" idx="2"/>
          </p:nvPr>
        </p:nvSpPr>
        <p:spPr>
          <a:xfrm>
            <a:off x="4700709" y="1543050"/>
            <a:ext cx="3566400" cy="30174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1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54" name="Google Shape;54;p13"/>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6" name="Google Shape;56;p13"/>
          <p:cNvSpPr txBox="1">
            <a:spLocks noGrp="1"/>
          </p:cNvSpPr>
          <p:nvPr>
            <p:ph type="sldNum" idx="12"/>
          </p:nvPr>
        </p:nvSpPr>
        <p:spPr>
          <a:xfrm>
            <a:off x="6997148" y="4667871"/>
            <a:ext cx="12795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 name="Google Shape;59;p14"/>
          <p:cNvSpPr txBox="1">
            <a:spLocks noGrp="1"/>
          </p:cNvSpPr>
          <p:nvPr>
            <p:ph type="body" idx="1"/>
          </p:nvPr>
        </p:nvSpPr>
        <p:spPr>
          <a:xfrm>
            <a:off x="857250" y="1543050"/>
            <a:ext cx="7404900" cy="3029100"/>
          </a:xfrm>
          <a:prstGeom prst="rect">
            <a:avLst/>
          </a:prstGeom>
          <a:noFill/>
          <a:ln>
            <a:noFill/>
          </a:ln>
        </p:spPr>
        <p:txBody>
          <a:bodyPr spcFirstLastPara="1" wrap="square" lIns="68575" tIns="34275" rIns="68575" bIns="34275" anchor="t" anchorCtr="0">
            <a:normAutofit/>
          </a:bodyPr>
          <a:lstStyle>
            <a:lvl1pPr marL="457200" lvl="0" indent="-298450" algn="l" rtl="0">
              <a:lnSpc>
                <a:spcPct val="90000"/>
              </a:lnSpc>
              <a:spcBef>
                <a:spcPts val="1100"/>
              </a:spcBef>
              <a:spcAft>
                <a:spcPts val="0"/>
              </a:spcAft>
              <a:buSzPts val="1100"/>
              <a:buChar char="●"/>
              <a:defRPr/>
            </a:lvl1pPr>
            <a:lvl2pPr marL="914400" lvl="1" indent="-298450" algn="l" rtl="0">
              <a:lnSpc>
                <a:spcPct val="90000"/>
              </a:lnSpc>
              <a:spcBef>
                <a:spcPts val="1200"/>
              </a:spcBef>
              <a:spcAft>
                <a:spcPts val="0"/>
              </a:spcAft>
              <a:buSzPts val="1100"/>
              <a:buChar char="○"/>
              <a:defRPr/>
            </a:lvl2pPr>
            <a:lvl3pPr marL="1371600" lvl="2" indent="-298450" algn="l" rtl="0">
              <a:lnSpc>
                <a:spcPct val="90000"/>
              </a:lnSpc>
              <a:spcBef>
                <a:spcPts val="300"/>
              </a:spcBef>
              <a:spcAft>
                <a:spcPts val="0"/>
              </a:spcAft>
              <a:buSzPts val="1100"/>
              <a:buChar char="■"/>
              <a:defRPr/>
            </a:lvl3pPr>
            <a:lvl4pPr marL="1828800" lvl="3" indent="-298450" algn="l" rtl="0">
              <a:lnSpc>
                <a:spcPct val="90000"/>
              </a:lnSpc>
              <a:spcBef>
                <a:spcPts val="300"/>
              </a:spcBef>
              <a:spcAft>
                <a:spcPts val="0"/>
              </a:spcAft>
              <a:buSzPts val="1100"/>
              <a:buChar char="●"/>
              <a:defRPr/>
            </a:lvl4pPr>
            <a:lvl5pPr marL="2286000" lvl="4" indent="-298450" algn="l" rtl="0">
              <a:lnSpc>
                <a:spcPct val="90000"/>
              </a:lnSpc>
              <a:spcBef>
                <a:spcPts val="300"/>
              </a:spcBef>
              <a:spcAft>
                <a:spcPts val="0"/>
              </a:spcAft>
              <a:buSzPts val="1100"/>
              <a:buChar char="○"/>
              <a:defRPr/>
            </a:lvl5pPr>
            <a:lvl6pPr marL="2743200" lvl="5" indent="-298450" algn="l" rtl="0">
              <a:lnSpc>
                <a:spcPct val="90000"/>
              </a:lnSpc>
              <a:spcBef>
                <a:spcPts val="300"/>
              </a:spcBef>
              <a:spcAft>
                <a:spcPts val="0"/>
              </a:spcAft>
              <a:buSzPts val="1100"/>
              <a:buChar char="■"/>
              <a:defRPr/>
            </a:lvl6pPr>
            <a:lvl7pPr marL="3200400" lvl="6" indent="-298450" algn="l" rtl="0">
              <a:lnSpc>
                <a:spcPct val="90000"/>
              </a:lnSpc>
              <a:spcBef>
                <a:spcPts val="300"/>
              </a:spcBef>
              <a:spcAft>
                <a:spcPts val="0"/>
              </a:spcAft>
              <a:buSzPts val="1100"/>
              <a:buChar char="●"/>
              <a:defRPr/>
            </a:lvl7pPr>
            <a:lvl8pPr marL="3657600" lvl="7" indent="-298450" algn="l" rtl="0">
              <a:lnSpc>
                <a:spcPct val="90000"/>
              </a:lnSpc>
              <a:spcBef>
                <a:spcPts val="300"/>
              </a:spcBef>
              <a:spcAft>
                <a:spcPts val="0"/>
              </a:spcAft>
              <a:buSzPts val="1100"/>
              <a:buChar char="○"/>
              <a:defRPr/>
            </a:lvl8pPr>
            <a:lvl9pPr marL="4114800" lvl="8" indent="-298450" algn="l" rtl="0">
              <a:lnSpc>
                <a:spcPct val="90000"/>
              </a:lnSpc>
              <a:spcBef>
                <a:spcPts val="300"/>
              </a:spcBef>
              <a:spcAft>
                <a:spcPts val="300"/>
              </a:spcAft>
              <a:buSzPts val="1100"/>
              <a:buChar char="■"/>
              <a:defRPr/>
            </a:lvl9pPr>
          </a:lstStyle>
          <a:p>
            <a:endParaRPr/>
          </a:p>
        </p:txBody>
      </p:sp>
      <p:sp>
        <p:nvSpPr>
          <p:cNvPr id="60" name="Google Shape;60;p14"/>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1" name="Google Shape;61;p14"/>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2" name="Google Shape;62;p14"/>
          <p:cNvSpPr txBox="1">
            <a:spLocks noGrp="1"/>
          </p:cNvSpPr>
          <p:nvPr>
            <p:ph type="sldNum" idx="12"/>
          </p:nvPr>
        </p:nvSpPr>
        <p:spPr>
          <a:xfrm>
            <a:off x="6997148" y="4667871"/>
            <a:ext cx="12795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gif"/><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67"/>
        <p:cNvGrpSpPr/>
        <p:nvPr/>
      </p:nvGrpSpPr>
      <p:grpSpPr>
        <a:xfrm>
          <a:off x="0" y="0"/>
          <a:ext cx="0" cy="0"/>
          <a:chOff x="0" y="0"/>
          <a:chExt cx="0" cy="0"/>
        </a:xfrm>
      </p:grpSpPr>
      <p:pic>
        <p:nvPicPr>
          <p:cNvPr id="2" name="Picture 1" descr="A painting of two people&#10;&#10;Description automatically generated">
            <a:extLst>
              <a:ext uri="{FF2B5EF4-FFF2-40B4-BE49-F238E27FC236}">
                <a16:creationId xmlns:a16="http://schemas.microsoft.com/office/drawing/2014/main" id="{42794031-8706-5D3B-BA5E-B3CC2539A4F3}"/>
              </a:ext>
            </a:extLst>
          </p:cNvPr>
          <p:cNvPicPr>
            <a:picLocks noChangeAspect="1"/>
          </p:cNvPicPr>
          <p:nvPr/>
        </p:nvPicPr>
        <p:blipFill>
          <a:blip r:embed="rId4">
            <a:alphaModFix amt="50000"/>
          </a:blip>
          <a:stretch>
            <a:fillRect/>
          </a:stretch>
        </p:blipFill>
        <p:spPr>
          <a:xfrm>
            <a:off x="0" y="-146528"/>
            <a:ext cx="9144000" cy="6625941"/>
          </a:xfrm>
          <a:prstGeom prst="rect">
            <a:avLst/>
          </a:prstGeom>
        </p:spPr>
      </p:pic>
      <p:sp>
        <p:nvSpPr>
          <p:cNvPr id="4" name="TextBox 3">
            <a:extLst>
              <a:ext uri="{FF2B5EF4-FFF2-40B4-BE49-F238E27FC236}">
                <a16:creationId xmlns:a16="http://schemas.microsoft.com/office/drawing/2014/main" id="{709C26E1-457B-379F-DA1A-1854AAAB8F48}"/>
              </a:ext>
            </a:extLst>
          </p:cNvPr>
          <p:cNvSpPr txBox="1"/>
          <p:nvPr/>
        </p:nvSpPr>
        <p:spPr>
          <a:xfrm>
            <a:off x="1212695" y="1820445"/>
            <a:ext cx="67186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latin typeface="Corbel"/>
              </a:rPr>
              <a:t>The Beginning of Creation</a:t>
            </a:r>
            <a:endParaRPr lang="en-US" dirty="0">
              <a:solidFill>
                <a:schemeClr val="bg1"/>
              </a:solidFill>
            </a:endParaRPr>
          </a:p>
          <a:p>
            <a:pPr algn="ctr"/>
            <a:r>
              <a:rPr lang="en-US" sz="3600" b="1" dirty="0">
                <a:solidFill>
                  <a:schemeClr val="bg1"/>
                </a:solidFill>
                <a:latin typeface="Corbel"/>
              </a:rPr>
              <a:t>and Man's Fall from Grace</a:t>
            </a:r>
            <a:endParaRPr lang="en-US" dirty="0">
              <a:solidFill>
                <a:schemeClr val="bg1"/>
              </a:solidFill>
            </a:endParaRPr>
          </a:p>
        </p:txBody>
      </p:sp>
      <p:sp>
        <p:nvSpPr>
          <p:cNvPr id="6" name="Oval 5">
            <a:extLst>
              <a:ext uri="{FF2B5EF4-FFF2-40B4-BE49-F238E27FC236}">
                <a16:creationId xmlns:a16="http://schemas.microsoft.com/office/drawing/2014/main" id="{561CB018-F40E-4FF7-BE52-37B706F05010}"/>
              </a:ext>
            </a:extLst>
          </p:cNvPr>
          <p:cNvSpPr/>
          <p:nvPr/>
        </p:nvSpPr>
        <p:spPr>
          <a:xfrm>
            <a:off x="4135210" y="726621"/>
            <a:ext cx="873578" cy="898072"/>
          </a:xfrm>
          <a:prstGeom prst="ellipse">
            <a:avLst/>
          </a:prstGeom>
          <a:solidFill>
            <a:srgbClr val="920000"/>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latin typeface="+mj-lt"/>
              </a:rPr>
              <a:t>1</a:t>
            </a:r>
          </a:p>
        </p:txBody>
      </p:sp>
      <p:sp>
        <p:nvSpPr>
          <p:cNvPr id="8" name="TextBox 7">
            <a:extLst>
              <a:ext uri="{FF2B5EF4-FFF2-40B4-BE49-F238E27FC236}">
                <a16:creationId xmlns:a16="http://schemas.microsoft.com/office/drawing/2014/main" id="{419AABB9-96B1-4915-BEB7-9C99CB297E2B}"/>
              </a:ext>
            </a:extLst>
          </p:cNvPr>
          <p:cNvSpPr txBox="1"/>
          <p:nvPr/>
        </p:nvSpPr>
        <p:spPr>
          <a:xfrm>
            <a:off x="-1" y="4620280"/>
            <a:ext cx="9144000" cy="523220"/>
          </a:xfrm>
          <a:prstGeom prst="rect">
            <a:avLst/>
          </a:prstGeom>
          <a:solidFill>
            <a:srgbClr val="920000"/>
          </a:solidFill>
        </p:spPr>
        <p:txBody>
          <a:bodyPr wrap="square" rtlCol="0">
            <a:spAutoFit/>
          </a:bodyPr>
          <a:lstStyle/>
          <a:p>
            <a:pPr algn="ctr"/>
            <a:r>
              <a:rPr lang="en-US" sz="2800" i="1" dirty="0">
                <a:solidFill>
                  <a:schemeClr val="bg1"/>
                </a:solidFill>
                <a:latin typeface="Corbel" panose="020B0503020204020204" pitchFamily="34" charset="0"/>
              </a:rPr>
              <a:t>God Saves: We Are Redeemed through the Paschal Mystery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311700" y="2902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620" b="1">
                <a:solidFill>
                  <a:srgbClr val="920000"/>
                </a:solidFill>
                <a:latin typeface="Calibri"/>
                <a:ea typeface="Calibri"/>
                <a:cs typeface="Calibri"/>
                <a:sym typeface="Calibri"/>
              </a:rPr>
              <a:t>The Big Bang Theory</a:t>
            </a:r>
            <a:endParaRPr sz="3620" b="1">
              <a:solidFill>
                <a:srgbClr val="920000"/>
              </a:solidFill>
              <a:latin typeface="Calibri"/>
              <a:ea typeface="Calibri"/>
              <a:cs typeface="Calibri"/>
              <a:sym typeface="Calibri"/>
            </a:endParaRPr>
          </a:p>
        </p:txBody>
      </p:sp>
      <p:sp>
        <p:nvSpPr>
          <p:cNvPr id="143" name="Google Shape;143;p24"/>
          <p:cNvSpPr txBox="1">
            <a:spLocks noGrp="1"/>
          </p:cNvSpPr>
          <p:nvPr>
            <p:ph type="body" idx="1"/>
          </p:nvPr>
        </p:nvSpPr>
        <p:spPr>
          <a:xfrm>
            <a:off x="311700" y="1138125"/>
            <a:ext cx="3937200" cy="3551100"/>
          </a:xfrm>
          <a:prstGeom prst="rect">
            <a:avLst/>
          </a:prstGeom>
          <a:solidFill>
            <a:schemeClr val="lt1"/>
          </a:solidFill>
          <a:ln w="38100" cap="flat" cmpd="sng">
            <a:solidFill>
              <a:srgbClr val="92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200"/>
              </a:spcAft>
              <a:buNone/>
            </a:pPr>
            <a:r>
              <a:rPr lang="en" sz="2200">
                <a:solidFill>
                  <a:srgbClr val="000000"/>
                </a:solidFill>
                <a:latin typeface="Calibri"/>
                <a:ea typeface="Calibri"/>
                <a:cs typeface="Calibri"/>
                <a:sym typeface="Calibri"/>
              </a:rPr>
              <a:t>The Big Bang theory is the main cosmological model for the earliest moments of the universe. This theory—always in development—agrees with what the Church has always taught: creation (that is, the universe) has a beginning in time.</a:t>
            </a:r>
            <a:endParaRPr sz="2200">
              <a:solidFill>
                <a:srgbClr val="000000"/>
              </a:solidFill>
              <a:latin typeface="Calibri"/>
              <a:ea typeface="Calibri"/>
              <a:cs typeface="Calibri"/>
              <a:sym typeface="Calibri"/>
            </a:endParaRPr>
          </a:p>
        </p:txBody>
      </p:sp>
      <p:pic>
        <p:nvPicPr>
          <p:cNvPr id="144" name="Google Shape;144;p24"/>
          <p:cNvPicPr preferRelativeResize="0"/>
          <p:nvPr/>
        </p:nvPicPr>
        <p:blipFill>
          <a:blip r:embed="rId4">
            <a:alphaModFix/>
          </a:blip>
          <a:stretch>
            <a:fillRect/>
          </a:stretch>
        </p:blipFill>
        <p:spPr>
          <a:xfrm>
            <a:off x="4421000" y="1167003"/>
            <a:ext cx="4411299" cy="3522225"/>
          </a:xfrm>
          <a:prstGeom prst="rect">
            <a:avLst/>
          </a:prstGeom>
          <a:noFill/>
          <a:ln w="38100" cap="flat" cmpd="sng">
            <a:solidFill>
              <a:srgbClr val="920000"/>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311700" y="290200"/>
            <a:ext cx="8520600" cy="793500"/>
          </a:xfrm>
          <a:prstGeom prst="rect">
            <a:avLst/>
          </a:prstGeom>
          <a:solidFill>
            <a:srgbClr val="FDDFA1"/>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620" b="1">
                <a:solidFill>
                  <a:srgbClr val="920000"/>
                </a:solidFill>
                <a:latin typeface="Calibri"/>
                <a:ea typeface="Calibri"/>
                <a:cs typeface="Calibri"/>
                <a:sym typeface="Calibri"/>
              </a:rPr>
              <a:t>Fr. Georges Lemaitre</a:t>
            </a:r>
            <a:endParaRPr sz="3620" b="1">
              <a:solidFill>
                <a:srgbClr val="920000"/>
              </a:solidFill>
              <a:latin typeface="Calibri"/>
              <a:ea typeface="Calibri"/>
              <a:cs typeface="Calibri"/>
              <a:sym typeface="Calibri"/>
            </a:endParaRPr>
          </a:p>
        </p:txBody>
      </p:sp>
      <p:sp>
        <p:nvSpPr>
          <p:cNvPr id="150" name="Google Shape;150;p25"/>
          <p:cNvSpPr txBox="1">
            <a:spLocks noGrp="1"/>
          </p:cNvSpPr>
          <p:nvPr>
            <p:ph type="body" idx="1"/>
          </p:nvPr>
        </p:nvSpPr>
        <p:spPr>
          <a:xfrm>
            <a:off x="4571369" y="1288032"/>
            <a:ext cx="3750000" cy="3357300"/>
          </a:xfrm>
          <a:prstGeom prst="rect">
            <a:avLst/>
          </a:prstGeom>
          <a:solidFill>
            <a:srgbClr val="FDDFA1"/>
          </a:solidFill>
          <a:ln w="38100" cap="flat" cmpd="sng">
            <a:solidFill>
              <a:srgbClr val="92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200"/>
              </a:spcAft>
              <a:buNone/>
            </a:pPr>
            <a:r>
              <a:rPr lang="en" sz="2300" i="1" dirty="0">
                <a:solidFill>
                  <a:srgbClr val="000000"/>
                </a:solidFill>
                <a:latin typeface="Calibri"/>
                <a:ea typeface="Calibri"/>
                <a:cs typeface="Calibri"/>
                <a:sym typeface="Calibri"/>
              </a:rPr>
              <a:t>A Belgian Catholic priest and physicist who published a paper showing that the universe was expanding and that it therefore must have been at one point very condensed. Today we call it </a:t>
            </a:r>
            <a:r>
              <a:rPr lang="en" sz="2300" b="1" i="1" dirty="0">
                <a:solidFill>
                  <a:srgbClr val="000000"/>
                </a:solidFill>
                <a:latin typeface="Calibri"/>
                <a:ea typeface="Calibri"/>
                <a:cs typeface="Calibri"/>
                <a:sym typeface="Calibri"/>
              </a:rPr>
              <a:t>The Big Bang Theory.</a:t>
            </a:r>
            <a:endParaRPr sz="2300" b="1" i="1" dirty="0">
              <a:solidFill>
                <a:srgbClr val="000000"/>
              </a:solidFill>
              <a:latin typeface="Calibri"/>
              <a:ea typeface="Calibri"/>
              <a:cs typeface="Calibri"/>
              <a:sym typeface="Calibri"/>
            </a:endParaRPr>
          </a:p>
        </p:txBody>
      </p:sp>
      <p:pic>
        <p:nvPicPr>
          <p:cNvPr id="151" name="Google Shape;151;p25"/>
          <p:cNvPicPr preferRelativeResize="0"/>
          <p:nvPr/>
        </p:nvPicPr>
        <p:blipFill>
          <a:blip r:embed="rId4">
            <a:alphaModFix/>
          </a:blip>
          <a:stretch>
            <a:fillRect/>
          </a:stretch>
        </p:blipFill>
        <p:spPr>
          <a:xfrm>
            <a:off x="742131" y="1288032"/>
            <a:ext cx="3091614" cy="3357300"/>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156" name="Google Shape;156;p26"/>
          <p:cNvSpPr txBox="1">
            <a:spLocks noGrp="1"/>
          </p:cNvSpPr>
          <p:nvPr>
            <p:ph type="subTitle" idx="1"/>
          </p:nvPr>
        </p:nvSpPr>
        <p:spPr>
          <a:xfrm>
            <a:off x="4021000" y="1857852"/>
            <a:ext cx="4040100" cy="2666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500"/>
              <a:buNone/>
            </a:pPr>
            <a:r>
              <a:rPr lang="en" sz="2700">
                <a:solidFill>
                  <a:schemeClr val="dk1"/>
                </a:solidFill>
                <a:latin typeface="Calibri"/>
                <a:ea typeface="Calibri"/>
                <a:cs typeface="Calibri"/>
                <a:sym typeface="Calibri"/>
              </a:rPr>
              <a:t>The Church encourages the scientific study of theories such as </a:t>
            </a:r>
            <a:r>
              <a:rPr lang="en" sz="2700" b="1">
                <a:solidFill>
                  <a:schemeClr val="dk1"/>
                </a:solidFill>
                <a:latin typeface="Calibri"/>
                <a:ea typeface="Calibri"/>
                <a:cs typeface="Calibri"/>
                <a:sym typeface="Calibri"/>
              </a:rPr>
              <a:t>evolution</a:t>
            </a:r>
            <a:r>
              <a:rPr lang="en" sz="2700">
                <a:solidFill>
                  <a:schemeClr val="dk1"/>
                </a:solidFill>
                <a:latin typeface="Calibri"/>
                <a:ea typeface="Calibri"/>
                <a:cs typeface="Calibri"/>
                <a:sym typeface="Calibri"/>
              </a:rPr>
              <a:t>, but it rejects philosophies such as </a:t>
            </a:r>
            <a:r>
              <a:rPr lang="en" sz="2700" b="1">
                <a:solidFill>
                  <a:schemeClr val="dk1"/>
                </a:solidFill>
                <a:latin typeface="Calibri"/>
                <a:ea typeface="Calibri"/>
                <a:cs typeface="Calibri"/>
                <a:sym typeface="Calibri"/>
              </a:rPr>
              <a:t>Atheistic</a:t>
            </a:r>
            <a:r>
              <a:rPr lang="en" sz="2700">
                <a:solidFill>
                  <a:schemeClr val="dk1"/>
                </a:solidFill>
                <a:latin typeface="Calibri"/>
                <a:ea typeface="Calibri"/>
                <a:cs typeface="Calibri"/>
                <a:sym typeface="Calibri"/>
              </a:rPr>
              <a:t> </a:t>
            </a:r>
            <a:r>
              <a:rPr lang="en" sz="2700" b="1">
                <a:solidFill>
                  <a:schemeClr val="dk1"/>
                </a:solidFill>
                <a:latin typeface="Calibri"/>
                <a:ea typeface="Calibri"/>
                <a:cs typeface="Calibri"/>
                <a:sym typeface="Calibri"/>
              </a:rPr>
              <a:t>Darwinism</a:t>
            </a:r>
            <a:r>
              <a:rPr lang="en" sz="2700">
                <a:solidFill>
                  <a:schemeClr val="dk1"/>
                </a:solidFill>
                <a:latin typeface="Calibri"/>
                <a:ea typeface="Calibri"/>
                <a:cs typeface="Calibri"/>
                <a:sym typeface="Calibri"/>
              </a:rPr>
              <a:t>, </a:t>
            </a:r>
            <a:r>
              <a:rPr lang="en" sz="2700" b="1">
                <a:solidFill>
                  <a:schemeClr val="dk1"/>
                </a:solidFill>
                <a:latin typeface="Calibri"/>
                <a:ea typeface="Calibri"/>
                <a:cs typeface="Calibri"/>
                <a:sym typeface="Calibri"/>
              </a:rPr>
              <a:t>Deism</a:t>
            </a:r>
            <a:r>
              <a:rPr lang="en" sz="2700">
                <a:solidFill>
                  <a:schemeClr val="dk1"/>
                </a:solidFill>
                <a:latin typeface="Calibri"/>
                <a:ea typeface="Calibri"/>
                <a:cs typeface="Calibri"/>
                <a:sym typeface="Calibri"/>
              </a:rPr>
              <a:t> and </a:t>
            </a:r>
            <a:r>
              <a:rPr lang="en" sz="2700" b="1">
                <a:solidFill>
                  <a:schemeClr val="dk1"/>
                </a:solidFill>
                <a:latin typeface="Calibri"/>
                <a:ea typeface="Calibri"/>
                <a:cs typeface="Calibri"/>
                <a:sym typeface="Calibri"/>
              </a:rPr>
              <a:t>Materialism</a:t>
            </a:r>
            <a:r>
              <a:rPr lang="en" sz="2700">
                <a:solidFill>
                  <a:schemeClr val="dk1"/>
                </a:solidFill>
                <a:latin typeface="Calibri"/>
                <a:ea typeface="Calibri"/>
                <a:cs typeface="Calibri"/>
                <a:sym typeface="Calibri"/>
              </a:rPr>
              <a:t>.</a:t>
            </a:r>
            <a:r>
              <a:rPr lang="en" sz="2100">
                <a:solidFill>
                  <a:schemeClr val="dk1"/>
                </a:solidFill>
                <a:latin typeface="Calibri"/>
                <a:ea typeface="Calibri"/>
                <a:cs typeface="Calibri"/>
                <a:sym typeface="Calibri"/>
              </a:rPr>
              <a:t> </a:t>
            </a:r>
            <a:endParaRPr sz="2100" b="1">
              <a:solidFill>
                <a:schemeClr val="dk1"/>
              </a:solidFill>
              <a:latin typeface="Calibri"/>
              <a:ea typeface="Calibri"/>
              <a:cs typeface="Calibri"/>
              <a:sym typeface="Calibri"/>
            </a:endParaRPr>
          </a:p>
        </p:txBody>
      </p:sp>
      <p:sp>
        <p:nvSpPr>
          <p:cNvPr id="157" name="Google Shape;157;p26"/>
          <p:cNvSpPr/>
          <p:nvPr/>
        </p:nvSpPr>
        <p:spPr>
          <a:xfrm>
            <a:off x="481675" y="188375"/>
            <a:ext cx="8231700" cy="1116000"/>
          </a:xfrm>
          <a:prstGeom prst="rect">
            <a:avLst/>
          </a:prstGeom>
          <a:blipFill rotWithShape="1">
            <a:blip r:embed="rId4">
              <a:alphaModFix/>
            </a:blip>
            <a:stretch>
              <a:fillRect/>
            </a:stretch>
          </a:bli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158" name="Google Shape;158;p26"/>
          <p:cNvSpPr txBox="1"/>
          <p:nvPr/>
        </p:nvSpPr>
        <p:spPr>
          <a:xfrm>
            <a:off x="7550" y="378450"/>
            <a:ext cx="8383200" cy="6879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3600" b="1">
                <a:solidFill>
                  <a:srgbClr val="920000"/>
                </a:solidFill>
                <a:latin typeface="Calibri"/>
                <a:ea typeface="Calibri"/>
                <a:cs typeface="Calibri"/>
                <a:sym typeface="Calibri"/>
              </a:rPr>
              <a:t>          Scientific and Philosophical Theories</a:t>
            </a:r>
            <a:endParaRPr sz="3600" b="1">
              <a:solidFill>
                <a:srgbClr val="920000"/>
              </a:solidFill>
              <a:latin typeface="Calibri"/>
              <a:ea typeface="Calibri"/>
              <a:cs typeface="Calibri"/>
              <a:sym typeface="Calibri"/>
            </a:endParaRPr>
          </a:p>
        </p:txBody>
      </p:sp>
      <p:pic>
        <p:nvPicPr>
          <p:cNvPr id="159" name="Google Shape;159;p26"/>
          <p:cNvPicPr preferRelativeResize="0"/>
          <p:nvPr/>
        </p:nvPicPr>
        <p:blipFill>
          <a:blip r:embed="rId5">
            <a:alphaModFix/>
          </a:blip>
          <a:stretch>
            <a:fillRect/>
          </a:stretch>
        </p:blipFill>
        <p:spPr>
          <a:xfrm>
            <a:off x="1122287" y="1751565"/>
            <a:ext cx="2201075" cy="2878676"/>
          </a:xfrm>
          <a:prstGeom prst="rect">
            <a:avLst/>
          </a:prstGeom>
          <a:noFill/>
          <a:ln>
            <a:noFill/>
          </a:ln>
        </p:spPr>
      </p:pic>
      <p:sp>
        <p:nvSpPr>
          <p:cNvPr id="160" name="Google Shape;160;p26"/>
          <p:cNvSpPr txBox="1"/>
          <p:nvPr/>
        </p:nvSpPr>
        <p:spPr>
          <a:xfrm>
            <a:off x="1264013" y="4420750"/>
            <a:ext cx="1917600" cy="4818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Calibri"/>
                <a:ea typeface="Calibri"/>
                <a:cs typeface="Calibri"/>
                <a:sym typeface="Calibri"/>
              </a:rPr>
              <a:t>Charles Darwin</a:t>
            </a:r>
            <a:endParaRPr sz="1800" b="1">
              <a:solidFill>
                <a:schemeClr val="dk2"/>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64"/>
        <p:cNvGrpSpPr/>
        <p:nvPr/>
      </p:nvGrpSpPr>
      <p:grpSpPr>
        <a:xfrm>
          <a:off x="0" y="0"/>
          <a:ext cx="0" cy="0"/>
          <a:chOff x="0" y="0"/>
          <a:chExt cx="0" cy="0"/>
        </a:xfrm>
      </p:grpSpPr>
      <p:sp>
        <p:nvSpPr>
          <p:cNvPr id="165" name="Google Shape;165;p27"/>
          <p:cNvSpPr txBox="1">
            <a:spLocks noGrp="1"/>
          </p:cNvSpPr>
          <p:nvPr>
            <p:ph type="subTitle" idx="1"/>
          </p:nvPr>
        </p:nvSpPr>
        <p:spPr>
          <a:xfrm>
            <a:off x="3457675" y="1684775"/>
            <a:ext cx="4932600" cy="3132000"/>
          </a:xfrm>
          <a:prstGeom prst="rect">
            <a:avLst/>
          </a:prstGeom>
          <a:noFill/>
          <a:ln>
            <a:noFill/>
          </a:ln>
        </p:spPr>
        <p:txBody>
          <a:bodyPr spcFirstLastPara="1" wrap="square" lIns="91425" tIns="91425" rIns="91425" bIns="91425" anchor="t" anchorCtr="0">
            <a:noAutofit/>
          </a:bodyPr>
          <a:lstStyle/>
          <a:p>
            <a:pPr marL="457200" lvl="0" indent="-381000" algn="l" rtl="0">
              <a:lnSpc>
                <a:spcPct val="90000"/>
              </a:lnSpc>
              <a:spcBef>
                <a:spcPts val="0"/>
              </a:spcBef>
              <a:spcAft>
                <a:spcPts val="0"/>
              </a:spcAft>
              <a:buClr>
                <a:srgbClr val="000000"/>
              </a:buClr>
              <a:buSzPts val="2400"/>
              <a:buFont typeface="Calibri"/>
              <a:buChar char="●"/>
            </a:pPr>
            <a:r>
              <a:rPr lang="en" sz="2400" b="1">
                <a:solidFill>
                  <a:srgbClr val="000000"/>
                </a:solidFill>
                <a:highlight>
                  <a:srgbClr val="FFFFFF"/>
                </a:highlight>
                <a:latin typeface="Calibri"/>
                <a:ea typeface="Calibri"/>
                <a:cs typeface="Calibri"/>
                <a:sym typeface="Calibri"/>
              </a:rPr>
              <a:t>RNA and DNA </a:t>
            </a:r>
            <a:r>
              <a:rPr lang="en" sz="2400">
                <a:solidFill>
                  <a:srgbClr val="000000"/>
                </a:solidFill>
                <a:highlight>
                  <a:srgbClr val="FFFFFF"/>
                </a:highlight>
                <a:latin typeface="Calibri"/>
                <a:ea typeface="Calibri"/>
                <a:cs typeface="Calibri"/>
                <a:sym typeface="Calibri"/>
              </a:rPr>
              <a:t>offer compelling evidence of divine order </a:t>
            </a:r>
            <a:r>
              <a:rPr lang="en" sz="2400">
                <a:solidFill>
                  <a:srgbClr val="000000"/>
                </a:solidFill>
                <a:latin typeface="Calibri"/>
                <a:ea typeface="Calibri"/>
                <a:cs typeface="Calibri"/>
                <a:sym typeface="Calibri"/>
              </a:rPr>
              <a:t>as the blueprint for biological structures </a:t>
            </a:r>
            <a:r>
              <a:rPr lang="en" sz="2400">
                <a:solidFill>
                  <a:srgbClr val="000000"/>
                </a:solidFill>
                <a:highlight>
                  <a:srgbClr val="FFFFFF"/>
                </a:highlight>
                <a:latin typeface="Calibri"/>
                <a:ea typeface="Calibri"/>
                <a:cs typeface="Calibri"/>
                <a:sym typeface="Calibri"/>
              </a:rPr>
              <a:t>and characteristic activities.</a:t>
            </a:r>
            <a:endParaRPr sz="2400">
              <a:solidFill>
                <a:srgbClr val="000000"/>
              </a:solidFill>
              <a:latin typeface="Calibri"/>
              <a:ea typeface="Calibri"/>
              <a:cs typeface="Calibri"/>
              <a:sym typeface="Calibri"/>
            </a:endParaRPr>
          </a:p>
          <a:p>
            <a:pPr marL="457200" lvl="0" indent="0" algn="l" rtl="0">
              <a:lnSpc>
                <a:spcPct val="90000"/>
              </a:lnSpc>
              <a:spcBef>
                <a:spcPts val="0"/>
              </a:spcBef>
              <a:spcAft>
                <a:spcPts val="0"/>
              </a:spcAft>
              <a:buNone/>
            </a:pPr>
            <a:endParaRPr sz="2400">
              <a:solidFill>
                <a:srgbClr val="000000"/>
              </a:solidFill>
              <a:highlight>
                <a:srgbClr val="FFFFFF"/>
              </a:highlight>
              <a:latin typeface="Calibri"/>
              <a:ea typeface="Calibri"/>
              <a:cs typeface="Calibri"/>
              <a:sym typeface="Calibri"/>
            </a:endParaRPr>
          </a:p>
          <a:p>
            <a:pPr marL="457200" lvl="0" indent="-381000" algn="l" rtl="0">
              <a:lnSpc>
                <a:spcPct val="90000"/>
              </a:lnSpc>
              <a:spcBef>
                <a:spcPts val="0"/>
              </a:spcBef>
              <a:spcAft>
                <a:spcPts val="0"/>
              </a:spcAft>
              <a:buClr>
                <a:srgbClr val="000000"/>
              </a:buClr>
              <a:buSzPts val="2400"/>
              <a:buFont typeface="Calibri"/>
              <a:buChar char="●"/>
            </a:pPr>
            <a:r>
              <a:rPr lang="en" sz="2400" b="1">
                <a:solidFill>
                  <a:srgbClr val="000000"/>
                </a:solidFill>
                <a:highlight>
                  <a:srgbClr val="FFFFFF"/>
                </a:highlight>
                <a:latin typeface="Calibri"/>
                <a:ea typeface="Calibri"/>
                <a:cs typeface="Calibri"/>
                <a:sym typeface="Calibri"/>
              </a:rPr>
              <a:t>The genetic code </a:t>
            </a:r>
            <a:r>
              <a:rPr lang="en" sz="2400">
                <a:solidFill>
                  <a:srgbClr val="000000"/>
                </a:solidFill>
                <a:highlight>
                  <a:srgbClr val="FFFFFF"/>
                </a:highlight>
                <a:latin typeface="Calibri"/>
                <a:ea typeface="Calibri"/>
                <a:cs typeface="Calibri"/>
                <a:sym typeface="Calibri"/>
              </a:rPr>
              <a:t>is an intelligible code in which information is coordinated in a way much like human writing</a:t>
            </a:r>
            <a:endParaRPr sz="2400" b="1">
              <a:solidFill>
                <a:srgbClr val="000000"/>
              </a:solidFill>
              <a:latin typeface="Calibri"/>
              <a:ea typeface="Calibri"/>
              <a:cs typeface="Calibri"/>
              <a:sym typeface="Calibri"/>
            </a:endParaRPr>
          </a:p>
        </p:txBody>
      </p:sp>
      <p:sp>
        <p:nvSpPr>
          <p:cNvPr id="166" name="Google Shape;166;p27"/>
          <p:cNvSpPr/>
          <p:nvPr/>
        </p:nvSpPr>
        <p:spPr>
          <a:xfrm>
            <a:off x="481675" y="188375"/>
            <a:ext cx="8213100" cy="1116000"/>
          </a:xfrm>
          <a:prstGeom prst="rect">
            <a:avLst/>
          </a:prstGeom>
          <a:blipFill rotWithShape="1">
            <a:blip r:embed="rId4">
              <a:alphaModFix/>
            </a:blip>
            <a:stretch>
              <a:fillRect/>
            </a:stretch>
          </a:bli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167" name="Google Shape;167;p27"/>
          <p:cNvSpPr txBox="1"/>
          <p:nvPr/>
        </p:nvSpPr>
        <p:spPr>
          <a:xfrm>
            <a:off x="2274475" y="377600"/>
            <a:ext cx="4627500" cy="1116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3600" b="1">
                <a:solidFill>
                  <a:srgbClr val="920000"/>
                </a:solidFill>
                <a:latin typeface="Calibri"/>
                <a:ea typeface="Calibri"/>
                <a:cs typeface="Calibri"/>
                <a:sym typeface="Calibri"/>
              </a:rPr>
              <a:t>The Language of God</a:t>
            </a:r>
            <a:endParaRPr sz="3600" b="1">
              <a:solidFill>
                <a:srgbClr val="920000"/>
              </a:solidFill>
              <a:latin typeface="Calibri"/>
              <a:ea typeface="Calibri"/>
              <a:cs typeface="Calibri"/>
              <a:sym typeface="Calibri"/>
            </a:endParaRPr>
          </a:p>
        </p:txBody>
      </p:sp>
      <p:pic>
        <p:nvPicPr>
          <p:cNvPr id="168" name="Google Shape;168;p27"/>
          <p:cNvPicPr preferRelativeResize="0"/>
          <p:nvPr/>
        </p:nvPicPr>
        <p:blipFill>
          <a:blip r:embed="rId5">
            <a:alphaModFix/>
          </a:blip>
          <a:stretch>
            <a:fillRect/>
          </a:stretch>
        </p:blipFill>
        <p:spPr>
          <a:xfrm>
            <a:off x="1212102" y="1901950"/>
            <a:ext cx="2029397" cy="2652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t="-7000" b="-7000"/>
          </a:stretch>
        </a:blipFill>
        <a:effectLst/>
      </p:bgPr>
    </p:bg>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870382" y="375731"/>
            <a:ext cx="7406400" cy="610987"/>
          </a:xfrm>
          <a:prstGeom prst="rect">
            <a:avLst/>
          </a:prstGeom>
          <a:solidFill>
            <a:srgbClr val="FDDFA1"/>
          </a:solidFill>
          <a:ln w="28575">
            <a:solidFill>
              <a:srgbClr val="920000"/>
            </a:solidFill>
          </a:ln>
        </p:spPr>
        <p:txBody>
          <a:bodyPr spcFirstLastPara="1" wrap="square" lIns="68575" tIns="34275" rIns="68575" bIns="34275" anchor="ctr" anchorCtr="0">
            <a:normAutofit/>
          </a:bodyPr>
          <a:lstStyle/>
          <a:p>
            <a:pPr>
              <a:buClr>
                <a:srgbClr val="525B13"/>
              </a:buClr>
              <a:buSzPts val="2700"/>
            </a:pPr>
            <a:r>
              <a:rPr lang="en" sz="3600" b="1" dirty="0">
                <a:solidFill>
                  <a:srgbClr val="920000"/>
                </a:solidFill>
                <a:latin typeface="Calibri"/>
                <a:ea typeface="Calibri"/>
                <a:cs typeface="Calibri"/>
                <a:sym typeface="Calibri"/>
              </a:rPr>
              <a:t>     The Uniqueness of Being Human</a:t>
            </a:r>
            <a:endParaRPr sz="3600" b="1" dirty="0">
              <a:solidFill>
                <a:srgbClr val="920000"/>
              </a:solidFill>
              <a:latin typeface="Calibri"/>
              <a:ea typeface="Calibri"/>
              <a:cs typeface="Calibri"/>
              <a:sym typeface="Calibri"/>
            </a:endParaRPr>
          </a:p>
        </p:txBody>
      </p:sp>
      <p:sp>
        <p:nvSpPr>
          <p:cNvPr id="175" name="Google Shape;175;p28"/>
          <p:cNvSpPr txBox="1"/>
          <p:nvPr/>
        </p:nvSpPr>
        <p:spPr>
          <a:xfrm>
            <a:off x="5125059" y="1283834"/>
            <a:ext cx="3602400" cy="2869986"/>
          </a:xfrm>
          <a:prstGeom prst="rect">
            <a:avLst/>
          </a:prstGeom>
          <a:solidFill>
            <a:srgbClr val="FDDFA1"/>
          </a:solidFill>
          <a:ln w="28575" cap="flat" cmpd="sng">
            <a:solidFill>
              <a:srgbClr val="920000"/>
            </a:solidFill>
            <a:prstDash val="solid"/>
            <a:round/>
            <a:headEnd type="none" w="sm" len="sm"/>
            <a:tailEnd type="none" w="sm" len="sm"/>
            <a:extLst>
              <a:ext uri="{C807C97D-BFC1-408E-A445-0C87EB9F89A2}">
                <ask:lineSketchStyleProps xmlns:ask="http://schemas.microsoft.com/office/drawing/2018/sketchyshapes" sd="3499211612">
                  <a:custGeom>
                    <a:avLst/>
                    <a:gdLst>
                      <a:gd name="connsiteX0" fmla="*/ 0 w 3602400"/>
                      <a:gd name="connsiteY0" fmla="*/ 0 h 2869986"/>
                      <a:gd name="connsiteX1" fmla="*/ 3602400 w 3602400"/>
                      <a:gd name="connsiteY1" fmla="*/ 0 h 2869986"/>
                      <a:gd name="connsiteX2" fmla="*/ 3602400 w 3602400"/>
                      <a:gd name="connsiteY2" fmla="*/ 2869986 h 2869986"/>
                      <a:gd name="connsiteX3" fmla="*/ 0 w 3602400"/>
                      <a:gd name="connsiteY3" fmla="*/ 2869986 h 2869986"/>
                      <a:gd name="connsiteX4" fmla="*/ 0 w 3602400"/>
                      <a:gd name="connsiteY4" fmla="*/ 0 h 2869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2400" h="2869986" fill="none" extrusionOk="0">
                        <a:moveTo>
                          <a:pt x="0" y="0"/>
                        </a:moveTo>
                        <a:cubicBezTo>
                          <a:pt x="1746963" y="-149972"/>
                          <a:pt x="1935035" y="85198"/>
                          <a:pt x="3602400" y="0"/>
                        </a:cubicBezTo>
                        <a:cubicBezTo>
                          <a:pt x="3771811" y="1123197"/>
                          <a:pt x="3687954" y="1781488"/>
                          <a:pt x="3602400" y="2869986"/>
                        </a:cubicBezTo>
                        <a:cubicBezTo>
                          <a:pt x="2271669" y="2961362"/>
                          <a:pt x="1140790" y="2863929"/>
                          <a:pt x="0" y="2869986"/>
                        </a:cubicBezTo>
                        <a:cubicBezTo>
                          <a:pt x="-92943" y="1970764"/>
                          <a:pt x="-168235" y="833442"/>
                          <a:pt x="0" y="0"/>
                        </a:cubicBezTo>
                        <a:close/>
                      </a:path>
                      <a:path w="3602400" h="2869986" stroke="0" extrusionOk="0">
                        <a:moveTo>
                          <a:pt x="0" y="0"/>
                        </a:moveTo>
                        <a:cubicBezTo>
                          <a:pt x="688058" y="-113254"/>
                          <a:pt x="2007288" y="102601"/>
                          <a:pt x="3602400" y="0"/>
                        </a:cubicBezTo>
                        <a:cubicBezTo>
                          <a:pt x="3549575" y="1344393"/>
                          <a:pt x="3725574" y="2131910"/>
                          <a:pt x="3602400" y="2869986"/>
                        </a:cubicBezTo>
                        <a:cubicBezTo>
                          <a:pt x="2440909" y="2925796"/>
                          <a:pt x="1164325" y="3038944"/>
                          <a:pt x="0" y="2869986"/>
                        </a:cubicBezTo>
                        <a:cubicBezTo>
                          <a:pt x="-144930" y="1783622"/>
                          <a:pt x="-18259" y="413837"/>
                          <a:pt x="0" y="0"/>
                        </a:cubicBezTo>
                        <a:close/>
                      </a:path>
                    </a:pathLst>
                  </a:custGeom>
                  <ask:type>
                    <ask:lineSketchNone/>
                  </ask:type>
                </ask:lineSketchStyleProps>
              </a:ext>
            </a:extLst>
          </a:ln>
        </p:spPr>
        <p:txBody>
          <a:bodyPr spcFirstLastPara="1" wrap="square" lIns="68575" tIns="34275" rIns="68575" bIns="34275" anchor="t" anchorCtr="0">
            <a:spAutoFit/>
          </a:bodyPr>
          <a:lstStyle/>
          <a:p>
            <a:pPr algn="ctr"/>
            <a:r>
              <a:rPr lang="en" sz="2600" b="1" i="1" dirty="0">
                <a:solidFill>
                  <a:srgbClr val="920000"/>
                </a:solidFill>
                <a:latin typeface="Iskoola Pota"/>
                <a:ea typeface="Calibri"/>
                <a:cs typeface="Calibri"/>
                <a:sym typeface="Calibri"/>
              </a:rPr>
              <a:t>God created mankind in his image; in the image of God he created them; male and female he created them. </a:t>
            </a:r>
            <a:endParaRPr lang="en-US" sz="2600">
              <a:solidFill>
                <a:srgbClr val="920000"/>
              </a:solidFill>
              <a:latin typeface="Iskoola Pota"/>
              <a:ea typeface="Calibri"/>
              <a:cs typeface="Calibri"/>
            </a:endParaRPr>
          </a:p>
          <a:p>
            <a:pPr marL="0" marR="0" lvl="0" indent="0" algn="ctr">
              <a:spcBef>
                <a:spcPts val="0"/>
              </a:spcBef>
              <a:spcAft>
                <a:spcPts val="0"/>
              </a:spcAft>
              <a:buNone/>
            </a:pPr>
            <a:r>
              <a:rPr lang="en" sz="2600" b="1" dirty="0">
                <a:solidFill>
                  <a:srgbClr val="920000"/>
                </a:solidFill>
                <a:latin typeface="Iskoola Pota"/>
                <a:ea typeface="Calibri"/>
                <a:cs typeface="Calibri"/>
                <a:sym typeface="Calibri"/>
              </a:rPr>
              <a:t>-Genesis 1:27 </a:t>
            </a:r>
            <a:endParaRPr sz="2600">
              <a:solidFill>
                <a:srgbClr val="920000"/>
              </a:solidFill>
              <a:latin typeface="Iskoola Pota"/>
              <a:ea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4060800" y="309675"/>
            <a:ext cx="4771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620" b="1">
                <a:solidFill>
                  <a:srgbClr val="920000"/>
                </a:solidFill>
                <a:latin typeface="Calibri"/>
                <a:ea typeface="Calibri"/>
                <a:cs typeface="Calibri"/>
                <a:sym typeface="Calibri"/>
              </a:rPr>
              <a:t>The Human Soul</a:t>
            </a:r>
            <a:endParaRPr sz="3620" b="1">
              <a:solidFill>
                <a:srgbClr val="920000"/>
              </a:solidFill>
              <a:latin typeface="Calibri"/>
              <a:ea typeface="Calibri"/>
              <a:cs typeface="Calibri"/>
              <a:sym typeface="Calibri"/>
            </a:endParaRPr>
          </a:p>
        </p:txBody>
      </p:sp>
      <p:sp>
        <p:nvSpPr>
          <p:cNvPr id="182" name="Google Shape;182;p29"/>
          <p:cNvSpPr txBox="1">
            <a:spLocks noGrp="1"/>
          </p:cNvSpPr>
          <p:nvPr>
            <p:ph type="body" idx="1"/>
          </p:nvPr>
        </p:nvSpPr>
        <p:spPr>
          <a:xfrm>
            <a:off x="5143500" y="1152475"/>
            <a:ext cx="3688800" cy="34164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Clr>
                <a:srgbClr val="920000"/>
              </a:buClr>
              <a:buSzPts val="1800"/>
              <a:buFont typeface="Calibri"/>
              <a:buChar char="●"/>
            </a:pPr>
            <a:r>
              <a:rPr lang="en" sz="2000" b="1" dirty="0">
                <a:solidFill>
                  <a:srgbClr val="920000"/>
                </a:solidFill>
                <a:latin typeface="Calibri"/>
                <a:ea typeface="Calibri"/>
                <a:cs typeface="Calibri"/>
                <a:sym typeface="Calibri"/>
              </a:rPr>
              <a:t>God wants to share his love freely with you and because he wants you to…</a:t>
            </a:r>
            <a:endParaRPr lang="en-US" sz="2000" b="1" dirty="0">
              <a:solidFill>
                <a:srgbClr val="920000"/>
              </a:solidFill>
              <a:latin typeface="Calibri"/>
              <a:ea typeface="Calibri"/>
              <a:cs typeface="Calibri"/>
            </a:endParaRPr>
          </a:p>
          <a:p>
            <a:pPr marL="914400" lvl="1" indent="-317500" algn="l" rtl="0">
              <a:spcBef>
                <a:spcPts val="0"/>
              </a:spcBef>
              <a:spcAft>
                <a:spcPts val="0"/>
              </a:spcAft>
              <a:buClr>
                <a:srgbClr val="920000"/>
              </a:buClr>
              <a:buSzPts val="1400"/>
              <a:buFont typeface="Calibri"/>
              <a:buChar char="○"/>
            </a:pPr>
            <a:r>
              <a:rPr lang="en" sz="1600" b="1" dirty="0">
                <a:solidFill>
                  <a:srgbClr val="920000"/>
                </a:solidFill>
                <a:latin typeface="Calibri"/>
                <a:ea typeface="Calibri"/>
                <a:cs typeface="Calibri"/>
                <a:sym typeface="Calibri"/>
              </a:rPr>
              <a:t>have the capacity to freely receive his love</a:t>
            </a:r>
            <a:endParaRPr sz="1600" b="1" dirty="0">
              <a:solidFill>
                <a:srgbClr val="920000"/>
              </a:solidFill>
              <a:latin typeface="Calibri"/>
              <a:ea typeface="Calibri"/>
              <a:cs typeface="Calibri"/>
            </a:endParaRPr>
          </a:p>
          <a:p>
            <a:pPr marL="914400" lvl="1" indent="-317500" algn="l" rtl="0">
              <a:spcBef>
                <a:spcPts val="0"/>
              </a:spcBef>
              <a:spcAft>
                <a:spcPts val="0"/>
              </a:spcAft>
              <a:buClr>
                <a:srgbClr val="920000"/>
              </a:buClr>
              <a:buSzPts val="1400"/>
              <a:buFont typeface="Calibri"/>
              <a:buChar char="○"/>
            </a:pPr>
            <a:r>
              <a:rPr lang="en" sz="1600" b="1" dirty="0">
                <a:solidFill>
                  <a:srgbClr val="920000"/>
                </a:solidFill>
                <a:latin typeface="Calibri"/>
                <a:ea typeface="Calibri"/>
                <a:cs typeface="Calibri"/>
                <a:sym typeface="Calibri"/>
              </a:rPr>
              <a:t>share in it</a:t>
            </a:r>
            <a:endParaRPr sz="1600" b="1" dirty="0">
              <a:solidFill>
                <a:srgbClr val="920000"/>
              </a:solidFill>
              <a:latin typeface="Calibri"/>
              <a:ea typeface="Calibri"/>
              <a:cs typeface="Calibri"/>
            </a:endParaRPr>
          </a:p>
          <a:p>
            <a:pPr marL="914400" lvl="1" indent="-317500" algn="l" rtl="0">
              <a:spcBef>
                <a:spcPts val="0"/>
              </a:spcBef>
              <a:spcAft>
                <a:spcPts val="0"/>
              </a:spcAft>
              <a:buClr>
                <a:srgbClr val="920000"/>
              </a:buClr>
              <a:buSzPts val="1400"/>
              <a:buFont typeface="Calibri"/>
              <a:buChar char="○"/>
            </a:pPr>
            <a:r>
              <a:rPr lang="en" sz="1600" b="1" dirty="0">
                <a:solidFill>
                  <a:srgbClr val="920000"/>
                </a:solidFill>
                <a:latin typeface="Calibri"/>
                <a:ea typeface="Calibri"/>
                <a:cs typeface="Calibri"/>
                <a:sym typeface="Calibri"/>
              </a:rPr>
              <a:t>return your love to him. </a:t>
            </a:r>
            <a:endParaRPr sz="1600" b="1" dirty="0">
              <a:solidFill>
                <a:srgbClr val="920000"/>
              </a:solidFill>
              <a:latin typeface="Calibri"/>
              <a:ea typeface="Calibri"/>
              <a:cs typeface="Calibri"/>
            </a:endParaRPr>
          </a:p>
          <a:p>
            <a:pPr marL="457200" lvl="0" indent="-342900" algn="l" rtl="0">
              <a:spcBef>
                <a:spcPts val="0"/>
              </a:spcBef>
              <a:spcAft>
                <a:spcPts val="0"/>
              </a:spcAft>
              <a:buClr>
                <a:srgbClr val="920000"/>
              </a:buClr>
              <a:buSzPts val="1800"/>
              <a:buFont typeface="Calibri"/>
              <a:buChar char="●"/>
            </a:pPr>
            <a:r>
              <a:rPr lang="en" sz="2000" b="1" dirty="0">
                <a:solidFill>
                  <a:srgbClr val="920000"/>
                </a:solidFill>
                <a:latin typeface="Calibri"/>
                <a:ea typeface="Calibri"/>
                <a:cs typeface="Calibri"/>
                <a:sym typeface="Calibri"/>
              </a:rPr>
              <a:t>God created you as a spiritual person and animated your body by the gift of a soul.</a:t>
            </a:r>
            <a:endParaRPr sz="2000" b="1" dirty="0">
              <a:solidFill>
                <a:srgbClr val="920000"/>
              </a:solidFill>
              <a:latin typeface="Calibri"/>
              <a:ea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914508" y="291525"/>
            <a:ext cx="7314900" cy="726300"/>
          </a:xfrm>
          <a:prstGeom prst="rect">
            <a:avLst/>
          </a:prstGeom>
          <a:solidFill>
            <a:schemeClr val="lt1"/>
          </a:solidFill>
          <a:ln w="38100" cap="flat" cmpd="sng">
            <a:solidFill>
              <a:srgbClr val="920000"/>
            </a:solidFill>
            <a:prstDash val="solid"/>
            <a:round/>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SzPts val="990"/>
              <a:buNone/>
            </a:pPr>
            <a:r>
              <a:rPr lang="en" sz="3620" b="1">
                <a:solidFill>
                  <a:srgbClr val="920000"/>
                </a:solidFill>
                <a:latin typeface="Calibri"/>
                <a:ea typeface="Calibri"/>
                <a:cs typeface="Calibri"/>
                <a:sym typeface="Calibri"/>
              </a:rPr>
              <a:t>Male and Female Are God’s Idea</a:t>
            </a:r>
            <a:endParaRPr sz="3620" b="1">
              <a:solidFill>
                <a:srgbClr val="920000"/>
              </a:solidFill>
              <a:latin typeface="Calibri"/>
              <a:ea typeface="Calibri"/>
              <a:cs typeface="Calibri"/>
              <a:sym typeface="Calibri"/>
            </a:endParaRPr>
          </a:p>
        </p:txBody>
      </p:sp>
      <p:pic>
        <p:nvPicPr>
          <p:cNvPr id="189" name="Google Shape;189;p30"/>
          <p:cNvPicPr preferRelativeResize="0"/>
          <p:nvPr/>
        </p:nvPicPr>
        <p:blipFill>
          <a:blip r:embed="rId4">
            <a:alphaModFix/>
          </a:blip>
          <a:stretch>
            <a:fillRect/>
          </a:stretch>
        </p:blipFill>
        <p:spPr>
          <a:xfrm>
            <a:off x="4901825" y="1605550"/>
            <a:ext cx="3121063" cy="2851150"/>
          </a:xfrm>
          <a:prstGeom prst="rect">
            <a:avLst/>
          </a:prstGeom>
          <a:noFill/>
          <a:ln w="38100" cap="flat" cmpd="sng">
            <a:solidFill>
              <a:srgbClr val="920000"/>
            </a:solidFill>
            <a:prstDash val="solid"/>
            <a:round/>
            <a:headEnd type="none" w="sm" len="sm"/>
            <a:tailEnd type="none" w="sm" len="sm"/>
          </a:ln>
        </p:spPr>
      </p:pic>
      <p:sp>
        <p:nvSpPr>
          <p:cNvPr id="190" name="Google Shape;190;p30"/>
          <p:cNvSpPr txBox="1"/>
          <p:nvPr/>
        </p:nvSpPr>
        <p:spPr>
          <a:xfrm>
            <a:off x="708000" y="1562900"/>
            <a:ext cx="3936900" cy="2893800"/>
          </a:xfrm>
          <a:prstGeom prst="rect">
            <a:avLst/>
          </a:prstGeom>
          <a:solidFill>
            <a:schemeClr val="lt1"/>
          </a:solidFill>
          <a:ln w="38100" cap="flat" cmpd="sng">
            <a:solidFill>
              <a:srgbClr val="92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200" b="1" dirty="0">
                <a:solidFill>
                  <a:srgbClr val="920000"/>
                </a:solidFill>
                <a:latin typeface="Calibri"/>
                <a:ea typeface="Calibri"/>
                <a:cs typeface="Calibri"/>
                <a:sym typeface="Calibri"/>
              </a:rPr>
              <a:t>"Everyone, man and woman, should acknowledge and accept his sexual identity. Physical, moral, and spiritual difference and complementarity are oriented toward the goods of marriage and the flourishing of family life." </a:t>
            </a:r>
            <a:r>
              <a:rPr lang="en" sz="2200" b="1" i="1" dirty="0">
                <a:solidFill>
                  <a:srgbClr val="920000"/>
                </a:solidFill>
                <a:latin typeface="Calibri"/>
                <a:ea typeface="Calibri"/>
                <a:cs typeface="Calibri"/>
                <a:sym typeface="Calibri"/>
              </a:rPr>
              <a:t>-CCC </a:t>
            </a:r>
            <a:r>
              <a:rPr lang="en" sz="2200" b="1" dirty="0">
                <a:solidFill>
                  <a:srgbClr val="920000"/>
                </a:solidFill>
                <a:latin typeface="Calibri"/>
                <a:ea typeface="Calibri"/>
                <a:cs typeface="Calibri"/>
                <a:sym typeface="Calibri"/>
              </a:rPr>
              <a:t>2333</a:t>
            </a:r>
            <a:endParaRPr lang="en-US" sz="2050" dirty="0">
              <a:solidFill>
                <a:srgbClr val="920000"/>
              </a:solidFill>
              <a:highlight>
                <a:srgbClr val="FFFFFF"/>
              </a:highlight>
              <a:latin typeface="Calibri"/>
              <a:ea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70175" y="29700"/>
            <a:ext cx="8280600" cy="12273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AB3C19"/>
              </a:buClr>
              <a:buSzPts val="4100"/>
              <a:buFont typeface="Calibri"/>
              <a:buNone/>
            </a:pPr>
            <a:r>
              <a:rPr lang="en" sz="4000" b="1">
                <a:solidFill>
                  <a:schemeClr val="lt1"/>
                </a:solidFill>
                <a:latin typeface="Calibri"/>
                <a:ea typeface="Calibri"/>
                <a:cs typeface="Calibri"/>
                <a:sym typeface="Calibri"/>
              </a:rPr>
              <a:t>Good Questions about God</a:t>
            </a:r>
            <a:endParaRPr sz="4000" b="1">
              <a:solidFill>
                <a:schemeClr val="lt1"/>
              </a:solidFill>
              <a:latin typeface="Calibri"/>
              <a:ea typeface="Calibri"/>
              <a:cs typeface="Calibri"/>
              <a:sym typeface="Calibri"/>
            </a:endParaRPr>
          </a:p>
        </p:txBody>
      </p:sp>
      <p:sp>
        <p:nvSpPr>
          <p:cNvPr id="75" name="Google Shape;75;p16"/>
          <p:cNvSpPr/>
          <p:nvPr/>
        </p:nvSpPr>
        <p:spPr>
          <a:xfrm rot="1230505">
            <a:off x="5355573" y="1250754"/>
            <a:ext cx="3125491" cy="2116292"/>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900" b="1" dirty="0">
                <a:solidFill>
                  <a:srgbClr val="38761D"/>
                </a:solidFill>
                <a:latin typeface="Corbel"/>
                <a:ea typeface="Impact"/>
                <a:cs typeface="Impact"/>
                <a:sym typeface="Impact"/>
              </a:rPr>
              <a:t>Who Created God?</a:t>
            </a:r>
            <a:endParaRPr lang="en-US" sz="1100" b="1">
              <a:solidFill>
                <a:srgbClr val="38761D"/>
              </a:solidFill>
              <a:latin typeface="Corbel"/>
            </a:endParaRPr>
          </a:p>
        </p:txBody>
      </p:sp>
      <p:sp>
        <p:nvSpPr>
          <p:cNvPr id="76" name="Google Shape;76;p16"/>
          <p:cNvSpPr/>
          <p:nvPr/>
        </p:nvSpPr>
        <p:spPr>
          <a:xfrm rot="-865475" flipH="1">
            <a:off x="252575" y="1081620"/>
            <a:ext cx="3370862" cy="2454565"/>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b="1" dirty="0">
                <a:solidFill>
                  <a:srgbClr val="0645AD"/>
                </a:solidFill>
                <a:latin typeface="Corbel"/>
                <a:ea typeface="Impact"/>
                <a:cs typeface="Impact"/>
                <a:sym typeface="Impact"/>
              </a:rPr>
              <a:t>What Does It Mean to Say God Is Eternal?</a:t>
            </a:r>
            <a:endParaRPr lang="en-US" sz="2500" b="1">
              <a:solidFill>
                <a:srgbClr val="0645AD"/>
              </a:solidFill>
              <a:latin typeface="Corbel"/>
              <a:ea typeface="Impact"/>
              <a:cs typeface="Impact"/>
            </a:endParaRPr>
          </a:p>
        </p:txBody>
      </p:sp>
      <p:sp>
        <p:nvSpPr>
          <p:cNvPr id="77" name="Google Shape;77;p16"/>
          <p:cNvSpPr/>
          <p:nvPr/>
        </p:nvSpPr>
        <p:spPr>
          <a:xfrm>
            <a:off x="3601925" y="1257000"/>
            <a:ext cx="1817100" cy="1719300"/>
          </a:xfrm>
          <a:prstGeom prst="wedgeRectCallout">
            <a:avLst>
              <a:gd name="adj1" fmla="val -20833"/>
              <a:gd name="adj2" fmla="val 62500"/>
            </a:avLst>
          </a:prstGeom>
          <a:solidFill>
            <a:schemeClr val="lt2"/>
          </a:solidFill>
          <a:ln w="19050" cap="flat" cmpd="sng">
            <a:solidFill>
              <a:srgbClr val="6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rgbClr val="9900FF"/>
                </a:solidFill>
                <a:latin typeface="Corbel"/>
                <a:ea typeface="Impact"/>
                <a:cs typeface="Impact"/>
                <a:sym typeface="Impact"/>
              </a:rPr>
              <a:t>What Did God Do before Creation?</a:t>
            </a:r>
            <a:endParaRPr lang="en-US" sz="2400" b="1">
              <a:solidFill>
                <a:srgbClr val="9900FF"/>
              </a:solidFill>
              <a:latin typeface="Corbel"/>
              <a:ea typeface="Impact"/>
              <a:cs typeface="Impact"/>
            </a:endParaRPr>
          </a:p>
        </p:txBody>
      </p:sp>
      <p:sp>
        <p:nvSpPr>
          <p:cNvPr id="78" name="Google Shape;78;p16"/>
          <p:cNvSpPr/>
          <p:nvPr/>
        </p:nvSpPr>
        <p:spPr>
          <a:xfrm rot="1579836">
            <a:off x="5574060" y="3623770"/>
            <a:ext cx="2688536" cy="1227477"/>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solidFill>
                  <a:srgbClr val="0645AD"/>
                </a:solidFill>
                <a:latin typeface="Corbel"/>
                <a:ea typeface="Impact"/>
                <a:cs typeface="Impact"/>
                <a:sym typeface="Impact"/>
              </a:rPr>
              <a:t>Why Did God Create?</a:t>
            </a:r>
            <a:endParaRPr lang="en-US" sz="2200" b="1">
              <a:solidFill>
                <a:srgbClr val="0645AD"/>
              </a:solidFill>
              <a:latin typeface="Corbel"/>
              <a:ea typeface="Impact"/>
              <a:cs typeface="Impact"/>
            </a:endParaRPr>
          </a:p>
        </p:txBody>
      </p:sp>
      <p:sp>
        <p:nvSpPr>
          <p:cNvPr id="79" name="Google Shape;79;p16"/>
          <p:cNvSpPr/>
          <p:nvPr/>
        </p:nvSpPr>
        <p:spPr>
          <a:xfrm rot="-1295749" flipH="1">
            <a:off x="643035" y="3480488"/>
            <a:ext cx="1987194" cy="122738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solidFill>
                  <a:srgbClr val="38761D"/>
                </a:solidFill>
                <a:latin typeface="Corbel"/>
                <a:ea typeface="Impact"/>
                <a:cs typeface="Impact"/>
                <a:sym typeface="Impact"/>
              </a:rPr>
              <a:t>What Did God Create?</a:t>
            </a:r>
            <a:r>
              <a:rPr lang="en" sz="2200" dirty="0">
                <a:solidFill>
                  <a:srgbClr val="38761D"/>
                </a:solidFill>
                <a:latin typeface="Impact"/>
                <a:ea typeface="Impact"/>
                <a:cs typeface="Impact"/>
                <a:sym typeface="Impact"/>
              </a:rPr>
              <a:t> </a:t>
            </a:r>
            <a:endParaRPr sz="2200" dirty="0">
              <a:solidFill>
                <a:srgbClr val="38761D"/>
              </a:solidFill>
              <a:latin typeface="Impact"/>
              <a:ea typeface="Impact"/>
              <a:cs typeface="Impact"/>
              <a:sym typeface="Impact"/>
            </a:endParaRPr>
          </a:p>
        </p:txBody>
      </p:sp>
      <p:pic>
        <p:nvPicPr>
          <p:cNvPr id="6" name="Graphic 5" descr="Woman with long wavy hair">
            <a:extLst>
              <a:ext uri="{FF2B5EF4-FFF2-40B4-BE49-F238E27FC236}">
                <a16:creationId xmlns:a16="http://schemas.microsoft.com/office/drawing/2014/main" id="{28D19FEF-EFB3-C3E4-BE3F-6E3409D718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6911" y="3158932"/>
            <a:ext cx="1257300" cy="1762125"/>
          </a:xfrm>
          <a:prstGeom prst="rect">
            <a:avLst/>
          </a:prstGeom>
        </p:spPr>
      </p:pic>
      <p:pic>
        <p:nvPicPr>
          <p:cNvPr id="7" name="Graphic 6" descr="Man wearing a hoodie">
            <a:extLst>
              <a:ext uri="{FF2B5EF4-FFF2-40B4-BE49-F238E27FC236}">
                <a16:creationId xmlns:a16="http://schemas.microsoft.com/office/drawing/2014/main" id="{AE8732E1-6E68-19FB-F7CE-27121615D3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364658" y="3224329"/>
            <a:ext cx="1436881" cy="174284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85"/>
        <p:cNvGrpSpPr/>
        <p:nvPr/>
      </p:nvGrpSpPr>
      <p:grpSpPr>
        <a:xfrm>
          <a:off x="0" y="0"/>
          <a:ext cx="0" cy="0"/>
          <a:chOff x="0" y="0"/>
          <a:chExt cx="0" cy="0"/>
        </a:xfrm>
      </p:grpSpPr>
      <p:sp>
        <p:nvSpPr>
          <p:cNvPr id="86" name="Google Shape;86;p17"/>
          <p:cNvSpPr txBox="1">
            <a:spLocks noGrp="1"/>
          </p:cNvSpPr>
          <p:nvPr>
            <p:ph type="body" idx="1"/>
          </p:nvPr>
        </p:nvSpPr>
        <p:spPr>
          <a:xfrm>
            <a:off x="668225" y="1239900"/>
            <a:ext cx="3403800" cy="3221700"/>
          </a:xfrm>
          <a:prstGeom prst="rect">
            <a:avLst/>
          </a:prstGeom>
          <a:noFill/>
          <a:ln>
            <a:noFill/>
          </a:ln>
        </p:spPr>
        <p:txBody>
          <a:bodyPr spcFirstLastPara="1" wrap="square" lIns="68575" tIns="34275" rIns="68575" bIns="34275" anchor="t" anchorCtr="0">
            <a:normAutofit/>
          </a:bodyPr>
          <a:lstStyle/>
          <a:p>
            <a:pPr marL="38100" lvl="0" indent="0" algn="ctr" rtl="0">
              <a:lnSpc>
                <a:spcPct val="90000"/>
              </a:lnSpc>
              <a:spcBef>
                <a:spcPts val="0"/>
              </a:spcBef>
              <a:spcAft>
                <a:spcPts val="1200"/>
              </a:spcAft>
              <a:buSzPts val="2200"/>
              <a:buNone/>
            </a:pPr>
            <a:r>
              <a:rPr lang="en" sz="3100" b="1" dirty="0">
                <a:solidFill>
                  <a:srgbClr val="920000"/>
                </a:solidFill>
                <a:latin typeface="Calibri"/>
                <a:ea typeface="Calibri"/>
                <a:cs typeface="Calibri"/>
                <a:sym typeface="Calibri"/>
              </a:rPr>
              <a:t>If you had to put an X on the central event of all salvation history, where would you put it and what would it be?</a:t>
            </a:r>
            <a:endParaRPr sz="2200" b="1" dirty="0">
              <a:solidFill>
                <a:srgbClr val="920000"/>
              </a:solidFill>
              <a:latin typeface="Calibri"/>
              <a:ea typeface="Calibri"/>
              <a:cs typeface="Calibri"/>
              <a:sym typeface="Calibri"/>
            </a:endParaRPr>
          </a:p>
        </p:txBody>
      </p:sp>
      <p:pic>
        <p:nvPicPr>
          <p:cNvPr id="87" name="Google Shape;87;p17"/>
          <p:cNvPicPr preferRelativeResize="0"/>
          <p:nvPr/>
        </p:nvPicPr>
        <p:blipFill>
          <a:blip r:embed="rId4">
            <a:alphaModFix/>
          </a:blip>
          <a:stretch>
            <a:fillRect/>
          </a:stretch>
        </p:blipFill>
        <p:spPr>
          <a:xfrm>
            <a:off x="4442125" y="1239888"/>
            <a:ext cx="4143800" cy="3010725"/>
          </a:xfrm>
          <a:prstGeom prst="rect">
            <a:avLst/>
          </a:prstGeom>
          <a:noFill/>
          <a:ln w="76200" cap="flat" cmpd="sng">
            <a:solidFill>
              <a:srgbClr val="920000"/>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2" name="Google Shape;92;p18"/>
          <p:cNvSpPr txBox="1">
            <a:spLocks noGrp="1"/>
          </p:cNvSpPr>
          <p:nvPr>
            <p:ph type="subTitle" idx="1"/>
          </p:nvPr>
        </p:nvSpPr>
        <p:spPr>
          <a:xfrm>
            <a:off x="3838075" y="2017049"/>
            <a:ext cx="4875000" cy="2422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800"/>
              <a:buNone/>
            </a:pPr>
            <a:r>
              <a:rPr lang="en" sz="2400">
                <a:solidFill>
                  <a:schemeClr val="dk1"/>
                </a:solidFill>
                <a:latin typeface="Calibri"/>
                <a:ea typeface="Calibri"/>
                <a:cs typeface="Calibri"/>
                <a:sym typeface="Calibri"/>
              </a:rPr>
              <a:t>Christ’s work of redemption, accomplished principally by his Passion, Death, Resurrection, and glorious Ascension. The mystery is commemorated and made present through the sacraments, especially the Eucharist..</a:t>
            </a:r>
            <a:endParaRPr sz="2400">
              <a:solidFill>
                <a:schemeClr val="dk1"/>
              </a:solidFill>
              <a:latin typeface="Calibri"/>
              <a:ea typeface="Calibri"/>
              <a:cs typeface="Calibri"/>
              <a:sym typeface="Calibri"/>
            </a:endParaRPr>
          </a:p>
          <a:p>
            <a:pPr marL="0" lvl="0" indent="0" algn="ctr" rtl="0">
              <a:lnSpc>
                <a:spcPct val="90000"/>
              </a:lnSpc>
              <a:spcBef>
                <a:spcPts val="0"/>
              </a:spcBef>
              <a:spcAft>
                <a:spcPts val="0"/>
              </a:spcAft>
              <a:buSzPts val="500"/>
              <a:buNone/>
            </a:pPr>
            <a:endParaRPr/>
          </a:p>
        </p:txBody>
      </p:sp>
      <p:sp>
        <p:nvSpPr>
          <p:cNvPr id="93" name="Google Shape;93;p18"/>
          <p:cNvSpPr/>
          <p:nvPr/>
        </p:nvSpPr>
        <p:spPr>
          <a:xfrm>
            <a:off x="330175" y="281302"/>
            <a:ext cx="8383200" cy="1116000"/>
          </a:xfrm>
          <a:prstGeom prst="rect">
            <a:avLst/>
          </a:prstGeom>
          <a:blipFill rotWithShape="1">
            <a:blip r:embed="rId4">
              <a:alphaModFix/>
            </a:blip>
            <a:stretch>
              <a:fillRect/>
            </a:stretch>
          </a:bli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4" name="Google Shape;94;p18"/>
          <p:cNvSpPr txBox="1"/>
          <p:nvPr/>
        </p:nvSpPr>
        <p:spPr>
          <a:xfrm>
            <a:off x="2283929" y="306802"/>
            <a:ext cx="5228400" cy="1065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4800" b="1">
                <a:solidFill>
                  <a:srgbClr val="920000"/>
                </a:solidFill>
                <a:latin typeface="Calibri"/>
                <a:ea typeface="Calibri"/>
                <a:cs typeface="Calibri"/>
                <a:sym typeface="Calibri"/>
              </a:rPr>
              <a:t>  Paschal Mystery</a:t>
            </a:r>
            <a:endParaRPr sz="4800" b="1">
              <a:solidFill>
                <a:srgbClr val="920000"/>
              </a:solidFill>
              <a:latin typeface="Calibri"/>
              <a:ea typeface="Calibri"/>
              <a:cs typeface="Calibri"/>
              <a:sym typeface="Calibri"/>
            </a:endParaRPr>
          </a:p>
        </p:txBody>
      </p:sp>
      <p:sp>
        <p:nvSpPr>
          <p:cNvPr id="95" name="Google Shape;95;p18"/>
          <p:cNvSpPr/>
          <p:nvPr/>
        </p:nvSpPr>
        <p:spPr>
          <a:xfrm>
            <a:off x="7498171" y="-1356"/>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6" name="Google Shape;96;p18"/>
          <p:cNvSpPr txBox="1"/>
          <p:nvPr/>
        </p:nvSpPr>
        <p:spPr>
          <a:xfrm>
            <a:off x="6823409" y="280876"/>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pic>
        <p:nvPicPr>
          <p:cNvPr id="97" name="Google Shape;97;p18"/>
          <p:cNvPicPr preferRelativeResize="0"/>
          <p:nvPr/>
        </p:nvPicPr>
        <p:blipFill>
          <a:blip r:embed="rId5">
            <a:alphaModFix/>
          </a:blip>
          <a:stretch>
            <a:fillRect/>
          </a:stretch>
        </p:blipFill>
        <p:spPr>
          <a:xfrm>
            <a:off x="1091050" y="1610375"/>
            <a:ext cx="2305500" cy="31732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9"/>
          <p:cNvSpPr txBox="1">
            <a:spLocks noGrp="1"/>
          </p:cNvSpPr>
          <p:nvPr>
            <p:ph type="subTitle" idx="1"/>
          </p:nvPr>
        </p:nvSpPr>
        <p:spPr>
          <a:xfrm>
            <a:off x="3801600" y="1789675"/>
            <a:ext cx="4893300" cy="3018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500"/>
              <a:buNone/>
            </a:pPr>
            <a:r>
              <a:rPr lang="en" sz="2400">
                <a:solidFill>
                  <a:schemeClr val="dk1"/>
                </a:solidFill>
                <a:latin typeface="Calibri"/>
                <a:ea typeface="Calibri"/>
                <a:cs typeface="Calibri"/>
                <a:sym typeface="Calibri"/>
              </a:rPr>
              <a:t>The sin by which the first human beings disobeyed the commandment of God, choosing to follow their own will rather than God’s will. As a consequence they lost the grace of original holiness, and became subject to the law of death; sin became universally present in world.</a:t>
            </a:r>
            <a:endParaRPr sz="2400" b="1">
              <a:solidFill>
                <a:schemeClr val="dk1"/>
              </a:solidFill>
              <a:latin typeface="Calibri"/>
              <a:ea typeface="Calibri"/>
              <a:cs typeface="Calibri"/>
              <a:sym typeface="Calibri"/>
            </a:endParaRPr>
          </a:p>
        </p:txBody>
      </p:sp>
      <p:sp>
        <p:nvSpPr>
          <p:cNvPr id="103" name="Google Shape;103;p19"/>
          <p:cNvSpPr/>
          <p:nvPr/>
        </p:nvSpPr>
        <p:spPr>
          <a:xfrm>
            <a:off x="325639" y="272009"/>
            <a:ext cx="8383200" cy="1116000"/>
          </a:xfrm>
          <a:prstGeom prst="rect">
            <a:avLst/>
          </a:prstGeom>
          <a:blipFill rotWithShape="1">
            <a:blip r:embed="rId4">
              <a:alphaModFix/>
            </a:blip>
            <a:stretch>
              <a:fillRect/>
            </a:stretch>
          </a:bli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104" name="Google Shape;104;p19"/>
          <p:cNvSpPr txBox="1"/>
          <p:nvPr/>
        </p:nvSpPr>
        <p:spPr>
          <a:xfrm>
            <a:off x="2285488" y="280875"/>
            <a:ext cx="6636000" cy="1480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4800" b="1">
                <a:solidFill>
                  <a:srgbClr val="920000"/>
                </a:solidFill>
                <a:latin typeface="Corbel"/>
                <a:ea typeface="Corbel"/>
                <a:cs typeface="Corbel"/>
                <a:sym typeface="Corbel"/>
              </a:rPr>
              <a:t>       </a:t>
            </a:r>
            <a:r>
              <a:rPr lang="en" sz="4800" b="1">
                <a:solidFill>
                  <a:srgbClr val="920000"/>
                </a:solidFill>
                <a:latin typeface="Calibri"/>
                <a:ea typeface="Calibri"/>
                <a:cs typeface="Calibri"/>
                <a:sym typeface="Calibri"/>
              </a:rPr>
              <a:t>Original Sin </a:t>
            </a:r>
            <a:endParaRPr sz="4800" b="1">
              <a:solidFill>
                <a:srgbClr val="920000"/>
              </a:solidFill>
              <a:latin typeface="Corbel"/>
              <a:ea typeface="Corbel"/>
              <a:cs typeface="Corbel"/>
              <a:sym typeface="Corbel"/>
            </a:endParaRPr>
          </a:p>
        </p:txBody>
      </p:sp>
      <p:sp>
        <p:nvSpPr>
          <p:cNvPr id="3" name="Google Shape;95;p18">
            <a:extLst>
              <a:ext uri="{FF2B5EF4-FFF2-40B4-BE49-F238E27FC236}">
                <a16:creationId xmlns:a16="http://schemas.microsoft.com/office/drawing/2014/main" id="{A2CBEB5E-6F9A-2778-9B4D-06E3680A2046}"/>
              </a:ext>
            </a:extLst>
          </p:cNvPr>
          <p:cNvSpPr/>
          <p:nvPr/>
        </p:nvSpPr>
        <p:spPr>
          <a:xfrm>
            <a:off x="7498171" y="-1356"/>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106" name="Google Shape;106;p19"/>
          <p:cNvSpPr txBox="1"/>
          <p:nvPr/>
        </p:nvSpPr>
        <p:spPr>
          <a:xfrm>
            <a:off x="6823409" y="280876"/>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pic>
        <p:nvPicPr>
          <p:cNvPr id="107" name="Google Shape;107;p19"/>
          <p:cNvPicPr preferRelativeResize="0"/>
          <p:nvPr/>
        </p:nvPicPr>
        <p:blipFill rotWithShape="1">
          <a:blip r:embed="rId5">
            <a:alphaModFix/>
          </a:blip>
          <a:srcRect r="46311"/>
          <a:stretch/>
        </p:blipFill>
        <p:spPr>
          <a:xfrm>
            <a:off x="980550" y="1789688"/>
            <a:ext cx="2511525" cy="3018675"/>
          </a:xfrm>
          <a:prstGeom prst="rect">
            <a:avLst/>
          </a:prstGeom>
          <a:noFill/>
          <a:ln w="38100" cap="flat" cmpd="sng">
            <a:solidFill>
              <a:srgbClr val="9200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11"/>
        <p:cNvGrpSpPr/>
        <p:nvPr/>
      </p:nvGrpSpPr>
      <p:grpSpPr>
        <a:xfrm>
          <a:off x="0" y="0"/>
          <a:ext cx="0" cy="0"/>
          <a:chOff x="0" y="0"/>
          <a:chExt cx="0" cy="0"/>
        </a:xfrm>
      </p:grpSpPr>
      <p:pic>
        <p:nvPicPr>
          <p:cNvPr id="112" name="Google Shape;112;p20"/>
          <p:cNvPicPr preferRelativeResize="0"/>
          <p:nvPr/>
        </p:nvPicPr>
        <p:blipFill>
          <a:blip r:embed="rId4">
            <a:alphaModFix/>
          </a:blip>
          <a:stretch>
            <a:fillRect/>
          </a:stretch>
        </p:blipFill>
        <p:spPr>
          <a:xfrm>
            <a:off x="1524000" y="1238250"/>
            <a:ext cx="6096000" cy="2667000"/>
          </a:xfrm>
          <a:prstGeom prst="rect">
            <a:avLst/>
          </a:prstGeom>
          <a:noFill/>
          <a:ln w="38100" cap="flat" cmpd="sng">
            <a:solidFill>
              <a:srgbClr val="920000"/>
            </a:solidFill>
            <a:prstDash val="solid"/>
            <a:round/>
            <a:headEnd type="none" w="sm" len="sm"/>
            <a:tailEnd type="none" w="sm" len="sm"/>
          </a:ln>
        </p:spPr>
      </p:pic>
      <p:sp>
        <p:nvSpPr>
          <p:cNvPr id="113" name="Google Shape;113;p20"/>
          <p:cNvSpPr txBox="1">
            <a:spLocks noGrp="1"/>
          </p:cNvSpPr>
          <p:nvPr>
            <p:ph type="subTitle" idx="1"/>
          </p:nvPr>
        </p:nvSpPr>
        <p:spPr>
          <a:xfrm>
            <a:off x="311700" y="27820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600" b="1">
                <a:solidFill>
                  <a:schemeClr val="lt1"/>
                </a:solidFill>
                <a:latin typeface="Calibri"/>
                <a:ea typeface="Calibri"/>
                <a:cs typeface="Calibri"/>
                <a:sym typeface="Calibri"/>
              </a:rPr>
              <a:t>Before Sin</a:t>
            </a:r>
            <a:endParaRPr sz="3600" b="1">
              <a:solidFill>
                <a:schemeClr val="lt1"/>
              </a:solidFill>
              <a:latin typeface="Calibri"/>
              <a:ea typeface="Calibri"/>
              <a:cs typeface="Calibri"/>
              <a:sym typeface="Calibri"/>
            </a:endParaRPr>
          </a:p>
        </p:txBody>
      </p:sp>
      <p:sp>
        <p:nvSpPr>
          <p:cNvPr id="114" name="Google Shape;114;p20"/>
          <p:cNvSpPr txBox="1">
            <a:spLocks noGrp="1"/>
          </p:cNvSpPr>
          <p:nvPr>
            <p:ph type="subTitle" idx="1"/>
          </p:nvPr>
        </p:nvSpPr>
        <p:spPr>
          <a:xfrm>
            <a:off x="311700" y="407270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600" b="1">
                <a:solidFill>
                  <a:schemeClr val="lt1"/>
                </a:solidFill>
                <a:latin typeface="Calibri"/>
                <a:ea typeface="Calibri"/>
                <a:cs typeface="Calibri"/>
                <a:sym typeface="Calibri"/>
              </a:rPr>
              <a:t>After Sin</a:t>
            </a:r>
            <a:endParaRPr sz="3600" b="1">
              <a:solidFill>
                <a:schemeClr val="lt1"/>
              </a:solidFill>
              <a:latin typeface="Calibri"/>
              <a:ea typeface="Calibri"/>
              <a:cs typeface="Calibri"/>
              <a:sym typeface="Calibri"/>
            </a:endParaRPr>
          </a:p>
        </p:txBody>
      </p:sp>
      <p:sp>
        <p:nvSpPr>
          <p:cNvPr id="115" name="Google Shape;115;p20"/>
          <p:cNvSpPr/>
          <p:nvPr/>
        </p:nvSpPr>
        <p:spPr>
          <a:xfrm rot="5400000" flipH="1">
            <a:off x="7506600" y="1932450"/>
            <a:ext cx="1505400" cy="1278600"/>
          </a:xfrm>
          <a:prstGeom prst="triangle">
            <a:avLst>
              <a:gd name="adj" fmla="val 50000"/>
            </a:avLst>
          </a:prstGeom>
          <a:solidFill>
            <a:srgbClr val="92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6" name="Google Shape;116;p20"/>
          <p:cNvSpPr/>
          <p:nvPr/>
        </p:nvSpPr>
        <p:spPr>
          <a:xfrm rot="-5400000">
            <a:off x="132000" y="1932450"/>
            <a:ext cx="1505400" cy="1278600"/>
          </a:xfrm>
          <a:prstGeom prst="triangle">
            <a:avLst>
              <a:gd name="adj" fmla="val 50000"/>
            </a:avLst>
          </a:prstGeom>
          <a:solidFill>
            <a:srgbClr val="92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pic>
        <p:nvPicPr>
          <p:cNvPr id="123" name="Google Shape;123;p21"/>
          <p:cNvPicPr preferRelativeResize="0"/>
          <p:nvPr/>
        </p:nvPicPr>
        <p:blipFill>
          <a:blip r:embed="rId4">
            <a:alphaModFix amt="24000"/>
          </a:blip>
          <a:stretch>
            <a:fillRect/>
          </a:stretch>
        </p:blipFill>
        <p:spPr>
          <a:xfrm>
            <a:off x="299962" y="32253"/>
            <a:ext cx="8553369" cy="5106871"/>
          </a:xfrm>
          <a:prstGeom prst="rect">
            <a:avLst/>
          </a:prstGeom>
          <a:noFill/>
          <a:ln>
            <a:noFill/>
          </a:ln>
        </p:spPr>
      </p:pic>
      <p:sp>
        <p:nvSpPr>
          <p:cNvPr id="121" name="Google Shape;121;p21"/>
          <p:cNvSpPr txBox="1">
            <a:spLocks noGrp="1"/>
          </p:cNvSpPr>
          <p:nvPr>
            <p:ph type="title"/>
          </p:nvPr>
        </p:nvSpPr>
        <p:spPr>
          <a:xfrm>
            <a:off x="311700" y="240825"/>
            <a:ext cx="8520600" cy="77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800" b="1">
                <a:solidFill>
                  <a:srgbClr val="920000"/>
                </a:solidFill>
                <a:latin typeface="Calibri"/>
                <a:ea typeface="Calibri"/>
                <a:cs typeface="Calibri"/>
                <a:sym typeface="Calibri"/>
              </a:rPr>
              <a:t>The Fall of the Angels</a:t>
            </a:r>
            <a:endParaRPr sz="4800" b="1">
              <a:solidFill>
                <a:srgbClr val="920000"/>
              </a:solidFill>
              <a:latin typeface="Calibri"/>
              <a:ea typeface="Calibri"/>
              <a:cs typeface="Calibri"/>
              <a:sym typeface="Calibri"/>
            </a:endParaRPr>
          </a:p>
        </p:txBody>
      </p:sp>
      <p:sp>
        <p:nvSpPr>
          <p:cNvPr id="122" name="Google Shape;122;p21"/>
          <p:cNvSpPr txBox="1">
            <a:spLocks noGrp="1"/>
          </p:cNvSpPr>
          <p:nvPr>
            <p:ph type="body" idx="1"/>
          </p:nvPr>
        </p:nvSpPr>
        <p:spPr>
          <a:xfrm>
            <a:off x="774100" y="1152475"/>
            <a:ext cx="7448700" cy="3416400"/>
          </a:xfrm>
          <a:prstGeom prst="rect">
            <a:avLst/>
          </a:prstGeom>
        </p:spPr>
        <p:txBody>
          <a:bodyPr spcFirstLastPara="1" wrap="square" lIns="91425" tIns="91425" rIns="91425" bIns="91425" anchor="t" anchorCtr="0">
            <a:normAutofit fontScale="92500" lnSpcReduction="10000"/>
          </a:bodyPr>
          <a:lstStyle/>
          <a:p>
            <a:pPr marL="0" indent="0">
              <a:spcAft>
                <a:spcPts val="1200"/>
              </a:spcAft>
              <a:buNone/>
            </a:pPr>
            <a:r>
              <a:rPr lang="en" sz="3200" dirty="0">
                <a:solidFill>
                  <a:srgbClr val="000000"/>
                </a:solidFill>
                <a:latin typeface="Corbel"/>
                <a:ea typeface="Calibri"/>
                <a:cs typeface="Calibri"/>
                <a:sym typeface="Calibri"/>
              </a:rPr>
              <a:t>"Satan or the devil and the other demons are fallen angels who have freely refused to serve God and his plan. Their choice against God is definitive. They try to </a:t>
            </a:r>
            <a:r>
              <a:rPr lang="en" sz="3200">
                <a:solidFill>
                  <a:srgbClr val="000000"/>
                </a:solidFill>
                <a:latin typeface="Corbel"/>
                <a:ea typeface="Calibri"/>
                <a:cs typeface="Calibri"/>
                <a:sym typeface="Calibri"/>
              </a:rPr>
              <a:t>associate man in their revolt against God."</a:t>
            </a:r>
            <a:endParaRPr lang="en-US" sz="3200" i="1">
              <a:solidFill>
                <a:srgbClr val="000000"/>
              </a:solidFill>
              <a:latin typeface="Corbel"/>
              <a:ea typeface="Calibri"/>
              <a:cs typeface="Calibri"/>
              <a:sym typeface="Calibri"/>
            </a:endParaRPr>
          </a:p>
          <a:p>
            <a:pPr marL="0" indent="0">
              <a:lnSpc>
                <a:spcPct val="114999"/>
              </a:lnSpc>
              <a:spcAft>
                <a:spcPts val="1200"/>
              </a:spcAft>
              <a:buNone/>
            </a:pPr>
            <a:r>
              <a:rPr lang="en" sz="3200" dirty="0">
                <a:solidFill>
                  <a:srgbClr val="000000"/>
                </a:solidFill>
                <a:latin typeface="Corbel"/>
                <a:ea typeface="Calibri"/>
                <a:cs typeface="Calibri"/>
                <a:sym typeface="Calibri"/>
              </a:rPr>
              <a:t>        -</a:t>
            </a:r>
            <a:r>
              <a:rPr lang="en" sz="3200" i="1" dirty="0">
                <a:solidFill>
                  <a:srgbClr val="000000"/>
                </a:solidFill>
                <a:latin typeface="Corbel"/>
                <a:ea typeface="Calibri"/>
                <a:cs typeface="Calibri"/>
                <a:sym typeface="Calibri"/>
              </a:rPr>
              <a:t>Catechism of the Catholic Church 414</a:t>
            </a:r>
            <a:endParaRPr lang="en-US" sz="3200" i="1" dirty="0">
              <a:solidFill>
                <a:srgbClr val="000000"/>
              </a:solidFill>
              <a:latin typeface="Corbel"/>
              <a:ea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634925" y="204175"/>
            <a:ext cx="7973700" cy="776400"/>
          </a:xfrm>
          <a:prstGeom prst="rect">
            <a:avLst/>
          </a:prstGeom>
          <a:solidFill>
            <a:schemeClr val="lt1"/>
          </a:solidFill>
          <a:ln w="38100" cap="flat" cmpd="sng">
            <a:solidFill>
              <a:srgbClr val="92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b="1">
                <a:solidFill>
                  <a:srgbClr val="920000"/>
                </a:solidFill>
                <a:latin typeface="Calibri"/>
                <a:ea typeface="Calibri"/>
                <a:cs typeface="Calibri"/>
                <a:sym typeface="Calibri"/>
              </a:rPr>
              <a:t> Truth in the Genesis Story of Creation</a:t>
            </a:r>
            <a:endParaRPr sz="3600" b="1">
              <a:solidFill>
                <a:srgbClr val="920000"/>
              </a:solidFill>
              <a:latin typeface="Calibri"/>
              <a:ea typeface="Calibri"/>
              <a:cs typeface="Calibri"/>
              <a:sym typeface="Calibri"/>
            </a:endParaRPr>
          </a:p>
        </p:txBody>
      </p:sp>
      <p:sp>
        <p:nvSpPr>
          <p:cNvPr id="129" name="Google Shape;129;p22"/>
          <p:cNvSpPr txBox="1">
            <a:spLocks noGrp="1"/>
          </p:cNvSpPr>
          <p:nvPr>
            <p:ph type="body" idx="1"/>
          </p:nvPr>
        </p:nvSpPr>
        <p:spPr>
          <a:xfrm>
            <a:off x="3423275" y="1314238"/>
            <a:ext cx="5185500" cy="3333600"/>
          </a:xfrm>
          <a:prstGeom prst="rect">
            <a:avLst/>
          </a:prstGeom>
          <a:solidFill>
            <a:srgbClr val="FDDFA1"/>
          </a:solidFill>
          <a:ln w="38100" cap="flat" cmpd="sng">
            <a:noFill/>
            <a:prstDash val="solid"/>
            <a:round/>
            <a:headEnd type="none" w="sm" len="sm"/>
            <a:tailEnd type="none" w="sm" len="sm"/>
          </a:ln>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sz="2600" i="1" dirty="0">
                <a:solidFill>
                  <a:srgbClr val="920000"/>
                </a:solidFill>
                <a:latin typeface="Calibri"/>
                <a:ea typeface="Calibri"/>
                <a:cs typeface="Calibri"/>
                <a:sym typeface="Calibri"/>
              </a:rPr>
              <a:t>The creation accounts in Genesis 1 and 2 are part of primeval history. The authors used language, myths, stories, and other devices from the religious beliefs of their neighbors in order to distinguish their understanding of the one, true God.</a:t>
            </a:r>
            <a:endParaRPr lang="en-US" sz="2600" i="1">
              <a:solidFill>
                <a:srgbClr val="920000"/>
              </a:solidFill>
              <a:latin typeface="Calibri"/>
              <a:ea typeface="Calibri"/>
              <a:cs typeface="Calibri"/>
            </a:endParaRPr>
          </a:p>
        </p:txBody>
      </p:sp>
      <p:pic>
        <p:nvPicPr>
          <p:cNvPr id="130" name="Google Shape;130;p22"/>
          <p:cNvPicPr preferRelativeResize="0"/>
          <p:nvPr/>
        </p:nvPicPr>
        <p:blipFill>
          <a:blip r:embed="rId4">
            <a:alphaModFix/>
          </a:blip>
          <a:stretch>
            <a:fillRect/>
          </a:stretch>
        </p:blipFill>
        <p:spPr>
          <a:xfrm>
            <a:off x="634921" y="1160846"/>
            <a:ext cx="2620188" cy="3645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311700" y="290200"/>
            <a:ext cx="8520600" cy="793500"/>
          </a:xfrm>
          <a:prstGeom prst="rect">
            <a:avLst/>
          </a:prstGeom>
          <a:solidFill>
            <a:schemeClr val="lt1"/>
          </a:solidFill>
        </p:spPr>
        <p:txBody>
          <a:bodyPr spcFirstLastPara="1" wrap="square" lIns="91425" tIns="91425" rIns="91425" bIns="91425" anchor="t" anchorCtr="0">
            <a:noAutofit/>
          </a:bodyPr>
          <a:lstStyle/>
          <a:p>
            <a:pPr algn="ctr">
              <a:buSzPts val="990"/>
            </a:pPr>
            <a:r>
              <a:rPr lang="en" sz="3600" b="1" dirty="0">
                <a:solidFill>
                  <a:srgbClr val="920000"/>
                </a:solidFill>
                <a:latin typeface="Calibri"/>
                <a:ea typeface="Calibri"/>
                <a:cs typeface="Calibri"/>
                <a:sym typeface="Calibri"/>
              </a:rPr>
              <a:t> Our Problem of Sin</a:t>
            </a:r>
            <a:endParaRPr sz="3600" b="1" dirty="0">
              <a:solidFill>
                <a:srgbClr val="920000"/>
              </a:solidFill>
              <a:latin typeface="Calibri"/>
              <a:ea typeface="Calibri"/>
              <a:cs typeface="Calibri"/>
              <a:sym typeface="Calibri"/>
            </a:endParaRPr>
          </a:p>
        </p:txBody>
      </p:sp>
      <p:pic>
        <p:nvPicPr>
          <p:cNvPr id="136" name="Google Shape;136;p23"/>
          <p:cNvPicPr preferRelativeResize="0"/>
          <p:nvPr/>
        </p:nvPicPr>
        <p:blipFill>
          <a:blip r:embed="rId4">
            <a:alphaModFix/>
          </a:blip>
          <a:stretch>
            <a:fillRect/>
          </a:stretch>
        </p:blipFill>
        <p:spPr>
          <a:xfrm>
            <a:off x="5352800" y="1332750"/>
            <a:ext cx="2669450" cy="3304200"/>
          </a:xfrm>
          <a:prstGeom prst="rect">
            <a:avLst/>
          </a:prstGeom>
          <a:noFill/>
          <a:ln w="38100" cap="flat" cmpd="sng">
            <a:solidFill>
              <a:srgbClr val="EEEEEE"/>
            </a:solidFill>
            <a:prstDash val="solid"/>
            <a:round/>
            <a:headEnd type="none" w="sm" len="sm"/>
            <a:tailEnd type="none" w="sm" len="sm"/>
          </a:ln>
        </p:spPr>
      </p:pic>
      <p:sp>
        <p:nvSpPr>
          <p:cNvPr id="137" name="Google Shape;137;p23"/>
          <p:cNvSpPr txBox="1"/>
          <p:nvPr/>
        </p:nvSpPr>
        <p:spPr>
          <a:xfrm>
            <a:off x="458800" y="1322325"/>
            <a:ext cx="4467300" cy="34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b="1" dirty="0">
                <a:solidFill>
                  <a:schemeClr val="lt1"/>
                </a:solidFill>
                <a:latin typeface="Calibri"/>
                <a:ea typeface="Calibri"/>
                <a:cs typeface="Calibri"/>
                <a:sym typeface="Calibri"/>
              </a:rPr>
              <a:t>“Tempted by the serpent, he harbors the suspicion that in the end, God takes something away from his life, that God is a rival who curtails our freedom and that we will be fully human only when we have cast him aside.”</a:t>
            </a:r>
            <a:endParaRPr sz="2500" b="1" dirty="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500" b="1" i="1" dirty="0">
                <a:solidFill>
                  <a:schemeClr val="lt1"/>
                </a:solidFill>
                <a:latin typeface="Calibri"/>
                <a:ea typeface="Calibri"/>
                <a:cs typeface="Calibri"/>
                <a:sym typeface="Calibri"/>
              </a:rPr>
              <a:t> </a:t>
            </a:r>
            <a:r>
              <a:rPr lang="en" sz="1800" b="1" i="1" dirty="0">
                <a:solidFill>
                  <a:schemeClr val="lt1"/>
                </a:solidFill>
                <a:latin typeface="Calibri"/>
                <a:ea typeface="Calibri"/>
                <a:cs typeface="Calibri"/>
                <a:sym typeface="Calibri"/>
              </a:rPr>
              <a:t>-Pope Benedict XVI</a:t>
            </a:r>
            <a:endParaRPr sz="2200" b="1" i="1" dirty="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5199</Words>
  <Application>Microsoft Office PowerPoint</Application>
  <PresentationFormat>On-screen Show (16:9)</PresentationFormat>
  <Paragraphs>279</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Iskoola Pota</vt:lpstr>
      <vt:lpstr>Calibri</vt:lpstr>
      <vt:lpstr>Impact</vt:lpstr>
      <vt:lpstr>Corbel</vt:lpstr>
      <vt:lpstr>Simple Light</vt:lpstr>
      <vt:lpstr>PowerPoint Presentation</vt:lpstr>
      <vt:lpstr>Good Questions about God</vt:lpstr>
      <vt:lpstr>PowerPoint Presentation</vt:lpstr>
      <vt:lpstr>PowerPoint Presentation</vt:lpstr>
      <vt:lpstr>PowerPoint Presentation</vt:lpstr>
      <vt:lpstr>PowerPoint Presentation</vt:lpstr>
      <vt:lpstr>The Fall of the Angels</vt:lpstr>
      <vt:lpstr> Truth in the Genesis Story of Creation</vt:lpstr>
      <vt:lpstr> Our Problem of Sin</vt:lpstr>
      <vt:lpstr>The Big Bang Theory</vt:lpstr>
      <vt:lpstr>Fr. Georges Lemaitre</vt:lpstr>
      <vt:lpstr>PowerPoint Presentation</vt:lpstr>
      <vt:lpstr>PowerPoint Presentation</vt:lpstr>
      <vt:lpstr>     The Uniqueness of Being Human</vt:lpstr>
      <vt:lpstr>The Human Soul</vt:lpstr>
      <vt:lpstr>Male and Female Are God’s Idea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Harig</dc:creator>
  <cp:lastModifiedBy>Robert Harig</cp:lastModifiedBy>
  <cp:revision>248</cp:revision>
  <dcterms:modified xsi:type="dcterms:W3CDTF">2024-12-02T21:31:34Z</dcterms:modified>
</cp:coreProperties>
</file>