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320" r:id="rId2"/>
    <p:sldId id="273" r:id="rId3"/>
    <p:sldId id="284" r:id="rId4"/>
    <p:sldId id="285" r:id="rId5"/>
    <p:sldId id="286" r:id="rId6"/>
    <p:sldId id="288" r:id="rId7"/>
    <p:sldId id="316" r:id="rId8"/>
    <p:sldId id="289" r:id="rId9"/>
    <p:sldId id="290" r:id="rId10"/>
    <p:sldId id="292" r:id="rId11"/>
    <p:sldId id="308" r:id="rId12"/>
    <p:sldId id="310" r:id="rId13"/>
    <p:sldId id="309" r:id="rId14"/>
    <p:sldId id="296" r:id="rId15"/>
    <p:sldId id="294" r:id="rId16"/>
    <p:sldId id="298" r:id="rId17"/>
    <p:sldId id="313" r:id="rId18"/>
    <p:sldId id="300" r:id="rId19"/>
    <p:sldId id="301" r:id="rId20"/>
    <p:sldId id="319" r:id="rId21"/>
    <p:sldId id="303" r:id="rId22"/>
    <p:sldId id="305" r:id="rId23"/>
    <p:sldId id="315" r:id="rId24"/>
    <p:sldId id="3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FDD"/>
    <a:srgbClr val="00FF99"/>
    <a:srgbClr val="669900"/>
    <a:srgbClr val="A7FFC4"/>
    <a:srgbClr val="66FF99"/>
    <a:srgbClr val="990099"/>
    <a:srgbClr val="E4E4E4"/>
    <a:srgbClr val="969696"/>
    <a:srgbClr val="CC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74"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4/22/2016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4" Type="http://schemas.openxmlformats.org/officeDocument/2006/relationships/hyperlink" Target="http://www.vatican.va/archive/hist_councils/ii_vatican_council/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Arial Black" panose="020B0A04020102020204" pitchFamily="34" charset="0"/>
              </a:rPr>
              <a:t>Chapter 2 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468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pic>
        <p:nvPicPr>
          <p:cNvPr id="5122" name="Picture 2" descr="http://2.bp.blogspot.com/-B75t71hY2d4/TtaRdRMSpdI/AAAAAAAAAo8/3euty9_EkQ4/s1600/Bible+Translation+Type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43000" y="1066800"/>
            <a:ext cx="7315201" cy="4655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9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ncchagerstown.files.wordpress.com/2015/11/old-books-bible-candle-widescreen-high-definition-wallpaper-download-old-book-images-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sp>
        <p:nvSpPr>
          <p:cNvPr id="2" name="TextBox 1"/>
          <p:cNvSpPr txBox="1"/>
          <p:nvPr/>
        </p:nvSpPr>
        <p:spPr>
          <a:xfrm>
            <a:off x="457200" y="405825"/>
            <a:ext cx="8305800" cy="646331"/>
          </a:xfrm>
          <a:prstGeom prst="rect">
            <a:avLst/>
          </a:prstGeom>
          <a:noFill/>
        </p:spPr>
        <p:txBody>
          <a:bodyPr wrap="square" rtlCol="0">
            <a:spAutoFit/>
          </a:bodyPr>
          <a:lstStyle/>
          <a:p>
            <a:pPr algn="ctr"/>
            <a:r>
              <a:rPr lang="en-US" sz="3600" b="1" spc="300" dirty="0">
                <a:ln w="3175">
                  <a:noFill/>
                </a:ln>
                <a:solidFill>
                  <a:schemeClr val="bg1"/>
                </a:solidFill>
                <a:effectLst>
                  <a:outerShdw blurRad="50800" dist="38100" dir="2700000" algn="tl" rotWithShape="0">
                    <a:prstClr val="black"/>
                  </a:outerShdw>
                </a:effectLst>
                <a:latin typeface="Arial Narrow" panose="020B0606020202030204" pitchFamily="34" charset="0"/>
              </a:rPr>
              <a:t>Catholic versus Protestant Canons</a:t>
            </a:r>
          </a:p>
        </p:txBody>
      </p:sp>
      <p:sp>
        <p:nvSpPr>
          <p:cNvPr id="6" name="TextBox 5"/>
          <p:cNvSpPr txBox="1"/>
          <p:nvPr/>
        </p:nvSpPr>
        <p:spPr>
          <a:xfrm>
            <a:off x="304800" y="1219200"/>
            <a:ext cx="4267200" cy="4339650"/>
          </a:xfrm>
          <a:prstGeom prst="rect">
            <a:avLst/>
          </a:prstGeom>
          <a:noFill/>
        </p:spPr>
        <p:txBody>
          <a:bodyPr wrap="square" rtlCol="0">
            <a:spAutoFit/>
          </a:bodyPr>
          <a:lstStyle/>
          <a:p>
            <a:pPr>
              <a:lnSpc>
                <a:spcPct val="150000"/>
              </a:lnSpc>
            </a:pPr>
            <a:r>
              <a:rPr lang="en-US" sz="3200" b="1" u="sng" dirty="0">
                <a:ln w="3175">
                  <a:noFill/>
                </a:ln>
                <a:solidFill>
                  <a:schemeClr val="bg1"/>
                </a:solidFill>
                <a:effectLst>
                  <a:outerShdw blurRad="50800" dist="38100" dir="2700000" algn="tl" rotWithShape="0">
                    <a:prstClr val="black"/>
                  </a:outerShdw>
                </a:effectLst>
                <a:latin typeface="Arial Narrow" panose="020B0606020202030204" pitchFamily="34" charset="0"/>
              </a:rPr>
              <a:t>Catholic Canon</a:t>
            </a:r>
          </a:p>
          <a:p>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Based on the</a:t>
            </a:r>
            <a:b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b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a:t>
            </a:r>
            <a:r>
              <a:rPr lang="en-US" sz="3200" b="1" i="1" dirty="0">
                <a:ln w="3175">
                  <a:noFill/>
                </a:ln>
                <a:solidFill>
                  <a:schemeClr val="bg1"/>
                </a:solidFill>
                <a:effectLst>
                  <a:outerShdw blurRad="50800" dist="38100" dir="2700000" algn="tl" rotWithShape="0">
                    <a:prstClr val="black"/>
                  </a:outerShdw>
                </a:effectLst>
                <a:latin typeface="Arial Narrow" panose="020B0606020202030204" pitchFamily="34" charset="0"/>
              </a:rPr>
              <a:t>Septuagint</a:t>
            </a:r>
            <a:br>
              <a:rPr lang="en-US" sz="3200" b="1" i="1" dirty="0">
                <a:ln w="3175">
                  <a:noFill/>
                </a:ln>
                <a:solidFill>
                  <a:schemeClr val="bg1"/>
                </a:solidFill>
                <a:effectLst>
                  <a:outerShdw blurRad="50800" dist="38100" dir="2700000" algn="tl" rotWithShape="0">
                    <a:prstClr val="black"/>
                  </a:outerShdw>
                </a:effectLst>
                <a:latin typeface="Arial Narrow" panose="020B0606020202030204" pitchFamily="34" charset="0"/>
              </a:rPr>
            </a:br>
            <a:endParaRPr lang="en-US" sz="1600" b="1" i="1" dirty="0">
              <a:ln w="3175">
                <a:noFill/>
              </a:ln>
              <a:solidFill>
                <a:schemeClr val="bg1"/>
              </a:solidFill>
              <a:effectLst>
                <a:outerShdw blurRad="50800" dist="38100" dir="2700000" algn="tl" rotWithShape="0">
                  <a:prstClr val="black"/>
                </a:outerShdw>
              </a:effectLst>
              <a:latin typeface="Arial Narrow" panose="020B0606020202030204" pitchFamily="34" charset="0"/>
            </a:endParaRPr>
          </a:p>
          <a:p>
            <a:pPr>
              <a:lnSpc>
                <a:spcPct val="150000"/>
              </a:lnSpc>
            </a:pP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Includes 73 books:</a:t>
            </a:r>
          </a:p>
          <a:p>
            <a:pPr>
              <a:lnSpc>
                <a:spcPct val="150000"/>
              </a:lnSpc>
            </a:pP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 Old Testament: 46</a:t>
            </a:r>
          </a:p>
          <a:p>
            <a:pPr>
              <a:lnSpc>
                <a:spcPct val="150000"/>
              </a:lnSpc>
            </a:pP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 New Testament: 27</a:t>
            </a:r>
          </a:p>
        </p:txBody>
      </p:sp>
      <p:sp>
        <p:nvSpPr>
          <p:cNvPr id="7" name="TextBox 6"/>
          <p:cNvSpPr txBox="1"/>
          <p:nvPr/>
        </p:nvSpPr>
        <p:spPr>
          <a:xfrm>
            <a:off x="4495800" y="1219200"/>
            <a:ext cx="4267200" cy="4339650"/>
          </a:xfrm>
          <a:prstGeom prst="rect">
            <a:avLst/>
          </a:prstGeom>
          <a:noFill/>
        </p:spPr>
        <p:txBody>
          <a:bodyPr wrap="square" rtlCol="0">
            <a:spAutoFit/>
          </a:bodyPr>
          <a:lstStyle/>
          <a:p>
            <a:pPr>
              <a:lnSpc>
                <a:spcPct val="150000"/>
              </a:lnSpc>
            </a:pPr>
            <a:r>
              <a:rPr lang="en-US" sz="3200" b="1" u="sng" dirty="0">
                <a:ln w="3175">
                  <a:noFill/>
                </a:ln>
                <a:solidFill>
                  <a:schemeClr val="bg1"/>
                </a:solidFill>
                <a:effectLst>
                  <a:outerShdw blurRad="50800" dist="38100" dir="2700000" algn="tl" rotWithShape="0">
                    <a:prstClr val="black"/>
                  </a:outerShdw>
                </a:effectLst>
                <a:latin typeface="Arial Narrow" panose="020B0606020202030204" pitchFamily="34" charset="0"/>
              </a:rPr>
              <a:t>Protestant Canon</a:t>
            </a:r>
          </a:p>
          <a:p>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Based on the</a:t>
            </a:r>
            <a:b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b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a:t>
            </a:r>
            <a:r>
              <a:rPr lang="en-US" sz="3200" b="1" i="1" dirty="0">
                <a:ln w="3175">
                  <a:noFill/>
                </a:ln>
                <a:solidFill>
                  <a:schemeClr val="bg1"/>
                </a:solidFill>
                <a:effectLst>
                  <a:outerShdw blurRad="50800" dist="38100" dir="2700000" algn="tl" rotWithShape="0">
                    <a:prstClr val="black"/>
                  </a:outerShdw>
                </a:effectLst>
                <a:latin typeface="Arial Narrow" panose="020B0606020202030204" pitchFamily="34" charset="0"/>
              </a:rPr>
              <a:t>Palestinian Canon</a:t>
            </a:r>
            <a:br>
              <a:rPr lang="en-US" sz="3200" b="1" i="1" dirty="0">
                <a:ln w="3175">
                  <a:noFill/>
                </a:ln>
                <a:solidFill>
                  <a:schemeClr val="bg1"/>
                </a:solidFill>
                <a:effectLst>
                  <a:outerShdw blurRad="50800" dist="38100" dir="2700000" algn="tl" rotWithShape="0">
                    <a:prstClr val="black"/>
                  </a:outerShdw>
                </a:effectLst>
                <a:latin typeface="Arial Narrow" panose="020B0606020202030204" pitchFamily="34" charset="0"/>
              </a:rPr>
            </a:br>
            <a:endParaRPr lang="en-US" sz="1600" b="1" i="1" dirty="0">
              <a:ln w="3175">
                <a:noFill/>
              </a:ln>
              <a:solidFill>
                <a:schemeClr val="bg1"/>
              </a:solidFill>
              <a:effectLst>
                <a:outerShdw blurRad="50800" dist="38100" dir="2700000" algn="tl" rotWithShape="0">
                  <a:prstClr val="black"/>
                </a:outerShdw>
              </a:effectLst>
              <a:latin typeface="Arial Narrow" panose="020B0606020202030204" pitchFamily="34" charset="0"/>
            </a:endParaRPr>
          </a:p>
          <a:p>
            <a:pPr>
              <a:lnSpc>
                <a:spcPct val="150000"/>
              </a:lnSpc>
            </a:pP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Includes 66 books: </a:t>
            </a:r>
          </a:p>
          <a:p>
            <a:pPr>
              <a:lnSpc>
                <a:spcPct val="150000"/>
              </a:lnSpc>
            </a:pP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 Old Testament: 39</a:t>
            </a:r>
          </a:p>
          <a:p>
            <a:pPr>
              <a:lnSpc>
                <a:spcPct val="150000"/>
              </a:lnSpc>
            </a:pPr>
            <a:r>
              <a:rPr lang="en-US" sz="3200" b="1" dirty="0">
                <a:ln w="3175">
                  <a:noFill/>
                </a:ln>
                <a:solidFill>
                  <a:schemeClr val="bg1"/>
                </a:solidFill>
                <a:effectLst>
                  <a:outerShdw blurRad="50800" dist="38100" dir="2700000" algn="tl" rotWithShape="0">
                    <a:prstClr val="black"/>
                  </a:outerShdw>
                </a:effectLst>
                <a:latin typeface="Arial Narrow" panose="020B0606020202030204" pitchFamily="34" charset="0"/>
              </a:rPr>
              <a:t>   † New Testament: 27</a:t>
            </a:r>
          </a:p>
        </p:txBody>
      </p:sp>
    </p:spTree>
    <p:extLst>
      <p:ext uri="{BB962C8B-B14F-4D97-AF65-F5344CB8AC3E}">
        <p14:creationId xmlns:p14="http://schemas.microsoft.com/office/powerpoint/2010/main" val="344937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C0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533400" y="457200"/>
            <a:ext cx="7848600" cy="2800767"/>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Septuagint</a:t>
            </a:r>
            <a:r>
              <a:rPr lang="en-US" sz="3200" b="1" dirty="0">
                <a:latin typeface="Arial" panose="020B0604020202020204" pitchFamily="34" charset="0"/>
                <a:cs typeface="Arial" panose="020B0604020202020204" pitchFamily="34" charset="0"/>
              </a:rPr>
              <a:t>  A s</a:t>
            </a:r>
            <a:r>
              <a:rPr lang="en-US" sz="2800" b="1" dirty="0">
                <a:latin typeface="Arial" panose="020B0604020202020204" pitchFamily="34" charset="0"/>
                <a:cs typeface="Arial" panose="020B0604020202020204" pitchFamily="34" charset="0"/>
              </a:rPr>
              <a:t>econd-century BC Greek translation of the Hebrew Bible made at Alexandria, Egypt. The term is from a Latin word meaning “seventy” for the legendary seventy scholars who worked on the translation.</a:t>
            </a:r>
          </a:p>
        </p:txBody>
      </p:sp>
      <p:pic>
        <p:nvPicPr>
          <p:cNvPr id="7172" name="Picture 4" descr="https://upload.wikimedia.org/wikipedia/commons/1/12/Lxx_Minorprophe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27432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spTree>
    <p:extLst>
      <p:ext uri="{BB962C8B-B14F-4D97-AF65-F5344CB8AC3E}">
        <p14:creationId xmlns:p14="http://schemas.microsoft.com/office/powerpoint/2010/main" val="179276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5000">
              <a:schemeClr val="accent6">
                <a:lumMod val="75000"/>
              </a:schemeClr>
            </a:gs>
            <a:gs pos="6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765174" y="8983869"/>
            <a:ext cx="5431536"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Literally?</a:t>
            </a:r>
          </a:p>
          <a:p>
            <a:endParaRPr lang="en-US" dirty="0"/>
          </a:p>
        </p:txBody>
      </p:sp>
      <p:sp>
        <p:nvSpPr>
          <p:cNvPr id="7" name="TextBox 6"/>
          <p:cNvSpPr txBox="1"/>
          <p:nvPr/>
        </p:nvSpPr>
        <p:spPr>
          <a:xfrm>
            <a:off x="381000" y="235089"/>
            <a:ext cx="8610600" cy="5632311"/>
          </a:xfrm>
          <a:prstGeom prst="rect">
            <a:avLst/>
          </a:prstGeom>
          <a:noFill/>
        </p:spPr>
        <p:txBody>
          <a:bodyPr wrap="square" rtlCol="0">
            <a:spAutoFit/>
          </a:bodyPr>
          <a:lstStyle/>
          <a:p>
            <a:pPr>
              <a:lnSpc>
                <a:spcPts val="3600"/>
              </a:lnSpc>
            </a:pPr>
            <a:r>
              <a:rPr lang="en-US" sz="2800" b="1" i="1" dirty="0">
                <a:ln w="3175">
                  <a:noFill/>
                </a:ln>
                <a:latin typeface="Arial" panose="020B0604020202020204" pitchFamily="34" charset="0"/>
                <a:cs typeface="Arial" panose="020B0604020202020204" pitchFamily="34" charset="0"/>
              </a:rPr>
              <a:t>Dogmatic Constitution on Divine Revelation,</a:t>
            </a:r>
            <a:r>
              <a:rPr lang="en-US" sz="2800" b="1" dirty="0">
                <a:ln w="3175">
                  <a:noFill/>
                </a:ln>
                <a:latin typeface="Arial" panose="020B0604020202020204" pitchFamily="34" charset="0"/>
                <a:cs typeface="Arial" panose="020B0604020202020204" pitchFamily="34" charset="0"/>
              </a:rPr>
              <a:t> 10</a:t>
            </a:r>
            <a:br>
              <a:rPr lang="en-US" sz="2800" b="1" dirty="0">
                <a:ln w="3175">
                  <a:noFill/>
                </a:ln>
                <a:latin typeface="Arial" panose="020B0604020202020204" pitchFamily="34" charset="0"/>
                <a:cs typeface="Arial" panose="020B0604020202020204" pitchFamily="34" charset="0"/>
              </a:rPr>
            </a:br>
            <a:r>
              <a:rPr lang="en-US" sz="1050" b="1" dirty="0">
                <a:ln w="3175">
                  <a:noFill/>
                </a:ln>
                <a:latin typeface="Arial" panose="020B0604020202020204" pitchFamily="34" charset="0"/>
                <a:cs typeface="Arial" panose="020B0604020202020204" pitchFamily="34" charset="0"/>
              </a:rPr>
              <a:t/>
            </a:r>
            <a:br>
              <a:rPr lang="en-US" sz="1050" b="1" dirty="0">
                <a:ln w="3175">
                  <a:noFill/>
                </a:ln>
                <a:latin typeface="Arial" panose="020B0604020202020204" pitchFamily="34" charset="0"/>
                <a:cs typeface="Arial" panose="020B0604020202020204" pitchFamily="34" charset="0"/>
              </a:rPr>
            </a:br>
            <a:r>
              <a:rPr lang="en-US" sz="2800" b="1" dirty="0">
                <a:ln w="3175">
                  <a:noFill/>
                </a:ln>
                <a:latin typeface="Arial Narrow" panose="020B0606020202030204" pitchFamily="34" charset="0"/>
                <a:cs typeface="Arial" panose="020B0604020202020204" pitchFamily="34" charset="0"/>
              </a:rPr>
              <a:t>… the task of authentically interpreting the word of God, whether written or handed on, has been entrusted exclusively to the living teaching office of the Church, whose authority is exercised in the name of Jesus Christ. This teaching office is not above the word of God, but serves it, teaching only what has been handed on, listening to it devoutly, guarding it scrupulously and explaining it faithfully in accord with a divine commission and with the help of the Holy Spirit, it draws from this one deposit of faith everything which it presents for belief as divinely revealed. </a:t>
            </a:r>
          </a:p>
        </p:txBody>
      </p:sp>
    </p:spTree>
    <p:extLst>
      <p:ext uri="{BB962C8B-B14F-4D97-AF65-F5344CB8AC3E}">
        <p14:creationId xmlns:p14="http://schemas.microsoft.com/office/powerpoint/2010/main" val="257192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14290405"/>
              </p:ext>
            </p:extLst>
          </p:nvPr>
        </p:nvGraphicFramePr>
        <p:xfrm>
          <a:off x="0" y="10160"/>
          <a:ext cx="9144000" cy="7108637"/>
        </p:xfrm>
        <a:graphic>
          <a:graphicData uri="http://schemas.openxmlformats.org/drawingml/2006/table">
            <a:tbl>
              <a:tblPr firstRow="1" bandRow="1">
                <a:tableStyleId>{F5AB1C69-6EDB-4FF4-983F-18BD219EF322}</a:tableStyleId>
              </a:tblPr>
              <a:tblGrid>
                <a:gridCol w="4285093">
                  <a:extLst>
                    <a:ext uri="{9D8B030D-6E8A-4147-A177-3AD203B41FA5}">
                      <a16:colId xmlns="" xmlns:a16="http://schemas.microsoft.com/office/drawing/2014/main" val="2092736376"/>
                    </a:ext>
                  </a:extLst>
                </a:gridCol>
                <a:gridCol w="1810907">
                  <a:extLst>
                    <a:ext uri="{9D8B030D-6E8A-4147-A177-3AD203B41FA5}">
                      <a16:colId xmlns="" xmlns:a16="http://schemas.microsoft.com/office/drawing/2014/main" val="77766084"/>
                    </a:ext>
                  </a:extLst>
                </a:gridCol>
                <a:gridCol w="3048000">
                  <a:extLst>
                    <a:ext uri="{9D8B030D-6E8A-4147-A177-3AD203B41FA5}">
                      <a16:colId xmlns="" xmlns:a16="http://schemas.microsoft.com/office/drawing/2014/main" val="4122322144"/>
                    </a:ext>
                  </a:extLst>
                </a:gridCol>
              </a:tblGrid>
              <a:tr h="379281">
                <a:tc>
                  <a:txBody>
                    <a:bodyPr/>
                    <a:lstStyle/>
                    <a:p>
                      <a:pPr algn="ctr"/>
                      <a:r>
                        <a:rPr lang="en-US" dirty="0"/>
                        <a:t>Book</a:t>
                      </a:r>
                      <a:endParaRPr lang="en-US" b="1" dirty="0">
                        <a:latin typeface="Arial" panose="020B0604020202020204" pitchFamily="34" charset="0"/>
                        <a:cs typeface="Arial" panose="020B0604020202020204" pitchFamily="34" charset="0"/>
                      </a:endParaRPr>
                    </a:p>
                  </a:txBody>
                  <a:tcPr>
                    <a:solidFill>
                      <a:srgbClr val="669900"/>
                    </a:solidFill>
                  </a:tcPr>
                </a:tc>
                <a:tc>
                  <a:txBody>
                    <a:bodyPr/>
                    <a:lstStyle/>
                    <a:p>
                      <a:pPr algn="ctr"/>
                      <a:r>
                        <a:rPr lang="en-US" dirty="0"/>
                        <a:t>Genre</a:t>
                      </a:r>
                      <a:endParaRPr lang="en-US" b="1" dirty="0">
                        <a:latin typeface="Arial" panose="020B0604020202020204" pitchFamily="34" charset="0"/>
                        <a:cs typeface="Arial" panose="020B0604020202020204" pitchFamily="34" charset="0"/>
                      </a:endParaRPr>
                    </a:p>
                  </a:txBody>
                  <a:tcPr>
                    <a:solidFill>
                      <a:srgbClr val="669900"/>
                    </a:solidFill>
                  </a:tcPr>
                </a:tc>
                <a:tc>
                  <a:txBody>
                    <a:bodyPr/>
                    <a:lstStyle/>
                    <a:p>
                      <a:pPr algn="ctr"/>
                      <a:r>
                        <a:rPr lang="en-US" dirty="0"/>
                        <a:t>Purpose</a:t>
                      </a:r>
                      <a:endParaRPr lang="en-US" b="1" dirty="0">
                        <a:latin typeface="Arial" panose="020B0604020202020204" pitchFamily="34" charset="0"/>
                        <a:cs typeface="Arial" panose="020B0604020202020204" pitchFamily="34" charset="0"/>
                      </a:endParaRPr>
                    </a:p>
                  </a:txBody>
                  <a:tcPr>
                    <a:solidFill>
                      <a:srgbClr val="669900"/>
                    </a:solidFill>
                  </a:tcPr>
                </a:tc>
                <a:extLst>
                  <a:ext uri="{0D108BD9-81ED-4DB2-BD59-A6C34878D82A}">
                    <a16:rowId xmlns="" xmlns:a16="http://schemas.microsoft.com/office/drawing/2014/main" val="883441179"/>
                  </a:ext>
                </a:extLst>
              </a:tr>
              <a:tr h="654649">
                <a:tc>
                  <a:txBody>
                    <a:bodyPr/>
                    <a:lstStyle/>
                    <a:p>
                      <a:r>
                        <a:rPr lang="en-US" dirty="0"/>
                        <a:t>Genesis</a:t>
                      </a:r>
                      <a:endParaRPr lang="en-US" b="0" dirty="0">
                        <a:latin typeface="Arial Narrow" panose="020B0606020202030204" pitchFamily="34" charset="0"/>
                      </a:endParaRPr>
                    </a:p>
                  </a:txBody>
                  <a:tcPr>
                    <a:solidFill>
                      <a:srgbClr val="00FF99"/>
                    </a:solidFill>
                  </a:tcPr>
                </a:tc>
                <a:tc>
                  <a:txBody>
                    <a:bodyPr/>
                    <a:lstStyle/>
                    <a:p>
                      <a:r>
                        <a:rPr lang="en-US" dirty="0"/>
                        <a:t>Narrative / History</a:t>
                      </a:r>
                      <a:endParaRPr lang="en-US" b="0" dirty="0">
                        <a:latin typeface="Arial Narrow" panose="020B0606020202030204" pitchFamily="34" charset="0"/>
                      </a:endParaRPr>
                    </a:p>
                  </a:txBody>
                  <a:tcPr>
                    <a:solidFill>
                      <a:srgbClr val="00FF99"/>
                    </a:solidFill>
                  </a:tcPr>
                </a:tc>
                <a:tc>
                  <a:txBody>
                    <a:bodyPr/>
                    <a:lstStyle/>
                    <a:p>
                      <a:r>
                        <a:rPr lang="en-US" dirty="0"/>
                        <a:t>Theological history of Israel</a:t>
                      </a:r>
                      <a:endParaRPr lang="en-US" b="0" dirty="0">
                        <a:latin typeface="Arial Narrow" panose="020B0606020202030204" pitchFamily="34" charset="0"/>
                      </a:endParaRPr>
                    </a:p>
                  </a:txBody>
                  <a:tcPr>
                    <a:solidFill>
                      <a:srgbClr val="00FF99"/>
                    </a:solidFill>
                  </a:tcPr>
                </a:tc>
                <a:extLst>
                  <a:ext uri="{0D108BD9-81ED-4DB2-BD59-A6C34878D82A}">
                    <a16:rowId xmlns="" xmlns:a16="http://schemas.microsoft.com/office/drawing/2014/main" val="686415089"/>
                  </a:ext>
                </a:extLst>
              </a:tr>
              <a:tr h="654649">
                <a:tc>
                  <a:txBody>
                    <a:bodyPr/>
                    <a:lstStyle/>
                    <a:p>
                      <a:r>
                        <a:rPr lang="en-US" dirty="0"/>
                        <a:t>Exodus, Leviticus,</a:t>
                      </a:r>
                      <a:r>
                        <a:rPr lang="en-US" baseline="0" dirty="0"/>
                        <a:t> Numbers, Deuteronomy</a:t>
                      </a:r>
                      <a:endParaRPr lang="en-US" b="0" dirty="0">
                        <a:latin typeface="Arial Narrow" panose="020B0606020202030204" pitchFamily="34" charset="0"/>
                      </a:endParaRPr>
                    </a:p>
                  </a:txBody>
                  <a:tcPr>
                    <a:solidFill>
                      <a:srgbClr val="A7FFC4"/>
                    </a:solidFill>
                  </a:tcPr>
                </a:tc>
                <a:tc>
                  <a:txBody>
                    <a:bodyPr/>
                    <a:lstStyle/>
                    <a:p>
                      <a:r>
                        <a:rPr lang="en-US" dirty="0"/>
                        <a:t>Narrative and</a:t>
                      </a:r>
                      <a:r>
                        <a:rPr lang="en-US" baseline="0" dirty="0"/>
                        <a:t> Law / Legal</a:t>
                      </a:r>
                      <a:endParaRPr lang="en-US" b="0" dirty="0">
                        <a:latin typeface="Arial Narrow" panose="020B0606020202030204" pitchFamily="34" charset="0"/>
                      </a:endParaRPr>
                    </a:p>
                  </a:txBody>
                  <a:tcPr>
                    <a:solidFill>
                      <a:srgbClr val="A7FFC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Theological history of Israel</a:t>
                      </a:r>
                    </a:p>
                    <a:p>
                      <a:endParaRPr lang="en-US" b="0" dirty="0">
                        <a:latin typeface="Arial Narrow" panose="020B0606020202030204" pitchFamily="34" charset="0"/>
                      </a:endParaRPr>
                    </a:p>
                  </a:txBody>
                  <a:tcPr>
                    <a:solidFill>
                      <a:srgbClr val="A7FFC4"/>
                    </a:solidFill>
                  </a:tcPr>
                </a:tc>
                <a:extLst>
                  <a:ext uri="{0D108BD9-81ED-4DB2-BD59-A6C34878D82A}">
                    <a16:rowId xmlns="" xmlns:a16="http://schemas.microsoft.com/office/drawing/2014/main" val="1080238717"/>
                  </a:ext>
                </a:extLst>
              </a:tr>
              <a:tr h="935213">
                <a:tc>
                  <a:txBody>
                    <a:bodyPr/>
                    <a:lstStyle/>
                    <a:p>
                      <a:r>
                        <a:rPr lang="en-US" dirty="0"/>
                        <a:t>Joshua,</a:t>
                      </a:r>
                      <a:r>
                        <a:rPr lang="en-US" baseline="0" dirty="0"/>
                        <a:t> Judges, Ruth, 1 &amp; 2 Samuel, 1 &amp; 2 Kings, 1 &amp; 2 Chronicles, Ezra, Nehemiah, Esther</a:t>
                      </a:r>
                      <a:endParaRPr lang="en-US" b="0" dirty="0">
                        <a:latin typeface="Arial Narrow" panose="020B0606020202030204" pitchFamily="34" charset="0"/>
                      </a:endParaRPr>
                    </a:p>
                  </a:txBody>
                  <a:tcPr>
                    <a:solidFill>
                      <a:srgbClr val="00FF99"/>
                    </a:solidFill>
                  </a:tcPr>
                </a:tc>
                <a:tc>
                  <a:txBody>
                    <a:bodyPr/>
                    <a:lstStyle/>
                    <a:p>
                      <a:r>
                        <a:rPr lang="en-US" dirty="0"/>
                        <a:t>Narrative</a:t>
                      </a:r>
                      <a:r>
                        <a:rPr lang="en-US" baseline="0" dirty="0"/>
                        <a:t> / History</a:t>
                      </a:r>
                      <a:endParaRPr lang="en-US" b="0" dirty="0">
                        <a:latin typeface="Arial Narrow" panose="020B0606020202030204" pitchFamily="34" charset="0"/>
                      </a:endParaRPr>
                    </a:p>
                  </a:txBody>
                  <a:tcPr>
                    <a:solidFill>
                      <a:srgbClr val="00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Theological history of Israel</a:t>
                      </a:r>
                      <a:endParaRPr lang="en-US" b="0" dirty="0">
                        <a:latin typeface="Arial Narrow" panose="020B0606020202030204" pitchFamily="34" charset="0"/>
                      </a:endParaRPr>
                    </a:p>
                  </a:txBody>
                  <a:tcPr>
                    <a:solidFill>
                      <a:srgbClr val="00FF99"/>
                    </a:solidFill>
                  </a:tcPr>
                </a:tc>
                <a:extLst>
                  <a:ext uri="{0D108BD9-81ED-4DB2-BD59-A6C34878D82A}">
                    <a16:rowId xmlns="" xmlns:a16="http://schemas.microsoft.com/office/drawing/2014/main" val="3761635980"/>
                  </a:ext>
                </a:extLst>
              </a:tr>
              <a:tr h="654649">
                <a:tc>
                  <a:txBody>
                    <a:bodyPr/>
                    <a:lstStyle/>
                    <a:p>
                      <a:r>
                        <a:rPr lang="en-US" dirty="0"/>
                        <a:t>Psalms</a:t>
                      </a:r>
                      <a:endParaRPr lang="en-US" b="0" dirty="0">
                        <a:latin typeface="Arial Narrow" panose="020B0606020202030204" pitchFamily="34" charset="0"/>
                      </a:endParaRPr>
                    </a:p>
                  </a:txBody>
                  <a:tcPr>
                    <a:solidFill>
                      <a:srgbClr val="A7FFC4"/>
                    </a:solidFill>
                  </a:tcPr>
                </a:tc>
                <a:tc>
                  <a:txBody>
                    <a:bodyPr/>
                    <a:lstStyle/>
                    <a:p>
                      <a:r>
                        <a:rPr lang="en-US" dirty="0"/>
                        <a:t>Poetry / Songs</a:t>
                      </a:r>
                      <a:endParaRPr lang="en-US" b="0" dirty="0">
                        <a:latin typeface="Arial Narrow" panose="020B0606020202030204" pitchFamily="34" charset="0"/>
                      </a:endParaRPr>
                    </a:p>
                  </a:txBody>
                  <a:tcPr>
                    <a:solidFill>
                      <a:srgbClr val="A7FFC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Emotional</a:t>
                      </a:r>
                      <a:r>
                        <a:rPr lang="en-US" baseline="0" dirty="0"/>
                        <a:t> praises and cries to God</a:t>
                      </a:r>
                      <a:endParaRPr lang="en-US" b="0" dirty="0">
                        <a:latin typeface="Arial Narrow" panose="020B0606020202030204" pitchFamily="34" charset="0"/>
                      </a:endParaRPr>
                    </a:p>
                  </a:txBody>
                  <a:tcPr>
                    <a:solidFill>
                      <a:srgbClr val="A7FFC4"/>
                    </a:solidFill>
                  </a:tcPr>
                </a:tc>
                <a:extLst>
                  <a:ext uri="{0D108BD9-81ED-4DB2-BD59-A6C34878D82A}">
                    <a16:rowId xmlns="" xmlns:a16="http://schemas.microsoft.com/office/drawing/2014/main" val="1507387627"/>
                  </a:ext>
                </a:extLst>
              </a:tr>
              <a:tr h="379281">
                <a:tc>
                  <a:txBody>
                    <a:bodyPr/>
                    <a:lstStyle/>
                    <a:p>
                      <a:r>
                        <a:rPr lang="en-US" dirty="0"/>
                        <a:t>Job, Proverbs,</a:t>
                      </a:r>
                      <a:r>
                        <a:rPr lang="en-US" baseline="0" dirty="0"/>
                        <a:t> Ecclesiastes, Song of Songs</a:t>
                      </a:r>
                      <a:endParaRPr lang="en-US" b="0" dirty="0">
                        <a:latin typeface="Arial Narrow" panose="020B0606020202030204" pitchFamily="34" charset="0"/>
                      </a:endParaRPr>
                    </a:p>
                  </a:txBody>
                  <a:tcPr>
                    <a:solidFill>
                      <a:srgbClr val="00FF99"/>
                    </a:solidFill>
                  </a:tcPr>
                </a:tc>
                <a:tc>
                  <a:txBody>
                    <a:bodyPr/>
                    <a:lstStyle/>
                    <a:p>
                      <a:r>
                        <a:rPr lang="en-US" dirty="0"/>
                        <a:t>Wisdom</a:t>
                      </a:r>
                      <a:endParaRPr lang="en-US" b="0" dirty="0">
                        <a:latin typeface="Arial Narrow" panose="020B0606020202030204" pitchFamily="34" charset="0"/>
                      </a:endParaRPr>
                    </a:p>
                  </a:txBody>
                  <a:tcPr>
                    <a:solidFill>
                      <a:srgbClr val="00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Wise living</a:t>
                      </a:r>
                      <a:endParaRPr lang="en-US" b="0" dirty="0">
                        <a:latin typeface="Arial Narrow" panose="020B0606020202030204" pitchFamily="34" charset="0"/>
                      </a:endParaRPr>
                    </a:p>
                  </a:txBody>
                  <a:tcPr>
                    <a:solidFill>
                      <a:srgbClr val="00FF99"/>
                    </a:solidFill>
                  </a:tcPr>
                </a:tc>
                <a:extLst>
                  <a:ext uri="{0D108BD9-81ED-4DB2-BD59-A6C34878D82A}">
                    <a16:rowId xmlns="" xmlns:a16="http://schemas.microsoft.com/office/drawing/2014/main" val="2012094436"/>
                  </a:ext>
                </a:extLst>
              </a:tr>
              <a:tr h="1215777">
                <a:tc>
                  <a:txBody>
                    <a:bodyPr/>
                    <a:lstStyle/>
                    <a:p>
                      <a:r>
                        <a:rPr lang="en-US" dirty="0"/>
                        <a:t>Isaiah, Jeremiah,</a:t>
                      </a:r>
                      <a:r>
                        <a:rPr lang="en-US" baseline="0" dirty="0"/>
                        <a:t> Lamentations, Ezekiel, Daniel, Hosea, Joel, Amos, Obadiah, Jonah, Micah, Nahum, Habakkuk, Zephaniah, Haggai, Zechariah, Malachi</a:t>
                      </a:r>
                      <a:endParaRPr lang="en-US" b="0" dirty="0">
                        <a:latin typeface="Arial Narrow" panose="020B0606020202030204" pitchFamily="34" charset="0"/>
                      </a:endParaRPr>
                    </a:p>
                  </a:txBody>
                  <a:tcPr>
                    <a:solidFill>
                      <a:srgbClr val="A7FFC4"/>
                    </a:solidFill>
                  </a:tcPr>
                </a:tc>
                <a:tc>
                  <a:txBody>
                    <a:bodyPr/>
                    <a:lstStyle/>
                    <a:p>
                      <a:r>
                        <a:rPr lang="en-US" dirty="0"/>
                        <a:t>Prophecy and Apocalyptic </a:t>
                      </a:r>
                      <a:endParaRPr lang="en-US" b="0" dirty="0">
                        <a:latin typeface="Arial Narrow" panose="020B0606020202030204" pitchFamily="34" charset="0"/>
                      </a:endParaRPr>
                    </a:p>
                  </a:txBody>
                  <a:tcPr>
                    <a:solidFill>
                      <a:srgbClr val="A7FFC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Calls</a:t>
                      </a:r>
                      <a:r>
                        <a:rPr lang="en-US" baseline="0" dirty="0"/>
                        <a:t> Israel to repentance</a:t>
                      </a:r>
                      <a:endParaRPr lang="en-US" b="0" dirty="0">
                        <a:latin typeface="Arial Narrow" panose="020B0606020202030204" pitchFamily="34" charset="0"/>
                      </a:endParaRPr>
                    </a:p>
                  </a:txBody>
                  <a:tcPr>
                    <a:solidFill>
                      <a:srgbClr val="A7FFC4"/>
                    </a:solidFill>
                  </a:tcPr>
                </a:tc>
                <a:extLst>
                  <a:ext uri="{0D108BD9-81ED-4DB2-BD59-A6C34878D82A}">
                    <a16:rowId xmlns="" xmlns:a16="http://schemas.microsoft.com/office/drawing/2014/main" val="3699926077"/>
                  </a:ext>
                </a:extLst>
              </a:tr>
              <a:tr h="379281">
                <a:tc>
                  <a:txBody>
                    <a:bodyPr/>
                    <a:lstStyle/>
                    <a:p>
                      <a:r>
                        <a:rPr lang="en-US" dirty="0"/>
                        <a:t>Matthew,</a:t>
                      </a:r>
                      <a:r>
                        <a:rPr lang="en-US" baseline="0" dirty="0"/>
                        <a:t> Mark, Luke, John, Acts</a:t>
                      </a:r>
                      <a:endParaRPr lang="en-US" b="0" dirty="0">
                        <a:latin typeface="Arial Narrow" panose="020B0606020202030204" pitchFamily="34" charset="0"/>
                      </a:endParaRPr>
                    </a:p>
                  </a:txBody>
                  <a:tcPr>
                    <a:solidFill>
                      <a:srgbClr val="00FF99"/>
                    </a:solidFill>
                  </a:tcPr>
                </a:tc>
                <a:tc>
                  <a:txBody>
                    <a:bodyPr/>
                    <a:lstStyle/>
                    <a:p>
                      <a:r>
                        <a:rPr lang="en-US" dirty="0"/>
                        <a:t>Narrative</a:t>
                      </a:r>
                      <a:endParaRPr lang="en-US" b="0" dirty="0">
                        <a:latin typeface="Arial Narrow" panose="020B0606020202030204" pitchFamily="34" charset="0"/>
                      </a:endParaRPr>
                    </a:p>
                  </a:txBody>
                  <a:tcPr>
                    <a:solidFill>
                      <a:srgbClr val="00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Theological</a:t>
                      </a:r>
                      <a:r>
                        <a:rPr lang="en-US" baseline="0" dirty="0"/>
                        <a:t> history of Christ</a:t>
                      </a:r>
                      <a:endParaRPr lang="en-US" b="0" dirty="0">
                        <a:latin typeface="Arial Narrow" panose="020B0606020202030204" pitchFamily="34" charset="0"/>
                      </a:endParaRPr>
                    </a:p>
                  </a:txBody>
                  <a:tcPr>
                    <a:solidFill>
                      <a:srgbClr val="00FF99"/>
                    </a:solidFill>
                  </a:tcPr>
                </a:tc>
                <a:extLst>
                  <a:ext uri="{0D108BD9-81ED-4DB2-BD59-A6C34878D82A}">
                    <a16:rowId xmlns="" xmlns:a16="http://schemas.microsoft.com/office/drawing/2014/main" val="1654039709"/>
                  </a:ext>
                </a:extLst>
              </a:tr>
              <a:tr h="1215777">
                <a:tc>
                  <a:txBody>
                    <a:bodyPr/>
                    <a:lstStyle/>
                    <a:p>
                      <a:r>
                        <a:rPr lang="en-US" dirty="0"/>
                        <a:t>Romans, 1 &amp; 2</a:t>
                      </a:r>
                      <a:r>
                        <a:rPr lang="en-US" baseline="0" dirty="0"/>
                        <a:t> Corinthians, Galatians, Ephesians, Philippians, Colossians, 1 &amp; 1 Timothy, Titus, Philemon, Hebrews, James, 1 &amp; 2 Peter, 1, 2, &amp; 3 John, Jude</a:t>
                      </a:r>
                      <a:endParaRPr lang="en-US" b="0" dirty="0">
                        <a:latin typeface="Arial Narrow" panose="020B0606020202030204" pitchFamily="34" charset="0"/>
                      </a:endParaRPr>
                    </a:p>
                  </a:txBody>
                  <a:tcPr>
                    <a:solidFill>
                      <a:srgbClr val="A7FFC4"/>
                    </a:solidFill>
                  </a:tcPr>
                </a:tc>
                <a:tc>
                  <a:txBody>
                    <a:bodyPr/>
                    <a:lstStyle/>
                    <a:p>
                      <a:r>
                        <a:rPr lang="en-US" dirty="0"/>
                        <a:t>Epistle</a:t>
                      </a:r>
                      <a:r>
                        <a:rPr lang="en-US" baseline="0" dirty="0"/>
                        <a:t> / Letter, personal and public</a:t>
                      </a:r>
                      <a:endParaRPr lang="en-US" b="0" dirty="0">
                        <a:latin typeface="Arial Narrow" panose="020B0606020202030204" pitchFamily="34" charset="0"/>
                      </a:endParaRPr>
                    </a:p>
                  </a:txBody>
                  <a:tcPr>
                    <a:solidFill>
                      <a:srgbClr val="A7FFC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Didactic</a:t>
                      </a:r>
                      <a:r>
                        <a:rPr lang="en-US" baseline="0" dirty="0"/>
                        <a:t> and pastoral letters written to explain theological teaching for the Church</a:t>
                      </a:r>
                      <a:endParaRPr lang="en-US" b="0" dirty="0">
                        <a:latin typeface="Arial Narrow" panose="020B0606020202030204" pitchFamily="34" charset="0"/>
                      </a:endParaRPr>
                    </a:p>
                  </a:txBody>
                  <a:tcPr>
                    <a:solidFill>
                      <a:srgbClr val="A7FFC4"/>
                    </a:solidFill>
                  </a:tcPr>
                </a:tc>
                <a:extLst>
                  <a:ext uri="{0D108BD9-81ED-4DB2-BD59-A6C34878D82A}">
                    <a16:rowId xmlns="" xmlns:a16="http://schemas.microsoft.com/office/drawing/2014/main" val="1365573845"/>
                  </a:ext>
                </a:extLst>
              </a:tr>
              <a:tr h="379281">
                <a:tc>
                  <a:txBody>
                    <a:bodyPr/>
                    <a:lstStyle/>
                    <a:p>
                      <a:r>
                        <a:rPr lang="en-US" dirty="0"/>
                        <a:t>Revelation</a:t>
                      </a:r>
                      <a:endParaRPr lang="en-US" b="0" dirty="0">
                        <a:latin typeface="Arial Narrow" panose="020B0606020202030204" pitchFamily="34" charset="0"/>
                      </a:endParaRPr>
                    </a:p>
                  </a:txBody>
                  <a:tcPr>
                    <a:solidFill>
                      <a:srgbClr val="00FF99"/>
                    </a:solidFill>
                  </a:tcPr>
                </a:tc>
                <a:tc>
                  <a:txBody>
                    <a:bodyPr/>
                    <a:lstStyle/>
                    <a:p>
                      <a:r>
                        <a:rPr lang="en-US" dirty="0"/>
                        <a:t>Apocalyptic</a:t>
                      </a:r>
                      <a:endParaRPr lang="en-US" b="0" dirty="0">
                        <a:latin typeface="Arial Narrow" panose="020B0606020202030204" pitchFamily="34" charset="0"/>
                      </a:endParaRPr>
                    </a:p>
                  </a:txBody>
                  <a:tcPr>
                    <a:solidFill>
                      <a:srgbClr val="00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Message of home for the Church</a:t>
                      </a:r>
                      <a:endParaRPr lang="en-US" b="0" dirty="0">
                        <a:latin typeface="Arial Narrow" panose="020B0606020202030204" pitchFamily="34" charset="0"/>
                      </a:endParaRPr>
                    </a:p>
                  </a:txBody>
                  <a:tcPr>
                    <a:solidFill>
                      <a:srgbClr val="00FF99"/>
                    </a:solidFill>
                  </a:tcPr>
                </a:tc>
                <a:extLst>
                  <a:ext uri="{0D108BD9-81ED-4DB2-BD59-A6C34878D82A}">
                    <a16:rowId xmlns="" xmlns:a16="http://schemas.microsoft.com/office/drawing/2014/main" val="1900374486"/>
                  </a:ext>
                </a:extLst>
              </a:tr>
            </a:tbl>
          </a:graphicData>
        </a:graphic>
      </p:graphicFrame>
    </p:spTree>
    <p:extLst>
      <p:ext uri="{BB962C8B-B14F-4D97-AF65-F5344CB8AC3E}">
        <p14:creationId xmlns:p14="http://schemas.microsoft.com/office/powerpoint/2010/main" val="175306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Literally?</a:t>
            </a:r>
          </a:p>
          <a:p>
            <a:endParaRPr lang="en-US" dirty="0"/>
          </a:p>
        </p:txBody>
      </p:sp>
      <p:pic>
        <p:nvPicPr>
          <p:cNvPr id="2" name="Picture 1"/>
          <p:cNvPicPr>
            <a:picLocks noChangeAspect="1"/>
          </p:cNvPicPr>
          <p:nvPr/>
        </p:nvPicPr>
        <p:blipFill>
          <a:blip r:embed="rId2"/>
          <a:stretch>
            <a:fillRect/>
          </a:stretch>
        </p:blipFill>
        <p:spPr>
          <a:xfrm>
            <a:off x="75408" y="609600"/>
            <a:ext cx="9001968" cy="4881563"/>
          </a:xfrm>
          <a:prstGeom prst="rect">
            <a:avLst/>
          </a:prstGeom>
        </p:spPr>
      </p:pic>
    </p:spTree>
    <p:extLst>
      <p:ext uri="{BB962C8B-B14F-4D97-AF65-F5344CB8AC3E}">
        <p14:creationId xmlns:p14="http://schemas.microsoft.com/office/powerpoint/2010/main" val="312284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topinfopost.com/wp-content/uploads/2014/01/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1" y="1903007"/>
            <a:ext cx="6248400" cy="4945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Literally?</a:t>
            </a:r>
          </a:p>
          <a:p>
            <a:endParaRPr lang="en-US" dirty="0"/>
          </a:p>
        </p:txBody>
      </p:sp>
      <p:sp>
        <p:nvSpPr>
          <p:cNvPr id="4" name="TextBox 3"/>
          <p:cNvSpPr txBox="1"/>
          <p:nvPr/>
        </p:nvSpPr>
        <p:spPr>
          <a:xfrm>
            <a:off x="381000" y="304800"/>
            <a:ext cx="78486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Ark of the Covenant</a:t>
            </a:r>
            <a:r>
              <a:rPr lang="en-US" sz="3200" b="1" dirty="0">
                <a:latin typeface="Arial" panose="020B0604020202020204" pitchFamily="34" charset="0"/>
                <a:cs typeface="Arial" panose="020B0604020202020204" pitchFamily="34" charset="0"/>
              </a:rPr>
              <a:t> </a:t>
            </a:r>
            <a:endParaRPr lang="en-US" sz="2800" b="1" dirty="0">
              <a:solidFill>
                <a:schemeClr val="bg1"/>
              </a:solidFill>
              <a:latin typeface="Arial Narrow" panose="020B0606020202030204" pitchFamily="34" charset="0"/>
              <a:cs typeface="Arial" panose="020B0604020202020204" pitchFamily="34" charset="0"/>
            </a:endParaRPr>
          </a:p>
        </p:txBody>
      </p:sp>
      <p:sp>
        <p:nvSpPr>
          <p:cNvPr id="6" name="TextBox 5"/>
          <p:cNvSpPr txBox="1"/>
          <p:nvPr/>
        </p:nvSpPr>
        <p:spPr>
          <a:xfrm>
            <a:off x="381000" y="457200"/>
            <a:ext cx="8382000" cy="2246769"/>
          </a:xfrm>
          <a:prstGeom prst="rect">
            <a:avLst/>
          </a:prstGeom>
          <a:noFill/>
        </p:spPr>
        <p:txBody>
          <a:bodyPr wrap="square" rtlCol="0">
            <a:spAutoFit/>
          </a:bodyPr>
          <a:lstStyle/>
          <a:p>
            <a:r>
              <a:rPr lang="en-US" sz="2800" b="1" dirty="0">
                <a:ln w="3175">
                  <a:solidFill>
                    <a:sysClr val="windowText" lastClr="000000"/>
                  </a:solidFill>
                </a:ln>
                <a:solidFill>
                  <a:schemeClr val="bg1"/>
                </a:solidFill>
                <a:latin typeface="Arial Narrow" panose="020B0606020202030204" pitchFamily="34" charset="0"/>
              </a:rPr>
              <a:t>				            </a:t>
            </a:r>
            <a:r>
              <a:rPr lang="en-US" sz="2800" b="1" dirty="0">
                <a:ln w="3175">
                  <a:noFill/>
                </a:ln>
                <a:solidFill>
                  <a:schemeClr val="bg1"/>
                </a:solidFill>
                <a:latin typeface="Arial Narrow" panose="020B0606020202030204" pitchFamily="34" charset="0"/>
              </a:rPr>
              <a:t>The most important symbol of the Jewish faith. It served as the only physical manifestation of God on earth. The Ark was built while the Israelites wandered in the desert and was used until the building of the First Temple.</a:t>
            </a:r>
            <a:endParaRPr lang="en-US" sz="2800" b="1" dirty="0">
              <a:ln w="3175">
                <a:noFill/>
              </a:ln>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9039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92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0" name="Picture 2" descr="http://www.archindy.org/criterion/files/2010/02-05/prolif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9744"/>
            <a:ext cx="5715000" cy="4107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57200"/>
            <a:ext cx="7848600" cy="1508105"/>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Exegesis</a:t>
            </a:r>
            <a:r>
              <a:rPr lang="en-US" sz="32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The process used by scholars to discover the literal meaning of the biblical text. </a:t>
            </a:r>
          </a:p>
        </p:txBody>
      </p:sp>
      <p:sp>
        <p:nvSpPr>
          <p:cNvPr id="7" name="TextBox 6"/>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Literally?</a:t>
            </a:r>
          </a:p>
          <a:p>
            <a:endParaRPr lang="en-US" dirty="0"/>
          </a:p>
        </p:txBody>
      </p:sp>
    </p:spTree>
    <p:extLst>
      <p:ext uri="{BB962C8B-B14F-4D97-AF65-F5344CB8AC3E}">
        <p14:creationId xmlns:p14="http://schemas.microsoft.com/office/powerpoint/2010/main" val="145014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Spiritually?</a:t>
            </a:r>
          </a:p>
          <a:p>
            <a:endParaRPr lang="en-US" dirty="0"/>
          </a:p>
        </p:txBody>
      </p:sp>
      <p:pic>
        <p:nvPicPr>
          <p:cNvPr id="2" name="Picture 1"/>
          <p:cNvPicPr>
            <a:picLocks noChangeAspect="1"/>
          </p:cNvPicPr>
          <p:nvPr/>
        </p:nvPicPr>
        <p:blipFill>
          <a:blip r:embed="rId2"/>
          <a:stretch>
            <a:fillRect/>
          </a:stretch>
        </p:blipFill>
        <p:spPr>
          <a:xfrm>
            <a:off x="7838" y="685800"/>
            <a:ext cx="9063914" cy="4691063"/>
          </a:xfrm>
          <a:prstGeom prst="rect">
            <a:avLst/>
          </a:prstGeom>
        </p:spPr>
      </p:pic>
    </p:spTree>
    <p:extLst>
      <p:ext uri="{BB962C8B-B14F-4D97-AF65-F5344CB8AC3E}">
        <p14:creationId xmlns:p14="http://schemas.microsoft.com/office/powerpoint/2010/main" val="398062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Spiritually?</a:t>
            </a:r>
          </a:p>
          <a:p>
            <a:endParaRPr lang="en-US" dirty="0"/>
          </a:p>
        </p:txBody>
      </p:sp>
      <p:pic>
        <p:nvPicPr>
          <p:cNvPr id="3074" name="Picture 2" descr="http://www.educationnews.org/wp-content/uploads/2012/04/Scopes-Monkey-Trial.jpg"/>
          <p:cNvPicPr>
            <a:picLocks noChangeAspect="1" noChangeArrowheads="1"/>
          </p:cNvPicPr>
          <p:nvPr/>
        </p:nvPicPr>
        <p:blipFill rotWithShape="1">
          <a:blip r:embed="rId2">
            <a:extLst>
              <a:ext uri="{28A0092B-C50C-407E-A947-70E740481C1C}">
                <a14:useLocalDpi xmlns:a14="http://schemas.microsoft.com/office/drawing/2010/main" val="0"/>
              </a:ext>
            </a:extLst>
          </a:blip>
          <a:srcRect l="14923" r="5786"/>
          <a:stretch/>
        </p:blipFill>
        <p:spPr bwMode="auto">
          <a:xfrm>
            <a:off x="4604084" y="58485"/>
            <a:ext cx="4267200" cy="314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partacus-educational.com/USAbrya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109" y="3223295"/>
            <a:ext cx="3867150" cy="304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ttp://images.rarenewspapers.com/ebayimgs/9.85.2012/image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6621">
            <a:off x="280737" y="151303"/>
            <a:ext cx="4262820" cy="3410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s://s-media-cache-ak0.pinimg.com/236x/92/ec/98/92ec986f5e6ca9d519af58ea6c902a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560" y="2801851"/>
            <a:ext cx="2472574" cy="3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2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79"/>
          <a:stretch/>
        </p:blipFill>
        <p:spPr>
          <a:xfrm>
            <a:off x="1828800" y="27709"/>
            <a:ext cx="5451764" cy="6842868"/>
          </a:xfrm>
          <a:prstGeom prst="rect">
            <a:avLst/>
          </a:prstGeom>
          <a:ln>
            <a:noFill/>
          </a:ln>
          <a:effectLst>
            <a:softEdge rad="112500"/>
          </a:effectLst>
        </p:spPr>
      </p:pic>
    </p:spTree>
    <p:extLst>
      <p:ext uri="{BB962C8B-B14F-4D97-AF65-F5344CB8AC3E}">
        <p14:creationId xmlns:p14="http://schemas.microsoft.com/office/powerpoint/2010/main" val="196058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http://joao.machado-family.com/wp-content/uploads/2014/01/vatican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757836"/>
            <a:ext cx="4181475" cy="5810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Spiritually?</a:t>
            </a:r>
          </a:p>
          <a:p>
            <a:endParaRPr lang="en-US" dirty="0"/>
          </a:p>
        </p:txBody>
      </p:sp>
      <p:sp>
        <p:nvSpPr>
          <p:cNvPr id="2" name="Rectangle 1"/>
          <p:cNvSpPr/>
          <p:nvPr/>
        </p:nvSpPr>
        <p:spPr>
          <a:xfrm>
            <a:off x="304800" y="304800"/>
            <a:ext cx="8534400" cy="1384995"/>
          </a:xfrm>
          <a:prstGeom prst="rect">
            <a:avLst/>
          </a:prstGeom>
        </p:spPr>
        <p:txBody>
          <a:bodyPr wrap="square">
            <a:spAutoFit/>
          </a:bodyPr>
          <a:lstStyle/>
          <a:p>
            <a:r>
              <a:rPr lang="en-US" sz="2800" b="1" dirty="0">
                <a:solidFill>
                  <a:schemeClr val="bg1"/>
                </a:solidFill>
                <a:effectLst>
                  <a:outerShdw blurRad="50800" dist="38100" dir="2700000" algn="tl" rotWithShape="0">
                    <a:prstClr val="black"/>
                  </a:outerShdw>
                </a:effectLst>
                <a:latin typeface="Garamond" panose="02020404030301010803" pitchFamily="18" charset="0"/>
              </a:rPr>
              <a:t>Because Sacred Scripture is inspired, it “must be read and interpreted in the light of the same Spirit by whom it was written” </a:t>
            </a:r>
            <a:r>
              <a:rPr lang="en-US" sz="2800" dirty="0">
                <a:solidFill>
                  <a:schemeClr val="bg1"/>
                </a:solidFill>
                <a:effectLst>
                  <a:outerShdw blurRad="50800" dist="38100" dir="2700000" algn="tl" rotWithShape="0">
                    <a:prstClr val="black"/>
                  </a:outerShdw>
                </a:effectLst>
                <a:latin typeface="Garamond" panose="02020404030301010803" pitchFamily="18" charset="0"/>
              </a:rPr>
              <a:t>(Dei Verbum, 12 § 3, quoted in CCC, 111)</a:t>
            </a:r>
            <a:r>
              <a:rPr lang="en-US" sz="2800" b="1" dirty="0">
                <a:solidFill>
                  <a:schemeClr val="bg1"/>
                </a:solidFill>
                <a:effectLst>
                  <a:outerShdw blurRad="50800" dist="38100" dir="2700000" algn="tl" rotWithShape="0">
                    <a:prstClr val="black"/>
                  </a:outerShdw>
                </a:effectLst>
                <a:latin typeface="Garamond" panose="02020404030301010803" pitchFamily="18" charset="0"/>
              </a:rPr>
              <a:t>.</a:t>
            </a:r>
            <a:r>
              <a:rPr lang="en-US" sz="2800" dirty="0">
                <a:solidFill>
                  <a:schemeClr val="bg1"/>
                </a:solidFill>
                <a:effectLst>
                  <a:outerShdw blurRad="50800" dist="38100" dir="2700000" algn="tl" rotWithShape="0">
                    <a:prstClr val="black"/>
                  </a:outerShdw>
                </a:effectLst>
                <a:latin typeface="Garamond" panose="02020404030301010803" pitchFamily="18" charset="0"/>
              </a:rPr>
              <a:t> </a:t>
            </a:r>
          </a:p>
        </p:txBody>
      </p:sp>
      <p:sp>
        <p:nvSpPr>
          <p:cNvPr id="6" name="Rectangle 5"/>
          <p:cNvSpPr/>
          <p:nvPr/>
        </p:nvSpPr>
        <p:spPr>
          <a:xfrm>
            <a:off x="228600" y="1828800"/>
            <a:ext cx="5334000" cy="4401205"/>
          </a:xfrm>
          <a:prstGeom prst="rect">
            <a:avLst/>
          </a:prstGeom>
        </p:spPr>
        <p:txBody>
          <a:bodyPr wrap="square">
            <a:spAutoFit/>
          </a:bodyPr>
          <a:lstStyle/>
          <a:p>
            <a:r>
              <a:rPr lang="en-US" sz="2800" b="1" dirty="0">
                <a:solidFill>
                  <a:schemeClr val="bg1"/>
                </a:solidFill>
                <a:effectLst>
                  <a:outerShdw blurRad="50800" dist="38100" dir="2700000" algn="tl" rotWithShape="0">
                    <a:prstClr val="black"/>
                  </a:outerShdw>
                </a:effectLst>
                <a:latin typeface="Arial Narrow" panose="020B0606020202030204" pitchFamily="34" charset="0"/>
              </a:rPr>
              <a:t>1. Read specific passages with the whole content and unity of Scripture in mind.</a:t>
            </a:r>
          </a:p>
          <a:p>
            <a:r>
              <a:rPr lang="en-US" sz="2800" b="1" dirty="0">
                <a:solidFill>
                  <a:schemeClr val="bg1"/>
                </a:solidFill>
                <a:effectLst>
                  <a:outerShdw blurRad="50800" dist="38100" dir="2700000" algn="tl" rotWithShape="0">
                    <a:prstClr val="black"/>
                  </a:outerShdw>
                </a:effectLst>
                <a:latin typeface="Arial Narrow" panose="020B0606020202030204" pitchFamily="34" charset="0"/>
              </a:rPr>
              <a:t>2. Read the Scripture within “the living Tradition of the whole Church.”</a:t>
            </a:r>
          </a:p>
          <a:p>
            <a:r>
              <a:rPr lang="en-US" sz="2800" b="1" dirty="0">
                <a:solidFill>
                  <a:schemeClr val="bg1"/>
                </a:solidFill>
                <a:effectLst>
                  <a:outerShdw blurRad="50800" dist="38100" dir="2700000" algn="tl" rotWithShape="0">
                    <a:prstClr val="black"/>
                  </a:outerShdw>
                </a:effectLst>
                <a:latin typeface="Arial Narrow" panose="020B0606020202030204" pitchFamily="34" charset="0"/>
              </a:rPr>
              <a:t>3. Pay attention to the analogy of faith: the unity “of the truths of the faith among themselves and within the whole plan of Revelation.”</a:t>
            </a:r>
          </a:p>
        </p:txBody>
      </p:sp>
    </p:spTree>
    <p:extLst>
      <p:ext uri="{BB962C8B-B14F-4D97-AF65-F5344CB8AC3E}">
        <p14:creationId xmlns:p14="http://schemas.microsoft.com/office/powerpoint/2010/main" val="338536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Spiritually?</a:t>
            </a:r>
          </a:p>
          <a:p>
            <a:endParaRPr lang="en-US" dirty="0"/>
          </a:p>
        </p:txBody>
      </p:sp>
      <p:sp>
        <p:nvSpPr>
          <p:cNvPr id="2" name="TextBox 1"/>
          <p:cNvSpPr txBox="1"/>
          <p:nvPr/>
        </p:nvSpPr>
        <p:spPr>
          <a:xfrm>
            <a:off x="457200" y="385741"/>
            <a:ext cx="8153400" cy="646331"/>
          </a:xfrm>
          <a:prstGeom prst="rect">
            <a:avLst/>
          </a:prstGeom>
          <a:noFill/>
        </p:spPr>
        <p:txBody>
          <a:bodyPr wrap="square" rtlCol="0">
            <a:spAutoFit/>
          </a:bodyPr>
          <a:lstStyle/>
          <a:p>
            <a:pPr algn="ctr"/>
            <a:r>
              <a:rPr lang="en-US" sz="3600" b="1" u="sng" dirty="0">
                <a:latin typeface="Arial" panose="020B0604020202020204" pitchFamily="34" charset="0"/>
                <a:cs typeface="Arial" panose="020B0604020202020204" pitchFamily="34" charset="0"/>
              </a:rPr>
              <a:t>Senses of Sacred Scripture</a:t>
            </a:r>
          </a:p>
        </p:txBody>
      </p:sp>
      <p:sp>
        <p:nvSpPr>
          <p:cNvPr id="3" name="TextBox 2"/>
          <p:cNvSpPr txBox="1"/>
          <p:nvPr/>
        </p:nvSpPr>
        <p:spPr>
          <a:xfrm>
            <a:off x="1600200" y="2753227"/>
            <a:ext cx="1905000" cy="584775"/>
          </a:xfrm>
          <a:prstGeom prst="rect">
            <a:avLst/>
          </a:prstGeom>
          <a:noFill/>
        </p:spPr>
        <p:txBody>
          <a:bodyPr wrap="square" rtlCol="0">
            <a:spAutoFit/>
          </a:bodyPr>
          <a:lstStyle/>
          <a:p>
            <a:pPr algn="ctr"/>
            <a:r>
              <a:rPr lang="en-US" sz="3200" b="1" dirty="0">
                <a:effectLst>
                  <a:glow rad="101600">
                    <a:schemeClr val="accent5">
                      <a:satMod val="175000"/>
                      <a:alpha val="40000"/>
                    </a:schemeClr>
                  </a:glow>
                </a:effectLst>
                <a:latin typeface="Arial" panose="020B0604020202020204" pitchFamily="34" charset="0"/>
                <a:cs typeface="Arial" panose="020B0604020202020204" pitchFamily="34" charset="0"/>
              </a:rPr>
              <a:t>Literal</a:t>
            </a:r>
          </a:p>
        </p:txBody>
      </p:sp>
      <p:sp>
        <p:nvSpPr>
          <p:cNvPr id="6" name="TextBox 5"/>
          <p:cNvSpPr txBox="1"/>
          <p:nvPr/>
        </p:nvSpPr>
        <p:spPr>
          <a:xfrm>
            <a:off x="5103694" y="2739323"/>
            <a:ext cx="2287706" cy="584775"/>
          </a:xfrm>
          <a:prstGeom prst="rect">
            <a:avLst/>
          </a:prstGeom>
          <a:noFill/>
        </p:spPr>
        <p:txBody>
          <a:bodyPr wrap="square" rtlCol="0">
            <a:spAutoFit/>
          </a:bodyPr>
          <a:lstStyle/>
          <a:p>
            <a:pPr algn="ctr"/>
            <a:r>
              <a:rPr lang="en-US" sz="3200" b="1" dirty="0">
                <a:effectLst>
                  <a:glow rad="101600">
                    <a:schemeClr val="accent5">
                      <a:satMod val="175000"/>
                      <a:alpha val="40000"/>
                    </a:schemeClr>
                  </a:glow>
                </a:effectLst>
                <a:latin typeface="Arial" panose="020B0604020202020204" pitchFamily="34" charset="0"/>
                <a:cs typeface="Arial" panose="020B0604020202020204" pitchFamily="34" charset="0"/>
              </a:rPr>
              <a:t>Spiritual</a:t>
            </a:r>
          </a:p>
        </p:txBody>
      </p:sp>
      <p:sp>
        <p:nvSpPr>
          <p:cNvPr id="7" name="TextBox 6"/>
          <p:cNvSpPr txBox="1"/>
          <p:nvPr/>
        </p:nvSpPr>
        <p:spPr>
          <a:xfrm>
            <a:off x="1796461" y="4625987"/>
            <a:ext cx="2287706" cy="584775"/>
          </a:xfrm>
          <a:prstGeom prst="rect">
            <a:avLst/>
          </a:prstGeom>
          <a:noFill/>
        </p:spPr>
        <p:txBody>
          <a:bodyPr wrap="square" rtlCol="0">
            <a:spAutoFit/>
          </a:bodyPr>
          <a:lstStyle/>
          <a:p>
            <a:pPr algn="ctr"/>
            <a:r>
              <a:rPr lang="en-US" sz="3200" b="1" dirty="0">
                <a:effectLst>
                  <a:glow rad="63500">
                    <a:schemeClr val="accent2">
                      <a:satMod val="175000"/>
                      <a:alpha val="40000"/>
                    </a:schemeClr>
                  </a:glow>
                </a:effectLst>
                <a:latin typeface="Arial" panose="020B0604020202020204" pitchFamily="34" charset="0"/>
                <a:cs typeface="Arial" panose="020B0604020202020204" pitchFamily="34" charset="0"/>
              </a:rPr>
              <a:t>Allegorical </a:t>
            </a:r>
          </a:p>
        </p:txBody>
      </p:sp>
      <p:sp>
        <p:nvSpPr>
          <p:cNvPr id="8" name="TextBox 7"/>
          <p:cNvSpPr txBox="1"/>
          <p:nvPr/>
        </p:nvSpPr>
        <p:spPr>
          <a:xfrm>
            <a:off x="4084167" y="5282625"/>
            <a:ext cx="2287706" cy="584775"/>
          </a:xfrm>
          <a:prstGeom prst="rect">
            <a:avLst/>
          </a:prstGeom>
          <a:noFill/>
        </p:spPr>
        <p:txBody>
          <a:bodyPr wrap="square" rtlCol="0">
            <a:spAutoFit/>
          </a:bodyPr>
          <a:lstStyle/>
          <a:p>
            <a:pPr algn="ctr"/>
            <a:r>
              <a:rPr lang="en-US" sz="3200" b="1" dirty="0">
                <a:effectLst>
                  <a:glow rad="63500">
                    <a:schemeClr val="accent2">
                      <a:satMod val="175000"/>
                      <a:alpha val="40000"/>
                    </a:schemeClr>
                  </a:glow>
                </a:effectLst>
                <a:latin typeface="Arial" panose="020B0604020202020204" pitchFamily="34" charset="0"/>
                <a:cs typeface="Arial" panose="020B0604020202020204" pitchFamily="34" charset="0"/>
              </a:rPr>
              <a:t>Moral</a:t>
            </a:r>
          </a:p>
        </p:txBody>
      </p:sp>
      <p:sp>
        <p:nvSpPr>
          <p:cNvPr id="9" name="TextBox 8"/>
          <p:cNvSpPr txBox="1"/>
          <p:nvPr/>
        </p:nvSpPr>
        <p:spPr>
          <a:xfrm>
            <a:off x="5867101" y="4745348"/>
            <a:ext cx="2971800" cy="584775"/>
          </a:xfrm>
          <a:prstGeom prst="rect">
            <a:avLst/>
          </a:prstGeom>
          <a:noFill/>
        </p:spPr>
        <p:txBody>
          <a:bodyPr wrap="square" rtlCol="0">
            <a:spAutoFit/>
          </a:bodyPr>
          <a:lstStyle/>
          <a:p>
            <a:pPr algn="ctr"/>
            <a:r>
              <a:rPr lang="en-US" sz="3200" b="1" dirty="0">
                <a:effectLst>
                  <a:glow rad="63500">
                    <a:schemeClr val="accent2">
                      <a:satMod val="175000"/>
                      <a:alpha val="40000"/>
                    </a:schemeClr>
                  </a:glow>
                </a:effectLst>
                <a:latin typeface="Arial" panose="020B0604020202020204" pitchFamily="34" charset="0"/>
                <a:cs typeface="Arial" panose="020B0604020202020204" pitchFamily="34" charset="0"/>
              </a:rPr>
              <a:t>Anagogical</a:t>
            </a:r>
          </a:p>
        </p:txBody>
      </p:sp>
      <p:cxnSp>
        <p:nvCxnSpPr>
          <p:cNvPr id="12" name="Straight Arrow Connector 11"/>
          <p:cNvCxnSpPr>
            <a:endCxn id="3" idx="0"/>
          </p:cNvCxnSpPr>
          <p:nvPr/>
        </p:nvCxnSpPr>
        <p:spPr>
          <a:xfrm flipH="1">
            <a:off x="2552700" y="1530722"/>
            <a:ext cx="1076826" cy="1222505"/>
          </a:xfrm>
          <a:prstGeom prst="straightConnector1">
            <a:avLst/>
          </a:prstGeom>
          <a:ln w="1270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0"/>
          </p:cNvCxnSpPr>
          <p:nvPr/>
        </p:nvCxnSpPr>
        <p:spPr>
          <a:xfrm>
            <a:off x="5228020" y="1420681"/>
            <a:ext cx="1019527" cy="1318642"/>
          </a:xfrm>
          <a:prstGeom prst="straightConnector1">
            <a:avLst/>
          </a:prstGeom>
          <a:ln w="1270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76600" y="3336447"/>
            <a:ext cx="2329113" cy="1298994"/>
          </a:xfrm>
          <a:prstGeom prst="straightConnector1">
            <a:avLst/>
          </a:prstGeom>
          <a:ln w="127000">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95673" y="3325681"/>
            <a:ext cx="1019527" cy="1318642"/>
          </a:xfrm>
          <a:prstGeom prst="straightConnector1">
            <a:avLst/>
          </a:prstGeom>
          <a:ln w="127000">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228020" y="3382576"/>
            <a:ext cx="791780" cy="1947547"/>
          </a:xfrm>
          <a:prstGeom prst="straightConnector1">
            <a:avLst/>
          </a:prstGeom>
          <a:ln w="127000">
            <a:solidFill>
              <a:srgbClr val="CC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71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ytimg.com/vi/ksoAse-MqPI/maxresdefault.jp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7999" r="6825"/>
          <a:stretch/>
        </p:blipFill>
        <p:spPr bwMode="auto">
          <a:xfrm>
            <a:off x="1" y="0"/>
            <a:ext cx="9144000" cy="6841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Spiritually?</a:t>
            </a:r>
          </a:p>
          <a:p>
            <a:endParaRPr lang="en-US" dirty="0"/>
          </a:p>
        </p:txBody>
      </p:sp>
      <p:sp>
        <p:nvSpPr>
          <p:cNvPr id="4" name="TextBox 3"/>
          <p:cNvSpPr txBox="1"/>
          <p:nvPr/>
        </p:nvSpPr>
        <p:spPr>
          <a:xfrm>
            <a:off x="533400" y="457200"/>
            <a:ext cx="78486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Liturgy of the Hours</a:t>
            </a:r>
            <a:r>
              <a:rPr lang="en-US" sz="32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533400" y="533400"/>
            <a:ext cx="8305800" cy="2246769"/>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                                               The prayer of the Church at specific times of the day; also known as the Divine Office. The Liturgy of the Hours uses readings from Scripture, particularly </a:t>
            </a:r>
            <a:r>
              <a:rPr lang="en-US" sz="2800" b="1">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the psalms </a:t>
            </a:r>
            <a:r>
              <a:rPr lang="en-US" sz="28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and hymns.</a:t>
            </a:r>
          </a:p>
        </p:txBody>
      </p:sp>
    </p:spTree>
    <p:extLst>
      <p:ext uri="{BB962C8B-B14F-4D97-AF65-F5344CB8AC3E}">
        <p14:creationId xmlns:p14="http://schemas.microsoft.com/office/powerpoint/2010/main" val="365689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0">
              <a:schemeClr val="accent1">
                <a:lumMod val="45000"/>
                <a:lumOff val="55000"/>
              </a:schemeClr>
            </a:gs>
            <a:gs pos="78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098" name="Picture 2" descr="http://thegreatpauldini.com/bible/bible.jpg"/>
          <p:cNvPicPr>
            <a:picLocks noChangeAspect="1" noChangeArrowheads="1"/>
          </p:cNvPicPr>
          <p:nvPr/>
        </p:nvPicPr>
        <p:blipFill>
          <a:blip r:embed="rId2">
            <a:clrChange>
              <a:clrFrom>
                <a:srgbClr val="FCFDF7"/>
              </a:clrFrom>
              <a:clrTo>
                <a:srgbClr val="FCFDF7">
                  <a:alpha val="0"/>
                </a:srgbClr>
              </a:clrTo>
            </a:clrChange>
            <a:extLst>
              <a:ext uri="{28A0092B-C50C-407E-A947-70E740481C1C}">
                <a14:useLocalDpi xmlns:a14="http://schemas.microsoft.com/office/drawing/2010/main" val="0"/>
              </a:ext>
            </a:extLst>
          </a:blip>
          <a:srcRect/>
          <a:stretch>
            <a:fillRect/>
          </a:stretch>
        </p:blipFill>
        <p:spPr bwMode="auto">
          <a:xfrm>
            <a:off x="1600200" y="1828800"/>
            <a:ext cx="61976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000" y="762000"/>
            <a:ext cx="8382000" cy="1200329"/>
          </a:xfrm>
          <a:prstGeom prst="rect">
            <a:avLst/>
          </a:prstGeom>
          <a:noFill/>
        </p:spPr>
        <p:txBody>
          <a:bodyPr wrap="square" rtlCol="0">
            <a:spAutoFit/>
          </a:bodyPr>
          <a:lstStyle/>
          <a:p>
            <a:pPr algn="ctr"/>
            <a:r>
              <a:rPr lang="en-US" sz="3600" b="1" dirty="0">
                <a:latin typeface="Constantia" panose="02030602050306030303" pitchFamily="18" charset="0"/>
              </a:rPr>
              <a:t>A Bible that is falling apart  is usually owned  by someone who isn’t. </a:t>
            </a:r>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What Does the Bible Mean Spiritually?</a:t>
            </a:r>
          </a:p>
          <a:p>
            <a:endParaRPr lang="en-US" dirty="0"/>
          </a:p>
        </p:txBody>
      </p:sp>
    </p:spTree>
    <p:extLst>
      <p:ext uri="{BB962C8B-B14F-4D97-AF65-F5344CB8AC3E}">
        <p14:creationId xmlns:p14="http://schemas.microsoft.com/office/powerpoint/2010/main" val="350695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2862322"/>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p:txBody>
      </p:sp>
    </p:spTree>
    <p:extLst>
      <p:ext uri="{BB962C8B-B14F-4D97-AF65-F5344CB8AC3E}">
        <p14:creationId xmlns:p14="http://schemas.microsoft.com/office/powerpoint/2010/main" val="262064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3048001" y="0"/>
            <a:ext cx="3276599" cy="6285224"/>
          </a:xfrm>
          <a:prstGeom prst="rect">
            <a:avLst/>
          </a:prstGeom>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Bible is the Inspired Word of God</a:t>
            </a:r>
          </a:p>
          <a:p>
            <a:endParaRPr lang="en-US" dirty="0"/>
          </a:p>
        </p:txBody>
      </p:sp>
    </p:spTree>
    <p:extLst>
      <p:ext uri="{BB962C8B-B14F-4D97-AF65-F5344CB8AC3E}">
        <p14:creationId xmlns:p14="http://schemas.microsoft.com/office/powerpoint/2010/main" val="234467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slideplayer.com/26/8529785/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Bible is the Inspired Word of God</a:t>
            </a:r>
          </a:p>
          <a:p>
            <a:endParaRPr lang="en-US" dirty="0"/>
          </a:p>
        </p:txBody>
      </p:sp>
    </p:spTree>
    <p:extLst>
      <p:ext uri="{BB962C8B-B14F-4D97-AF65-F5344CB8AC3E}">
        <p14:creationId xmlns:p14="http://schemas.microsoft.com/office/powerpoint/2010/main" val="71536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2863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Bible is the Inspired Word of God</a:t>
            </a:r>
          </a:p>
          <a:p>
            <a:endParaRPr lang="en-US" dirty="0"/>
          </a:p>
        </p:txBody>
      </p:sp>
      <p:sp>
        <p:nvSpPr>
          <p:cNvPr id="2" name="Rectangle 1"/>
          <p:cNvSpPr/>
          <p:nvPr/>
        </p:nvSpPr>
        <p:spPr>
          <a:xfrm>
            <a:off x="76200" y="152400"/>
            <a:ext cx="8991600" cy="877163"/>
          </a:xfrm>
          <a:prstGeom prst="rect">
            <a:avLst/>
          </a:prstGeom>
        </p:spPr>
        <p:txBody>
          <a:bodyPr wrap="square">
            <a:spAutoFit/>
          </a:bodyPr>
          <a:lstStyle/>
          <a:p>
            <a:pPr algn="ctr"/>
            <a:r>
              <a:rPr lang="en-US" sz="2700" b="1" u="sng" dirty="0">
                <a:solidFill>
                  <a:srgbClr val="0000CC"/>
                </a:solidFill>
                <a:latin typeface="Arial Narrow" panose="020B0606020202030204" pitchFamily="34" charset="0"/>
              </a:rPr>
              <a:t>Scriptural Foundation of the Mysteries and Prayers of the Rosary</a:t>
            </a:r>
            <a:endParaRPr lang="en-US" sz="2700" u="sng" dirty="0">
              <a:solidFill>
                <a:srgbClr val="0000CC"/>
              </a:solidFill>
              <a:latin typeface="Arial Narrow" panose="020B0606020202030204" pitchFamily="34" charset="0"/>
            </a:endParaRPr>
          </a:p>
          <a:p>
            <a:r>
              <a:rPr lang="en-US" sz="2400" b="1" dirty="0">
                <a:latin typeface="Arial Narrow" panose="020B0606020202030204" pitchFamily="34" charset="0"/>
              </a:rPr>
              <a:t>† Our Father – </a:t>
            </a:r>
            <a:r>
              <a:rPr lang="en-US" sz="2400" b="1" dirty="0">
                <a:solidFill>
                  <a:srgbClr val="FF0000"/>
                </a:solidFill>
                <a:latin typeface="Arial Narrow" panose="020B0606020202030204" pitchFamily="34" charset="0"/>
              </a:rPr>
              <a:t>Mt. 6:9-13</a:t>
            </a:r>
            <a:r>
              <a:rPr lang="en-US" sz="2400" b="1" dirty="0">
                <a:latin typeface="Arial Narrow" panose="020B0606020202030204" pitchFamily="34" charset="0"/>
              </a:rPr>
              <a:t>      † Hail Mary – </a:t>
            </a:r>
            <a:r>
              <a:rPr lang="en-US" sz="2400" b="1" dirty="0">
                <a:solidFill>
                  <a:srgbClr val="FF0000"/>
                </a:solidFill>
                <a:latin typeface="Arial Narrow" panose="020B0606020202030204" pitchFamily="34" charset="0"/>
              </a:rPr>
              <a:t>Lk. 1:28</a:t>
            </a:r>
            <a:r>
              <a:rPr lang="en-US" sz="2400" b="1" dirty="0">
                <a:latin typeface="Arial Narrow" panose="020B0606020202030204" pitchFamily="34" charset="0"/>
              </a:rPr>
              <a:t>    † Glory Be – </a:t>
            </a:r>
            <a:r>
              <a:rPr lang="en-US" sz="2400" b="1" dirty="0">
                <a:solidFill>
                  <a:srgbClr val="FF0000"/>
                </a:solidFill>
                <a:latin typeface="Arial Narrow" panose="020B0606020202030204" pitchFamily="34" charset="0"/>
              </a:rPr>
              <a:t>Phil. 4:20</a:t>
            </a:r>
            <a:endParaRPr lang="en-US" sz="2400" b="0" i="0" dirty="0">
              <a:solidFill>
                <a:srgbClr val="FF0000"/>
              </a:solidFill>
              <a:effectLst/>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6524279"/>
              </p:ext>
            </p:extLst>
          </p:nvPr>
        </p:nvGraphicFramePr>
        <p:xfrm>
          <a:off x="0" y="1107440"/>
          <a:ext cx="9144002" cy="5217160"/>
        </p:xfrm>
        <a:graphic>
          <a:graphicData uri="http://schemas.openxmlformats.org/drawingml/2006/table">
            <a:tbl>
              <a:tblPr firstRow="1" bandRow="1">
                <a:tableStyleId>{5C22544A-7EE6-4342-B048-85BDC9FD1C3A}</a:tableStyleId>
              </a:tblPr>
              <a:tblGrid>
                <a:gridCol w="1472338">
                  <a:extLst>
                    <a:ext uri="{9D8B030D-6E8A-4147-A177-3AD203B41FA5}">
                      <a16:colId xmlns="" xmlns:a16="http://schemas.microsoft.com/office/drawing/2014/main" val="3159483715"/>
                    </a:ext>
                  </a:extLst>
                </a:gridCol>
                <a:gridCol w="697424">
                  <a:extLst>
                    <a:ext uri="{9D8B030D-6E8A-4147-A177-3AD203B41FA5}">
                      <a16:colId xmlns="" xmlns:a16="http://schemas.microsoft.com/office/drawing/2014/main" val="3941376753"/>
                    </a:ext>
                  </a:extLst>
                </a:gridCol>
                <a:gridCol w="1239864">
                  <a:extLst>
                    <a:ext uri="{9D8B030D-6E8A-4147-A177-3AD203B41FA5}">
                      <a16:colId xmlns="" xmlns:a16="http://schemas.microsoft.com/office/drawing/2014/main" val="4239063756"/>
                    </a:ext>
                  </a:extLst>
                </a:gridCol>
                <a:gridCol w="774916">
                  <a:extLst>
                    <a:ext uri="{9D8B030D-6E8A-4147-A177-3AD203B41FA5}">
                      <a16:colId xmlns="" xmlns:a16="http://schemas.microsoft.com/office/drawing/2014/main" val="3520386083"/>
                    </a:ext>
                  </a:extLst>
                </a:gridCol>
                <a:gridCol w="1704814">
                  <a:extLst>
                    <a:ext uri="{9D8B030D-6E8A-4147-A177-3AD203B41FA5}">
                      <a16:colId xmlns="" xmlns:a16="http://schemas.microsoft.com/office/drawing/2014/main" val="791148949"/>
                    </a:ext>
                  </a:extLst>
                </a:gridCol>
                <a:gridCol w="774916">
                  <a:extLst>
                    <a:ext uri="{9D8B030D-6E8A-4147-A177-3AD203B41FA5}">
                      <a16:colId xmlns="" xmlns:a16="http://schemas.microsoft.com/office/drawing/2014/main" val="2117783663"/>
                    </a:ext>
                  </a:extLst>
                </a:gridCol>
                <a:gridCol w="1394848">
                  <a:extLst>
                    <a:ext uri="{9D8B030D-6E8A-4147-A177-3AD203B41FA5}">
                      <a16:colId xmlns="" xmlns:a16="http://schemas.microsoft.com/office/drawing/2014/main" val="2611290245"/>
                    </a:ext>
                  </a:extLst>
                </a:gridCol>
                <a:gridCol w="1084882">
                  <a:extLst>
                    <a:ext uri="{9D8B030D-6E8A-4147-A177-3AD203B41FA5}">
                      <a16:colId xmlns="" xmlns:a16="http://schemas.microsoft.com/office/drawing/2014/main" val="1863831523"/>
                    </a:ext>
                  </a:extLst>
                </a:gridCol>
              </a:tblGrid>
              <a:tr h="370840">
                <a:tc gridSpan="2">
                  <a:txBody>
                    <a:bodyPr/>
                    <a:lstStyle/>
                    <a:p>
                      <a:pPr algn="ctr"/>
                      <a:r>
                        <a:rPr lang="en-US" b="1" dirty="0">
                          <a:latin typeface="Arial" panose="020B0604020202020204" pitchFamily="34" charset="0"/>
                          <a:cs typeface="Arial" panose="020B0604020202020204" pitchFamily="34" charset="0"/>
                        </a:rPr>
                        <a:t>Joyful</a:t>
                      </a:r>
                    </a:p>
                  </a:txBody>
                  <a:tcPr/>
                </a:tc>
                <a:tc hMerge="1">
                  <a:txBody>
                    <a:bodyPr/>
                    <a:lstStyle/>
                    <a:p>
                      <a:endParaRPr lang="en-US" dirty="0"/>
                    </a:p>
                  </a:txBody>
                  <a:tcPr/>
                </a:tc>
                <a:tc gridSpan="2">
                  <a:txBody>
                    <a:bodyPr/>
                    <a:lstStyle/>
                    <a:p>
                      <a:pPr algn="ctr"/>
                      <a:r>
                        <a:rPr lang="en-US" b="1" dirty="0">
                          <a:latin typeface="Arial" panose="020B0604020202020204" pitchFamily="34" charset="0"/>
                          <a:cs typeface="Arial" panose="020B0604020202020204" pitchFamily="34" charset="0"/>
                        </a:rPr>
                        <a:t>Sorrowful</a:t>
                      </a:r>
                    </a:p>
                  </a:txBody>
                  <a:tcPr/>
                </a:tc>
                <a:tc hMerge="1">
                  <a:txBody>
                    <a:bodyPr/>
                    <a:lstStyle/>
                    <a:p>
                      <a:endParaRPr lang="en-US" dirty="0"/>
                    </a:p>
                  </a:txBody>
                  <a:tcPr/>
                </a:tc>
                <a:tc gridSpan="2">
                  <a:txBody>
                    <a:bodyPr/>
                    <a:lstStyle/>
                    <a:p>
                      <a:pPr algn="ctr"/>
                      <a:r>
                        <a:rPr lang="en-US" b="1" dirty="0">
                          <a:latin typeface="Arial" panose="020B0604020202020204" pitchFamily="34" charset="0"/>
                          <a:cs typeface="Arial" panose="020B0604020202020204" pitchFamily="34" charset="0"/>
                        </a:rPr>
                        <a:t>Luminous</a:t>
                      </a:r>
                    </a:p>
                  </a:txBody>
                  <a:tcPr/>
                </a:tc>
                <a:tc hMerge="1">
                  <a:txBody>
                    <a:bodyPr/>
                    <a:lstStyle/>
                    <a:p>
                      <a:endParaRPr lang="en-US" dirty="0"/>
                    </a:p>
                  </a:txBody>
                  <a:tcPr/>
                </a:tc>
                <a:tc gridSpan="2">
                  <a:txBody>
                    <a:bodyPr/>
                    <a:lstStyle/>
                    <a:p>
                      <a:pPr algn="ctr"/>
                      <a:r>
                        <a:rPr lang="en-US" b="1" dirty="0">
                          <a:latin typeface="Arial" panose="020B0604020202020204" pitchFamily="34" charset="0"/>
                          <a:cs typeface="Arial" panose="020B0604020202020204" pitchFamily="34" charset="0"/>
                        </a:rPr>
                        <a:t>Glorious</a:t>
                      </a:r>
                    </a:p>
                  </a:txBody>
                  <a:tcPr/>
                </a:tc>
                <a:tc hMerge="1">
                  <a:txBody>
                    <a:bodyPr/>
                    <a:lstStyle/>
                    <a:p>
                      <a:endParaRPr lang="en-US" dirty="0"/>
                    </a:p>
                  </a:txBody>
                  <a:tcPr/>
                </a:tc>
                <a:extLst>
                  <a:ext uri="{0D108BD9-81ED-4DB2-BD59-A6C34878D82A}">
                    <a16:rowId xmlns="" xmlns:a16="http://schemas.microsoft.com/office/drawing/2014/main" val="392632473"/>
                  </a:ext>
                </a:extLst>
              </a:tr>
              <a:tr h="370840">
                <a:tc>
                  <a:txBody>
                    <a:bodyPr/>
                    <a:lstStyle/>
                    <a:p>
                      <a:pPr algn="ctr"/>
                      <a:r>
                        <a:rPr lang="en-US" b="1" dirty="0">
                          <a:latin typeface="Arial Narrow" panose="020B0606020202030204" pitchFamily="34" charset="0"/>
                        </a:rPr>
                        <a:t>Annunciation</a:t>
                      </a:r>
                    </a:p>
                  </a:txBody>
                  <a:tcPr/>
                </a:tc>
                <a:tc>
                  <a:txBody>
                    <a:bodyPr/>
                    <a:lstStyle/>
                    <a:p>
                      <a:r>
                        <a:rPr lang="en-US" b="1" dirty="0">
                          <a:solidFill>
                            <a:srgbClr val="FF0000"/>
                          </a:solidFill>
                          <a:latin typeface="Arial Narrow" panose="020B0606020202030204" pitchFamily="34" charset="0"/>
                        </a:rPr>
                        <a:t>Lk</a:t>
                      </a:r>
                      <a:r>
                        <a:rPr lang="en-US" b="1" baseline="0" dirty="0">
                          <a:solidFill>
                            <a:srgbClr val="FF0000"/>
                          </a:solidFill>
                          <a:latin typeface="Arial Narrow" panose="020B0606020202030204" pitchFamily="34" charset="0"/>
                        </a:rPr>
                        <a:t> 1:26-38</a:t>
                      </a:r>
                      <a:endParaRPr lang="en-US" b="1" dirty="0">
                        <a:solidFill>
                          <a:srgbClr val="FF0000"/>
                        </a:solidFill>
                        <a:latin typeface="Arial Narrow" panose="020B0606020202030204" pitchFamily="34" charset="0"/>
                      </a:endParaRPr>
                    </a:p>
                  </a:txBody>
                  <a:tcPr/>
                </a:tc>
                <a:tc>
                  <a:txBody>
                    <a:bodyPr/>
                    <a:lstStyle/>
                    <a:p>
                      <a:r>
                        <a:rPr lang="en-US" b="1" dirty="0">
                          <a:latin typeface="Arial Narrow" panose="020B0606020202030204" pitchFamily="34" charset="0"/>
                        </a:rPr>
                        <a:t>Agony in</a:t>
                      </a:r>
                      <a:r>
                        <a:rPr lang="en-US" b="1" baseline="0" dirty="0">
                          <a:latin typeface="Arial Narrow" panose="020B0606020202030204" pitchFamily="34" charset="0"/>
                        </a:rPr>
                        <a:t> </a:t>
                      </a:r>
                      <a:r>
                        <a:rPr lang="en-US" b="1" dirty="0">
                          <a:latin typeface="Arial Narrow" panose="020B0606020202030204" pitchFamily="34" charset="0"/>
                        </a:rPr>
                        <a:t>the Garden</a:t>
                      </a:r>
                    </a:p>
                  </a:txBody>
                  <a:tcPr/>
                </a:tc>
                <a:tc>
                  <a:txBody>
                    <a:bodyPr/>
                    <a:lstStyle/>
                    <a:p>
                      <a:r>
                        <a:rPr lang="en-US" b="1" dirty="0">
                          <a:solidFill>
                            <a:srgbClr val="FF0000"/>
                          </a:solidFill>
                          <a:latin typeface="Arial Narrow" panose="020B0606020202030204" pitchFamily="34" charset="0"/>
                        </a:rPr>
                        <a:t>Mt 26:35-56</a:t>
                      </a:r>
                    </a:p>
                  </a:txBody>
                  <a:tcPr/>
                </a:tc>
                <a:tc>
                  <a:txBody>
                    <a:bodyPr/>
                    <a:lstStyle/>
                    <a:p>
                      <a:r>
                        <a:rPr lang="en-US" b="1" dirty="0">
                          <a:latin typeface="Arial Narrow" panose="020B0606020202030204" pitchFamily="34" charset="0"/>
                        </a:rPr>
                        <a:t>Baptism of our Lord</a:t>
                      </a:r>
                    </a:p>
                  </a:txBody>
                  <a:tcPr/>
                </a:tc>
                <a:tc>
                  <a:txBody>
                    <a:bodyPr/>
                    <a:lstStyle/>
                    <a:p>
                      <a:r>
                        <a:rPr lang="en-US" b="1" dirty="0">
                          <a:solidFill>
                            <a:srgbClr val="FF0000"/>
                          </a:solidFill>
                          <a:latin typeface="Arial Narrow" panose="020B0606020202030204" pitchFamily="34" charset="0"/>
                        </a:rPr>
                        <a:t>Mt.</a:t>
                      </a:r>
                      <a:r>
                        <a:rPr lang="en-US" b="1" baseline="0" dirty="0">
                          <a:solidFill>
                            <a:srgbClr val="FF0000"/>
                          </a:solidFill>
                          <a:latin typeface="Arial Narrow" panose="020B0606020202030204" pitchFamily="34" charset="0"/>
                        </a:rPr>
                        <a:t> 3:13-17</a:t>
                      </a:r>
                      <a:endParaRPr lang="en-US" b="1" dirty="0">
                        <a:solidFill>
                          <a:srgbClr val="FF0000"/>
                        </a:solidFill>
                        <a:latin typeface="Arial Narrow" panose="020B0606020202030204" pitchFamily="34" charset="0"/>
                      </a:endParaRPr>
                    </a:p>
                  </a:txBody>
                  <a:tcPr/>
                </a:tc>
                <a:tc>
                  <a:txBody>
                    <a:bodyPr/>
                    <a:lstStyle/>
                    <a:p>
                      <a:r>
                        <a:rPr lang="en-US" b="1" dirty="0">
                          <a:latin typeface="Arial Narrow" panose="020B0606020202030204" pitchFamily="34" charset="0"/>
                        </a:rPr>
                        <a:t>Resurrection</a:t>
                      </a:r>
                    </a:p>
                  </a:txBody>
                  <a:tcPr/>
                </a:tc>
                <a:tc>
                  <a:txBody>
                    <a:bodyPr/>
                    <a:lstStyle/>
                    <a:p>
                      <a:r>
                        <a:rPr lang="en-US" b="1" dirty="0">
                          <a:solidFill>
                            <a:srgbClr val="FF0000"/>
                          </a:solidFill>
                          <a:latin typeface="Arial Narrow" panose="020B0606020202030204" pitchFamily="34" charset="0"/>
                        </a:rPr>
                        <a:t>Lk 24:1-12</a:t>
                      </a:r>
                    </a:p>
                  </a:txBody>
                  <a:tcPr/>
                </a:tc>
                <a:extLst>
                  <a:ext uri="{0D108BD9-81ED-4DB2-BD59-A6C34878D82A}">
                    <a16:rowId xmlns="" xmlns:a16="http://schemas.microsoft.com/office/drawing/2014/main" val="2002299510"/>
                  </a:ext>
                </a:extLst>
              </a:tr>
              <a:tr h="370840">
                <a:tc>
                  <a:txBody>
                    <a:bodyPr/>
                    <a:lstStyle/>
                    <a:p>
                      <a:pPr algn="ctr"/>
                      <a:r>
                        <a:rPr lang="en-US" b="1" dirty="0">
                          <a:latin typeface="Arial Narrow" panose="020B0606020202030204" pitchFamily="34" charset="0"/>
                        </a:rPr>
                        <a:t>Visitation</a:t>
                      </a:r>
                    </a:p>
                  </a:txBody>
                  <a:tcPr/>
                </a:tc>
                <a:tc>
                  <a:txBody>
                    <a:bodyPr/>
                    <a:lstStyle/>
                    <a:p>
                      <a:r>
                        <a:rPr lang="en-US" b="1" dirty="0">
                          <a:solidFill>
                            <a:srgbClr val="FF0000"/>
                          </a:solidFill>
                          <a:latin typeface="Arial Narrow" panose="020B0606020202030204" pitchFamily="34" charset="0"/>
                        </a:rPr>
                        <a:t>Lk 1:39-56</a:t>
                      </a:r>
                    </a:p>
                  </a:txBody>
                  <a:tcPr/>
                </a:tc>
                <a:tc>
                  <a:txBody>
                    <a:bodyPr/>
                    <a:lstStyle/>
                    <a:p>
                      <a:r>
                        <a:rPr lang="en-US" b="1" dirty="0">
                          <a:latin typeface="Arial Narrow" panose="020B0606020202030204" pitchFamily="34" charset="0"/>
                        </a:rPr>
                        <a:t>Scourging</a:t>
                      </a:r>
                    </a:p>
                  </a:txBody>
                  <a:tcPr/>
                </a:tc>
                <a:tc>
                  <a:txBody>
                    <a:bodyPr/>
                    <a:lstStyle/>
                    <a:p>
                      <a:r>
                        <a:rPr lang="en-US" b="1" dirty="0">
                          <a:solidFill>
                            <a:srgbClr val="FF0000"/>
                          </a:solidFill>
                          <a:latin typeface="Arial Narrow" panose="020B0606020202030204" pitchFamily="34" charset="0"/>
                        </a:rPr>
                        <a:t>Mk 15:15</a:t>
                      </a:r>
                    </a:p>
                  </a:txBody>
                  <a:tcPr/>
                </a:tc>
                <a:tc>
                  <a:txBody>
                    <a:bodyPr/>
                    <a:lstStyle/>
                    <a:p>
                      <a:r>
                        <a:rPr lang="en-US" b="1" dirty="0">
                          <a:latin typeface="Arial Narrow" panose="020B0606020202030204" pitchFamily="34" charset="0"/>
                        </a:rPr>
                        <a:t>Miracle at Cana</a:t>
                      </a:r>
                    </a:p>
                  </a:txBody>
                  <a:tcPr/>
                </a:tc>
                <a:tc>
                  <a:txBody>
                    <a:bodyPr/>
                    <a:lstStyle/>
                    <a:p>
                      <a:r>
                        <a:rPr lang="en-US" b="1" dirty="0" err="1">
                          <a:solidFill>
                            <a:srgbClr val="FF0000"/>
                          </a:solidFill>
                          <a:latin typeface="Arial Narrow" panose="020B0606020202030204" pitchFamily="34" charset="0"/>
                        </a:rPr>
                        <a:t>Jn</a:t>
                      </a:r>
                      <a:r>
                        <a:rPr lang="en-US" b="1" dirty="0">
                          <a:solidFill>
                            <a:srgbClr val="FF0000"/>
                          </a:solidFill>
                          <a:latin typeface="Arial Narrow" panose="020B0606020202030204" pitchFamily="34" charset="0"/>
                        </a:rPr>
                        <a:t> 2:1-12</a:t>
                      </a:r>
                    </a:p>
                  </a:txBody>
                  <a:tcPr/>
                </a:tc>
                <a:tc>
                  <a:txBody>
                    <a:bodyPr/>
                    <a:lstStyle/>
                    <a:p>
                      <a:r>
                        <a:rPr lang="en-US" b="1" dirty="0">
                          <a:latin typeface="Arial Narrow" panose="020B0606020202030204" pitchFamily="34" charset="0"/>
                        </a:rPr>
                        <a:t>Ascension</a:t>
                      </a:r>
                    </a:p>
                  </a:txBody>
                  <a:tcPr/>
                </a:tc>
                <a:tc>
                  <a:txBody>
                    <a:bodyPr/>
                    <a:lstStyle/>
                    <a:p>
                      <a:r>
                        <a:rPr lang="en-US" b="1" dirty="0">
                          <a:solidFill>
                            <a:srgbClr val="FF0000"/>
                          </a:solidFill>
                          <a:latin typeface="Arial Narrow" panose="020B0606020202030204" pitchFamily="34" charset="0"/>
                        </a:rPr>
                        <a:t>Acts</a:t>
                      </a:r>
                      <a:r>
                        <a:rPr lang="en-US" b="1" baseline="0" dirty="0">
                          <a:solidFill>
                            <a:srgbClr val="FF0000"/>
                          </a:solidFill>
                          <a:latin typeface="Arial Narrow" panose="020B0606020202030204" pitchFamily="34" charset="0"/>
                        </a:rPr>
                        <a:t> 1:9-11</a:t>
                      </a:r>
                      <a:endParaRPr lang="en-US" b="1" dirty="0">
                        <a:solidFill>
                          <a:srgbClr val="FF0000"/>
                        </a:solidFill>
                        <a:latin typeface="Arial Narrow" panose="020B0606020202030204" pitchFamily="34" charset="0"/>
                      </a:endParaRPr>
                    </a:p>
                  </a:txBody>
                  <a:tcPr/>
                </a:tc>
                <a:extLst>
                  <a:ext uri="{0D108BD9-81ED-4DB2-BD59-A6C34878D82A}">
                    <a16:rowId xmlns="" xmlns:a16="http://schemas.microsoft.com/office/drawing/2014/main" val="529992652"/>
                  </a:ext>
                </a:extLst>
              </a:tr>
              <a:tr h="370840">
                <a:tc>
                  <a:txBody>
                    <a:bodyPr/>
                    <a:lstStyle/>
                    <a:p>
                      <a:pPr algn="ctr"/>
                      <a:r>
                        <a:rPr lang="en-US" b="1" dirty="0">
                          <a:latin typeface="Arial Narrow" panose="020B0606020202030204" pitchFamily="34" charset="0"/>
                        </a:rPr>
                        <a:t>Nativity</a:t>
                      </a:r>
                    </a:p>
                  </a:txBody>
                  <a:tcPr/>
                </a:tc>
                <a:tc>
                  <a:txBody>
                    <a:bodyPr/>
                    <a:lstStyle/>
                    <a:p>
                      <a:r>
                        <a:rPr lang="en-US" b="1" dirty="0">
                          <a:solidFill>
                            <a:srgbClr val="FF0000"/>
                          </a:solidFill>
                          <a:latin typeface="Arial Narrow" panose="020B0606020202030204" pitchFamily="34" charset="0"/>
                        </a:rPr>
                        <a:t>Lk 1</a:t>
                      </a:r>
                    </a:p>
                  </a:txBody>
                  <a:tcPr/>
                </a:tc>
                <a:tc>
                  <a:txBody>
                    <a:bodyPr/>
                    <a:lstStyle/>
                    <a:p>
                      <a:r>
                        <a:rPr lang="en-US" b="1" dirty="0">
                          <a:latin typeface="Arial Narrow" panose="020B0606020202030204" pitchFamily="34" charset="0"/>
                        </a:rPr>
                        <a:t>Crowning</a:t>
                      </a:r>
                    </a:p>
                  </a:txBody>
                  <a:tcPr/>
                </a:tc>
                <a:tc>
                  <a:txBody>
                    <a:bodyPr/>
                    <a:lstStyle/>
                    <a:p>
                      <a:r>
                        <a:rPr lang="en-US" b="1" dirty="0">
                          <a:solidFill>
                            <a:srgbClr val="FF0000"/>
                          </a:solidFill>
                          <a:latin typeface="Arial Narrow" panose="020B0606020202030204" pitchFamily="34" charset="0"/>
                        </a:rPr>
                        <a:t>Mk 15:16-19</a:t>
                      </a:r>
                    </a:p>
                  </a:txBody>
                  <a:tcPr/>
                </a:tc>
                <a:tc>
                  <a:txBody>
                    <a:bodyPr/>
                    <a:lstStyle/>
                    <a:p>
                      <a:r>
                        <a:rPr lang="en-US" b="1" dirty="0">
                          <a:latin typeface="Arial Narrow" panose="020B0606020202030204" pitchFamily="34" charset="0"/>
                        </a:rPr>
                        <a:t>Proclamation</a:t>
                      </a:r>
                      <a:r>
                        <a:rPr lang="en-US" b="1" baseline="0" dirty="0">
                          <a:latin typeface="Arial Narrow" panose="020B0606020202030204" pitchFamily="34" charset="0"/>
                        </a:rPr>
                        <a:t> of the Kingdom</a:t>
                      </a:r>
                      <a:endParaRPr lang="en-US" b="1" dirty="0">
                        <a:latin typeface="Arial Narrow" panose="020B0606020202030204" pitchFamily="34" charset="0"/>
                      </a:endParaRPr>
                    </a:p>
                  </a:txBody>
                  <a:tcPr/>
                </a:tc>
                <a:tc>
                  <a:txBody>
                    <a:bodyPr/>
                    <a:lstStyle/>
                    <a:p>
                      <a:r>
                        <a:rPr lang="en-US" b="1" dirty="0">
                          <a:solidFill>
                            <a:srgbClr val="FF0000"/>
                          </a:solidFill>
                          <a:latin typeface="Arial Narrow" panose="020B0606020202030204" pitchFamily="34" charset="0"/>
                        </a:rPr>
                        <a:t>Lk 2:1-20</a:t>
                      </a:r>
                    </a:p>
                  </a:txBody>
                  <a:tcPr/>
                </a:tc>
                <a:tc>
                  <a:txBody>
                    <a:bodyPr/>
                    <a:lstStyle/>
                    <a:p>
                      <a:r>
                        <a:rPr lang="en-US" b="1" dirty="0">
                          <a:latin typeface="Arial Narrow" panose="020B0606020202030204" pitchFamily="34" charset="0"/>
                        </a:rPr>
                        <a:t>Pentecost</a:t>
                      </a:r>
                    </a:p>
                  </a:txBody>
                  <a:tcPr/>
                </a:tc>
                <a:tc>
                  <a:txBody>
                    <a:bodyPr/>
                    <a:lstStyle/>
                    <a:p>
                      <a:r>
                        <a:rPr lang="en-US" b="1" dirty="0">
                          <a:solidFill>
                            <a:srgbClr val="FF0000"/>
                          </a:solidFill>
                          <a:latin typeface="Arial Narrow" panose="020B0606020202030204" pitchFamily="34" charset="0"/>
                        </a:rPr>
                        <a:t>Acts</a:t>
                      </a:r>
                      <a:r>
                        <a:rPr lang="en-US" b="1" baseline="0" dirty="0">
                          <a:solidFill>
                            <a:srgbClr val="FF0000"/>
                          </a:solidFill>
                          <a:latin typeface="Arial Narrow" panose="020B0606020202030204" pitchFamily="34" charset="0"/>
                        </a:rPr>
                        <a:t> 2</a:t>
                      </a:r>
                      <a:endParaRPr lang="en-US" b="1" dirty="0">
                        <a:solidFill>
                          <a:srgbClr val="FF0000"/>
                        </a:solidFill>
                        <a:latin typeface="Arial Narrow" panose="020B0606020202030204" pitchFamily="34" charset="0"/>
                      </a:endParaRPr>
                    </a:p>
                  </a:txBody>
                  <a:tcPr/>
                </a:tc>
                <a:extLst>
                  <a:ext uri="{0D108BD9-81ED-4DB2-BD59-A6C34878D82A}">
                    <a16:rowId xmlns="" xmlns:a16="http://schemas.microsoft.com/office/drawing/2014/main" val="3131669445"/>
                  </a:ext>
                </a:extLst>
              </a:tr>
              <a:tr h="370840">
                <a:tc>
                  <a:txBody>
                    <a:bodyPr/>
                    <a:lstStyle/>
                    <a:p>
                      <a:pPr algn="ctr"/>
                      <a:r>
                        <a:rPr lang="en-US" b="1" dirty="0">
                          <a:latin typeface="Arial Narrow" panose="020B0606020202030204" pitchFamily="34" charset="0"/>
                        </a:rPr>
                        <a:t>Presentation</a:t>
                      </a:r>
                    </a:p>
                  </a:txBody>
                  <a:tcPr/>
                </a:tc>
                <a:tc>
                  <a:txBody>
                    <a:bodyPr/>
                    <a:lstStyle/>
                    <a:p>
                      <a:r>
                        <a:rPr lang="en-US" b="1" dirty="0">
                          <a:solidFill>
                            <a:srgbClr val="FF0000"/>
                          </a:solidFill>
                          <a:latin typeface="Arial Narrow" panose="020B0606020202030204" pitchFamily="34" charset="0"/>
                        </a:rPr>
                        <a:t>Lk 2:21-24</a:t>
                      </a:r>
                    </a:p>
                  </a:txBody>
                  <a:tcPr/>
                </a:tc>
                <a:tc>
                  <a:txBody>
                    <a:bodyPr/>
                    <a:lstStyle/>
                    <a:p>
                      <a:r>
                        <a:rPr lang="en-US" b="1" dirty="0">
                          <a:latin typeface="Arial Narrow" panose="020B0606020202030204" pitchFamily="34" charset="0"/>
                        </a:rPr>
                        <a:t>Carrying the Cross</a:t>
                      </a:r>
                    </a:p>
                  </a:txBody>
                  <a:tcPr/>
                </a:tc>
                <a:tc>
                  <a:txBody>
                    <a:bodyPr/>
                    <a:lstStyle/>
                    <a:p>
                      <a:r>
                        <a:rPr lang="en-US" b="1" dirty="0">
                          <a:solidFill>
                            <a:srgbClr val="FF0000"/>
                          </a:solidFill>
                          <a:latin typeface="Arial Narrow" panose="020B0606020202030204" pitchFamily="34" charset="0"/>
                        </a:rPr>
                        <a:t>Lk 23:21-32</a:t>
                      </a:r>
                    </a:p>
                  </a:txBody>
                  <a:tcPr/>
                </a:tc>
                <a:tc>
                  <a:txBody>
                    <a:bodyPr/>
                    <a:lstStyle/>
                    <a:p>
                      <a:r>
                        <a:rPr lang="en-US" b="1" dirty="0">
                          <a:latin typeface="Arial Narrow" panose="020B0606020202030204" pitchFamily="34" charset="0"/>
                        </a:rPr>
                        <a:t>Transfiguration</a:t>
                      </a:r>
                    </a:p>
                  </a:txBody>
                  <a:tcPr/>
                </a:tc>
                <a:tc>
                  <a:txBody>
                    <a:bodyPr/>
                    <a:lstStyle/>
                    <a:p>
                      <a:r>
                        <a:rPr lang="en-US" b="1" dirty="0">
                          <a:solidFill>
                            <a:srgbClr val="FF0000"/>
                          </a:solidFill>
                          <a:latin typeface="Arial Narrow" panose="020B0606020202030204" pitchFamily="34" charset="0"/>
                        </a:rPr>
                        <a:t>Lk</a:t>
                      </a:r>
                      <a:r>
                        <a:rPr lang="en-US" b="1" baseline="0" dirty="0">
                          <a:solidFill>
                            <a:srgbClr val="FF0000"/>
                          </a:solidFill>
                          <a:latin typeface="Arial Narrow" panose="020B0606020202030204" pitchFamily="34" charset="0"/>
                        </a:rPr>
                        <a:t> 9:28-36</a:t>
                      </a:r>
                      <a:endParaRPr lang="en-US" b="1" dirty="0">
                        <a:solidFill>
                          <a:srgbClr val="FF0000"/>
                        </a:solidFill>
                        <a:latin typeface="Arial Narrow" panose="020B0606020202030204" pitchFamily="34" charset="0"/>
                      </a:endParaRPr>
                    </a:p>
                  </a:txBody>
                  <a:tcPr/>
                </a:tc>
                <a:tc>
                  <a:txBody>
                    <a:bodyPr/>
                    <a:lstStyle/>
                    <a:p>
                      <a:r>
                        <a:rPr lang="en-US" b="1" dirty="0">
                          <a:latin typeface="Arial Narrow" panose="020B0606020202030204" pitchFamily="34" charset="0"/>
                        </a:rPr>
                        <a:t>Assumption</a:t>
                      </a:r>
                    </a:p>
                  </a:txBody>
                  <a:tcPr/>
                </a:tc>
                <a:tc>
                  <a:txBody>
                    <a:bodyPr/>
                    <a:lstStyle/>
                    <a:p>
                      <a:r>
                        <a:rPr lang="en-US" b="1" dirty="0">
                          <a:solidFill>
                            <a:srgbClr val="FF0000"/>
                          </a:solidFill>
                          <a:latin typeface="Arial Narrow" panose="020B0606020202030204" pitchFamily="34" charset="0"/>
                        </a:rPr>
                        <a:t>Lk</a:t>
                      </a:r>
                      <a:r>
                        <a:rPr lang="en-US" b="1" baseline="0" dirty="0">
                          <a:solidFill>
                            <a:srgbClr val="FF0000"/>
                          </a:solidFill>
                          <a:latin typeface="Arial Narrow" panose="020B0606020202030204" pitchFamily="34" charset="0"/>
                        </a:rPr>
                        <a:t> 1:28</a:t>
                      </a:r>
                      <a:br>
                        <a:rPr lang="en-US" b="1" baseline="0" dirty="0">
                          <a:solidFill>
                            <a:srgbClr val="FF0000"/>
                          </a:solidFill>
                          <a:latin typeface="Arial Narrow" panose="020B0606020202030204" pitchFamily="34" charset="0"/>
                        </a:rPr>
                      </a:br>
                      <a:r>
                        <a:rPr lang="en-US" b="1" baseline="0" dirty="0">
                          <a:solidFill>
                            <a:srgbClr val="FF0000"/>
                          </a:solidFill>
                          <a:latin typeface="Arial Narrow" panose="020B0606020202030204" pitchFamily="34" charset="0"/>
                        </a:rPr>
                        <a:t>Mt. 27:52</a:t>
                      </a:r>
                    </a:p>
                    <a:p>
                      <a:r>
                        <a:rPr lang="en-US" b="1" baseline="0" dirty="0">
                          <a:solidFill>
                            <a:srgbClr val="FF0000"/>
                          </a:solidFill>
                          <a:latin typeface="Arial Narrow" panose="020B0606020202030204" pitchFamily="34" charset="0"/>
                        </a:rPr>
                        <a:t>Rev. 11:19</a:t>
                      </a:r>
                      <a:endParaRPr lang="en-US" b="1" dirty="0">
                        <a:solidFill>
                          <a:srgbClr val="FF0000"/>
                        </a:solidFill>
                        <a:latin typeface="Arial Narrow" panose="020B0606020202030204" pitchFamily="34" charset="0"/>
                      </a:endParaRPr>
                    </a:p>
                  </a:txBody>
                  <a:tcPr/>
                </a:tc>
                <a:extLst>
                  <a:ext uri="{0D108BD9-81ED-4DB2-BD59-A6C34878D82A}">
                    <a16:rowId xmlns="" xmlns:a16="http://schemas.microsoft.com/office/drawing/2014/main" val="4168503972"/>
                  </a:ext>
                </a:extLst>
              </a:tr>
              <a:tr h="370840">
                <a:tc>
                  <a:txBody>
                    <a:bodyPr/>
                    <a:lstStyle/>
                    <a:p>
                      <a:pPr algn="ctr"/>
                      <a:r>
                        <a:rPr lang="en-US" b="1" dirty="0">
                          <a:latin typeface="Arial Narrow" panose="020B0606020202030204" pitchFamily="34" charset="0"/>
                        </a:rPr>
                        <a:t>Finding in the Temple</a:t>
                      </a:r>
                    </a:p>
                  </a:txBody>
                  <a:tcPr/>
                </a:tc>
                <a:tc>
                  <a:txBody>
                    <a:bodyPr/>
                    <a:lstStyle/>
                    <a:p>
                      <a:r>
                        <a:rPr lang="en-US" b="1" dirty="0">
                          <a:solidFill>
                            <a:srgbClr val="FF0000"/>
                          </a:solidFill>
                          <a:latin typeface="Arial Narrow" panose="020B0606020202030204" pitchFamily="34" charset="0"/>
                        </a:rPr>
                        <a:t>Lk 2:41-52</a:t>
                      </a:r>
                    </a:p>
                  </a:txBody>
                  <a:tcPr/>
                </a:tc>
                <a:tc>
                  <a:txBody>
                    <a:bodyPr/>
                    <a:lstStyle/>
                    <a:p>
                      <a:r>
                        <a:rPr lang="en-US" b="1" dirty="0">
                          <a:latin typeface="Arial Narrow" panose="020B0606020202030204" pitchFamily="34" charset="0"/>
                        </a:rPr>
                        <a:t>Crucifixion</a:t>
                      </a:r>
                    </a:p>
                  </a:txBody>
                  <a:tcPr/>
                </a:tc>
                <a:tc>
                  <a:txBody>
                    <a:bodyPr/>
                    <a:lstStyle/>
                    <a:p>
                      <a:r>
                        <a:rPr lang="en-US" b="1" dirty="0">
                          <a:solidFill>
                            <a:srgbClr val="FF0000"/>
                          </a:solidFill>
                          <a:latin typeface="Arial Narrow" panose="020B0606020202030204" pitchFamily="34" charset="0"/>
                        </a:rPr>
                        <a:t>Lk 23:33-46</a:t>
                      </a:r>
                    </a:p>
                  </a:txBody>
                  <a:tcPr/>
                </a:tc>
                <a:tc>
                  <a:txBody>
                    <a:bodyPr/>
                    <a:lstStyle/>
                    <a:p>
                      <a:r>
                        <a:rPr lang="en-US" b="1" dirty="0">
                          <a:latin typeface="Arial Narrow" panose="020B0606020202030204" pitchFamily="34" charset="0"/>
                        </a:rPr>
                        <a:t>Institution</a:t>
                      </a:r>
                      <a:r>
                        <a:rPr lang="en-US" b="1" baseline="0" dirty="0">
                          <a:latin typeface="Arial Narrow" panose="020B0606020202030204" pitchFamily="34" charset="0"/>
                        </a:rPr>
                        <a:t> of the Eucharist</a:t>
                      </a:r>
                      <a:endParaRPr lang="en-US" b="1" dirty="0">
                        <a:latin typeface="Arial Narrow" panose="020B0606020202030204" pitchFamily="34" charset="0"/>
                      </a:endParaRPr>
                    </a:p>
                  </a:txBody>
                  <a:tcPr/>
                </a:tc>
                <a:tc>
                  <a:txBody>
                    <a:bodyPr/>
                    <a:lstStyle/>
                    <a:p>
                      <a:r>
                        <a:rPr lang="en-US" sz="1800" b="1" i="0" kern="1200" dirty="0">
                          <a:solidFill>
                            <a:srgbClr val="FF0000"/>
                          </a:solidFill>
                          <a:effectLst/>
                          <a:latin typeface="Arial Narrow" panose="020B0606020202030204" pitchFamily="34" charset="0"/>
                          <a:ea typeface="+mn-ea"/>
                          <a:cs typeface="+mn-cs"/>
                        </a:rPr>
                        <a:t>Mk 14:22-24.</a:t>
                      </a:r>
                      <a:endParaRPr lang="en-US" b="1" dirty="0">
                        <a:solidFill>
                          <a:srgbClr val="FF0000"/>
                        </a:solidFill>
                        <a:latin typeface="Arial Narrow" panose="020B0606020202030204" pitchFamily="34" charset="0"/>
                      </a:endParaRPr>
                    </a:p>
                  </a:txBody>
                  <a:tcPr/>
                </a:tc>
                <a:tc>
                  <a:txBody>
                    <a:bodyPr/>
                    <a:lstStyle/>
                    <a:p>
                      <a:r>
                        <a:rPr lang="en-US" b="1" dirty="0">
                          <a:latin typeface="Arial Narrow" panose="020B0606020202030204" pitchFamily="34" charset="0"/>
                        </a:rPr>
                        <a:t>Coronation</a:t>
                      </a:r>
                    </a:p>
                  </a:txBody>
                  <a:tcPr/>
                </a:tc>
                <a:tc>
                  <a:txBody>
                    <a:bodyPr/>
                    <a:lstStyle/>
                    <a:p>
                      <a:r>
                        <a:rPr lang="en-US" b="1" dirty="0">
                          <a:solidFill>
                            <a:srgbClr val="FF0000"/>
                          </a:solidFill>
                          <a:latin typeface="Arial Narrow" panose="020B0606020202030204" pitchFamily="34" charset="0"/>
                        </a:rPr>
                        <a:t>Lk 1:48</a:t>
                      </a:r>
                      <a:br>
                        <a:rPr lang="en-US" b="1" dirty="0">
                          <a:solidFill>
                            <a:srgbClr val="FF0000"/>
                          </a:solidFill>
                          <a:latin typeface="Arial Narrow" panose="020B0606020202030204" pitchFamily="34" charset="0"/>
                        </a:rPr>
                      </a:br>
                      <a:r>
                        <a:rPr lang="en-US" b="1" dirty="0">
                          <a:solidFill>
                            <a:srgbClr val="FF0000"/>
                          </a:solidFill>
                          <a:latin typeface="Arial Narrow" panose="020B0606020202030204" pitchFamily="34" charset="0"/>
                        </a:rPr>
                        <a:t>Rev. 12:1; 11:19</a:t>
                      </a:r>
                    </a:p>
                  </a:txBody>
                  <a:tcPr/>
                </a:tc>
                <a:extLst>
                  <a:ext uri="{0D108BD9-81ED-4DB2-BD59-A6C34878D82A}">
                    <a16:rowId xmlns="" xmlns:a16="http://schemas.microsoft.com/office/drawing/2014/main" val="4196835599"/>
                  </a:ext>
                </a:extLst>
              </a:tr>
            </a:tbl>
          </a:graphicData>
        </a:graphic>
      </p:graphicFrame>
    </p:spTree>
    <p:extLst>
      <p:ext uri="{BB962C8B-B14F-4D97-AF65-F5344CB8AC3E}">
        <p14:creationId xmlns:p14="http://schemas.microsoft.com/office/powerpoint/2010/main" val="325753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5125" y="457200"/>
            <a:ext cx="9135180" cy="4562475"/>
          </a:xfrm>
          <a:prstGeom prst="rect">
            <a:avLst/>
          </a:prstGeom>
        </p:spPr>
      </p:pic>
    </p:spTree>
    <p:extLst>
      <p:ext uri="{BB962C8B-B14F-4D97-AF65-F5344CB8AC3E}">
        <p14:creationId xmlns:p14="http://schemas.microsoft.com/office/powerpoint/2010/main" val="345398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joyfulpapist.files.wordpress.com/2011/09/lionello-spada-st-je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264"/>
            <a:ext cx="9144000" cy="7119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57200"/>
            <a:ext cx="53340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Vulgate</a:t>
            </a:r>
            <a:r>
              <a:rPr lang="en-US" sz="32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sp>
        <p:nvSpPr>
          <p:cNvPr id="2" name="TextBox 1"/>
          <p:cNvSpPr txBox="1"/>
          <p:nvPr/>
        </p:nvSpPr>
        <p:spPr>
          <a:xfrm>
            <a:off x="609600" y="572631"/>
            <a:ext cx="5334000" cy="2246769"/>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                   St. Jerome’s fourth-century translation of the Bible from Greek into the common language of the people of his day, Latin.  </a:t>
            </a:r>
          </a:p>
        </p:txBody>
      </p:sp>
    </p:spTree>
    <p:extLst>
      <p:ext uri="{BB962C8B-B14F-4D97-AF65-F5344CB8AC3E}">
        <p14:creationId xmlns:p14="http://schemas.microsoft.com/office/powerpoint/2010/main" val="49489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laudemariottini.files.wordpress.com/2014/02/dead-sea-scroll-c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rose-publishing.com/Assets/ClientImages/powerpoint_slides/319X_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20364"/>
            <a:ext cx="5073370" cy="3780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sp>
        <p:nvSpPr>
          <p:cNvPr id="2" name="TextBox 1"/>
          <p:cNvSpPr txBox="1"/>
          <p:nvPr/>
        </p:nvSpPr>
        <p:spPr>
          <a:xfrm>
            <a:off x="914400" y="381000"/>
            <a:ext cx="7086600" cy="584775"/>
          </a:xfrm>
          <a:prstGeom prst="rect">
            <a:avLst/>
          </a:prstGeom>
          <a:noFill/>
        </p:spPr>
        <p:txBody>
          <a:bodyPr wrap="square" rtlCol="0">
            <a:spAutoFit/>
          </a:bodyPr>
          <a:lstStyle/>
          <a:p>
            <a:pPr algn="ctr"/>
            <a:r>
              <a:rPr lang="en-US" sz="3200" b="1" dirty="0">
                <a:ln>
                  <a:solidFill>
                    <a:sysClr val="windowText" lastClr="000000"/>
                  </a:solid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Cave number four, Qumran </a:t>
            </a:r>
          </a:p>
        </p:txBody>
      </p:sp>
    </p:spTree>
    <p:extLst>
      <p:ext uri="{BB962C8B-B14F-4D97-AF65-F5344CB8AC3E}">
        <p14:creationId xmlns:p14="http://schemas.microsoft.com/office/powerpoint/2010/main" val="150187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Not All Bibles Are the Same</a:t>
            </a:r>
          </a:p>
          <a:p>
            <a:endParaRPr lang="en-US" dirty="0"/>
          </a:p>
        </p:txBody>
      </p:sp>
      <p:pic>
        <p:nvPicPr>
          <p:cNvPr id="3074" name="Picture 2" descr="http://www.ucg.org/files/images/articleimages/types-of-bible-translation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0588"/>
          <a:stretch/>
        </p:blipFill>
        <p:spPr bwMode="auto">
          <a:xfrm>
            <a:off x="-1" y="1143000"/>
            <a:ext cx="9114479"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738" y="350967"/>
            <a:ext cx="8001000" cy="707886"/>
          </a:xfrm>
          <a:prstGeom prst="rect">
            <a:avLst/>
          </a:prstGeom>
          <a:noFill/>
        </p:spPr>
        <p:txBody>
          <a:bodyPr wrap="square" rtlCol="0">
            <a:spAutoFit/>
          </a:bodyPr>
          <a:lstStyle/>
          <a:p>
            <a:pPr algn="ctr"/>
            <a:r>
              <a:rPr lang="en-US" sz="4000" b="1" dirty="0"/>
              <a:t>Types of Bible Translations</a:t>
            </a:r>
          </a:p>
        </p:txBody>
      </p:sp>
    </p:spTree>
    <p:extLst>
      <p:ext uri="{BB962C8B-B14F-4D97-AF65-F5344CB8AC3E}">
        <p14:creationId xmlns:p14="http://schemas.microsoft.com/office/powerpoint/2010/main" val="652735349"/>
      </p:ext>
    </p:extLst>
  </p:cSld>
  <p:clrMapOvr>
    <a:masterClrMapping/>
  </p:clrMapOvr>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3359</TotalTime>
  <Words>720</Words>
  <Application>Microsoft Office PowerPoint</Application>
  <PresentationFormat>On-screen Show (4:3)</PresentationFormat>
  <Paragraphs>139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352</cp:revision>
  <dcterms:created xsi:type="dcterms:W3CDTF">2014-06-10T22:18:06Z</dcterms:created>
  <dcterms:modified xsi:type="dcterms:W3CDTF">2016-04-22T13:41:01Z</dcterms:modified>
</cp:coreProperties>
</file>