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0" r:id="rId3"/>
    <p:sldId id="275" r:id="rId4"/>
    <p:sldId id="258" r:id="rId5"/>
    <p:sldId id="257" r:id="rId6"/>
    <p:sldId id="260" r:id="rId7"/>
    <p:sldId id="261" r:id="rId8"/>
    <p:sldId id="262" r:id="rId9"/>
    <p:sldId id="263" r:id="rId10"/>
    <p:sldId id="264" r:id="rId11"/>
    <p:sldId id="265" r:id="rId12"/>
    <p:sldId id="266" r:id="rId13"/>
    <p:sldId id="267" r:id="rId14"/>
    <p:sldId id="273" r:id="rId15"/>
    <p:sldId id="268" r:id="rId16"/>
    <p:sldId id="269" r:id="rId17"/>
    <p:sldId id="271" r:id="rId18"/>
    <p:sldId id="276"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A87"/>
    <a:srgbClr val="B8B5C7"/>
    <a:srgbClr val="A5A40F"/>
    <a:srgbClr val="9D65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1EC59-67F0-2346-8EDC-D4CE5F80C105}" v="1019" dt="2020-04-05T22:16:17.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autoAdjust="0"/>
    <p:restoredTop sz="85702" autoAdjust="0"/>
  </p:normalViewPr>
  <p:slideViewPr>
    <p:cSldViewPr snapToGrid="0" snapToObjects="1">
      <p:cViewPr>
        <p:scale>
          <a:sx n="80" d="100"/>
          <a:sy n="80" d="100"/>
        </p:scale>
        <p:origin x="416" y="216"/>
      </p:cViewPr>
      <p:guideLst>
        <p:guide orient="horz" pos="2160"/>
        <p:guide pos="3840"/>
      </p:guideLst>
    </p:cSldViewPr>
  </p:slideViewPr>
  <p:notesTextViewPr>
    <p:cViewPr>
      <p:scale>
        <a:sx n="1" d="1"/>
        <a:sy n="1" d="1"/>
      </p:scale>
      <p:origin x="0" y="0"/>
    </p:cViewPr>
  </p:notesTextViewPr>
  <p:sorterViewPr>
    <p:cViewPr>
      <p:scale>
        <a:sx n="100" d="100"/>
        <a:sy n="100" d="100"/>
      </p:scale>
      <p:origin x="0" y="2515"/>
    </p:cViewPr>
  </p:sorterViewPr>
  <p:notesViewPr>
    <p:cSldViewPr snapToGrid="0" snapToObjects="1">
      <p:cViewPr>
        <p:scale>
          <a:sx n="130" d="100"/>
          <a:sy n="130" d="100"/>
        </p:scale>
        <p:origin x="2968" y="-4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2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BCD51-F00F-D947-90AA-87C7C46204E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98B7FAF-9D32-3C49-BACE-59441E1D4B85}">
      <dgm:prSet phldrT="[Text]"/>
      <dgm:spPr/>
      <dgm:t>
        <a:bodyPr/>
        <a:lstStyle/>
        <a:p>
          <a:r>
            <a:rPr lang="en-US" dirty="0"/>
            <a:t>Naomi &amp; Elimelech</a:t>
          </a:r>
        </a:p>
      </dgm:t>
    </dgm:pt>
    <dgm:pt modelId="{0EFE3E5C-B959-FC4E-8A05-E65A3C588CAA}" type="parTrans" cxnId="{8F5F3EE0-1EF9-BA4F-B5E0-71B7274B917D}">
      <dgm:prSet/>
      <dgm:spPr/>
      <dgm:t>
        <a:bodyPr/>
        <a:lstStyle/>
        <a:p>
          <a:endParaRPr lang="en-US"/>
        </a:p>
      </dgm:t>
    </dgm:pt>
    <dgm:pt modelId="{DBDC779F-0454-2D4C-B930-AD56134C62CE}" type="sibTrans" cxnId="{8F5F3EE0-1EF9-BA4F-B5E0-71B7274B917D}">
      <dgm:prSet/>
      <dgm:spPr/>
      <dgm:t>
        <a:bodyPr/>
        <a:lstStyle/>
        <a:p>
          <a:endParaRPr lang="en-US"/>
        </a:p>
      </dgm:t>
    </dgm:pt>
    <dgm:pt modelId="{1F5CEB6F-CA0B-FC4A-BD54-5462889D5D3A}" type="asst">
      <dgm:prSet phldrT="[Text]"/>
      <dgm:spPr/>
      <dgm:t>
        <a:bodyPr/>
        <a:lstStyle/>
        <a:p>
          <a:r>
            <a:rPr lang="en-US" b="0" i="0" u="none" dirty="0"/>
            <a:t>Ruth (of Moab)</a:t>
          </a:r>
          <a:endParaRPr lang="en-US" dirty="0"/>
        </a:p>
      </dgm:t>
    </dgm:pt>
    <dgm:pt modelId="{FC3DBCF7-153C-3F4B-A01F-1A23E76C6F4A}" type="parTrans" cxnId="{5A6BB52F-F4FF-854D-AEDF-90E080B05825}">
      <dgm:prSet/>
      <dgm:spPr/>
      <dgm:t>
        <a:bodyPr/>
        <a:lstStyle/>
        <a:p>
          <a:endParaRPr lang="en-US"/>
        </a:p>
      </dgm:t>
    </dgm:pt>
    <dgm:pt modelId="{D93A3227-A50D-1748-93F7-A3ACF8A4A26C}" type="sibTrans" cxnId="{5A6BB52F-F4FF-854D-AEDF-90E080B05825}">
      <dgm:prSet/>
      <dgm:spPr/>
      <dgm:t>
        <a:bodyPr/>
        <a:lstStyle/>
        <a:p>
          <a:endParaRPr lang="en-US"/>
        </a:p>
      </dgm:t>
    </dgm:pt>
    <dgm:pt modelId="{0536501C-8D84-A442-9096-AA311B9DC5F2}" type="asst">
      <dgm:prSet/>
      <dgm:spPr/>
      <dgm:t>
        <a:bodyPr/>
        <a:lstStyle/>
        <a:p>
          <a:r>
            <a:rPr lang="en-US" b="0" i="0" u="none" dirty="0" err="1"/>
            <a:t>Mahlon</a:t>
          </a:r>
          <a:endParaRPr lang="en-US" dirty="0"/>
        </a:p>
      </dgm:t>
    </dgm:pt>
    <dgm:pt modelId="{AF7D4B00-40C1-E84F-9EBC-CCE66512413D}" type="parTrans" cxnId="{375F2F78-7519-0F47-A0E1-F8E8A40AB290}">
      <dgm:prSet/>
      <dgm:spPr/>
      <dgm:t>
        <a:bodyPr/>
        <a:lstStyle/>
        <a:p>
          <a:endParaRPr lang="en-US"/>
        </a:p>
      </dgm:t>
    </dgm:pt>
    <dgm:pt modelId="{5FE955D0-F091-DE44-82AB-B3BE1DC9ADF6}" type="sibTrans" cxnId="{375F2F78-7519-0F47-A0E1-F8E8A40AB290}">
      <dgm:prSet/>
      <dgm:spPr/>
      <dgm:t>
        <a:bodyPr/>
        <a:lstStyle/>
        <a:p>
          <a:endParaRPr lang="en-US"/>
        </a:p>
      </dgm:t>
    </dgm:pt>
    <dgm:pt modelId="{290B4590-0394-3D45-A8FE-B4CD4B76100A}" type="asst">
      <dgm:prSet/>
      <dgm:spPr>
        <a:gradFill rotWithShape="0">
          <a:gsLst>
            <a:gs pos="0">
              <a:schemeClr val="accent6">
                <a:lumMod val="60000"/>
                <a:lumOff val="40000"/>
              </a:schemeClr>
            </a:gs>
            <a:gs pos="32000">
              <a:schemeClr val="accent1">
                <a:lumMod val="45000"/>
                <a:lumOff val="55000"/>
              </a:schemeClr>
            </a:gs>
            <a:gs pos="83000">
              <a:srgbClr val="0070C0"/>
            </a:gs>
            <a:gs pos="100000">
              <a:srgbClr val="0070C0"/>
            </a:gs>
          </a:gsLst>
          <a:lin ang="5400000" scaled="1"/>
        </a:gradFill>
      </dgm:spPr>
      <dgm:t>
        <a:bodyPr/>
        <a:lstStyle/>
        <a:p>
          <a:r>
            <a:rPr lang="en-US" dirty="0"/>
            <a:t>Offspring of Ruth and Boaz</a:t>
          </a:r>
        </a:p>
      </dgm:t>
    </dgm:pt>
    <dgm:pt modelId="{BB3EF260-D793-B949-BE07-7F96655AF970}" type="parTrans" cxnId="{29D3B3ED-B07C-854F-BFCA-278048E9A6C7}">
      <dgm:prSet/>
      <dgm:spPr/>
      <dgm:t>
        <a:bodyPr/>
        <a:lstStyle/>
        <a:p>
          <a:endParaRPr lang="en-US"/>
        </a:p>
      </dgm:t>
    </dgm:pt>
    <dgm:pt modelId="{191AF1C0-1C47-4645-AD8D-4DA3B4D4838C}" type="sibTrans" cxnId="{29D3B3ED-B07C-854F-BFCA-278048E9A6C7}">
      <dgm:prSet/>
      <dgm:spPr/>
      <dgm:t>
        <a:bodyPr/>
        <a:lstStyle/>
        <a:p>
          <a:endParaRPr lang="en-US"/>
        </a:p>
      </dgm:t>
    </dgm:pt>
    <dgm:pt modelId="{8645EDA7-A0F9-2247-88F0-2B02BB70FC7B}" type="pres">
      <dgm:prSet presAssocID="{7A5BCD51-F00F-D947-90AA-87C7C46204EB}" presName="hierChild1" presStyleCnt="0">
        <dgm:presLayoutVars>
          <dgm:orgChart val="1"/>
          <dgm:chPref val="1"/>
          <dgm:dir/>
          <dgm:animOne val="branch"/>
          <dgm:animLvl val="lvl"/>
          <dgm:resizeHandles/>
        </dgm:presLayoutVars>
      </dgm:prSet>
      <dgm:spPr/>
      <dgm:t>
        <a:bodyPr/>
        <a:lstStyle/>
        <a:p>
          <a:endParaRPr lang="en-US"/>
        </a:p>
      </dgm:t>
    </dgm:pt>
    <dgm:pt modelId="{25D792A0-4474-0444-B869-896CC5CA20AE}" type="pres">
      <dgm:prSet presAssocID="{C98B7FAF-9D32-3C49-BACE-59441E1D4B85}" presName="hierRoot1" presStyleCnt="0">
        <dgm:presLayoutVars>
          <dgm:hierBranch val="init"/>
        </dgm:presLayoutVars>
      </dgm:prSet>
      <dgm:spPr/>
    </dgm:pt>
    <dgm:pt modelId="{20B77837-D73A-9C4B-AD29-9E8B4B9633F6}" type="pres">
      <dgm:prSet presAssocID="{C98B7FAF-9D32-3C49-BACE-59441E1D4B85}" presName="rootComposite1" presStyleCnt="0"/>
      <dgm:spPr/>
    </dgm:pt>
    <dgm:pt modelId="{033127EE-408E-594F-B13D-AC1AECDF9D32}" type="pres">
      <dgm:prSet presAssocID="{C98B7FAF-9D32-3C49-BACE-59441E1D4B85}" presName="rootText1" presStyleLbl="node0" presStyleIdx="0" presStyleCnt="1">
        <dgm:presLayoutVars>
          <dgm:chPref val="3"/>
        </dgm:presLayoutVars>
      </dgm:prSet>
      <dgm:spPr/>
      <dgm:t>
        <a:bodyPr/>
        <a:lstStyle/>
        <a:p>
          <a:endParaRPr lang="en-US"/>
        </a:p>
      </dgm:t>
    </dgm:pt>
    <dgm:pt modelId="{9D6F57B8-6350-3A4D-9DE8-355DA3B5EFE1}" type="pres">
      <dgm:prSet presAssocID="{C98B7FAF-9D32-3C49-BACE-59441E1D4B85}" presName="rootConnector1" presStyleLbl="node1" presStyleIdx="0" presStyleCnt="0"/>
      <dgm:spPr/>
      <dgm:t>
        <a:bodyPr/>
        <a:lstStyle/>
        <a:p>
          <a:endParaRPr lang="en-US"/>
        </a:p>
      </dgm:t>
    </dgm:pt>
    <dgm:pt modelId="{C1108A33-F9AF-0547-902A-B27EFE7B3056}" type="pres">
      <dgm:prSet presAssocID="{C98B7FAF-9D32-3C49-BACE-59441E1D4B85}" presName="hierChild2" presStyleCnt="0"/>
      <dgm:spPr/>
    </dgm:pt>
    <dgm:pt modelId="{1D71F42B-34BA-5645-9C5D-7B7C298AF6E0}" type="pres">
      <dgm:prSet presAssocID="{C98B7FAF-9D32-3C49-BACE-59441E1D4B85}" presName="hierChild3" presStyleCnt="0"/>
      <dgm:spPr/>
    </dgm:pt>
    <dgm:pt modelId="{45E8400F-04E9-2449-B401-51FA2571113B}" type="pres">
      <dgm:prSet presAssocID="{FC3DBCF7-153C-3F4B-A01F-1A23E76C6F4A}" presName="Name111" presStyleLbl="parChTrans1D2" presStyleIdx="0" presStyleCnt="3"/>
      <dgm:spPr/>
      <dgm:t>
        <a:bodyPr/>
        <a:lstStyle/>
        <a:p>
          <a:endParaRPr lang="en-US"/>
        </a:p>
      </dgm:t>
    </dgm:pt>
    <dgm:pt modelId="{3C806F64-728E-084D-BD40-13EA4825D180}" type="pres">
      <dgm:prSet presAssocID="{1F5CEB6F-CA0B-FC4A-BD54-5462889D5D3A}" presName="hierRoot3" presStyleCnt="0">
        <dgm:presLayoutVars>
          <dgm:hierBranch val="init"/>
        </dgm:presLayoutVars>
      </dgm:prSet>
      <dgm:spPr/>
    </dgm:pt>
    <dgm:pt modelId="{C0F64B6C-6B6C-3A49-9564-6E78B0B85B0F}" type="pres">
      <dgm:prSet presAssocID="{1F5CEB6F-CA0B-FC4A-BD54-5462889D5D3A}" presName="rootComposite3" presStyleCnt="0"/>
      <dgm:spPr/>
    </dgm:pt>
    <dgm:pt modelId="{EDCE9D0D-83B8-EC4A-9A88-BFD789413CF6}" type="pres">
      <dgm:prSet presAssocID="{1F5CEB6F-CA0B-FC4A-BD54-5462889D5D3A}" presName="rootText3" presStyleLbl="asst1" presStyleIdx="0" presStyleCnt="3">
        <dgm:presLayoutVars>
          <dgm:chPref val="3"/>
        </dgm:presLayoutVars>
      </dgm:prSet>
      <dgm:spPr/>
      <dgm:t>
        <a:bodyPr/>
        <a:lstStyle/>
        <a:p>
          <a:endParaRPr lang="en-US"/>
        </a:p>
      </dgm:t>
    </dgm:pt>
    <dgm:pt modelId="{23A6C17F-4524-CC40-985E-5573A0A9F8EB}" type="pres">
      <dgm:prSet presAssocID="{1F5CEB6F-CA0B-FC4A-BD54-5462889D5D3A}" presName="rootConnector3" presStyleLbl="asst1" presStyleIdx="0" presStyleCnt="3"/>
      <dgm:spPr/>
      <dgm:t>
        <a:bodyPr/>
        <a:lstStyle/>
        <a:p>
          <a:endParaRPr lang="en-US"/>
        </a:p>
      </dgm:t>
    </dgm:pt>
    <dgm:pt modelId="{E3FFFB98-373E-C542-8E96-4F646D6F0733}" type="pres">
      <dgm:prSet presAssocID="{1F5CEB6F-CA0B-FC4A-BD54-5462889D5D3A}" presName="hierChild6" presStyleCnt="0"/>
      <dgm:spPr/>
    </dgm:pt>
    <dgm:pt modelId="{CE8DB9A9-79A4-B74F-80D9-8590DAE1EB15}" type="pres">
      <dgm:prSet presAssocID="{1F5CEB6F-CA0B-FC4A-BD54-5462889D5D3A}" presName="hierChild7" presStyleCnt="0"/>
      <dgm:spPr/>
    </dgm:pt>
    <dgm:pt modelId="{59201A6C-AD50-124A-A420-4649F869DAC3}" type="pres">
      <dgm:prSet presAssocID="{AF7D4B00-40C1-E84F-9EBC-CCE66512413D}" presName="Name111" presStyleLbl="parChTrans1D2" presStyleIdx="1" presStyleCnt="3"/>
      <dgm:spPr/>
      <dgm:t>
        <a:bodyPr/>
        <a:lstStyle/>
        <a:p>
          <a:endParaRPr lang="en-US"/>
        </a:p>
      </dgm:t>
    </dgm:pt>
    <dgm:pt modelId="{BE887521-9109-1D4F-A6D1-E777A87685B6}" type="pres">
      <dgm:prSet presAssocID="{0536501C-8D84-A442-9096-AA311B9DC5F2}" presName="hierRoot3" presStyleCnt="0">
        <dgm:presLayoutVars>
          <dgm:hierBranch val="init"/>
        </dgm:presLayoutVars>
      </dgm:prSet>
      <dgm:spPr/>
    </dgm:pt>
    <dgm:pt modelId="{1A3AF624-9746-4849-8F99-BA18A9B503DB}" type="pres">
      <dgm:prSet presAssocID="{0536501C-8D84-A442-9096-AA311B9DC5F2}" presName="rootComposite3" presStyleCnt="0"/>
      <dgm:spPr/>
    </dgm:pt>
    <dgm:pt modelId="{F2A28013-7C3D-154D-9CFF-7839C85B9C25}" type="pres">
      <dgm:prSet presAssocID="{0536501C-8D84-A442-9096-AA311B9DC5F2}" presName="rootText3" presStyleLbl="asst1" presStyleIdx="1" presStyleCnt="3">
        <dgm:presLayoutVars>
          <dgm:chPref val="3"/>
        </dgm:presLayoutVars>
      </dgm:prSet>
      <dgm:spPr/>
      <dgm:t>
        <a:bodyPr/>
        <a:lstStyle/>
        <a:p>
          <a:endParaRPr lang="en-US"/>
        </a:p>
      </dgm:t>
    </dgm:pt>
    <dgm:pt modelId="{5A96ADED-D486-C547-8CF8-B7A3F84D382D}" type="pres">
      <dgm:prSet presAssocID="{0536501C-8D84-A442-9096-AA311B9DC5F2}" presName="rootConnector3" presStyleLbl="asst1" presStyleIdx="1" presStyleCnt="3"/>
      <dgm:spPr/>
      <dgm:t>
        <a:bodyPr/>
        <a:lstStyle/>
        <a:p>
          <a:endParaRPr lang="en-US"/>
        </a:p>
      </dgm:t>
    </dgm:pt>
    <dgm:pt modelId="{F9FF16C4-8715-D34F-9705-26F4FBF81D4E}" type="pres">
      <dgm:prSet presAssocID="{0536501C-8D84-A442-9096-AA311B9DC5F2}" presName="hierChild6" presStyleCnt="0"/>
      <dgm:spPr/>
    </dgm:pt>
    <dgm:pt modelId="{BEF4363D-04E4-7D4E-9008-BF6EA11C8B5C}" type="pres">
      <dgm:prSet presAssocID="{0536501C-8D84-A442-9096-AA311B9DC5F2}" presName="hierChild7" presStyleCnt="0"/>
      <dgm:spPr/>
    </dgm:pt>
    <dgm:pt modelId="{E9092AE5-AB40-194C-A4B8-677D02C359BF}" type="pres">
      <dgm:prSet presAssocID="{BB3EF260-D793-B949-BE07-7F96655AF970}" presName="Name111" presStyleLbl="parChTrans1D2" presStyleIdx="2" presStyleCnt="3"/>
      <dgm:spPr/>
      <dgm:t>
        <a:bodyPr/>
        <a:lstStyle/>
        <a:p>
          <a:endParaRPr lang="en-US"/>
        </a:p>
      </dgm:t>
    </dgm:pt>
    <dgm:pt modelId="{6459E9B2-F900-6C48-8F62-361AA4EF2BE3}" type="pres">
      <dgm:prSet presAssocID="{290B4590-0394-3D45-A8FE-B4CD4B76100A}" presName="hierRoot3" presStyleCnt="0">
        <dgm:presLayoutVars>
          <dgm:hierBranch val="init"/>
        </dgm:presLayoutVars>
      </dgm:prSet>
      <dgm:spPr/>
    </dgm:pt>
    <dgm:pt modelId="{97759F9F-299F-E24D-9693-91652B351D1B}" type="pres">
      <dgm:prSet presAssocID="{290B4590-0394-3D45-A8FE-B4CD4B76100A}" presName="rootComposite3" presStyleCnt="0"/>
      <dgm:spPr/>
    </dgm:pt>
    <dgm:pt modelId="{E73C51C1-94DA-7347-951E-A430D177C31E}" type="pres">
      <dgm:prSet presAssocID="{290B4590-0394-3D45-A8FE-B4CD4B76100A}" presName="rootText3" presStyleLbl="asst1" presStyleIdx="2" presStyleCnt="3">
        <dgm:presLayoutVars>
          <dgm:chPref val="3"/>
        </dgm:presLayoutVars>
      </dgm:prSet>
      <dgm:spPr/>
      <dgm:t>
        <a:bodyPr/>
        <a:lstStyle/>
        <a:p>
          <a:endParaRPr lang="en-US"/>
        </a:p>
      </dgm:t>
    </dgm:pt>
    <dgm:pt modelId="{28DED5D7-02E7-4643-A247-BAF5507AE9BD}" type="pres">
      <dgm:prSet presAssocID="{290B4590-0394-3D45-A8FE-B4CD4B76100A}" presName="rootConnector3" presStyleLbl="asst1" presStyleIdx="2" presStyleCnt="3"/>
      <dgm:spPr/>
      <dgm:t>
        <a:bodyPr/>
        <a:lstStyle/>
        <a:p>
          <a:endParaRPr lang="en-US"/>
        </a:p>
      </dgm:t>
    </dgm:pt>
    <dgm:pt modelId="{0F501C32-AB5E-C449-A5C0-875F8C7672CC}" type="pres">
      <dgm:prSet presAssocID="{290B4590-0394-3D45-A8FE-B4CD4B76100A}" presName="hierChild6" presStyleCnt="0"/>
      <dgm:spPr/>
    </dgm:pt>
    <dgm:pt modelId="{4DDA9D82-7B09-CA4B-8D5E-5B04B9607FB5}" type="pres">
      <dgm:prSet presAssocID="{290B4590-0394-3D45-A8FE-B4CD4B76100A}" presName="hierChild7" presStyleCnt="0"/>
      <dgm:spPr/>
    </dgm:pt>
  </dgm:ptLst>
  <dgm:cxnLst>
    <dgm:cxn modelId="{505F189B-374A-404C-A034-A3323DE898CB}" type="presOf" srcId="{C98B7FAF-9D32-3C49-BACE-59441E1D4B85}" destId="{9D6F57B8-6350-3A4D-9DE8-355DA3B5EFE1}" srcOrd="1" destOrd="0" presId="urn:microsoft.com/office/officeart/2005/8/layout/orgChart1"/>
    <dgm:cxn modelId="{375F2F78-7519-0F47-A0E1-F8E8A40AB290}" srcId="{C98B7FAF-9D32-3C49-BACE-59441E1D4B85}" destId="{0536501C-8D84-A442-9096-AA311B9DC5F2}" srcOrd="1" destOrd="0" parTransId="{AF7D4B00-40C1-E84F-9EBC-CCE66512413D}" sibTransId="{5FE955D0-F091-DE44-82AB-B3BE1DC9ADF6}"/>
    <dgm:cxn modelId="{5C3B44EA-BB00-4843-8D2A-6E5189D45683}" type="presOf" srcId="{BB3EF260-D793-B949-BE07-7F96655AF970}" destId="{E9092AE5-AB40-194C-A4B8-677D02C359BF}" srcOrd="0" destOrd="0" presId="urn:microsoft.com/office/officeart/2005/8/layout/orgChart1"/>
    <dgm:cxn modelId="{2BD971AB-42B1-AE47-B7FD-7E3451B706C6}" type="presOf" srcId="{AF7D4B00-40C1-E84F-9EBC-CCE66512413D}" destId="{59201A6C-AD50-124A-A420-4649F869DAC3}" srcOrd="0" destOrd="0" presId="urn:microsoft.com/office/officeart/2005/8/layout/orgChart1"/>
    <dgm:cxn modelId="{29D3B3ED-B07C-854F-BFCA-278048E9A6C7}" srcId="{C98B7FAF-9D32-3C49-BACE-59441E1D4B85}" destId="{290B4590-0394-3D45-A8FE-B4CD4B76100A}" srcOrd="2" destOrd="0" parTransId="{BB3EF260-D793-B949-BE07-7F96655AF970}" sibTransId="{191AF1C0-1C47-4645-AD8D-4DA3B4D4838C}"/>
    <dgm:cxn modelId="{F04FC3BF-87A9-5340-B6A3-F1BA6C32B089}" type="presOf" srcId="{C98B7FAF-9D32-3C49-BACE-59441E1D4B85}" destId="{033127EE-408E-594F-B13D-AC1AECDF9D32}" srcOrd="0" destOrd="0" presId="urn:microsoft.com/office/officeart/2005/8/layout/orgChart1"/>
    <dgm:cxn modelId="{F5D243C0-FF33-E644-A82E-37DC20C147CA}" type="presOf" srcId="{0536501C-8D84-A442-9096-AA311B9DC5F2}" destId="{F2A28013-7C3D-154D-9CFF-7839C85B9C25}" srcOrd="0" destOrd="0" presId="urn:microsoft.com/office/officeart/2005/8/layout/orgChart1"/>
    <dgm:cxn modelId="{5A6BB52F-F4FF-854D-AEDF-90E080B05825}" srcId="{C98B7FAF-9D32-3C49-BACE-59441E1D4B85}" destId="{1F5CEB6F-CA0B-FC4A-BD54-5462889D5D3A}" srcOrd="0" destOrd="0" parTransId="{FC3DBCF7-153C-3F4B-A01F-1A23E76C6F4A}" sibTransId="{D93A3227-A50D-1748-93F7-A3ACF8A4A26C}"/>
    <dgm:cxn modelId="{B4DBF33F-B219-FE49-82D1-9B2F5BEBC3A5}" type="presOf" srcId="{290B4590-0394-3D45-A8FE-B4CD4B76100A}" destId="{28DED5D7-02E7-4643-A247-BAF5507AE9BD}" srcOrd="1" destOrd="0" presId="urn:microsoft.com/office/officeart/2005/8/layout/orgChart1"/>
    <dgm:cxn modelId="{46AC94E8-423B-0E40-A0F6-B1B9E618B4CB}" type="presOf" srcId="{1F5CEB6F-CA0B-FC4A-BD54-5462889D5D3A}" destId="{EDCE9D0D-83B8-EC4A-9A88-BFD789413CF6}" srcOrd="0" destOrd="0" presId="urn:microsoft.com/office/officeart/2005/8/layout/orgChart1"/>
    <dgm:cxn modelId="{43844AE6-6C4F-7143-BD1E-1B28EBFCAD1E}" type="presOf" srcId="{FC3DBCF7-153C-3F4B-A01F-1A23E76C6F4A}" destId="{45E8400F-04E9-2449-B401-51FA2571113B}" srcOrd="0" destOrd="0" presId="urn:microsoft.com/office/officeart/2005/8/layout/orgChart1"/>
    <dgm:cxn modelId="{3907FF96-135C-1543-8254-04252E336D21}" type="presOf" srcId="{7A5BCD51-F00F-D947-90AA-87C7C46204EB}" destId="{8645EDA7-A0F9-2247-88F0-2B02BB70FC7B}" srcOrd="0" destOrd="0" presId="urn:microsoft.com/office/officeart/2005/8/layout/orgChart1"/>
    <dgm:cxn modelId="{8F5F3EE0-1EF9-BA4F-B5E0-71B7274B917D}" srcId="{7A5BCD51-F00F-D947-90AA-87C7C46204EB}" destId="{C98B7FAF-9D32-3C49-BACE-59441E1D4B85}" srcOrd="0" destOrd="0" parTransId="{0EFE3E5C-B959-FC4E-8A05-E65A3C588CAA}" sibTransId="{DBDC779F-0454-2D4C-B930-AD56134C62CE}"/>
    <dgm:cxn modelId="{7D5EBD50-C4E8-3440-B104-24D95F8E5098}" type="presOf" srcId="{0536501C-8D84-A442-9096-AA311B9DC5F2}" destId="{5A96ADED-D486-C547-8CF8-B7A3F84D382D}" srcOrd="1" destOrd="0" presId="urn:microsoft.com/office/officeart/2005/8/layout/orgChart1"/>
    <dgm:cxn modelId="{588DE674-A228-2345-B937-CEF71C8660F1}" type="presOf" srcId="{290B4590-0394-3D45-A8FE-B4CD4B76100A}" destId="{E73C51C1-94DA-7347-951E-A430D177C31E}" srcOrd="0" destOrd="0" presId="urn:microsoft.com/office/officeart/2005/8/layout/orgChart1"/>
    <dgm:cxn modelId="{9EE56A83-2C7B-1E48-8D9C-7BFB199981DF}" type="presOf" srcId="{1F5CEB6F-CA0B-FC4A-BD54-5462889D5D3A}" destId="{23A6C17F-4524-CC40-985E-5573A0A9F8EB}" srcOrd="1" destOrd="0" presId="urn:microsoft.com/office/officeart/2005/8/layout/orgChart1"/>
    <dgm:cxn modelId="{53677D57-E6D7-0145-8859-391368261742}" type="presParOf" srcId="{8645EDA7-A0F9-2247-88F0-2B02BB70FC7B}" destId="{25D792A0-4474-0444-B869-896CC5CA20AE}" srcOrd="0" destOrd="0" presId="urn:microsoft.com/office/officeart/2005/8/layout/orgChart1"/>
    <dgm:cxn modelId="{F76B44AF-98B3-5346-8B0F-29EF35BA2997}" type="presParOf" srcId="{25D792A0-4474-0444-B869-896CC5CA20AE}" destId="{20B77837-D73A-9C4B-AD29-9E8B4B9633F6}" srcOrd="0" destOrd="0" presId="urn:microsoft.com/office/officeart/2005/8/layout/orgChart1"/>
    <dgm:cxn modelId="{A9065421-FD89-B845-A8B7-50835E418188}" type="presParOf" srcId="{20B77837-D73A-9C4B-AD29-9E8B4B9633F6}" destId="{033127EE-408E-594F-B13D-AC1AECDF9D32}" srcOrd="0" destOrd="0" presId="urn:microsoft.com/office/officeart/2005/8/layout/orgChart1"/>
    <dgm:cxn modelId="{AC1CAC1B-9ED9-0A4D-9986-7266104B16B8}" type="presParOf" srcId="{20B77837-D73A-9C4B-AD29-9E8B4B9633F6}" destId="{9D6F57B8-6350-3A4D-9DE8-355DA3B5EFE1}" srcOrd="1" destOrd="0" presId="urn:microsoft.com/office/officeart/2005/8/layout/orgChart1"/>
    <dgm:cxn modelId="{89724690-BE90-7147-A5E8-82E3B48C8245}" type="presParOf" srcId="{25D792A0-4474-0444-B869-896CC5CA20AE}" destId="{C1108A33-F9AF-0547-902A-B27EFE7B3056}" srcOrd="1" destOrd="0" presId="urn:microsoft.com/office/officeart/2005/8/layout/orgChart1"/>
    <dgm:cxn modelId="{995F79A5-EDB0-CB48-B68C-37A7D0F89FAD}" type="presParOf" srcId="{25D792A0-4474-0444-B869-896CC5CA20AE}" destId="{1D71F42B-34BA-5645-9C5D-7B7C298AF6E0}" srcOrd="2" destOrd="0" presId="urn:microsoft.com/office/officeart/2005/8/layout/orgChart1"/>
    <dgm:cxn modelId="{FB53B82F-7BE3-AE4B-A7A3-5A50733EB4BD}" type="presParOf" srcId="{1D71F42B-34BA-5645-9C5D-7B7C298AF6E0}" destId="{45E8400F-04E9-2449-B401-51FA2571113B}" srcOrd="0" destOrd="0" presId="urn:microsoft.com/office/officeart/2005/8/layout/orgChart1"/>
    <dgm:cxn modelId="{B0196AF9-A6B8-244C-A14F-54FFE74D9B82}" type="presParOf" srcId="{1D71F42B-34BA-5645-9C5D-7B7C298AF6E0}" destId="{3C806F64-728E-084D-BD40-13EA4825D180}" srcOrd="1" destOrd="0" presId="urn:microsoft.com/office/officeart/2005/8/layout/orgChart1"/>
    <dgm:cxn modelId="{907E42C1-F8EC-9443-A5CD-FB26B914AFE2}" type="presParOf" srcId="{3C806F64-728E-084D-BD40-13EA4825D180}" destId="{C0F64B6C-6B6C-3A49-9564-6E78B0B85B0F}" srcOrd="0" destOrd="0" presId="urn:microsoft.com/office/officeart/2005/8/layout/orgChart1"/>
    <dgm:cxn modelId="{7455F0ED-3796-B54E-9C11-0AADC1D27DFC}" type="presParOf" srcId="{C0F64B6C-6B6C-3A49-9564-6E78B0B85B0F}" destId="{EDCE9D0D-83B8-EC4A-9A88-BFD789413CF6}" srcOrd="0" destOrd="0" presId="urn:microsoft.com/office/officeart/2005/8/layout/orgChart1"/>
    <dgm:cxn modelId="{8A4C9F0E-8007-C549-81C6-0EF1F86F7B0C}" type="presParOf" srcId="{C0F64B6C-6B6C-3A49-9564-6E78B0B85B0F}" destId="{23A6C17F-4524-CC40-985E-5573A0A9F8EB}" srcOrd="1" destOrd="0" presId="urn:microsoft.com/office/officeart/2005/8/layout/orgChart1"/>
    <dgm:cxn modelId="{604E5B61-0CF1-6749-9CCB-887404C6C6CE}" type="presParOf" srcId="{3C806F64-728E-084D-BD40-13EA4825D180}" destId="{E3FFFB98-373E-C542-8E96-4F646D6F0733}" srcOrd="1" destOrd="0" presId="urn:microsoft.com/office/officeart/2005/8/layout/orgChart1"/>
    <dgm:cxn modelId="{9A3A1371-C4E0-844C-B377-13F73A6A4844}" type="presParOf" srcId="{3C806F64-728E-084D-BD40-13EA4825D180}" destId="{CE8DB9A9-79A4-B74F-80D9-8590DAE1EB15}" srcOrd="2" destOrd="0" presId="urn:microsoft.com/office/officeart/2005/8/layout/orgChart1"/>
    <dgm:cxn modelId="{BAFE1DAC-EA9B-AB4B-96BF-FB523DFC9880}" type="presParOf" srcId="{1D71F42B-34BA-5645-9C5D-7B7C298AF6E0}" destId="{59201A6C-AD50-124A-A420-4649F869DAC3}" srcOrd="2" destOrd="0" presId="urn:microsoft.com/office/officeart/2005/8/layout/orgChart1"/>
    <dgm:cxn modelId="{2B17CD73-4F71-2D41-A8A3-85E19F13ACB4}" type="presParOf" srcId="{1D71F42B-34BA-5645-9C5D-7B7C298AF6E0}" destId="{BE887521-9109-1D4F-A6D1-E777A87685B6}" srcOrd="3" destOrd="0" presId="urn:microsoft.com/office/officeart/2005/8/layout/orgChart1"/>
    <dgm:cxn modelId="{1C2C548C-FDAB-0344-923D-3A62C3A0006C}" type="presParOf" srcId="{BE887521-9109-1D4F-A6D1-E777A87685B6}" destId="{1A3AF624-9746-4849-8F99-BA18A9B503DB}" srcOrd="0" destOrd="0" presId="urn:microsoft.com/office/officeart/2005/8/layout/orgChart1"/>
    <dgm:cxn modelId="{BFF1C13B-B7BD-E240-9EDE-E508A49FB8BC}" type="presParOf" srcId="{1A3AF624-9746-4849-8F99-BA18A9B503DB}" destId="{F2A28013-7C3D-154D-9CFF-7839C85B9C25}" srcOrd="0" destOrd="0" presId="urn:microsoft.com/office/officeart/2005/8/layout/orgChart1"/>
    <dgm:cxn modelId="{BA0F9BCC-D36A-9646-B513-951CD34A80D3}" type="presParOf" srcId="{1A3AF624-9746-4849-8F99-BA18A9B503DB}" destId="{5A96ADED-D486-C547-8CF8-B7A3F84D382D}" srcOrd="1" destOrd="0" presId="urn:microsoft.com/office/officeart/2005/8/layout/orgChart1"/>
    <dgm:cxn modelId="{0D85C5C6-70AB-7F4F-B15A-397E4D52256C}" type="presParOf" srcId="{BE887521-9109-1D4F-A6D1-E777A87685B6}" destId="{F9FF16C4-8715-D34F-9705-26F4FBF81D4E}" srcOrd="1" destOrd="0" presId="urn:microsoft.com/office/officeart/2005/8/layout/orgChart1"/>
    <dgm:cxn modelId="{A5F09FAC-214F-E747-9099-B118FE731F41}" type="presParOf" srcId="{BE887521-9109-1D4F-A6D1-E777A87685B6}" destId="{BEF4363D-04E4-7D4E-9008-BF6EA11C8B5C}" srcOrd="2" destOrd="0" presId="urn:microsoft.com/office/officeart/2005/8/layout/orgChart1"/>
    <dgm:cxn modelId="{1C9B77B4-BFD8-B040-8DFE-048D111A01E0}" type="presParOf" srcId="{1D71F42B-34BA-5645-9C5D-7B7C298AF6E0}" destId="{E9092AE5-AB40-194C-A4B8-677D02C359BF}" srcOrd="4" destOrd="0" presId="urn:microsoft.com/office/officeart/2005/8/layout/orgChart1"/>
    <dgm:cxn modelId="{915D5142-AF3A-9744-A071-A472042D2089}" type="presParOf" srcId="{1D71F42B-34BA-5645-9C5D-7B7C298AF6E0}" destId="{6459E9B2-F900-6C48-8F62-361AA4EF2BE3}" srcOrd="5" destOrd="0" presId="urn:microsoft.com/office/officeart/2005/8/layout/orgChart1"/>
    <dgm:cxn modelId="{D7B222F2-CB3A-2546-98EF-11BD52C30932}" type="presParOf" srcId="{6459E9B2-F900-6C48-8F62-361AA4EF2BE3}" destId="{97759F9F-299F-E24D-9693-91652B351D1B}" srcOrd="0" destOrd="0" presId="urn:microsoft.com/office/officeart/2005/8/layout/orgChart1"/>
    <dgm:cxn modelId="{D808D489-3338-814E-AF11-4D08E7D56B7F}" type="presParOf" srcId="{97759F9F-299F-E24D-9693-91652B351D1B}" destId="{E73C51C1-94DA-7347-951E-A430D177C31E}" srcOrd="0" destOrd="0" presId="urn:microsoft.com/office/officeart/2005/8/layout/orgChart1"/>
    <dgm:cxn modelId="{81A102C0-0987-F341-876A-BC1AB2CFE9C4}" type="presParOf" srcId="{97759F9F-299F-E24D-9693-91652B351D1B}" destId="{28DED5D7-02E7-4643-A247-BAF5507AE9BD}" srcOrd="1" destOrd="0" presId="urn:microsoft.com/office/officeart/2005/8/layout/orgChart1"/>
    <dgm:cxn modelId="{4478D774-2938-8E48-83E4-C400DC87FFA8}" type="presParOf" srcId="{6459E9B2-F900-6C48-8F62-361AA4EF2BE3}" destId="{0F501C32-AB5E-C449-A5C0-875F8C7672CC}" srcOrd="1" destOrd="0" presId="urn:microsoft.com/office/officeart/2005/8/layout/orgChart1"/>
    <dgm:cxn modelId="{D39D4104-7BCD-144F-A84B-8C3352250E97}" type="presParOf" srcId="{6459E9B2-F900-6C48-8F62-361AA4EF2BE3}" destId="{4DDA9D82-7B09-CA4B-8D5E-5B04B9607FB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92AE5-AB40-194C-A4B8-677D02C359BF}">
      <dsp:nvSpPr>
        <dsp:cNvPr id="0" name=""/>
        <dsp:cNvSpPr/>
      </dsp:nvSpPr>
      <dsp:spPr>
        <a:xfrm>
          <a:off x="2805998" y="944605"/>
          <a:ext cx="198313" cy="2209775"/>
        </a:xfrm>
        <a:custGeom>
          <a:avLst/>
          <a:gdLst/>
          <a:ahLst/>
          <a:cxnLst/>
          <a:rect l="0" t="0" r="0" b="0"/>
          <a:pathLst>
            <a:path>
              <a:moveTo>
                <a:pt x="198313" y="0"/>
              </a:moveTo>
              <a:lnTo>
                <a:pt x="198313" y="2209775"/>
              </a:lnTo>
              <a:lnTo>
                <a:pt x="0" y="22097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201A6C-AD50-124A-A420-4649F869DAC3}">
      <dsp:nvSpPr>
        <dsp:cNvPr id="0" name=""/>
        <dsp:cNvSpPr/>
      </dsp:nvSpPr>
      <dsp:spPr>
        <a:xfrm>
          <a:off x="3004312" y="944605"/>
          <a:ext cx="198313" cy="868800"/>
        </a:xfrm>
        <a:custGeom>
          <a:avLst/>
          <a:gdLst/>
          <a:ahLst/>
          <a:cxnLst/>
          <a:rect l="0" t="0" r="0" b="0"/>
          <a:pathLst>
            <a:path>
              <a:moveTo>
                <a:pt x="0" y="0"/>
              </a:moveTo>
              <a:lnTo>
                <a:pt x="0" y="868800"/>
              </a:lnTo>
              <a:lnTo>
                <a:pt x="198313" y="868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E8400F-04E9-2449-B401-51FA2571113B}">
      <dsp:nvSpPr>
        <dsp:cNvPr id="0" name=""/>
        <dsp:cNvSpPr/>
      </dsp:nvSpPr>
      <dsp:spPr>
        <a:xfrm>
          <a:off x="2805998" y="944605"/>
          <a:ext cx="198313" cy="868800"/>
        </a:xfrm>
        <a:custGeom>
          <a:avLst/>
          <a:gdLst/>
          <a:ahLst/>
          <a:cxnLst/>
          <a:rect l="0" t="0" r="0" b="0"/>
          <a:pathLst>
            <a:path>
              <a:moveTo>
                <a:pt x="198313" y="0"/>
              </a:moveTo>
              <a:lnTo>
                <a:pt x="198313" y="868800"/>
              </a:lnTo>
              <a:lnTo>
                <a:pt x="0" y="868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3127EE-408E-594F-B13D-AC1AECDF9D32}">
      <dsp:nvSpPr>
        <dsp:cNvPr id="0" name=""/>
        <dsp:cNvSpPr/>
      </dsp:nvSpPr>
      <dsp:spPr>
        <a:xfrm>
          <a:off x="2059963" y="257"/>
          <a:ext cx="1888697" cy="944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Naomi &amp; Elimelech</a:t>
          </a:r>
        </a:p>
      </dsp:txBody>
      <dsp:txXfrm>
        <a:off x="2059963" y="257"/>
        <a:ext cx="1888697" cy="944348"/>
      </dsp:txXfrm>
    </dsp:sp>
    <dsp:sp modelId="{EDCE9D0D-83B8-EC4A-9A88-BFD789413CF6}">
      <dsp:nvSpPr>
        <dsp:cNvPr id="0" name=""/>
        <dsp:cNvSpPr/>
      </dsp:nvSpPr>
      <dsp:spPr>
        <a:xfrm>
          <a:off x="917301" y="1341232"/>
          <a:ext cx="1888697" cy="944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i="0" u="none" kern="1200" dirty="0"/>
            <a:t>Ruth (of Moab)</a:t>
          </a:r>
          <a:endParaRPr lang="en-US" sz="2400" kern="1200" dirty="0"/>
        </a:p>
      </dsp:txBody>
      <dsp:txXfrm>
        <a:off x="917301" y="1341232"/>
        <a:ext cx="1888697" cy="944348"/>
      </dsp:txXfrm>
    </dsp:sp>
    <dsp:sp modelId="{F2A28013-7C3D-154D-9CFF-7839C85B9C25}">
      <dsp:nvSpPr>
        <dsp:cNvPr id="0" name=""/>
        <dsp:cNvSpPr/>
      </dsp:nvSpPr>
      <dsp:spPr>
        <a:xfrm>
          <a:off x="3202625" y="1341232"/>
          <a:ext cx="1888697" cy="9443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0" i="0" u="none" kern="1200" dirty="0" err="1"/>
            <a:t>Mahlon</a:t>
          </a:r>
          <a:endParaRPr lang="en-US" sz="2400" kern="1200" dirty="0"/>
        </a:p>
      </dsp:txBody>
      <dsp:txXfrm>
        <a:off x="3202625" y="1341232"/>
        <a:ext cx="1888697" cy="944348"/>
      </dsp:txXfrm>
    </dsp:sp>
    <dsp:sp modelId="{E73C51C1-94DA-7347-951E-A430D177C31E}">
      <dsp:nvSpPr>
        <dsp:cNvPr id="0" name=""/>
        <dsp:cNvSpPr/>
      </dsp:nvSpPr>
      <dsp:spPr>
        <a:xfrm>
          <a:off x="917301" y="2682207"/>
          <a:ext cx="1888697" cy="944348"/>
        </a:xfrm>
        <a:prstGeom prst="rect">
          <a:avLst/>
        </a:prstGeom>
        <a:gradFill rotWithShape="0">
          <a:gsLst>
            <a:gs pos="0">
              <a:schemeClr val="accent6">
                <a:lumMod val="60000"/>
                <a:lumOff val="40000"/>
              </a:schemeClr>
            </a:gs>
            <a:gs pos="32000">
              <a:schemeClr val="accent1">
                <a:lumMod val="45000"/>
                <a:lumOff val="55000"/>
              </a:schemeClr>
            </a:gs>
            <a:gs pos="83000">
              <a:srgbClr val="0070C0"/>
            </a:gs>
            <a:gs pos="100000">
              <a:srgbClr val="0070C0"/>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Offspring of Ruth and Boaz</a:t>
          </a:r>
        </a:p>
      </dsp:txBody>
      <dsp:txXfrm>
        <a:off x="917301" y="2682207"/>
        <a:ext cx="1888697" cy="9443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5F6A8-8C88-5047-80F6-85D92CCA3738}" type="datetimeFigureOut">
              <a:rPr lang="en-US" smtClean="0"/>
              <a:t>8/12/20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82393-B46A-194B-8477-6E11851DA49C}" type="slidenum">
              <a:rPr lang="en-US" smtClean="0"/>
              <a:t>‹#›</a:t>
            </a:fld>
            <a:endParaRPr lang="en-US"/>
          </a:p>
        </p:txBody>
      </p:sp>
    </p:spTree>
    <p:extLst>
      <p:ext uri="{BB962C8B-B14F-4D97-AF65-F5344CB8AC3E}">
        <p14:creationId xmlns:p14="http://schemas.microsoft.com/office/powerpoint/2010/main" val="17319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youtube.com/watch?v=kOYy8iCfIJ4"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youtube.com/watch?v=GbOmruiAeYk"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avemariapress.com/engagingfaith/2010/02/old-testament-battles-and-warrior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rosarychurch.net/mystic/nazarite.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image" Target="../media/image3.png"/></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newadvent.org/cathen/11646c.ht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youtube.com/watch?v=QJOju5Dw0V0&amp;t=4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82393-B46A-194B-8477-6E11851DA49C}" type="slidenum">
              <a:rPr lang="en-US" smtClean="0"/>
              <a:t>1</a:t>
            </a:fld>
            <a:endParaRPr lang="en-US"/>
          </a:p>
        </p:txBody>
      </p:sp>
    </p:spTree>
    <p:extLst>
      <p:ext uri="{BB962C8B-B14F-4D97-AF65-F5344CB8AC3E}">
        <p14:creationId xmlns:p14="http://schemas.microsoft.com/office/powerpoint/2010/main" val="2700769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5, Section 2, Teaching</a:t>
            </a:r>
            <a:r>
              <a:rPr lang="en-US" baseline="0" dirty="0" smtClean="0"/>
              <a:t> Approaches 1 and 2 of the Teacher’s Wraparound Edition.</a:t>
            </a:r>
          </a:p>
          <a:p>
            <a:endParaRPr lang="en-US" baseline="0" dirty="0" smtClean="0"/>
          </a:p>
          <a:p>
            <a:r>
              <a:rPr lang="en-US" baseline="0" dirty="0" smtClean="0"/>
              <a:t>You may also show the video “Overview: Judges” (7:29)  </a:t>
            </a:r>
            <a:r>
              <a:rPr lang="en-US" dirty="0" smtClean="0">
                <a:hlinkClick r:id="rId3"/>
              </a:rPr>
              <a:t>https://www.youtube.com/watch?v=kOYy8iCfIJ4</a:t>
            </a:r>
            <a:endParaRPr lang="en-US" dirty="0"/>
          </a:p>
        </p:txBody>
      </p:sp>
      <p:sp>
        <p:nvSpPr>
          <p:cNvPr id="4" name="Slide Number Placeholder 3"/>
          <p:cNvSpPr>
            <a:spLocks noGrp="1"/>
          </p:cNvSpPr>
          <p:nvPr>
            <p:ph type="sldNum" sz="quarter" idx="10"/>
          </p:nvPr>
        </p:nvSpPr>
        <p:spPr/>
        <p:txBody>
          <a:bodyPr/>
          <a:lstStyle/>
          <a:p>
            <a:fld id="{21B82393-B46A-194B-8477-6E11851DA49C}" type="slidenum">
              <a:rPr lang="en-US" smtClean="0"/>
              <a:t>10</a:t>
            </a:fld>
            <a:endParaRPr lang="en-US"/>
          </a:p>
        </p:txBody>
      </p:sp>
    </p:spTree>
    <p:extLst>
      <p:ext uri="{BB962C8B-B14F-4D97-AF65-F5344CB8AC3E}">
        <p14:creationId xmlns:p14="http://schemas.microsoft.com/office/powerpoint/2010/main" val="172401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Sr. Laurence Oliver leads a reading from Judges 4:10, 4:13-24, 5 (</a:t>
            </a:r>
            <a:r>
              <a:rPr lang="en-US" dirty="0">
                <a:hlinkClick r:id="rId3"/>
              </a:rPr>
              <a:t>https://www.youtube.com/watch?v=GbOmruiAeYk</a:t>
            </a:r>
            <a:r>
              <a:rPr lang="en-US" dirty="0" smtClean="0"/>
              <a:t>). The translation of the reading is from the King James Bible.</a:t>
            </a:r>
          </a:p>
          <a:p>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11</a:t>
            </a:fld>
            <a:endParaRPr lang="en-US"/>
          </a:p>
        </p:txBody>
      </p:sp>
    </p:spTree>
    <p:extLst>
      <p:ext uri="{BB962C8B-B14F-4D97-AF65-F5344CB8AC3E}">
        <p14:creationId xmlns:p14="http://schemas.microsoft.com/office/powerpoint/2010/main" val="57600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extension to the lessons on the Judges and kings, share this assignment and background information on famous battles in the Old Testament: </a:t>
            </a:r>
            <a:r>
              <a:rPr lang="en-US" dirty="0">
                <a:hlinkClick r:id="rId3"/>
              </a:rPr>
              <a:t>https://www.avemariapress.com/engagingfaith/2010/02/old-testament-battles-and-warriors</a:t>
            </a:r>
            <a:r>
              <a:rPr lang="en-US" dirty="0" smtClean="0">
                <a:hlinkClick r:id="rId3"/>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21B82393-B46A-194B-8477-6E11851DA49C}" type="slidenum">
              <a:rPr lang="en-US" smtClean="0"/>
              <a:t>12</a:t>
            </a:fld>
            <a:endParaRPr lang="en-US"/>
          </a:p>
        </p:txBody>
      </p:sp>
    </p:spTree>
    <p:extLst>
      <p:ext uri="{BB962C8B-B14F-4D97-AF65-F5344CB8AC3E}">
        <p14:creationId xmlns:p14="http://schemas.microsoft.com/office/powerpoint/2010/main" val="3446849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read Numbers 6:5. A </a:t>
            </a:r>
            <a:r>
              <a:rPr lang="en-US" dirty="0" err="1"/>
              <a:t>nazarite</a:t>
            </a:r>
            <a:r>
              <a:rPr lang="en-US" dirty="0"/>
              <a:t> oath was taking an oath to be faithful to God, and God in return would use Samson to deliver the Israelites. Because of Samson’s pride and infidelity to God’s law, Samson lost his strength and was left a hero that some would pity. </a:t>
            </a:r>
            <a:endParaRPr lang="en-US" dirty="0" smtClean="0"/>
          </a:p>
          <a:p>
            <a:endParaRPr lang="en-US" dirty="0"/>
          </a:p>
          <a:p>
            <a:r>
              <a:rPr lang="en-US" dirty="0" smtClean="0"/>
              <a:t>Nazarite Vow reference: </a:t>
            </a:r>
            <a:r>
              <a:rPr lang="en-US" dirty="0">
                <a:hlinkClick r:id="rId3"/>
              </a:rPr>
              <a:t>http://www.rosarychurch.net/mystic/nazarite.html</a:t>
            </a:r>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13</a:t>
            </a:fld>
            <a:endParaRPr lang="en-US"/>
          </a:p>
        </p:txBody>
      </p:sp>
    </p:spTree>
    <p:extLst>
      <p:ext uri="{BB962C8B-B14F-4D97-AF65-F5344CB8AC3E}">
        <p14:creationId xmlns:p14="http://schemas.microsoft.com/office/powerpoint/2010/main" val="3457830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discuss the reasons Ruth married Boaz and how the offspring of Boaz and Ruth would be descendants of the Israelite patriarch </a:t>
            </a:r>
            <a:r>
              <a:rPr lang="en-US" dirty="0" err="1"/>
              <a:t>Mahlon</a:t>
            </a:r>
            <a:r>
              <a:rPr lang="en-US" dirty="0"/>
              <a:t>. </a:t>
            </a:r>
          </a:p>
        </p:txBody>
      </p:sp>
      <p:sp>
        <p:nvSpPr>
          <p:cNvPr id="4" name="Slide Number Placeholder 3"/>
          <p:cNvSpPr>
            <a:spLocks noGrp="1"/>
          </p:cNvSpPr>
          <p:nvPr>
            <p:ph type="sldNum" sz="quarter" idx="5"/>
          </p:nvPr>
        </p:nvSpPr>
        <p:spPr/>
        <p:txBody>
          <a:bodyPr/>
          <a:lstStyle/>
          <a:p>
            <a:fld id="{21B82393-B46A-194B-8477-6E11851DA49C}" type="slidenum">
              <a:rPr lang="en-US" smtClean="0"/>
              <a:t>14</a:t>
            </a:fld>
            <a:endParaRPr lang="en-US"/>
          </a:p>
        </p:txBody>
      </p:sp>
    </p:spTree>
    <p:extLst>
      <p:ext uri="{BB962C8B-B14F-4D97-AF65-F5344CB8AC3E}">
        <p14:creationId xmlns:p14="http://schemas.microsoft.com/office/powerpoint/2010/main" val="94153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a:t>
            </a:r>
            <a:r>
              <a:rPr lang="en-US" sz="1200" kern="1200" dirty="0">
                <a:solidFill>
                  <a:schemeClr val="tx1"/>
                </a:solidFill>
                <a:effectLst/>
                <a:latin typeface="+mn-lt"/>
                <a:ea typeface="+mn-ea"/>
                <a:cs typeface="+mn-cs"/>
              </a:rPr>
              <a:t>some evidence to indicate that the sea peoples may have come to Canaan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because of climatic changes that made their own homelands uninhabitable. </a:t>
            </a:r>
            <a:r>
              <a:rPr lang="en-US" sz="1200" kern="1200" dirty="0" smtClean="0">
                <a:solidFill>
                  <a:schemeClr val="tx1"/>
                </a:solidFill>
                <a:effectLst/>
                <a:latin typeface="+mn-lt"/>
                <a:ea typeface="+mn-ea"/>
                <a:cs typeface="+mn-cs"/>
              </a:rPr>
              <a:t>See pages 232-233 of the Student Text. See Chapter 5, Section 3, Teaching Approach 2 of the Teacher’s Wraparound Edition.</a:t>
            </a:r>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15</a:t>
            </a:fld>
            <a:endParaRPr lang="en-US"/>
          </a:p>
        </p:txBody>
      </p:sp>
    </p:spTree>
    <p:extLst>
      <p:ext uri="{BB962C8B-B14F-4D97-AF65-F5344CB8AC3E}">
        <p14:creationId xmlns:p14="http://schemas.microsoft.com/office/powerpoint/2010/main" val="61869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a:t>
            </a:r>
            <a:r>
              <a:rPr lang="en-US" dirty="0" smtClean="0"/>
              <a:t>232-234 of the Student Text describe </a:t>
            </a:r>
            <a:r>
              <a:rPr lang="en-US" dirty="0"/>
              <a:t>why the Israelites made their home in the hill country of Canaan, what other cultures may have joined with the Israelite slaves to form the tribes of Israel and reasons why this land would have been chosen for settlement. </a:t>
            </a:r>
            <a:r>
              <a:rPr lang="en-US" dirty="0" smtClean="0"/>
              <a:t> See Chapter 5, Section 3, Teaching Approach 1.</a:t>
            </a:r>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16</a:t>
            </a:fld>
            <a:endParaRPr lang="en-US"/>
          </a:p>
        </p:txBody>
      </p:sp>
    </p:spTree>
    <p:extLst>
      <p:ext uri="{BB962C8B-B14F-4D97-AF65-F5344CB8AC3E}">
        <p14:creationId xmlns:p14="http://schemas.microsoft.com/office/powerpoint/2010/main" val="2198393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is an example of a Jewish Mosaic from the </a:t>
            </a:r>
            <a:r>
              <a:rPr lang="en-US" dirty="0" smtClean="0"/>
              <a:t>fifth century </a:t>
            </a:r>
            <a:r>
              <a:rPr lang="en-US" dirty="0"/>
              <a:t>AD. Mosaics were influenced by Byzantine culture and found in the floors of </a:t>
            </a:r>
            <a:r>
              <a:rPr lang="en-US" dirty="0" smtClean="0"/>
              <a:t>synagogues </a:t>
            </a:r>
            <a:r>
              <a:rPr lang="en-US" dirty="0"/>
              <a:t>. This mosaic depicts the 12 tribes of Israel, named after the 12 sons of Jacob. </a:t>
            </a:r>
            <a:endParaRPr lang="en-US" dirty="0" smtClean="0"/>
          </a:p>
          <a:p>
            <a:endParaRPr lang="en-US" dirty="0"/>
          </a:p>
          <a:p>
            <a:r>
              <a:rPr lang="en-US" dirty="0" smtClean="0"/>
              <a:t>See Chapter 3, Section 4, Teacher Background Information in the Teacher’s Wraparound Edition for more information and Scripture references on the twelve tribes of Israel.</a:t>
            </a:r>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17</a:t>
            </a:fld>
            <a:endParaRPr lang="en-US"/>
          </a:p>
        </p:txBody>
      </p:sp>
    </p:spTree>
    <p:extLst>
      <p:ext uri="{BB962C8B-B14F-4D97-AF65-F5344CB8AC3E}">
        <p14:creationId xmlns:p14="http://schemas.microsoft.com/office/powerpoint/2010/main" val="163253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82393-B46A-194B-8477-6E11851DA49C}" type="slidenum">
              <a:rPr lang="en-US" smtClean="0"/>
              <a:t>18</a:t>
            </a:fld>
            <a:endParaRPr lang="en-US"/>
          </a:p>
        </p:txBody>
      </p:sp>
    </p:spTree>
    <p:extLst>
      <p:ext uri="{BB962C8B-B14F-4D97-AF65-F5344CB8AC3E}">
        <p14:creationId xmlns:p14="http://schemas.microsoft.com/office/powerpoint/2010/main" val="362075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Chapter Assignment 3 (page 197 of the Student Text) ask students to highlight the following places of the Exodus journey on a map. Use this list and a map similar to the one above to help students identify these locations.</a:t>
            </a:r>
            <a:endParaRPr lang="en-US" dirty="0"/>
          </a:p>
          <a:p>
            <a:r>
              <a:rPr lang="en-US" dirty="0"/>
              <a:t>Rameses (Exodus 12:37) </a:t>
            </a:r>
          </a:p>
          <a:p>
            <a:r>
              <a:rPr lang="en-US" dirty="0" smtClean="0"/>
              <a:t>Succoth </a:t>
            </a:r>
            <a:r>
              <a:rPr lang="en-US" dirty="0"/>
              <a:t>(Exodus 13:20–22) </a:t>
            </a:r>
          </a:p>
          <a:p>
            <a:r>
              <a:rPr lang="en-US" dirty="0" smtClean="0"/>
              <a:t>Pi-</a:t>
            </a:r>
            <a:r>
              <a:rPr lang="en-US" dirty="0" err="1" smtClean="0"/>
              <a:t>hahiroth</a:t>
            </a:r>
            <a:r>
              <a:rPr lang="en-US" dirty="0" smtClean="0"/>
              <a:t> </a:t>
            </a:r>
            <a:r>
              <a:rPr lang="en-US" dirty="0"/>
              <a:t>(Exodus 14:2–9) </a:t>
            </a:r>
          </a:p>
          <a:p>
            <a:r>
              <a:rPr lang="en-US" dirty="0" smtClean="0"/>
              <a:t>Marah </a:t>
            </a:r>
            <a:r>
              <a:rPr lang="en-US" dirty="0"/>
              <a:t>(Exodus 15:23–26) </a:t>
            </a:r>
          </a:p>
          <a:p>
            <a:r>
              <a:rPr lang="en-US" dirty="0" err="1" smtClean="0"/>
              <a:t>Elim</a:t>
            </a:r>
            <a:r>
              <a:rPr lang="en-US" dirty="0" smtClean="0"/>
              <a:t> </a:t>
            </a:r>
            <a:r>
              <a:rPr lang="en-US" dirty="0"/>
              <a:t>(Exodus 15:27) </a:t>
            </a:r>
          </a:p>
          <a:p>
            <a:r>
              <a:rPr lang="en-US" dirty="0" smtClean="0"/>
              <a:t>Wilderness </a:t>
            </a:r>
            <a:r>
              <a:rPr lang="en-US" dirty="0"/>
              <a:t>of Sin (Exodus 16) </a:t>
            </a:r>
          </a:p>
          <a:p>
            <a:r>
              <a:rPr lang="en-US" dirty="0" err="1" smtClean="0"/>
              <a:t>Rephidim</a:t>
            </a:r>
            <a:r>
              <a:rPr lang="en-US" dirty="0" smtClean="0"/>
              <a:t> </a:t>
            </a:r>
            <a:r>
              <a:rPr lang="en-US" dirty="0"/>
              <a:t>(Exodus 17) </a:t>
            </a:r>
          </a:p>
          <a:p>
            <a:r>
              <a:rPr lang="en-US" dirty="0" smtClean="0"/>
              <a:t>Mount </a:t>
            </a:r>
            <a:r>
              <a:rPr lang="en-US" dirty="0"/>
              <a:t>Sinai (Exodus 19–29) </a:t>
            </a:r>
          </a:p>
          <a:p>
            <a:r>
              <a:rPr lang="en-US" dirty="0" smtClean="0"/>
              <a:t>Wilderness </a:t>
            </a:r>
            <a:r>
              <a:rPr lang="en-US" dirty="0"/>
              <a:t>of Sinai (Exodus 25–30) </a:t>
            </a:r>
          </a:p>
          <a:p>
            <a:r>
              <a:rPr lang="en-US" dirty="0" err="1" smtClean="0"/>
              <a:t>Ezion-geber</a:t>
            </a:r>
            <a:r>
              <a:rPr lang="en-US" dirty="0" smtClean="0"/>
              <a:t> </a:t>
            </a:r>
            <a:r>
              <a:rPr lang="en-US" dirty="0"/>
              <a:t>(Deuteronomy 2:8) </a:t>
            </a:r>
          </a:p>
          <a:p>
            <a:r>
              <a:rPr lang="en-US" dirty="0" smtClean="0"/>
              <a:t>Kadesh-</a:t>
            </a:r>
            <a:r>
              <a:rPr lang="en-US" dirty="0" err="1" smtClean="0"/>
              <a:t>barnea</a:t>
            </a:r>
            <a:r>
              <a:rPr lang="en-US" dirty="0" smtClean="0"/>
              <a:t> </a:t>
            </a:r>
            <a:r>
              <a:rPr lang="en-US" dirty="0"/>
              <a:t>(Numbers 20:1–13; Deuteronomy 1:19–46)</a:t>
            </a:r>
          </a:p>
          <a:p>
            <a:endParaRPr lang="en-US" dirty="0"/>
          </a:p>
        </p:txBody>
      </p:sp>
      <p:sp>
        <p:nvSpPr>
          <p:cNvPr id="4" name="Slide Number Placeholder 3"/>
          <p:cNvSpPr>
            <a:spLocks noGrp="1"/>
          </p:cNvSpPr>
          <p:nvPr>
            <p:ph type="sldNum" sz="quarter" idx="10"/>
          </p:nvPr>
        </p:nvSpPr>
        <p:spPr/>
        <p:txBody>
          <a:bodyPr/>
          <a:lstStyle/>
          <a:p>
            <a:fld id="{21B82393-B46A-194B-8477-6E11851DA49C}" type="slidenum">
              <a:rPr lang="en-US" smtClean="0"/>
              <a:t>2</a:t>
            </a:fld>
            <a:endParaRPr lang="en-US"/>
          </a:p>
        </p:txBody>
      </p:sp>
      <p:pic>
        <p:nvPicPr>
          <p:cNvPr id="3074" name="Picture 2" descr="C:\Users\Mike\Desktop\exodus-from-egy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555" y="654173"/>
            <a:ext cx="4384430" cy="374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0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 description of the Israelites journey from Sinai </a:t>
            </a:r>
            <a:r>
              <a:rPr lang="en-US" dirty="0"/>
              <a:t>to Moab </a:t>
            </a:r>
            <a:r>
              <a:rPr lang="en-US" dirty="0" smtClean="0"/>
              <a:t>in Deuteronomy 1–4:43</a:t>
            </a:r>
            <a:r>
              <a:rPr lang="en-US" dirty="0"/>
              <a:t>.	</a:t>
            </a:r>
          </a:p>
          <a:p>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3</a:t>
            </a:fld>
            <a:endParaRPr lang="en-US"/>
          </a:p>
        </p:txBody>
      </p:sp>
    </p:spTree>
    <p:extLst>
      <p:ext uri="{BB962C8B-B14F-4D97-AF65-F5344CB8AC3E}">
        <p14:creationId xmlns:p14="http://schemas.microsoft.com/office/powerpoint/2010/main" val="154288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discourses and the historical appendix from the Book of Deuteronomy can </a:t>
            </a:r>
            <a:r>
              <a:rPr lang="en-US" dirty="0"/>
              <a:t>be enumerated and the contents of each </a:t>
            </a:r>
            <a:r>
              <a:rPr lang="en-US" dirty="0" smtClean="0"/>
              <a:t>discourse </a:t>
            </a:r>
            <a:r>
              <a:rPr lang="en-US" dirty="0"/>
              <a:t>discussed In length. See </a:t>
            </a:r>
            <a:r>
              <a:rPr lang="en-US" dirty="0">
                <a:hlinkClick r:id="rId3"/>
              </a:rPr>
              <a:t>http://</a:t>
            </a:r>
            <a:r>
              <a:rPr lang="en-US" dirty="0" smtClean="0">
                <a:hlinkClick r:id="rId3"/>
              </a:rPr>
              <a:t>www.newadvent.org/cathen/11646c.htm</a:t>
            </a:r>
            <a:r>
              <a:rPr lang="en-US" dirty="0" smtClean="0"/>
              <a:t>  </a:t>
            </a:r>
            <a:r>
              <a:rPr lang="en-US" dirty="0"/>
              <a:t>for additional information. </a:t>
            </a:r>
          </a:p>
        </p:txBody>
      </p:sp>
      <p:sp>
        <p:nvSpPr>
          <p:cNvPr id="4" name="Slide Number Placeholder 3"/>
          <p:cNvSpPr>
            <a:spLocks noGrp="1"/>
          </p:cNvSpPr>
          <p:nvPr>
            <p:ph type="sldNum" sz="quarter" idx="5"/>
          </p:nvPr>
        </p:nvSpPr>
        <p:spPr/>
        <p:txBody>
          <a:bodyPr/>
          <a:lstStyle/>
          <a:p>
            <a:fld id="{21B82393-B46A-194B-8477-6E11851DA49C}" type="slidenum">
              <a:rPr lang="en-US" smtClean="0"/>
              <a:t>4</a:t>
            </a:fld>
            <a:endParaRPr lang="en-US"/>
          </a:p>
        </p:txBody>
      </p:sp>
    </p:spTree>
    <p:extLst>
      <p:ext uri="{BB962C8B-B14F-4D97-AF65-F5344CB8AC3E}">
        <p14:creationId xmlns:p14="http://schemas.microsoft.com/office/powerpoint/2010/main" val="282590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pages 205-210 of the Student Text.</a:t>
            </a:r>
            <a:endParaRPr lang="en-US" dirty="0"/>
          </a:p>
        </p:txBody>
      </p:sp>
      <p:sp>
        <p:nvSpPr>
          <p:cNvPr id="4" name="Slide Number Placeholder 3"/>
          <p:cNvSpPr>
            <a:spLocks noGrp="1"/>
          </p:cNvSpPr>
          <p:nvPr>
            <p:ph type="sldNum" sz="quarter" idx="10"/>
          </p:nvPr>
        </p:nvSpPr>
        <p:spPr/>
        <p:txBody>
          <a:bodyPr/>
          <a:lstStyle/>
          <a:p>
            <a:fld id="{21B82393-B46A-194B-8477-6E11851DA49C}" type="slidenum">
              <a:rPr lang="en-US" smtClean="0"/>
              <a:t>5</a:t>
            </a:fld>
            <a:endParaRPr lang="en-US"/>
          </a:p>
        </p:txBody>
      </p:sp>
    </p:spTree>
    <p:extLst>
      <p:ext uri="{BB962C8B-B14F-4D97-AF65-F5344CB8AC3E}">
        <p14:creationId xmlns:p14="http://schemas.microsoft.com/office/powerpoint/2010/main" val="31030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5, Section 1, Teaching Approach 2 in the Teacher’s Wraparound Edition. Also refer the students</a:t>
            </a:r>
            <a:r>
              <a:rPr lang="en-US" baseline="0" dirty="0" smtClean="0"/>
              <a:t> to Joshua 2–6. Discuss the differing options of settlement of the Promised Land explained in Chapter 5, Section 1 of the Student Text.</a:t>
            </a:r>
          </a:p>
          <a:p>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6</a:t>
            </a:fld>
            <a:endParaRPr lang="en-US"/>
          </a:p>
        </p:txBody>
      </p:sp>
    </p:spTree>
    <p:extLst>
      <p:ext uri="{BB962C8B-B14F-4D97-AF65-F5344CB8AC3E}">
        <p14:creationId xmlns:p14="http://schemas.microsoft.com/office/powerpoint/2010/main" val="3832400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“Israelite Warfare Traditions” (pages 216-218 of the Student Text).</a:t>
            </a:r>
            <a:endParaRPr lang="en-US" dirty="0"/>
          </a:p>
        </p:txBody>
      </p:sp>
      <p:sp>
        <p:nvSpPr>
          <p:cNvPr id="4" name="Slide Number Placeholder 3"/>
          <p:cNvSpPr>
            <a:spLocks noGrp="1"/>
          </p:cNvSpPr>
          <p:nvPr>
            <p:ph type="sldNum" sz="quarter" idx="10"/>
          </p:nvPr>
        </p:nvSpPr>
        <p:spPr/>
        <p:txBody>
          <a:bodyPr/>
          <a:lstStyle/>
          <a:p>
            <a:fld id="{21B82393-B46A-194B-8477-6E11851DA49C}" type="slidenum">
              <a:rPr lang="en-US" smtClean="0"/>
              <a:t>7</a:t>
            </a:fld>
            <a:endParaRPr lang="en-US"/>
          </a:p>
        </p:txBody>
      </p:sp>
    </p:spTree>
    <p:extLst>
      <p:ext uri="{BB962C8B-B14F-4D97-AF65-F5344CB8AC3E}">
        <p14:creationId xmlns:p14="http://schemas.microsoft.com/office/powerpoint/2010/main" val="221184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pages 218-221 of the Student Text. </a:t>
            </a:r>
          </a:p>
          <a:p>
            <a:endParaRPr lang="en-US" dirty="0"/>
          </a:p>
          <a:p>
            <a:r>
              <a:rPr lang="en-US" dirty="0" smtClean="0"/>
              <a:t>For an overview of 1 Samuel show the video “Overview: 1 Samuel” (7:18) </a:t>
            </a:r>
            <a:r>
              <a:rPr lang="en-US" dirty="0">
                <a:hlinkClick r:id="rId3"/>
              </a:rPr>
              <a:t>https://www.youtube.com/watch?v=QJOju5Dw0V0&amp;t=4s</a:t>
            </a:r>
            <a:endParaRPr lang="en-US" dirty="0"/>
          </a:p>
        </p:txBody>
      </p:sp>
      <p:sp>
        <p:nvSpPr>
          <p:cNvPr id="4" name="Slide Number Placeholder 3"/>
          <p:cNvSpPr>
            <a:spLocks noGrp="1"/>
          </p:cNvSpPr>
          <p:nvPr>
            <p:ph type="sldNum" sz="quarter" idx="10"/>
          </p:nvPr>
        </p:nvSpPr>
        <p:spPr/>
        <p:txBody>
          <a:bodyPr/>
          <a:lstStyle/>
          <a:p>
            <a:fld id="{21B82393-B46A-194B-8477-6E11851DA49C}" type="slidenum">
              <a:rPr lang="en-US" smtClean="0"/>
              <a:t>8</a:t>
            </a:fld>
            <a:endParaRPr lang="en-US"/>
          </a:p>
        </p:txBody>
      </p:sp>
    </p:spTree>
    <p:extLst>
      <p:ext uri="{BB962C8B-B14F-4D97-AF65-F5344CB8AC3E}">
        <p14:creationId xmlns:p14="http://schemas.microsoft.com/office/powerpoint/2010/main" val="381619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war to be considered “just” it must have a just cause such as self-defense or be called by a legitimate moral authority. </a:t>
            </a:r>
            <a:r>
              <a:rPr lang="en-US" sz="1200" b="0" i="0" u="none" strike="noStrike" kern="1200" dirty="0" smtClean="0">
                <a:solidFill>
                  <a:schemeClr val="tx1"/>
                </a:solidFill>
                <a:effectLst/>
                <a:latin typeface="+mn-lt"/>
                <a:ea typeface="+mn-ea"/>
                <a:cs typeface="+mn-cs"/>
              </a:rPr>
              <a:t>In </a:t>
            </a:r>
            <a:r>
              <a:rPr lang="en-US" sz="1200" b="0" i="0" u="none" strike="noStrike" kern="1200" dirty="0">
                <a:solidFill>
                  <a:schemeClr val="tx1"/>
                </a:solidFill>
                <a:effectLst/>
                <a:latin typeface="+mn-lt"/>
                <a:ea typeface="+mn-ea"/>
                <a:cs typeface="+mn-cs"/>
              </a:rPr>
              <a:t>December 2019, Pope Francis sent a message for World Peace Day 2020 saying: “peace and international stability are incompatible with attempts to build upon the fear of mutual destruction or the threat of total annihilation</a:t>
            </a:r>
            <a:r>
              <a:rPr lang="en-US" sz="1200" b="0" i="0" u="none" strike="noStrike" kern="1200" dirty="0" smtClean="0">
                <a:solidFill>
                  <a:schemeClr val="tx1"/>
                </a:solidFill>
                <a:effectLst/>
                <a:latin typeface="+mn-lt"/>
                <a:ea typeface="+mn-ea"/>
                <a:cs typeface="+mn-cs"/>
              </a:rPr>
              <a:t>.” The </a:t>
            </a:r>
            <a:r>
              <a:rPr lang="en-US" sz="1200" b="0" i="1" u="none" strike="noStrike" kern="1200" dirty="0" smtClean="0">
                <a:solidFill>
                  <a:schemeClr val="tx1"/>
                </a:solidFill>
                <a:effectLst/>
                <a:latin typeface="+mn-lt"/>
                <a:ea typeface="+mn-ea"/>
                <a:cs typeface="+mn-cs"/>
              </a:rPr>
              <a:t>Catechism of the Catholic Church </a:t>
            </a:r>
            <a:r>
              <a:rPr lang="en-US" sz="1200" b="0" i="0" u="none" strike="noStrike" kern="1200" dirty="0" smtClean="0">
                <a:solidFill>
                  <a:schemeClr val="tx1"/>
                </a:solidFill>
                <a:effectLst/>
                <a:latin typeface="+mn-lt"/>
                <a:ea typeface="+mn-ea"/>
                <a:cs typeface="+mn-cs"/>
              </a:rPr>
              <a:t>(2309) teaches these additional points:</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all </a:t>
            </a:r>
            <a:r>
              <a:rPr lang="en-US" sz="1200" b="0" i="1" u="none" strike="noStrike" kern="1200" dirty="0">
                <a:solidFill>
                  <a:schemeClr val="tx1"/>
                </a:solidFill>
                <a:effectLst/>
                <a:latin typeface="+mn-lt"/>
                <a:ea typeface="+mn-ea"/>
                <a:cs typeface="+mn-cs"/>
              </a:rPr>
              <a:t>other means of putting an end to it must have been shown to be impractical or ineffective;</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there </a:t>
            </a:r>
            <a:r>
              <a:rPr lang="en-US" sz="1200" b="0" i="1" u="none" strike="noStrike" kern="1200" dirty="0">
                <a:solidFill>
                  <a:schemeClr val="tx1"/>
                </a:solidFill>
                <a:effectLst/>
                <a:latin typeface="+mn-lt"/>
                <a:ea typeface="+mn-ea"/>
                <a:cs typeface="+mn-cs"/>
              </a:rPr>
              <a:t>must be serious prospects of success;</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1" u="none" strike="noStrike" kern="1200" dirty="0" smtClean="0">
                <a:solidFill>
                  <a:schemeClr val="tx1"/>
                </a:solidFill>
                <a:effectLst/>
                <a:latin typeface="+mn-lt"/>
                <a:ea typeface="+mn-ea"/>
                <a:cs typeface="+mn-cs"/>
              </a:rPr>
              <a:t>the </a:t>
            </a:r>
            <a:r>
              <a:rPr lang="en-US" sz="1200" b="0" i="1" u="none" strike="noStrike" kern="1200" dirty="0">
                <a:solidFill>
                  <a:schemeClr val="tx1"/>
                </a:solidFill>
                <a:effectLst/>
                <a:latin typeface="+mn-lt"/>
                <a:ea typeface="+mn-ea"/>
                <a:cs typeface="+mn-cs"/>
              </a:rPr>
              <a:t>use of arms must not produce evils and disorders graver than the evil to be eliminated. The power of modern means of destruction weighs very heavily in evaluating this condition.</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1B82393-B46A-194B-8477-6E11851DA49C}" type="slidenum">
              <a:rPr lang="en-US" smtClean="0"/>
              <a:t>9</a:t>
            </a:fld>
            <a:endParaRPr lang="en-US"/>
          </a:p>
        </p:txBody>
      </p:sp>
    </p:spTree>
    <p:extLst>
      <p:ext uri="{BB962C8B-B14F-4D97-AF65-F5344CB8AC3E}">
        <p14:creationId xmlns:p14="http://schemas.microsoft.com/office/powerpoint/2010/main" val="79958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08837-A2B6-ED45-B10E-4002CA17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8C8EE8-DDBA-F049-B2DF-9683661CF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B3C6-F5D0-0A40-A01C-FDAB580EC0AE}"/>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9F44A59-3C42-1640-A970-3DF841900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18B095-5CED-5340-A56F-2A6F6A2FE98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72298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1323C7-49A2-E64B-B0EA-FA74DE767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E84C65-DE99-244C-B390-1B2193DE5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7AFDDB-6C56-8641-AE2D-9C80979DB2BC}"/>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D4827EC-2726-E94A-960A-6A2E4CD6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E8134E-0133-AB42-82E8-79999BF5C305}"/>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3506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189D19A-191A-E943-877E-AFA4B004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3CA2F9-86D6-0E46-B4EA-E801F3BC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0E2F76-FACF-2640-BC76-D2B24CB4190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0024103-EDEE-5044-8D70-4143C09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500075-B4EB-AB4A-AF0A-A741BEBD3D6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57926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E0202-09B8-4E4E-B71F-1F22426E8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96A3AA-4899-DA49-8E93-F12952DCF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FB6862-C71F-2D4E-9D27-7FC55E31AF6D}"/>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7A3D3A5-21C3-814E-8230-EEC98F87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77DA06-6895-C34A-A9D1-E6FBC9ED772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2544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AFAD1-6DD9-AB40-9A64-76E4DB71F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82DC60-25B2-5C44-A3E2-20BECF6B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C3E1F2-50B2-BA4F-B5BD-5B711A56ED5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1EA8E062-A225-3A4D-9D4D-83EBCE95A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ABBC2D-4264-444B-9402-8F9D4DBEC7E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53518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E80D3-9B7B-364F-B3D5-0952EFD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DA31B6-2ABF-8E4E-8601-77710B4B2A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24C64D-0158-2642-BE21-F20F85188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99F64B-E83A-BE48-AE04-4BB80DE22094}"/>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F786ED15-E0E7-5845-A18D-55CC1C12E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0F167-61C3-EB47-8F23-84A2081FD54F}"/>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90550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DC971-DBF7-C340-84EE-B22B45B6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1503E71-58BF-EA4D-8A20-2E5DE023A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48E2156-E5AA-1C4D-88ED-E237754BA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A63D530-3AFD-684A-9D98-B09DD5E7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C86571E-B004-984D-9800-2C925C6A2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F6F5C8-47DA-D040-AA92-58C9191E30E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8" name="Footer Placeholder 7">
            <a:extLst>
              <a:ext uri="{FF2B5EF4-FFF2-40B4-BE49-F238E27FC236}">
                <a16:creationId xmlns="" xmlns:a16="http://schemas.microsoft.com/office/drawing/2014/main" id="{6AA8D5A3-1AF7-B145-BA16-06359E9F7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8CE959-1D59-5444-9956-B736F2A6C9A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7471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2FCF-1740-C340-BE88-93080B9D3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EE29E64-2D81-404C-9CCC-3F8AC6E5D03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4" name="Footer Placeholder 3">
            <a:extLst>
              <a:ext uri="{FF2B5EF4-FFF2-40B4-BE49-F238E27FC236}">
                <a16:creationId xmlns="" xmlns:a16="http://schemas.microsoft.com/office/drawing/2014/main" id="{2E4982B4-FCF0-E04F-BAD2-D02834533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0A88219-8FEE-C640-9D50-42F7D3487F49}"/>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604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BFF33E-0057-E34F-A38A-64B75984E42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3" name="Footer Placeholder 2">
            <a:extLst>
              <a:ext uri="{FF2B5EF4-FFF2-40B4-BE49-F238E27FC236}">
                <a16:creationId xmlns="" xmlns:a16="http://schemas.microsoft.com/office/drawing/2014/main" id="{420619FA-83C8-1B42-8A14-EB51F2B34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7CF06F-21F2-AD4C-A631-B1EA6022CE1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3270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F0161-A906-034A-A0D6-F06BB0615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38E1FC-CF7A-8241-A288-4AD52120F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D7A330-26E8-724A-B2C6-85BC03123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4BCE38-7FA2-7C41-AE0C-46BB2AC5279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DE2AAE35-9054-504C-AFAC-21D6947E7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B3893-8F77-A847-919B-AE274B26B06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1962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8B9F8-CDF5-234B-BD95-373DAA45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8111E7-783C-4441-8799-3BAE5C7E0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C1DDEFA-76E3-9443-842F-24FF2E033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9FFC77-4D62-8141-A551-5FCB140121D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1E6F560C-8693-0F4E-81DD-387C4597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46315C-08CC-894F-AECA-FC5369A1E1E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9623383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7B944B-25DC-ED45-97E5-424724E6B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28C8DC6-7F37-0345-B324-F1A4585A5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5C77-0AB2-484A-A9B9-E7DE1EA8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D4C9854-9572-DE42-94D5-067D51477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3A675D-6885-794C-8EFF-047B83F69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FFEA-8D4D-A744-B307-F4DF3A1FA148}" type="slidenum">
              <a:rPr lang="en-US" smtClean="0"/>
              <a:t>‹#›</a:t>
            </a:fld>
            <a:endParaRPr lang="en-US"/>
          </a:p>
        </p:txBody>
      </p:sp>
    </p:spTree>
    <p:extLst>
      <p:ext uri="{BB962C8B-B14F-4D97-AF65-F5344CB8AC3E}">
        <p14:creationId xmlns:p14="http://schemas.microsoft.com/office/powerpoint/2010/main" val="381898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hyperlink" Target="http://www.newadvent.org/cathen/11646c.htm" TargetMode="External"/><Relationship Id="rId4" Type="http://schemas.openxmlformats.org/officeDocument/2006/relationships/hyperlink" Target="https://www.artbible.info/art/large/661.html" TargetMode="External"/><Relationship Id="rId5" Type="http://schemas.openxmlformats.org/officeDocument/2006/relationships/hyperlink" Target="https://www.vaticannews.va/en/pope/news/2019-12/pope-wrold-peace-day-message.html"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hyperlink" Target="https://en.wikipedia.org/wiki/Samson#/media/File:Lucas_Cranach_d.&#196;._-_Simson_bezwingt_den_L&#246;wen.jpg" TargetMode="External"/><Relationship Id="rId12" Type="http://schemas.openxmlformats.org/officeDocument/2006/relationships/hyperlink" Target="https://www.pexels.com/photo/green-and-brown-plants-near-terrain-2102627/" TargetMode="External"/><Relationship Id="rId13" Type="http://schemas.openxmlformats.org/officeDocument/2006/relationships/hyperlink" Target="https://upload.wikimedia.org/wikipedia/commons/a/ad/Mosaic_Tribes.jpg" TargetMode="External"/><Relationship Id="rId1" Type="http://schemas.openxmlformats.org/officeDocument/2006/relationships/slideLayout" Target="../slideLayouts/slideLayout2.xml"/><Relationship Id="rId2" Type="http://schemas.openxmlformats.org/officeDocument/2006/relationships/hyperlink" Target="https://www.bible-history.com/maps/route_exodus.html" TargetMode="External"/><Relationship Id="rId3" Type="http://schemas.openxmlformats.org/officeDocument/2006/relationships/hyperlink" Target="https://en.wikipedia.org/wiki/Edom#/media/File:Kingdoms_around_Israel_830_map.svg" TargetMode="External"/><Relationship Id="rId4" Type="http://schemas.openxmlformats.org/officeDocument/2006/relationships/hyperlink" Target="https://commons.wikimedia.org/wiki/File:Mount_Nebo_(2007-05-824)_(1330154039).jpg" TargetMode="External"/><Relationship Id="rId5" Type="http://schemas.openxmlformats.org/officeDocument/2006/relationships/hyperlink" Target="https://en.wikipedia.org/wiki/Va'etchanan#/media/File:G%C3%A9r%C3%B4me,_Jean-L%C3%A9on_-_Moses_on_Mount_Sinai_Jean-L%C3%A9on_G%C3%A9r%C3%B4me_-1895-1900.jpg" TargetMode="External"/><Relationship Id="rId6" Type="http://schemas.openxmlformats.org/officeDocument/2006/relationships/hyperlink" Target="https://en.wikipedia.org/wiki/Terumah_(parsha)#/media/File:Holman_The_Tabernacle_in_the_Wilderness.jpg" TargetMode="External"/><Relationship Id="rId7" Type="http://schemas.openxmlformats.org/officeDocument/2006/relationships/hyperlink" Target="https://it.m.wikipedia.org/wiki/File:The_Fall_of_Jericho.jpg" TargetMode="External"/><Relationship Id="rId8" Type="http://schemas.openxmlformats.org/officeDocument/2006/relationships/hyperlink" Target="https://www.wallpaperflare.com/pope-francis-architecture-real-people-group-of-people-crowd-wallpaper-egjyz" TargetMode="External"/><Relationship Id="rId9" Type="http://schemas.openxmlformats.org/officeDocument/2006/relationships/hyperlink" Target="https://commons.wikimedia.org/w/index.php?search=prophetess+deborah&amp;title=Special:Search&amp;go=Go&amp;ns0=1&amp;ns6=1&amp;ns12=1&amp;ns14=1&amp;ns100=1&amp;ns106=1#/media/File:Deborah.jpg" TargetMode="External"/><Relationship Id="rId10" Type="http://schemas.openxmlformats.org/officeDocument/2006/relationships/hyperlink" Target="https://commons.wikimedia.org/wiki/File:Gideon_and_His_Three_Hundred_(Bible_Card).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hyperlink" Target="http://www.newadvent.org/cathen/09053a.htm"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 xmlns:a16="http://schemas.microsoft.com/office/drawing/2014/main" id="{75AC6185-B5D2-B249-822A-54005AD5E67A}"/>
              </a:ext>
            </a:extLst>
          </p:cNvPr>
          <p:cNvPicPr>
            <a:picLocks noChangeAspect="1"/>
          </p:cNvPicPr>
          <p:nvPr/>
        </p:nvPicPr>
        <p:blipFill>
          <a:blip r:embed="rId3"/>
          <a:stretch>
            <a:fillRect/>
          </a:stretch>
        </p:blipFill>
        <p:spPr>
          <a:xfrm>
            <a:off x="2730665" y="1814977"/>
            <a:ext cx="6734376" cy="5043023"/>
          </a:xfrm>
          <a:prstGeom prst="rect">
            <a:avLst/>
          </a:prstGeom>
        </p:spPr>
      </p:pic>
      <p:sp>
        <p:nvSpPr>
          <p:cNvPr id="4" name="Rectangle 3">
            <a:extLst>
              <a:ext uri="{FF2B5EF4-FFF2-40B4-BE49-F238E27FC236}">
                <a16:creationId xmlns="" xmlns:a16="http://schemas.microsoft.com/office/drawing/2014/main" id="{045F8116-BADF-C240-AF00-62EC9421557C}"/>
              </a:ext>
            </a:extLst>
          </p:cNvPr>
          <p:cNvSpPr/>
          <p:nvPr/>
        </p:nvSpPr>
        <p:spPr>
          <a:xfrm>
            <a:off x="1552054" y="221848"/>
            <a:ext cx="9237785" cy="12519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 xmlns:a16="http://schemas.microsoft.com/office/drawing/2014/main" id="{D442197D-3538-5548-AC08-651C9EDF3044}"/>
              </a:ext>
            </a:extLst>
          </p:cNvPr>
          <p:cNvSpPr txBox="1">
            <a:spLocks/>
          </p:cNvSpPr>
          <p:nvPr/>
        </p:nvSpPr>
        <p:spPr>
          <a:xfrm>
            <a:off x="1" y="356649"/>
            <a:ext cx="12192000" cy="816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000" b="1" dirty="0">
                <a:solidFill>
                  <a:srgbClr val="9D650D"/>
                </a:solidFill>
                <a:latin typeface="Trebuchet MS" panose="020B0703020202090204" pitchFamily="34" charset="0"/>
              </a:rPr>
              <a:t>The Old Testament</a:t>
            </a:r>
          </a:p>
        </p:txBody>
      </p:sp>
      <p:sp>
        <p:nvSpPr>
          <p:cNvPr id="6" name="Rectangle 5">
            <a:extLst>
              <a:ext uri="{FF2B5EF4-FFF2-40B4-BE49-F238E27FC236}">
                <a16:creationId xmlns="" xmlns:a16="http://schemas.microsoft.com/office/drawing/2014/main" id="{38B3D71C-F1EF-3441-91FE-0A719D19C0E4}"/>
              </a:ext>
            </a:extLst>
          </p:cNvPr>
          <p:cNvSpPr/>
          <p:nvPr/>
        </p:nvSpPr>
        <p:spPr>
          <a:xfrm>
            <a:off x="2558056" y="1067333"/>
            <a:ext cx="7225780" cy="709049"/>
          </a:xfrm>
          <a:prstGeom prst="rect">
            <a:avLst/>
          </a:prstGeom>
          <a:solidFill>
            <a:srgbClr val="A5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881ED513-238B-7D40-83B9-AA64C458A9A3}"/>
              </a:ext>
            </a:extLst>
          </p:cNvPr>
          <p:cNvSpPr txBox="1"/>
          <p:nvPr/>
        </p:nvSpPr>
        <p:spPr>
          <a:xfrm>
            <a:off x="3606800" y="1172919"/>
            <a:ext cx="5096933" cy="630942"/>
          </a:xfrm>
          <a:prstGeom prst="rect">
            <a:avLst/>
          </a:prstGeom>
          <a:noFill/>
        </p:spPr>
        <p:txBody>
          <a:bodyPr wrap="square" rtlCol="0">
            <a:spAutoFit/>
          </a:bodyPr>
          <a:lstStyle/>
          <a:p>
            <a:pPr algn="ctr"/>
            <a:r>
              <a:rPr lang="en-US" sz="3500" dirty="0">
                <a:solidFill>
                  <a:schemeClr val="bg1"/>
                </a:solidFill>
                <a:latin typeface="Trebuchet MS" panose="020B0703020202090204" pitchFamily="34" charset="0"/>
              </a:rPr>
              <a:t>Chapter Five</a:t>
            </a:r>
          </a:p>
        </p:txBody>
      </p:sp>
    </p:spTree>
    <p:extLst>
      <p:ext uri="{BB962C8B-B14F-4D97-AF65-F5344CB8AC3E}">
        <p14:creationId xmlns:p14="http://schemas.microsoft.com/office/powerpoint/2010/main" val="3338532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A6B319F-86FE-4754-878E-06F0804D88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 xmlns:a16="http://schemas.microsoft.com/office/drawing/2014/main" id="{DCF7D1B5-3477-499F-ACC5-2C8B07F4ED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8C13ABC2-5828-7B43-9BFA-409B6481037A}"/>
              </a:ext>
            </a:extLst>
          </p:cNvPr>
          <p:cNvSpPr>
            <a:spLocks noGrp="1"/>
          </p:cNvSpPr>
          <p:nvPr>
            <p:ph type="title"/>
          </p:nvPr>
        </p:nvSpPr>
        <p:spPr>
          <a:xfrm>
            <a:off x="992206" y="1608667"/>
            <a:ext cx="2823275" cy="4501127"/>
          </a:xfrm>
        </p:spPr>
        <p:txBody>
          <a:bodyPr vert="horz" lIns="91440" tIns="45720" rIns="91440" bIns="45720" rtlCol="0" anchor="t">
            <a:normAutofit/>
          </a:bodyPr>
          <a:lstStyle/>
          <a:p>
            <a:pPr algn="r"/>
            <a:r>
              <a:rPr lang="en-US" sz="5000" b="1" kern="1200" dirty="0" smtClean="0">
                <a:solidFill>
                  <a:srgbClr val="FFFFFF"/>
                </a:solidFill>
                <a:latin typeface="Trebuchet MS" panose="020B0703020202090204" pitchFamily="34" charset="0"/>
              </a:rPr>
              <a:t>Who Were the Judges?</a:t>
            </a:r>
            <a:endParaRPr lang="en-US" sz="5000" b="1" kern="1200" dirty="0">
              <a:solidFill>
                <a:srgbClr val="FFFFFF"/>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84B8CFCE-6FF0-6A46-9472-18393619B241}"/>
              </a:ext>
            </a:extLst>
          </p:cNvPr>
          <p:cNvSpPr>
            <a:spLocks noGrp="1"/>
          </p:cNvSpPr>
          <p:nvPr>
            <p:ph idx="1"/>
          </p:nvPr>
        </p:nvSpPr>
        <p:spPr>
          <a:xfrm>
            <a:off x="4547698" y="1608667"/>
            <a:ext cx="3421958" cy="4501127"/>
          </a:xfrm>
        </p:spPr>
        <p:txBody>
          <a:bodyPr vert="horz" lIns="91440" tIns="45720" rIns="91440" bIns="45720" rtlCol="0">
            <a:normAutofit fontScale="70000" lnSpcReduction="20000"/>
          </a:bodyPr>
          <a:lstStyle/>
          <a:p>
            <a:r>
              <a:rPr lang="en-US" sz="4000" dirty="0" smtClean="0"/>
              <a:t>They were selected by </a:t>
            </a:r>
            <a:r>
              <a:rPr lang="en-US" sz="4000" dirty="0"/>
              <a:t>God to lead tribal </a:t>
            </a:r>
            <a:r>
              <a:rPr lang="en-US" sz="4000" dirty="0" smtClean="0"/>
              <a:t>people.</a:t>
            </a:r>
            <a:endParaRPr lang="en-US" sz="4000" dirty="0"/>
          </a:p>
          <a:p>
            <a:r>
              <a:rPr lang="en-US" sz="4000" dirty="0" smtClean="0"/>
              <a:t>They were arbiters of </a:t>
            </a:r>
            <a:r>
              <a:rPr lang="en-US" sz="4000" dirty="0"/>
              <a:t>disputes within the </a:t>
            </a:r>
            <a:r>
              <a:rPr lang="en-US" sz="4000" dirty="0" smtClean="0"/>
              <a:t>tribes.</a:t>
            </a:r>
            <a:endParaRPr lang="en-US" sz="4000" dirty="0"/>
          </a:p>
          <a:p>
            <a:r>
              <a:rPr lang="en-US" sz="4000" dirty="0" smtClean="0"/>
              <a:t>They reminded the people </a:t>
            </a:r>
            <a:r>
              <a:rPr lang="en-US" sz="4000" dirty="0"/>
              <a:t>that YHWH alone was their </a:t>
            </a:r>
            <a:r>
              <a:rPr lang="en-US" sz="4000" dirty="0" smtClean="0"/>
              <a:t>king.</a:t>
            </a:r>
            <a:endParaRPr lang="en-US" sz="4000" dirty="0"/>
          </a:p>
          <a:p>
            <a:r>
              <a:rPr lang="en-US" sz="4000" dirty="0" smtClean="0"/>
              <a:t>The were “</a:t>
            </a:r>
            <a:r>
              <a:rPr lang="en-US" sz="4000" dirty="0" err="1" smtClean="0"/>
              <a:t>Shofet</a:t>
            </a:r>
            <a:r>
              <a:rPr lang="en-US" sz="4000" dirty="0" smtClean="0"/>
              <a:t>,” that is, </a:t>
            </a:r>
            <a:r>
              <a:rPr lang="en-US" sz="4000" dirty="0"/>
              <a:t>temporary military </a:t>
            </a:r>
            <a:r>
              <a:rPr lang="en-US" sz="4000" dirty="0" smtClean="0"/>
              <a:t>leaders.</a:t>
            </a:r>
            <a:endParaRPr lang="en-US" sz="4000" dirty="0"/>
          </a:p>
          <a:p>
            <a:endParaRPr lang="en-US" sz="2000" dirty="0"/>
          </a:p>
        </p:txBody>
      </p:sp>
      <p:sp>
        <p:nvSpPr>
          <p:cNvPr id="7" name="TextBox 6">
            <a:extLst>
              <a:ext uri="{FF2B5EF4-FFF2-40B4-BE49-F238E27FC236}">
                <a16:creationId xmlns="" xmlns:a16="http://schemas.microsoft.com/office/drawing/2014/main" id="{D0DF56E5-01B7-D947-A82F-4320F0A25168}"/>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Exploits of the Judges</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78634262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2EAA8ABB-E28C-4BD6-B2CD-376882E921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3AF6A671-C637-4547-85F4-51B6D18813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6" name="Straight Connector 15">
              <a:extLst>
                <a:ext uri="{FF2B5EF4-FFF2-40B4-BE49-F238E27FC236}">
                  <a16:creationId xmlns="" xmlns:a16="http://schemas.microsoft.com/office/drawing/2014/main" id="{C575CF26-3D3C-4C5A-A2B7-00432016EF6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99413ED5-9ED4-4772-BCE4-2BCAE6B12E3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vintage photo of a group of people posing for the camera&#10;&#10;Description automatically generated">
            <a:extLst>
              <a:ext uri="{FF2B5EF4-FFF2-40B4-BE49-F238E27FC236}">
                <a16:creationId xmlns="" xmlns:a16="http://schemas.microsoft.com/office/drawing/2014/main" id="{29599D46-3C10-3444-A95E-94DB4DD0F78E}"/>
              </a:ext>
            </a:extLst>
          </p:cNvPr>
          <p:cNvPicPr>
            <a:picLocks noChangeAspect="1"/>
          </p:cNvPicPr>
          <p:nvPr/>
        </p:nvPicPr>
        <p:blipFill rotWithShape="1">
          <a:blip r:embed="rId3"/>
          <a:srcRect l="11632" r="3772" b="3"/>
          <a:stretch/>
        </p:blipFill>
        <p:spPr>
          <a:xfrm>
            <a:off x="882033" y="809183"/>
            <a:ext cx="3904871" cy="5825930"/>
          </a:xfrm>
          <a:prstGeom prst="rect">
            <a:avLst/>
          </a:prstGeom>
        </p:spPr>
      </p:pic>
      <p:sp>
        <p:nvSpPr>
          <p:cNvPr id="7" name="TextBox 6">
            <a:extLst>
              <a:ext uri="{FF2B5EF4-FFF2-40B4-BE49-F238E27FC236}">
                <a16:creationId xmlns="" xmlns:a16="http://schemas.microsoft.com/office/drawing/2014/main" id="{F402EE3D-8F67-244B-BACA-44C7528B0344}"/>
              </a:ext>
            </a:extLst>
          </p:cNvPr>
          <p:cNvSpPr txBox="1"/>
          <p:nvPr/>
        </p:nvSpPr>
        <p:spPr>
          <a:xfrm>
            <a:off x="6340492" y="2286000"/>
            <a:ext cx="5522324"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So perish all your enemies, O Lord!</a:t>
            </a:r>
          </a:p>
          <a:p>
            <a:pPr marL="742950" lvl="1" indent="-285750">
              <a:buFont typeface="Arial" panose="020B0604020202020204" pitchFamily="34" charset="0"/>
              <a:buChar char="•"/>
            </a:pPr>
            <a:r>
              <a:rPr lang="en-US" dirty="0" smtClean="0"/>
              <a:t>But may those who love you be like the</a:t>
            </a:r>
          </a:p>
          <a:p>
            <a:pPr marL="1657350" lvl="3" indent="-285750">
              <a:buFont typeface="Arial" panose="020B0604020202020204" pitchFamily="34" charset="0"/>
              <a:buChar char="•"/>
            </a:pPr>
            <a:r>
              <a:rPr lang="en-US" dirty="0" smtClean="0"/>
              <a:t>Sun rising in its might! (</a:t>
            </a:r>
            <a:r>
              <a:rPr lang="en-US" dirty="0" err="1" smtClean="0"/>
              <a:t>Jgs</a:t>
            </a:r>
            <a:r>
              <a:rPr lang="en-US" dirty="0" smtClean="0"/>
              <a:t> 5:31)</a:t>
            </a:r>
            <a:endParaRPr lang="en-US" dirty="0"/>
          </a:p>
        </p:txBody>
      </p:sp>
      <p:sp>
        <p:nvSpPr>
          <p:cNvPr id="18" name="TextBox 17">
            <a:extLst>
              <a:ext uri="{FF2B5EF4-FFF2-40B4-BE49-F238E27FC236}">
                <a16:creationId xmlns="" xmlns:a16="http://schemas.microsoft.com/office/drawing/2014/main" id="{48D250D3-03EE-A34D-A61B-CD39E0603F82}"/>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Exploits of the Judges</a:t>
            </a:r>
            <a:endParaRPr lang="en-US" dirty="0">
              <a:latin typeface="Trebuchet MS" charset="0"/>
              <a:ea typeface="Trebuchet MS" charset="0"/>
              <a:cs typeface="Trebuchet MS" charset="0"/>
            </a:endParaRPr>
          </a:p>
        </p:txBody>
      </p:sp>
      <p:sp>
        <p:nvSpPr>
          <p:cNvPr id="2" name="Title 1">
            <a:extLst>
              <a:ext uri="{FF2B5EF4-FFF2-40B4-BE49-F238E27FC236}">
                <a16:creationId xmlns="" xmlns:a16="http://schemas.microsoft.com/office/drawing/2014/main" id="{159C2BD6-6705-B148-944E-BA0C824A728E}"/>
              </a:ext>
            </a:extLst>
          </p:cNvPr>
          <p:cNvSpPr>
            <a:spLocks noGrp="1"/>
          </p:cNvSpPr>
          <p:nvPr>
            <p:ph type="title"/>
          </p:nvPr>
        </p:nvSpPr>
        <p:spPr>
          <a:xfrm>
            <a:off x="6267186" y="515391"/>
            <a:ext cx="3090345" cy="3408175"/>
          </a:xfrm>
          <a:ln>
            <a:noFill/>
          </a:ln>
        </p:spPr>
        <p:txBody>
          <a:bodyPr vert="horz" lIns="91440" tIns="45720" rIns="91440" bIns="45720" rtlCol="0" anchor="b">
            <a:normAutofit fontScale="90000"/>
          </a:bodyPr>
          <a:lstStyle/>
          <a:p>
            <a:r>
              <a:rPr lang="en-US" sz="6400" b="1" kern="1200" dirty="0">
                <a:solidFill>
                  <a:schemeClr val="tx1"/>
                </a:solidFill>
                <a:latin typeface="Trebuchet MS" panose="020B0703020202090204" pitchFamily="34" charset="0"/>
              </a:rPr>
              <a:t>Deborah</a:t>
            </a:r>
            <a:r>
              <a:rPr lang="en-US" sz="4600" b="1" kern="1200" dirty="0">
                <a:solidFill>
                  <a:schemeClr val="tx1"/>
                </a:solidFill>
                <a:latin typeface="Trebuchet MS" panose="020B0703020202090204" pitchFamily="34" charset="0"/>
              </a:rPr>
              <a:t/>
            </a:r>
            <a:br>
              <a:rPr lang="en-US" sz="4600" b="1" kern="1200" dirty="0">
                <a:solidFill>
                  <a:schemeClr val="tx1"/>
                </a:solidFill>
                <a:latin typeface="Trebuchet MS" panose="020B0703020202090204" pitchFamily="34" charset="0"/>
              </a:rPr>
            </a:br>
            <a:r>
              <a:rPr lang="en-US" sz="4600" b="1" kern="1200" dirty="0">
                <a:solidFill>
                  <a:schemeClr val="tx1"/>
                </a:solidFill>
                <a:latin typeface="Trebuchet MS" panose="020B0703020202090204" pitchFamily="34" charset="0"/>
              </a:rPr>
              <a:t/>
            </a:r>
            <a:br>
              <a:rPr lang="en-US" sz="4600" b="1" kern="1200" dirty="0">
                <a:solidFill>
                  <a:schemeClr val="tx1"/>
                </a:solidFill>
                <a:latin typeface="Trebuchet MS" panose="020B0703020202090204" pitchFamily="34" charset="0"/>
              </a:rPr>
            </a:br>
            <a:r>
              <a:rPr lang="en-US" sz="4600" b="1" i="1" kern="1200" dirty="0">
                <a:solidFill>
                  <a:schemeClr val="tx1"/>
                </a:solidFill>
                <a:latin typeface="Trebuchet MS" panose="020B0703020202090204" pitchFamily="34" charset="0"/>
              </a:rPr>
              <a:t/>
            </a:r>
            <a:br>
              <a:rPr lang="en-US" sz="4600" b="1" i="1" kern="1200" dirty="0">
                <a:solidFill>
                  <a:schemeClr val="tx1"/>
                </a:solidFill>
                <a:latin typeface="Trebuchet MS" panose="020B0703020202090204" pitchFamily="34" charset="0"/>
              </a:rPr>
            </a:br>
            <a:r>
              <a:rPr lang="en-US" sz="4600" b="1" kern="1200" dirty="0">
                <a:solidFill>
                  <a:schemeClr val="tx1"/>
                </a:solidFill>
                <a:latin typeface="Trebuchet MS" panose="020B0703020202090204" pitchFamily="34" charset="0"/>
              </a:rPr>
              <a:t/>
            </a:r>
            <a:br>
              <a:rPr lang="en-US" sz="4600" b="1" kern="1200" dirty="0">
                <a:solidFill>
                  <a:schemeClr val="tx1"/>
                </a:solidFill>
                <a:latin typeface="Trebuchet MS" panose="020B0703020202090204" pitchFamily="34" charset="0"/>
              </a:rPr>
            </a:br>
            <a:endParaRPr lang="en-US" sz="4600" b="1" kern="1200" dirty="0">
              <a:solidFill>
                <a:schemeClr val="tx1"/>
              </a:solidFill>
              <a:latin typeface="Trebuchet MS" panose="020B0703020202090204" pitchFamily="34" charset="0"/>
            </a:endParaRPr>
          </a:p>
        </p:txBody>
      </p:sp>
      <p:sp>
        <p:nvSpPr>
          <p:cNvPr id="11" name="TextBox 10">
            <a:extLst>
              <a:ext uri="{FF2B5EF4-FFF2-40B4-BE49-F238E27FC236}">
                <a16:creationId xmlns="" xmlns:a16="http://schemas.microsoft.com/office/drawing/2014/main" id="{B787ACD9-6AD1-D54D-8561-11EA32C4D7F0}"/>
              </a:ext>
            </a:extLst>
          </p:cNvPr>
          <p:cNvSpPr txBox="1"/>
          <p:nvPr/>
        </p:nvSpPr>
        <p:spPr>
          <a:xfrm>
            <a:off x="6340492" y="1547335"/>
            <a:ext cx="2761162" cy="400110"/>
          </a:xfrm>
          <a:prstGeom prst="rect">
            <a:avLst/>
          </a:prstGeom>
          <a:solidFill>
            <a:schemeClr val="accent4">
              <a:lumMod val="40000"/>
              <a:lumOff val="60000"/>
            </a:schemeClr>
          </a:solidFill>
        </p:spPr>
        <p:txBody>
          <a:bodyPr wrap="square" rtlCol="0">
            <a:spAutoFit/>
          </a:bodyPr>
          <a:lstStyle/>
          <a:p>
            <a:pPr algn="ctr"/>
            <a:r>
              <a:rPr lang="en-US" sz="2000" b="1" i="1" dirty="0" smtClean="0">
                <a:solidFill>
                  <a:schemeClr val="bg2">
                    <a:lumMod val="50000"/>
                  </a:schemeClr>
                </a:solidFill>
              </a:rPr>
              <a:t>Prophetess and Judge</a:t>
            </a:r>
            <a:endParaRPr lang="en-US" sz="2000" b="1" i="1" dirty="0">
              <a:solidFill>
                <a:schemeClr val="bg2">
                  <a:lumMod val="50000"/>
                </a:schemeClr>
              </a:solidFill>
            </a:endParaRPr>
          </a:p>
        </p:txBody>
      </p:sp>
    </p:spTree>
    <p:extLst>
      <p:ext uri="{BB962C8B-B14F-4D97-AF65-F5344CB8AC3E}">
        <p14:creationId xmlns:p14="http://schemas.microsoft.com/office/powerpoint/2010/main" val="166559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5F0985A8-A684-4C47-966F-1D2C47B55D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A93CD666-238B-6D4E-AF8A-CFD5C095D4AC}"/>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Exploits of the Judges</a:t>
            </a:r>
            <a:endParaRPr lang="en-US" dirty="0">
              <a:latin typeface="Trebuchet MS" charset="0"/>
              <a:ea typeface="Trebuchet MS" charset="0"/>
              <a:cs typeface="Trebuchet MS" charset="0"/>
            </a:endParaRPr>
          </a:p>
        </p:txBody>
      </p:sp>
      <p:grpSp>
        <p:nvGrpSpPr>
          <p:cNvPr id="9" name="Group 8">
            <a:extLst>
              <a:ext uri="{FF2B5EF4-FFF2-40B4-BE49-F238E27FC236}">
                <a16:creationId xmlns="" xmlns:a16="http://schemas.microsoft.com/office/drawing/2014/main" id="{6A94160B-4D55-EE4D-82F1-251BBF61734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0" name="Straight Connector 9">
              <a:extLst>
                <a:ext uri="{FF2B5EF4-FFF2-40B4-BE49-F238E27FC236}">
                  <a16:creationId xmlns="" xmlns:a16="http://schemas.microsoft.com/office/drawing/2014/main" id="{837EDE6F-5AEA-8045-ADB9-C31D4EA0B6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solidFill>
              <a:schemeClr val="accent6">
                <a:lumMod val="75000"/>
              </a:schemeClr>
            </a:solidFill>
            <a:ln w="152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CFF02A4B-9975-2344-B87D-3DC9E3A910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 xmlns:a16="http://schemas.microsoft.com/office/drawing/2014/main" id="{491693F6-19C6-E847-80C4-29B34A667E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5858DE6-35EA-2844-8ED5-D14947AED1AB}"/>
              </a:ext>
            </a:extLst>
          </p:cNvPr>
          <p:cNvSpPr txBox="1"/>
          <p:nvPr/>
        </p:nvSpPr>
        <p:spPr>
          <a:xfrm>
            <a:off x="6340492" y="1547335"/>
            <a:ext cx="2761162" cy="400110"/>
          </a:xfrm>
          <a:prstGeom prst="rect">
            <a:avLst/>
          </a:prstGeom>
          <a:solidFill>
            <a:schemeClr val="accent6">
              <a:lumMod val="60000"/>
              <a:lumOff val="40000"/>
            </a:schemeClr>
          </a:solidFill>
        </p:spPr>
        <p:txBody>
          <a:bodyPr wrap="square" rtlCol="0">
            <a:spAutoFit/>
          </a:bodyPr>
          <a:lstStyle/>
          <a:p>
            <a:pPr algn="ctr"/>
            <a:r>
              <a:rPr lang="en-US" sz="2000" b="1" i="1" dirty="0" smtClean="0">
                <a:solidFill>
                  <a:schemeClr val="bg2">
                    <a:lumMod val="50000"/>
                  </a:schemeClr>
                </a:solidFill>
              </a:rPr>
              <a:t>Judge</a:t>
            </a:r>
            <a:endParaRPr lang="en-US" sz="2000" b="1" i="1" dirty="0">
              <a:solidFill>
                <a:schemeClr val="bg2">
                  <a:lumMod val="50000"/>
                </a:schemeClr>
              </a:solidFill>
            </a:endParaRPr>
          </a:p>
        </p:txBody>
      </p:sp>
      <p:sp>
        <p:nvSpPr>
          <p:cNvPr id="6" name="Title 1">
            <a:extLst>
              <a:ext uri="{FF2B5EF4-FFF2-40B4-BE49-F238E27FC236}">
                <a16:creationId xmlns="" xmlns:a16="http://schemas.microsoft.com/office/drawing/2014/main" id="{B6675568-45F4-6147-A0A3-0B110D2D1D28}"/>
              </a:ext>
            </a:extLst>
          </p:cNvPr>
          <p:cNvSpPr txBox="1">
            <a:spLocks/>
          </p:cNvSpPr>
          <p:nvPr/>
        </p:nvSpPr>
        <p:spPr>
          <a:xfrm>
            <a:off x="6267186" y="515392"/>
            <a:ext cx="3090345" cy="103194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latin typeface="Trebuchet MS" panose="020B0703020202090204" pitchFamily="34" charset="0"/>
              </a:rPr>
              <a:t>Gideon</a:t>
            </a:r>
            <a:endParaRPr lang="en-US" sz="4600" b="1" dirty="0">
              <a:latin typeface="Trebuchet MS" panose="020B0703020202090204" pitchFamily="34" charset="0"/>
            </a:endParaRPr>
          </a:p>
        </p:txBody>
      </p:sp>
      <p:sp>
        <p:nvSpPr>
          <p:cNvPr id="15" name="TextBox 14">
            <a:extLst>
              <a:ext uri="{FF2B5EF4-FFF2-40B4-BE49-F238E27FC236}">
                <a16:creationId xmlns="" xmlns:a16="http://schemas.microsoft.com/office/drawing/2014/main" id="{CAAFCCDC-4162-8444-A4E7-3C85C9135E2D}"/>
              </a:ext>
            </a:extLst>
          </p:cNvPr>
          <p:cNvSpPr txBox="1"/>
          <p:nvPr/>
        </p:nvSpPr>
        <p:spPr>
          <a:xfrm>
            <a:off x="6431777" y="2286000"/>
            <a:ext cx="5413090" cy="923330"/>
          </a:xfrm>
          <a:prstGeom prst="rect">
            <a:avLst/>
          </a:prstGeom>
          <a:noFill/>
        </p:spPr>
        <p:txBody>
          <a:bodyPr wrap="square" rtlCol="0">
            <a:spAutoFit/>
          </a:bodyPr>
          <a:lstStyle/>
          <a:p>
            <a:r>
              <a:rPr lang="en-US" dirty="0" smtClean="0"/>
              <a:t>Gideon told them: “I will not rule over you, nor shall my son rule over you. The Lord must rule over you” (</a:t>
            </a:r>
            <a:r>
              <a:rPr lang="en-US" dirty="0" err="1" smtClean="0"/>
              <a:t>Jgs</a:t>
            </a:r>
            <a:r>
              <a:rPr lang="en-US" dirty="0" smtClean="0"/>
              <a:t> 8:23)</a:t>
            </a:r>
            <a:endParaRPr lang="en-US" dirty="0"/>
          </a:p>
        </p:txBody>
      </p:sp>
      <p:sp>
        <p:nvSpPr>
          <p:cNvPr id="2" name="Content Placeholder 1"/>
          <p:cNvSpPr>
            <a:spLocks noGrp="1"/>
          </p:cNvSpPr>
          <p:nvPr>
            <p:ph idx="1"/>
          </p:nvPr>
        </p:nvSpPr>
        <p:spPr/>
        <p:txBody>
          <a:bodyPr/>
          <a:lstStyle/>
          <a:p>
            <a:endParaRPr lang="en-US"/>
          </a:p>
        </p:txBody>
      </p:sp>
      <p:pic>
        <p:nvPicPr>
          <p:cNvPr id="5122" name="Picture 2" descr="ile:Gideon and His Three Hundred (Bible 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64" y="884987"/>
            <a:ext cx="5076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582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2EAA8ABB-E28C-4BD6-B2CD-376882E921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 xmlns:a16="http://schemas.microsoft.com/office/drawing/2014/main" id="{3AF6A671-C637-4547-85F4-51B6D18813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6" name="Straight Connector 15">
              <a:extLst>
                <a:ext uri="{FF2B5EF4-FFF2-40B4-BE49-F238E27FC236}">
                  <a16:creationId xmlns="" xmlns:a16="http://schemas.microsoft.com/office/drawing/2014/main" id="{C575CF26-3D3C-4C5A-A2B7-00432016EF6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solidFill>
              <a:schemeClr val="accent1"/>
            </a:solidFill>
            <a:ln w="152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99413ED5-9ED4-4772-BCE4-2BCAE6B12E3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water, man, sitting, large&#10;&#10;Description automatically generated">
            <a:extLst>
              <a:ext uri="{FF2B5EF4-FFF2-40B4-BE49-F238E27FC236}">
                <a16:creationId xmlns="" xmlns:a16="http://schemas.microsoft.com/office/drawing/2014/main" id="{C5590951-34FD-9A4C-B42D-A1A0241B6098}"/>
              </a:ext>
            </a:extLst>
          </p:cNvPr>
          <p:cNvPicPr>
            <a:picLocks noChangeAspect="1"/>
          </p:cNvPicPr>
          <p:nvPr/>
        </p:nvPicPr>
        <p:blipFill rotWithShape="1">
          <a:blip r:embed="rId3"/>
          <a:srcRect r="331" b="-3"/>
          <a:stretch/>
        </p:blipFill>
        <p:spPr>
          <a:xfrm>
            <a:off x="805578" y="822522"/>
            <a:ext cx="3899772" cy="5818323"/>
          </a:xfrm>
          <a:prstGeom prst="rect">
            <a:avLst/>
          </a:prstGeom>
        </p:spPr>
      </p:pic>
      <p:sp>
        <p:nvSpPr>
          <p:cNvPr id="14" name="Title 1">
            <a:extLst>
              <a:ext uri="{FF2B5EF4-FFF2-40B4-BE49-F238E27FC236}">
                <a16:creationId xmlns="" xmlns:a16="http://schemas.microsoft.com/office/drawing/2014/main" id="{A3C13A39-D87B-EF4F-925F-69DB2CFFC80A}"/>
              </a:ext>
            </a:extLst>
          </p:cNvPr>
          <p:cNvSpPr txBox="1">
            <a:spLocks/>
          </p:cNvSpPr>
          <p:nvPr/>
        </p:nvSpPr>
        <p:spPr>
          <a:xfrm>
            <a:off x="6046815" y="-1539113"/>
            <a:ext cx="3090345" cy="340817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latin typeface="Trebuchet MS" panose="020B0703020202090204" pitchFamily="34" charset="0"/>
              </a:rPr>
              <a:t>Samson</a:t>
            </a:r>
            <a:endParaRPr lang="en-US" sz="4600" b="1" dirty="0">
              <a:latin typeface="Trebuchet MS" panose="020B0703020202090204" pitchFamily="34" charset="0"/>
            </a:endParaRPr>
          </a:p>
        </p:txBody>
      </p:sp>
      <p:sp>
        <p:nvSpPr>
          <p:cNvPr id="18" name="TextBox 17">
            <a:extLst>
              <a:ext uri="{FF2B5EF4-FFF2-40B4-BE49-F238E27FC236}">
                <a16:creationId xmlns="" xmlns:a16="http://schemas.microsoft.com/office/drawing/2014/main" id="{DEB03933-3110-354E-8058-38583E9973BC}"/>
              </a:ext>
            </a:extLst>
          </p:cNvPr>
          <p:cNvSpPr txBox="1"/>
          <p:nvPr/>
        </p:nvSpPr>
        <p:spPr>
          <a:xfrm>
            <a:off x="6224809" y="1869062"/>
            <a:ext cx="2761162" cy="400110"/>
          </a:xfrm>
          <a:prstGeom prst="rect">
            <a:avLst/>
          </a:prstGeom>
          <a:solidFill>
            <a:schemeClr val="accent1">
              <a:lumMod val="60000"/>
              <a:lumOff val="40000"/>
            </a:schemeClr>
          </a:solidFill>
        </p:spPr>
        <p:txBody>
          <a:bodyPr wrap="square" rtlCol="0">
            <a:spAutoFit/>
          </a:bodyPr>
          <a:lstStyle/>
          <a:p>
            <a:pPr algn="ctr"/>
            <a:r>
              <a:rPr lang="en-US" sz="2000" b="1" i="1" dirty="0" smtClean="0">
                <a:solidFill>
                  <a:schemeClr val="bg2">
                    <a:lumMod val="50000"/>
                  </a:schemeClr>
                </a:solidFill>
              </a:rPr>
              <a:t>Judge</a:t>
            </a:r>
            <a:endParaRPr lang="en-US" sz="2000" b="1" i="1" dirty="0">
              <a:solidFill>
                <a:schemeClr val="bg2">
                  <a:lumMod val="50000"/>
                </a:schemeClr>
              </a:solidFill>
            </a:endParaRPr>
          </a:p>
        </p:txBody>
      </p:sp>
      <p:sp>
        <p:nvSpPr>
          <p:cNvPr id="11" name="TextBox 10">
            <a:extLst>
              <a:ext uri="{FF2B5EF4-FFF2-40B4-BE49-F238E27FC236}">
                <a16:creationId xmlns="" xmlns:a16="http://schemas.microsoft.com/office/drawing/2014/main" id="{04651723-C2B8-7842-A8C0-39B9AE41D11C}"/>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Exploits of the Judges</a:t>
            </a:r>
            <a:endParaRPr lang="en-US" dirty="0">
              <a:latin typeface="Trebuchet MS" charset="0"/>
              <a:ea typeface="Trebuchet MS" charset="0"/>
              <a:cs typeface="Trebuchet MS" charset="0"/>
            </a:endParaRPr>
          </a:p>
        </p:txBody>
      </p:sp>
      <p:sp>
        <p:nvSpPr>
          <p:cNvPr id="12" name="TextBox 11">
            <a:extLst>
              <a:ext uri="{FF2B5EF4-FFF2-40B4-BE49-F238E27FC236}">
                <a16:creationId xmlns="" xmlns:a16="http://schemas.microsoft.com/office/drawing/2014/main" id="{804F4C1F-6280-B34B-BF16-73BA11AC7BB5}"/>
              </a:ext>
            </a:extLst>
          </p:cNvPr>
          <p:cNvSpPr txBox="1"/>
          <p:nvPr/>
        </p:nvSpPr>
        <p:spPr>
          <a:xfrm>
            <a:off x="6224808" y="2766060"/>
            <a:ext cx="5638007" cy="1200329"/>
          </a:xfrm>
          <a:prstGeom prst="rect">
            <a:avLst/>
          </a:prstGeom>
          <a:noFill/>
        </p:spPr>
        <p:txBody>
          <a:bodyPr wrap="square" rtlCol="0">
            <a:spAutoFit/>
          </a:bodyPr>
          <a:lstStyle/>
          <a:p>
            <a:r>
              <a:rPr lang="en-US" dirty="0"/>
              <a:t>[Y]</a:t>
            </a:r>
            <a:r>
              <a:rPr lang="en-US" dirty="0" err="1"/>
              <a:t>ou</a:t>
            </a:r>
            <a:r>
              <a:rPr lang="en-US" dirty="0"/>
              <a:t> will conceive and bear a son. No razor shall touch his head, for the boy is to be a </a:t>
            </a:r>
            <a:r>
              <a:rPr lang="en-US" dirty="0" err="1"/>
              <a:t>nazirite</a:t>
            </a:r>
            <a:r>
              <a:rPr lang="en-US" dirty="0"/>
              <a:t> for God from the womb. It is he who will begin to save Israel from the power of the Philistines. (</a:t>
            </a:r>
            <a:r>
              <a:rPr lang="en-US" dirty="0" err="1"/>
              <a:t>Jgs</a:t>
            </a:r>
            <a:r>
              <a:rPr lang="en-US" dirty="0"/>
              <a:t> 13:5) </a:t>
            </a:r>
          </a:p>
        </p:txBody>
      </p:sp>
    </p:spTree>
    <p:extLst>
      <p:ext uri="{BB962C8B-B14F-4D97-AF65-F5344CB8AC3E}">
        <p14:creationId xmlns:p14="http://schemas.microsoft.com/office/powerpoint/2010/main" val="697684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896FD-209B-7C44-9CD3-D7B2B4499273}"/>
              </a:ext>
            </a:extLst>
          </p:cNvPr>
          <p:cNvSpPr>
            <a:spLocks noGrp="1"/>
          </p:cNvSpPr>
          <p:nvPr>
            <p:ph type="title"/>
          </p:nvPr>
        </p:nvSpPr>
        <p:spPr/>
        <p:txBody>
          <a:bodyPr/>
          <a:lstStyle/>
          <a:p>
            <a:r>
              <a:rPr lang="en-US" b="1" dirty="0">
                <a:solidFill>
                  <a:schemeClr val="accent1"/>
                </a:solidFill>
                <a:latin typeface="Trebuchet MS" panose="020B0703020202090204" pitchFamily="34" charset="0"/>
              </a:rPr>
              <a:t>Levirate </a:t>
            </a:r>
            <a:r>
              <a:rPr lang="en-US" b="1" dirty="0" smtClean="0">
                <a:solidFill>
                  <a:schemeClr val="accent1"/>
                </a:solidFill>
                <a:latin typeface="Trebuchet MS" panose="020B0703020202090204" pitchFamily="34" charset="0"/>
              </a:rPr>
              <a:t>Marriage</a:t>
            </a:r>
            <a:endParaRPr lang="en-US" b="1" dirty="0">
              <a:solidFill>
                <a:schemeClr val="accent1"/>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0318D838-24E3-8948-9BF7-FECDC628F791}"/>
              </a:ext>
            </a:extLst>
          </p:cNvPr>
          <p:cNvSpPr>
            <a:spLocks noGrp="1"/>
          </p:cNvSpPr>
          <p:nvPr>
            <p:ph idx="1"/>
          </p:nvPr>
        </p:nvSpPr>
        <p:spPr/>
        <p:txBody>
          <a:bodyPr/>
          <a:lstStyle/>
          <a:p>
            <a:pPr marL="0" indent="0">
              <a:buNone/>
            </a:pPr>
            <a:r>
              <a:rPr lang="en-US" dirty="0"/>
              <a:t>The marriage of a widow to a near relative of her deceased husband. The first male child of a levirate marriage would be considered the legal son of the widow’s first husband. </a:t>
            </a:r>
          </a:p>
          <a:p>
            <a:endParaRPr lang="en-US" dirty="0"/>
          </a:p>
        </p:txBody>
      </p:sp>
      <p:graphicFrame>
        <p:nvGraphicFramePr>
          <p:cNvPr id="6" name="Diagram 5">
            <a:extLst>
              <a:ext uri="{FF2B5EF4-FFF2-40B4-BE49-F238E27FC236}">
                <a16:creationId xmlns="" xmlns:a16="http://schemas.microsoft.com/office/drawing/2014/main" id="{D7B7513E-76AB-B648-A510-088E1EEAB590}"/>
              </a:ext>
            </a:extLst>
          </p:cNvPr>
          <p:cNvGraphicFramePr/>
          <p:nvPr>
            <p:extLst>
              <p:ext uri="{D42A27DB-BD31-4B8C-83A1-F6EECF244321}">
                <p14:modId xmlns:p14="http://schemas.microsoft.com/office/powerpoint/2010/main" val="975659255"/>
              </p:ext>
            </p:extLst>
          </p:nvPr>
        </p:nvGraphicFramePr>
        <p:xfrm>
          <a:off x="5078984" y="2693205"/>
          <a:ext cx="6008624" cy="3626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 xmlns:a16="http://schemas.microsoft.com/office/drawing/2014/main" id="{E51BCBDC-F1E3-6242-A6F3-6315F2EFB9B1}"/>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Exploits of the Judges</a:t>
            </a:r>
            <a:endParaRPr lang="en-US" dirty="0">
              <a:latin typeface="Trebuchet MS" charset="0"/>
              <a:ea typeface="Trebuchet MS" charset="0"/>
              <a:cs typeface="Trebuchet MS" charset="0"/>
            </a:endParaRPr>
          </a:p>
        </p:txBody>
      </p:sp>
      <p:sp>
        <p:nvSpPr>
          <p:cNvPr id="10" name="Rectangle 9">
            <a:extLst>
              <a:ext uri="{FF2B5EF4-FFF2-40B4-BE49-F238E27FC236}">
                <a16:creationId xmlns="" xmlns:a16="http://schemas.microsoft.com/office/drawing/2014/main" id="{D3C9BE89-8920-A24D-9870-14CAE1FCD2BD}"/>
              </a:ext>
            </a:extLst>
          </p:cNvPr>
          <p:cNvSpPr/>
          <p:nvPr/>
        </p:nvSpPr>
        <p:spPr>
          <a:xfrm>
            <a:off x="3877056" y="4088177"/>
            <a:ext cx="1609344" cy="8368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Boaz</a:t>
            </a:r>
          </a:p>
        </p:txBody>
      </p:sp>
      <p:cxnSp>
        <p:nvCxnSpPr>
          <p:cNvPr id="12" name="Straight Connector 11">
            <a:extLst>
              <a:ext uri="{FF2B5EF4-FFF2-40B4-BE49-F238E27FC236}">
                <a16:creationId xmlns="" xmlns:a16="http://schemas.microsoft.com/office/drawing/2014/main" id="{53E89A2A-4EDB-AF48-908E-DC69B0227103}"/>
              </a:ext>
            </a:extLst>
          </p:cNvPr>
          <p:cNvCxnSpPr>
            <a:stCxn id="10" idx="3"/>
          </p:cNvCxnSpPr>
          <p:nvPr/>
        </p:nvCxnSpPr>
        <p:spPr>
          <a:xfrm flipV="1">
            <a:off x="5486400" y="4506610"/>
            <a:ext cx="6096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BBA7619-D1E0-E14C-9B21-3F0D91B52779}"/>
              </a:ext>
            </a:extLst>
          </p:cNvPr>
          <p:cNvCxnSpPr/>
          <p:nvPr/>
        </p:nvCxnSpPr>
        <p:spPr>
          <a:xfrm>
            <a:off x="5670295" y="4506610"/>
            <a:ext cx="0" cy="1444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F41C503-DF94-324E-BE86-DC81EC1E1A10}"/>
              </a:ext>
            </a:extLst>
          </p:cNvPr>
          <p:cNvCxnSpPr/>
          <p:nvPr/>
        </p:nvCxnSpPr>
        <p:spPr>
          <a:xfrm flipV="1">
            <a:off x="5651120" y="5950685"/>
            <a:ext cx="609600"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612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0AE130-2B36-044A-99CB-382A004CF1F3}"/>
              </a:ext>
            </a:extLst>
          </p:cNvPr>
          <p:cNvSpPr>
            <a:spLocks noGrp="1"/>
          </p:cNvSpPr>
          <p:nvPr>
            <p:ph type="title"/>
          </p:nvPr>
        </p:nvSpPr>
        <p:spPr/>
        <p:txBody>
          <a:bodyPr/>
          <a:lstStyle/>
          <a:p>
            <a:r>
              <a:rPr lang="en-US" b="1" dirty="0">
                <a:solidFill>
                  <a:srgbClr val="FF0000"/>
                </a:solidFill>
              </a:rPr>
              <a:t>The Philistines</a:t>
            </a:r>
          </a:p>
        </p:txBody>
      </p:sp>
      <p:sp>
        <p:nvSpPr>
          <p:cNvPr id="3" name="Content Placeholder 2">
            <a:extLst>
              <a:ext uri="{FF2B5EF4-FFF2-40B4-BE49-F238E27FC236}">
                <a16:creationId xmlns="" xmlns:a16="http://schemas.microsoft.com/office/drawing/2014/main" id="{73918138-47EB-C645-961C-1256087F7F52}"/>
              </a:ext>
            </a:extLst>
          </p:cNvPr>
          <p:cNvSpPr>
            <a:spLocks noGrp="1"/>
          </p:cNvSpPr>
          <p:nvPr>
            <p:ph idx="1"/>
          </p:nvPr>
        </p:nvSpPr>
        <p:spPr>
          <a:xfrm>
            <a:off x="838200" y="1825625"/>
            <a:ext cx="6696456" cy="4351338"/>
          </a:xfrm>
        </p:spPr>
        <p:txBody>
          <a:bodyPr/>
          <a:lstStyle/>
          <a:p>
            <a:pPr marL="0" indent="0">
              <a:buNone/>
            </a:pPr>
            <a:r>
              <a:rPr lang="en-US" dirty="0"/>
              <a:t>The “sea people” some of whom may have moved toward the hill country of Canaan to dwell with the Israelites in the times before the monarchies. These are the same people Samson helped fight with God’s power. </a:t>
            </a:r>
          </a:p>
        </p:txBody>
      </p:sp>
      <p:sp>
        <p:nvSpPr>
          <p:cNvPr id="4" name="TextBox 3">
            <a:extLst>
              <a:ext uri="{FF2B5EF4-FFF2-40B4-BE49-F238E27FC236}">
                <a16:creationId xmlns="" xmlns:a16="http://schemas.microsoft.com/office/drawing/2014/main" id="{6908F607-E214-C640-A255-A00AD9799679}"/>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Israel at Home In Canaan</a:t>
            </a:r>
            <a:endParaRPr lang="en-US" dirty="0">
              <a:latin typeface="Trebuchet MS" charset="0"/>
              <a:ea typeface="Trebuchet MS" charset="0"/>
              <a:cs typeface="Trebuchet MS" charset="0"/>
            </a:endParaRPr>
          </a:p>
        </p:txBody>
      </p:sp>
      <p:pic>
        <p:nvPicPr>
          <p:cNvPr id="5" name="Content Placeholder 4" descr="A close up of a map&#10;&#10;Description automatically generated">
            <a:extLst>
              <a:ext uri="{FF2B5EF4-FFF2-40B4-BE49-F238E27FC236}">
                <a16:creationId xmlns="" xmlns:a16="http://schemas.microsoft.com/office/drawing/2014/main" id="{17948D07-5EA1-864B-A960-19E5D00DA8C0}"/>
              </a:ext>
            </a:extLst>
          </p:cNvPr>
          <p:cNvPicPr>
            <a:picLocks noChangeAspect="1"/>
          </p:cNvPicPr>
          <p:nvPr/>
        </p:nvPicPr>
        <p:blipFill rotWithShape="1">
          <a:blip r:embed="rId3"/>
          <a:srcRect t="22691" r="67097" b="29507"/>
          <a:stretch/>
        </p:blipFill>
        <p:spPr>
          <a:xfrm>
            <a:off x="8229600" y="681037"/>
            <a:ext cx="2688336" cy="4663440"/>
          </a:xfrm>
          <a:prstGeom prst="rect">
            <a:avLst/>
          </a:prstGeom>
        </p:spPr>
      </p:pic>
    </p:spTree>
    <p:extLst>
      <p:ext uri="{BB962C8B-B14F-4D97-AF65-F5344CB8AC3E}">
        <p14:creationId xmlns:p14="http://schemas.microsoft.com/office/powerpoint/2010/main" val="158274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FD6D31-5D68-4247-8D14-A6BE6AF84C66}"/>
              </a:ext>
            </a:extLst>
          </p:cNvPr>
          <p:cNvSpPr>
            <a:spLocks noGrp="1"/>
          </p:cNvSpPr>
          <p:nvPr>
            <p:ph type="title"/>
          </p:nvPr>
        </p:nvSpPr>
        <p:spPr/>
        <p:txBody>
          <a:bodyPr/>
          <a:lstStyle/>
          <a:p>
            <a:r>
              <a:rPr lang="en-US" b="1" dirty="0" smtClean="0">
                <a:solidFill>
                  <a:schemeClr val="bg1"/>
                </a:solidFill>
                <a:latin typeface="Trebuchet MS" panose="020B0703020202090204" pitchFamily="34" charset="0"/>
              </a:rPr>
              <a:t>Israel’s </a:t>
            </a:r>
            <a:r>
              <a:rPr lang="en-US" b="1" dirty="0">
                <a:solidFill>
                  <a:schemeClr val="bg1"/>
                </a:solidFill>
                <a:latin typeface="Trebuchet MS" panose="020B0703020202090204" pitchFamily="34" charset="0"/>
              </a:rPr>
              <a:t>Homeland</a:t>
            </a:r>
          </a:p>
        </p:txBody>
      </p:sp>
      <p:sp>
        <p:nvSpPr>
          <p:cNvPr id="4" name="TextBox 3">
            <a:extLst>
              <a:ext uri="{FF2B5EF4-FFF2-40B4-BE49-F238E27FC236}">
                <a16:creationId xmlns="" xmlns:a16="http://schemas.microsoft.com/office/drawing/2014/main" id="{635CCE40-83C2-4344-8162-0222EAC05C57}"/>
              </a:ext>
            </a:extLst>
          </p:cNvPr>
          <p:cNvSpPr txBox="1"/>
          <p:nvPr/>
        </p:nvSpPr>
        <p:spPr>
          <a:xfrm>
            <a:off x="5887849" y="6304002"/>
            <a:ext cx="6177149" cy="369332"/>
          </a:xfrm>
          <a:prstGeom prst="rect">
            <a:avLst/>
          </a:prstGeom>
          <a:noFill/>
        </p:spPr>
        <p:txBody>
          <a:bodyPr wrap="square" rtlCol="0">
            <a:spAutoFit/>
          </a:bodyPr>
          <a:lstStyle/>
          <a:p>
            <a:pPr algn="r"/>
            <a:r>
              <a:rPr lang="en-US" i="1" dirty="0">
                <a:solidFill>
                  <a:schemeClr val="bg1"/>
                </a:solidFill>
                <a:latin typeface="Trebuchet MS" charset="0"/>
                <a:ea typeface="Trebuchet MS" charset="0"/>
                <a:cs typeface="Trebuchet MS" charset="0"/>
              </a:rPr>
              <a:t>Israel at Home In Canaan</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2874693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59A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C02B5B-F044-6B4C-B4B8-789A45D73504}"/>
              </a:ext>
            </a:extLst>
          </p:cNvPr>
          <p:cNvSpPr>
            <a:spLocks noGrp="1"/>
          </p:cNvSpPr>
          <p:nvPr>
            <p:ph type="title"/>
          </p:nvPr>
        </p:nvSpPr>
        <p:spPr>
          <a:xfrm>
            <a:off x="838200" y="365125"/>
            <a:ext cx="4099560" cy="3063875"/>
          </a:xfrm>
        </p:spPr>
        <p:txBody>
          <a:bodyPr>
            <a:normAutofit/>
          </a:bodyPr>
          <a:lstStyle/>
          <a:p>
            <a:pPr algn="ctr"/>
            <a:r>
              <a:rPr lang="en-US" b="1" dirty="0">
                <a:solidFill>
                  <a:schemeClr val="bg1"/>
                </a:solidFill>
                <a:latin typeface="Trebuchet MS" panose="020B0703020202090204" pitchFamily="34" charset="0"/>
              </a:rPr>
              <a:t>Twelve </a:t>
            </a:r>
            <a:r>
              <a:rPr lang="en-US" b="1" dirty="0" smtClean="0">
                <a:solidFill>
                  <a:schemeClr val="bg1"/>
                </a:solidFill>
                <a:latin typeface="Trebuchet MS" panose="020B0703020202090204" pitchFamily="34" charset="0"/>
              </a:rPr>
              <a:t>Tribes </a:t>
            </a:r>
            <a:r>
              <a:rPr lang="en-US" b="1" dirty="0">
                <a:solidFill>
                  <a:schemeClr val="bg1"/>
                </a:solidFill>
                <a:latin typeface="Trebuchet MS" panose="020B0703020202090204" pitchFamily="34" charset="0"/>
              </a:rPr>
              <a:t>of Israel</a:t>
            </a: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endParaRPr lang="en-US" sz="3300" dirty="0">
              <a:solidFill>
                <a:schemeClr val="bg1"/>
              </a:solidFill>
            </a:endParaRPr>
          </a:p>
        </p:txBody>
      </p:sp>
      <p:pic>
        <p:nvPicPr>
          <p:cNvPr id="9" name="Content Placeholder 8" descr="A picture containing furniture, photo, rug, decorated&#10;&#10;Description automatically generated">
            <a:extLst>
              <a:ext uri="{FF2B5EF4-FFF2-40B4-BE49-F238E27FC236}">
                <a16:creationId xmlns="" xmlns:a16="http://schemas.microsoft.com/office/drawing/2014/main" id="{19CF1EAD-35CF-894C-8287-DD7ADC6B3079}"/>
              </a:ext>
            </a:extLst>
          </p:cNvPr>
          <p:cNvPicPr>
            <a:picLocks noGrp="1" noChangeAspect="1"/>
          </p:cNvPicPr>
          <p:nvPr>
            <p:ph idx="1"/>
          </p:nvPr>
        </p:nvPicPr>
        <p:blipFill>
          <a:blip r:embed="rId3"/>
          <a:stretch>
            <a:fillRect/>
          </a:stretch>
        </p:blipFill>
        <p:spPr>
          <a:xfrm>
            <a:off x="5887849" y="365125"/>
            <a:ext cx="6029255" cy="5959955"/>
          </a:xfrm>
        </p:spPr>
      </p:pic>
      <p:sp>
        <p:nvSpPr>
          <p:cNvPr id="10" name="TextBox 9">
            <a:extLst>
              <a:ext uri="{FF2B5EF4-FFF2-40B4-BE49-F238E27FC236}">
                <a16:creationId xmlns="" xmlns:a16="http://schemas.microsoft.com/office/drawing/2014/main" id="{705E9236-A3C1-7643-9C36-7CB0A40D62AB}"/>
              </a:ext>
            </a:extLst>
          </p:cNvPr>
          <p:cNvSpPr txBox="1"/>
          <p:nvPr/>
        </p:nvSpPr>
        <p:spPr>
          <a:xfrm>
            <a:off x="1225296" y="2487168"/>
            <a:ext cx="3218688" cy="3323987"/>
          </a:xfrm>
          <a:prstGeom prst="rect">
            <a:avLst/>
          </a:prstGeom>
          <a:noFill/>
        </p:spPr>
        <p:txBody>
          <a:bodyPr wrap="square" rtlCol="0">
            <a:spAutoFit/>
          </a:bodyPr>
          <a:lstStyle/>
          <a:p>
            <a:r>
              <a:rPr lang="en-US" sz="3000" dirty="0"/>
              <a:t>Reuben, Simeon, Levi, Judah,</a:t>
            </a:r>
          </a:p>
          <a:p>
            <a:r>
              <a:rPr lang="en-US" sz="3000" dirty="0"/>
              <a:t>Dan, Naphtali, </a:t>
            </a:r>
          </a:p>
          <a:p>
            <a:r>
              <a:rPr lang="en-US" sz="3000" dirty="0"/>
              <a:t>Gad, Asher, Issachar, Zebulun, Joseph and Benjamin</a:t>
            </a:r>
          </a:p>
        </p:txBody>
      </p:sp>
      <p:sp>
        <p:nvSpPr>
          <p:cNvPr id="11" name="TextBox 10">
            <a:extLst>
              <a:ext uri="{FF2B5EF4-FFF2-40B4-BE49-F238E27FC236}">
                <a16:creationId xmlns="" xmlns:a16="http://schemas.microsoft.com/office/drawing/2014/main" id="{68C2782B-F9C6-A048-8911-ED43CEAE8CE5}"/>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Israel at Home in Canaan</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239357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C2D8FC-11BF-A147-9DE9-2FF76693A292}"/>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 xmlns:a16="http://schemas.microsoft.com/office/drawing/2014/main" id="{7CC9917D-5B9A-D54B-8ECF-37778FB9AD7B}"/>
              </a:ext>
            </a:extLst>
          </p:cNvPr>
          <p:cNvSpPr>
            <a:spLocks noGrp="1"/>
          </p:cNvSpPr>
          <p:nvPr>
            <p:ph idx="1"/>
          </p:nvPr>
        </p:nvSpPr>
        <p:spPr/>
        <p:txBody>
          <a:bodyPr/>
          <a:lstStyle/>
          <a:p>
            <a:r>
              <a:rPr lang="en-US" dirty="0"/>
              <a:t>Slide 3: </a:t>
            </a:r>
            <a:r>
              <a:rPr lang="en-US" dirty="0">
                <a:hlinkClick r:id="rId3"/>
              </a:rPr>
              <a:t>http://www.newadvent.org/cathen/11646c.htm</a:t>
            </a:r>
            <a:endParaRPr lang="en-US" dirty="0"/>
          </a:p>
          <a:p>
            <a:r>
              <a:rPr lang="en-US" dirty="0">
                <a:hlinkClick r:id="rId4"/>
              </a:rPr>
              <a:t>https://www.artbible.info/art/large/661.html</a:t>
            </a:r>
            <a:endParaRPr lang="en-US" dirty="0"/>
          </a:p>
          <a:p>
            <a:r>
              <a:rPr lang="en-US" dirty="0"/>
              <a:t>Slide 10: </a:t>
            </a:r>
            <a:r>
              <a:rPr lang="en-US" dirty="0">
                <a:hlinkClick r:id="rId5"/>
              </a:rPr>
              <a:t>https://</a:t>
            </a:r>
            <a:r>
              <a:rPr lang="en-US" dirty="0" smtClean="0">
                <a:hlinkClick r:id="rId5"/>
              </a:rPr>
              <a:t>www.vaticannews.va/en/pope/news/2019-12/pope-wrold-peace-day-message.html</a:t>
            </a:r>
            <a:r>
              <a:rPr lang="en-US" dirty="0" smtClean="0"/>
              <a:t> </a:t>
            </a:r>
            <a:endParaRPr lang="en-US" dirty="0"/>
          </a:p>
        </p:txBody>
      </p:sp>
    </p:spTree>
    <p:extLst>
      <p:ext uri="{BB962C8B-B14F-4D97-AF65-F5344CB8AC3E}">
        <p14:creationId xmlns:p14="http://schemas.microsoft.com/office/powerpoint/2010/main" val="253905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64C303-609F-AB40-A469-D181F5D1510E}"/>
              </a:ext>
            </a:extLst>
          </p:cNvPr>
          <p:cNvSpPr>
            <a:spLocks noGrp="1"/>
          </p:cNvSpPr>
          <p:nvPr>
            <p:ph type="title"/>
          </p:nvPr>
        </p:nvSpPr>
        <p:spPr/>
        <p:txBody>
          <a:bodyPr/>
          <a:lstStyle/>
          <a:p>
            <a:r>
              <a:rPr lang="en-US" dirty="0"/>
              <a:t>I</a:t>
            </a:r>
            <a:r>
              <a:rPr lang="en-US" dirty="0" smtClean="0"/>
              <a:t>mages</a:t>
            </a:r>
            <a:endParaRPr lang="en-US" dirty="0"/>
          </a:p>
        </p:txBody>
      </p:sp>
      <p:sp>
        <p:nvSpPr>
          <p:cNvPr id="3" name="Content Placeholder 2">
            <a:extLst>
              <a:ext uri="{FF2B5EF4-FFF2-40B4-BE49-F238E27FC236}">
                <a16:creationId xmlns="" xmlns:a16="http://schemas.microsoft.com/office/drawing/2014/main" id="{6B6CEF97-0995-9E43-A3CA-B97BBA33B00B}"/>
              </a:ext>
            </a:extLst>
          </p:cNvPr>
          <p:cNvSpPr>
            <a:spLocks noGrp="1"/>
          </p:cNvSpPr>
          <p:nvPr>
            <p:ph idx="1"/>
          </p:nvPr>
        </p:nvSpPr>
        <p:spPr>
          <a:xfrm>
            <a:off x="838200" y="1568951"/>
            <a:ext cx="10515600" cy="4351338"/>
          </a:xfrm>
        </p:spPr>
        <p:txBody>
          <a:bodyPr>
            <a:noAutofit/>
          </a:bodyPr>
          <a:lstStyle/>
          <a:p>
            <a:r>
              <a:rPr lang="en-US" sz="1400" dirty="0" smtClean="0"/>
              <a:t>Slide 2: </a:t>
            </a:r>
            <a:r>
              <a:rPr lang="en-US" sz="1400" dirty="0">
                <a:hlinkClick r:id="rId2"/>
              </a:rPr>
              <a:t>https://</a:t>
            </a:r>
            <a:r>
              <a:rPr lang="en-US" sz="1400" dirty="0" smtClean="0">
                <a:hlinkClick r:id="rId2"/>
              </a:rPr>
              <a:t>www.bible-history.com/maps/route_exodus.html</a:t>
            </a:r>
            <a:endParaRPr lang="en-US" sz="1400" dirty="0"/>
          </a:p>
          <a:p>
            <a:r>
              <a:rPr lang="en-US" sz="1400" dirty="0" smtClean="0"/>
              <a:t>Slide </a:t>
            </a:r>
            <a:r>
              <a:rPr lang="en-US" sz="1400" dirty="0"/>
              <a:t>3: </a:t>
            </a:r>
            <a:endParaRPr lang="en-US" sz="1400" dirty="0" smtClean="0"/>
          </a:p>
          <a:p>
            <a:pPr lvl="1"/>
            <a:r>
              <a:rPr lang="en-US" sz="1400" dirty="0" smtClean="0">
                <a:hlinkClick r:id="rId3"/>
              </a:rPr>
              <a:t>https</a:t>
            </a:r>
            <a:r>
              <a:rPr lang="en-US" sz="1400" dirty="0">
                <a:hlinkClick r:id="rId3"/>
              </a:rPr>
              <a:t>://en.wikipedia.org/wiki/Edom#/</a:t>
            </a:r>
            <a:r>
              <a:rPr lang="en-US" sz="1400" dirty="0" smtClean="0">
                <a:hlinkClick r:id="rId3"/>
              </a:rPr>
              <a:t>media/File:Kingdoms_around_Israel_830_map.svg</a:t>
            </a:r>
            <a:endParaRPr lang="en-US" sz="1400" dirty="0" smtClean="0"/>
          </a:p>
          <a:p>
            <a:pPr lvl="1"/>
            <a:r>
              <a:rPr lang="en-US" sz="1400" dirty="0">
                <a:hlinkClick r:id="rId4"/>
              </a:rPr>
              <a:t>https://commons.wikimedia.org/wiki/File:Mount_Nebo_(2007-05-824)_(1330154039).jpg</a:t>
            </a:r>
            <a:endParaRPr lang="en-US" sz="1400" dirty="0" smtClean="0"/>
          </a:p>
          <a:p>
            <a:r>
              <a:rPr lang="en-US" sz="1400" dirty="0" smtClean="0"/>
              <a:t>Slide </a:t>
            </a:r>
            <a:r>
              <a:rPr lang="en-US" sz="1400" dirty="0"/>
              <a:t>4: </a:t>
            </a:r>
            <a:r>
              <a:rPr lang="en-US" sz="1400" dirty="0">
                <a:hlinkClick r:id="rId5"/>
              </a:rPr>
              <a:t>https://en.wikipedia.org/wiki/Va%27etchanan#/media/File:G%C3%A9r%C3%B4me,_Jean-L%C3%A9on_-_Moses_on_Mount_Sinai_Jean-L%C3%A9on_G%C3%A9r%C3%B4me_-</a:t>
            </a:r>
            <a:r>
              <a:rPr lang="en-US" sz="1400" dirty="0" smtClean="0">
                <a:hlinkClick r:id="rId5"/>
              </a:rPr>
              <a:t>1895-1900.jpg</a:t>
            </a:r>
            <a:endParaRPr lang="en-US" sz="1400" dirty="0"/>
          </a:p>
          <a:p>
            <a:r>
              <a:rPr lang="en-US" sz="1400" dirty="0" smtClean="0"/>
              <a:t>Slide </a:t>
            </a:r>
            <a:r>
              <a:rPr lang="en-US" sz="1400" dirty="0"/>
              <a:t>5: </a:t>
            </a:r>
            <a:r>
              <a:rPr lang="en-US" sz="1400" dirty="0">
                <a:hlinkClick r:id="rId6"/>
              </a:rPr>
              <a:t>https://en.wikipedia.org/wiki/Terumah_(parsha)#/</a:t>
            </a:r>
            <a:r>
              <a:rPr lang="en-US" sz="1400" dirty="0" smtClean="0">
                <a:hlinkClick r:id="rId6"/>
              </a:rPr>
              <a:t>media/File:Holman_The_Tabernacle_in_the_Wilderness.jpg</a:t>
            </a:r>
            <a:endParaRPr lang="en-US" sz="1400" dirty="0" smtClean="0"/>
          </a:p>
          <a:p>
            <a:r>
              <a:rPr lang="en-US" sz="1400" dirty="0" smtClean="0"/>
              <a:t>Slide </a:t>
            </a:r>
            <a:r>
              <a:rPr lang="en-US" sz="1400" dirty="0"/>
              <a:t>6: </a:t>
            </a:r>
            <a:r>
              <a:rPr lang="en-US" sz="1400" dirty="0">
                <a:hlinkClick r:id="rId7"/>
              </a:rPr>
              <a:t>https://</a:t>
            </a:r>
            <a:r>
              <a:rPr lang="en-US" sz="1400" dirty="0" smtClean="0">
                <a:hlinkClick r:id="rId7"/>
              </a:rPr>
              <a:t>it.m.wikipedia.org/wiki/File:The_Fall_of_Jericho.jpg</a:t>
            </a:r>
            <a:endParaRPr lang="en-US" sz="1400" dirty="0" smtClean="0"/>
          </a:p>
          <a:p>
            <a:r>
              <a:rPr lang="en-US" sz="1400" dirty="0" smtClean="0"/>
              <a:t>Slide </a:t>
            </a:r>
            <a:r>
              <a:rPr lang="en-US" sz="1400" dirty="0"/>
              <a:t>9: </a:t>
            </a:r>
            <a:r>
              <a:rPr lang="en-US" sz="1400" dirty="0">
                <a:hlinkClick r:id="rId8"/>
              </a:rPr>
              <a:t>https://</a:t>
            </a:r>
            <a:r>
              <a:rPr lang="en-US" sz="1400" dirty="0" smtClean="0">
                <a:hlinkClick r:id="rId8"/>
              </a:rPr>
              <a:t>www.wallpaperflare.com/pope-francis-architecture-real-people-group-of-people-crowd-wallpaper-egjyz</a:t>
            </a:r>
            <a:endParaRPr lang="en-US" sz="1400" dirty="0" smtClean="0"/>
          </a:p>
          <a:p>
            <a:r>
              <a:rPr lang="en-US" sz="1400" dirty="0" smtClean="0"/>
              <a:t>Slide 11: </a:t>
            </a:r>
            <a:r>
              <a:rPr lang="en-US" sz="1400" dirty="0" smtClean="0">
                <a:hlinkClick r:id="rId9"/>
              </a:rPr>
              <a:t>https</a:t>
            </a:r>
            <a:r>
              <a:rPr lang="en-US" sz="1400" dirty="0">
                <a:hlinkClick r:id="rId9"/>
              </a:rPr>
              <a:t>://commons.wikimedia.org/w/index.php?search=prophetess+deborah&amp;title=Special%3ASearch&amp;go=Go&amp;ns0=1&amp;ns6=1&amp;ns12=1&amp;ns14=1&amp;ns100=1&amp;ns106=1#/</a:t>
            </a:r>
            <a:r>
              <a:rPr lang="en-US" sz="1400" dirty="0" smtClean="0">
                <a:hlinkClick r:id="rId9"/>
              </a:rPr>
              <a:t>media/File:Deborah.jpg</a:t>
            </a:r>
            <a:r>
              <a:rPr lang="en-US" sz="1400" dirty="0" smtClean="0"/>
              <a:t> </a:t>
            </a:r>
            <a:endParaRPr lang="en-US" sz="1400" dirty="0"/>
          </a:p>
          <a:p>
            <a:r>
              <a:rPr lang="en-US" sz="1400" dirty="0"/>
              <a:t>Slide 12: </a:t>
            </a:r>
            <a:r>
              <a:rPr lang="en-US" sz="1400" dirty="0">
                <a:hlinkClick r:id="rId10"/>
              </a:rPr>
              <a:t>https://commons.wikimedia.org/wiki/File:Gideon_and_His_Three_Hundred_(Bible_Card).</a:t>
            </a:r>
            <a:r>
              <a:rPr lang="en-US" sz="1400" dirty="0" smtClean="0">
                <a:hlinkClick r:id="rId10"/>
              </a:rPr>
              <a:t>jpg</a:t>
            </a:r>
            <a:endParaRPr lang="en-US" sz="1400" dirty="0" smtClean="0"/>
          </a:p>
          <a:p>
            <a:r>
              <a:rPr lang="en-US" sz="1400" dirty="0" smtClean="0"/>
              <a:t>Slide </a:t>
            </a:r>
            <a:r>
              <a:rPr lang="en-US" sz="1400" dirty="0"/>
              <a:t>13: </a:t>
            </a:r>
            <a:r>
              <a:rPr lang="en-US" sz="1400" dirty="0">
                <a:hlinkClick r:id="rId11"/>
              </a:rPr>
              <a:t>https://en.wikipedia.org/wiki/Samson#/media/File:Lucas_Cranach_d.Ä._-_Simson_bezwingt_den_Löwen.jpg</a:t>
            </a:r>
            <a:endParaRPr lang="en-US" sz="1400" dirty="0"/>
          </a:p>
          <a:p>
            <a:pPr marL="228600" lvl="1">
              <a:spcBef>
                <a:spcPts val="1000"/>
              </a:spcBef>
            </a:pPr>
            <a:r>
              <a:rPr lang="en-US" sz="1400" dirty="0" smtClean="0"/>
              <a:t>Slide 15: </a:t>
            </a:r>
            <a:r>
              <a:rPr lang="en-US" sz="1400" dirty="0">
                <a:hlinkClick r:id="rId3"/>
              </a:rPr>
              <a:t>https://en.wikipedia.org/wiki/Edom#/</a:t>
            </a:r>
            <a:r>
              <a:rPr lang="en-US" sz="1400" dirty="0" smtClean="0">
                <a:hlinkClick r:id="rId3"/>
              </a:rPr>
              <a:t>media/File:Kingdoms_around_Israel_830_map.svg</a:t>
            </a:r>
            <a:endParaRPr lang="en-US" sz="1400" dirty="0" smtClean="0"/>
          </a:p>
          <a:p>
            <a:r>
              <a:rPr lang="en-US" sz="1400" dirty="0" smtClean="0"/>
              <a:t>Slide </a:t>
            </a:r>
            <a:r>
              <a:rPr lang="en-US" sz="1400" dirty="0"/>
              <a:t>16: </a:t>
            </a:r>
            <a:r>
              <a:rPr lang="en-US" sz="1400" dirty="0">
                <a:hlinkClick r:id="rId12"/>
              </a:rPr>
              <a:t>https://www.pexels.com/photo/green-and-brown-plants-near-terrain-2102627</a:t>
            </a:r>
            <a:r>
              <a:rPr lang="en-US" sz="1400" dirty="0" smtClean="0">
                <a:hlinkClick r:id="rId12"/>
              </a:rPr>
              <a:t>/</a:t>
            </a:r>
            <a:endParaRPr lang="en-US" sz="1400" dirty="0" smtClean="0"/>
          </a:p>
          <a:p>
            <a:r>
              <a:rPr lang="en-US" sz="1400" dirty="0" smtClean="0"/>
              <a:t>Slide 17: </a:t>
            </a:r>
            <a:r>
              <a:rPr lang="en-US" sz="1400" dirty="0">
                <a:hlinkClick r:id="rId13"/>
              </a:rPr>
              <a:t>https://</a:t>
            </a:r>
            <a:r>
              <a:rPr lang="en-US" sz="1400" dirty="0" smtClean="0">
                <a:hlinkClick r:id="rId13"/>
              </a:rPr>
              <a:t>upload.wikimedia.org/wikipedia/commons/a/ad/Mosaic_Tribes.jpg</a:t>
            </a:r>
            <a:r>
              <a:rPr lang="en-US" sz="1400" dirty="0" smtClean="0"/>
              <a:t>   </a:t>
            </a:r>
            <a:endParaRPr lang="en-US" sz="1400" dirty="0"/>
          </a:p>
        </p:txBody>
      </p:sp>
    </p:spTree>
    <p:extLst>
      <p:ext uri="{BB962C8B-B14F-4D97-AF65-F5344CB8AC3E}">
        <p14:creationId xmlns:p14="http://schemas.microsoft.com/office/powerpoint/2010/main" val="150339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The Route</a:t>
            </a:r>
            <a:br>
              <a:rPr lang="en-US" b="1" dirty="0" smtClean="0">
                <a:latin typeface="+mn-lt"/>
              </a:rPr>
            </a:br>
            <a:r>
              <a:rPr lang="en-US" b="1" dirty="0" smtClean="0">
                <a:latin typeface="+mn-lt"/>
              </a:rPr>
              <a:t>of the Exodus</a:t>
            </a:r>
            <a:endParaRPr lang="en-US" b="1" dirty="0">
              <a:latin typeface="+mn-lt"/>
            </a:endParaRPr>
          </a:p>
        </p:txBody>
      </p:sp>
      <p:sp>
        <p:nvSpPr>
          <p:cNvPr id="5" name="Content Placeholder 4"/>
          <p:cNvSpPr>
            <a:spLocks noGrp="1"/>
          </p:cNvSpPr>
          <p:nvPr>
            <p:ph idx="1"/>
          </p:nvPr>
        </p:nvSpPr>
        <p:spPr/>
        <p:txBody>
          <a:bodyPr/>
          <a:lstStyle/>
          <a:p>
            <a:endParaRPr lang="en-US" dirty="0"/>
          </a:p>
        </p:txBody>
      </p:sp>
      <p:pic>
        <p:nvPicPr>
          <p:cNvPr id="1026" name="Picture 2" descr="oute of the Exodus of the Israelites from Egypt to the Promised 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6" y="272715"/>
            <a:ext cx="6994526" cy="611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26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 xmlns:a16="http://schemas.microsoft.com/office/drawing/2014/main" id="{4CBC69AF-AE9D-43C7-A183-244646418B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le:Mount Nebo (2007-05-824) (1330154039).jpg"/>
          <p:cNvPicPr>
            <a:picLocks noChangeAspect="1" noChangeArrowheads="1"/>
          </p:cNvPicPr>
          <p:nvPr/>
        </p:nvPicPr>
        <p:blipFill rotWithShape="1">
          <a:blip r:embed="rId3">
            <a:extLst>
              <a:ext uri="{28A0092B-C50C-407E-A947-70E740481C1C}">
                <a14:useLocalDpi xmlns:a14="http://schemas.microsoft.com/office/drawing/2010/main" val="0"/>
              </a:ext>
            </a:extLst>
          </a:blip>
          <a:srcRect l="29910"/>
          <a:stretch/>
        </p:blipFill>
        <p:spPr bwMode="auto">
          <a:xfrm>
            <a:off x="4977384" y="0"/>
            <a:ext cx="7214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close up of a map&#10;&#10;Description automatically generated">
            <a:extLst>
              <a:ext uri="{FF2B5EF4-FFF2-40B4-BE49-F238E27FC236}">
                <a16:creationId xmlns="" xmlns:a16="http://schemas.microsoft.com/office/drawing/2014/main" id="{612A7AE1-5203-DB4F-A01F-559B3A4F6F23}"/>
              </a:ext>
            </a:extLst>
          </p:cNvPr>
          <p:cNvPicPr>
            <a:picLocks noChangeAspect="1"/>
          </p:cNvPicPr>
          <p:nvPr/>
        </p:nvPicPr>
        <p:blipFill rotWithShape="1">
          <a:blip r:embed="rId4"/>
          <a:srcRect r="13340"/>
          <a:stretch/>
        </p:blipFill>
        <p:spPr>
          <a:xfrm>
            <a:off x="20" y="10"/>
            <a:ext cx="4977364" cy="6857990"/>
          </a:xfrm>
          <a:prstGeom prst="rect">
            <a:avLst/>
          </a:prstGeom>
        </p:spPr>
      </p:pic>
      <p:sp>
        <p:nvSpPr>
          <p:cNvPr id="23" name="Rectangle 22">
            <a:extLst>
              <a:ext uri="{FF2B5EF4-FFF2-40B4-BE49-F238E27FC236}">
                <a16:creationId xmlns="" xmlns:a16="http://schemas.microsoft.com/office/drawing/2014/main" id="{BE64232A-D912-4882-BF58-1049181157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E8E4E9D8-6D9C-4646-83A2-11844D84EA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 xmlns:a16="http://schemas.microsoft.com/office/drawing/2014/main" id="{5164838F-DBFF-6F40-945D-452F5D3C914E}"/>
              </a:ext>
            </a:extLst>
          </p:cNvPr>
          <p:cNvSpPr>
            <a:spLocks noGrp="1"/>
          </p:cNvSpPr>
          <p:nvPr>
            <p:ph type="title"/>
          </p:nvPr>
        </p:nvSpPr>
        <p:spPr>
          <a:xfrm>
            <a:off x="6772758" y="3949157"/>
            <a:ext cx="4324351" cy="539496"/>
          </a:xfrm>
        </p:spPr>
        <p:txBody>
          <a:bodyPr vert="horz" lIns="91440" tIns="45720" rIns="91440" bIns="45720" rtlCol="0">
            <a:normAutofit/>
          </a:bodyPr>
          <a:lstStyle/>
          <a:p>
            <a:pPr algn="ctr"/>
            <a:r>
              <a:rPr lang="en-US" sz="2700" b="1" dirty="0">
                <a:solidFill>
                  <a:schemeClr val="bg1"/>
                </a:solidFill>
                <a:latin typeface="Trebuchet MS" panose="020B0703020202090204" pitchFamily="34" charset="0"/>
              </a:rPr>
              <a:t>40 Years</a:t>
            </a:r>
            <a:endParaRPr lang="en-US" sz="2700" b="1" kern="1200" dirty="0">
              <a:solidFill>
                <a:schemeClr val="bg1"/>
              </a:solidFill>
              <a:latin typeface="Trebuchet MS" panose="020B0703020202090204" pitchFamily="34" charset="0"/>
            </a:endParaRPr>
          </a:p>
        </p:txBody>
      </p:sp>
      <p:sp>
        <p:nvSpPr>
          <p:cNvPr id="26" name="Content Placeholder 17">
            <a:extLst>
              <a:ext uri="{FF2B5EF4-FFF2-40B4-BE49-F238E27FC236}">
                <a16:creationId xmlns="" xmlns:a16="http://schemas.microsoft.com/office/drawing/2014/main" id="{079BB3B9-F5A7-4E02-B7E9-B720995BD984}"/>
              </a:ext>
            </a:extLst>
          </p:cNvPr>
          <p:cNvSpPr>
            <a:spLocks noGrp="1"/>
          </p:cNvSpPr>
          <p:nvPr>
            <p:ph idx="1"/>
          </p:nvPr>
        </p:nvSpPr>
        <p:spPr>
          <a:xfrm>
            <a:off x="6431138" y="4697298"/>
            <a:ext cx="5040034" cy="1435608"/>
          </a:xfrm>
        </p:spPr>
        <p:txBody>
          <a:bodyPr anchor="ctr">
            <a:normAutofit/>
          </a:bodyPr>
          <a:lstStyle/>
          <a:p>
            <a:pPr marL="0" indent="0" algn="ctr">
              <a:buNone/>
            </a:pPr>
            <a:r>
              <a:rPr lang="en-US" sz="2200" dirty="0"/>
              <a:t>Plains of Moab to the Jordan River</a:t>
            </a:r>
          </a:p>
        </p:txBody>
      </p:sp>
      <p:sp>
        <p:nvSpPr>
          <p:cNvPr id="16" name="TextBox 15">
            <a:extLst>
              <a:ext uri="{FF2B5EF4-FFF2-40B4-BE49-F238E27FC236}">
                <a16:creationId xmlns="" xmlns:a16="http://schemas.microsoft.com/office/drawing/2014/main" id="{305C3D20-8A0D-2045-B4D8-AAB3FD07A4B1}"/>
              </a:ext>
            </a:extLst>
          </p:cNvPr>
          <p:cNvSpPr txBox="1"/>
          <p:nvPr/>
        </p:nvSpPr>
        <p:spPr>
          <a:xfrm>
            <a:off x="5887849" y="6304002"/>
            <a:ext cx="6177149" cy="369332"/>
          </a:xfrm>
          <a:prstGeom prst="rect">
            <a:avLst/>
          </a:prstGeom>
          <a:noFill/>
        </p:spPr>
        <p:txBody>
          <a:bodyPr wrap="square" rtlCol="0">
            <a:spAutoFit/>
          </a:bodyPr>
          <a:lstStyle/>
          <a:p>
            <a:pPr algn="r"/>
            <a:r>
              <a:rPr lang="en-US" i="1" dirty="0">
                <a:solidFill>
                  <a:schemeClr val="bg1"/>
                </a:solidFill>
                <a:latin typeface="Trebuchet MS" charset="0"/>
                <a:ea typeface="Trebuchet MS" charset="0"/>
                <a:cs typeface="Trebuchet MS" charset="0"/>
              </a:rPr>
              <a:t>The Recording of History</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308903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6ED544-CAFB-9B4A-BBFA-0E9300C37AA9}"/>
              </a:ext>
            </a:extLst>
          </p:cNvPr>
          <p:cNvSpPr>
            <a:spLocks noGrp="1"/>
          </p:cNvSpPr>
          <p:nvPr>
            <p:ph type="title"/>
          </p:nvPr>
        </p:nvSpPr>
        <p:spPr/>
        <p:txBody>
          <a:bodyPr/>
          <a:lstStyle/>
          <a:p>
            <a:pPr algn="ctr"/>
            <a:r>
              <a:rPr lang="en-US" b="1" dirty="0">
                <a:solidFill>
                  <a:schemeClr val="bg1"/>
                </a:solidFill>
                <a:latin typeface="Trebuchet MS" panose="020B0703020202090204" pitchFamily="34" charset="0"/>
              </a:rPr>
              <a:t>Deuteronomy </a:t>
            </a:r>
            <a:r>
              <a:rPr lang="en-US" dirty="0">
                <a:solidFill>
                  <a:schemeClr val="bg1"/>
                </a:solidFill>
                <a:latin typeface="Trebuchet MS" panose="020B0703020202090204" pitchFamily="34" charset="0"/>
              </a:rPr>
              <a:t/>
            </a:r>
            <a:br>
              <a:rPr lang="en-US" dirty="0">
                <a:solidFill>
                  <a:schemeClr val="bg1"/>
                </a:solidFill>
                <a:latin typeface="Trebuchet MS" panose="020B0703020202090204" pitchFamily="34" charset="0"/>
              </a:rPr>
            </a:br>
            <a:r>
              <a:rPr lang="en-US" sz="3500" dirty="0">
                <a:solidFill>
                  <a:schemeClr val="bg1"/>
                </a:solidFill>
                <a:latin typeface="Trebuchet MS" panose="020B0703020202090204" pitchFamily="34" charset="0"/>
              </a:rPr>
              <a:t>“The Second Law”</a:t>
            </a:r>
          </a:p>
        </p:txBody>
      </p:sp>
      <p:sp>
        <p:nvSpPr>
          <p:cNvPr id="4" name="TextBox 3">
            <a:extLst>
              <a:ext uri="{FF2B5EF4-FFF2-40B4-BE49-F238E27FC236}">
                <a16:creationId xmlns="" xmlns:a16="http://schemas.microsoft.com/office/drawing/2014/main" id="{F1135326-9316-184E-B82F-7D0E8FBC3F04}"/>
              </a:ext>
            </a:extLst>
          </p:cNvPr>
          <p:cNvSpPr txBox="1"/>
          <p:nvPr/>
        </p:nvSpPr>
        <p:spPr>
          <a:xfrm>
            <a:off x="5887849" y="6304002"/>
            <a:ext cx="6177149" cy="369332"/>
          </a:xfrm>
          <a:prstGeom prst="rect">
            <a:avLst/>
          </a:prstGeom>
          <a:noFill/>
        </p:spPr>
        <p:txBody>
          <a:bodyPr wrap="square" rtlCol="0">
            <a:spAutoFit/>
          </a:bodyPr>
          <a:lstStyle/>
          <a:p>
            <a:pPr algn="r"/>
            <a:r>
              <a:rPr lang="en-US" i="1" dirty="0">
                <a:solidFill>
                  <a:schemeClr val="bg1"/>
                </a:solidFill>
                <a:latin typeface="Trebuchet MS" charset="0"/>
                <a:ea typeface="Trebuchet MS" charset="0"/>
                <a:cs typeface="Trebuchet MS" charset="0"/>
              </a:rPr>
              <a:t>The Recording of History</a:t>
            </a:r>
            <a:endParaRPr lang="en-US" dirty="0">
              <a:solidFill>
                <a:schemeClr val="bg1"/>
              </a:solidFill>
              <a:latin typeface="Trebuchet MS" charset="0"/>
              <a:ea typeface="Trebuchet MS" charset="0"/>
              <a:cs typeface="Trebuchet MS" charset="0"/>
            </a:endParaRPr>
          </a:p>
        </p:txBody>
      </p:sp>
      <p:sp>
        <p:nvSpPr>
          <p:cNvPr id="8" name="Content Placeholder 7">
            <a:extLst>
              <a:ext uri="{FF2B5EF4-FFF2-40B4-BE49-F238E27FC236}">
                <a16:creationId xmlns="" xmlns:a16="http://schemas.microsoft.com/office/drawing/2014/main" id="{EEE6D33F-2DF1-0644-8265-B7CB25EB0EAA}"/>
              </a:ext>
            </a:extLst>
          </p:cNvPr>
          <p:cNvSpPr>
            <a:spLocks noGrp="1"/>
          </p:cNvSpPr>
          <p:nvPr>
            <p:ph idx="1"/>
          </p:nvPr>
        </p:nvSpPr>
        <p:spPr>
          <a:xfrm>
            <a:off x="474127" y="1027906"/>
            <a:ext cx="3842288" cy="4351338"/>
          </a:xfrm>
        </p:spPr>
        <p:txBody>
          <a:bodyPr/>
          <a:lstStyle/>
          <a:p>
            <a:r>
              <a:rPr lang="en-US" dirty="0">
                <a:solidFill>
                  <a:schemeClr val="bg1"/>
                </a:solidFill>
              </a:rPr>
              <a:t>First Discourse</a:t>
            </a:r>
          </a:p>
          <a:p>
            <a:r>
              <a:rPr lang="en-US" dirty="0">
                <a:solidFill>
                  <a:schemeClr val="bg1"/>
                </a:solidFill>
              </a:rPr>
              <a:t>Second Discourse</a:t>
            </a:r>
          </a:p>
          <a:p>
            <a:r>
              <a:rPr lang="en-US" dirty="0">
                <a:solidFill>
                  <a:schemeClr val="bg1"/>
                </a:solidFill>
              </a:rPr>
              <a:t>Third Discourse</a:t>
            </a:r>
          </a:p>
          <a:p>
            <a:r>
              <a:rPr lang="en-US" dirty="0">
                <a:solidFill>
                  <a:schemeClr val="bg1"/>
                </a:solidFill>
              </a:rPr>
              <a:t>Historical Appendix</a:t>
            </a:r>
          </a:p>
        </p:txBody>
      </p:sp>
      <p:sp>
        <p:nvSpPr>
          <p:cNvPr id="9" name="Content Placeholder 7">
            <a:extLst>
              <a:ext uri="{FF2B5EF4-FFF2-40B4-BE49-F238E27FC236}">
                <a16:creationId xmlns="" xmlns:a16="http://schemas.microsoft.com/office/drawing/2014/main" id="{5E7C0499-D1D4-F145-9FDE-8B7B204C9129}"/>
              </a:ext>
            </a:extLst>
          </p:cNvPr>
          <p:cNvSpPr txBox="1">
            <a:spLocks/>
          </p:cNvSpPr>
          <p:nvPr/>
        </p:nvSpPr>
        <p:spPr>
          <a:xfrm>
            <a:off x="781803" y="4557929"/>
            <a:ext cx="10212091" cy="5076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"And Moses began to expound the </a:t>
            </a:r>
            <a:r>
              <a:rPr lang="en-US" dirty="0">
                <a:solidFill>
                  <a:schemeClr val="bg1"/>
                </a:solidFill>
                <a:hlinkClick r:id="rId4">
                  <a:extLst>
                    <a:ext uri="{A12FA001-AC4F-418D-AE19-62706E023703}">
                      <ahyp:hlinkClr xmlns="" xmlns:ahyp="http://schemas.microsoft.com/office/drawing/2018/hyperlinkcolor" val="tx"/>
                    </a:ext>
                  </a:extLst>
                </a:hlinkClick>
              </a:rPr>
              <a:t>law</a:t>
            </a:r>
            <a:r>
              <a:rPr lang="en-US" dirty="0">
                <a:solidFill>
                  <a:schemeClr val="bg1"/>
                </a:solidFill>
              </a:rPr>
              <a:t> and to say”</a:t>
            </a:r>
          </a:p>
          <a:p>
            <a:pPr marL="0" indent="0">
              <a:buNone/>
            </a:pPr>
            <a:r>
              <a:rPr lang="en-US" dirty="0">
                <a:solidFill>
                  <a:schemeClr val="bg1"/>
                </a:solidFill>
              </a:rPr>
              <a:t>					Deuteronomy </a:t>
            </a:r>
            <a:r>
              <a:rPr lang="en-US" dirty="0" smtClean="0">
                <a:solidFill>
                  <a:schemeClr val="bg1"/>
                </a:solidFill>
              </a:rPr>
              <a:t>1:5</a:t>
            </a:r>
            <a:endParaRPr lang="en-US" dirty="0">
              <a:solidFill>
                <a:schemeClr val="bg1"/>
              </a:solidFill>
            </a:endParaRPr>
          </a:p>
        </p:txBody>
      </p:sp>
    </p:spTree>
    <p:extLst>
      <p:ext uri="{BB962C8B-B14F-4D97-AF65-F5344CB8AC3E}">
        <p14:creationId xmlns:p14="http://schemas.microsoft.com/office/powerpoint/2010/main" val="2302193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59A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118DE4-5562-A041-83A6-B8F98173AC68}"/>
              </a:ext>
            </a:extLst>
          </p:cNvPr>
          <p:cNvSpPr>
            <a:spLocks noGrp="1"/>
          </p:cNvSpPr>
          <p:nvPr>
            <p:ph type="title"/>
          </p:nvPr>
        </p:nvSpPr>
        <p:spPr/>
        <p:txBody>
          <a:bodyPr>
            <a:normAutofit/>
          </a:bodyPr>
          <a:lstStyle/>
          <a:p>
            <a:r>
              <a:rPr lang="en-US" sz="3200" b="1" dirty="0" smtClean="0">
                <a:solidFill>
                  <a:schemeClr val="bg1"/>
                </a:solidFill>
                <a:latin typeface="Trebuchet MS" panose="020B0703020202090204" pitchFamily="34" charset="0"/>
              </a:rPr>
              <a:t>Three regulations in the Book of Deuteronomy that are not found in older collections of the Law.</a:t>
            </a:r>
            <a:endParaRPr lang="en-US" sz="3200" b="1" dirty="0">
              <a:solidFill>
                <a:schemeClr val="bg1"/>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39B867BC-F29E-3847-9D1D-B26337D8F1B0}"/>
              </a:ext>
            </a:extLst>
          </p:cNvPr>
          <p:cNvSpPr>
            <a:spLocks noGrp="1"/>
          </p:cNvSpPr>
          <p:nvPr>
            <p:ph idx="1"/>
          </p:nvPr>
        </p:nvSpPr>
        <p:spPr>
          <a:xfrm>
            <a:off x="838199" y="1821676"/>
            <a:ext cx="5813771" cy="4351338"/>
          </a:xfrm>
        </p:spPr>
        <p:txBody>
          <a:bodyPr>
            <a:normAutofit/>
          </a:bodyPr>
          <a:lstStyle/>
          <a:p>
            <a:pPr marL="457200" indent="-457200">
              <a:lnSpc>
                <a:spcPct val="100000"/>
              </a:lnSpc>
              <a:buFont typeface="+mj-lt"/>
              <a:buAutoNum type="arabicPeriod"/>
            </a:pPr>
            <a:r>
              <a:rPr lang="en-US" sz="2200" dirty="0" smtClean="0"/>
              <a:t>The </a:t>
            </a:r>
            <a:r>
              <a:rPr lang="en-US" sz="2200" dirty="0"/>
              <a:t>Temple is the only acceptable location </a:t>
            </a:r>
            <a:r>
              <a:rPr lang="en-US" sz="2200" dirty="0" smtClean="0"/>
              <a:t>         </a:t>
            </a:r>
            <a:r>
              <a:rPr lang="en-US" sz="2200" dirty="0"/>
              <a:t>for sacrifice on the face of the earth (</a:t>
            </a:r>
            <a:r>
              <a:rPr lang="en-US" sz="2200" dirty="0" smtClean="0"/>
              <a:t>see Deuteronomy </a:t>
            </a:r>
            <a:r>
              <a:rPr lang="en-US" sz="2200" dirty="0"/>
              <a:t>16:5–6). </a:t>
            </a:r>
          </a:p>
          <a:p>
            <a:pPr marL="457200" indent="-457200">
              <a:buFont typeface="+mj-lt"/>
              <a:buAutoNum type="arabicPeriod"/>
            </a:pPr>
            <a:r>
              <a:rPr lang="en-US" sz="2200" dirty="0" smtClean="0"/>
              <a:t>The </a:t>
            </a:r>
            <a:r>
              <a:rPr lang="en-US" sz="2200" dirty="0"/>
              <a:t>worship of stars or other </a:t>
            </a:r>
            <a:r>
              <a:rPr lang="en-US" sz="2200" dirty="0" smtClean="0"/>
              <a:t>heavenly           </a:t>
            </a:r>
            <a:r>
              <a:rPr lang="en-US" sz="2200" dirty="0"/>
              <a:t>bodies is forbidden (see </a:t>
            </a:r>
            <a:r>
              <a:rPr lang="en-US" sz="2200" dirty="0" smtClean="0"/>
              <a:t>Deuteronomy </a:t>
            </a:r>
            <a:r>
              <a:rPr lang="en-US" sz="2200" dirty="0"/>
              <a:t>4:19</a:t>
            </a:r>
            <a:r>
              <a:rPr lang="en-US" sz="2200" dirty="0" smtClean="0"/>
              <a:t>).</a:t>
            </a:r>
          </a:p>
          <a:p>
            <a:pPr marL="457200" indent="-457200">
              <a:buFont typeface="+mj-lt"/>
              <a:buAutoNum type="arabicPeriod"/>
            </a:pPr>
            <a:r>
              <a:rPr lang="en-US" sz="2200" dirty="0" smtClean="0"/>
              <a:t>Annual </a:t>
            </a:r>
            <a:r>
              <a:rPr lang="en-US" sz="2200" dirty="0"/>
              <a:t>celebration of the Passover </a:t>
            </a:r>
            <a:r>
              <a:rPr lang="en-US" sz="2200" dirty="0" smtClean="0"/>
              <a:t>is legally required </a:t>
            </a:r>
            <a:r>
              <a:rPr lang="en-US" sz="2200" dirty="0"/>
              <a:t>among all the </a:t>
            </a:r>
            <a:r>
              <a:rPr lang="en-US" sz="2200" dirty="0" smtClean="0"/>
              <a:t>Israelites (see           </a:t>
            </a:r>
            <a:r>
              <a:rPr lang="en-US" sz="2200" dirty="0"/>
              <a:t>Deuteronomy 16:1–8). </a:t>
            </a:r>
          </a:p>
          <a:p>
            <a:endParaRPr lang="en-US" sz="2200" dirty="0"/>
          </a:p>
        </p:txBody>
      </p:sp>
      <p:sp>
        <p:nvSpPr>
          <p:cNvPr id="4" name="TextBox 3">
            <a:extLst>
              <a:ext uri="{FF2B5EF4-FFF2-40B4-BE49-F238E27FC236}">
                <a16:creationId xmlns="" xmlns:a16="http://schemas.microsoft.com/office/drawing/2014/main" id="{12C6352F-A784-F042-80B8-342AD8075FF2}"/>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The Recording of History</a:t>
            </a:r>
            <a:endParaRPr lang="en-US" dirty="0">
              <a:latin typeface="Trebuchet MS" charset="0"/>
              <a:ea typeface="Trebuchet MS" charset="0"/>
              <a:cs typeface="Trebuchet MS" charset="0"/>
            </a:endParaRPr>
          </a:p>
        </p:txBody>
      </p:sp>
      <p:pic>
        <p:nvPicPr>
          <p:cNvPr id="3076" name="Picture 4" descr="https://upload.wikimedia.org/wikipedia/commons/thumb/1/1b/Holman_The_Tabernacle_in_the_Wilderness.jpg/1920px-Holman_The_Tabernacle_in_the_Wilder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065" y="1821676"/>
            <a:ext cx="4932340" cy="363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878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5B1BDA-6F58-264D-A634-2E889EDE4F5A}"/>
              </a:ext>
            </a:extLst>
          </p:cNvPr>
          <p:cNvSpPr>
            <a:spLocks noGrp="1"/>
          </p:cNvSpPr>
          <p:nvPr>
            <p:ph type="title"/>
          </p:nvPr>
        </p:nvSpPr>
        <p:spPr>
          <a:xfrm>
            <a:off x="6347523" y="365125"/>
            <a:ext cx="5257800" cy="1325563"/>
          </a:xfrm>
        </p:spPr>
        <p:txBody>
          <a:bodyPr/>
          <a:lstStyle/>
          <a:p>
            <a:r>
              <a:rPr lang="en-US" dirty="0">
                <a:latin typeface="Trebuchet MS" panose="020B0703020202090204" pitchFamily="34" charset="0"/>
              </a:rPr>
              <a:t>Conquest of Jericho</a:t>
            </a:r>
          </a:p>
        </p:txBody>
      </p:sp>
      <p:pic>
        <p:nvPicPr>
          <p:cNvPr id="6" name="Content Placeholder 5" descr="A group of people wearing costumes&#10;&#10;Description automatically generated">
            <a:extLst>
              <a:ext uri="{FF2B5EF4-FFF2-40B4-BE49-F238E27FC236}">
                <a16:creationId xmlns="" xmlns:a16="http://schemas.microsoft.com/office/drawing/2014/main" id="{A84BEA65-DC35-F741-95C5-3C647A94542C}"/>
              </a:ext>
            </a:extLst>
          </p:cNvPr>
          <p:cNvPicPr>
            <a:picLocks noGrp="1" noChangeAspect="1"/>
          </p:cNvPicPr>
          <p:nvPr>
            <p:ph idx="1"/>
          </p:nvPr>
        </p:nvPicPr>
        <p:blipFill>
          <a:blip r:embed="rId3"/>
          <a:stretch>
            <a:fillRect/>
          </a:stretch>
        </p:blipFill>
        <p:spPr>
          <a:xfrm>
            <a:off x="984138" y="631266"/>
            <a:ext cx="4860340" cy="5595468"/>
          </a:xfrm>
        </p:spPr>
      </p:pic>
      <p:sp>
        <p:nvSpPr>
          <p:cNvPr id="4" name="TextBox 3">
            <a:extLst>
              <a:ext uri="{FF2B5EF4-FFF2-40B4-BE49-F238E27FC236}">
                <a16:creationId xmlns="" xmlns:a16="http://schemas.microsoft.com/office/drawing/2014/main" id="{D4559DE9-6446-DA4A-BEA8-E6BA06872BE3}"/>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Understanding the </a:t>
            </a:r>
            <a:r>
              <a:rPr lang="en-US" i="1" dirty="0" smtClean="0">
                <a:latin typeface="Trebuchet MS" charset="0"/>
                <a:ea typeface="Trebuchet MS" charset="0"/>
                <a:cs typeface="Trebuchet MS" charset="0"/>
              </a:rPr>
              <a:t>Events </a:t>
            </a:r>
            <a:r>
              <a:rPr lang="en-US" i="1" dirty="0">
                <a:latin typeface="Trebuchet MS" charset="0"/>
                <a:ea typeface="Trebuchet MS" charset="0"/>
                <a:cs typeface="Trebuchet MS" charset="0"/>
              </a:rPr>
              <a:t>of Settlement</a:t>
            </a:r>
            <a:endParaRPr lang="en-US" dirty="0">
              <a:latin typeface="Trebuchet MS" charset="0"/>
              <a:ea typeface="Trebuchet MS" charset="0"/>
              <a:cs typeface="Trebuchet MS" charset="0"/>
            </a:endParaRPr>
          </a:p>
        </p:txBody>
      </p:sp>
      <p:sp>
        <p:nvSpPr>
          <p:cNvPr id="3" name="TextBox 2">
            <a:extLst>
              <a:ext uri="{FF2B5EF4-FFF2-40B4-BE49-F238E27FC236}">
                <a16:creationId xmlns="" xmlns:a16="http://schemas.microsoft.com/office/drawing/2014/main" id="{E11E21D2-2914-C341-924A-354DCB005C5E}"/>
              </a:ext>
            </a:extLst>
          </p:cNvPr>
          <p:cNvSpPr txBox="1"/>
          <p:nvPr/>
        </p:nvSpPr>
        <p:spPr>
          <a:xfrm>
            <a:off x="7015942" y="1812175"/>
            <a:ext cx="4222865" cy="2800767"/>
          </a:xfrm>
          <a:prstGeom prst="rect">
            <a:avLst/>
          </a:prstGeom>
          <a:noFill/>
        </p:spPr>
        <p:txBody>
          <a:bodyPr wrap="square" rtlCol="0">
            <a:spAutoFit/>
          </a:bodyPr>
          <a:lstStyle/>
          <a:p>
            <a:r>
              <a:rPr lang="en-US" sz="2200" dirty="0"/>
              <a:t>Joshua was the leader after the death of Moses and led the </a:t>
            </a:r>
            <a:r>
              <a:rPr lang="en-US" sz="2200" dirty="0" smtClean="0"/>
              <a:t>Chosen </a:t>
            </a:r>
            <a:r>
              <a:rPr lang="en-US" sz="2200" dirty="0"/>
              <a:t>P</a:t>
            </a:r>
            <a:r>
              <a:rPr lang="en-US" sz="2200" dirty="0" smtClean="0"/>
              <a:t>eople </a:t>
            </a:r>
            <a:r>
              <a:rPr lang="en-US" sz="2200" dirty="0"/>
              <a:t>into the Promised </a:t>
            </a:r>
            <a:r>
              <a:rPr lang="en-US" sz="2200" dirty="0" smtClean="0"/>
              <a:t>Land around the years 1200-1250 BC.</a:t>
            </a:r>
            <a:endParaRPr lang="en-US" sz="2200" dirty="0"/>
          </a:p>
          <a:p>
            <a:endParaRPr lang="en-US" sz="2200" dirty="0"/>
          </a:p>
          <a:p>
            <a:endParaRPr lang="en-US" sz="2200" dirty="0"/>
          </a:p>
          <a:p>
            <a:r>
              <a:rPr lang="en-US" sz="2200" dirty="0"/>
              <a:t/>
            </a:r>
            <a:br>
              <a:rPr lang="en-US" sz="2200" dirty="0"/>
            </a:br>
            <a:endParaRPr lang="en-US" sz="2200" dirty="0"/>
          </a:p>
        </p:txBody>
      </p:sp>
    </p:spTree>
    <p:extLst>
      <p:ext uri="{BB962C8B-B14F-4D97-AF65-F5344CB8AC3E}">
        <p14:creationId xmlns:p14="http://schemas.microsoft.com/office/powerpoint/2010/main" val="2266212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047C92-879D-6F49-BA1F-5FE928E36519}"/>
              </a:ext>
            </a:extLst>
          </p:cNvPr>
          <p:cNvSpPr>
            <a:spLocks noGrp="1"/>
          </p:cNvSpPr>
          <p:nvPr>
            <p:ph type="title"/>
          </p:nvPr>
        </p:nvSpPr>
        <p:spPr>
          <a:xfrm>
            <a:off x="955729" y="146940"/>
            <a:ext cx="10515600" cy="1325563"/>
          </a:xfrm>
        </p:spPr>
        <p:txBody>
          <a:bodyPr/>
          <a:lstStyle/>
          <a:p>
            <a:pPr algn="ctr"/>
            <a:r>
              <a:rPr lang="en-US" dirty="0">
                <a:latin typeface="Trebuchet MS" panose="020B0703020202090204" pitchFamily="34" charset="0"/>
              </a:rPr>
              <a:t>Israelite Warfare Traditions</a:t>
            </a:r>
          </a:p>
        </p:txBody>
      </p:sp>
      <p:sp>
        <p:nvSpPr>
          <p:cNvPr id="4" name="TextBox 3">
            <a:extLst>
              <a:ext uri="{FF2B5EF4-FFF2-40B4-BE49-F238E27FC236}">
                <a16:creationId xmlns="" xmlns:a16="http://schemas.microsoft.com/office/drawing/2014/main" id="{357B28B3-0EE6-1A43-83FA-68F4CF46B02B}"/>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Understanding the </a:t>
            </a:r>
            <a:r>
              <a:rPr lang="en-US" i="1" dirty="0" smtClean="0">
                <a:latin typeface="Trebuchet MS" charset="0"/>
                <a:ea typeface="Trebuchet MS" charset="0"/>
                <a:cs typeface="Trebuchet MS" charset="0"/>
              </a:rPr>
              <a:t>Events </a:t>
            </a:r>
            <a:r>
              <a:rPr lang="en-US" i="1" dirty="0">
                <a:latin typeface="Trebuchet MS" charset="0"/>
                <a:ea typeface="Trebuchet MS" charset="0"/>
                <a:cs typeface="Trebuchet MS" charset="0"/>
              </a:rPr>
              <a:t>of Settlement</a:t>
            </a:r>
            <a:endParaRPr lang="en-US" dirty="0">
              <a:latin typeface="Trebuchet MS" charset="0"/>
              <a:ea typeface="Trebuchet MS" charset="0"/>
              <a:cs typeface="Trebuchet MS" charset="0"/>
            </a:endParaRPr>
          </a:p>
        </p:txBody>
      </p:sp>
      <p:graphicFrame>
        <p:nvGraphicFramePr>
          <p:cNvPr id="5" name="Table 4">
            <a:extLst>
              <a:ext uri="{FF2B5EF4-FFF2-40B4-BE49-F238E27FC236}">
                <a16:creationId xmlns="" xmlns:a16="http://schemas.microsoft.com/office/drawing/2014/main" id="{4A816F09-9274-4549-83A7-9FD951366666}"/>
              </a:ext>
            </a:extLst>
          </p:cNvPr>
          <p:cNvGraphicFramePr>
            <a:graphicFrameLocks noGrp="1"/>
          </p:cNvGraphicFramePr>
          <p:nvPr>
            <p:extLst>
              <p:ext uri="{D42A27DB-BD31-4B8C-83A1-F6EECF244321}">
                <p14:modId xmlns:p14="http://schemas.microsoft.com/office/powerpoint/2010/main" val="3246777909"/>
              </p:ext>
            </p:extLst>
          </p:nvPr>
        </p:nvGraphicFramePr>
        <p:xfrm>
          <a:off x="1193369" y="1146876"/>
          <a:ext cx="10042902" cy="4921923"/>
        </p:xfrm>
        <a:graphic>
          <a:graphicData uri="http://schemas.openxmlformats.org/drawingml/2006/table">
            <a:tbl>
              <a:tblPr firstRow="1" bandRow="1">
                <a:tableStyleId>{5C22544A-7EE6-4342-B048-85BDC9FD1C3A}</a:tableStyleId>
              </a:tblPr>
              <a:tblGrid>
                <a:gridCol w="5021451">
                  <a:extLst>
                    <a:ext uri="{9D8B030D-6E8A-4147-A177-3AD203B41FA5}">
                      <a16:colId xmlns="" xmlns:a16="http://schemas.microsoft.com/office/drawing/2014/main" val="2039431408"/>
                    </a:ext>
                  </a:extLst>
                </a:gridCol>
                <a:gridCol w="5021451">
                  <a:extLst>
                    <a:ext uri="{9D8B030D-6E8A-4147-A177-3AD203B41FA5}">
                      <a16:colId xmlns="" xmlns:a16="http://schemas.microsoft.com/office/drawing/2014/main" val="2464385165"/>
                    </a:ext>
                  </a:extLst>
                </a:gridCol>
              </a:tblGrid>
              <a:tr h="810243">
                <a:tc>
                  <a:txBody>
                    <a:bodyPr/>
                    <a:lstStyle/>
                    <a:p>
                      <a:r>
                        <a:rPr lang="en-US" dirty="0"/>
                        <a:t>Characteristics of Warfare</a:t>
                      </a:r>
                    </a:p>
                  </a:txBody>
                  <a:tcPr/>
                </a:tc>
                <a:tc>
                  <a:txBody>
                    <a:bodyPr/>
                    <a:lstStyle/>
                    <a:p>
                      <a:r>
                        <a:rPr lang="en-US" dirty="0"/>
                        <a:t>Examples From Old Testament</a:t>
                      </a:r>
                    </a:p>
                  </a:txBody>
                  <a:tcPr/>
                </a:tc>
                <a:extLst>
                  <a:ext uri="{0D108BD9-81ED-4DB2-BD59-A6C34878D82A}">
                    <a16:rowId xmlns="" xmlns:a16="http://schemas.microsoft.com/office/drawing/2014/main" val="2671558894"/>
                  </a:ext>
                </a:extLst>
              </a:tr>
              <a:tr h="1635409">
                <a:tc>
                  <a:txBody>
                    <a:bodyPr/>
                    <a:lstStyle/>
                    <a:p>
                      <a:r>
                        <a:rPr lang="en-US" dirty="0"/>
                        <a:t>Fought by God </a:t>
                      </a:r>
                      <a:r>
                        <a:rPr lang="en-US" dirty="0" smtClean="0"/>
                        <a:t>alone </a:t>
                      </a:r>
                      <a:r>
                        <a:rPr lang="en-US" dirty="0"/>
                        <a:t>or with very limited help from the Israelites</a:t>
                      </a:r>
                    </a:p>
                  </a:txBody>
                  <a:tcPr/>
                </a:tc>
                <a:tc>
                  <a:txBody>
                    <a:bodyPr/>
                    <a:lstStyle/>
                    <a:p>
                      <a:r>
                        <a:rPr lang="en-US" dirty="0"/>
                        <a:t>-Egyptian defeat in Red Sea</a:t>
                      </a:r>
                    </a:p>
                    <a:p>
                      <a:r>
                        <a:rPr lang="en-US" dirty="0"/>
                        <a:t>-The walls of Jericho being brought done and the city overcome</a:t>
                      </a:r>
                    </a:p>
                    <a:p>
                      <a:r>
                        <a:rPr lang="en-US" dirty="0"/>
                        <a:t>-Gideon’s reduction of the massive army</a:t>
                      </a:r>
                    </a:p>
                    <a:p>
                      <a:endParaRPr lang="en-US" dirty="0"/>
                    </a:p>
                    <a:p>
                      <a:endParaRPr lang="en-US" dirty="0"/>
                    </a:p>
                  </a:txBody>
                  <a:tcPr/>
                </a:tc>
                <a:extLst>
                  <a:ext uri="{0D108BD9-81ED-4DB2-BD59-A6C34878D82A}">
                    <a16:rowId xmlns="" xmlns:a16="http://schemas.microsoft.com/office/drawing/2014/main" val="1700864122"/>
                  </a:ext>
                </a:extLst>
              </a:tr>
              <a:tr h="1258008">
                <a:tc>
                  <a:txBody>
                    <a:bodyPr/>
                    <a:lstStyle/>
                    <a:p>
                      <a:r>
                        <a:rPr lang="en-US" dirty="0"/>
                        <a:t>Exemptions to go to war</a:t>
                      </a:r>
                    </a:p>
                  </a:txBody>
                  <a:tcPr/>
                </a:tc>
                <a:tc>
                  <a:txBody>
                    <a:bodyPr/>
                    <a:lstStyle/>
                    <a:p>
                      <a:r>
                        <a:rPr lang="en-US" dirty="0"/>
                        <a:t>-Man who planted a vineyard</a:t>
                      </a:r>
                    </a:p>
                    <a:p>
                      <a:r>
                        <a:rPr lang="en-US" dirty="0"/>
                        <a:t>-Man who built a house</a:t>
                      </a:r>
                    </a:p>
                    <a:p>
                      <a:r>
                        <a:rPr lang="en-US" dirty="0"/>
                        <a:t>-Man engaged to be married</a:t>
                      </a:r>
                    </a:p>
                  </a:txBody>
                  <a:tcPr/>
                </a:tc>
                <a:extLst>
                  <a:ext uri="{0D108BD9-81ED-4DB2-BD59-A6C34878D82A}">
                    <a16:rowId xmlns="" xmlns:a16="http://schemas.microsoft.com/office/drawing/2014/main" val="1172441452"/>
                  </a:ext>
                </a:extLst>
              </a:tr>
              <a:tr h="1116312">
                <a:tc>
                  <a:txBody>
                    <a:bodyPr/>
                    <a:lstStyle/>
                    <a:p>
                      <a:r>
                        <a:rPr lang="en-US" dirty="0"/>
                        <a:t>Rejection of God as king in favor of a human king</a:t>
                      </a:r>
                    </a:p>
                  </a:txBody>
                  <a:tcPr/>
                </a:tc>
                <a:tc>
                  <a:txBody>
                    <a:bodyPr/>
                    <a:lstStyle/>
                    <a:p>
                      <a:r>
                        <a:rPr lang="en-US" dirty="0"/>
                        <a:t>-taxation</a:t>
                      </a:r>
                    </a:p>
                    <a:p>
                      <a:r>
                        <a:rPr lang="en-US" dirty="0"/>
                        <a:t>-military draft</a:t>
                      </a:r>
                    </a:p>
                  </a:txBody>
                  <a:tcPr/>
                </a:tc>
                <a:extLst>
                  <a:ext uri="{0D108BD9-81ED-4DB2-BD59-A6C34878D82A}">
                    <a16:rowId xmlns="" xmlns:a16="http://schemas.microsoft.com/office/drawing/2014/main" val="1944601258"/>
                  </a:ext>
                </a:extLst>
              </a:tr>
            </a:tbl>
          </a:graphicData>
        </a:graphic>
      </p:graphicFrame>
    </p:spTree>
    <p:extLst>
      <p:ext uri="{BB962C8B-B14F-4D97-AF65-F5344CB8AC3E}">
        <p14:creationId xmlns:p14="http://schemas.microsoft.com/office/powerpoint/2010/main" val="114917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6DA149B-209D-9E49-B218-713F1789BAA8}"/>
              </a:ext>
            </a:extLst>
          </p:cNvPr>
          <p:cNvSpPr>
            <a:spLocks noGrp="1"/>
          </p:cNvSpPr>
          <p:nvPr>
            <p:ph type="title"/>
          </p:nvPr>
        </p:nvSpPr>
        <p:spPr>
          <a:xfrm>
            <a:off x="526073" y="1556826"/>
            <a:ext cx="11139854" cy="930447"/>
          </a:xfrm>
        </p:spPr>
        <p:txBody>
          <a:bodyPr vert="horz" lIns="91440" tIns="45720" rIns="91440" bIns="45720" rtlCol="0" anchor="b">
            <a:normAutofit/>
          </a:bodyPr>
          <a:lstStyle/>
          <a:p>
            <a:pPr algn="ctr"/>
            <a:r>
              <a:rPr lang="en-US" sz="3000" dirty="0">
                <a:solidFill>
                  <a:srgbClr val="FFFFFF"/>
                </a:solidFill>
              </a:rPr>
              <a:t>Electing Saul: 1 Samuel 8</a:t>
            </a:r>
            <a:br>
              <a:rPr lang="en-US" sz="3000" dirty="0">
                <a:solidFill>
                  <a:srgbClr val="FFFFFF"/>
                </a:solidFill>
              </a:rPr>
            </a:br>
            <a:endParaRPr lang="en-US" sz="3000" dirty="0">
              <a:solidFill>
                <a:srgbClr val="FFFFFF"/>
              </a:solidFill>
            </a:endParaRPr>
          </a:p>
        </p:txBody>
      </p:sp>
      <p:sp>
        <p:nvSpPr>
          <p:cNvPr id="19" name="Content Placeholder 9">
            <a:extLst>
              <a:ext uri="{FF2B5EF4-FFF2-40B4-BE49-F238E27FC236}">
                <a16:creationId xmlns="" xmlns:a16="http://schemas.microsoft.com/office/drawing/2014/main" id="{94AF7F50-CC04-472E-98AD-C1457F2AB5A2}"/>
              </a:ext>
            </a:extLst>
          </p:cNvPr>
          <p:cNvSpPr>
            <a:spLocks noGrp="1"/>
          </p:cNvSpPr>
          <p:nvPr>
            <p:ph idx="1"/>
          </p:nvPr>
        </p:nvSpPr>
        <p:spPr>
          <a:xfrm>
            <a:off x="5235129" y="6437999"/>
            <a:ext cx="9144000" cy="420001"/>
          </a:xfrm>
        </p:spPr>
        <p:txBody>
          <a:bodyPr vert="horz" lIns="91440" tIns="45720" rIns="91440" bIns="45720" rtlCol="0">
            <a:normAutofit/>
          </a:bodyPr>
          <a:lstStyle/>
          <a:p>
            <a:pPr marL="0" indent="0" algn="ctr">
              <a:buNone/>
            </a:pPr>
            <a:r>
              <a:rPr lang="en-US" sz="2000" i="1" dirty="0"/>
              <a:t>Understanding the </a:t>
            </a:r>
            <a:r>
              <a:rPr lang="en-US" sz="2000" i="1" dirty="0" smtClean="0"/>
              <a:t>Events </a:t>
            </a:r>
            <a:r>
              <a:rPr lang="en-US" sz="2000" i="1" dirty="0"/>
              <a:t>of Settlement</a:t>
            </a:r>
            <a:endParaRPr lang="en-US" sz="2000" dirty="0"/>
          </a:p>
        </p:txBody>
      </p:sp>
      <p:cxnSp>
        <p:nvCxnSpPr>
          <p:cNvPr id="20" name="Straight Connector 14">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AFE55A66-A9EE-0748-858F-F549BBDCDE21}"/>
              </a:ext>
            </a:extLst>
          </p:cNvPr>
          <p:cNvSpPr txBox="1"/>
          <p:nvPr/>
        </p:nvSpPr>
        <p:spPr>
          <a:xfrm>
            <a:off x="2585259" y="465513"/>
            <a:ext cx="7772400" cy="707886"/>
          </a:xfrm>
          <a:prstGeom prst="rect">
            <a:avLst/>
          </a:prstGeom>
          <a:noFill/>
        </p:spPr>
        <p:txBody>
          <a:bodyPr wrap="square" rtlCol="0">
            <a:spAutoFit/>
          </a:bodyPr>
          <a:lstStyle/>
          <a:p>
            <a:pPr algn="ctr"/>
            <a:r>
              <a:rPr lang="en-US" sz="4000" dirty="0">
                <a:solidFill>
                  <a:schemeClr val="bg1"/>
                </a:solidFill>
                <a:latin typeface="Trebuchet MS" panose="020B0703020202090204" pitchFamily="34" charset="0"/>
              </a:rPr>
              <a:t>Rejecting God as </a:t>
            </a:r>
            <a:r>
              <a:rPr lang="en-US" sz="4000" dirty="0" smtClean="0">
                <a:solidFill>
                  <a:schemeClr val="bg1"/>
                </a:solidFill>
                <a:latin typeface="Trebuchet MS" panose="020B0703020202090204" pitchFamily="34" charset="0"/>
              </a:rPr>
              <a:t>King</a:t>
            </a:r>
            <a:endParaRPr lang="en-US" sz="4000" dirty="0">
              <a:solidFill>
                <a:schemeClr val="bg1"/>
              </a:solidFill>
              <a:latin typeface="Trebuchet MS" panose="020B0703020202090204" pitchFamily="34" charset="0"/>
            </a:endParaRPr>
          </a:p>
        </p:txBody>
      </p:sp>
      <p:sp>
        <p:nvSpPr>
          <p:cNvPr id="8" name="TextBox 7">
            <a:extLst>
              <a:ext uri="{FF2B5EF4-FFF2-40B4-BE49-F238E27FC236}">
                <a16:creationId xmlns="" xmlns:a16="http://schemas.microsoft.com/office/drawing/2014/main" id="{5ABD5173-D293-BD44-80AD-4896B68AF1B8}"/>
              </a:ext>
            </a:extLst>
          </p:cNvPr>
          <p:cNvSpPr txBox="1"/>
          <p:nvPr/>
        </p:nvSpPr>
        <p:spPr>
          <a:xfrm>
            <a:off x="7049193" y="2596836"/>
            <a:ext cx="4006734" cy="3170099"/>
          </a:xfrm>
          <a:prstGeom prst="rect">
            <a:avLst/>
          </a:prstGeom>
          <a:noFill/>
        </p:spPr>
        <p:txBody>
          <a:bodyPr wrap="square" rtlCol="0">
            <a:spAutoFit/>
          </a:bodyPr>
          <a:lstStyle/>
          <a:p>
            <a:r>
              <a:rPr lang="en-US" sz="2500" dirty="0"/>
              <a:t>By requesting a human king, the Israelites forego any help from God. They are subject to military draft and taxation to support their warrior king. No more miracles will be available to defeat their </a:t>
            </a:r>
            <a:r>
              <a:rPr lang="en-US" sz="2500" dirty="0" smtClean="0"/>
              <a:t>enemies.</a:t>
            </a:r>
            <a:endParaRPr lang="en-US" sz="25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111" y="2309769"/>
            <a:ext cx="3630168" cy="4453128"/>
          </a:xfrm>
          <a:prstGeom prst="rect">
            <a:avLst/>
          </a:prstGeom>
        </p:spPr>
      </p:pic>
    </p:spTree>
    <p:extLst>
      <p:ext uri="{BB962C8B-B14F-4D97-AF65-F5344CB8AC3E}">
        <p14:creationId xmlns:p14="http://schemas.microsoft.com/office/powerpoint/2010/main" val="338310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 xmlns:a16="http://schemas.microsoft.com/office/drawing/2014/main" id="{EBF87945-A001-489F-9D9B-7D9435F0B9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4096DA0-EE0F-8B4C-ABB0-6766DBD0949C}"/>
              </a:ext>
            </a:extLst>
          </p:cNvPr>
          <p:cNvSpPr>
            <a:spLocks noGrp="1"/>
          </p:cNvSpPr>
          <p:nvPr>
            <p:ph type="title"/>
          </p:nvPr>
        </p:nvSpPr>
        <p:spPr>
          <a:xfrm>
            <a:off x="838200" y="585216"/>
            <a:ext cx="10515600" cy="1325563"/>
          </a:xfrm>
        </p:spPr>
        <p:txBody>
          <a:bodyPr>
            <a:normAutofit/>
          </a:bodyPr>
          <a:lstStyle/>
          <a:p>
            <a:r>
              <a:rPr lang="en-US" b="1" dirty="0">
                <a:solidFill>
                  <a:schemeClr val="bg2">
                    <a:lumMod val="50000"/>
                  </a:schemeClr>
                </a:solidFill>
                <a:latin typeface="Trebuchet MS" panose="020B0703020202090204" pitchFamily="34" charset="0"/>
              </a:rPr>
              <a:t>Just War Doctrine</a:t>
            </a:r>
          </a:p>
        </p:txBody>
      </p:sp>
      <p:sp>
        <p:nvSpPr>
          <p:cNvPr id="3" name="Content Placeholder 2">
            <a:extLst>
              <a:ext uri="{FF2B5EF4-FFF2-40B4-BE49-F238E27FC236}">
                <a16:creationId xmlns="" xmlns:a16="http://schemas.microsoft.com/office/drawing/2014/main" id="{6F2332F8-6C9A-8D46-84CE-0EB7C4420E51}"/>
              </a:ext>
            </a:extLst>
          </p:cNvPr>
          <p:cNvSpPr>
            <a:spLocks noGrp="1"/>
          </p:cNvSpPr>
          <p:nvPr>
            <p:ph idx="1"/>
          </p:nvPr>
        </p:nvSpPr>
        <p:spPr>
          <a:xfrm>
            <a:off x="7546848" y="2516777"/>
            <a:ext cx="3803904" cy="3660185"/>
          </a:xfrm>
        </p:spPr>
        <p:txBody>
          <a:bodyPr anchor="ctr">
            <a:normAutofit/>
          </a:bodyPr>
          <a:lstStyle/>
          <a:p>
            <a:pPr marL="0" indent="0">
              <a:buNone/>
            </a:pPr>
            <a:r>
              <a:rPr lang="en-US" sz="2200" dirty="0"/>
              <a:t>Teachings of the Church that define the moral limits of warfare. </a:t>
            </a:r>
          </a:p>
          <a:p>
            <a:endParaRPr lang="en-US" sz="2200" dirty="0"/>
          </a:p>
        </p:txBody>
      </p:sp>
      <p:sp>
        <p:nvSpPr>
          <p:cNvPr id="6" name="TextBox 5">
            <a:extLst>
              <a:ext uri="{FF2B5EF4-FFF2-40B4-BE49-F238E27FC236}">
                <a16:creationId xmlns="" xmlns:a16="http://schemas.microsoft.com/office/drawing/2014/main" id="{86E9F120-1A6D-D144-BA6B-E2F32DA735FD}"/>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Understanding the </a:t>
            </a:r>
            <a:r>
              <a:rPr lang="en-US" i="1" dirty="0" smtClean="0">
                <a:latin typeface="Trebuchet MS" charset="0"/>
                <a:ea typeface="Trebuchet MS" charset="0"/>
                <a:cs typeface="Trebuchet MS" charset="0"/>
              </a:rPr>
              <a:t>Events </a:t>
            </a:r>
            <a:r>
              <a:rPr lang="en-US" i="1" dirty="0">
                <a:latin typeface="Trebuchet MS" charset="0"/>
                <a:ea typeface="Trebuchet MS" charset="0"/>
                <a:cs typeface="Trebuchet MS" charset="0"/>
              </a:rPr>
              <a:t>of Settlement</a:t>
            </a:r>
            <a:endParaRPr lang="en-US" dirty="0">
              <a:latin typeface="Trebuchet MS" charset="0"/>
              <a:ea typeface="Trebuchet MS" charset="0"/>
              <a:cs typeface="Trebuchet MS" charset="0"/>
            </a:endParaRPr>
          </a:p>
        </p:txBody>
      </p:sp>
      <p:pic>
        <p:nvPicPr>
          <p:cNvPr id="4098" name="Picture 2" descr="ope Francis, architecture, real people, group of people, crowd, HD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737" y="2543811"/>
            <a:ext cx="5446734" cy="3633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065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1498</Words>
  <Application>Microsoft Macintosh PowerPoint</Application>
  <PresentationFormat>Widescreen</PresentationFormat>
  <Paragraphs>160</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Calibri Light</vt:lpstr>
      <vt:lpstr>Trebuchet MS</vt:lpstr>
      <vt:lpstr>Arial</vt:lpstr>
      <vt:lpstr>Office Theme</vt:lpstr>
      <vt:lpstr>PowerPoint Presentation</vt:lpstr>
      <vt:lpstr>The Route of the Exodus</vt:lpstr>
      <vt:lpstr>40 Years</vt:lpstr>
      <vt:lpstr>Deuteronomy  “The Second Law”</vt:lpstr>
      <vt:lpstr>Three regulations in the Book of Deuteronomy that are not found in older collections of the Law.</vt:lpstr>
      <vt:lpstr>Conquest of Jericho</vt:lpstr>
      <vt:lpstr>Israelite Warfare Traditions</vt:lpstr>
      <vt:lpstr>Electing Saul: 1 Samuel 8 </vt:lpstr>
      <vt:lpstr>Just War Doctrine</vt:lpstr>
      <vt:lpstr>Who Were the Judges?</vt:lpstr>
      <vt:lpstr>Deborah    </vt:lpstr>
      <vt:lpstr>PowerPoint Presentation</vt:lpstr>
      <vt:lpstr>PowerPoint Presentation</vt:lpstr>
      <vt:lpstr>Levirate Marriage</vt:lpstr>
      <vt:lpstr>The Philistines</vt:lpstr>
      <vt:lpstr>Israel’s Homeland</vt:lpstr>
      <vt:lpstr>Twelve Tribes of Israel  </vt:lpstr>
      <vt:lpstr>References </vt:lpstr>
      <vt:lpstr>Images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Anhold</dc:creator>
  <cp:lastModifiedBy>Abigail Dommert</cp:lastModifiedBy>
  <cp:revision>34</cp:revision>
  <dcterms:created xsi:type="dcterms:W3CDTF">2020-04-04T20:26:53Z</dcterms:created>
  <dcterms:modified xsi:type="dcterms:W3CDTF">2020-08-13T04:42:13Z</dcterms:modified>
</cp:coreProperties>
</file>