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2" r:id="rId4"/>
    <p:sldId id="259" r:id="rId5"/>
    <p:sldId id="260" r:id="rId6"/>
    <p:sldId id="261" r:id="rId7"/>
    <p:sldId id="258" r:id="rId8"/>
    <p:sldId id="264" r:id="rId9"/>
    <p:sldId id="263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C67242-4707-46F6-B80F-3CB9DCCE585A}" v="1920" dt="2025-08-09T19:52:26.473"/>
    <p1510:client id="{EE586F5F-D1F8-4411-A8A7-EDA76A74F83E}" v="524" dt="2025-08-09T20:29:29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46" d="100"/>
          <a:sy n="46" d="100"/>
        </p:scale>
        <p:origin x="4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949A-688B-4AED-AA8E-F203BA3310F5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231-6059-4AF0-B828-13FEB68C6E43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4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E087-9EB9-42E7-B62A-9B8FE3556101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6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7B2A-1291-46F4-B4CC-8BAFDF935B56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B3B4-A63D-42FA-B9D1-41D36384F384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8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0803-F60A-46DD-B88E-307855619A34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4245-B7F0-48F5-9A59-408A637F0829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FBFC-AFD0-49F7-9AAB-86AF5F4471C2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EFA3-A6B6-4916-BD87-2F7F0B6DE4AC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FE2-E902-4B86-B2C7-4AE6B54CDB70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4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4E58-F253-4E0F-B41E-2DC0E51ABEA1}" type="datetimeFigureOut">
              <a:rPr lang="en-US" dirty="0"/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3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F082710-245A-48CB-A5F6-8BB1DF6AB298}" type="datetimeFigureOut">
              <a:rPr lang="en-US" dirty="0"/>
              <a:pPr/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578CCF-2EC4-44CB-A694-F6F6E59A398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6792">
          <p15:clr>
            <a:srgbClr val="F26B43"/>
          </p15:clr>
        </p15:guide>
        <p15:guide id="3" pos="3720">
          <p15:clr>
            <a:srgbClr val="F26B43"/>
          </p15:clr>
        </p15:guide>
        <p15:guide id="4" orient="horz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rnsife.usc.edu/news/stories/lourdes-byword-for-hope/" TargetMode="External"/><Relationship Id="rId7" Type="http://schemas.openxmlformats.org/officeDocument/2006/relationships/hyperlink" Target="https://lourdesvolunteers.org/the-apparitions/" TargetMode="External"/><Relationship Id="rId2" Type="http://schemas.openxmlformats.org/officeDocument/2006/relationships/hyperlink" Target="https://www.catholicjourneys.com/our-lady-of-lourdes-facts-pilgrimag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ourdes-france.org/en/bernadette-soubirous/" TargetMode="External"/><Relationship Id="rId5" Type="http://schemas.openxmlformats.org/officeDocument/2006/relationships/hyperlink" Target="https://www.franciscanmedia.org/saint-of-the-day/our-lady-of-lourdes/" TargetMode="External"/><Relationship Id="rId4" Type="http://schemas.openxmlformats.org/officeDocument/2006/relationships/hyperlink" Target="https://www.franciscanmedia.org/franciscan-spirit-blog/sisterhood-of-saints-bernadette-soubirou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653" y="273177"/>
            <a:ext cx="8385048" cy="1176528"/>
          </a:xfrm>
        </p:spPr>
        <p:txBody>
          <a:bodyPr/>
          <a:lstStyle/>
          <a:p>
            <a:r>
              <a:rPr lang="en-US" dirty="0"/>
              <a:t>Our Lady of Lourdes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6006" y="5328286"/>
            <a:ext cx="5993892" cy="116649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Bobby, Sue, Betty, and Jerry</a:t>
            </a:r>
          </a:p>
          <a:p>
            <a:r>
              <a:rPr lang="en-US"/>
              <a:t>3rd Block</a:t>
            </a:r>
          </a:p>
          <a:p>
            <a:r>
              <a:rPr lang="en-US" dirty="0"/>
              <a:t>Intro to the Catechism </a:t>
            </a:r>
            <a:endParaRPr lang="en-US"/>
          </a:p>
        </p:txBody>
      </p:sp>
      <p:pic>
        <p:nvPicPr>
          <p:cNvPr id="5" name="Picture 4" descr="A statue of a person in a white robe&#10;&#10;AI-generated content may be incorrect.">
            <a:extLst>
              <a:ext uri="{FF2B5EF4-FFF2-40B4-BE49-F238E27FC236}">
                <a16:creationId xmlns:a16="http://schemas.microsoft.com/office/drawing/2014/main" id="{BE75404D-A8F5-1378-C893-CA4DB278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58" t="15556" r="11875" b="11944"/>
          <a:stretch>
            <a:fillRect/>
          </a:stretch>
        </p:blipFill>
        <p:spPr>
          <a:xfrm>
            <a:off x="4676775" y="1695450"/>
            <a:ext cx="2352677" cy="338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61032-1B4C-A244-7EE6-0845D4A61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332A-ED44-C0C9-99C1-409CEF86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342900"/>
            <a:ext cx="3932237" cy="1600200"/>
          </a:xfrm>
        </p:spPr>
        <p:txBody>
          <a:bodyPr/>
          <a:lstStyle/>
          <a:p>
            <a:r>
              <a:rPr lang="en-US" dirty="0"/>
              <a:t>Our Thoughts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3095D-76CE-5ECF-84D5-B3D701C37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3574" y="2110596"/>
            <a:ext cx="4068104" cy="383890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The apparitions of Our Lady to St. Bernadette at Lourdes: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dirty="0"/>
              <a:t>are a symbol of hope and miracles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3B2A7"/>
              </a:buClr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dirty="0"/>
              <a:t>serve as a source of renewal  to pray.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3B2A7"/>
              </a:buClr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dirty="0"/>
              <a:t>encourage us to pray the Rosary more.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C3B2A7"/>
              </a:buClr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dirty="0"/>
              <a:t>challenges us to believe God can do the impossible!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09AE9-C4D8-0D25-0C6B-C3862B1C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F9B7-DACA-4DA5-B492-86D78020E6F0}" type="datetime1"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4C17B-0802-F9E6-B7C4-C7D100ED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8F3E2-1E3E-3D96-69FE-822D55BF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10</a:t>
            </a:fld>
            <a:endParaRPr lang="en-US" dirty="0"/>
          </a:p>
        </p:txBody>
      </p:sp>
      <p:pic>
        <p:nvPicPr>
          <p:cNvPr id="12" name="Content Placeholder 11" descr="A person praying with her eyes closed&#10;&#10;AI-generated content may be incorrect.">
            <a:extLst>
              <a:ext uri="{FF2B5EF4-FFF2-40B4-BE49-F238E27FC236}">
                <a16:creationId xmlns:a16="http://schemas.microsoft.com/office/drawing/2014/main" id="{0C9C7D92-4294-DDD6-1480-9E2AAE1B8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4057" y="1133326"/>
            <a:ext cx="5431284" cy="428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0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BF9C-D677-8D44-26F5-A690D1FFC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D5003-89FA-0D8F-7706-CF5DB73B0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ea typeface="+mn-lt"/>
                <a:cs typeface="+mn-lt"/>
                <a:hlinkClick r:id="rId2"/>
              </a:rPr>
              <a:t>https://www.catholicjourneys.com/our-lady-of-lourdes-facts-pilgrimage/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C3B2A7"/>
              </a:buClr>
            </a:pPr>
            <a:r>
              <a:rPr lang="en-US" dirty="0">
                <a:ea typeface="+mn-lt"/>
                <a:cs typeface="+mn-lt"/>
                <a:hlinkClick r:id="rId3"/>
              </a:rPr>
              <a:t>https://dornsife.usc.edu/news/stories/lourdes-byword-for-hope/</a:t>
            </a:r>
            <a:endParaRPr lang="en-US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r>
              <a:rPr lang="en-US" dirty="0">
                <a:ea typeface="+mn-lt"/>
                <a:cs typeface="+mn-lt"/>
                <a:hlinkClick r:id="rId4"/>
              </a:rPr>
              <a:t>https://www.franciscanmedia.org/franciscan-spirit-blog/sisterhood-of-saints-bernadette-soubirous/</a:t>
            </a:r>
            <a:endParaRPr lang="en-US" dirty="0">
              <a:solidFill>
                <a:srgbClr val="323232"/>
              </a:solidFill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r>
              <a:rPr lang="en-US" dirty="0">
                <a:solidFill>
                  <a:srgbClr val="000000"/>
                </a:solidFill>
                <a:ea typeface="+mn-lt"/>
                <a:cs typeface="+mn-lt"/>
                <a:hlinkClick r:id="rId5"/>
              </a:rPr>
              <a:t>https://www.franciscanmedia.org/saint-of-the-day/our-lady-of-lourdes/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C3B2A7"/>
              </a:buClr>
            </a:pPr>
            <a:r>
              <a:rPr lang="en-US" dirty="0">
                <a:ea typeface="+mn-lt"/>
                <a:cs typeface="+mn-lt"/>
                <a:hlinkClick r:id="rId6"/>
              </a:rPr>
              <a:t>https://www.lourdes-france.org/en/bernadette-soubirous/</a:t>
            </a:r>
            <a:endParaRPr lang="en-US" dirty="0"/>
          </a:p>
          <a:p>
            <a:pPr>
              <a:buClr>
                <a:srgbClr val="C3B2A7"/>
              </a:buClr>
            </a:pPr>
            <a:r>
              <a:rPr lang="en-US" dirty="0">
                <a:ea typeface="+mn-lt"/>
                <a:cs typeface="+mn-lt"/>
                <a:hlinkClick r:id="rId7"/>
              </a:rPr>
              <a:t>https://lourdesvolunteers.org/the-apparitions/</a:t>
            </a: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  <a:p>
            <a:pPr>
              <a:buClr>
                <a:srgbClr val="C3B2A7"/>
              </a:buClr>
            </a:pPr>
            <a:endParaRPr lang="en-US" dirty="0">
              <a:ea typeface="+mn-lt"/>
              <a:cs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158AC-43A7-0546-8484-75600C677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9C05-42E5-4CF8-A552-CC1F5134C77C}" type="datetime1"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6D266-8FE8-956B-254C-12BC9E58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02DE6-A072-6701-8AC6-A10027A1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96E7-D43C-8DCC-A864-9437BED6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342900"/>
            <a:ext cx="3932237" cy="1600200"/>
          </a:xfrm>
        </p:spPr>
        <p:txBody>
          <a:bodyPr/>
          <a:lstStyle/>
          <a:p>
            <a:r>
              <a:rPr lang="en-US" dirty="0"/>
              <a:t>Who was St. Bernadette?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3D60A-5752-9C71-9E66-32D20F755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3574" y="2110596"/>
            <a:ext cx="4068104" cy="383890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Bernadette </a:t>
            </a:r>
            <a:r>
              <a:rPr lang="en-US" dirty="0" err="1"/>
              <a:t>Soubrious</a:t>
            </a:r>
            <a:r>
              <a:rPr lang="en-US" dirty="0"/>
              <a:t> (January 7, 1844-April 16, 1879):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lived in  Lourdes, France (Pyrenees Mountains)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from an impoverished but close-knit family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was illiterate and uneducated in her faith life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had strong personality but generous heart</a:t>
            </a:r>
          </a:p>
          <a:p>
            <a:pPr marL="285750" indent="-285750">
              <a:buClr>
                <a:srgbClr val="C3B2A7"/>
              </a:buClr>
              <a:buFont typeface="Calibri" panose="020B0604020202020204" pitchFamily="34" charset="0"/>
              <a:buChar char="-"/>
            </a:pPr>
            <a:r>
              <a:rPr lang="en-US" dirty="0"/>
              <a:t>became a Sister of the Sisters of Charity of  Nevers</a:t>
            </a:r>
          </a:p>
          <a:p>
            <a:pPr marL="285750" indent="-285750">
              <a:buClr>
                <a:srgbClr val="C3B2A7"/>
              </a:buClr>
              <a:buFont typeface="Calibri" panose="020B0604020202020204" pitchFamily="34" charset="0"/>
              <a:buChar char="-"/>
            </a:pPr>
            <a:r>
              <a:rPr lang="en-US" dirty="0"/>
              <a:t>died of poor health at 35 years old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8D8D5-B846-75E0-DA25-E037C41EA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F9B7-DACA-4DA5-B492-86D78020E6F0}" type="datetime1"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8F1BA-3B5C-5B7A-6856-F90DDA8E9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08CC0-11EC-D07F-59D6-8A3BE181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2</a:t>
            </a:fld>
            <a:endParaRPr lang="en-US" dirty="0"/>
          </a:p>
        </p:txBody>
      </p:sp>
      <p:pic>
        <p:nvPicPr>
          <p:cNvPr id="13" name="Content Placeholder 12" descr="A person with a scarf on her head&#10;&#10;AI-generated content may be incorrect.">
            <a:extLst>
              <a:ext uri="{FF2B5EF4-FFF2-40B4-BE49-F238E27FC236}">
                <a16:creationId xmlns:a16="http://schemas.microsoft.com/office/drawing/2014/main" id="{028C69A7-1D17-8BA4-89EE-EC293A6D1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1644" y="614961"/>
            <a:ext cx="3374545" cy="5617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189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9D520-6476-F57B-9F11-43D2DF8F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59CD2-E561-0B95-53CE-161A775CC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741170"/>
            <a:ext cx="6214536" cy="4446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St. Bernadette received the revelations of Our Lady in a grotto.</a:t>
            </a:r>
          </a:p>
          <a:p>
            <a:pPr>
              <a:buClr>
                <a:srgbClr val="C3B2A7"/>
              </a:buClr>
            </a:pPr>
            <a:r>
              <a:rPr lang="en-US" sz="1800" dirty="0"/>
              <a:t>No one else could see the visions she saw.</a:t>
            </a:r>
          </a:p>
          <a:p>
            <a:pPr>
              <a:buClr>
                <a:srgbClr val="C3B2A7"/>
              </a:buClr>
            </a:pPr>
            <a:r>
              <a:rPr lang="en-US" sz="1800" dirty="0"/>
              <a:t>St. Bernadette was mocked and many were skeptical.</a:t>
            </a:r>
          </a:p>
          <a:p>
            <a:pPr>
              <a:buClr>
                <a:srgbClr val="C3B2A7"/>
              </a:buClr>
            </a:pPr>
            <a:r>
              <a:rPr lang="en-US" sz="1800" dirty="0"/>
              <a:t>St. Bernadette stayed strong in her responsibility to share the messages.</a:t>
            </a:r>
          </a:p>
          <a:p>
            <a:pPr>
              <a:buClr>
                <a:srgbClr val="C3B2A7"/>
              </a:buClr>
            </a:pPr>
            <a:r>
              <a:rPr lang="en-US" sz="1800" dirty="0"/>
              <a:t>Due to the unusual experiences, local officials suppressed the apparitions.</a:t>
            </a:r>
          </a:p>
          <a:p>
            <a:pPr>
              <a:buClr>
                <a:srgbClr val="C3B2A7"/>
              </a:buClr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AC0D0-49AE-6E81-7429-014F1387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E47-1585-4F6C-9552-85F900E742F1}" type="datetime1"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8E962-5334-B9BB-9EAE-D9E44CF6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14CE3-C682-1582-BCB2-2A2A52DA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3</a:t>
            </a:fld>
            <a:endParaRPr lang="en-US" dirty="0"/>
          </a:p>
        </p:txBody>
      </p:sp>
      <p:pic>
        <p:nvPicPr>
          <p:cNvPr id="7" name="Picture 6" descr="A group of people sitting around a statue in a cave&#10;&#10;AI-generated content may be incorrect.">
            <a:extLst>
              <a:ext uri="{FF2B5EF4-FFF2-40B4-BE49-F238E27FC236}">
                <a16:creationId xmlns:a16="http://schemas.microsoft.com/office/drawing/2014/main" id="{21E3C3A0-96A3-95BC-D985-A17449959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742950"/>
            <a:ext cx="3276600" cy="536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092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C524-6647-69C6-EB1C-817A28DBE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Apparitions Begin</a:t>
            </a:r>
            <a:br>
              <a:rPr lang="en-US" sz="2000" dirty="0"/>
            </a:br>
            <a:r>
              <a:rPr lang="en-US" sz="2000" dirty="0"/>
              <a:t>Feb. 11 1858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03AD5-74A4-75FF-F145-D7B327C87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Grotto of </a:t>
            </a:r>
            <a:r>
              <a:rPr lang="en-US" dirty="0" err="1"/>
              <a:t>Massabielle</a:t>
            </a:r>
            <a:endParaRPr lang="en-US" dirty="0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Bernadette, sister, and friend went looking for firewood to buy bread.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At the stream, she heard wind, and looked up and saw the Blessed Mother.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Mary was clothed in white, blue, a veil, yellow roses, and a Rosary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Mary smiled at Bernadette and asked her to pray her Rosary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86F10-A40E-6AE4-C40F-9582DE0DA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8825-0950-47C4-9562-E5EAD9D931E5}" type="datetime1"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670C9-4938-7858-5956-0607D05FC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29903-9B38-9EE0-4CD2-38427832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4</a:t>
            </a:fld>
            <a:endParaRPr lang="en-US" dirty="0"/>
          </a:p>
        </p:txBody>
      </p:sp>
      <p:pic>
        <p:nvPicPr>
          <p:cNvPr id="11" name="Content Placeholder 10" descr="Statues in a cave&#10;&#10;AI-generated content may be incorrect.">
            <a:extLst>
              <a:ext uri="{FF2B5EF4-FFF2-40B4-BE49-F238E27FC236}">
                <a16:creationId xmlns:a16="http://schemas.microsoft.com/office/drawing/2014/main" id="{95510C49-8191-9E54-3C87-D38F2BE11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275075"/>
            <a:ext cx="5652153" cy="3768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9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DB8A6-8799-4DD0-0881-F9A340CB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Apparitions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44A23-8C94-0E9F-4612-9149207A1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February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5DF0E-C56B-FB8A-2E80-AD430B04E9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47500" lnSpcReduction="20000"/>
          </a:bodyPr>
          <a:lstStyle/>
          <a:p>
            <a:r>
              <a:rPr lang="en-US" dirty="0"/>
              <a:t>14: Bernadette sprinkles holy water at Our Lady; Mary smiles.</a:t>
            </a:r>
          </a:p>
          <a:p>
            <a:pPr>
              <a:buClr>
                <a:srgbClr val="C3B2A7"/>
              </a:buClr>
            </a:pPr>
            <a:r>
              <a:rPr lang="en-US" dirty="0"/>
              <a:t>18: Our Lady request her to come for 15 days to pray</a:t>
            </a:r>
          </a:p>
          <a:p>
            <a:pPr>
              <a:buClr>
                <a:srgbClr val="C3B2A7"/>
              </a:buClr>
            </a:pPr>
            <a:r>
              <a:rPr lang="en-US" dirty="0"/>
              <a:t>19: Bernadette brings her family to pray the Rosary</a:t>
            </a:r>
          </a:p>
          <a:p>
            <a:pPr>
              <a:buClr>
                <a:srgbClr val="C3B2A7"/>
              </a:buClr>
            </a:pPr>
            <a:r>
              <a:rPr lang="en-US" dirty="0"/>
              <a:t>20: Mary teaches Bernadette a personal prayer and tells her to always to bring a candle to the grotto</a:t>
            </a:r>
          </a:p>
          <a:p>
            <a:pPr>
              <a:buClr>
                <a:srgbClr val="C3B2A7"/>
              </a:buClr>
            </a:pPr>
            <a:r>
              <a:rPr lang="en-US" dirty="0"/>
              <a:t>21: Bernadette  is questioned by police and examined by a doctor after story of the apparitions is made known.</a:t>
            </a:r>
          </a:p>
          <a:p>
            <a:pPr>
              <a:buClr>
                <a:srgbClr val="C3B2A7"/>
              </a:buClr>
            </a:pPr>
            <a:r>
              <a:rPr lang="en-US" sz="2100" dirty="0"/>
              <a:t>23: Our Lady reveals a secret to Bernadette.</a:t>
            </a:r>
            <a:r>
              <a:rPr lang="en-US" sz="2400" dirty="0"/>
              <a:t>. </a:t>
            </a:r>
            <a:endParaRPr lang="en-US" sz="2100" dirty="0">
              <a:solidFill>
                <a:srgbClr val="000000"/>
              </a:solidFill>
            </a:endParaRPr>
          </a:p>
          <a:p>
            <a:pPr>
              <a:buClr>
                <a:srgbClr val="C3B2A7"/>
              </a:buClr>
            </a:pPr>
            <a:r>
              <a:rPr lang="en-US" sz="2100" dirty="0"/>
              <a:t>24: Our Lady asks for prayers of Penance.</a:t>
            </a:r>
            <a:endParaRPr lang="en-US" sz="2100" dirty="0">
              <a:solidFill>
                <a:srgbClr val="000000"/>
              </a:solidFill>
            </a:endParaRPr>
          </a:p>
          <a:p>
            <a:pPr>
              <a:buClr>
                <a:srgbClr val="C3B2A7"/>
              </a:buClr>
            </a:pPr>
            <a:r>
              <a:rPr lang="en-US" sz="2100" dirty="0"/>
              <a:t>25: The flowing spring of water "for sinners" appears at the grotto.</a:t>
            </a:r>
            <a:endParaRPr lang="en-US" sz="2100" dirty="0">
              <a:solidFill>
                <a:srgbClr val="000000"/>
              </a:solidFill>
            </a:endParaRPr>
          </a:p>
          <a:p>
            <a:pPr>
              <a:buClr>
                <a:srgbClr val="C3B2A7"/>
              </a:buClr>
            </a:pPr>
            <a:r>
              <a:rPr lang="en-US" sz="2100" dirty="0"/>
              <a:t>More apparitions occur praying for penance and sinners.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F68C7-4F9F-0372-D8D6-18B5FCBB5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3EAF34-B8DE-A85F-4BFA-F6E9038C2D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7924" y="2505075"/>
            <a:ext cx="4929643" cy="1829909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r>
              <a:rPr lang="en-US" dirty="0"/>
              <a:t>1: First healings at the grotto occur</a:t>
            </a:r>
          </a:p>
          <a:p>
            <a:r>
              <a:rPr lang="en-US" dirty="0"/>
              <a:t>2: Our Lady asks for a procession and a chapel to be built at the grotto</a:t>
            </a:r>
          </a:p>
          <a:p>
            <a:pPr>
              <a:buClr>
                <a:srgbClr val="C3B2A7"/>
              </a:buClr>
            </a:pPr>
            <a:r>
              <a:rPr lang="en-US" dirty="0"/>
              <a:t>3-4: Our Lady refuses to reveal her name</a:t>
            </a:r>
          </a:p>
          <a:p>
            <a:pPr>
              <a:buClr>
                <a:srgbClr val="C3B2A7"/>
              </a:buClr>
            </a:pPr>
            <a:r>
              <a:rPr lang="en-US" dirty="0"/>
              <a:t>25: Our Lady reveals she is the Immaculate Conception</a:t>
            </a:r>
          </a:p>
          <a:p>
            <a:pPr>
              <a:buClr>
                <a:srgbClr val="C3B2A7"/>
              </a:buClr>
            </a:pPr>
            <a:endParaRPr lang="en-US" dirty="0"/>
          </a:p>
          <a:p>
            <a:pPr>
              <a:buClr>
                <a:srgbClr val="C3B2A7"/>
              </a:buClr>
            </a:pP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7B59E3-9462-DA0E-C78D-43CF4B15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CCB2-0904-4800-A636-E8AB43600215}" type="datetime1">
              <a:t>6/22/2026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C7629-98AB-2103-404B-EAB84CA6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41ED8D-1C2D-2043-7DD9-C69AEF1E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5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D946F78-5CA0-F48D-0419-111C709B8364}"/>
              </a:ext>
            </a:extLst>
          </p:cNvPr>
          <p:cNvSpPr txBox="1">
            <a:spLocks/>
          </p:cNvSpPr>
          <p:nvPr/>
        </p:nvSpPr>
        <p:spPr>
          <a:xfrm>
            <a:off x="5927190" y="4752166"/>
            <a:ext cx="4849909" cy="4069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None/>
              <a:defRPr sz="16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Tx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Tx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April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9FE06C5-18E2-73C8-FF88-BFF2FCEBCC8E}"/>
              </a:ext>
            </a:extLst>
          </p:cNvPr>
          <p:cNvSpPr txBox="1">
            <a:spLocks/>
          </p:cNvSpPr>
          <p:nvPr/>
        </p:nvSpPr>
        <p:spPr>
          <a:xfrm>
            <a:off x="5839886" y="5264569"/>
            <a:ext cx="4940687" cy="1123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Tx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864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3439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4F1EF">
                  <a:lumMod val="75000"/>
                </a:srgbClr>
              </a:buClr>
            </a:pPr>
            <a:r>
              <a:rPr lang="en-US" sz="1300" dirty="0"/>
              <a:t>7: A flame of a candle burns through Bernadette’s hands and they remain unscathed</a:t>
            </a:r>
            <a:endParaRPr lang="en-US" dirty="0"/>
          </a:p>
          <a:p>
            <a:pPr>
              <a:buClr>
                <a:srgbClr val="C3B2A7"/>
              </a:buClr>
            </a:pPr>
            <a:r>
              <a:rPr lang="en-US" sz="1300" dirty="0"/>
              <a:t>The grotto is closed and altar dismantled after this incident</a:t>
            </a:r>
          </a:p>
          <a:p>
            <a:pPr>
              <a:buClr>
                <a:srgbClr val="C3B2A7"/>
              </a:buClr>
            </a:pPr>
            <a:endParaRPr lang="en-US" dirty="0"/>
          </a:p>
        </p:txBody>
      </p:sp>
      <p:pic>
        <p:nvPicPr>
          <p:cNvPr id="14" name="Picture 13" descr="A group of people looking at a statue&#10;&#10;AI-generated content may be incorrect.">
            <a:extLst>
              <a:ext uri="{FF2B5EF4-FFF2-40B4-BE49-F238E27FC236}">
                <a16:creationId xmlns:a16="http://schemas.microsoft.com/office/drawing/2014/main" id="{5039259D-6982-8BB3-FD5A-C34D2AF00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245" y="215661"/>
            <a:ext cx="2113472" cy="205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18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16953-6D45-974E-C6A7-2BCA84C8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Messages</a:t>
            </a:r>
          </a:p>
        </p:txBody>
      </p:sp>
      <p:pic>
        <p:nvPicPr>
          <p:cNvPr id="8" name="Picture Placeholder 7" descr="A statue of a person&#10;&#10;AI-generated content may be incorrect.">
            <a:extLst>
              <a:ext uri="{FF2B5EF4-FFF2-40B4-BE49-F238E27FC236}">
                <a16:creationId xmlns:a16="http://schemas.microsoft.com/office/drawing/2014/main" id="{48DE1738-91C6-7839-4C16-9174BAAFC6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466" t="11820" r="466" b="35459"/>
          <a:stretch>
            <a:fillRect/>
          </a:stretch>
        </p:blipFill>
        <p:spPr>
          <a:xfrm>
            <a:off x="5183188" y="987425"/>
            <a:ext cx="5697754" cy="488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6D26BE-26AE-9E5F-ED2B-F299CC09A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purpose of the apparitions are: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penance and praying for sinners through the Rosary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/>
              <a:t>a focus on the Immaculate Conception</a:t>
            </a:r>
          </a:p>
          <a:p>
            <a:pPr marL="285750" indent="-285750">
              <a:buClr>
                <a:srgbClr val="C3B2A7"/>
              </a:buClr>
              <a:buFont typeface="Calibri" panose="020B0604020202020204" pitchFamily="34" charset="0"/>
              <a:buChar char="-"/>
            </a:pPr>
            <a:r>
              <a:rPr lang="en-US" dirty="0"/>
              <a:t>to introduce the spring as a place of healing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13C64-CA2A-7ECF-A966-BDF08160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1FFB5-1105-4B40-9B11-DB82C153D7C9}" type="datetime1">
              <a:t>6/22/2026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8C392-34E1-7053-CF32-F05233110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CDCDA-769D-BF62-DA00-0387E9DA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5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150D28-F0D2-7465-3C9B-21B3AD15A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CB9A-1D2F-4B43-B9E1-393D3FCA9668}" type="datetime1">
              <a:t>6/22/2026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BF6EB-92B4-D982-F9AA-58F60799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C739-53C7-513C-F9C0-808C2A0ED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41911F-EEF2-23A4-55E7-75EB5BCF9A12}"/>
              </a:ext>
            </a:extLst>
          </p:cNvPr>
          <p:cNvSpPr txBox="1"/>
          <p:nvPr/>
        </p:nvSpPr>
        <p:spPr>
          <a:xfrm>
            <a:off x="1780377" y="958366"/>
            <a:ext cx="862353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Modern Love"/>
              </a:rPr>
              <a:t>"I am the Immaculate Conception."</a:t>
            </a:r>
            <a:endParaRPr lang="en-US" sz="6000" i="1">
              <a:solidFill>
                <a:schemeClr val="bg1"/>
              </a:solidFill>
              <a:latin typeface="Avenir Next LT Pro"/>
            </a:endParaRPr>
          </a:p>
          <a:p>
            <a:pPr algn="ctr"/>
            <a:endParaRPr lang="en-US" sz="6000" i="1" dirty="0">
              <a:solidFill>
                <a:schemeClr val="bg1"/>
              </a:solidFill>
              <a:latin typeface="Modern Love"/>
            </a:endParaRPr>
          </a:p>
          <a:p>
            <a:pPr algn="ctr"/>
            <a:r>
              <a:rPr lang="en-US" sz="6000" i="1" dirty="0">
                <a:solidFill>
                  <a:schemeClr val="bg1"/>
                </a:solidFill>
                <a:latin typeface="Modern Love"/>
              </a:rPr>
              <a:t>- Our Lady-</a:t>
            </a:r>
            <a:endParaRPr lang="en-US" sz="6000" i="1" u="sn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13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D300E-C709-1705-2497-EE99B432A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14E3-96DF-C1CF-EF96-4CB23F36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 &amp; Approval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D8DF3-4F1A-F50D-4246-EAD485C5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64995"/>
            <a:ext cx="5947836" cy="4408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/>
              <a:t>Reports of revelations and healings quickly drew attention</a:t>
            </a:r>
          </a:p>
          <a:p>
            <a:pPr>
              <a:buClr>
                <a:srgbClr val="C3B2A7"/>
              </a:buClr>
            </a:pPr>
            <a:r>
              <a:rPr lang="en-US" dirty="0"/>
              <a:t>1862: the Church confirmed authenticity of apparitions</a:t>
            </a:r>
          </a:p>
          <a:p>
            <a:pPr>
              <a:buClr>
                <a:srgbClr val="C3B2A7"/>
              </a:buClr>
            </a:pPr>
            <a:r>
              <a:rPr lang="en-US" dirty="0"/>
              <a:t>1907: worldwide Feast of Our Lady of Lourdes </a:t>
            </a:r>
          </a:p>
          <a:p>
            <a:pPr>
              <a:buClr>
                <a:srgbClr val="C3B2A7"/>
              </a:buClr>
            </a:pPr>
            <a:r>
              <a:rPr lang="en-US" dirty="0"/>
              <a:t>1909 and1919: St. Bernadette's body was exhumed twice and uncorrupted</a:t>
            </a:r>
          </a:p>
          <a:p>
            <a:pPr>
              <a:buClr>
                <a:srgbClr val="C3B2A7"/>
              </a:buClr>
            </a:pPr>
            <a:r>
              <a:rPr lang="en-US" dirty="0"/>
              <a:t>1933: St. Bernadette canonized a saint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1FBB9-31AE-C789-9A71-2BCD9B62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8173-AC17-419C-B2BB-CA6644455607}" type="datetime1"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5F395-3155-18A3-4C3E-70886ECB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39808-094E-8EFB-B538-FA7A53C6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8</a:t>
            </a:fld>
            <a:endParaRPr lang="en-US" dirty="0"/>
          </a:p>
        </p:txBody>
      </p:sp>
      <p:pic>
        <p:nvPicPr>
          <p:cNvPr id="7" name="Picture 6" descr="A church with a steeple and a stone wall&#10;&#10;AI-generated content may be incorrect.">
            <a:extLst>
              <a:ext uri="{FF2B5EF4-FFF2-40B4-BE49-F238E27FC236}">
                <a16:creationId xmlns:a16="http://schemas.microsoft.com/office/drawing/2014/main" id="{2248B037-D13B-F0AE-DDDC-65F2D4D75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0" y="1504950"/>
            <a:ext cx="3200400" cy="477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21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2492-0C64-9A88-E039-E180FE8A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Healing &amp; Hope: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B682F-3D8D-CAC9-41EC-7128D544C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293620"/>
            <a:ext cx="4804836" cy="31416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Miraculous healings</a:t>
            </a:r>
          </a:p>
          <a:p>
            <a:pPr>
              <a:buClr>
                <a:srgbClr val="C3B2A7"/>
              </a:buClr>
            </a:pPr>
            <a:r>
              <a:rPr lang="en-US" dirty="0"/>
              <a:t>Spiritual renewal</a:t>
            </a:r>
          </a:p>
          <a:p>
            <a:pPr>
              <a:buClr>
                <a:srgbClr val="C3B2A7"/>
              </a:buClr>
            </a:pPr>
            <a:r>
              <a:rPr lang="en-US" dirty="0"/>
              <a:t>Devotion to prayer and the Rosary</a:t>
            </a:r>
          </a:p>
          <a:p>
            <a:pPr>
              <a:buClr>
                <a:srgbClr val="C3B2A7"/>
              </a:buClr>
            </a:pPr>
            <a:r>
              <a:rPr lang="en-US" dirty="0"/>
              <a:t>Pilgrimages to Lourdes occur</a:t>
            </a:r>
          </a:p>
          <a:p>
            <a:pPr>
              <a:buClr>
                <a:srgbClr val="C3B2A7"/>
              </a:buClr>
            </a:pPr>
            <a:r>
              <a:rPr lang="en-US" dirty="0"/>
              <a:t>Grottos made to duplicate Lourdes across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36966-8E86-8082-E082-31E25785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18173-AC17-419C-B2BB-CA6644455607}" type="datetime1">
              <a:t>6/22/2026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BACFC-2361-3B06-B7C0-CDDDB39C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F7346-184D-C457-84B6-93DF0F6C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9</a:t>
            </a:fld>
            <a:endParaRPr lang="en-US" dirty="0"/>
          </a:p>
        </p:txBody>
      </p:sp>
      <p:pic>
        <p:nvPicPr>
          <p:cNvPr id="7" name="Picture 6" descr="People standing in a cave&#10;&#10;AI-generated content may be incorrect.">
            <a:extLst>
              <a:ext uri="{FF2B5EF4-FFF2-40B4-BE49-F238E27FC236}">
                <a16:creationId xmlns:a16="http://schemas.microsoft.com/office/drawing/2014/main" id="{AB542CBE-A404-4554-BB8C-8679AFF4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830457"/>
            <a:ext cx="4305300" cy="380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7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BohemianVTI">
  <a:themeElements>
    <a:clrScheme name="BohemianVTI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BohemianVTI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Bohemian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AA0957B6-9651-4F50-8EB8-D9F009F1C26A}" vid="{D1E7B544-9A8A-44B5-ABA3-322A5F0453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680</Words>
  <Application>Microsoft Office PowerPoint</Application>
  <PresentationFormat>Widescreen</PresentationFormat>
  <Paragraphs>114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Avenir Next LT Pro</vt:lpstr>
      <vt:lpstr>Calibri</vt:lpstr>
      <vt:lpstr>Modern Love</vt:lpstr>
      <vt:lpstr>BohemianVTI</vt:lpstr>
      <vt:lpstr>Our Lady of Lourdes</vt:lpstr>
      <vt:lpstr>Who was St. Bernadette?</vt:lpstr>
      <vt:lpstr>Overview</vt:lpstr>
      <vt:lpstr>Apparitions Begin Feb. 11 1858</vt:lpstr>
      <vt:lpstr>Continuing Apparitions</vt:lpstr>
      <vt:lpstr>Messages</vt:lpstr>
      <vt:lpstr>PowerPoint Presentation</vt:lpstr>
      <vt:lpstr>Investigation &amp; Approval</vt:lpstr>
      <vt:lpstr>Healing &amp; Hope: Impact</vt:lpstr>
      <vt:lpstr>Our Thoughts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Lady of Lourdes</dc:title>
  <dc:creator>mike</dc:creator>
  <cp:lastModifiedBy>Cparker</cp:lastModifiedBy>
  <cp:revision>610</cp:revision>
  <dcterms:created xsi:type="dcterms:W3CDTF">2025-08-09T17:30:26Z</dcterms:created>
  <dcterms:modified xsi:type="dcterms:W3CDTF">2026-06-22T15:48:31Z</dcterms:modified>
</cp:coreProperties>
</file>