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Impact" panose="020B0806030902050204" pitchFamily="34" charset="0"/>
      <p:regular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3ABEF-E2F5-165E-2C94-FAE1C5542B0B}" name="meg.chinavare@gmail.com" initials="" userId="f555350fb6504bc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43" autoAdjust="0"/>
  </p:normalViewPr>
  <p:slideViewPr>
    <p:cSldViewPr snapToGrid="0">
      <p:cViewPr varScale="1">
        <p:scale>
          <a:sx n="110" d="100"/>
          <a:sy n="110" d="100"/>
        </p:scale>
        <p:origin x="164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User:Fr%C3%A9d%C3%A9rique_D%C3%A9frade&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youtu.be/rv1UsMzxIOY" TargetMode="External"/><Relationship Id="rId3" Type="http://schemas.openxmlformats.org/officeDocument/2006/relationships/hyperlink" Target="https://commons.wikimedia.org/w/index.php?title=User:FredSeiller&amp;action=edit&amp;redlink=1" TargetMode="External"/><Relationship Id="rId7" Type="http://schemas.openxmlformats.org/officeDocument/2006/relationships/hyperlink" Target="https://commons.wikimedia.org/wiki/User:RosaryTea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ommons.wikimedia.org/w/index.php?title=User:Bingar1234&amp;action=edit&amp;redlink=1" TargetMode="External"/><Relationship Id="rId5" Type="http://schemas.openxmlformats.org/officeDocument/2006/relationships/hyperlink" Target="https://commons.wikimedia.org/wiki/File:First_Sculpture_of_Our_Lady_of_Fatima.jpg" TargetMode="External"/><Relationship Id="rId4" Type="http://schemas.openxmlformats.org/officeDocument/2006/relationships/hyperlink" Target="http://creativecommons.org/publicdomain/zero/1.0/deed.en" TargetMode="External"/><Relationship Id="rId9" Type="http://schemas.openxmlformats.org/officeDocument/2006/relationships/hyperlink" Target="https://youtu.be/_Dl1aGN_nJI"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Pope_John_Paul_II_1984_portrait.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tXJ6ydcS0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Statue_de_Jean-Marie_Vianney_%C3%A0_Meroux.jpg"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w8iRWSgnxWQ"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atholic365.com/article/36741/the-man-on-the-train.html" TargetMode="External"/><Relationship Id="rId4" Type="http://schemas.openxmlformats.org/officeDocument/2006/relationships/hyperlink" Target="https://www.catholicworldreport.com/2022/07/21/ten-catholic-scientists-and-invento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c307a8b3a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c307a8b3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33532b46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c33532b46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endParaRPr dirty="0">
              <a:solidFill>
                <a:schemeClr val="dk1"/>
              </a:solidFill>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927a6c462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1927a6c46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Apparition of the Virgin Mary to Bernadette Soubirous. </a:t>
            </a:r>
            <a:r>
              <a:rPr lang="en" dirty="0">
                <a:uFill>
                  <a:noFill/>
                </a:uFill>
                <a:hlinkClick r:id="rId3"/>
              </a:rPr>
              <a:t>Frédérique Défrade</a:t>
            </a:r>
            <a:r>
              <a:rPr lang="en" dirty="0"/>
              <a:t>. </a:t>
            </a:r>
            <a:r>
              <a:rPr lang="en" dirty="0">
                <a:uFill>
                  <a:noFill/>
                </a:uFill>
                <a:hlinkClick r:id="rId4"/>
              </a:rPr>
              <a:t>Creative Commons Attribution-Share Alike 4.0</a:t>
            </a:r>
            <a:r>
              <a:rPr lang="en" dirty="0"/>
              <a:t>. https://commons.wikimedia.org/wiki/File:Gemmail_des_apparitions_de_la_Vierge_%C3%A0_Bernadette_Soubirous.jpg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Marian devotion is based on our belief that Mary is the perfect disciple of Jesus and therefore the model of our faith. As the Mother of the Church, she is our mother because we are part of Christ’s Body. Conceived immaculately, she was the vessel for bringing God’s Son into the world. She is also the vessel for the beginning of the Church. She was perpetually a virgin, and God rewarded her at the end of her life by assuming her body and soul directly into heaven. Mary enables and emboldens our own holiness. There were several Marian apparitions in the nineteenth century that witnessed to her motherhood to all believers.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Read article, </a:t>
            </a:r>
            <a:r>
              <a:rPr lang="en" i="1" dirty="0">
                <a:solidFill>
                  <a:schemeClr val="dk1"/>
                </a:solidFill>
              </a:rPr>
              <a:t>The Cult of Reason.</a:t>
            </a:r>
            <a:r>
              <a:rPr lang="en" dirty="0">
                <a:solidFill>
                  <a:schemeClr val="dk1"/>
                </a:solidFill>
              </a:rPr>
              <a:t> URL here: https://en.wikipedia.org/wiki/Cult_of_Reason</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199992d1e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199992d1e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 dirty="0"/>
              <a:t>Our Lady of Guadalupe. Unknown author. Public domain. </a:t>
            </a:r>
            <a:r>
              <a:rPr lang="en" dirty="0">
                <a:uFill>
                  <a:noFill/>
                </a:uFill>
                <a:hlinkClick r:id="rId3"/>
              </a:rPr>
              <a:t>FredSeiller</a:t>
            </a:r>
            <a:r>
              <a:rPr lang="en" dirty="0"/>
              <a:t>. </a:t>
            </a:r>
            <a:r>
              <a:rPr lang="en" dirty="0">
                <a:uFill>
                  <a:noFill/>
                </a:uFill>
                <a:hlinkClick r:id="rId4"/>
              </a:rPr>
              <a:t>Creative Commons Zero, Public Domain Dedication</a:t>
            </a:r>
            <a:r>
              <a:rPr lang="en" dirty="0"/>
              <a:t>. Lourdes grotto. </a:t>
            </a:r>
            <a:r>
              <a:rPr lang="en" dirty="0">
                <a:uFill>
                  <a:noFill/>
                </a:uFill>
                <a:hlinkClick r:id="rId5"/>
              </a:rPr>
              <a:t>First Sculpture of Our Lady of Fatima.jpg</a:t>
            </a:r>
            <a:r>
              <a:rPr lang="en" dirty="0"/>
              <a:t>. Fatima. </a:t>
            </a:r>
            <a:r>
              <a:rPr lang="en" dirty="0">
                <a:uFill>
                  <a:noFill/>
                </a:uFill>
                <a:hlinkClick r:id="rId6"/>
              </a:rPr>
              <a:t>Bingar1234</a:t>
            </a:r>
            <a:r>
              <a:rPr lang="en" dirty="0"/>
              <a:t>.Our Lady of Sorrows, title under which the Virgin Mary presented herself at Kibeho. </a:t>
            </a:r>
            <a:r>
              <a:rPr lang="en" dirty="0">
                <a:uFill>
                  <a:noFill/>
                </a:uFill>
                <a:hlinkClick r:id="rId7"/>
              </a:rPr>
              <a:t>Rosary Team</a:t>
            </a:r>
            <a:r>
              <a:rPr lang="en" dirty="0"/>
              <a:t>. Public domain.  Our Lady of Kibeho. https://commons.wikimedia.org/</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down information from the slide into their notes.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t> Mary appeared in 1531 to a Mexican peasant named Saint Juan Diego in modern day Mexico city.  Mary appeared  in 1858 in the grotto at Lourdes, France to Saint Bernadette Soubirous, a fourteen-year-old peasant girl. Mary appeared in 1917 to three shepherd children, Lúcia dos Santos and her cousins Francisco and Jacinta Marto,  at the Cova da Iria in Fátima, Portugal. Mary appeared in 1981, to young girls in Kibeho, Rwanda under the name “Nyina wa Jambo” or “Mother of the Word”. It’s the only approved apparition in Africa.</a:t>
            </a:r>
            <a:endParaRPr dirty="0"/>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Our Lady’s Wardrobe</a:t>
            </a:r>
            <a:r>
              <a:rPr lang="en" dirty="0">
                <a:solidFill>
                  <a:schemeClr val="dk1"/>
                </a:solidFill>
              </a:rPr>
              <a:t>. URL here: </a:t>
            </a:r>
            <a:r>
              <a:rPr lang="en" u="sng" dirty="0">
                <a:solidFill>
                  <a:schemeClr val="hlink"/>
                </a:solidFill>
                <a:hlinkClick r:id="rId8"/>
              </a:rPr>
              <a:t>https://youtu.be/rv1UsMzxIOY</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View Video, </a:t>
            </a:r>
            <a:r>
              <a:rPr lang="en" i="1" dirty="0">
                <a:solidFill>
                  <a:schemeClr val="dk1"/>
                </a:solidFill>
              </a:rPr>
              <a:t>Mysteries of the Church: Marian Episode</a:t>
            </a:r>
            <a:r>
              <a:rPr lang="en" dirty="0">
                <a:solidFill>
                  <a:schemeClr val="dk1"/>
                </a:solidFill>
              </a:rPr>
              <a:t>. URL here: </a:t>
            </a:r>
            <a:r>
              <a:rPr lang="en" u="sng" dirty="0">
                <a:solidFill>
                  <a:schemeClr val="hlink"/>
                </a:solidFill>
                <a:hlinkClick r:id="rId9"/>
              </a:rPr>
              <a:t>https://youtu.be/_Dl1aGN_nJI</a:t>
            </a:r>
            <a:r>
              <a:rPr lang="en" dirty="0">
                <a:solidFill>
                  <a:schemeClr val="dk1"/>
                </a:solidFill>
              </a:rPr>
              <a:t> </a:t>
            </a:r>
            <a:endParaRPr dirty="0">
              <a:solidFill>
                <a:schemeClr val="dk1"/>
              </a:solidFill>
            </a:endParaRPr>
          </a:p>
          <a:p>
            <a:pPr marL="0" lvl="0" indent="0" algn="l" rtl="0">
              <a:spcBef>
                <a:spcPts val="0"/>
              </a:spcBef>
              <a:spcAft>
                <a:spcPts val="0"/>
              </a:spcAft>
              <a:buNone/>
            </a:pPr>
            <a:endParaRPr sz="1050" dirty="0">
              <a:solidFill>
                <a:srgbClr val="202122"/>
              </a:solidFill>
              <a:highlight>
                <a:srgbClr val="F8F9FA"/>
              </a:highlight>
            </a:endParaRPr>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05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5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spcBef>
                <a:spcPts val="50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1927a6c46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1927a6c46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AMP Textbook pg. 323.</a:t>
            </a:r>
            <a:endParaRPr sz="800" dirty="0">
              <a:solidFill>
                <a:srgbClr val="393939"/>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view the slide into their notes.Ask them to locate one interesting detail as you read the Gospel below Then discuss the image.</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Although they were a very small percentage of the American colonists, Catholics did join in the American Revolution. Charles Carroll of Carrollton, Maryland, was the most prominent Catholic patriot. A wealthy landowner, Carroll argued publicly against the injustice of British taxation of the colonies. He participated in the Continental Congress leading up to the Declaration of Independence and was the only Catholic to sign that historic document. At the time of his death in 1832, he was the last surviving of the fifty-six signers.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Catholic Faith was, in large part, brought to the United States by these 17 Missionaries…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Juan Baptista de Segura: One of eight Jesuit missionaries killed by natives near the future site of Jamestown, Virginia, in 1571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Georgia Martyrs: Six Franciscans killed near their mission base of St. Augustine, Florida, in 1597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Isaac Jogues: With the other North American Martyrs, was put to death by the Iroquois in the seventeenth century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Andrew White: English Jesuit who was known as the “Apostle of Maryland”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Sébastien Râle: Jesuit missionary who ministered to the indigenous Abenaki people around Maine at the beginning of the eighteenth century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Eusebio Kino: Jesuit martyr who founded twenty-four missions in Mexico and the southwestern United States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Ferdinand Farmer: Eighteenth-century German Jesuit priest who ministered to Catholics in eastern Pennsylvania, New Jersey, and New York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Jacques Marquette: French Jesuit priest who traveled with Louis Jolliet on his exploration of the Mississippi River and founded the first European settlement in Michigan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Gabriel Richard: French priest who became a delegate to the United States House of Representatives from the Michigan Territory in the early eighteenth century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Frederic Baraga: First bishop in the Upper Peninsula in Michigan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Stephen Badin: First priest ordained in the United States; explored Kentucky and the Ohio Valley in the early nineteenth century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Elizabeth Ann Bayley Seton: Religious sister and first American saint; was instrumental in laying the groundwork for the Catholic school system in the United States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Demetrius Gallitzin and Peter Henry Lemke: Helped Catholics to settle in western Pennsylvania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Junípero Serra and Fermín de Lasuén: Spanish Franciscans who founded twenty-one missions in California Pierre de Smet: Traveled nearly 180,000 miles in the western United States to minister to Native Americans; known as a friend of Sitting Bull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Katharine Drexel and Venerable Samuel Mazzuchelli: Focused on missions to Native Americans and African Americans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Damien of Molokai and Blessed Marianne Cope: The first missionaries in Hawaii, focusing eventually on the leper colony there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Venerable Fulton J. Sheen: Head of the Society for the Propagation of the Faith in the 1950s and 1960s who also had a nationally televised program of evangelization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Referring to President George Washington and Archbishop John Carroll of Baltimore, Pope Leo XIII continued: “At the very time when the popular suffrage placed the great Washington at the helm of the Republic, the first bishop was set by apostolic authority over the American Church. The well-known friendship and familiar intercourse which subsisted between these two men seems to be an evidence that the United States ought to be conjoined in concord and amity with the Catholic Church.”</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Pope Leo attributed the American Church’s growth, in part, to the nation’s favorable laws. “Thanks are due,” he wrote, “to the equity of the laws which obtain in America and to the customs of the well-ordered Republic.” The Church in the United States, he observed, was “fettered by no hostile legislation, protected against violence by the common laws and the impartiality of the tribunals,” and therefore “free to live and act without hindrance.”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This not to say that Catholic coming to America, a predominantly Protestant country, did not have a hard time. There was a great deal of anti-catholic bias and the American catholic Church had to struggle to be truly free and equal.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a:t>
            </a:r>
            <a:r>
              <a:rPr lang="en" i="1" dirty="0">
                <a:solidFill>
                  <a:schemeClr val="dk1"/>
                </a:solidFill>
              </a:rPr>
              <a:t> The History of Catholicism in the United States</a:t>
            </a:r>
            <a:r>
              <a:rPr lang="en" dirty="0">
                <a:solidFill>
                  <a:schemeClr val="dk1"/>
                </a:solidFill>
              </a:rPr>
              <a:t>. URL here: https://youtu.be/k9rSsJk17Us</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199992d1e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199992d1e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President Ronald Reagan and Pope John Paul Ii at The Fairbanks Airport in Fairbanks Alaska, 5/2/1984. Series: Reagan White House Photographs, 1/20/1981 - 1/20/1989 Collection: White House Photographic Collection, 1/20/1981 - 1/20/1989. Public domain. https://commons.wikimedia.org/wiki/File:Ronald_Reagan_with_John_Paul_II_1987.jpg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76bf28e5c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76bf28e5c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Pope John Paul II 1984 portrait.jpg</a:t>
            </a:r>
            <a:r>
              <a:rPr lang="en" dirty="0"/>
              <a:t>. Portrait of Pope John Paul II, Saint. Unknown author. Attribution. https://commons.wikimedia.org/wiki/File:Pope_John_Paul_II_1984_portrait.jpg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sz="1300" b="1" dirty="0">
                <a:solidFill>
                  <a:schemeClr val="dk1"/>
                </a:solidFill>
              </a:rPr>
              <a:t>Directions: </a:t>
            </a:r>
            <a:r>
              <a:rPr lang="en" sz="1300" dirty="0">
                <a:solidFill>
                  <a:schemeClr val="dk1"/>
                </a:solidFill>
              </a:rPr>
              <a:t>Have students summarize the main points of the quote on the slide in their notes.</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b="1" dirty="0">
              <a:solidFill>
                <a:schemeClr val="dk1"/>
              </a:solidFill>
            </a:endParaRPr>
          </a:p>
          <a:p>
            <a:pPr marL="0" lvl="0" indent="0" algn="l" rtl="0">
              <a:spcBef>
                <a:spcPts val="0"/>
              </a:spcBef>
              <a:spcAft>
                <a:spcPts val="0"/>
              </a:spcAft>
              <a:buClr>
                <a:schemeClr val="dk1"/>
              </a:buClr>
              <a:buSzPts val="1100"/>
              <a:buFont typeface="Arial"/>
              <a:buNone/>
            </a:pPr>
            <a:r>
              <a:rPr lang="en" sz="1300" b="1" dirty="0">
                <a:solidFill>
                  <a:schemeClr val="dk1"/>
                </a:solidFill>
              </a:rPr>
              <a:t>Teaching Points:</a:t>
            </a:r>
            <a:r>
              <a:rPr lang="en" sz="1400" dirty="0"/>
              <a:t>  Religious freedom is the right to practice or not practice a religion, and to express one's religious beliefs, without government interference or favoritism. It's also known as the right of conscience.</a:t>
            </a:r>
            <a:endParaRPr sz="1400" dirty="0"/>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For hundreds of years, a majority of Catholics lived in predominantly Catholic nations that were ruled by Catholic monarchs and in which the Church enjoyed the support of the government. The Church gradually adapted to the modern world, reorienting her thought and structure to continue her mission in countries that were variously open, hostile, or indifferent to the Church’s freedom to exist and of individual Catholics to practice their religion.</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In some cases, the Catholic Church was the only voice insisting on religious freedom for the people of a certain nations.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solidFill>
                  <a:schemeClr val="dk1"/>
                </a:solidFill>
              </a:rPr>
              <a:t>In the latter half of the 20th century, Pope John Paul II became the champion of the Polish people and all people under the rule of communism throughout the world. He successfully advocated for peaceful and non-violent resistance. </a:t>
            </a: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dirty="0"/>
              <a:t>Authors and scholars have recounted that the pope’s journey to Poland marked a shift toward the demise of communism in Europe. His words of encouragement and witness of strong discipleship, in the face of the powers of evil, helped drive oppression away. There is no overestimating the impact that John Paul II had in aiding the crush of these powers. However, in typical fashion, it is very likely that the pope would deflect this credit off of himself and place it on two factors: the true presence of Jesus Christ in the Eucharist and the multitudes that gathered that day. </a:t>
            </a:r>
            <a:endParaRPr sz="1700" dirty="0">
              <a:solidFill>
                <a:srgbClr val="666666"/>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500" dirty="0">
              <a:solidFill>
                <a:srgbClr val="666666"/>
              </a:solidFill>
              <a:highlight>
                <a:srgbClr val="FFFFFF"/>
              </a:highlight>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endParaRPr sz="1300" dirty="0">
              <a:solidFill>
                <a:schemeClr val="dk1"/>
              </a:solidFill>
            </a:endParaRPr>
          </a:p>
          <a:p>
            <a:pPr marL="0" lvl="0" indent="0" algn="l" rtl="0">
              <a:spcBef>
                <a:spcPts val="0"/>
              </a:spcBef>
              <a:spcAft>
                <a:spcPts val="0"/>
              </a:spcAft>
              <a:buClr>
                <a:schemeClr val="dk1"/>
              </a:buClr>
              <a:buSzPts val="1100"/>
              <a:buFont typeface="Arial"/>
              <a:buNone/>
            </a:pPr>
            <a:r>
              <a:rPr lang="en" sz="1300" b="1" dirty="0">
                <a:solidFill>
                  <a:schemeClr val="dk1"/>
                </a:solidFill>
              </a:rPr>
              <a:t>Online Resources:</a:t>
            </a:r>
            <a:r>
              <a:rPr lang="en" sz="1300" dirty="0">
                <a:solidFill>
                  <a:schemeClr val="dk1"/>
                </a:solidFill>
              </a:rPr>
              <a:t>  Have students view video, </a:t>
            </a:r>
            <a:r>
              <a:rPr lang="en" sz="1300" i="1" dirty="0">
                <a:solidFill>
                  <a:schemeClr val="dk1"/>
                </a:solidFill>
              </a:rPr>
              <a:t>John Paul II’s 1979 Trip to Poland.</a:t>
            </a:r>
            <a:r>
              <a:rPr lang="en" sz="1300" dirty="0">
                <a:solidFill>
                  <a:schemeClr val="dk1"/>
                </a:solidFill>
              </a:rPr>
              <a:t> URL here: https://youtu.be/n1hCP7ZHay0</a:t>
            </a:r>
          </a:p>
          <a:p>
            <a:pPr marL="0" lvl="0" indent="0" algn="l" rtl="0">
              <a:spcBef>
                <a:spcPts val="0"/>
              </a:spcBef>
              <a:spcAft>
                <a:spcPts val="0"/>
              </a:spcAft>
              <a:buClr>
                <a:schemeClr val="dk1"/>
              </a:buClr>
              <a:buSzPts val="1100"/>
              <a:buFont typeface="Arial"/>
              <a:buNone/>
            </a:pPr>
            <a:endParaRPr lang="en" sz="13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300"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1927a6c46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1927a6c4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AMP Textbook pg. 324.</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summarize the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In the Modern world, the Church often has to remind us that we need a balance between individual concern and concern for the community.</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strong focus of the Enlightenment on individual rights led to views that opposed the Christian understanding of personhood.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 radical individualism sees the person as the fundamental unit of society, disconnected from family, church, and community. Western culture has often celebrated this idea, as for example represented in the early-twentieth-century ideal of “rugged individualism.” Being able to take care of one’s sellf is a virtue but we also have a responsibility to help others.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Catholic view of the person understands all people as inherently oriented toward community.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As the Genesis account of Creation relates, when God saw Adam by himself in the garden, he said, “It is not good for the man to be alone” (Gn 2:18). People are designed by God to be in relationship with others, to love and be loved.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 “I can pray alone. I might take a walk in nature where I feel God’s presence.” This line of individualistic thought may deprive yourself of a source of grace that builds necessary communion with God and others.  The Eucharist, for example strengthens individuals but it is always communal. It is never just me, my bible and God. In Catholicism it is always ‘we’. </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 sz="1100" i="0" dirty="0">
              <a:solidFill>
                <a:schemeClr val="dk1"/>
              </a:solidFill>
              <a:effectLst/>
              <a:latin typeface="Arial"/>
              <a:ea typeface="Calibri" panose="020F0502020204030204" pitchFamily="34" charset="0"/>
              <a:cs typeface="Aria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8750" lvl="0" indent="0" algn="l" rtl="0">
              <a:spcBef>
                <a:spcPts val="0"/>
              </a:spcBef>
              <a:spcAft>
                <a:spcPts val="0"/>
              </a:spcAft>
              <a:buClr>
                <a:schemeClr val="dk1"/>
              </a:buClr>
              <a:buSzPts val="1100"/>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33532b46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c33532b46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p>
          <a:p>
            <a:pPr marL="15240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1524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240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1927a6c46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1927a6c46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t>: AMP Textbook pg. 294</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information from slide into their notes.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solidFill>
                  <a:schemeClr val="dk1"/>
                </a:solidFill>
              </a:rPr>
              <a:t> The French Revolution began in a spirit of hope with the belief that the abuses of power perpetrated by the aristocratic classes against the common people could be ended and that the rights of all people could be respected. Many priests and bishops originally supported its goals and mission, but the revolution soon took a dark turn as radical, anti-Christian forces gained control of its direction. Instead of establishing justice and equality for all, the revolutionaries used power to perpetuate abuse and violence against targets who were perceived to be the oppressive forces of the past: the royal family, the titled nobility, and the Catholic Church.</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The Church was seen as part of the Ancien Régime, the “old rule” that needed to be thrown off. The state saw the Church as its enemy, or at least as a threat to its aim of securing the complete loyalty of its people. But for the most part, for the common people, the Church, which provided education and charity to the poor, remained a friend and an ally.</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EWTN:</a:t>
            </a:r>
            <a:r>
              <a:rPr lang="en" dirty="0">
                <a:solidFill>
                  <a:schemeClr val="dk1"/>
                </a:solidFill>
              </a:rPr>
              <a:t> </a:t>
            </a:r>
            <a:r>
              <a:rPr lang="en" i="1" dirty="0">
                <a:solidFill>
                  <a:schemeClr val="dk1"/>
                </a:solidFill>
              </a:rPr>
              <a:t>The French Revolution and the Catholic Church. URL here: </a:t>
            </a:r>
            <a:r>
              <a:rPr lang="en" i="1" u="sng" dirty="0">
                <a:solidFill>
                  <a:schemeClr val="hlink"/>
                </a:solidFill>
                <a:hlinkClick r:id="rId3"/>
              </a:rPr>
              <a:t>https://youtu.be/tXJ6ydcS0rs</a:t>
            </a:r>
            <a:r>
              <a:rPr lang="en" i="1" dirty="0">
                <a:solidFill>
                  <a:schemeClr val="dk1"/>
                </a:solidFill>
              </a:rPr>
              <a:t> </a:t>
            </a:r>
          </a:p>
          <a:p>
            <a:pPr marL="0" lvl="0" indent="0" algn="l" rtl="0">
              <a:spcBef>
                <a:spcPts val="0"/>
              </a:spcBef>
              <a:spcAft>
                <a:spcPts val="0"/>
              </a:spcAft>
              <a:buNone/>
            </a:pPr>
            <a:endParaRPr lang="en" i="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1927a6c46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1927a6c46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Massacre of the French King! View of la guillotine; or the modern beheading machine, at Paris. By which the unfortunate Louis XVI. (late King of France) suffered on the scaffold, January 21st, 1793.. Unknown author. Public domain. https://commons.wikimedia.org/wiki/File:Massacre_of_the_French_King!_View_of_la_guillotine;_or_the_modern_beheading_machine,_at_Paris_Fleuron_T039027-1.png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endParaRPr b="1" dirty="0">
              <a:solidFill>
                <a:schemeClr val="dk1"/>
              </a:solidFill>
            </a:endParaRPr>
          </a:p>
          <a:p>
            <a:pPr marL="457200" lvl="0" indent="-298450" algn="l" rtl="0">
              <a:spcBef>
                <a:spcPts val="0"/>
              </a:spcBef>
              <a:spcAft>
                <a:spcPts val="0"/>
              </a:spcAft>
              <a:buSzPts val="1100"/>
              <a:buChar char="●"/>
            </a:pPr>
            <a:r>
              <a:rPr lang="en" dirty="0"/>
              <a:t>The Reign of Terror was a period of intense anti-clericalism during the French Revolution that targeted Catholics in many ways, including:</a:t>
            </a:r>
            <a:endParaRPr dirty="0"/>
          </a:p>
          <a:p>
            <a:pPr marL="457200" lvl="0" indent="-298450" algn="l" rtl="0">
              <a:spcBef>
                <a:spcPts val="0"/>
              </a:spcBef>
              <a:spcAft>
                <a:spcPts val="0"/>
              </a:spcAft>
              <a:buSzPts val="1100"/>
              <a:buChar char="●"/>
            </a:pPr>
            <a:r>
              <a:rPr lang="en" dirty="0"/>
              <a:t>Confiscating Church property: The revolutionaries took over Church land, wealth, and tithes </a:t>
            </a:r>
            <a:endParaRPr dirty="0"/>
          </a:p>
          <a:p>
            <a:pPr marL="457200" lvl="0" indent="-298450" algn="l" rtl="0">
              <a:spcBef>
                <a:spcPts val="0"/>
              </a:spcBef>
              <a:spcAft>
                <a:spcPts val="0"/>
              </a:spcAft>
              <a:buSzPts val="1100"/>
              <a:buChar char="●"/>
            </a:pPr>
            <a:r>
              <a:rPr lang="en" dirty="0"/>
              <a:t>Closing religious institutions: The revolutionaries closed convents, seminaries, and monasteries </a:t>
            </a:r>
            <a:endParaRPr dirty="0"/>
          </a:p>
          <a:p>
            <a:pPr marL="457200" lvl="0" indent="-298450" algn="l" rtl="0">
              <a:spcBef>
                <a:spcPts val="0"/>
              </a:spcBef>
              <a:spcAft>
                <a:spcPts val="0"/>
              </a:spcAft>
              <a:buSzPts val="1100"/>
              <a:buChar char="●"/>
            </a:pPr>
            <a:r>
              <a:rPr lang="en" dirty="0"/>
              <a:t>Abolishing the Catholic monarchy: The revolutionaries abolished the Catholic monarchy and severed ties with Rome </a:t>
            </a:r>
            <a:endParaRPr dirty="0"/>
          </a:p>
          <a:p>
            <a:pPr marL="457200" lvl="0" indent="-298450" algn="l" rtl="0">
              <a:spcBef>
                <a:spcPts val="0"/>
              </a:spcBef>
              <a:spcAft>
                <a:spcPts val="0"/>
              </a:spcAft>
              <a:buSzPts val="1100"/>
              <a:buChar char="●"/>
            </a:pPr>
            <a:r>
              <a:rPr lang="en" dirty="0"/>
              <a:t>Exiling and killing priests: The revolutionaries exiled 30,000 priests and killed hundreds more </a:t>
            </a:r>
            <a:endParaRPr dirty="0"/>
          </a:p>
          <a:p>
            <a:pPr marL="457200" lvl="0" indent="-298450" algn="l" rtl="0">
              <a:spcBef>
                <a:spcPts val="0"/>
              </a:spcBef>
              <a:spcAft>
                <a:spcPts val="0"/>
              </a:spcAft>
              <a:buSzPts val="1100"/>
              <a:buChar char="●"/>
            </a:pPr>
            <a:r>
              <a:rPr lang="en" dirty="0"/>
              <a:t>Requiring clergy to swear an oath: The revolutionaries required clergy to swear an oath that was condemned by Pope Pius VI </a:t>
            </a:r>
            <a:endParaRPr dirty="0"/>
          </a:p>
          <a:p>
            <a:pPr marL="457200" lvl="0" indent="-298450" algn="l" rtl="0">
              <a:spcBef>
                <a:spcPts val="0"/>
              </a:spcBef>
              <a:spcAft>
                <a:spcPts val="0"/>
              </a:spcAft>
              <a:buSzPts val="1100"/>
              <a:buChar char="●"/>
            </a:pPr>
            <a:r>
              <a:rPr lang="en" dirty="0"/>
              <a:t>Persecuting the clergy: The revolutionaries persecuted the clergy and increased violence against priests, nuns, and laity </a:t>
            </a:r>
            <a:endParaRPr dirty="0"/>
          </a:p>
          <a:p>
            <a:pPr marL="457200" lvl="0" indent="-298450" algn="l" rtl="0">
              <a:spcBef>
                <a:spcPts val="0"/>
              </a:spcBef>
              <a:spcAft>
                <a:spcPts val="0"/>
              </a:spcAft>
              <a:buSzPts val="1100"/>
              <a:buChar char="●"/>
            </a:pPr>
            <a:r>
              <a:rPr lang="en" dirty="0"/>
              <a:t>Replacing Catholicism with the Cult of the Supreme Being: Maximilien Robespierre established the Cult of the Supreme Being as the state religion of France, replacing Catholicism and the Cult of Reason </a:t>
            </a:r>
            <a:endParaRPr dirty="0"/>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Blessed Martyrs of Compiegne</a:t>
            </a:r>
            <a:r>
              <a:rPr lang="en" dirty="0">
                <a:solidFill>
                  <a:schemeClr val="dk1"/>
                </a:solidFill>
              </a:rPr>
              <a:t>. URL here: https://youtu.be/Z7iqa6O4jJ8</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1927a6c462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1927a6c46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AMP Textbook pg. 293.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Read article, </a:t>
            </a:r>
            <a:r>
              <a:rPr lang="en" i="1" dirty="0">
                <a:solidFill>
                  <a:schemeClr val="dk1"/>
                </a:solidFill>
              </a:rPr>
              <a:t>The Cult of Reason.</a:t>
            </a:r>
            <a:r>
              <a:rPr lang="en" dirty="0">
                <a:solidFill>
                  <a:schemeClr val="dk1"/>
                </a:solidFill>
              </a:rPr>
              <a:t> URL here: https://en.wikipedia.org/wiki/Cult_of_Reason</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1927a6c4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1927a6c4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t>: AMP Textbook pg. 294</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Teaching Points: </a:t>
            </a:r>
            <a:r>
              <a:rPr lang="en" dirty="0">
                <a:solidFill>
                  <a:schemeClr val="dk1"/>
                </a:solidFill>
              </a:rPr>
              <a:t>The modern world period (approximately the sixteenth through the nineteenth centuries) saw the rise of secular (non-religious or atheistic) governments throughout the world. Many times this resulted in the persecution of the Catholic Church. The French Revolution was just the beginning of this phenomenon.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Another example of the Church being persecuted in the secular state in Mexico during the beginning of the 20th century. Mexican catholics fought back under the name Cristeros and they had as their battle cry, ‘Viva Cristo Rey’ which means, ‘Long live Christ the King’.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Blessed Miguel Pro who was a Jesuit priest became a martyr during the state crack down on Catholicism and Catholic priests. HGe died only two years after Pope Pius Xi declared the feast day of Christ the King to be celebrated at the end of the liturgical year to remind everyone, Catholic or not, that Christ is above all kings and all governments. He is the King of kings.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Assign article, </a:t>
            </a:r>
            <a:r>
              <a:rPr lang="en" i="1" dirty="0">
                <a:solidFill>
                  <a:schemeClr val="dk1"/>
                </a:solidFill>
              </a:rPr>
              <a:t>‘Viva Cristo Rey’</a:t>
            </a:r>
            <a:r>
              <a:rPr lang="en" dirty="0">
                <a:solidFill>
                  <a:schemeClr val="dk1"/>
                </a:solidFill>
              </a:rPr>
              <a:t>. URL here:  https://www.catholic365.com/article/44144/viva-christo-rey.html</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76bf28e5c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76bf28e5c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Statue de Jean-Marie Vianney à Meroux.jpg</a:t>
            </a:r>
            <a:r>
              <a:rPr lang="en" dirty="0"/>
              <a:t>. Il veille à l'entrée de l'église Saint-Nicolas à Meroux. Cette photo a été prise par André ALLIOT .</a:t>
            </a:r>
            <a:endParaRPr dirty="0"/>
          </a:p>
          <a:p>
            <a:pPr marL="0" lvl="0" indent="0" algn="l" rtl="0">
              <a:spcBef>
                <a:spcPts val="0"/>
              </a:spcBef>
              <a:spcAft>
                <a:spcPts val="0"/>
              </a:spcAft>
              <a:buClr>
                <a:schemeClr val="dk1"/>
              </a:buClr>
              <a:buSzPts val="1100"/>
              <a:buFont typeface="Arial"/>
              <a:buNone/>
            </a:pPr>
            <a:r>
              <a:rPr lang="en" dirty="0">
                <a:uFill>
                  <a:noFill/>
                </a:uFill>
                <a:hlinkClick r:id="rId4"/>
              </a:rPr>
              <a:t>Creative Commons Zero, Public Domain Dedication</a:t>
            </a:r>
            <a:r>
              <a:rPr lang="en" dirty="0"/>
              <a:t>. </a:t>
            </a:r>
            <a:r>
              <a:rPr lang="en" u="sng" dirty="0">
                <a:solidFill>
                  <a:schemeClr val="hlink"/>
                </a:solidFill>
                <a:hlinkClick r:id="rId3"/>
              </a:rPr>
              <a:t>https://commons.wikimedia.org/wiki/File:Statue_de_Jean-Marie_Vianney_%C3%A0_Meroux.jpg</a:t>
            </a:r>
            <a:r>
              <a:rPr lang="en"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summarize the information from the slide into their notes. Question: Why does the Church always seems to come back bigger and better after it undergoes persecution?</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John Vianney provided a model for the priesthood, dedicating his life not to gaining power and enjoying comfort but to caring for his parishioners.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Bernadette Soubirous saw visions of the Blessed Virgin Mary, reigniting Marian devotion and laying the foundation for a Marian shrine at Lourdes that became famous for miracles of healing.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Blessed Frédéric Ozanam renewed the Church’s dedication to the poor by devoting himself to caring for the neglected people of Paris and in the process founding one of the world’s largest charitable organizations, the Society of St. Vincent de Paul.</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Nineteenth-century French missionaries such as  St. Isaac Jogues, Fr. Jacques Marquette and Fr. Stephen Badin. They shared the Gospel across the world to the Americas, Africa, and Asia.</a:t>
            </a:r>
            <a:endParaRPr dirty="0">
              <a:solidFill>
                <a:schemeClr val="dk1"/>
              </a:solidFill>
            </a:endParaRPr>
          </a:p>
          <a:p>
            <a:pPr marL="457200" lvl="0" indent="0" algn="l" rtl="0">
              <a:spcBef>
                <a:spcPts val="0"/>
              </a:spcBef>
              <a:spcAft>
                <a:spcPts val="0"/>
              </a:spcAft>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Saint John Vianney</a:t>
            </a:r>
            <a:r>
              <a:rPr lang="en" dirty="0">
                <a:solidFill>
                  <a:schemeClr val="dk1"/>
                </a:solidFill>
              </a:rPr>
              <a:t>. URL here: https://youtu.be/rqrLEFUmLl0</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1927a6c46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1927a6c46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AMP Textbook pg. 300.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View video, </a:t>
            </a:r>
            <a:r>
              <a:rPr lang="en" i="1" dirty="0">
                <a:solidFill>
                  <a:schemeClr val="dk1"/>
                </a:solidFill>
              </a:rPr>
              <a:t>Bishop Barron: What was the Enlightenment?</a:t>
            </a:r>
            <a:r>
              <a:rPr lang="en" dirty="0">
                <a:solidFill>
                  <a:schemeClr val="dk1"/>
                </a:solidFill>
              </a:rPr>
              <a:t>. URL here: https://youtu.be/A_aiAAzRRc4</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1927a6c462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1927a6c46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pg. 300.</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summarize the information from the slide into their notes. Question: Do you know people who still have this bias against the Christian religion?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Points: </a:t>
            </a:r>
            <a:r>
              <a:rPr lang="en" dirty="0">
                <a:solidFill>
                  <a:schemeClr val="dk1"/>
                </a:solidFill>
              </a:rPr>
              <a:t>The Catholic Church in France and the rest of Europe had the next major challenge ahead which was responding to the Enlightenment mentality that rejected God and religion. The Enlightenment intellectuals like Voltaire proposed, ‘If people abandoned their commitment to religion then they could base their lives on reason rather than on irrational faith, and the world would be a better, more peaceful place’.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Such ideas were spreading throughout Europe, weakening both support for the Catholic Church as an institution and adherence to the Christian faith (Catholic or Protestant) in general.</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When Enlightenment thinkers sought to understand the world apart from God’s revelation, they misunderstood its purpose and the nature of true progress, which was this: “God created the world for the sake of communion with his divine life, a communion brought about by the ‘convocation’ of men in Christ, and this ‘convocation’ is the Church” (CCC, 760).</a:t>
            </a:r>
            <a:endParaRPr dirty="0">
              <a:solidFill>
                <a:schemeClr val="dk1"/>
              </a:solidFill>
            </a:endParaRPr>
          </a:p>
          <a:p>
            <a:pPr marL="0" lvl="0" indent="0" algn="l" rtl="0">
              <a:spcBef>
                <a:spcPts val="0"/>
              </a:spcBef>
              <a:spcAft>
                <a:spcPts val="0"/>
              </a:spcAft>
              <a:buNone/>
            </a:pP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The spread of democratic governments, scientific and technological advances, and an increase in economic prosperity are all positive developments that came with modernity. Yet these developments were often accompanied by the disintegration of traditional communities, the breakdown of family life, and a decreasing concern for the spiritual well-being of the human person. These negative developments gave rise to the paradox of modernity: unprecedented material wealth and technology combined with spiritual confusion and disillusionment.</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c33532b46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c33532b46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t>: AMP Textbook pg. 302.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information from slide into their notes.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solidFill>
                  <a:schemeClr val="dk1"/>
                </a:solidFill>
              </a:rPr>
              <a:t>  Pictured on the slide, a Jesuit astronomer, Christopher Clavius (d. 1612), was responsible for an astronomical discovery that removed ten days from the year 1582 and created the Gregorian calendar.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Ground-breaking Achievements of Catholic Scientists</a:t>
            </a:r>
            <a:r>
              <a:rPr lang="en" dirty="0">
                <a:solidFill>
                  <a:schemeClr val="dk1"/>
                </a:solidFill>
              </a:rPr>
              <a:t>. URL here: </a:t>
            </a:r>
            <a:r>
              <a:rPr lang="en" u="sng" dirty="0">
                <a:solidFill>
                  <a:schemeClr val="hlink"/>
                </a:solidFill>
                <a:hlinkClick r:id="rId3"/>
              </a:rPr>
              <a:t>https://youtu.be/w8iRWSgnxWQ</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Assign article. </a:t>
            </a:r>
            <a:r>
              <a:rPr lang="en" i="1" dirty="0">
                <a:solidFill>
                  <a:schemeClr val="dk1"/>
                </a:solidFill>
              </a:rPr>
              <a:t>Ten Catholic Scientists and Inventors.</a:t>
            </a:r>
            <a:r>
              <a:rPr lang="en" dirty="0">
                <a:solidFill>
                  <a:schemeClr val="dk1"/>
                </a:solidFill>
              </a:rPr>
              <a:t> URL here: </a:t>
            </a:r>
            <a:r>
              <a:rPr lang="en" u="sng" dirty="0">
                <a:solidFill>
                  <a:schemeClr val="hlink"/>
                </a:solidFill>
                <a:hlinkClick r:id="rId4"/>
              </a:rPr>
              <a:t>https://www.catholicworldreport.com/2022/07/21/ten-catholic-scientists-and-inventors/</a:t>
            </a:r>
            <a:endParaRPr dirty="0">
              <a:solidFill>
                <a:schemeClr val="dk1"/>
              </a:solidFill>
            </a:endParaRPr>
          </a:p>
          <a:p>
            <a:pPr marL="0" lvl="0" indent="0" algn="l" rtl="0">
              <a:spcBef>
                <a:spcPts val="0"/>
              </a:spcBef>
              <a:spcAft>
                <a:spcPts val="0"/>
              </a:spcAft>
              <a:buNone/>
            </a:pPr>
            <a:r>
              <a:rPr lang="en" dirty="0">
                <a:solidFill>
                  <a:schemeClr val="dk1"/>
                </a:solidFill>
              </a:rPr>
              <a:t>Assign article,</a:t>
            </a:r>
            <a:r>
              <a:rPr lang="en" i="1" dirty="0">
                <a:solidFill>
                  <a:schemeClr val="dk1"/>
                </a:solidFill>
              </a:rPr>
              <a:t> The Man on the Train.</a:t>
            </a:r>
            <a:r>
              <a:rPr lang="en" dirty="0">
                <a:solidFill>
                  <a:schemeClr val="dk1"/>
                </a:solidFill>
              </a:rPr>
              <a:t> URL here: </a:t>
            </a:r>
            <a:r>
              <a:rPr lang="en" u="sng" dirty="0">
                <a:solidFill>
                  <a:schemeClr val="hlink"/>
                </a:solidFill>
                <a:hlinkClick r:id="rId5"/>
              </a:rPr>
              <a:t>https://www.catholic365.com/article/36741/the-man-on-the-train.html</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resources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3" name="Google Shape;53;p13"/>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4" name="Google Shape;54;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en.wikipedia.org/wiki/French_language" TargetMode="External"/><Relationship Id="rId7" Type="http://schemas.openxmlformats.org/officeDocument/2006/relationships/hyperlink" Target="https://en.wikipedia.org/wiki/French_Revolution"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en.wikipedia.org/wiki/Catholicism" TargetMode="External"/><Relationship Id="rId5" Type="http://schemas.openxmlformats.org/officeDocument/2006/relationships/hyperlink" Target="https://en.wikipedia.org/wiki/Secular_religion" TargetMode="External"/><Relationship Id="rId4" Type="http://schemas.openxmlformats.org/officeDocument/2006/relationships/hyperlink" Target="https://en.wikipedia.org/wiki/State_relig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p:nvPr/>
        </p:nvSpPr>
        <p:spPr>
          <a:xfrm>
            <a:off x="1070828" y="1727243"/>
            <a:ext cx="6824236" cy="28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dirty="0">
                <a:solidFill>
                  <a:schemeClr val="lt2"/>
                </a:solidFill>
                <a:latin typeface="Calibri"/>
                <a:ea typeface="Calibri"/>
                <a:cs typeface="Calibri"/>
                <a:sym typeface="Calibri"/>
              </a:rPr>
              <a:t>6. THE CHURCH ENTERS THE MODERN WORLD</a:t>
            </a:r>
            <a:endParaRPr sz="5200" b="1" dirty="0">
              <a:solidFill>
                <a:schemeClr val="lt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body" idx="1"/>
          </p:nvPr>
        </p:nvSpPr>
        <p:spPr>
          <a:xfrm>
            <a:off x="817200" y="1152475"/>
            <a:ext cx="4436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r>
              <a:rPr lang="en" sz="3400">
                <a:solidFill>
                  <a:srgbClr val="000000"/>
                </a:solidFill>
                <a:latin typeface="Calibri"/>
                <a:ea typeface="Calibri"/>
                <a:cs typeface="Calibri"/>
                <a:sym typeface="Calibri"/>
              </a:rPr>
              <a:t>Which scientist who was also devoted to their Catholic Faith is most impressive? Why?</a:t>
            </a:r>
            <a:endParaRPr sz="3400">
              <a:solidFill>
                <a:srgbClr val="000000"/>
              </a:solidFill>
              <a:latin typeface="Calibri"/>
              <a:ea typeface="Calibri"/>
              <a:cs typeface="Calibri"/>
              <a:sym typeface="Calibri"/>
            </a:endParaRPr>
          </a:p>
        </p:txBody>
      </p:sp>
      <p:pic>
        <p:nvPicPr>
          <p:cNvPr id="135" name="Google Shape;135;p23"/>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136" name="Google Shape;136;p23"/>
          <p:cNvSpPr/>
          <p:nvPr/>
        </p:nvSpPr>
        <p:spPr>
          <a:xfrm rot="10800000">
            <a:off x="460600" y="243100"/>
            <a:ext cx="8227200" cy="909300"/>
          </a:xfrm>
          <a:prstGeom prst="bevel">
            <a:avLst>
              <a:gd name="adj" fmla="val 12500"/>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23"/>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Turn and Talk</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subTitle" idx="1"/>
          </p:nvPr>
        </p:nvSpPr>
        <p:spPr>
          <a:xfrm>
            <a:off x="4092850" y="1825850"/>
            <a:ext cx="4146000" cy="322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600">
                <a:solidFill>
                  <a:srgbClr val="000000"/>
                </a:solidFill>
                <a:latin typeface="Calibri"/>
                <a:ea typeface="Calibri"/>
                <a:cs typeface="Calibri"/>
                <a:sym typeface="Calibri"/>
              </a:rPr>
              <a:t>Supernatural appearances of Mary to a person or group of people on earth. There have been thousands of reported Marian apparitions over the centuries.</a:t>
            </a:r>
            <a:endParaRPr sz="2600">
              <a:solidFill>
                <a:srgbClr val="000000"/>
              </a:solidFill>
              <a:latin typeface="Calibri"/>
              <a:ea typeface="Calibri"/>
              <a:cs typeface="Calibri"/>
              <a:sym typeface="Calibri"/>
            </a:endParaRPr>
          </a:p>
        </p:txBody>
      </p:sp>
      <p:sp>
        <p:nvSpPr>
          <p:cNvPr id="143" name="Google Shape;143;p24"/>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24"/>
          <p:cNvSpPr txBox="1"/>
          <p:nvPr/>
        </p:nvSpPr>
        <p:spPr>
          <a:xfrm>
            <a:off x="980700" y="188375"/>
            <a:ext cx="74097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Marian Apparitions </a:t>
            </a:r>
            <a:endParaRPr sz="5300">
              <a:solidFill>
                <a:schemeClr val="lt1"/>
              </a:solidFill>
              <a:latin typeface="Calibri"/>
              <a:ea typeface="Calibri"/>
              <a:cs typeface="Calibri"/>
              <a:sym typeface="Calibri"/>
            </a:endParaRPr>
          </a:p>
        </p:txBody>
      </p:sp>
      <p:sp>
        <p:nvSpPr>
          <p:cNvPr id="145" name="Google Shape;145;p24"/>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6" name="Google Shape;146;p24"/>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47" name="Google Shape;147;p24"/>
          <p:cNvPicPr preferRelativeResize="0"/>
          <p:nvPr/>
        </p:nvPicPr>
        <p:blipFill>
          <a:blip r:embed="rId3">
            <a:alphaModFix/>
          </a:blip>
          <a:stretch>
            <a:fillRect/>
          </a:stretch>
        </p:blipFill>
        <p:spPr>
          <a:xfrm>
            <a:off x="1093049" y="1672962"/>
            <a:ext cx="2415850" cy="2993375"/>
          </a:xfrm>
          <a:prstGeom prst="rect">
            <a:avLst/>
          </a:prstGeom>
          <a:noFill/>
          <a:ln w="76200" cap="flat" cmpd="sng">
            <a:solidFill>
              <a:srgbClr val="A64D79"/>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418800" y="353650"/>
            <a:ext cx="8289300" cy="782100"/>
          </a:xfrm>
          <a:prstGeom prst="rect">
            <a:avLst/>
          </a:prstGeom>
          <a:solidFill>
            <a:srgbClr val="741B47"/>
          </a:solidFill>
          <a:ln w="38100" cap="flat" cmpd="sng">
            <a:solidFill>
              <a:srgbClr val="7F6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220">
                <a:solidFill>
                  <a:schemeClr val="lt1"/>
                </a:solidFill>
                <a:latin typeface="Calibri"/>
                <a:ea typeface="Calibri"/>
                <a:cs typeface="Calibri"/>
                <a:sym typeface="Calibri"/>
              </a:rPr>
              <a:t>Four Key Apparitions of Mary</a:t>
            </a:r>
            <a:endParaRPr sz="4220">
              <a:solidFill>
                <a:schemeClr val="lt1"/>
              </a:solidFill>
              <a:latin typeface="Calibri"/>
              <a:ea typeface="Calibri"/>
              <a:cs typeface="Calibri"/>
              <a:sym typeface="Calibri"/>
            </a:endParaRPr>
          </a:p>
          <a:p>
            <a:pPr marL="0" lvl="0" indent="0" algn="l" rtl="0">
              <a:spcBef>
                <a:spcPts val="0"/>
              </a:spcBef>
              <a:spcAft>
                <a:spcPts val="0"/>
              </a:spcAft>
              <a:buSzPts val="990"/>
              <a:buNone/>
            </a:pPr>
            <a:endParaRPr sz="2520"/>
          </a:p>
        </p:txBody>
      </p:sp>
      <p:sp>
        <p:nvSpPr>
          <p:cNvPr id="153" name="Google Shape;153;p25"/>
          <p:cNvSpPr txBox="1">
            <a:spLocks noGrp="1"/>
          </p:cNvSpPr>
          <p:nvPr>
            <p:ph type="body" idx="1"/>
          </p:nvPr>
        </p:nvSpPr>
        <p:spPr>
          <a:xfrm>
            <a:off x="396775" y="4094250"/>
            <a:ext cx="1845600" cy="600000"/>
          </a:xfrm>
          <a:prstGeom prst="rect">
            <a:avLst/>
          </a:prstGeom>
          <a:solidFill>
            <a:srgbClr val="741B47"/>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Guadalupe</a:t>
            </a:r>
            <a:endParaRPr sz="1940">
              <a:solidFill>
                <a:schemeClr val="lt1"/>
              </a:solidFill>
              <a:latin typeface="Calibri"/>
              <a:ea typeface="Calibri"/>
              <a:cs typeface="Calibri"/>
              <a:sym typeface="Calibri"/>
            </a:endParaRPr>
          </a:p>
        </p:txBody>
      </p:sp>
      <p:pic>
        <p:nvPicPr>
          <p:cNvPr id="154" name="Google Shape;154;p25"/>
          <p:cNvPicPr preferRelativeResize="0"/>
          <p:nvPr/>
        </p:nvPicPr>
        <p:blipFill>
          <a:blip r:embed="rId3">
            <a:alphaModFix/>
          </a:blip>
          <a:stretch>
            <a:fillRect/>
          </a:stretch>
        </p:blipFill>
        <p:spPr>
          <a:xfrm>
            <a:off x="658676" y="1805775"/>
            <a:ext cx="1321800" cy="1999262"/>
          </a:xfrm>
          <a:prstGeom prst="rect">
            <a:avLst/>
          </a:prstGeom>
          <a:noFill/>
          <a:ln w="76200" cap="flat" cmpd="sng">
            <a:solidFill>
              <a:srgbClr val="741B47"/>
            </a:solidFill>
            <a:prstDash val="solid"/>
            <a:round/>
            <a:headEnd type="none" w="sm" len="sm"/>
            <a:tailEnd type="none" w="sm" len="sm"/>
          </a:ln>
        </p:spPr>
      </p:pic>
      <p:sp>
        <p:nvSpPr>
          <p:cNvPr id="155" name="Google Shape;155;p25"/>
          <p:cNvSpPr txBox="1">
            <a:spLocks noGrp="1"/>
          </p:cNvSpPr>
          <p:nvPr>
            <p:ph type="subTitle" idx="4294967295"/>
          </p:nvPr>
        </p:nvSpPr>
        <p:spPr>
          <a:xfrm>
            <a:off x="2472975" y="4094250"/>
            <a:ext cx="1845600" cy="600000"/>
          </a:xfrm>
          <a:prstGeom prst="rect">
            <a:avLst/>
          </a:prstGeom>
          <a:solidFill>
            <a:srgbClr val="741B47"/>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Lourdes</a:t>
            </a:r>
            <a:endParaRPr sz="1940">
              <a:solidFill>
                <a:schemeClr val="lt1"/>
              </a:solidFill>
              <a:latin typeface="Calibri"/>
              <a:ea typeface="Calibri"/>
              <a:cs typeface="Calibri"/>
              <a:sym typeface="Calibri"/>
            </a:endParaRPr>
          </a:p>
        </p:txBody>
      </p:sp>
      <p:pic>
        <p:nvPicPr>
          <p:cNvPr id="156" name="Google Shape;156;p25"/>
          <p:cNvPicPr preferRelativeResize="0"/>
          <p:nvPr/>
        </p:nvPicPr>
        <p:blipFill>
          <a:blip r:embed="rId4">
            <a:alphaModFix/>
          </a:blip>
          <a:stretch>
            <a:fillRect/>
          </a:stretch>
        </p:blipFill>
        <p:spPr>
          <a:xfrm>
            <a:off x="2601197" y="1805775"/>
            <a:ext cx="1500027" cy="1999251"/>
          </a:xfrm>
          <a:prstGeom prst="rect">
            <a:avLst/>
          </a:prstGeom>
          <a:noFill/>
          <a:ln w="76200" cap="flat" cmpd="sng">
            <a:solidFill>
              <a:srgbClr val="741B47"/>
            </a:solidFill>
            <a:prstDash val="solid"/>
            <a:round/>
            <a:headEnd type="none" w="sm" len="sm"/>
            <a:tailEnd type="none" w="sm" len="sm"/>
          </a:ln>
        </p:spPr>
      </p:pic>
      <p:sp>
        <p:nvSpPr>
          <p:cNvPr id="157" name="Google Shape;157;p25"/>
          <p:cNvSpPr txBox="1">
            <a:spLocks noGrp="1"/>
          </p:cNvSpPr>
          <p:nvPr>
            <p:ph type="subTitle" idx="4294967295"/>
          </p:nvPr>
        </p:nvSpPr>
        <p:spPr>
          <a:xfrm>
            <a:off x="4549175" y="4094250"/>
            <a:ext cx="1845600" cy="600000"/>
          </a:xfrm>
          <a:prstGeom prst="rect">
            <a:avLst/>
          </a:prstGeom>
          <a:solidFill>
            <a:srgbClr val="741B47"/>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Fatima</a:t>
            </a:r>
            <a:endParaRPr sz="1940">
              <a:solidFill>
                <a:schemeClr val="lt1"/>
              </a:solidFill>
              <a:latin typeface="Calibri"/>
              <a:ea typeface="Calibri"/>
              <a:cs typeface="Calibri"/>
              <a:sym typeface="Calibri"/>
            </a:endParaRPr>
          </a:p>
        </p:txBody>
      </p:sp>
      <p:sp>
        <p:nvSpPr>
          <p:cNvPr id="158" name="Google Shape;158;p25"/>
          <p:cNvSpPr txBox="1">
            <a:spLocks noGrp="1"/>
          </p:cNvSpPr>
          <p:nvPr>
            <p:ph type="subTitle" idx="4294967295"/>
          </p:nvPr>
        </p:nvSpPr>
        <p:spPr>
          <a:xfrm>
            <a:off x="6625363" y="4094250"/>
            <a:ext cx="1845600" cy="600000"/>
          </a:xfrm>
          <a:prstGeom prst="rect">
            <a:avLst/>
          </a:prstGeom>
          <a:solidFill>
            <a:srgbClr val="741B47"/>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Kibeho</a:t>
            </a:r>
            <a:endParaRPr sz="1940">
              <a:solidFill>
                <a:schemeClr val="lt1"/>
              </a:solidFill>
              <a:latin typeface="Calibri"/>
              <a:ea typeface="Calibri"/>
              <a:cs typeface="Calibri"/>
              <a:sym typeface="Calibri"/>
            </a:endParaRPr>
          </a:p>
        </p:txBody>
      </p:sp>
      <p:pic>
        <p:nvPicPr>
          <p:cNvPr id="159" name="Google Shape;159;p25"/>
          <p:cNvPicPr preferRelativeResize="0"/>
          <p:nvPr/>
        </p:nvPicPr>
        <p:blipFill rotWithShape="1">
          <a:blip r:embed="rId5">
            <a:alphaModFix/>
          </a:blip>
          <a:srcRect t="13201"/>
          <a:stretch/>
        </p:blipFill>
        <p:spPr>
          <a:xfrm>
            <a:off x="4613287" y="1805775"/>
            <a:ext cx="1500026" cy="1999246"/>
          </a:xfrm>
          <a:prstGeom prst="rect">
            <a:avLst/>
          </a:prstGeom>
          <a:noFill/>
          <a:ln w="76200" cap="flat" cmpd="sng">
            <a:solidFill>
              <a:srgbClr val="741B47"/>
            </a:solidFill>
            <a:prstDash val="solid"/>
            <a:round/>
            <a:headEnd type="none" w="sm" len="sm"/>
            <a:tailEnd type="none" w="sm" len="sm"/>
          </a:ln>
        </p:spPr>
      </p:pic>
      <p:pic>
        <p:nvPicPr>
          <p:cNvPr id="160" name="Google Shape;160;p25"/>
          <p:cNvPicPr preferRelativeResize="0"/>
          <p:nvPr/>
        </p:nvPicPr>
        <p:blipFill>
          <a:blip r:embed="rId6">
            <a:alphaModFix/>
          </a:blip>
          <a:stretch>
            <a:fillRect/>
          </a:stretch>
        </p:blipFill>
        <p:spPr>
          <a:xfrm>
            <a:off x="6625375" y="1805775"/>
            <a:ext cx="1845600" cy="1999250"/>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64"/>
        <p:cNvGrpSpPr/>
        <p:nvPr/>
      </p:nvGrpSpPr>
      <p:grpSpPr>
        <a:xfrm>
          <a:off x="0" y="0"/>
          <a:ext cx="0" cy="0"/>
          <a:chOff x="0" y="0"/>
          <a:chExt cx="0" cy="0"/>
        </a:xfrm>
      </p:grpSpPr>
      <p:sp>
        <p:nvSpPr>
          <p:cNvPr id="165" name="Google Shape;165;p26"/>
          <p:cNvSpPr txBox="1">
            <a:spLocks noGrp="1"/>
          </p:cNvSpPr>
          <p:nvPr>
            <p:ph type="ctrTitle" idx="4294967295"/>
          </p:nvPr>
        </p:nvSpPr>
        <p:spPr>
          <a:xfrm>
            <a:off x="446250" y="172800"/>
            <a:ext cx="7035300" cy="969000"/>
          </a:xfrm>
          <a:prstGeom prst="rect">
            <a:avLst/>
          </a:prstGeom>
          <a:solidFill>
            <a:srgbClr val="741B47"/>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80">
                <a:solidFill>
                  <a:schemeClr val="lt1"/>
                </a:solidFill>
                <a:latin typeface="Calibri"/>
                <a:ea typeface="Calibri"/>
                <a:cs typeface="Calibri"/>
                <a:sym typeface="Calibri"/>
              </a:rPr>
              <a:t>Catholicism and America</a:t>
            </a:r>
            <a:endParaRPr sz="4080">
              <a:solidFill>
                <a:schemeClr val="lt1"/>
              </a:solidFill>
              <a:latin typeface="Calibri"/>
              <a:ea typeface="Calibri"/>
              <a:cs typeface="Calibri"/>
              <a:sym typeface="Calibri"/>
            </a:endParaRPr>
          </a:p>
        </p:txBody>
      </p:sp>
      <p:sp>
        <p:nvSpPr>
          <p:cNvPr id="166" name="Google Shape;166;p26"/>
          <p:cNvSpPr txBox="1"/>
          <p:nvPr/>
        </p:nvSpPr>
        <p:spPr>
          <a:xfrm>
            <a:off x="5049550" y="3833725"/>
            <a:ext cx="352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dk2"/>
              </a:solidFill>
              <a:latin typeface="Calibri"/>
              <a:ea typeface="Calibri"/>
              <a:cs typeface="Calibri"/>
              <a:sym typeface="Calibri"/>
            </a:endParaRPr>
          </a:p>
        </p:txBody>
      </p:sp>
      <p:pic>
        <p:nvPicPr>
          <p:cNvPr id="167" name="Google Shape;167;p26"/>
          <p:cNvPicPr preferRelativeResize="0"/>
          <p:nvPr/>
        </p:nvPicPr>
        <p:blipFill>
          <a:blip r:embed="rId3">
            <a:alphaModFix/>
          </a:blip>
          <a:stretch>
            <a:fillRect/>
          </a:stretch>
        </p:blipFill>
        <p:spPr>
          <a:xfrm>
            <a:off x="7657420" y="0"/>
            <a:ext cx="1432581" cy="5143500"/>
          </a:xfrm>
          <a:prstGeom prst="rect">
            <a:avLst/>
          </a:prstGeom>
          <a:noFill/>
          <a:ln>
            <a:noFill/>
          </a:ln>
        </p:spPr>
      </p:pic>
      <p:sp>
        <p:nvSpPr>
          <p:cNvPr id="168" name="Google Shape;168;p26"/>
          <p:cNvSpPr txBox="1"/>
          <p:nvPr/>
        </p:nvSpPr>
        <p:spPr>
          <a:xfrm>
            <a:off x="423575" y="1393800"/>
            <a:ext cx="7035300" cy="3156600"/>
          </a:xfrm>
          <a:prstGeom prst="rect">
            <a:avLst/>
          </a:prstGeom>
          <a:solidFill>
            <a:srgbClr val="741B47"/>
          </a:solidFill>
          <a:ln w="381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69" name="Google Shape;169;p26"/>
          <p:cNvSpPr txBox="1"/>
          <p:nvPr/>
        </p:nvSpPr>
        <p:spPr>
          <a:xfrm>
            <a:off x="576625" y="1547675"/>
            <a:ext cx="6596700" cy="26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lt1"/>
                </a:solidFill>
              </a:rPr>
              <a:t>The Catholic Faith was brought to the Americas by European Missionaries.</a:t>
            </a:r>
            <a:endParaRPr sz="1800" dirty="0">
              <a:solidFill>
                <a:schemeClr val="lt1"/>
              </a:solidFill>
            </a:endParaRPr>
          </a:p>
          <a:p>
            <a:pPr marL="0" lvl="0" indent="0" algn="l" rtl="0">
              <a:spcBef>
                <a:spcPts val="0"/>
              </a:spcBef>
              <a:spcAft>
                <a:spcPts val="0"/>
              </a:spcAft>
              <a:buNone/>
            </a:pPr>
            <a:endParaRPr sz="1800" dirty="0">
              <a:solidFill>
                <a:schemeClr val="lt1"/>
              </a:solidFill>
            </a:endParaRPr>
          </a:p>
          <a:p>
            <a:pPr marL="0" lvl="0" indent="0" algn="l" rtl="0">
              <a:spcBef>
                <a:spcPts val="0"/>
              </a:spcBef>
              <a:spcAft>
                <a:spcPts val="0"/>
              </a:spcAft>
              <a:buNone/>
            </a:pPr>
            <a:r>
              <a:rPr lang="en" sz="1800" dirty="0">
                <a:solidFill>
                  <a:schemeClr val="lt1"/>
                </a:solidFill>
              </a:rPr>
              <a:t>The Catholic Church appreciated the American commitment to religious freedom that became part of the American Constitution.</a:t>
            </a:r>
            <a:endParaRPr sz="1800" dirty="0">
              <a:solidFill>
                <a:schemeClr val="lt1"/>
              </a:solidFill>
            </a:endParaRPr>
          </a:p>
          <a:p>
            <a:pPr marL="0" lvl="0" indent="0" algn="l" rtl="0">
              <a:spcBef>
                <a:spcPts val="0"/>
              </a:spcBef>
              <a:spcAft>
                <a:spcPts val="0"/>
              </a:spcAft>
              <a:buNone/>
            </a:pPr>
            <a:endParaRPr sz="1800" dirty="0">
              <a:solidFill>
                <a:schemeClr val="lt1"/>
              </a:solidFill>
            </a:endParaRPr>
          </a:p>
          <a:p>
            <a:pPr marL="0" lvl="0" indent="0" algn="l" rtl="0">
              <a:spcBef>
                <a:spcPts val="0"/>
              </a:spcBef>
              <a:spcAft>
                <a:spcPts val="0"/>
              </a:spcAft>
              <a:buNone/>
            </a:pPr>
            <a:r>
              <a:rPr lang="en" sz="1800" dirty="0">
                <a:solidFill>
                  <a:schemeClr val="lt1"/>
                </a:solidFill>
              </a:rPr>
              <a:t>In spite of anti-Catholic sentiment by some, Catholics have managed to grow in what was considered a Protestant country.</a:t>
            </a:r>
            <a:endParaRPr sz="1800" dirty="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subTitle" idx="1"/>
          </p:nvPr>
        </p:nvSpPr>
        <p:spPr>
          <a:xfrm>
            <a:off x="4673050" y="1666100"/>
            <a:ext cx="3968400" cy="311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600">
                <a:solidFill>
                  <a:srgbClr val="000000"/>
                </a:solidFill>
                <a:latin typeface="Calibri"/>
                <a:ea typeface="Calibri"/>
                <a:cs typeface="Calibri"/>
                <a:sym typeface="Calibri"/>
              </a:rPr>
              <a:t>A term that promotes human dignity and recognizes and defends the fundamental human right to be free from coercion in religious matters. Freedom to accept Jesus Christ and his Church.</a:t>
            </a:r>
            <a:endParaRPr sz="2600">
              <a:solidFill>
                <a:srgbClr val="000000"/>
              </a:solidFill>
              <a:latin typeface="Calibri"/>
              <a:ea typeface="Calibri"/>
              <a:cs typeface="Calibri"/>
              <a:sym typeface="Calibri"/>
            </a:endParaRPr>
          </a:p>
        </p:txBody>
      </p:sp>
      <p:sp>
        <p:nvSpPr>
          <p:cNvPr id="175" name="Google Shape;175;p27"/>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76;p27"/>
          <p:cNvSpPr txBox="1"/>
          <p:nvPr/>
        </p:nvSpPr>
        <p:spPr>
          <a:xfrm>
            <a:off x="980700" y="188375"/>
            <a:ext cx="7409700" cy="1065000"/>
          </a:xfrm>
          <a:prstGeom prst="rect">
            <a:avLst/>
          </a:prstGeom>
          <a:noFill/>
          <a:ln w="9525" cap="flat" cmpd="sng">
            <a:solidFill>
              <a:srgbClr val="A64D7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Religious Freedom </a:t>
            </a:r>
            <a:endParaRPr sz="5300">
              <a:solidFill>
                <a:schemeClr val="lt1"/>
              </a:solidFill>
              <a:latin typeface="Calibri"/>
              <a:ea typeface="Calibri"/>
              <a:cs typeface="Calibri"/>
              <a:sym typeface="Calibri"/>
            </a:endParaRPr>
          </a:p>
        </p:txBody>
      </p:sp>
      <p:sp>
        <p:nvSpPr>
          <p:cNvPr id="177" name="Google Shape;177;p2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 name="Google Shape;178;p2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79" name="Google Shape;179;p27"/>
          <p:cNvPicPr preferRelativeResize="0"/>
          <p:nvPr/>
        </p:nvPicPr>
        <p:blipFill rotWithShape="1">
          <a:blip r:embed="rId3">
            <a:alphaModFix/>
          </a:blip>
          <a:srcRect l="12212" r="5827"/>
          <a:stretch/>
        </p:blipFill>
        <p:spPr>
          <a:xfrm>
            <a:off x="736225" y="1835550"/>
            <a:ext cx="3580275" cy="2900800"/>
          </a:xfrm>
          <a:prstGeom prst="rect">
            <a:avLst/>
          </a:prstGeom>
          <a:noFill/>
          <a:ln w="76200" cap="flat" cmpd="sng">
            <a:solidFill>
              <a:srgbClr val="A64D79"/>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28"/>
          <p:cNvSpPr txBox="1">
            <a:spLocks noGrp="1"/>
          </p:cNvSpPr>
          <p:nvPr>
            <p:ph type="ctrTitle" idx="4294967295"/>
          </p:nvPr>
        </p:nvSpPr>
        <p:spPr>
          <a:xfrm>
            <a:off x="446250" y="193975"/>
            <a:ext cx="8003400" cy="823500"/>
          </a:xfrm>
          <a:prstGeom prst="rect">
            <a:avLst/>
          </a:prstGeom>
          <a:solidFill>
            <a:srgbClr val="741B47"/>
          </a:solidFill>
          <a:ln w="38100"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80">
                <a:solidFill>
                  <a:schemeClr val="lt1"/>
                </a:solidFill>
                <a:latin typeface="Calibri"/>
                <a:ea typeface="Calibri"/>
                <a:cs typeface="Calibri"/>
                <a:sym typeface="Calibri"/>
              </a:rPr>
              <a:t>Champion of Religious Freedom</a:t>
            </a:r>
            <a:endParaRPr sz="4080">
              <a:solidFill>
                <a:schemeClr val="lt1"/>
              </a:solidFill>
              <a:latin typeface="Calibri"/>
              <a:ea typeface="Calibri"/>
              <a:cs typeface="Calibri"/>
              <a:sym typeface="Calibri"/>
            </a:endParaRPr>
          </a:p>
        </p:txBody>
      </p:sp>
      <p:sp>
        <p:nvSpPr>
          <p:cNvPr id="185" name="Google Shape;185;p28"/>
          <p:cNvSpPr txBox="1"/>
          <p:nvPr/>
        </p:nvSpPr>
        <p:spPr>
          <a:xfrm>
            <a:off x="5049550" y="3833725"/>
            <a:ext cx="352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dk2"/>
              </a:solidFill>
              <a:latin typeface="Calibri"/>
              <a:ea typeface="Calibri"/>
              <a:cs typeface="Calibri"/>
              <a:sym typeface="Calibri"/>
            </a:endParaRPr>
          </a:p>
        </p:txBody>
      </p:sp>
      <p:sp>
        <p:nvSpPr>
          <p:cNvPr id="186" name="Google Shape;186;p28"/>
          <p:cNvSpPr txBox="1"/>
          <p:nvPr/>
        </p:nvSpPr>
        <p:spPr>
          <a:xfrm>
            <a:off x="393050" y="1271275"/>
            <a:ext cx="5547900" cy="3279300"/>
          </a:xfrm>
          <a:prstGeom prst="rect">
            <a:avLst/>
          </a:prstGeom>
          <a:solidFill>
            <a:srgbClr val="741B47"/>
          </a:solidFill>
          <a:ln w="38100" cap="flat" cmpd="sng">
            <a:solidFill>
              <a:srgbClr val="C27BA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lt1"/>
                </a:solidFill>
                <a:latin typeface="Calibri"/>
                <a:ea typeface="Calibri"/>
                <a:cs typeface="Calibri"/>
                <a:sym typeface="Calibri"/>
              </a:rPr>
              <a:t>“Freedom is an essential part of that creaturely image which is the basis of the dignity of the person. Within that freedom there is an echo of the primordial vocation whereby the Creator calls man to the true Good…to become his friend and to share his own divine life…Freedom then is rooted in the truth about man, and it is ultimately directed towards communion.”</a:t>
            </a:r>
            <a:r>
              <a:rPr lang="en" sz="1800">
                <a:solidFill>
                  <a:schemeClr val="lt1"/>
                </a:solidFill>
                <a:latin typeface="Calibri"/>
                <a:ea typeface="Calibri"/>
                <a:cs typeface="Calibri"/>
                <a:sym typeface="Calibri"/>
              </a:rPr>
              <a:t> -Pope John Paul II</a:t>
            </a:r>
            <a:endParaRPr sz="1800">
              <a:solidFill>
                <a:schemeClr val="lt1"/>
              </a:solidFill>
              <a:latin typeface="Calibri"/>
              <a:ea typeface="Calibri"/>
              <a:cs typeface="Calibri"/>
              <a:sym typeface="Calibri"/>
            </a:endParaRPr>
          </a:p>
        </p:txBody>
      </p:sp>
      <p:pic>
        <p:nvPicPr>
          <p:cNvPr id="187" name="Google Shape;187;p28"/>
          <p:cNvPicPr preferRelativeResize="0"/>
          <p:nvPr/>
        </p:nvPicPr>
        <p:blipFill>
          <a:blip r:embed="rId4">
            <a:alphaModFix/>
          </a:blip>
          <a:stretch>
            <a:fillRect/>
          </a:stretch>
        </p:blipFill>
        <p:spPr>
          <a:xfrm>
            <a:off x="6333971" y="1271275"/>
            <a:ext cx="2115678" cy="3279299"/>
          </a:xfrm>
          <a:prstGeom prst="rect">
            <a:avLst/>
          </a:prstGeom>
          <a:noFill/>
          <a:ln w="38100" cap="flat" cmpd="sng">
            <a:solidFill>
              <a:srgbClr val="C27BA0"/>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3" name="Google Shape;193;p29"/>
          <p:cNvSpPr txBox="1">
            <a:spLocks noGrp="1"/>
          </p:cNvSpPr>
          <p:nvPr>
            <p:ph type="ctrTitle" idx="4294967295"/>
          </p:nvPr>
        </p:nvSpPr>
        <p:spPr>
          <a:xfrm>
            <a:off x="311700" y="0"/>
            <a:ext cx="8520600" cy="1017600"/>
          </a:xfrm>
          <a:prstGeom prst="rect">
            <a:avLst/>
          </a:prstGeom>
          <a:solidFill>
            <a:srgbClr val="741B47"/>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80">
                <a:solidFill>
                  <a:schemeClr val="lt1"/>
                </a:solidFill>
                <a:latin typeface="Calibri"/>
                <a:ea typeface="Calibri"/>
                <a:cs typeface="Calibri"/>
                <a:sym typeface="Calibri"/>
              </a:rPr>
              <a:t> Individualism and Communion</a:t>
            </a:r>
            <a:endParaRPr sz="4080">
              <a:solidFill>
                <a:schemeClr val="lt1"/>
              </a:solidFill>
              <a:latin typeface="Calibri"/>
              <a:ea typeface="Calibri"/>
              <a:cs typeface="Calibri"/>
              <a:sym typeface="Calibri"/>
            </a:endParaRPr>
          </a:p>
        </p:txBody>
      </p:sp>
      <p:sp>
        <p:nvSpPr>
          <p:cNvPr id="194" name="Google Shape;194;p29"/>
          <p:cNvSpPr txBox="1"/>
          <p:nvPr/>
        </p:nvSpPr>
        <p:spPr>
          <a:xfrm>
            <a:off x="454500" y="1277000"/>
            <a:ext cx="3957300" cy="3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b="1" i="1">
                <a:solidFill>
                  <a:srgbClr val="741B47"/>
                </a:solidFill>
                <a:latin typeface="Calibri"/>
                <a:ea typeface="Calibri"/>
                <a:cs typeface="Calibri"/>
                <a:sym typeface="Calibri"/>
              </a:rPr>
              <a:t>When God saw Adam by himself in the garden, he said, “It is not good for the man to be alone” (Gn 2:18). </a:t>
            </a:r>
            <a:endParaRPr sz="2500" b="1" i="1">
              <a:solidFill>
                <a:srgbClr val="741B47"/>
              </a:solidFill>
              <a:latin typeface="Calibri"/>
              <a:ea typeface="Calibri"/>
              <a:cs typeface="Calibri"/>
              <a:sym typeface="Calibri"/>
            </a:endParaRPr>
          </a:p>
          <a:p>
            <a:pPr marL="0" lvl="0" indent="0" algn="l" rtl="0">
              <a:spcBef>
                <a:spcPts val="0"/>
              </a:spcBef>
              <a:spcAft>
                <a:spcPts val="0"/>
              </a:spcAft>
              <a:buNone/>
            </a:pPr>
            <a:endParaRPr sz="2500" b="1">
              <a:solidFill>
                <a:srgbClr val="741B47"/>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500" b="1">
                <a:solidFill>
                  <a:srgbClr val="741B47"/>
                </a:solidFill>
                <a:latin typeface="Calibri"/>
                <a:ea typeface="Calibri"/>
                <a:cs typeface="Calibri"/>
                <a:sym typeface="Calibri"/>
              </a:rPr>
              <a:t>People are designed by God to be in relationship with others, to love and be loved.</a:t>
            </a:r>
            <a:r>
              <a:rPr lang="en" sz="2500" b="1">
                <a:solidFill>
                  <a:schemeClr val="dk1"/>
                </a:solidFill>
                <a:latin typeface="Calibri"/>
                <a:ea typeface="Calibri"/>
                <a:cs typeface="Calibri"/>
                <a:sym typeface="Calibri"/>
              </a:rPr>
              <a:t> </a:t>
            </a:r>
            <a:endParaRPr sz="3200">
              <a:solidFill>
                <a:schemeClr val="dk2"/>
              </a:solidFill>
              <a:latin typeface="Calibri"/>
              <a:ea typeface="Calibri"/>
              <a:cs typeface="Calibri"/>
              <a:sym typeface="Calibri"/>
            </a:endParaRPr>
          </a:p>
        </p:txBody>
      </p:sp>
      <p:pic>
        <p:nvPicPr>
          <p:cNvPr id="195" name="Google Shape;195;p29"/>
          <p:cNvPicPr preferRelativeResize="0"/>
          <p:nvPr/>
        </p:nvPicPr>
        <p:blipFill>
          <a:blip r:embed="rId4">
            <a:alphaModFix/>
          </a:blip>
          <a:stretch>
            <a:fillRect/>
          </a:stretch>
        </p:blipFill>
        <p:spPr>
          <a:xfrm>
            <a:off x="4812701" y="1475837"/>
            <a:ext cx="3403449" cy="3271625"/>
          </a:xfrm>
          <a:prstGeom prst="rect">
            <a:avLst/>
          </a:prstGeom>
          <a:noFill/>
          <a:ln w="76200" cap="flat" cmpd="sng">
            <a:solidFill>
              <a:srgbClr val="A64D79"/>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0"/>
          <p:cNvSpPr txBox="1">
            <a:spLocks noGrp="1"/>
          </p:cNvSpPr>
          <p:nvPr>
            <p:ph type="subTitle" idx="1"/>
          </p:nvPr>
        </p:nvSpPr>
        <p:spPr>
          <a:xfrm>
            <a:off x="3491625" y="1747013"/>
            <a:ext cx="4737300" cy="288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5"/>
              <a:buNone/>
            </a:pPr>
            <a:endParaRPr sz="3000">
              <a:solidFill>
                <a:schemeClr val="dk1"/>
              </a:solidFill>
              <a:latin typeface="Impact"/>
              <a:ea typeface="Impact"/>
              <a:cs typeface="Impact"/>
              <a:sym typeface="Impact"/>
            </a:endParaRPr>
          </a:p>
          <a:p>
            <a:pPr marL="0" marR="63500" lvl="0" indent="0" algn="ctr" rtl="0">
              <a:lnSpc>
                <a:spcPct val="115000"/>
              </a:lnSpc>
              <a:spcBef>
                <a:spcPts val="0"/>
              </a:spcBef>
              <a:spcAft>
                <a:spcPts val="0"/>
              </a:spcAft>
              <a:buSzPts val="1100"/>
              <a:buNone/>
            </a:pPr>
            <a:r>
              <a:rPr lang="en" sz="3000">
                <a:solidFill>
                  <a:srgbClr val="410007"/>
                </a:solidFill>
                <a:highlight>
                  <a:srgbClr val="FFFFFF"/>
                </a:highlight>
                <a:latin typeface="Impact"/>
                <a:ea typeface="Impact"/>
                <a:cs typeface="Impact"/>
                <a:sym typeface="Impact"/>
              </a:rPr>
              <a:t> "</a:t>
            </a:r>
            <a:r>
              <a:rPr lang="en" sz="3000">
                <a:solidFill>
                  <a:schemeClr val="dk1"/>
                </a:solidFill>
                <a:highlight>
                  <a:srgbClr val="FFFFFF"/>
                </a:highlight>
                <a:latin typeface="Impact"/>
                <a:ea typeface="Impact"/>
                <a:cs typeface="Impact"/>
                <a:sym typeface="Impact"/>
              </a:rPr>
              <a:t>The fool says in his heart,</a:t>
            </a:r>
            <a:endParaRPr sz="3000">
              <a:solidFill>
                <a:schemeClr val="dk1"/>
              </a:solidFill>
              <a:highlight>
                <a:srgbClr val="FFFFFF"/>
              </a:highlight>
              <a:latin typeface="Impact"/>
              <a:ea typeface="Impact"/>
              <a:cs typeface="Impact"/>
              <a:sym typeface="Impact"/>
            </a:endParaRPr>
          </a:p>
          <a:p>
            <a:pPr marL="0" marR="63500" lvl="0" indent="0" algn="ctr" rtl="0">
              <a:lnSpc>
                <a:spcPct val="115000"/>
              </a:lnSpc>
              <a:spcBef>
                <a:spcPts val="0"/>
              </a:spcBef>
              <a:spcAft>
                <a:spcPts val="0"/>
              </a:spcAft>
              <a:buSzPts val="1100"/>
              <a:buNone/>
            </a:pPr>
            <a:r>
              <a:rPr lang="en" sz="3000">
                <a:solidFill>
                  <a:schemeClr val="dk1"/>
                </a:solidFill>
                <a:highlight>
                  <a:srgbClr val="FFFFFF"/>
                </a:highlight>
                <a:latin typeface="Impact"/>
                <a:ea typeface="Impact"/>
                <a:cs typeface="Impact"/>
                <a:sym typeface="Impact"/>
              </a:rPr>
              <a:t>    ‘There is no God’.”</a:t>
            </a:r>
            <a:endParaRPr sz="3000">
              <a:solidFill>
                <a:srgbClr val="410007"/>
              </a:solidFill>
              <a:highlight>
                <a:srgbClr val="FFFFFF"/>
              </a:highlight>
              <a:latin typeface="Impact"/>
              <a:ea typeface="Impact"/>
              <a:cs typeface="Impact"/>
              <a:sym typeface="Impact"/>
            </a:endParaRPr>
          </a:p>
          <a:p>
            <a:pPr marL="0" marR="63500" lvl="0" indent="0" algn="ctr" rtl="0">
              <a:lnSpc>
                <a:spcPct val="115000"/>
              </a:lnSpc>
              <a:spcBef>
                <a:spcPts val="0"/>
              </a:spcBef>
              <a:spcAft>
                <a:spcPts val="0"/>
              </a:spcAft>
              <a:buClr>
                <a:schemeClr val="dk1"/>
              </a:buClr>
              <a:buSzPts val="1100"/>
              <a:buFont typeface="Arial"/>
              <a:buNone/>
            </a:pPr>
            <a:r>
              <a:rPr lang="en" sz="1750">
                <a:solidFill>
                  <a:srgbClr val="410007"/>
                </a:solidFill>
                <a:highlight>
                  <a:srgbClr val="FFFFFF"/>
                </a:highlight>
                <a:latin typeface="Impact"/>
                <a:ea typeface="Impact"/>
                <a:cs typeface="Impact"/>
                <a:sym typeface="Impact"/>
              </a:rPr>
              <a:t>-Psalm 14:1</a:t>
            </a:r>
            <a:endParaRPr sz="1750">
              <a:solidFill>
                <a:srgbClr val="410007"/>
              </a:solidFill>
              <a:highlight>
                <a:srgbClr val="FFFFFF"/>
              </a:highlight>
              <a:latin typeface="Impact"/>
              <a:ea typeface="Impact"/>
              <a:cs typeface="Impact"/>
              <a:sym typeface="Impact"/>
            </a:endParaRPr>
          </a:p>
          <a:p>
            <a:pPr marL="0" lvl="0" indent="0" algn="l" rtl="0">
              <a:lnSpc>
                <a:spcPct val="115000"/>
              </a:lnSpc>
              <a:spcBef>
                <a:spcPts val="0"/>
              </a:spcBef>
              <a:spcAft>
                <a:spcPts val="0"/>
              </a:spcAft>
              <a:buClr>
                <a:schemeClr val="dk1"/>
              </a:buClr>
              <a:buSzPts val="1100"/>
              <a:buFont typeface="Arial"/>
              <a:buNone/>
            </a:pPr>
            <a:endParaRPr sz="1350">
              <a:solidFill>
                <a:srgbClr val="410007"/>
              </a:solidFill>
              <a:highlight>
                <a:srgbClr val="FFFFFF"/>
              </a:highlight>
              <a:latin typeface="Roboto"/>
              <a:ea typeface="Roboto"/>
              <a:cs typeface="Roboto"/>
              <a:sym typeface="Roboto"/>
            </a:endParaRPr>
          </a:p>
          <a:p>
            <a:pPr marL="0" lvl="0" indent="0" algn="ctr" rtl="0">
              <a:spcBef>
                <a:spcPts val="0"/>
              </a:spcBef>
              <a:spcAft>
                <a:spcPts val="0"/>
              </a:spcAft>
              <a:buSzPts val="605"/>
              <a:buNone/>
            </a:pPr>
            <a:endParaRPr>
              <a:solidFill>
                <a:srgbClr val="363936"/>
              </a:solidFill>
              <a:highlight>
                <a:srgbClr val="FFFFFF"/>
              </a:highlight>
              <a:latin typeface="Impact"/>
              <a:ea typeface="Impact"/>
              <a:cs typeface="Impact"/>
              <a:sym typeface="Impact"/>
            </a:endParaRPr>
          </a:p>
          <a:p>
            <a:pPr marL="0" lvl="0" indent="0" algn="ctr" rtl="0">
              <a:spcBef>
                <a:spcPts val="0"/>
              </a:spcBef>
              <a:spcAft>
                <a:spcPts val="0"/>
              </a:spcAft>
              <a:buSzPts val="605"/>
              <a:buNone/>
            </a:pPr>
            <a:endParaRPr>
              <a:solidFill>
                <a:srgbClr val="363936"/>
              </a:solidFill>
              <a:highlight>
                <a:srgbClr val="FFFFFF"/>
              </a:highlight>
              <a:latin typeface="Impact"/>
              <a:ea typeface="Impact"/>
              <a:cs typeface="Impact"/>
              <a:sym typeface="Impact"/>
            </a:endParaRPr>
          </a:p>
          <a:p>
            <a:pPr marL="0" lvl="0" indent="0" algn="ctr" rtl="0">
              <a:spcBef>
                <a:spcPts val="0"/>
              </a:spcBef>
              <a:spcAft>
                <a:spcPts val="0"/>
              </a:spcAft>
              <a:buSzPts val="605"/>
              <a:buNone/>
            </a:pPr>
            <a:endParaRPr sz="1800">
              <a:solidFill>
                <a:schemeClr val="dk1"/>
              </a:solidFill>
              <a:latin typeface="Impact"/>
              <a:ea typeface="Impact"/>
              <a:cs typeface="Impact"/>
              <a:sym typeface="Impact"/>
            </a:endParaRPr>
          </a:p>
        </p:txBody>
      </p:sp>
      <p:sp>
        <p:nvSpPr>
          <p:cNvPr id="201" name="Google Shape;201;p30"/>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30"/>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2"/>
                </a:solidFill>
                <a:latin typeface="Calibri"/>
                <a:ea typeface="Calibri"/>
                <a:cs typeface="Calibri"/>
                <a:sym typeface="Calibri"/>
              </a:rPr>
              <a:t>               Memorize It</a:t>
            </a:r>
            <a:endParaRPr sz="5300">
              <a:solidFill>
                <a:schemeClr val="lt2"/>
              </a:solidFill>
              <a:latin typeface="Calibri"/>
              <a:ea typeface="Calibri"/>
              <a:cs typeface="Calibri"/>
              <a:sym typeface="Calibri"/>
            </a:endParaRPr>
          </a:p>
        </p:txBody>
      </p:sp>
      <p:sp>
        <p:nvSpPr>
          <p:cNvPr id="203" name="Google Shape;203;p3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3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Key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Verse</a:t>
            </a:r>
            <a:endParaRPr>
              <a:latin typeface="Calibri"/>
              <a:ea typeface="Calibri"/>
              <a:cs typeface="Calibri"/>
              <a:sym typeface="Calibri"/>
            </a:endParaRPr>
          </a:p>
        </p:txBody>
      </p:sp>
      <p:pic>
        <p:nvPicPr>
          <p:cNvPr id="205" name="Google Shape;205;p30"/>
          <p:cNvPicPr preferRelativeResize="0"/>
          <p:nvPr/>
        </p:nvPicPr>
        <p:blipFill>
          <a:blip r:embed="rId3">
            <a:alphaModFix/>
          </a:blip>
          <a:stretch>
            <a:fillRect/>
          </a:stretch>
        </p:blipFill>
        <p:spPr>
          <a:xfrm flipH="1">
            <a:off x="852926"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p:nvPr/>
        </p:nvSpPr>
        <p:spPr>
          <a:xfrm>
            <a:off x="816900" y="363075"/>
            <a:ext cx="835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67" name="Google Shape;67;p15"/>
          <p:cNvPicPr preferRelativeResize="0"/>
          <p:nvPr/>
        </p:nvPicPr>
        <p:blipFill>
          <a:blip r:embed="rId4">
            <a:alphaModFix/>
          </a:blip>
          <a:stretch>
            <a:fillRect/>
          </a:stretch>
        </p:blipFill>
        <p:spPr>
          <a:xfrm>
            <a:off x="619526" y="1039925"/>
            <a:ext cx="4092348" cy="3063625"/>
          </a:xfrm>
          <a:prstGeom prst="rect">
            <a:avLst/>
          </a:prstGeom>
          <a:noFill/>
          <a:ln w="76200" cap="flat" cmpd="sng">
            <a:solidFill>
              <a:schemeClr val="lt1"/>
            </a:solidFill>
            <a:prstDash val="solid"/>
            <a:round/>
            <a:headEnd type="none" w="sm" len="sm"/>
            <a:tailEnd type="none" w="sm" len="sm"/>
          </a:ln>
        </p:spPr>
      </p:pic>
      <p:sp>
        <p:nvSpPr>
          <p:cNvPr id="68" name="Google Shape;68;p15"/>
          <p:cNvSpPr txBox="1"/>
          <p:nvPr/>
        </p:nvSpPr>
        <p:spPr>
          <a:xfrm>
            <a:off x="4711875" y="597075"/>
            <a:ext cx="3848700" cy="3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9" name="Google Shape;69;p15"/>
          <p:cNvSpPr txBox="1"/>
          <p:nvPr/>
        </p:nvSpPr>
        <p:spPr>
          <a:xfrm>
            <a:off x="4945525" y="974750"/>
            <a:ext cx="3848700" cy="31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chemeClr val="lt1"/>
                </a:solidFill>
                <a:latin typeface="Calibri"/>
                <a:ea typeface="Calibri"/>
                <a:cs typeface="Calibri"/>
                <a:sym typeface="Calibri"/>
              </a:rPr>
              <a:t>What began in the spirit of "Liberty, Equality, Fraternity" took a dark and radical turn as it </a:t>
            </a:r>
            <a:endParaRPr sz="2900">
              <a:solidFill>
                <a:schemeClr val="lt1"/>
              </a:solidFill>
              <a:latin typeface="Calibri"/>
              <a:ea typeface="Calibri"/>
              <a:cs typeface="Calibri"/>
              <a:sym typeface="Calibri"/>
            </a:endParaRPr>
          </a:p>
          <a:p>
            <a:pPr marL="0" lvl="0" indent="0" algn="l" rtl="0">
              <a:spcBef>
                <a:spcPts val="0"/>
              </a:spcBef>
              <a:spcAft>
                <a:spcPts val="0"/>
              </a:spcAft>
              <a:buNone/>
            </a:pPr>
            <a:r>
              <a:rPr lang="en" sz="2900">
                <a:solidFill>
                  <a:schemeClr val="lt1"/>
                </a:solidFill>
                <a:latin typeface="Calibri"/>
                <a:ea typeface="Calibri"/>
                <a:cs typeface="Calibri"/>
                <a:sym typeface="Calibri"/>
              </a:rPr>
              <a:t>began to violently attack  the Catholic Church.</a:t>
            </a:r>
            <a:endParaRPr sz="29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subTitle" idx="1"/>
          </p:nvPr>
        </p:nvSpPr>
        <p:spPr>
          <a:xfrm>
            <a:off x="4452275" y="1559250"/>
            <a:ext cx="4021800" cy="322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400">
                <a:solidFill>
                  <a:srgbClr val="000000"/>
                </a:solidFill>
                <a:latin typeface="Calibri"/>
                <a:ea typeface="Calibri"/>
                <a:cs typeface="Calibri"/>
                <a:sym typeface="Calibri"/>
              </a:rPr>
              <a:t>Persecutions in France lasting from 1793 to 1794, the king and queen had been beheaded, and thousands of nobles, priests, and nuns were executed. Catholic churches were seized and converted into “Temples of Reason”.</a:t>
            </a:r>
            <a:endParaRPr sz="2000">
              <a:solidFill>
                <a:srgbClr val="000000"/>
              </a:solidFill>
              <a:latin typeface="Calibri"/>
              <a:ea typeface="Calibri"/>
              <a:cs typeface="Calibri"/>
              <a:sym typeface="Calibri"/>
            </a:endParaRPr>
          </a:p>
        </p:txBody>
      </p:sp>
      <p:sp>
        <p:nvSpPr>
          <p:cNvPr id="75" name="Google Shape;75;p16"/>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 name="Google Shape;76;p16"/>
          <p:cNvSpPr txBox="1"/>
          <p:nvPr/>
        </p:nvSpPr>
        <p:spPr>
          <a:xfrm>
            <a:off x="980700" y="188375"/>
            <a:ext cx="74097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The Reign of Terror</a:t>
            </a:r>
            <a:endParaRPr sz="5300">
              <a:solidFill>
                <a:schemeClr val="lt1"/>
              </a:solidFill>
              <a:latin typeface="Calibri"/>
              <a:ea typeface="Calibri"/>
              <a:cs typeface="Calibri"/>
              <a:sym typeface="Calibri"/>
            </a:endParaRPr>
          </a:p>
        </p:txBody>
      </p:sp>
      <p:sp>
        <p:nvSpPr>
          <p:cNvPr id="77" name="Google Shape;77;p16"/>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16"/>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79" name="Google Shape;79;p16"/>
          <p:cNvPicPr preferRelativeResize="0"/>
          <p:nvPr/>
        </p:nvPicPr>
        <p:blipFill>
          <a:blip r:embed="rId3">
            <a:alphaModFix/>
          </a:blip>
          <a:stretch>
            <a:fillRect/>
          </a:stretch>
        </p:blipFill>
        <p:spPr>
          <a:xfrm>
            <a:off x="890775" y="1767613"/>
            <a:ext cx="3011075" cy="2804076"/>
          </a:xfrm>
          <a:prstGeom prst="rect">
            <a:avLst/>
          </a:prstGeom>
          <a:noFill/>
          <a:ln w="76200" cap="flat" cmpd="sng">
            <a:solidFill>
              <a:srgbClr val="A64D79"/>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subTitle" idx="1"/>
          </p:nvPr>
        </p:nvSpPr>
        <p:spPr>
          <a:xfrm>
            <a:off x="4452275" y="1559250"/>
            <a:ext cx="4021800" cy="322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600">
                <a:solidFill>
                  <a:srgbClr val="000000"/>
                </a:solidFill>
                <a:latin typeface="Calibri"/>
                <a:ea typeface="Calibri"/>
                <a:cs typeface="Calibri"/>
                <a:sym typeface="Calibri"/>
              </a:rPr>
              <a:t>From the </a:t>
            </a:r>
            <a:r>
              <a:rPr lang="en" sz="2600">
                <a:solidFill>
                  <a:srgbClr val="000000"/>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French</a:t>
            </a:r>
            <a:r>
              <a:rPr lang="en" sz="2600">
                <a:solidFill>
                  <a:srgbClr val="000000"/>
                </a:solidFill>
                <a:highlight>
                  <a:srgbClr val="FFFFFF"/>
                </a:highlight>
                <a:latin typeface="Calibri"/>
                <a:ea typeface="Calibri"/>
                <a:cs typeface="Calibri"/>
                <a:sym typeface="Calibri"/>
              </a:rPr>
              <a:t>: </a:t>
            </a:r>
            <a:r>
              <a:rPr lang="en" sz="2600" i="1">
                <a:solidFill>
                  <a:srgbClr val="000000"/>
                </a:solidFill>
                <a:highlight>
                  <a:srgbClr val="FFFFFF"/>
                </a:highlight>
                <a:latin typeface="Calibri"/>
                <a:ea typeface="Calibri"/>
                <a:cs typeface="Calibri"/>
                <a:sym typeface="Calibri"/>
              </a:rPr>
              <a:t>Culte de la Raison,</a:t>
            </a:r>
            <a:r>
              <a:rPr lang="en" sz="2600">
                <a:solidFill>
                  <a:srgbClr val="000000"/>
                </a:solidFill>
                <a:highlight>
                  <a:srgbClr val="FFFFFF"/>
                </a:highlight>
                <a:latin typeface="Calibri"/>
                <a:ea typeface="Calibri"/>
                <a:cs typeface="Calibri"/>
                <a:sym typeface="Calibri"/>
              </a:rPr>
              <a:t> France's first established </a:t>
            </a:r>
            <a:r>
              <a:rPr lang="en" sz="2600">
                <a:solidFill>
                  <a:srgbClr val="000000"/>
                </a:solidFill>
                <a:highlight>
                  <a:srgbClr val="FFFFFF"/>
                </a:highlight>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state-sponsored</a:t>
            </a:r>
            <a:r>
              <a:rPr lang="en" sz="2600">
                <a:solidFill>
                  <a:srgbClr val="000000"/>
                </a:solidFill>
                <a:highlight>
                  <a:srgbClr val="FFFFFF"/>
                </a:highlight>
                <a:latin typeface="Calibri"/>
                <a:ea typeface="Calibri"/>
                <a:cs typeface="Calibri"/>
                <a:sym typeface="Calibri"/>
              </a:rPr>
              <a:t> </a:t>
            </a:r>
            <a:r>
              <a:rPr lang="en" sz="2600">
                <a:solidFill>
                  <a:srgbClr val="000000"/>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atheistic religion</a:t>
            </a:r>
            <a:r>
              <a:rPr lang="en" sz="2600">
                <a:solidFill>
                  <a:srgbClr val="000000"/>
                </a:solidFill>
                <a:highlight>
                  <a:srgbClr val="FFFFFF"/>
                </a:highlight>
                <a:latin typeface="Calibri"/>
                <a:ea typeface="Calibri"/>
                <a:cs typeface="Calibri"/>
                <a:sym typeface="Calibri"/>
              </a:rPr>
              <a:t>, intended as a replacement for </a:t>
            </a:r>
            <a:r>
              <a:rPr lang="en" sz="2600">
                <a:solidFill>
                  <a:srgbClr val="000000"/>
                </a:solidFill>
                <a:highlight>
                  <a:srgbClr val="FFFFFF"/>
                </a:highlight>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Roman Catholicism</a:t>
            </a:r>
            <a:r>
              <a:rPr lang="en" sz="2600">
                <a:solidFill>
                  <a:srgbClr val="000000"/>
                </a:solidFill>
                <a:highlight>
                  <a:srgbClr val="FFFFFF"/>
                </a:highlight>
                <a:latin typeface="Calibri"/>
                <a:ea typeface="Calibri"/>
                <a:cs typeface="Calibri"/>
                <a:sym typeface="Calibri"/>
              </a:rPr>
              <a:t> during the </a:t>
            </a:r>
            <a:r>
              <a:rPr lang="en" sz="2600">
                <a:solidFill>
                  <a:srgbClr val="000000"/>
                </a:solidFill>
                <a:highlight>
                  <a:srgbClr val="FFFFFF"/>
                </a:highlight>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French Revolution</a:t>
            </a:r>
            <a:r>
              <a:rPr lang="en" sz="2600">
                <a:solidFill>
                  <a:srgbClr val="000000"/>
                </a:solidFill>
                <a:highlight>
                  <a:srgbClr val="FFFFFF"/>
                </a:highlight>
                <a:latin typeface="Calibri"/>
                <a:ea typeface="Calibri"/>
                <a:cs typeface="Calibri"/>
                <a:sym typeface="Calibri"/>
              </a:rPr>
              <a:t>. </a:t>
            </a:r>
            <a:endParaRPr sz="2600">
              <a:solidFill>
                <a:srgbClr val="000000"/>
              </a:solidFill>
              <a:latin typeface="Calibri"/>
              <a:ea typeface="Calibri"/>
              <a:cs typeface="Calibri"/>
              <a:sym typeface="Calibri"/>
            </a:endParaRPr>
          </a:p>
        </p:txBody>
      </p:sp>
      <p:sp>
        <p:nvSpPr>
          <p:cNvPr id="85" name="Google Shape;85;p17"/>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7"/>
          <p:cNvSpPr txBox="1"/>
          <p:nvPr/>
        </p:nvSpPr>
        <p:spPr>
          <a:xfrm>
            <a:off x="980700" y="188375"/>
            <a:ext cx="74097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The Cult of Reason</a:t>
            </a:r>
            <a:endParaRPr sz="5300">
              <a:solidFill>
                <a:schemeClr val="lt1"/>
              </a:solidFill>
              <a:latin typeface="Calibri"/>
              <a:ea typeface="Calibri"/>
              <a:cs typeface="Calibri"/>
              <a:sym typeface="Calibri"/>
            </a:endParaRPr>
          </a:p>
        </p:txBody>
      </p:sp>
      <p:sp>
        <p:nvSpPr>
          <p:cNvPr id="87" name="Google Shape;87;p1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 name="Google Shape;88;p1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89" name="Google Shape;89;p17"/>
          <p:cNvPicPr preferRelativeResize="0"/>
          <p:nvPr/>
        </p:nvPicPr>
        <p:blipFill>
          <a:blip r:embed="rId8">
            <a:alphaModFix/>
          </a:blip>
          <a:stretch>
            <a:fillRect/>
          </a:stretch>
        </p:blipFill>
        <p:spPr>
          <a:xfrm>
            <a:off x="691402" y="1683012"/>
            <a:ext cx="3237549" cy="2973276"/>
          </a:xfrm>
          <a:prstGeom prst="rect">
            <a:avLst/>
          </a:prstGeom>
          <a:noFill/>
          <a:ln w="76200" cap="flat" cmpd="sng">
            <a:solidFill>
              <a:srgbClr val="A64D79"/>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8"/>
          <p:cNvSpPr txBox="1"/>
          <p:nvPr/>
        </p:nvSpPr>
        <p:spPr>
          <a:xfrm>
            <a:off x="816900" y="363075"/>
            <a:ext cx="835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95" name="Google Shape;95;p18"/>
          <p:cNvPicPr preferRelativeResize="0"/>
          <p:nvPr/>
        </p:nvPicPr>
        <p:blipFill>
          <a:blip r:embed="rId4">
            <a:alphaModFix/>
          </a:blip>
          <a:stretch>
            <a:fillRect/>
          </a:stretch>
        </p:blipFill>
        <p:spPr>
          <a:xfrm>
            <a:off x="565125" y="261975"/>
            <a:ext cx="7853225" cy="4619549"/>
          </a:xfrm>
          <a:prstGeom prst="rect">
            <a:avLst/>
          </a:prstGeom>
          <a:noFill/>
          <a:ln w="76200" cap="flat" cmpd="sng">
            <a:solidFill>
              <a:srgbClr val="A64D79"/>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1" name="Google Shape;101;p19"/>
          <p:cNvSpPr txBox="1">
            <a:spLocks noGrp="1"/>
          </p:cNvSpPr>
          <p:nvPr>
            <p:ph type="body" idx="1"/>
          </p:nvPr>
        </p:nvSpPr>
        <p:spPr>
          <a:xfrm>
            <a:off x="4729000" y="1712400"/>
            <a:ext cx="3522900" cy="2810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333" b="1">
                <a:solidFill>
                  <a:srgbClr val="741B47"/>
                </a:solidFill>
                <a:latin typeface="Calibri"/>
                <a:ea typeface="Calibri"/>
                <a:cs typeface="Calibri"/>
                <a:sym typeface="Calibri"/>
              </a:rPr>
              <a:t>After the French Revolution, several powerful witnesses to faith and truth emerged, such as Saint John Vianney, as a source of renewal and growth…</a:t>
            </a:r>
            <a:endParaRPr sz="1900" b="1">
              <a:solidFill>
                <a:srgbClr val="741B47"/>
              </a:solidFill>
              <a:latin typeface="Calibri"/>
              <a:ea typeface="Calibri"/>
              <a:cs typeface="Calibri"/>
              <a:sym typeface="Calibri"/>
            </a:endParaRPr>
          </a:p>
        </p:txBody>
      </p:sp>
      <p:sp>
        <p:nvSpPr>
          <p:cNvPr id="102" name="Google Shape;102;p19"/>
          <p:cNvSpPr txBox="1">
            <a:spLocks noGrp="1"/>
          </p:cNvSpPr>
          <p:nvPr>
            <p:ph type="ctrTitle" idx="4294967295"/>
          </p:nvPr>
        </p:nvSpPr>
        <p:spPr>
          <a:xfrm>
            <a:off x="408850" y="0"/>
            <a:ext cx="8308800" cy="1017600"/>
          </a:xfrm>
          <a:prstGeom prst="rect">
            <a:avLst/>
          </a:prstGeom>
          <a:solidFill>
            <a:srgbClr val="741B47"/>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080">
                <a:solidFill>
                  <a:schemeClr val="lt1"/>
                </a:solidFill>
                <a:latin typeface="Calibri"/>
                <a:ea typeface="Calibri"/>
                <a:cs typeface="Calibri"/>
                <a:sym typeface="Calibri"/>
              </a:rPr>
              <a:t>French Catholicism Bounced Back</a:t>
            </a:r>
            <a:endParaRPr sz="4080">
              <a:solidFill>
                <a:schemeClr val="lt1"/>
              </a:solidFill>
              <a:latin typeface="Calibri"/>
              <a:ea typeface="Calibri"/>
              <a:cs typeface="Calibri"/>
              <a:sym typeface="Calibri"/>
            </a:endParaRPr>
          </a:p>
        </p:txBody>
      </p:sp>
      <p:sp>
        <p:nvSpPr>
          <p:cNvPr id="103" name="Google Shape;103;p19"/>
          <p:cNvSpPr txBox="1"/>
          <p:nvPr/>
        </p:nvSpPr>
        <p:spPr>
          <a:xfrm>
            <a:off x="5049550" y="3833725"/>
            <a:ext cx="352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dk2"/>
              </a:solidFill>
              <a:latin typeface="Calibri"/>
              <a:ea typeface="Calibri"/>
              <a:cs typeface="Calibri"/>
              <a:sym typeface="Calibri"/>
            </a:endParaRPr>
          </a:p>
        </p:txBody>
      </p:sp>
      <p:pic>
        <p:nvPicPr>
          <p:cNvPr id="104" name="Google Shape;104;p19"/>
          <p:cNvPicPr preferRelativeResize="0"/>
          <p:nvPr/>
        </p:nvPicPr>
        <p:blipFill rotWithShape="1">
          <a:blip r:embed="rId4">
            <a:alphaModFix/>
          </a:blip>
          <a:srcRect l="14544"/>
          <a:stretch/>
        </p:blipFill>
        <p:spPr>
          <a:xfrm>
            <a:off x="1056375" y="1873325"/>
            <a:ext cx="3281250" cy="2549825"/>
          </a:xfrm>
          <a:prstGeom prst="rect">
            <a:avLst/>
          </a:prstGeom>
          <a:noFill/>
          <a:ln w="76200" cap="flat" cmpd="sng">
            <a:solidFill>
              <a:srgbClr val="A64D79"/>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subTitle" idx="1"/>
          </p:nvPr>
        </p:nvSpPr>
        <p:spPr>
          <a:xfrm>
            <a:off x="4452275" y="1559250"/>
            <a:ext cx="3747300" cy="322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750">
                <a:solidFill>
                  <a:srgbClr val="001D35"/>
                </a:solidFill>
                <a:highlight>
                  <a:srgbClr val="FFFFFF"/>
                </a:highlight>
                <a:latin typeface="Calibri"/>
                <a:ea typeface="Calibri"/>
                <a:cs typeface="Calibri"/>
                <a:sym typeface="Calibri"/>
              </a:rPr>
              <a:t>An intellectual movement in the 17th and 18th centuries that pitted reason and science over faith and superstition.  </a:t>
            </a:r>
            <a:endParaRPr sz="4000">
              <a:solidFill>
                <a:srgbClr val="000000"/>
              </a:solidFill>
              <a:latin typeface="Calibri"/>
              <a:ea typeface="Calibri"/>
              <a:cs typeface="Calibri"/>
              <a:sym typeface="Calibri"/>
            </a:endParaRPr>
          </a:p>
        </p:txBody>
      </p:sp>
      <p:sp>
        <p:nvSpPr>
          <p:cNvPr id="110" name="Google Shape;110;p20"/>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 name="Google Shape;111;p20"/>
          <p:cNvSpPr txBox="1"/>
          <p:nvPr/>
        </p:nvSpPr>
        <p:spPr>
          <a:xfrm>
            <a:off x="980700" y="188375"/>
            <a:ext cx="7409700" cy="10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The Enlightenment</a:t>
            </a:r>
            <a:endParaRPr sz="5300">
              <a:solidFill>
                <a:schemeClr val="lt1"/>
              </a:solidFill>
              <a:latin typeface="Calibri"/>
              <a:ea typeface="Calibri"/>
              <a:cs typeface="Calibri"/>
              <a:sym typeface="Calibri"/>
            </a:endParaRPr>
          </a:p>
        </p:txBody>
      </p:sp>
      <p:sp>
        <p:nvSpPr>
          <p:cNvPr id="112" name="Google Shape;112;p2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 name="Google Shape;113;p2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pic>
        <p:nvPicPr>
          <p:cNvPr id="114" name="Google Shape;114;p20"/>
          <p:cNvPicPr preferRelativeResize="0"/>
          <p:nvPr/>
        </p:nvPicPr>
        <p:blipFill rotWithShape="1">
          <a:blip r:embed="rId3">
            <a:alphaModFix/>
          </a:blip>
          <a:srcRect b="7287"/>
          <a:stretch/>
        </p:blipFill>
        <p:spPr>
          <a:xfrm flipH="1">
            <a:off x="980700" y="1506513"/>
            <a:ext cx="3343300" cy="33262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body" idx="1"/>
          </p:nvPr>
        </p:nvSpPr>
        <p:spPr>
          <a:xfrm>
            <a:off x="817200" y="1152475"/>
            <a:ext cx="4198500" cy="34164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endParaRPr/>
          </a:p>
          <a:p>
            <a:pPr marL="0" lvl="0" indent="0" algn="l" rtl="0">
              <a:spcBef>
                <a:spcPts val="1200"/>
              </a:spcBef>
              <a:spcAft>
                <a:spcPts val="1200"/>
              </a:spcAft>
              <a:buNone/>
            </a:pPr>
            <a:r>
              <a:rPr lang="en" sz="3400">
                <a:solidFill>
                  <a:srgbClr val="000000"/>
                </a:solidFill>
                <a:latin typeface="Calibri"/>
                <a:ea typeface="Calibri"/>
                <a:cs typeface="Calibri"/>
                <a:sym typeface="Calibri"/>
              </a:rPr>
              <a:t>Christianity, according to Voltaire, was “assuredly the most ridiculous, the most absurd and the most bloody religion which has ever infected this world.”</a:t>
            </a:r>
            <a:endParaRPr sz="3400">
              <a:solidFill>
                <a:srgbClr val="000000"/>
              </a:solidFill>
              <a:latin typeface="Calibri"/>
              <a:ea typeface="Calibri"/>
              <a:cs typeface="Calibri"/>
              <a:sym typeface="Calibri"/>
            </a:endParaRPr>
          </a:p>
        </p:txBody>
      </p:sp>
      <p:sp>
        <p:nvSpPr>
          <p:cNvPr id="120" name="Google Shape;120;p21"/>
          <p:cNvSpPr/>
          <p:nvPr/>
        </p:nvSpPr>
        <p:spPr>
          <a:xfrm rot="10800000">
            <a:off x="460600" y="243100"/>
            <a:ext cx="8227200" cy="909300"/>
          </a:xfrm>
          <a:prstGeom prst="bevel">
            <a:avLst>
              <a:gd name="adj" fmla="val 12500"/>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21"/>
          <p:cNvSpPr txBox="1"/>
          <p:nvPr/>
        </p:nvSpPr>
        <p:spPr>
          <a:xfrm>
            <a:off x="525350" y="243100"/>
            <a:ext cx="8162400" cy="51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The Enlightenment Mentality</a:t>
            </a:r>
            <a:endParaRPr>
              <a:solidFill>
                <a:schemeClr val="lt1"/>
              </a:solidFill>
            </a:endParaRPr>
          </a:p>
        </p:txBody>
      </p:sp>
      <p:pic>
        <p:nvPicPr>
          <p:cNvPr id="122" name="Google Shape;122;p21"/>
          <p:cNvPicPr preferRelativeResize="0"/>
          <p:nvPr/>
        </p:nvPicPr>
        <p:blipFill>
          <a:blip r:embed="rId3">
            <a:alphaModFix/>
          </a:blip>
          <a:stretch>
            <a:fillRect/>
          </a:stretch>
        </p:blipFill>
        <p:spPr>
          <a:xfrm>
            <a:off x="4966825" y="1321900"/>
            <a:ext cx="3343300" cy="35876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2"/>
          <p:cNvSpPr txBox="1"/>
          <p:nvPr/>
        </p:nvSpPr>
        <p:spPr>
          <a:xfrm>
            <a:off x="628700" y="1699225"/>
            <a:ext cx="3872700" cy="2955300"/>
          </a:xfrm>
          <a:prstGeom prst="rect">
            <a:avLst/>
          </a:prstGeom>
          <a:gradFill>
            <a:gsLst>
              <a:gs pos="0">
                <a:srgbClr val="D4E5F5"/>
              </a:gs>
              <a:gs pos="100000">
                <a:srgbClr val="70A4D5"/>
              </a:gs>
            </a:gsLst>
            <a:path path="circle">
              <a:fillToRect l="50000" t="50000" r="50000" b="50000"/>
            </a:path>
            <a:tileRect/>
          </a:gradFill>
          <a:ln w="76200" cap="flat" cmpd="sng">
            <a:solidFill>
              <a:srgbClr val="A64D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rgbClr val="741B47"/>
                </a:solidFill>
                <a:latin typeface="Calibri"/>
                <a:ea typeface="Calibri"/>
                <a:cs typeface="Calibri"/>
                <a:sym typeface="Calibri"/>
              </a:rPr>
              <a:t>‘Faith Does not Fear reason’</a:t>
            </a:r>
            <a:endParaRPr sz="3600" b="1">
              <a:solidFill>
                <a:srgbClr val="741B47"/>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 sz="1800" b="1">
                <a:solidFill>
                  <a:srgbClr val="741B47"/>
                </a:solidFill>
                <a:latin typeface="Calibri"/>
                <a:ea typeface="Calibri"/>
                <a:cs typeface="Calibri"/>
                <a:sym typeface="Calibri"/>
              </a:rPr>
              <a:t>-Pope Pius XII</a:t>
            </a:r>
            <a:endParaRPr sz="1800" b="1">
              <a:solidFill>
                <a:srgbClr val="741B47"/>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 sz="3600" b="1">
                <a:solidFill>
                  <a:srgbClr val="741B47"/>
                </a:solidFill>
                <a:latin typeface="Calibri"/>
                <a:ea typeface="Calibri"/>
                <a:cs typeface="Calibri"/>
                <a:sym typeface="Calibri"/>
              </a:rPr>
              <a:t>‘Truth cannot contradict truth’</a:t>
            </a:r>
            <a:endParaRPr sz="3600" b="1">
              <a:solidFill>
                <a:srgbClr val="741B47"/>
              </a:solidFill>
              <a:latin typeface="Calibri"/>
              <a:ea typeface="Calibri"/>
              <a:cs typeface="Calibri"/>
              <a:sym typeface="Calibri"/>
            </a:endParaRPr>
          </a:p>
          <a:p>
            <a:pPr marL="0" lvl="0" indent="0" algn="ctr" rtl="0">
              <a:spcBef>
                <a:spcPts val="0"/>
              </a:spcBef>
              <a:spcAft>
                <a:spcPts val="0"/>
              </a:spcAft>
              <a:buNone/>
            </a:pPr>
            <a:r>
              <a:rPr lang="en" sz="1800" b="1">
                <a:solidFill>
                  <a:srgbClr val="741B47"/>
                </a:solidFill>
                <a:latin typeface="Calibri"/>
                <a:ea typeface="Calibri"/>
                <a:cs typeface="Calibri"/>
                <a:sym typeface="Calibri"/>
              </a:rPr>
              <a:t>-Pope JPII</a:t>
            </a:r>
            <a:endParaRPr sz="1800" b="1">
              <a:solidFill>
                <a:srgbClr val="741B47"/>
              </a:solidFill>
              <a:latin typeface="Calibri"/>
              <a:ea typeface="Calibri"/>
              <a:cs typeface="Calibri"/>
              <a:sym typeface="Calibri"/>
            </a:endParaRPr>
          </a:p>
        </p:txBody>
      </p:sp>
      <p:pic>
        <p:nvPicPr>
          <p:cNvPr id="128" name="Google Shape;128;p22"/>
          <p:cNvPicPr preferRelativeResize="0"/>
          <p:nvPr/>
        </p:nvPicPr>
        <p:blipFill>
          <a:blip r:embed="rId4">
            <a:alphaModFix/>
          </a:blip>
          <a:stretch>
            <a:fillRect/>
          </a:stretch>
        </p:blipFill>
        <p:spPr>
          <a:xfrm>
            <a:off x="5184739" y="0"/>
            <a:ext cx="3959262" cy="5143501"/>
          </a:xfrm>
          <a:prstGeom prst="rect">
            <a:avLst/>
          </a:prstGeom>
          <a:noFill/>
          <a:ln>
            <a:noFill/>
          </a:ln>
        </p:spPr>
      </p:pic>
      <p:sp>
        <p:nvSpPr>
          <p:cNvPr id="129" name="Google Shape;129;p22"/>
          <p:cNvSpPr txBox="1"/>
          <p:nvPr/>
        </p:nvSpPr>
        <p:spPr>
          <a:xfrm>
            <a:off x="628700" y="288400"/>
            <a:ext cx="3872700" cy="1293000"/>
          </a:xfrm>
          <a:prstGeom prst="rect">
            <a:avLst/>
          </a:prstGeom>
          <a:gradFill>
            <a:gsLst>
              <a:gs pos="0">
                <a:srgbClr val="D4E5F5"/>
              </a:gs>
              <a:gs pos="100000">
                <a:srgbClr val="70A4D5"/>
              </a:gs>
            </a:gsLst>
            <a:lin ang="5400012" scaled="0"/>
          </a:gradFill>
          <a:ln w="76200" cap="flat" cmpd="sng">
            <a:solidFill>
              <a:srgbClr val="A64D79"/>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00" b="1">
                <a:solidFill>
                  <a:srgbClr val="741B47"/>
                </a:solidFill>
                <a:latin typeface="Calibri"/>
                <a:ea typeface="Calibri"/>
                <a:cs typeface="Calibri"/>
                <a:sym typeface="Calibri"/>
              </a:rPr>
              <a:t>The Church is a Pioneer of Science</a:t>
            </a:r>
            <a:endParaRPr sz="1800" b="1">
              <a:solidFill>
                <a:srgbClr val="741B47"/>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5174</Words>
  <Application>Microsoft Office PowerPoint</Application>
  <PresentationFormat>On-screen Show (16:9)</PresentationFormat>
  <Paragraphs>263</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Impact</vt:lpstr>
      <vt:lpstr>Arial</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Key Apparitions of Mary </vt:lpstr>
      <vt:lpstr>Catholicism and America</vt:lpstr>
      <vt:lpstr>PowerPoint Presentation</vt:lpstr>
      <vt:lpstr>Champion of Religious Freedom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4</cp:revision>
  <dcterms:modified xsi:type="dcterms:W3CDTF">2025-01-07T15:29:09Z</dcterms:modified>
</cp:coreProperties>
</file>