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9"/>
  </p:notesMasterIdLst>
  <p:sldIdLst>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EB Garamond" panose="00000500000000000000" pitchFamily="2" charset="0"/>
      <p:regular r:id="rId24"/>
      <p:bold r:id="rId25"/>
      <p:italic r:id="rId26"/>
      <p:boldItalic r:id="rId27"/>
    </p:embeddedFont>
    <p:embeddedFont>
      <p:font typeface="Impact" panose="020B0806030902050204" pitchFamily="3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1az83R5bK4vkIhjRwH7hl4UmB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9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020" autoAdjust="0"/>
  </p:normalViewPr>
  <p:slideViewPr>
    <p:cSldViewPr snapToGrid="0">
      <p:cViewPr varScale="1">
        <p:scale>
          <a:sx n="54" d="100"/>
          <a:sy n="54" d="100"/>
        </p:scale>
        <p:origin x="944" y="40"/>
      </p:cViewPr>
      <p:guideLst>
        <p:guide orient="horz" pos="1620"/>
        <p:guide pos="2880"/>
      </p:guideLst>
    </p:cSldViewPr>
  </p:slideViewPr>
  <p:notesTextViewPr>
    <p:cViewPr>
      <p:scale>
        <a:sx n="1" d="1"/>
        <a:sy n="1" d="1"/>
      </p:scale>
      <p:origin x="0" y="-542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0QcOWhJ-Bf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eople/27003603@N0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2.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atholicexchange.com/catholic-discipli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sccb.org/news/2023/necessary-conversion-jesuit-writes-about-challenge-welcoming-todo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rlandodiocese.org/e-scroll/archive/catholic-culture-whats-the-difference-between-an-apostle-and-a-discipl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youtu.be/pG2mtELrxkg" TargetMode="External"/><Relationship Id="rId4" Type="http://schemas.openxmlformats.org/officeDocument/2006/relationships/hyperlink" Target="https://youtu.be/xbW9451PAo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Laughter"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User:Basile_Mori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n:Guercin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Thomas_Batha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ommons.wikimedia.org/wiki/User:BeeBringer" TargetMode="External"/><Relationship Id="rId4" Type="http://schemas.openxmlformats.org/officeDocument/2006/relationships/hyperlink" Target="https://creativecommons.org/licenses/by/4.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xCI3eV-v31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9abf693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9abf693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Photo Credit: </a:t>
            </a:r>
            <a:r>
              <a:rPr lang="en-US" b="0" u="sng" dirty="0">
                <a:solidFill>
                  <a:schemeClr val="dk1"/>
                </a:solidFill>
              </a:rPr>
              <a:t>Penitent Mary Magdalene in a grotto</a:t>
            </a:r>
            <a:r>
              <a:rPr lang="en-US" b="0" u="none" dirty="0">
                <a:solidFill>
                  <a:schemeClr val="dk1"/>
                </a:solidFill>
              </a:rPr>
              <a:t>. Marcello </a:t>
            </a:r>
            <a:r>
              <a:rPr lang="en-US" b="0" u="none" dirty="0" err="1">
                <a:solidFill>
                  <a:schemeClr val="dk1"/>
                </a:solidFill>
              </a:rPr>
              <a:t>Bacciarelli</a:t>
            </a:r>
            <a:r>
              <a:rPr lang="en-US" b="0" u="none" dirty="0">
                <a:solidFill>
                  <a:schemeClr val="dk1"/>
                </a:solidFill>
              </a:rPr>
              <a:t>. </a:t>
            </a:r>
            <a:r>
              <a:rPr lang="en-US" b="0" u="sng" dirty="0">
                <a:solidFill>
                  <a:schemeClr val="dk1"/>
                </a:solidFill>
              </a:rPr>
              <a:t>Public Domain</a:t>
            </a:r>
            <a:r>
              <a:rPr lang="en-US" b="0" u="none" dirty="0">
                <a:solidFill>
                  <a:schemeClr val="dk1"/>
                </a:solidFill>
              </a:rPr>
              <a:t>.</a:t>
            </a:r>
          </a:p>
          <a:p>
            <a:pPr marL="152400" lvl="0" indent="0" algn="l" rtl="0">
              <a:lnSpc>
                <a:spcPct val="115000"/>
              </a:lnSpc>
              <a:spcBef>
                <a:spcPts val="0"/>
              </a:spcBef>
              <a:spcAft>
                <a:spcPts val="0"/>
              </a:spcAft>
              <a:buClr>
                <a:schemeClr val="dk1"/>
              </a:buClr>
              <a:buSzPts val="1100"/>
              <a:buFont typeface="Arial"/>
              <a:buNone/>
            </a:pPr>
            <a:endParaRPr lang="en-US"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students’ note taking</a:t>
            </a:r>
            <a:r>
              <a:rPr lang="en-US" dirty="0">
                <a:solidFill>
                  <a:schemeClr val="dk1"/>
                </a:solidFill>
              </a:rPr>
              <a:t>: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Require students to use a three ring binder (1/2-1 inches) full of loose leaf paper (college or wide ruled).</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Notes must be taken in pen only and hand written.</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should contain information and notes for religion class only.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must have a table of contents with topic of notes, dates and page numbers.</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All notes must have a topic and page number.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US"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lang="en-US" dirty="0">
              <a:solidFill>
                <a:schemeClr val="dk1"/>
              </a:solidFill>
            </a:endParaRPr>
          </a:p>
          <a:p>
            <a:pPr marL="0" lvl="0" indent="0" algn="l" rtl="0">
              <a:lnSpc>
                <a:spcPct val="100000"/>
              </a:lnSpc>
              <a:spcBef>
                <a:spcPts val="0"/>
              </a:spcBef>
              <a:spcAft>
                <a:spcPts val="0"/>
              </a:spcAft>
              <a:buSzPts val="1100"/>
              <a:buNone/>
            </a:pPr>
            <a:endParaRPr lang="en-US" dirty="0"/>
          </a:p>
          <a:p>
            <a:pPr marL="0" lvl="0" indent="0" algn="l" rtl="0">
              <a:lnSpc>
                <a:spcPct val="15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ae5cbf38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eae5cbf384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US" b="0" u="sng" dirty="0">
                <a:solidFill>
                  <a:schemeClr val="dk1"/>
                </a:solidFill>
              </a:rPr>
              <a:t>Saint Peter</a:t>
            </a:r>
            <a:r>
              <a:rPr lang="en-US" b="0" u="none" dirty="0">
                <a:solidFill>
                  <a:schemeClr val="dk1"/>
                </a:solidFill>
              </a:rPr>
              <a:t>. Unknown. </a:t>
            </a:r>
            <a:r>
              <a:rPr lang="en-US" b="0" u="sng" dirty="0">
                <a:solidFill>
                  <a:schemeClr val="dk1"/>
                </a:solidFill>
              </a:rPr>
              <a:t>Public Domain</a:t>
            </a:r>
            <a:r>
              <a:rPr lang="en-US" b="0" u="none" dirty="0">
                <a:solidFill>
                  <a:schemeClr val="dk1"/>
                </a:solidFill>
              </a:rPr>
              <a:t>.</a:t>
            </a:r>
            <a:endParaRPr lang="en" b="0" u="sng"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r>
              <a:rPr lang="en" dirty="0"/>
              <a:t> Among his disciples, Jesus formed many deep friendships. His Apostles were certainly counted among his closest friends. Commitment and friendship go hand in hand.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Some consider Peter to have been Jesus’s best friend. Peter is an example for Christians whose faith is challenged (Matthew 14:28–31). He frequently was unsure of his position and understanding, acting out in ways that caused Christ to scold him for behaving irrationally. Although with many flaws, Peter always sought to do what Christ asked. Peter dared to be different from the other Apostles because he truly loved his teacher and would do anything for Christ, even if he had his moments. Peter was impulsive and acted without thinking things through especially when he denied knowing Jesus but Jesus still elevated him to become the leader of the Church.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Have students view video,</a:t>
            </a:r>
            <a:r>
              <a:rPr lang="en" i="1" dirty="0">
                <a:solidFill>
                  <a:schemeClr val="dk1"/>
                </a:solidFill>
              </a:rPr>
              <a:t> Peter in the Chosen</a:t>
            </a:r>
            <a:r>
              <a:rPr lang="en" dirty="0">
                <a:solidFill>
                  <a:schemeClr val="dk1"/>
                </a:solidFill>
              </a:rPr>
              <a:t>. URL here: </a:t>
            </a:r>
            <a:r>
              <a:rPr lang="en" u="sng" dirty="0">
                <a:solidFill>
                  <a:schemeClr val="hlink"/>
                </a:solidFill>
                <a:hlinkClick r:id="rId3"/>
              </a:rPr>
              <a:t>https://youtu.be/0QcOWhJ-BfU</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eae5cbf38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eae5cbf384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a:t>
            </a:r>
            <a:r>
              <a:rPr lang="en" dirty="0">
                <a:uFill>
                  <a:noFill/>
                </a:uFill>
                <a:hlinkClick r:id="rId3"/>
              </a:rPr>
              <a:t>Keith Allison</a:t>
            </a:r>
            <a:r>
              <a:rPr lang="en" dirty="0"/>
              <a:t> from Hanover, MD, USA. </a:t>
            </a:r>
            <a:r>
              <a:rPr lang="en" dirty="0">
                <a:uFill>
                  <a:noFill/>
                </a:uFill>
                <a:hlinkClick r:id="rId4"/>
              </a:rPr>
              <a:t>Creative Commons Attribution-Share Alike 2.0</a:t>
            </a:r>
            <a:r>
              <a:rPr lang="en" dirty="0"/>
              <a:t>.Francisco Lindor, Lonnie Chisenhall high five. https://commons.wikimedia.org/wiki/File:Francisco_Lindor,_Lonnie_Chisenhall_high_five_(35071472720).jpg</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r>
              <a:rPr lang="en" dirty="0">
                <a:solidFill>
                  <a:schemeClr val="dk1"/>
                </a:solidFill>
              </a:rPr>
              <a:t>Ask, Which three of the eight requests Jesus made about friendship do you find the most important? Explain your response.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r>
              <a:rPr lang="en" dirty="0"/>
              <a:t>  His words uncover a way for us to be friends with him in a different way, a deeper way. Here are</a:t>
            </a:r>
            <a:r>
              <a:rPr lang="en" u="sng" dirty="0"/>
              <a:t> eight requests</a:t>
            </a:r>
            <a:r>
              <a:rPr lang="en" dirty="0"/>
              <a:t> Jesus makes to be friends with Jesus…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1 </a:t>
            </a:r>
            <a:r>
              <a:rPr lang="en" u="sng" dirty="0"/>
              <a:t>Believe in Jesus</a:t>
            </a:r>
            <a:r>
              <a:rPr lang="en" dirty="0"/>
              <a:t> I am the resurrection and the life; whoever believes in me, even if he dies, will live, and everyone who lives and believes in me will never die. Do you believe this? (Jn 11:25–26) </a:t>
            </a:r>
            <a:endParaRPr dirty="0"/>
          </a:p>
          <a:p>
            <a:pPr marL="0" lvl="0" indent="0" algn="l" rtl="0">
              <a:lnSpc>
                <a:spcPct val="100000"/>
              </a:lnSpc>
              <a:spcBef>
                <a:spcPts val="0"/>
              </a:spcBef>
              <a:spcAft>
                <a:spcPts val="0"/>
              </a:spcAft>
              <a:buSzPts val="1100"/>
              <a:buNone/>
            </a:pPr>
            <a:r>
              <a:rPr lang="en" u="sng" dirty="0"/>
              <a:t>2 Invite Jesus into Your Life </a:t>
            </a:r>
            <a:r>
              <a:rPr lang="en" dirty="0"/>
              <a:t>Behold</a:t>
            </a:r>
            <a:r>
              <a:rPr lang="en" u="sng" dirty="0"/>
              <a:t>,</a:t>
            </a:r>
            <a:r>
              <a:rPr lang="en" dirty="0"/>
              <a:t> I stand at the door and knock. If anyone hears my voice and opens the door, [then] I will enter his house and dine with him, and he with me. (Rv 3:20) </a:t>
            </a:r>
            <a:endParaRPr dirty="0"/>
          </a:p>
          <a:p>
            <a:pPr marL="0" lvl="0" indent="0" algn="l" rtl="0">
              <a:lnSpc>
                <a:spcPct val="100000"/>
              </a:lnSpc>
              <a:spcBef>
                <a:spcPts val="0"/>
              </a:spcBef>
              <a:spcAft>
                <a:spcPts val="0"/>
              </a:spcAft>
              <a:buSzPts val="1100"/>
              <a:buNone/>
            </a:pPr>
            <a:r>
              <a:rPr lang="en" u="sng" dirty="0"/>
              <a:t>3 Love God </a:t>
            </a:r>
            <a:r>
              <a:rPr lang="en" dirty="0"/>
              <a:t>You shall love the Lord, your God, with all your heart, with all your soul, and with all your mind. This is the greatest and the first commandment. (Mt 22:37–38) </a:t>
            </a:r>
            <a:endParaRPr dirty="0"/>
          </a:p>
          <a:p>
            <a:pPr marL="0" lvl="0" indent="0" algn="l" rtl="0">
              <a:lnSpc>
                <a:spcPct val="100000"/>
              </a:lnSpc>
              <a:spcBef>
                <a:spcPts val="0"/>
              </a:spcBef>
              <a:spcAft>
                <a:spcPts val="0"/>
              </a:spcAft>
              <a:buSzPts val="1100"/>
              <a:buNone/>
            </a:pPr>
            <a:r>
              <a:rPr lang="en" u="sng" dirty="0"/>
              <a:t>4 Put the Son of God First </a:t>
            </a:r>
            <a:r>
              <a:rPr lang="en" dirty="0"/>
              <a:t>Whoever loves father or mother more than me is not worthy of me, and whoever loves son or daughter more than me is not worthy of me. (Mt 10:37) </a:t>
            </a:r>
            <a:endParaRPr dirty="0"/>
          </a:p>
          <a:p>
            <a:pPr marL="0" lvl="0" indent="0" algn="l" rtl="0">
              <a:lnSpc>
                <a:spcPct val="100000"/>
              </a:lnSpc>
              <a:spcBef>
                <a:spcPts val="0"/>
              </a:spcBef>
              <a:spcAft>
                <a:spcPts val="0"/>
              </a:spcAft>
              <a:buSzPts val="1100"/>
              <a:buNone/>
            </a:pPr>
            <a:r>
              <a:rPr lang="en" u="sng" dirty="0"/>
              <a:t>5 Love Others</a:t>
            </a:r>
            <a:r>
              <a:rPr lang="en" dirty="0"/>
              <a:t> Love one another. As I have loved you, so you also should love one another. This is how all will know that you are my disciples, if you have love for one another. (Jn 13:34–35) </a:t>
            </a:r>
            <a:endParaRPr dirty="0"/>
          </a:p>
          <a:p>
            <a:pPr marL="0" lvl="0" indent="0" algn="l" rtl="0">
              <a:lnSpc>
                <a:spcPct val="100000"/>
              </a:lnSpc>
              <a:spcBef>
                <a:spcPts val="0"/>
              </a:spcBef>
              <a:spcAft>
                <a:spcPts val="0"/>
              </a:spcAft>
              <a:buSzPts val="1100"/>
              <a:buNone/>
            </a:pPr>
            <a:r>
              <a:rPr lang="en" u="sng" dirty="0"/>
              <a:t>6 Serve Others</a:t>
            </a:r>
            <a:r>
              <a:rPr lang="en" dirty="0"/>
              <a:t> If I, therefore, the master and teacher, have washed your feet, you ought to wash one another’s feet. I have given you a model to follow, so that as I have done for you, you should also do. (Jn 13:14–15) </a:t>
            </a:r>
            <a:endParaRPr dirty="0"/>
          </a:p>
          <a:p>
            <a:pPr marL="0" lvl="0" indent="0" algn="l" rtl="0">
              <a:lnSpc>
                <a:spcPct val="100000"/>
              </a:lnSpc>
              <a:spcBef>
                <a:spcPts val="0"/>
              </a:spcBef>
              <a:spcAft>
                <a:spcPts val="0"/>
              </a:spcAft>
              <a:buSzPts val="1100"/>
              <a:buNone/>
            </a:pPr>
            <a:r>
              <a:rPr lang="en" u="sng" dirty="0"/>
              <a:t>7 Forgive Others</a:t>
            </a:r>
            <a:r>
              <a:rPr lang="en" dirty="0"/>
              <a:t> Then Peter approaching asked him, “Lord, if my brother sins against me, how often must I forgive him? As many as seven times?” Jesus answered, “I say to you, not seven times but seventy-seven times.” (Mt 18:21–22) </a:t>
            </a:r>
            <a:endParaRPr dirty="0"/>
          </a:p>
          <a:p>
            <a:pPr marL="0" lvl="0" indent="0" algn="l" rtl="0">
              <a:lnSpc>
                <a:spcPct val="100000"/>
              </a:lnSpc>
              <a:spcBef>
                <a:spcPts val="0"/>
              </a:spcBef>
              <a:spcAft>
                <a:spcPts val="0"/>
              </a:spcAft>
              <a:buSzPts val="1100"/>
              <a:buNone/>
            </a:pPr>
            <a:r>
              <a:rPr lang="en" u="sng" dirty="0"/>
              <a:t>8 Witness to Jesus without Fear</a:t>
            </a:r>
            <a:r>
              <a:rPr lang="en" dirty="0"/>
              <a:t> Do not be afraid. . . . I tell you, everyone who acknowledges me before others the Son of Man will acknowledge before the angels of God. (Lk 12:7, 8)</a:t>
            </a:r>
            <a:endParaRPr dirty="0"/>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Do Catholics Have a Relationship With Jesus?</a:t>
            </a:r>
            <a:r>
              <a:rPr lang="en" dirty="0">
                <a:solidFill>
                  <a:schemeClr val="dk1"/>
                </a:solidFill>
              </a:rPr>
              <a:t> URL here: https://youtu.be/K16iIuk6eAs</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 </a:t>
            </a:r>
            <a:r>
              <a:rPr lang="en" dirty="0"/>
              <a:t>Unsplash. </a:t>
            </a:r>
            <a:r>
              <a:rPr lang="en" dirty="0">
                <a:uFill>
                  <a:noFill/>
                </a:uFill>
                <a:hlinkClick r:id="rId3"/>
              </a:rPr>
              <a:t>Creative Commons Zero, Public Domain Dedication</a:t>
            </a:r>
            <a:r>
              <a:rPr lang="en" dirty="0"/>
              <a:t>.I love Jesus Christ. https://commons.wikimedia.org/wiki/File:I_love_Jesus_Christ.jpg</a:t>
            </a:r>
            <a:endParaRPr dirty="0"/>
          </a:p>
          <a:p>
            <a:pPr marL="0" lvl="0" indent="0" algn="l" rtl="0">
              <a:lnSpc>
                <a:spcPct val="115000"/>
              </a:lnSpc>
              <a:spcBef>
                <a:spcPts val="500"/>
              </a:spcBef>
              <a:spcAft>
                <a:spcPts val="0"/>
              </a:spcAft>
              <a:buSzPts val="1100"/>
              <a:buNone/>
            </a:pPr>
            <a:r>
              <a:rPr lang="en" b="1" dirty="0"/>
              <a:t>Directions: </a:t>
            </a:r>
            <a:r>
              <a:rPr lang="en" dirty="0"/>
              <a:t>Have students copy down this key term in their vocab section of their notes.</a:t>
            </a:r>
          </a:p>
          <a:p>
            <a:pPr marL="0" lvl="0" indent="0" algn="l" rtl="0">
              <a:lnSpc>
                <a:spcPct val="115000"/>
              </a:lnSpc>
              <a:spcBef>
                <a:spcPts val="500"/>
              </a:spcBef>
              <a:spcAft>
                <a:spcPts val="0"/>
              </a:spcAft>
              <a:buSzPts val="1100"/>
              <a:buNone/>
            </a:pPr>
            <a:endParaRPr lang="en" dirty="0"/>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0"/>
              </a:spcAft>
              <a:buSzPts val="1100"/>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a:t>
            </a:r>
            <a:r>
              <a:rPr lang="en" dirty="0">
                <a:solidFill>
                  <a:schemeClr val="dk1"/>
                </a:solidFill>
              </a:rPr>
              <a:t> The high school years are chock-full of examples of dedicated commitment. Consider, for example, the commitment it takes to complete a broad academic course of study, often including college preparatory classes make an athletic team and compete against rival schools memorize a part in a school play master a musical composition, maybe while learning marching steps work at a part-time job, maybe in a high-pressure retail situation.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Of those three things you listed how would that level of commitment make your faith life better if you gave it to Jesus?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Assign article, </a:t>
            </a:r>
            <a:r>
              <a:rPr lang="en" i="1" dirty="0">
                <a:solidFill>
                  <a:schemeClr val="dk1"/>
                </a:solidFill>
              </a:rPr>
              <a:t>Catholic Discipline.</a:t>
            </a:r>
            <a:r>
              <a:rPr lang="en" dirty="0">
                <a:solidFill>
                  <a:schemeClr val="dk1"/>
                </a:solidFill>
              </a:rPr>
              <a:t> URL here: </a:t>
            </a:r>
            <a:r>
              <a:rPr lang="en" u="sng" dirty="0">
                <a:solidFill>
                  <a:schemeClr val="hlink"/>
                </a:solidFill>
                <a:hlinkClick r:id="rId3"/>
              </a:rPr>
              <a:t>https://catholicexchange.com/catholic-discipline/</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Teaching Points:</a:t>
            </a:r>
            <a:r>
              <a:rPr lang="en" dirty="0"/>
              <a:t>  Ten years after the World Youth Day in Rio de Janeiro, Pope Francis told those gathered at the 2023 World Youth Day in Lisbon, Portugal, that the Church is meant to be a home for “everyone, everyone, everyone!” (“todos, todos, todos,” in Spanish and Portuguese). “This is the Church,” the pope said, “the mother of all; there is room for all.” It is our task to make sure that everyone hears these welcoming words. How do you do so? </a:t>
            </a:r>
            <a:endParaRPr dirty="0"/>
          </a:p>
          <a:p>
            <a:pPr marL="0" lvl="0" indent="0" algn="l" rtl="0">
              <a:lnSpc>
                <a:spcPct val="100000"/>
              </a:lnSpc>
              <a:spcBef>
                <a:spcPts val="0"/>
              </a:spcBef>
              <a:spcAft>
                <a:spcPts val="0"/>
              </a:spcAft>
              <a:buSzPts val="1100"/>
              <a:buNone/>
            </a:pPr>
            <a:r>
              <a:rPr lang="en" u="sng" dirty="0">
                <a:solidFill>
                  <a:schemeClr val="dk1"/>
                </a:solidFill>
              </a:rPr>
              <a:t>Greet.</a:t>
            </a:r>
            <a:r>
              <a:rPr lang="en" dirty="0">
                <a:solidFill>
                  <a:schemeClr val="dk1"/>
                </a:solidFill>
              </a:rPr>
              <a:t> A sincere smile, nod, or glance toward another is a friendly, simple step to acknowledge their presence and worth. </a:t>
            </a:r>
            <a:endParaRPr dirty="0">
              <a:solidFill>
                <a:schemeClr val="dk1"/>
              </a:solidFill>
            </a:endParaRPr>
          </a:p>
          <a:p>
            <a:pPr marL="0" lvl="0" indent="0" algn="l" rtl="0">
              <a:lnSpc>
                <a:spcPct val="100000"/>
              </a:lnSpc>
              <a:spcBef>
                <a:spcPts val="0"/>
              </a:spcBef>
              <a:spcAft>
                <a:spcPts val="0"/>
              </a:spcAft>
              <a:buSzPts val="1100"/>
              <a:buNone/>
            </a:pPr>
            <a:endParaRPr u="sng" dirty="0">
              <a:solidFill>
                <a:schemeClr val="dk1"/>
              </a:solidFill>
            </a:endParaRPr>
          </a:p>
          <a:p>
            <a:pPr marL="0" lvl="0" indent="0" algn="l" rtl="0">
              <a:lnSpc>
                <a:spcPct val="100000"/>
              </a:lnSpc>
              <a:spcBef>
                <a:spcPts val="0"/>
              </a:spcBef>
              <a:spcAft>
                <a:spcPts val="0"/>
              </a:spcAft>
              <a:buSzPts val="1100"/>
              <a:buNone/>
            </a:pPr>
            <a:r>
              <a:rPr lang="en" u="sng" dirty="0">
                <a:solidFill>
                  <a:schemeClr val="dk1"/>
                </a:solidFill>
              </a:rPr>
              <a:t>Engage. </a:t>
            </a:r>
            <a:r>
              <a:rPr lang="en" dirty="0">
                <a:solidFill>
                  <a:schemeClr val="dk1"/>
                </a:solidFill>
              </a:rPr>
              <a:t>Who do you know who is in need of a friend? How can your offer of friendship be a sign of Christ’s love? </a:t>
            </a:r>
            <a:endParaRPr dirty="0">
              <a:solidFill>
                <a:schemeClr val="dk1"/>
              </a:solidFill>
            </a:endParaRPr>
          </a:p>
          <a:p>
            <a:pPr marL="0" lvl="0" indent="0" algn="l" rtl="0">
              <a:lnSpc>
                <a:spcPct val="100000"/>
              </a:lnSpc>
              <a:spcBef>
                <a:spcPts val="0"/>
              </a:spcBef>
              <a:spcAft>
                <a:spcPts val="0"/>
              </a:spcAft>
              <a:buSzPts val="1100"/>
              <a:buNone/>
            </a:pPr>
            <a:endParaRPr u="sng" dirty="0">
              <a:solidFill>
                <a:schemeClr val="dk1"/>
              </a:solidFill>
            </a:endParaRPr>
          </a:p>
          <a:p>
            <a:pPr marL="0" lvl="0" indent="0" algn="l" rtl="0">
              <a:lnSpc>
                <a:spcPct val="100000"/>
              </a:lnSpc>
              <a:spcBef>
                <a:spcPts val="0"/>
              </a:spcBef>
              <a:spcAft>
                <a:spcPts val="0"/>
              </a:spcAft>
              <a:buSzPts val="1100"/>
              <a:buNone/>
            </a:pPr>
            <a:r>
              <a:rPr lang="en" u="sng" dirty="0">
                <a:solidFill>
                  <a:schemeClr val="dk1"/>
                </a:solidFill>
              </a:rPr>
              <a:t>Question.</a:t>
            </a:r>
            <a:r>
              <a:rPr lang="en" dirty="0">
                <a:solidFill>
                  <a:schemeClr val="dk1"/>
                </a:solidFill>
              </a:rPr>
              <a:t> What is it that keeps your peers from the love of Christ and participation in the Church? Some may cite certain issues that are bothering them. Others may be at a loss for words, perhaps acknowledging that their faith has been idle because of their own lack of effort. In any case, bring them the offer of Christ’s promise of fullness of life in this world and the next. </a:t>
            </a:r>
            <a:endParaRPr dirty="0">
              <a:solidFill>
                <a:schemeClr val="dk1"/>
              </a:solidFill>
            </a:endParaRPr>
          </a:p>
          <a:p>
            <a:pPr marL="0" lvl="0" indent="0" algn="l" rtl="0">
              <a:lnSpc>
                <a:spcPct val="100000"/>
              </a:lnSpc>
              <a:spcBef>
                <a:spcPts val="0"/>
              </a:spcBef>
              <a:spcAft>
                <a:spcPts val="0"/>
              </a:spcAft>
              <a:buSzPts val="1100"/>
              <a:buNone/>
            </a:pPr>
            <a:endParaRPr u="sng" dirty="0">
              <a:solidFill>
                <a:schemeClr val="dk1"/>
              </a:solidFill>
            </a:endParaRPr>
          </a:p>
          <a:p>
            <a:pPr marL="0" lvl="0" indent="0" algn="l" rtl="0">
              <a:lnSpc>
                <a:spcPct val="100000"/>
              </a:lnSpc>
              <a:spcBef>
                <a:spcPts val="0"/>
              </a:spcBef>
              <a:spcAft>
                <a:spcPts val="0"/>
              </a:spcAft>
              <a:buSzPts val="1100"/>
              <a:buNone/>
            </a:pPr>
            <a:r>
              <a:rPr lang="en" u="sng" dirty="0">
                <a:solidFill>
                  <a:schemeClr val="dk1"/>
                </a:solidFill>
              </a:rPr>
              <a:t>Invite.</a:t>
            </a:r>
            <a:r>
              <a:rPr lang="en" dirty="0">
                <a:solidFill>
                  <a:schemeClr val="dk1"/>
                </a:solidFill>
              </a:rPr>
              <a:t> Certainly, an invitation to Mass or a parish-sponsored youth event would be an appropriate step here. But it’s not the only step. Remember, Jesus’s call to discipleship is rooted in friendship. As a disciple of Christ, you can be a friend to those you wish to reach. Jesus connected and formed friendships with people of all kinds. Do the same. This isn’t an exercise in popularity. Rather, make a sincere effort to be friends to all, especially those with the most need.</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Assign article, </a:t>
            </a:r>
            <a:r>
              <a:rPr lang="en" i="1" dirty="0"/>
              <a:t>A necessary conversion: Jesuit writes about challenge of welcoming 'todos'. </a:t>
            </a:r>
            <a:r>
              <a:rPr lang="en" dirty="0"/>
              <a:t>URL here: </a:t>
            </a:r>
            <a:r>
              <a:rPr lang="en" u="sng" dirty="0">
                <a:solidFill>
                  <a:schemeClr val="hlink"/>
                </a:solidFill>
                <a:hlinkClick r:id="rId3"/>
              </a:rPr>
              <a:t>https://www.usccb.org/news/2023/necessary-conversion-jesuit-writes-about-challenge-welcoming-todos</a:t>
            </a:r>
            <a:r>
              <a:rPr lang="en" dirty="0"/>
              <a:t> </a:t>
            </a:r>
          </a:p>
          <a:p>
            <a:pPr marL="0" lvl="0" indent="0" algn="l" rtl="0">
              <a:lnSpc>
                <a:spcPct val="100000"/>
              </a:lnSpc>
              <a:spcBef>
                <a:spcPts val="0"/>
              </a:spcBef>
              <a:spcAft>
                <a:spcPts val="0"/>
              </a:spcAft>
              <a:buSzPts val="1100"/>
              <a:buNone/>
            </a:pPr>
            <a:endParaRPr lang="en" sz="2700" b="1" dirty="0">
              <a:solidFill>
                <a:srgbClr val="0B416C"/>
              </a:solidFill>
              <a:highlight>
                <a:srgbClr val="FFFFFF"/>
              </a:highlight>
              <a:latin typeface="EB Garamond"/>
              <a:ea typeface="EB Garamond"/>
              <a:cs typeface="EB Garamond"/>
              <a:sym typeface="EB Garamond"/>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2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2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sz="2700" b="1" dirty="0">
              <a:solidFill>
                <a:srgbClr val="0B416C"/>
              </a:solidFill>
              <a:highlight>
                <a:srgbClr val="FFFFFF"/>
              </a:highlight>
              <a:latin typeface="EB Garamond"/>
              <a:ea typeface="EB Garamond"/>
              <a:cs typeface="EB Garamond"/>
              <a:sym typeface="EB Garamond"/>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US" b="0" i="0" u="sng" dirty="0">
                <a:solidFill>
                  <a:srgbClr val="202122"/>
                </a:solidFill>
                <a:effectLst/>
                <a:latin typeface="Arial" panose="020B0604020202020204" pitchFamily="34" charset="0"/>
              </a:rPr>
              <a:t>Jonah Praying</a:t>
            </a:r>
            <a:r>
              <a:rPr lang="en-US" b="0" i="0" u="none" dirty="0">
                <a:solidFill>
                  <a:srgbClr val="202122"/>
                </a:solidFill>
                <a:effectLst/>
                <a:latin typeface="Arial" panose="020B0604020202020204" pitchFamily="34" charset="0"/>
              </a:rPr>
              <a:t>. Unknown. </a:t>
            </a:r>
            <a:r>
              <a:rPr lang="en-US" b="0" i="0" u="sng" dirty="0">
                <a:solidFill>
                  <a:srgbClr val="202122"/>
                </a:solidFill>
                <a:effectLst/>
                <a:latin typeface="Arial" panose="020B0604020202020204" pitchFamily="34" charset="0"/>
              </a:rPr>
              <a:t>Public Domain</a:t>
            </a:r>
            <a:r>
              <a:rPr lang="en-US" b="0" i="0" u="none" dirty="0">
                <a:solidFill>
                  <a:srgbClr val="202122"/>
                </a:solidFill>
                <a:effectLst/>
                <a:latin typeface="Arial" panose="020B0604020202020204" pitchFamily="34" charset="0"/>
              </a:rPr>
              <a:t>.</a:t>
            </a:r>
            <a:endParaRPr lang="en" b="1" u="sng"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 Here are seven lessons Jesus taught about prayer.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dirty="0">
                <a:solidFill>
                  <a:schemeClr val="dk1"/>
                </a:solidFill>
              </a:rPr>
              <a:t>1 Pray with Sincerity </a:t>
            </a:r>
            <a:r>
              <a:rPr lang="en" dirty="0">
                <a:solidFill>
                  <a:schemeClr val="dk1"/>
                </a:solidFill>
              </a:rPr>
              <a:t>Sincerity, associated with truthfulness, is a virtue that Jesus practiced and preached about. He said (in regard to taking oaths), “Let your ‘Yes’ mean ‘Yes,’ and your ‘No’ mean ‘No’” (Mt 5:37). With this level of sincerity, taking an oath is unnecessary as all of our words and actions will be imbued with sincerity. We take our true selves to God in prayer. He sees us as we truly are. To counteract any temptation to hypocrisy when we pray, Jesus said to “go to your inner room, close the door, and pray to your Father in secret” (Mt 6:6). In a quiet room we can spend some time in peace with God. Being alone helps us to keep our motives pure. When we are alone, we aren’t there to impress any one. We are there to talk with God.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u="sng"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dirty="0">
                <a:solidFill>
                  <a:schemeClr val="dk1"/>
                </a:solidFill>
              </a:rPr>
              <a:t>2 Pray with Confidence </a:t>
            </a:r>
            <a:r>
              <a:rPr lang="en" dirty="0">
                <a:solidFill>
                  <a:schemeClr val="dk1"/>
                </a:solidFill>
              </a:rPr>
              <a:t>Jesus taught that we should pray with the confidence of little children, who, when they ask their parents to take care of a need (e.g., “I want dinner” or “Wipe my nose”), are 100 percent confident that their parents will respond and come to their aid. Addressing parents, Jesus said, “Which one of you would hand his son a stone when he asks for a loaf of bread, or a snake when he asks for a fish? If you then, who are wicked, know how to give good gifts to your children, how much more will your heavenly Father give good things to those who ask him” (Mt 7:9–11).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u="sng"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dirty="0">
                <a:solidFill>
                  <a:schemeClr val="dk1"/>
                </a:solidFill>
              </a:rPr>
              <a:t>3 Pray with Persistence </a:t>
            </a:r>
            <a:r>
              <a:rPr lang="en" dirty="0">
                <a:solidFill>
                  <a:schemeClr val="dk1"/>
                </a:solidFill>
              </a:rPr>
              <a:t>Do you recall the parable Jesus told of a widow and a judge (see Luke 18:1–8)? The judge was one-sided and powerful, and he ignored the widow. The widow was powerless and defenseless. There was no way she could influence the judge to decide for her, and there were little consequences to him if he ruled against her. But he did decide for the widow because she kept badgering him and would not take no for an answer. Jesus adds, “Will not God then secure the rights of his chosen ones who call out to him day and night?” (Lk 18:7). Pope Francis said to think of persistence in prayer like a houseplant. “We need to water it consistently every day. We cannot soak it and then leave it without giving it water for a week. Even more so with prayer,” the pope said.</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 </a:t>
            </a:r>
            <a:r>
              <a:rPr lang="en" u="sng" dirty="0">
                <a:solidFill>
                  <a:schemeClr val="dk1"/>
                </a:solidFill>
              </a:rPr>
              <a:t>4 Pray with Faith</a:t>
            </a:r>
            <a:r>
              <a:rPr lang="en" dirty="0">
                <a:solidFill>
                  <a:schemeClr val="dk1"/>
                </a:solidFill>
              </a:rPr>
              <a:t> An increase in faith should accompany your persistence in prayer. Jesus told the Apostles, “If you have faith the size of a mustard seed, you would say to [this] mulberry tree, ‘Be uprooted and planted in the sea,’ and it would obey you” (Lk 17:6). St. Thérèse of Lisieux said that when we pray, “We must abandon the future into the hands of God.” Praying with faith is both a sign of our faith and a request for more faith. The Apostles said to Jesus, “Increase our faith” (Lk 17:5). Jesus tells them even with faith as small as the mustard seed they will be able to do momentous things. “Whatever you ask for in prayer with faith, you will receive” (Mt 21:22), Jesus also said.</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u="sng"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dirty="0">
                <a:solidFill>
                  <a:schemeClr val="dk1"/>
                </a:solidFill>
              </a:rPr>
              <a:t> 5 Pray with a Forgiving Heart</a:t>
            </a:r>
            <a:r>
              <a:rPr lang="en" dirty="0">
                <a:solidFill>
                  <a:schemeClr val="dk1"/>
                </a:solidFill>
              </a:rPr>
              <a:t> Jesus said, “When you stand to pray, forgive anyone against whom you have a grievance, so that your heavenly Father may in turn forgive you your transgressions” (Mk 11:25). The Lord’s Prayer states this as a requirement in one of its petitions: “And forgive us our trespasses, as we forgive those who trespass against us.” According to the second part of the petition, our prayer will not be heard unless we meet the strict requirement of forgiving anyone who has sinned against us. Christian forgiveness extends to forgiveness of our enemies: “Forgiveness is a high-point of Christian prayer; only hearts attuned to God’s compassion can receive the gift of prayer” (CCC, 2844).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u="sng"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dirty="0">
                <a:solidFill>
                  <a:schemeClr val="dk1"/>
                </a:solidFill>
              </a:rPr>
              <a:t>6 Pray with Others </a:t>
            </a:r>
            <a:r>
              <a:rPr lang="en" dirty="0">
                <a:solidFill>
                  <a:schemeClr val="dk1"/>
                </a:solidFill>
              </a:rPr>
              <a:t>We are also to pray with others and in public, for Jesus said he is present “where two or three are gathered together in my name” (Mt 18:20). These occasions of prayer include small prayer groups, praying with your family, and praying with a friend. Of course Christ is also present when we pray with the larger church community in a sacramental liturgy. Sacramental liturgy is different from informal small group prayer in that it is a public rite. Pope Francis said, “Every time we celebrate a Baptism, or consecrate the bread and wine in Eucharist, or anoint the body of a sick person with holy oil, Christ is here! It is he who acts and is present just as when he healed the weak limbs of a sick person, or when he delivered his testament for the salvation of the world at the Last Supper.”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u="sng"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dirty="0">
                <a:solidFill>
                  <a:schemeClr val="dk1"/>
                </a:solidFill>
              </a:rPr>
              <a:t>7 Pray with Him </a:t>
            </a:r>
            <a:r>
              <a:rPr lang="en" dirty="0">
                <a:solidFill>
                  <a:schemeClr val="dk1"/>
                </a:solidFill>
              </a:rPr>
              <a:t>Jesus asked his disciples in the garden the night before his Death to keep watch with him for one hour (see Matthew 26:40). Jesus also wants us to remain near. At the World Youth Day in Lisbon, hundreds of thousands of young Catholics dropped to their knees at the presence of the monstrance after Pope Francis’s address. Prayer before the Blessed Sacrament in adoration is like hanging out with a good friend without having to say a word. You know and experience the love between you just by being close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Assign article</a:t>
            </a:r>
            <a:r>
              <a:rPr lang="en" i="1" dirty="0"/>
              <a:t>, Blessed Carlo Acutis And Friendship With Jesus In The Eucharist</a:t>
            </a:r>
            <a:endParaRPr sz="2300" i="1" dirty="0">
              <a:solidFill>
                <a:srgbClr val="FFFFFF"/>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 </a:t>
            </a:r>
            <a:r>
              <a:rPr lang="en" dirty="0">
                <a:solidFill>
                  <a:schemeClr val="dk1"/>
                </a:solidFill>
              </a:rPr>
              <a:t>URL here: https://spiritualdirection.com/2023/05/04/blessed-carlo-acutis-and-friendship-with-jesus-in-the-eucharist</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ae5cbf3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2eae5cbf3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 </a:t>
            </a:r>
            <a:r>
              <a:rPr lang="en" b="0" u="sng" dirty="0">
                <a:solidFill>
                  <a:schemeClr val="dk1"/>
                </a:solidFill>
              </a:rPr>
              <a:t>Jesus Walking on Water</a:t>
            </a:r>
            <a:r>
              <a:rPr lang="en" b="0" u="none" dirty="0">
                <a:solidFill>
                  <a:schemeClr val="dk1"/>
                </a:solidFill>
              </a:rPr>
              <a:t>. </a:t>
            </a:r>
            <a:r>
              <a:rPr lang="en-US" b="0" u="none" dirty="0">
                <a:solidFill>
                  <a:schemeClr val="dk1"/>
                </a:solidFill>
              </a:rPr>
              <a:t>Daniel of </a:t>
            </a:r>
            <a:r>
              <a:rPr lang="en-US" b="0" u="none" dirty="0" err="1">
                <a:solidFill>
                  <a:schemeClr val="dk1"/>
                </a:solidFill>
              </a:rPr>
              <a:t>Uranc</a:t>
            </a:r>
            <a:r>
              <a:rPr lang="en-US" b="0" u="none" dirty="0">
                <a:solidFill>
                  <a:schemeClr val="dk1"/>
                </a:solidFill>
              </a:rPr>
              <a:t>. </a:t>
            </a:r>
            <a:r>
              <a:rPr lang="en-US" b="0" u="sng" dirty="0">
                <a:solidFill>
                  <a:schemeClr val="dk1"/>
                </a:solidFill>
              </a:rPr>
              <a:t>Public Domain</a:t>
            </a:r>
            <a:r>
              <a:rPr lang="en-US" b="0" u="none" dirty="0">
                <a:solidFill>
                  <a:schemeClr val="dk1"/>
                </a:solidFill>
              </a:rPr>
              <a:t>.</a:t>
            </a:r>
            <a:endParaRPr lang="en" b="0" dirty="0">
              <a:solidFill>
                <a:schemeClr val="dk1"/>
              </a:solidFill>
            </a:endParaRPr>
          </a:p>
          <a:p>
            <a:pPr marL="0" lvl="0" indent="0" algn="l" rtl="0">
              <a:lnSpc>
                <a:spcPct val="115000"/>
              </a:lnSpc>
              <a:spcBef>
                <a:spcPts val="500"/>
              </a:spcBef>
              <a:spcAft>
                <a:spcPts val="0"/>
              </a:spcAft>
              <a:buSzPts val="1100"/>
              <a:buNone/>
            </a:pPr>
            <a:endParaRPr b="1" dirty="0"/>
          </a:p>
          <a:p>
            <a:pPr marL="0" lvl="0" indent="0" algn="l" rtl="0">
              <a:spcBef>
                <a:spcPts val="0"/>
              </a:spcBef>
              <a:spcAft>
                <a:spcPts val="0"/>
              </a:spcAft>
              <a:buClr>
                <a:schemeClr val="dk1"/>
              </a:buClr>
              <a:buSzPts val="1100"/>
              <a:buFont typeface="Arial"/>
              <a:buNone/>
            </a:pPr>
            <a:r>
              <a:rPr lang="en" b="1" dirty="0"/>
              <a:t>Directions:</a:t>
            </a:r>
            <a:r>
              <a:rPr lang="en" dirty="0"/>
              <a:t> Have students copy down this key term in their vocab section of their notes.</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Online Resources: </a:t>
            </a:r>
            <a:r>
              <a:rPr lang="en" dirty="0"/>
              <a:t>Assign article, </a:t>
            </a:r>
            <a:r>
              <a:rPr lang="en" i="1" dirty="0"/>
              <a:t>Apostle or Disciple?</a:t>
            </a:r>
            <a:r>
              <a:rPr lang="en" dirty="0"/>
              <a:t>. URL here: </a:t>
            </a:r>
            <a:r>
              <a:rPr lang="en" u="sng" dirty="0">
                <a:solidFill>
                  <a:schemeClr val="hlink"/>
                </a:solidFill>
                <a:hlinkClick r:id="rId3"/>
              </a:rPr>
              <a:t>https://www.orlandodiocese.org/e-scroll/archive/catholic-culture-whats-the-difference-between-an-apostle-and-a-disciple/</a:t>
            </a:r>
            <a:r>
              <a:rPr lang="en" b="1" dirty="0"/>
              <a:t> </a:t>
            </a:r>
          </a:p>
          <a:p>
            <a:pPr marL="0" lvl="0" indent="0" algn="l" rtl="0">
              <a:spcBef>
                <a:spcPts val="0"/>
              </a:spcBef>
              <a:spcAft>
                <a:spcPts val="0"/>
              </a:spcAft>
              <a:buClr>
                <a:schemeClr val="dk1"/>
              </a:buClr>
              <a:buSzPts val="1100"/>
              <a:buFont typeface="Arial"/>
              <a:buNone/>
            </a:pPr>
            <a:endParaRPr lang="en" b="1"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 b="0" u="sng" dirty="0">
                <a:solidFill>
                  <a:schemeClr val="dk1"/>
                </a:solidFill>
              </a:rPr>
              <a:t>Cross in Kadisha Valley, Lebanon</a:t>
            </a:r>
            <a:r>
              <a:rPr lang="en" b="0" dirty="0">
                <a:solidFill>
                  <a:schemeClr val="dk1"/>
                </a:solidFill>
              </a:rPr>
              <a:t>. </a:t>
            </a:r>
            <a:r>
              <a:rPr lang="en-US" b="0" dirty="0">
                <a:solidFill>
                  <a:schemeClr val="dk1"/>
                </a:solidFill>
              </a:rPr>
              <a:t>Vyacheslav </a:t>
            </a:r>
            <a:r>
              <a:rPr lang="en-US" b="0" dirty="0" err="1">
                <a:solidFill>
                  <a:schemeClr val="dk1"/>
                </a:solidFill>
              </a:rPr>
              <a:t>Argenberg</a:t>
            </a:r>
            <a:r>
              <a:rPr lang="en-US" b="0" dirty="0">
                <a:solidFill>
                  <a:schemeClr val="dk1"/>
                </a:solidFill>
              </a:rPr>
              <a:t>. CC BY 4.0 (</a:t>
            </a:r>
            <a:r>
              <a:rPr lang="en-US" dirty="0">
                <a:hlinkClick r:id="rId3"/>
              </a:rPr>
              <a:t>Deed - Attribution 4.0 International - Creative Commons</a:t>
            </a:r>
            <a:r>
              <a:rPr lang="en-US" dirty="0"/>
              <a:t>).</a:t>
            </a:r>
            <a:endParaRPr lang="en" b="1"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 </a:t>
            </a:r>
            <a:r>
              <a:rPr lang="en" dirty="0">
                <a:solidFill>
                  <a:schemeClr val="dk1"/>
                </a:solidFill>
              </a:rPr>
              <a:t>There have always been people who were once followers of Christ but later ignored or outright rejected him. </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Recall another incident described in the Gospel of Mark about the rich man who approached Jesus. The man was looking for an answer to one of the most basic human questions. He asked Jesus, “Good teacher, what must I do to inherit eternal life?” (Mk 10:17). Jesus told the man to keep all of the commandments. The man told Jesus he had always done just that. Then Jesus said to him, “You are lacking in one thing. Go, sell what you have, and give to [the] poor and you will have treasure in heaven; then come, follow me” (Mk 10:21). The man went away from Jesus and did not follow him.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In this case, the Gospel says, it was because “he had many possessions” (Mk 10:22).</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A recent study on young adults leaving the Catholic Church reported that some people quit identifying as Catholics at the average age of thirteen, even before they stopped attending a Catholic school or parish. Why? Some of the reasons had to do with “a decline of social trust in institutions,” “no involvement in religious education or youth ministry,” and “dislike for the religion’s rules and rigidity.”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View video, </a:t>
            </a:r>
            <a:r>
              <a:rPr lang="en" i="1" dirty="0">
                <a:solidFill>
                  <a:schemeClr val="dk1"/>
                </a:solidFill>
              </a:rPr>
              <a:t>The Rich Young Man and the Divinity of Jesus</a:t>
            </a:r>
            <a:r>
              <a:rPr lang="en" dirty="0">
                <a:solidFill>
                  <a:schemeClr val="dk1"/>
                </a:solidFill>
              </a:rPr>
              <a:t>, URL here: </a:t>
            </a:r>
            <a:r>
              <a:rPr lang="en" u="sng" dirty="0">
                <a:solidFill>
                  <a:schemeClr val="hlink"/>
                </a:solidFill>
                <a:hlinkClick r:id="rId4"/>
              </a:rPr>
              <a:t>https://youtu.be/xbW9451PAoo</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Have students view video, </a:t>
            </a:r>
            <a:r>
              <a:rPr lang="en" i="1" dirty="0">
                <a:solidFill>
                  <a:schemeClr val="dk1"/>
                </a:solidFill>
              </a:rPr>
              <a:t>Rise of The Nones</a:t>
            </a:r>
            <a:r>
              <a:rPr lang="en" dirty="0">
                <a:solidFill>
                  <a:schemeClr val="dk1"/>
                </a:solidFill>
              </a:rPr>
              <a:t>. URL here: </a:t>
            </a:r>
            <a:r>
              <a:rPr lang="en" u="sng" dirty="0">
                <a:solidFill>
                  <a:schemeClr val="hlink"/>
                </a:solidFill>
                <a:hlinkClick r:id="rId5"/>
              </a:rPr>
              <a:t>https://youtu.be/pG2mtELrxkg</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 b="0" u="sng" dirty="0">
                <a:solidFill>
                  <a:schemeClr val="dk1"/>
                </a:solidFill>
              </a:rPr>
              <a:t>Christ Carrying the Cross</a:t>
            </a:r>
            <a:r>
              <a:rPr lang="en" b="0" dirty="0">
                <a:solidFill>
                  <a:schemeClr val="dk1"/>
                </a:solidFill>
              </a:rPr>
              <a:t>. Titian. </a:t>
            </a:r>
            <a:r>
              <a:rPr lang="en" b="0" u="sng" dirty="0">
                <a:solidFill>
                  <a:schemeClr val="dk1"/>
                </a:solidFill>
              </a:rPr>
              <a:t>Public Domain</a:t>
            </a:r>
            <a:r>
              <a:rPr lang="en" b="0" dirty="0">
                <a:solidFill>
                  <a:schemeClr val="dk1"/>
                </a:solidFill>
              </a:rPr>
              <a:t>.</a:t>
            </a: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endParaRPr b="1" dirty="0">
              <a:solidFill>
                <a:schemeClr val="dk1"/>
              </a:solidFill>
            </a:endParaRPr>
          </a:p>
          <a:p>
            <a:pPr marL="457200" lvl="0" indent="-298450" algn="l" rtl="0">
              <a:lnSpc>
                <a:spcPct val="100000"/>
              </a:lnSpc>
              <a:spcBef>
                <a:spcPts val="0"/>
              </a:spcBef>
              <a:spcAft>
                <a:spcPts val="0"/>
              </a:spcAft>
              <a:buSzPts val="1100"/>
              <a:buChar char="●"/>
            </a:pPr>
            <a:r>
              <a:rPr lang="en" dirty="0"/>
              <a:t>The Apostles sacrificed family life for Jesus.</a:t>
            </a:r>
            <a:endParaRPr dirty="0"/>
          </a:p>
          <a:p>
            <a:pPr marL="457200" lvl="0" indent="-298450" algn="l" rtl="0">
              <a:spcBef>
                <a:spcPts val="0"/>
              </a:spcBef>
              <a:spcAft>
                <a:spcPts val="0"/>
              </a:spcAft>
              <a:buSzPts val="1100"/>
              <a:buChar char="●"/>
            </a:pPr>
            <a:r>
              <a:rPr lang="en" dirty="0"/>
              <a:t>Mary suffered the death of her only son.</a:t>
            </a:r>
            <a:endParaRPr dirty="0"/>
          </a:p>
          <a:p>
            <a:pPr marL="457200" lvl="0" indent="-298450" algn="l" rtl="0">
              <a:spcBef>
                <a:spcPts val="0"/>
              </a:spcBef>
              <a:spcAft>
                <a:spcPts val="0"/>
              </a:spcAft>
              <a:buSzPts val="1100"/>
              <a:buChar char="●"/>
            </a:pPr>
            <a:r>
              <a:rPr lang="en" dirty="0"/>
              <a:t>The rich man had to give up his possessions.</a:t>
            </a:r>
            <a:endParaRPr dirty="0"/>
          </a:p>
          <a:p>
            <a:pPr marL="457200" lvl="0" indent="-298450" algn="l" rtl="0">
              <a:spcBef>
                <a:spcPts val="0"/>
              </a:spcBef>
              <a:spcAft>
                <a:spcPts val="0"/>
              </a:spcAft>
              <a:buSzPts val="1100"/>
              <a:buChar char="●"/>
            </a:pPr>
            <a:r>
              <a:rPr lang="en" dirty="0"/>
              <a:t>Many young people risk popularity for being openly Catholic.</a:t>
            </a:r>
            <a:endParaRPr sz="2000" b="1" dirty="0">
              <a:solidFill>
                <a:schemeClr val="lt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Real discipleship has always involved turning away from the norms, what is comfortable, or “what everyone else is doing.” A disciple of Jesus is not someone who takes his invitation to follow him, absorbs his lessons, but then retreats to a former way of life.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No one will tell you there won’t be challenges in being a disciple. Mary, Jesus’s first disciple, suffered by watching her Son’s suffering and Death.</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Recall that many of Jesus’s disciples from the first two centuries, including the Apostles who were originally simple fishermen, were martyred. Today, you will still face challenges in being a true disciple—likely not death, but perhaps wonderment, ridicule, and questioning about why you continue to be an active Catholic when so many your age have chosen not to be.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However, the rewards of faith (e.g., a life based in truth, the opportunity for heaven) are so great that these challenges are worth overcoming. They can also serve as reminders to analyze how you are currently practicing your faith. It is wise to be aware of any signs of why you might be “drifting away” from the faith.</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The Cost of Discipleship</a:t>
            </a:r>
            <a:r>
              <a:rPr lang="en" dirty="0">
                <a:solidFill>
                  <a:schemeClr val="dk1"/>
                </a:solidFill>
              </a:rPr>
              <a:t>.URL here: https://youtu.be/QBO1IuDmmaM</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eae5cbf38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2eae5cbf384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 dirty="0"/>
              <a:t> </a:t>
            </a:r>
            <a:r>
              <a:rPr lang="en" dirty="0">
                <a:uFill>
                  <a:noFill/>
                </a:uFill>
                <a:hlinkClick r:id="rId3"/>
              </a:rPr>
              <a:t>Laughing</a:t>
            </a:r>
            <a:r>
              <a:rPr lang="en" dirty="0"/>
              <a:t> boy at golden hour, in Don Det (Si Phan Don), Laos. </a:t>
            </a:r>
            <a:r>
              <a:rPr lang="en" dirty="0">
                <a:uFill>
                  <a:noFill/>
                </a:uFill>
                <a:hlinkClick r:id="rId4"/>
              </a:rPr>
              <a:t>Basile Morin</a:t>
            </a:r>
            <a:endParaRPr dirty="0"/>
          </a:p>
          <a:p>
            <a:pPr marL="0" lvl="0" indent="0" algn="l" rtl="0">
              <a:spcBef>
                <a:spcPts val="0"/>
              </a:spcBef>
              <a:spcAft>
                <a:spcPts val="0"/>
              </a:spcAft>
              <a:buClr>
                <a:schemeClr val="dk1"/>
              </a:buClr>
              <a:buSzPts val="1100"/>
              <a:buFont typeface="Arial"/>
              <a:buNone/>
            </a:pPr>
            <a:r>
              <a:rPr lang="en" dirty="0">
                <a:uFill>
                  <a:noFill/>
                </a:uFill>
                <a:hlinkClick r:id="rId5"/>
              </a:rPr>
              <a:t>Creative Commons Attribution-Share Alike 4.0</a:t>
            </a:r>
            <a:r>
              <a:rPr lang="en" dirty="0"/>
              <a:t>. https://commons.wikimedia.org/wiki/File:Laughing_boy_at_golden_hour.jpg</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endParaRPr b="1" dirty="0">
              <a:solidFill>
                <a:schemeClr val="dk1"/>
              </a:solidFill>
            </a:endParaRPr>
          </a:p>
          <a:p>
            <a:pPr marL="457200" lvl="0" indent="-298450" algn="l" rtl="0">
              <a:lnSpc>
                <a:spcPct val="100000"/>
              </a:lnSpc>
              <a:spcBef>
                <a:spcPts val="0"/>
              </a:spcBef>
              <a:spcAft>
                <a:spcPts val="0"/>
              </a:spcAft>
              <a:buSzPts val="1100"/>
              <a:buChar char="●"/>
            </a:pPr>
            <a:r>
              <a:rPr lang="en" dirty="0"/>
              <a:t>We get a God who is  the perfect teacher, who is understanding, patient, and kind. </a:t>
            </a:r>
            <a:endParaRPr dirty="0"/>
          </a:p>
          <a:p>
            <a:pPr marL="457200" lvl="0" indent="-298450" algn="l" rtl="0">
              <a:spcBef>
                <a:spcPts val="0"/>
              </a:spcBef>
              <a:spcAft>
                <a:spcPts val="0"/>
              </a:spcAft>
              <a:buSzPts val="1100"/>
              <a:buChar char="●"/>
            </a:pPr>
            <a:r>
              <a:rPr lang="en" dirty="0"/>
              <a:t>We get a God who loves perfectly.</a:t>
            </a:r>
            <a:endParaRPr dirty="0"/>
          </a:p>
          <a:p>
            <a:pPr marL="457200" lvl="0" indent="-298450" algn="l" rtl="0">
              <a:spcBef>
                <a:spcPts val="0"/>
              </a:spcBef>
              <a:spcAft>
                <a:spcPts val="0"/>
              </a:spcAft>
              <a:buSzPts val="1100"/>
              <a:buChar char="●"/>
            </a:pPr>
            <a:r>
              <a:rPr lang="en" dirty="0"/>
              <a:t>This friendship Jesus offers includes happiness and peace through a participation in the inner life of God.</a:t>
            </a:r>
            <a:endParaRPr dirty="0"/>
          </a:p>
          <a:p>
            <a:pPr marL="457200" lvl="0" indent="-298450" algn="l" rtl="0">
              <a:spcBef>
                <a:spcPts val="0"/>
              </a:spcBef>
              <a:spcAft>
                <a:spcPts val="0"/>
              </a:spcAft>
              <a:buSzPts val="1100"/>
              <a:buChar char="●"/>
            </a:pPr>
            <a:r>
              <a:rPr lang="en" dirty="0"/>
              <a:t>He offers you the chance to live forever in eternal happiness.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The central promise of the Beatitudes is that our sorrows — whatever kind of sorrow it is or however long it lasts – will be turned to joy. Christ who has experienced all our sufferings keeps his promises that he made to his disciples.</a:t>
            </a:r>
            <a:endParaRPr dirty="0"/>
          </a:p>
          <a:p>
            <a:pPr marL="0" lvl="0" indent="0" algn="l" rtl="0">
              <a:spcBef>
                <a:spcPts val="0"/>
              </a:spcBef>
              <a:spcAft>
                <a:spcPts val="0"/>
              </a:spcAft>
              <a:buClr>
                <a:schemeClr val="dk1"/>
              </a:buClr>
              <a:buSzPts val="1100"/>
              <a:buFont typeface="Arial"/>
              <a:buNone/>
            </a:pPr>
            <a:r>
              <a:rPr lang="en" dirty="0"/>
              <a:t>These promises include:</a:t>
            </a:r>
            <a:endParaRPr dirty="0"/>
          </a:p>
          <a:p>
            <a:pPr marL="457200" lvl="0" indent="-298450" algn="l" rtl="0">
              <a:spcBef>
                <a:spcPts val="0"/>
              </a:spcBef>
              <a:spcAft>
                <a:spcPts val="0"/>
              </a:spcAft>
              <a:buSzPts val="1100"/>
              <a:buAutoNum type="arabicPeriod"/>
            </a:pPr>
            <a:r>
              <a:rPr lang="en" dirty="0"/>
              <a:t>“Seek First His Kingdom.”</a:t>
            </a:r>
            <a:endParaRPr dirty="0"/>
          </a:p>
          <a:p>
            <a:pPr marL="457200" lvl="0" indent="-298450" algn="l" rtl="0">
              <a:spcBef>
                <a:spcPts val="0"/>
              </a:spcBef>
              <a:spcAft>
                <a:spcPts val="0"/>
              </a:spcAft>
              <a:buSzPts val="1100"/>
              <a:buAutoNum type="arabicPeriod"/>
            </a:pPr>
            <a:r>
              <a:rPr lang="en" dirty="0"/>
              <a:t>“He who comes to me shall not hunger.”</a:t>
            </a:r>
            <a:endParaRPr dirty="0"/>
          </a:p>
          <a:p>
            <a:pPr marL="457200" lvl="0" indent="-298450" algn="l" rtl="0">
              <a:spcBef>
                <a:spcPts val="0"/>
              </a:spcBef>
              <a:spcAft>
                <a:spcPts val="0"/>
              </a:spcAft>
              <a:buSzPts val="1100"/>
              <a:buAutoNum type="arabicPeriod"/>
            </a:pPr>
            <a:r>
              <a:rPr lang="en" dirty="0"/>
              <a:t>“Ask and you shall receive.”</a:t>
            </a:r>
            <a:endParaRPr dirty="0"/>
          </a:p>
          <a:p>
            <a:pPr marL="457200" lvl="0" indent="-298450" algn="l" rtl="0">
              <a:spcBef>
                <a:spcPts val="0"/>
              </a:spcBef>
              <a:spcAft>
                <a:spcPts val="0"/>
              </a:spcAft>
              <a:buSzPts val="1100"/>
              <a:buAutoNum type="arabicPeriod"/>
            </a:pPr>
            <a:r>
              <a:rPr lang="en" dirty="0"/>
              <a:t>“Nothing is concealed that will not be revealed.”</a:t>
            </a:r>
            <a:endParaRPr dirty="0"/>
          </a:p>
          <a:p>
            <a:pPr marL="457200" lvl="0" indent="-298450" algn="l" rtl="0">
              <a:spcBef>
                <a:spcPts val="0"/>
              </a:spcBef>
              <a:spcAft>
                <a:spcPts val="0"/>
              </a:spcAft>
              <a:buSzPts val="1100"/>
              <a:buAutoNum type="arabicPeriod"/>
            </a:pPr>
            <a:r>
              <a:rPr lang="en" dirty="0"/>
              <a:t>“Whatever you ask in my name, I will do it.”</a:t>
            </a:r>
            <a:endParaRPr dirty="0"/>
          </a:p>
          <a:p>
            <a:pPr marL="457200" lvl="0" indent="-298450" algn="l" rtl="0">
              <a:spcBef>
                <a:spcPts val="0"/>
              </a:spcBef>
              <a:spcAft>
                <a:spcPts val="0"/>
              </a:spcAft>
              <a:buSzPts val="1100"/>
              <a:buAutoNum type="arabicPeriod"/>
            </a:pPr>
            <a:r>
              <a:rPr lang="en" dirty="0"/>
              <a:t>“Come to me … and I will give you rest.”</a:t>
            </a:r>
            <a:endParaRPr dirty="0"/>
          </a:p>
          <a:p>
            <a:pPr marL="457200" lvl="0" indent="-298450" algn="l" rtl="0">
              <a:spcBef>
                <a:spcPts val="0"/>
              </a:spcBef>
              <a:spcAft>
                <a:spcPts val="0"/>
              </a:spcAft>
              <a:buSzPts val="1100"/>
              <a:buAutoNum type="arabicPeriod"/>
            </a:pPr>
            <a:r>
              <a:rPr lang="en" dirty="0"/>
              <a:t>“In me you have peace.”</a:t>
            </a:r>
            <a:endParaRPr dirty="0"/>
          </a:p>
          <a:p>
            <a:pPr marL="457200" lvl="0" indent="-298450" algn="l" rtl="0">
              <a:spcBef>
                <a:spcPts val="0"/>
              </a:spcBef>
              <a:spcAft>
                <a:spcPts val="0"/>
              </a:spcAft>
              <a:buSzPts val="1100"/>
              <a:buAutoNum type="arabicPeriod"/>
            </a:pPr>
            <a:r>
              <a:rPr lang="en" dirty="0"/>
              <a:t>“The Holy Spirit will teach you.”</a:t>
            </a:r>
            <a:endParaRPr dirty="0"/>
          </a:p>
          <a:p>
            <a:pPr marL="457200" lvl="0" indent="-298450" algn="l" rtl="0">
              <a:spcBef>
                <a:spcPts val="0"/>
              </a:spcBef>
              <a:spcAft>
                <a:spcPts val="0"/>
              </a:spcAft>
              <a:buSzPts val="1100"/>
              <a:buAutoNum type="arabicPeriod"/>
            </a:pPr>
            <a:r>
              <a:rPr lang="en" dirty="0"/>
              <a:t>“All things are possible with God.”</a:t>
            </a:r>
            <a:endParaRPr dirty="0"/>
          </a:p>
          <a:p>
            <a:pPr marL="457200" lvl="0" indent="-298450" algn="l" rtl="0">
              <a:spcBef>
                <a:spcPts val="0"/>
              </a:spcBef>
              <a:spcAft>
                <a:spcPts val="0"/>
              </a:spcAft>
              <a:buSzPts val="1100"/>
              <a:buAutoNum type="arabicPeriod"/>
            </a:pPr>
            <a:r>
              <a:rPr lang="en" dirty="0"/>
              <a:t>“Your hearts will rejoice.”</a:t>
            </a:r>
          </a:p>
          <a:p>
            <a:pPr marL="158750" lvl="0" indent="0" algn="l" rtl="0">
              <a:spcBef>
                <a:spcPts val="0"/>
              </a:spcBef>
              <a:spcAft>
                <a:spcPts val="0"/>
              </a:spcAft>
              <a:buSzPts val="1100"/>
              <a:buNone/>
            </a:pPr>
            <a:endParaRPr lang="en" sz="1050" dirty="0">
              <a:solidFill>
                <a:srgbClr val="666666"/>
              </a:solidFill>
              <a:highlight>
                <a:srgbClr val="FFFFFF"/>
              </a:highligh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05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5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8750" lvl="0" indent="0" algn="l" rtl="0">
              <a:spcBef>
                <a:spcPts val="0"/>
              </a:spcBef>
              <a:spcAft>
                <a:spcPts val="0"/>
              </a:spcAft>
              <a:buSzPts val="1100"/>
              <a:buNone/>
            </a:pPr>
            <a:endParaRPr sz="1050" dirty="0">
              <a:solidFill>
                <a:srgbClr val="666666"/>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ae5cbf38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2eae5cbf38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 </a:t>
            </a:r>
            <a:r>
              <a:rPr lang="en" dirty="0">
                <a:uFill>
                  <a:noFill/>
                </a:uFill>
                <a:hlinkClick r:id="rId3"/>
              </a:rPr>
              <a:t>Guercino</a:t>
            </a:r>
            <a:r>
              <a:rPr lang="en" dirty="0"/>
              <a:t>. Public domain. Guercino - Jesus and the Samaritan Woman at the Well . https://commons.wikimedia.org/wiki/File:Guercino_-_Jesus_and_the_Samaritan_Woman_at_the_Well_-_WGA</a:t>
            </a:r>
            <a:r>
              <a:rPr lang="en" dirty="0">
                <a:solidFill>
                  <a:schemeClr val="dk1"/>
                </a:solidFill>
              </a:rPr>
              <a:t>10946.jpg</a:t>
            </a:r>
            <a:endParaRPr dirty="0">
              <a:solidFill>
                <a:schemeClr val="dk1"/>
              </a:solidFill>
            </a:endParaRPr>
          </a:p>
          <a:p>
            <a:pPr marL="0" lvl="0" indent="0" algn="l" rtl="0">
              <a:lnSpc>
                <a:spcPct val="115000"/>
              </a:lnSpc>
              <a:spcBef>
                <a:spcPts val="500"/>
              </a:spcBef>
              <a:spcAft>
                <a:spcPts val="0"/>
              </a:spcAft>
              <a:buSzPts val="1100"/>
              <a:buNone/>
            </a:pPr>
            <a:r>
              <a:rPr lang="en" b="1" dirty="0"/>
              <a:t>Directions:</a:t>
            </a:r>
            <a:r>
              <a:rPr lang="en" dirty="0"/>
              <a:t> Have students copy down this key term in their vocab section of their notes.</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Online Resources:</a:t>
            </a:r>
            <a:r>
              <a:rPr lang="en" dirty="0"/>
              <a:t> View video, </a:t>
            </a:r>
            <a:r>
              <a:rPr lang="en" i="1" dirty="0"/>
              <a:t>I Am the Way</a:t>
            </a:r>
            <a:r>
              <a:rPr lang="en" dirty="0"/>
              <a:t>. URL here: https://youtu.be/rzCXj2QdgFo</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*Photo credits:</a:t>
            </a:r>
            <a:r>
              <a:rPr lang="en" dirty="0"/>
              <a:t>Jesus Enthroned.</a:t>
            </a:r>
            <a:r>
              <a:rPr lang="en" dirty="0">
                <a:uFill>
                  <a:noFill/>
                </a:uFill>
                <a:hlinkClick r:id="rId3"/>
              </a:rPr>
              <a:t>Thomas Bathas</a:t>
            </a:r>
            <a:r>
              <a:rPr lang="en" dirty="0"/>
              <a:t>.Public domain. Nheyob.</a:t>
            </a:r>
            <a:r>
              <a:rPr lang="en" dirty="0">
                <a:uFill>
                  <a:noFill/>
                </a:uFill>
                <a:hlinkClick r:id="rId4"/>
              </a:rPr>
              <a:t>Creative Commons Attribution 4.0</a:t>
            </a:r>
            <a:endParaRPr dirty="0"/>
          </a:p>
          <a:p>
            <a:pPr marL="0" lvl="0" indent="0" algn="l" rtl="0">
              <a:spcBef>
                <a:spcPts val="0"/>
              </a:spcBef>
              <a:spcAft>
                <a:spcPts val="0"/>
              </a:spcAft>
              <a:buClr>
                <a:schemeClr val="dk1"/>
              </a:buClr>
              <a:buSzPts val="1100"/>
              <a:buFont typeface="Arial"/>
              <a:buNone/>
            </a:pPr>
            <a:r>
              <a:rPr lang="en" dirty="0"/>
              <a:t>Saint Patrick Church (Troy, Ohio) - stained-glass windows, Christ comforts a penitent sinner </a:t>
            </a:r>
            <a:endParaRPr dirty="0"/>
          </a:p>
          <a:p>
            <a:pPr marL="0" lvl="0" indent="0" algn="l" rtl="0">
              <a:spcBef>
                <a:spcPts val="0"/>
              </a:spcBef>
              <a:spcAft>
                <a:spcPts val="0"/>
              </a:spcAft>
              <a:buSzPts val="1100"/>
              <a:buNone/>
            </a:pPr>
            <a:r>
              <a:rPr lang="en" dirty="0"/>
              <a:t>various ages and backgrounds engaged in a circle, sharing stories with one another. </a:t>
            </a:r>
            <a:r>
              <a:rPr lang="en" dirty="0">
                <a:uFill>
                  <a:noFill/>
                </a:uFill>
                <a:hlinkClick r:id="rId5"/>
              </a:rPr>
              <a:t>Dall-E</a:t>
            </a:r>
            <a:r>
              <a:rPr lang="en" dirty="0"/>
              <a:t>. Public domain. https://commons.wikimedia.org</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Directions: </a:t>
            </a:r>
            <a:r>
              <a:rPr lang="en" dirty="0"/>
              <a:t>Have students copy down information from the slide into their notes.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Teaching Points: </a:t>
            </a:r>
            <a:endParaRPr b="1" dirty="0"/>
          </a:p>
          <a:p>
            <a:pPr marL="0" lvl="0" indent="0" algn="l" rtl="0">
              <a:lnSpc>
                <a:spcPct val="100000"/>
              </a:lnSpc>
              <a:spcBef>
                <a:spcPts val="0"/>
              </a:spcBef>
              <a:spcAft>
                <a:spcPts val="0"/>
              </a:spcAft>
              <a:buSzPts val="1100"/>
              <a:buNone/>
            </a:pPr>
            <a:r>
              <a:rPr lang="en" dirty="0"/>
              <a:t>1. The  first step to discipleship is</a:t>
            </a:r>
            <a:r>
              <a:rPr lang="en" u="sng" dirty="0"/>
              <a:t> learning from Jesus’s teaching</a:t>
            </a:r>
            <a:r>
              <a:rPr lang="en" dirty="0"/>
              <a:t>. At this initial stage, discipleship is primarily an activity of the intellect. Disciples gather knowledge about what Jesus taught, who he is, and what he expects of them. This first step is very important. Knowing someone well can lead to a lasting personal relationship. The true disciples are those who get to know Jesus so well that they want to be with him and do what he asks. The challenge here is to understand how Jesus defined discipleship. The first disciples found this difficult to do. Fortunately, now we can learn from their misunderstandings.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2. It is Jesus himself who initiates the second step of discipleship—</a:t>
            </a:r>
            <a:r>
              <a:rPr lang="en" u="sng" dirty="0"/>
              <a:t>a deep and loving commitment</a:t>
            </a:r>
            <a:r>
              <a:rPr lang="en" dirty="0"/>
              <a:t>—by inviting you to be his friend. In John’s Gospel, Jesus says, “I have called you friends. . . . It was not you who chose me, but I who chose you and appointed you to go and bear fruit” (Jn 15:15–16).</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3</a:t>
            </a:r>
            <a:r>
              <a:rPr lang="en" b="1" dirty="0"/>
              <a:t>.</a:t>
            </a:r>
            <a:r>
              <a:rPr lang="en" dirty="0"/>
              <a:t> The third step of discipleship is </a:t>
            </a:r>
            <a:r>
              <a:rPr lang="en" u="sng" dirty="0"/>
              <a:t>helping Jesus to share his message</a:t>
            </a:r>
            <a:r>
              <a:rPr lang="en" dirty="0"/>
              <a:t>.  his is the part of discipleship exhibited boldly by Mary, St. Peter, St. Paul, and countless other saints over the centuries. Reading about the lives of these saints and other disciples will help you stand firm in the face of challenges and remain committed to Jesus and the Church in a way that may be uncomfortable at times but also exhilarating and very much worth it.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Online Resources:</a:t>
            </a:r>
            <a:r>
              <a:rPr lang="en" dirty="0"/>
              <a:t> Have students view video, </a:t>
            </a:r>
            <a:r>
              <a:rPr lang="en" i="1" dirty="0"/>
              <a:t>How to be a Good Disciple of Christ</a:t>
            </a:r>
            <a:r>
              <a:rPr lang="en" dirty="0"/>
              <a:t>. URL here: https://youtu.be/Fis29rZ2n_4</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sz="1800" dirty="0">
              <a:solidFill>
                <a:srgbClr val="0C343D"/>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US" b="0" u="sng" dirty="0">
                <a:solidFill>
                  <a:schemeClr val="dk1"/>
                </a:solidFill>
              </a:rPr>
              <a:t>Saint Mary Magdalene</a:t>
            </a:r>
            <a:r>
              <a:rPr lang="en-US" b="0" u="none" dirty="0">
                <a:solidFill>
                  <a:schemeClr val="dk1"/>
                </a:solidFill>
              </a:rPr>
              <a:t>. Unknown. </a:t>
            </a:r>
            <a:r>
              <a:rPr lang="en-US" b="0" u="sng" dirty="0">
                <a:solidFill>
                  <a:schemeClr val="dk1"/>
                </a:solidFill>
              </a:rPr>
              <a:t>Public Domain</a:t>
            </a:r>
            <a:r>
              <a:rPr lang="en-US" b="0" u="none" dirty="0">
                <a:solidFill>
                  <a:schemeClr val="dk1"/>
                </a:solidFill>
              </a:rPr>
              <a:t>.</a:t>
            </a:r>
            <a:endParaRPr lang="en-US" b="0" u="sng"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r>
              <a:rPr lang="en" dirty="0"/>
              <a:t> Among his disciples, Jesus formed many deep friendships. His Apostles were certainly counted among his closest friends. Commitment and friendship go hand in hand.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Mary Magdalene, by all accounts, was one of Jesus’s closest friends. Her name is mentioned fourteen times in the Gospels, more than many of the Apostles. Whenever the women who traveled with Jesus are listed in the Gospels, Mary Magdalene is always named first. In fact, the only time her name does not appear first is when she is identified at the foot of Jesus’s Cross. On that occasion, the name of Mary, Jesus’s mother, appears first. Jesus first encountered Mary Magdalene and other Galilean women while traveling from village to village. He cured them of evil spirits and Mary Magdalene, in particular, of “seven demons” (Lk 8:2).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Have students view video,</a:t>
            </a:r>
            <a:r>
              <a:rPr lang="en" i="1" dirty="0">
                <a:solidFill>
                  <a:schemeClr val="dk1"/>
                </a:solidFill>
              </a:rPr>
              <a:t> Mary Magdalene in the Chosen</a:t>
            </a:r>
            <a:r>
              <a:rPr lang="en" dirty="0">
                <a:solidFill>
                  <a:schemeClr val="dk1"/>
                </a:solidFill>
              </a:rPr>
              <a:t>. URL here: </a:t>
            </a:r>
            <a:r>
              <a:rPr lang="en" u="sng" dirty="0">
                <a:solidFill>
                  <a:schemeClr val="hlink"/>
                </a:solidFill>
                <a:hlinkClick r:id="rId3"/>
              </a:rPr>
              <a:t>https://youtu.be/xCI3eV-v31Q</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7" name="Google Shape;5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0" name="Google Shape;60;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 name="Google Shape;68;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 name="Google Shape;6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6" name="Google Shape;7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1" name="Picture 10">
            <a:extLst>
              <a:ext uri="{FF2B5EF4-FFF2-40B4-BE49-F238E27FC236}">
                <a16:creationId xmlns:a16="http://schemas.microsoft.com/office/drawing/2014/main" id="{AC228732-9048-5C7A-55C1-A7091E02CCFA}"/>
              </a:ext>
            </a:extLst>
          </p:cNvPr>
          <p:cNvPicPr>
            <a:picLocks noChangeAspect="1"/>
          </p:cNvPicPr>
          <p:nvPr/>
        </p:nvPicPr>
        <p:blipFill rotWithShape="1">
          <a:blip r:embed="rId3">
            <a:duotone>
              <a:prstClr val="black"/>
              <a:srgbClr val="167935">
                <a:tint val="45000"/>
                <a:satMod val="400000"/>
              </a:srgbClr>
            </a:duotone>
            <a:alphaModFix amt="70000"/>
          </a:blip>
          <a:srcRect l="-377" t="23228" r="377" b="-6861"/>
          <a:stretch/>
        </p:blipFill>
        <p:spPr>
          <a:xfrm>
            <a:off x="0" y="1"/>
            <a:ext cx="9144000" cy="4727448"/>
          </a:xfrm>
          <a:prstGeom prst="rect">
            <a:avLst/>
          </a:prstGeom>
        </p:spPr>
      </p:pic>
      <p:sp>
        <p:nvSpPr>
          <p:cNvPr id="3" name="TextBox 2">
            <a:extLst>
              <a:ext uri="{FF2B5EF4-FFF2-40B4-BE49-F238E27FC236}">
                <a16:creationId xmlns:a16="http://schemas.microsoft.com/office/drawing/2014/main" id="{4B7507D3-9B34-AFB9-F135-177546326619}"/>
              </a:ext>
            </a:extLst>
          </p:cNvPr>
          <p:cNvSpPr txBox="1"/>
          <p:nvPr/>
        </p:nvSpPr>
        <p:spPr>
          <a:xfrm>
            <a:off x="656480" y="2516109"/>
            <a:ext cx="7831020" cy="769441"/>
          </a:xfrm>
          <a:prstGeom prst="rect">
            <a:avLst/>
          </a:prstGeom>
          <a:no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Jesus Calls Disciples</a:t>
            </a:r>
          </a:p>
        </p:txBody>
      </p:sp>
      <p:sp>
        <p:nvSpPr>
          <p:cNvPr id="4" name="Oval 3">
            <a:extLst>
              <a:ext uri="{FF2B5EF4-FFF2-40B4-BE49-F238E27FC236}">
                <a16:creationId xmlns:a16="http://schemas.microsoft.com/office/drawing/2014/main" id="{FA91F0E0-3AAC-ABCF-02AB-6F8C8469322F}"/>
              </a:ext>
            </a:extLst>
          </p:cNvPr>
          <p:cNvSpPr/>
          <p:nvPr/>
        </p:nvSpPr>
        <p:spPr>
          <a:xfrm>
            <a:off x="4142139" y="1335268"/>
            <a:ext cx="859703" cy="830997"/>
          </a:xfrm>
          <a:prstGeom prst="ellipse">
            <a:avLst/>
          </a:prstGeom>
          <a:solidFill>
            <a:srgbClr val="1679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0E0A0C-50A6-32CD-D9D2-2DA2534F477B}"/>
              </a:ext>
            </a:extLst>
          </p:cNvPr>
          <p:cNvSpPr txBox="1"/>
          <p:nvPr/>
        </p:nvSpPr>
        <p:spPr>
          <a:xfrm>
            <a:off x="4202537" y="1335268"/>
            <a:ext cx="738909" cy="830997"/>
          </a:xfrm>
          <a:prstGeom prst="rect">
            <a:avLst/>
          </a:prstGeom>
          <a:noFill/>
        </p:spPr>
        <p:txBody>
          <a:bodyPr wrap="square" rtlCol="0">
            <a:spAutoFit/>
          </a:bodyPr>
          <a:lstStyle/>
          <a:p>
            <a:pPr algn="ctr"/>
            <a:r>
              <a:rPr lang="en-US" sz="4800" dirty="0">
                <a:solidFill>
                  <a:schemeClr val="bg1"/>
                </a:solidFill>
              </a:rPr>
              <a:t>7</a:t>
            </a:r>
          </a:p>
        </p:txBody>
      </p:sp>
      <p:sp>
        <p:nvSpPr>
          <p:cNvPr id="6" name="Rectangle 5">
            <a:extLst>
              <a:ext uri="{FF2B5EF4-FFF2-40B4-BE49-F238E27FC236}">
                <a16:creationId xmlns:a16="http://schemas.microsoft.com/office/drawing/2014/main" id="{21C5F2C0-1571-293F-5CE9-76A4941E3541}"/>
              </a:ext>
            </a:extLst>
          </p:cNvPr>
          <p:cNvSpPr/>
          <p:nvPr/>
        </p:nvSpPr>
        <p:spPr>
          <a:xfrm>
            <a:off x="34434" y="4404836"/>
            <a:ext cx="9080001" cy="698970"/>
          </a:xfrm>
          <a:prstGeom prst="rect">
            <a:avLst/>
          </a:prstGeom>
          <a:solidFill>
            <a:srgbClr val="167935"/>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316260-AFFC-32DC-30E7-51DD3FA51069}"/>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Loves: Jesus Christ Enters the World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g2eae5cbf384_0_73"/>
          <p:cNvSpPr txBox="1">
            <a:spLocks noGrp="1"/>
          </p:cNvSpPr>
          <p:nvPr>
            <p:ph type="title"/>
          </p:nvPr>
        </p:nvSpPr>
        <p:spPr>
          <a:xfrm>
            <a:off x="311700" y="445025"/>
            <a:ext cx="8520600" cy="808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420" b="1">
                <a:solidFill>
                  <a:srgbClr val="7F6000"/>
                </a:solidFill>
                <a:latin typeface="Calibri"/>
                <a:ea typeface="Calibri"/>
                <a:cs typeface="Calibri"/>
                <a:sym typeface="Calibri"/>
              </a:rPr>
              <a:t>Jesus’s Friends: Peter</a:t>
            </a:r>
            <a:endParaRPr sz="4420" b="1">
              <a:solidFill>
                <a:srgbClr val="7F6000"/>
              </a:solidFill>
              <a:latin typeface="Calibri"/>
              <a:ea typeface="Calibri"/>
              <a:cs typeface="Calibri"/>
              <a:sym typeface="Calibri"/>
            </a:endParaRPr>
          </a:p>
        </p:txBody>
      </p:sp>
      <p:pic>
        <p:nvPicPr>
          <p:cNvPr id="171" name="Google Shape;171;g2eae5cbf384_0_73"/>
          <p:cNvPicPr preferRelativeResize="0"/>
          <p:nvPr/>
        </p:nvPicPr>
        <p:blipFill rotWithShape="1">
          <a:blip r:embed="rId4"/>
          <a:srcRect l="3448" t="20202" r="4291" b="22581"/>
          <a:stretch/>
        </p:blipFill>
        <p:spPr>
          <a:xfrm>
            <a:off x="5208814" y="1534886"/>
            <a:ext cx="2808515" cy="3086664"/>
          </a:xfrm>
          <a:prstGeom prst="rect">
            <a:avLst/>
          </a:prstGeom>
          <a:noFill/>
          <a:ln w="76200" cap="flat" cmpd="sng">
            <a:solidFill>
              <a:srgbClr val="7F6000"/>
            </a:solidFill>
            <a:prstDash val="solid"/>
            <a:round/>
            <a:headEnd type="none" w="sm" len="sm"/>
            <a:tailEnd type="none" w="sm" len="sm"/>
          </a:ln>
        </p:spPr>
      </p:pic>
      <p:sp>
        <p:nvSpPr>
          <p:cNvPr id="172" name="Google Shape;172;g2eae5cbf384_0_73"/>
          <p:cNvSpPr txBox="1"/>
          <p:nvPr/>
        </p:nvSpPr>
        <p:spPr>
          <a:xfrm>
            <a:off x="553375" y="1805750"/>
            <a:ext cx="4164300" cy="281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b="1">
                <a:solidFill>
                  <a:srgbClr val="7F6000"/>
                </a:solidFill>
                <a:latin typeface="Calibri"/>
                <a:ea typeface="Calibri"/>
                <a:cs typeface="Calibri"/>
                <a:sym typeface="Calibri"/>
              </a:rPr>
              <a:t>Then Peter got down out of the boat, walked on the water and came toward Jesus. But when he saw the wind, he was afraid and, beginning to sink, cried out, “Lord, save me!”</a:t>
            </a:r>
            <a:endParaRPr sz="2000" b="1">
              <a:solidFill>
                <a:srgbClr val="7F6000"/>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000" b="1">
                <a:solidFill>
                  <a:srgbClr val="7F6000"/>
                </a:solidFill>
                <a:latin typeface="Calibri"/>
                <a:ea typeface="Calibri"/>
                <a:cs typeface="Calibri"/>
                <a:sym typeface="Calibri"/>
              </a:rPr>
              <a:t>Immediately Jesus reached out his hand and caught him. “You of little faith,” he said, “why did you doubt?”</a:t>
            </a:r>
            <a:endParaRPr sz="2000" b="1">
              <a:solidFill>
                <a:srgbClr val="7F6000"/>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700" b="1">
                <a:solidFill>
                  <a:srgbClr val="7F6000"/>
                </a:solidFill>
                <a:latin typeface="Calibri"/>
                <a:ea typeface="Calibri"/>
                <a:cs typeface="Calibri"/>
                <a:sym typeface="Calibri"/>
              </a:rPr>
              <a:t>-Mt 14:30-31</a:t>
            </a:r>
            <a:endParaRPr sz="2100" b="1">
              <a:solidFill>
                <a:srgbClr val="7F6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g2eae5cbf384_0_61"/>
          <p:cNvSpPr txBox="1">
            <a:spLocks noGrp="1"/>
          </p:cNvSpPr>
          <p:nvPr>
            <p:ph type="title"/>
          </p:nvPr>
        </p:nvSpPr>
        <p:spPr>
          <a:xfrm>
            <a:off x="1053300" y="498050"/>
            <a:ext cx="7173300" cy="775579"/>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320" b="1" dirty="0">
                <a:solidFill>
                  <a:srgbClr val="7F6000"/>
                </a:solidFill>
                <a:latin typeface="Calibri"/>
                <a:ea typeface="Calibri"/>
                <a:cs typeface="Calibri"/>
                <a:sym typeface="Calibri"/>
              </a:rPr>
              <a:t>Jesus has chosen us to be his friends</a:t>
            </a:r>
            <a:endParaRPr sz="3320" b="1" dirty="0">
              <a:solidFill>
                <a:srgbClr val="7F6000"/>
              </a:solidFill>
              <a:latin typeface="Calibri"/>
              <a:ea typeface="Calibri"/>
              <a:cs typeface="Calibri"/>
              <a:sym typeface="Calibri"/>
            </a:endParaRPr>
          </a:p>
        </p:txBody>
      </p:sp>
      <p:sp>
        <p:nvSpPr>
          <p:cNvPr id="178" name="Google Shape;178;g2eae5cbf384_0_61"/>
          <p:cNvSpPr txBox="1">
            <a:spLocks noGrp="1"/>
          </p:cNvSpPr>
          <p:nvPr>
            <p:ph type="body" idx="1"/>
          </p:nvPr>
        </p:nvSpPr>
        <p:spPr>
          <a:xfrm>
            <a:off x="1136225" y="1544775"/>
            <a:ext cx="4431600" cy="29493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fontScale="92500" lnSpcReduction="10000"/>
          </a:bodyPr>
          <a:lstStyle/>
          <a:p>
            <a:pPr marL="0" lvl="0" indent="0" algn="ctr" rtl="0">
              <a:lnSpc>
                <a:spcPct val="115000"/>
              </a:lnSpc>
              <a:spcBef>
                <a:spcPts val="0"/>
              </a:spcBef>
              <a:spcAft>
                <a:spcPts val="1200"/>
              </a:spcAft>
              <a:buSzPts val="1946"/>
              <a:buNone/>
            </a:pPr>
            <a:r>
              <a:rPr lang="en" sz="2411" b="1">
                <a:solidFill>
                  <a:srgbClr val="7F6000"/>
                </a:solidFill>
                <a:latin typeface="Calibri"/>
                <a:ea typeface="Calibri"/>
                <a:cs typeface="Calibri"/>
                <a:sym typeface="Calibri"/>
              </a:rPr>
              <a:t>It is a friendship of remaining or abiding. Christ isn’t just someone who walks next to you; rather, you are to enter into profound communion with him. Again, this is more intensely life-changing than any human friendship.</a:t>
            </a:r>
            <a:endParaRPr sz="2411" b="1">
              <a:solidFill>
                <a:srgbClr val="7F6000"/>
              </a:solidFill>
              <a:latin typeface="Calibri"/>
              <a:ea typeface="Calibri"/>
              <a:cs typeface="Calibri"/>
              <a:sym typeface="Calibri"/>
            </a:endParaRPr>
          </a:p>
        </p:txBody>
      </p:sp>
      <p:pic>
        <p:nvPicPr>
          <p:cNvPr id="179" name="Google Shape;179;g2eae5cbf384_0_61"/>
          <p:cNvPicPr preferRelativeResize="0"/>
          <p:nvPr/>
        </p:nvPicPr>
        <p:blipFill>
          <a:blip r:embed="rId4">
            <a:alphaModFix/>
          </a:blip>
          <a:stretch>
            <a:fillRect/>
          </a:stretch>
        </p:blipFill>
        <p:spPr>
          <a:xfrm>
            <a:off x="5912398" y="1544750"/>
            <a:ext cx="2314200" cy="29493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subTitle" idx="1"/>
          </p:nvPr>
        </p:nvSpPr>
        <p:spPr>
          <a:xfrm>
            <a:off x="3817850" y="1747025"/>
            <a:ext cx="42687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3100">
                <a:solidFill>
                  <a:srgbClr val="000000"/>
                </a:solidFill>
                <a:latin typeface="Impact"/>
                <a:ea typeface="Impact"/>
                <a:cs typeface="Impact"/>
                <a:sym typeface="Impact"/>
              </a:rPr>
              <a:t>“I have called you friends, for everything that I learned from my Father I have </a:t>
            </a:r>
            <a:endParaRPr sz="3100">
              <a:solidFill>
                <a:srgbClr val="000000"/>
              </a:solidFill>
              <a:latin typeface="Impact"/>
              <a:ea typeface="Impact"/>
              <a:cs typeface="Impact"/>
              <a:sym typeface="Impact"/>
            </a:endParaRPr>
          </a:p>
          <a:p>
            <a:pPr marL="0" lvl="0" indent="0" algn="ctr" rtl="0">
              <a:lnSpc>
                <a:spcPct val="100000"/>
              </a:lnSpc>
              <a:spcBef>
                <a:spcPts val="0"/>
              </a:spcBef>
              <a:spcAft>
                <a:spcPts val="0"/>
              </a:spcAft>
              <a:buSzPts val="605"/>
              <a:buNone/>
            </a:pPr>
            <a:r>
              <a:rPr lang="en" sz="3100">
                <a:solidFill>
                  <a:srgbClr val="000000"/>
                </a:solidFill>
                <a:latin typeface="Impact"/>
                <a:ea typeface="Impact"/>
                <a:cs typeface="Impact"/>
                <a:sym typeface="Impact"/>
              </a:rPr>
              <a:t>made known to you.”</a:t>
            </a:r>
            <a:endParaRPr sz="3100">
              <a:solidFill>
                <a:srgbClr val="000000"/>
              </a:solidFill>
              <a:latin typeface="Impact"/>
              <a:ea typeface="Impact"/>
              <a:cs typeface="Impact"/>
              <a:sym typeface="Impact"/>
            </a:endParaRPr>
          </a:p>
          <a:p>
            <a:pPr marL="0" lvl="0" indent="0" algn="ctr" rtl="0">
              <a:lnSpc>
                <a:spcPct val="100000"/>
              </a:lnSpc>
              <a:spcBef>
                <a:spcPts val="0"/>
              </a:spcBef>
              <a:spcAft>
                <a:spcPts val="0"/>
              </a:spcAft>
              <a:buSzPts val="605"/>
              <a:buNone/>
            </a:pPr>
            <a:r>
              <a:rPr lang="en" sz="3100">
                <a:solidFill>
                  <a:srgbClr val="000000"/>
                </a:solidFill>
                <a:latin typeface="Impact"/>
                <a:ea typeface="Impact"/>
                <a:cs typeface="Impact"/>
                <a:sym typeface="Impact"/>
              </a:rPr>
              <a:t>-Jn 15:15</a:t>
            </a:r>
            <a:endParaRPr sz="3100">
              <a:solidFill>
                <a:srgbClr val="000000"/>
              </a:solidFill>
              <a:latin typeface="Impact"/>
              <a:ea typeface="Impact"/>
              <a:cs typeface="Impact"/>
              <a:sym typeface="Impact"/>
            </a:endParaRPr>
          </a:p>
          <a:p>
            <a:pPr marL="0" lvl="0" indent="0" algn="ctr" rtl="0">
              <a:lnSpc>
                <a:spcPct val="100000"/>
              </a:lnSpc>
              <a:spcBef>
                <a:spcPts val="0"/>
              </a:spcBef>
              <a:spcAft>
                <a:spcPts val="0"/>
              </a:spcAft>
              <a:buSzPts val="605"/>
              <a:buNone/>
            </a:pPr>
            <a:endParaRPr sz="2440">
              <a:solidFill>
                <a:schemeClr val="dk1"/>
              </a:solidFill>
              <a:latin typeface="Impact"/>
              <a:ea typeface="Impact"/>
              <a:cs typeface="Impact"/>
              <a:sym typeface="Impact"/>
            </a:endParaRPr>
          </a:p>
        </p:txBody>
      </p:sp>
      <p:sp>
        <p:nvSpPr>
          <p:cNvPr id="8" name="Google Shape;143;g2eae5cbf384_0_37">
            <a:extLst>
              <a:ext uri="{FF2B5EF4-FFF2-40B4-BE49-F238E27FC236}">
                <a16:creationId xmlns:a16="http://schemas.microsoft.com/office/drawing/2014/main" id="{4AF2B941-2A5E-4B00-8D35-EC40455604B3}"/>
              </a:ext>
            </a:extLst>
          </p:cNvPr>
          <p:cNvSpPr/>
          <p:nvPr/>
        </p:nvSpPr>
        <p:spPr>
          <a:xfrm>
            <a:off x="822275" y="188375"/>
            <a:ext cx="7499450" cy="1116000"/>
          </a:xfrm>
          <a:prstGeom prst="roundRect">
            <a:avLst>
              <a:gd name="adj" fmla="val 16667"/>
            </a:avLst>
          </a:prstGeom>
          <a:solidFill>
            <a:srgbClr val="16793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187" name="Google Shape;187;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latin typeface="Calibri"/>
                <a:ea typeface="Calibri"/>
                <a:cs typeface="Calibri"/>
                <a:sym typeface="Calibri"/>
              </a:rPr>
              <a:t>Key</a:t>
            </a:r>
            <a:endParaRPr sz="1600" b="1" i="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a:latin typeface="Calibri"/>
                <a:ea typeface="Calibri"/>
                <a:cs typeface="Calibri"/>
                <a:sym typeface="Calibri"/>
              </a:rPr>
              <a:t>Verse</a:t>
            </a:r>
            <a:endParaRPr sz="1400" b="0" i="0" u="none" strike="noStrike" cap="none">
              <a:latin typeface="Calibri"/>
              <a:ea typeface="Calibri"/>
              <a:cs typeface="Calibri"/>
              <a:sym typeface="Calibri"/>
            </a:endParaRPr>
          </a:p>
        </p:txBody>
      </p:sp>
      <p:pic>
        <p:nvPicPr>
          <p:cNvPr id="189" name="Google Shape;189;p8"/>
          <p:cNvPicPr preferRelativeResize="0"/>
          <p:nvPr/>
        </p:nvPicPr>
        <p:blipFill rotWithShape="1">
          <a:blip r:embed="rId3">
            <a:alphaModFix/>
          </a:blip>
          <a:srcRect/>
          <a:stretch/>
        </p:blipFill>
        <p:spPr>
          <a:xfrm flipH="1">
            <a:off x="1021551" y="1747036"/>
            <a:ext cx="2470075" cy="3087626"/>
          </a:xfrm>
          <a:prstGeom prst="rect">
            <a:avLst/>
          </a:prstGeom>
          <a:noFill/>
          <a:ln>
            <a:noFill/>
          </a:ln>
        </p:spPr>
      </p:pic>
      <p:sp>
        <p:nvSpPr>
          <p:cNvPr id="9" name="Google Shape;144;g2eae5cbf384_0_37">
            <a:extLst>
              <a:ext uri="{FF2B5EF4-FFF2-40B4-BE49-F238E27FC236}">
                <a16:creationId xmlns:a16="http://schemas.microsoft.com/office/drawing/2014/main" id="{0A2F9DD1-F8A0-40BE-B259-95EBBDE10913}"/>
              </a:ext>
            </a:extLst>
          </p:cNvPr>
          <p:cNvSpPr txBox="1"/>
          <p:nvPr/>
        </p:nvSpPr>
        <p:spPr>
          <a:xfrm>
            <a:off x="2325150" y="188375"/>
            <a:ext cx="449370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Memorize It</a:t>
            </a:r>
            <a:endParaRPr sz="53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10"/>
          <p:cNvSpPr txBox="1">
            <a:spLocks noGrp="1"/>
          </p:cNvSpPr>
          <p:nvPr>
            <p:ph type="subTitle" idx="1"/>
          </p:nvPr>
        </p:nvSpPr>
        <p:spPr>
          <a:xfrm>
            <a:off x="4572000" y="2028650"/>
            <a:ext cx="4122600" cy="2699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605"/>
              <a:buFont typeface="Arial"/>
              <a:buNone/>
            </a:pPr>
            <a:r>
              <a:rPr lang="en" sz="3100">
                <a:solidFill>
                  <a:schemeClr val="lt1"/>
                </a:solidFill>
                <a:latin typeface="Calibri"/>
                <a:ea typeface="Calibri"/>
                <a:cs typeface="Calibri"/>
                <a:sym typeface="Calibri"/>
              </a:rPr>
              <a:t>The bringing of the Good News of Jesus Christ to others through </a:t>
            </a:r>
            <a:endParaRPr sz="3100">
              <a:solidFill>
                <a:schemeClr val="lt1"/>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r>
              <a:rPr lang="en" sz="3100">
                <a:solidFill>
                  <a:schemeClr val="lt1"/>
                </a:solidFill>
                <a:latin typeface="Calibri"/>
                <a:ea typeface="Calibri"/>
                <a:cs typeface="Calibri"/>
                <a:sym typeface="Calibri"/>
              </a:rPr>
              <a:t>words and actions.</a:t>
            </a:r>
            <a:endParaRPr sz="2740">
              <a:solidFill>
                <a:schemeClr val="lt1"/>
              </a:solidFill>
              <a:latin typeface="Calibri"/>
              <a:ea typeface="Calibri"/>
              <a:cs typeface="Calibri"/>
              <a:sym typeface="Calibri"/>
            </a:endParaRPr>
          </a:p>
        </p:txBody>
      </p:sp>
      <p:sp>
        <p:nvSpPr>
          <p:cNvPr id="195" name="Google Shape;195;p10"/>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0"/>
          <p:cNvSpPr txBox="1"/>
          <p:nvPr/>
        </p:nvSpPr>
        <p:spPr>
          <a:xfrm>
            <a:off x="1676125" y="188375"/>
            <a:ext cx="6714300" cy="7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Evangelization</a:t>
            </a:r>
            <a:endParaRPr sz="5300" b="0" i="0" u="none" strike="noStrike" cap="none">
              <a:solidFill>
                <a:schemeClr val="lt1"/>
              </a:solidFill>
              <a:latin typeface="Calibri"/>
              <a:ea typeface="Calibri"/>
              <a:cs typeface="Calibri"/>
              <a:sym typeface="Calibri"/>
            </a:endParaRPr>
          </a:p>
        </p:txBody>
      </p:sp>
      <p:sp>
        <p:nvSpPr>
          <p:cNvPr id="197" name="Google Shape;197;p1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99" name="Google Shape;199;p10"/>
          <p:cNvPicPr preferRelativeResize="0"/>
          <p:nvPr/>
        </p:nvPicPr>
        <p:blipFill>
          <a:blip r:embed="rId4">
            <a:alphaModFix/>
          </a:blip>
          <a:stretch>
            <a:fillRect/>
          </a:stretch>
        </p:blipFill>
        <p:spPr>
          <a:xfrm>
            <a:off x="924200" y="2028650"/>
            <a:ext cx="3304501" cy="2204725"/>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4"/>
          <p:cNvSpPr txBox="1">
            <a:spLocks noGrp="1"/>
          </p:cNvSpPr>
          <p:nvPr>
            <p:ph type="title"/>
          </p:nvPr>
        </p:nvSpPr>
        <p:spPr>
          <a:xfrm>
            <a:off x="579685" y="301425"/>
            <a:ext cx="7984629" cy="781800"/>
          </a:xfrm>
          <a:prstGeom prst="rect">
            <a:avLst/>
          </a:prstGeom>
          <a:gradFill>
            <a:gsLst>
              <a:gs pos="0">
                <a:srgbClr val="51AB2A"/>
              </a:gs>
              <a:gs pos="100000">
                <a:srgbClr val="203E13"/>
              </a:gs>
            </a:gsLst>
            <a:lin ang="5400012" scaled="0"/>
          </a:gra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720" b="1">
                <a:solidFill>
                  <a:schemeClr val="lt1"/>
                </a:solidFill>
                <a:latin typeface="Calibri"/>
                <a:ea typeface="Calibri"/>
                <a:cs typeface="Calibri"/>
                <a:sym typeface="Calibri"/>
              </a:rPr>
              <a:t>Discipleship &amp; Commitment</a:t>
            </a:r>
            <a:endParaRPr sz="3720" b="1">
              <a:solidFill>
                <a:schemeClr val="lt1"/>
              </a:solidFill>
              <a:latin typeface="Calibri"/>
              <a:ea typeface="Calibri"/>
              <a:cs typeface="Calibri"/>
              <a:sym typeface="Calibri"/>
            </a:endParaRPr>
          </a:p>
        </p:txBody>
      </p:sp>
      <p:sp>
        <p:nvSpPr>
          <p:cNvPr id="205" name="Google Shape;205;p4"/>
          <p:cNvSpPr txBox="1"/>
          <p:nvPr/>
        </p:nvSpPr>
        <p:spPr>
          <a:xfrm>
            <a:off x="579685" y="1222450"/>
            <a:ext cx="7984629" cy="3619500"/>
          </a:xfrm>
          <a:prstGeom prst="rect">
            <a:avLst/>
          </a:prstGeom>
          <a:gradFill>
            <a:gsLst>
              <a:gs pos="0">
                <a:srgbClr val="51AB2A"/>
              </a:gs>
              <a:gs pos="100000">
                <a:srgbClr val="203E13"/>
              </a:gs>
            </a:gsLst>
            <a:path path="circle">
              <a:fillToRect l="50000" t="50000" r="50000" b="50000"/>
            </a:path>
            <a:tileRect/>
          </a:gra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100"/>
              <a:buFont typeface="Arial"/>
              <a:buNone/>
            </a:pPr>
            <a:r>
              <a:rPr lang="en" sz="3200" b="1" dirty="0">
                <a:solidFill>
                  <a:schemeClr val="lt1"/>
                </a:solidFill>
                <a:latin typeface="Calibri"/>
                <a:ea typeface="Calibri"/>
                <a:cs typeface="Calibri"/>
                <a:sym typeface="Calibri"/>
              </a:rPr>
              <a:t>In the word discipleship we see the word ‘discipline’. List three things in your life that require discipline and commitment.</a:t>
            </a:r>
            <a:endParaRPr sz="2600" b="1" i="0" u="none" strike="noStrike" cap="none" dirty="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12"/>
          <p:cNvSpPr txBox="1">
            <a:spLocks noGrp="1"/>
          </p:cNvSpPr>
          <p:nvPr>
            <p:ph type="title"/>
          </p:nvPr>
        </p:nvSpPr>
        <p:spPr>
          <a:xfrm>
            <a:off x="1378825" y="445025"/>
            <a:ext cx="6049500" cy="9333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300">
                <a:solidFill>
                  <a:schemeClr val="lt1"/>
                </a:solidFill>
                <a:latin typeface="Calibri"/>
                <a:ea typeface="Calibri"/>
                <a:cs typeface="Calibri"/>
                <a:sym typeface="Calibri"/>
              </a:rPr>
              <a:t>Four Ways to Evangelize</a:t>
            </a:r>
            <a:endParaRPr sz="4300">
              <a:solidFill>
                <a:schemeClr val="lt1"/>
              </a:solidFill>
              <a:latin typeface="Calibri"/>
              <a:ea typeface="Calibri"/>
              <a:cs typeface="Calibri"/>
              <a:sym typeface="Calibri"/>
            </a:endParaRPr>
          </a:p>
        </p:txBody>
      </p:sp>
      <p:sp>
        <p:nvSpPr>
          <p:cNvPr id="212" name="Google Shape;212;p12"/>
          <p:cNvSpPr/>
          <p:nvPr/>
        </p:nvSpPr>
        <p:spPr>
          <a:xfrm>
            <a:off x="2854712" y="3088463"/>
            <a:ext cx="3050658" cy="28285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DCECD5"/>
                    </a:gs>
                    <a:gs pos="100000">
                      <a:srgbClr val="92BC81"/>
                    </a:gs>
                  </a:gsLst>
                  <a:lin ang="5400012" scaled="0"/>
                </a:gradFill>
                <a:latin typeface="Arial"/>
              </a:rPr>
              <a:t>Todos Todos Todos</a:t>
            </a:r>
          </a:p>
        </p:txBody>
      </p:sp>
      <p:sp>
        <p:nvSpPr>
          <p:cNvPr id="213" name="Google Shape;213;p12"/>
          <p:cNvSpPr/>
          <p:nvPr/>
        </p:nvSpPr>
        <p:spPr>
          <a:xfrm rot="-5400000">
            <a:off x="561251" y="2853125"/>
            <a:ext cx="2370649" cy="7355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51AB2A"/>
                    </a:gs>
                    <a:gs pos="100000">
                      <a:srgbClr val="203E13"/>
                    </a:gs>
                  </a:gsLst>
                  <a:path path="circle">
                    <a:fillToRect l="50000" t="50000" r="50000" b="50000"/>
                  </a:path>
                  <a:tileRect/>
                </a:gradFill>
                <a:latin typeface="Arial"/>
              </a:rPr>
              <a:t>Greet</a:t>
            </a:r>
          </a:p>
        </p:txBody>
      </p:sp>
      <p:sp>
        <p:nvSpPr>
          <p:cNvPr id="214" name="Google Shape;214;p12"/>
          <p:cNvSpPr/>
          <p:nvPr/>
        </p:nvSpPr>
        <p:spPr>
          <a:xfrm>
            <a:off x="2530500" y="2035550"/>
            <a:ext cx="3806604" cy="56487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51AB2A"/>
                    </a:gs>
                    <a:gs pos="100000">
                      <a:srgbClr val="203E13"/>
                    </a:gs>
                  </a:gsLst>
                  <a:path path="circle">
                    <a:fillToRect l="50000" t="50000" r="50000" b="50000"/>
                  </a:path>
                  <a:tileRect/>
                </a:gradFill>
                <a:latin typeface="Arial"/>
              </a:rPr>
              <a:t>Engage</a:t>
            </a:r>
          </a:p>
        </p:txBody>
      </p:sp>
      <p:sp>
        <p:nvSpPr>
          <p:cNvPr id="215" name="Google Shape;215;p12"/>
          <p:cNvSpPr/>
          <p:nvPr/>
        </p:nvSpPr>
        <p:spPr>
          <a:xfrm>
            <a:off x="2422973" y="3859375"/>
            <a:ext cx="3914122" cy="6093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51AB2A"/>
                    </a:gs>
                    <a:gs pos="100000">
                      <a:srgbClr val="203E13"/>
                    </a:gs>
                  </a:gsLst>
                  <a:path path="circle">
                    <a:fillToRect l="50000" t="50000" r="50000" b="50000"/>
                  </a:path>
                  <a:tileRect/>
                </a:gradFill>
                <a:latin typeface="Arial"/>
              </a:rPr>
              <a:t>Question</a:t>
            </a:r>
          </a:p>
        </p:txBody>
      </p:sp>
      <p:sp>
        <p:nvSpPr>
          <p:cNvPr id="216" name="Google Shape;216;p12"/>
          <p:cNvSpPr/>
          <p:nvPr/>
        </p:nvSpPr>
        <p:spPr>
          <a:xfrm rot="-5400000">
            <a:off x="5854550" y="2846800"/>
            <a:ext cx="2425850" cy="72189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51AB2A"/>
                    </a:gs>
                    <a:gs pos="100000">
                      <a:srgbClr val="203E13"/>
                    </a:gs>
                  </a:gsLst>
                  <a:path path="circle">
                    <a:fillToRect l="50000" t="50000" r="50000" b="50000"/>
                  </a:path>
                  <a:tileRect/>
                </a:gradFill>
                <a:latin typeface="Arial"/>
              </a:rPr>
              <a:t>Invite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p3"/>
          <p:cNvSpPr txBox="1">
            <a:spLocks noGrp="1"/>
          </p:cNvSpPr>
          <p:nvPr>
            <p:ph type="title"/>
          </p:nvPr>
        </p:nvSpPr>
        <p:spPr>
          <a:xfrm>
            <a:off x="311700" y="445025"/>
            <a:ext cx="4626000" cy="1098300"/>
          </a:xfrm>
          <a:prstGeom prst="rect">
            <a:avLst/>
          </a:prstGeom>
          <a:solidFill>
            <a:srgbClr val="BF90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000" b="1">
                <a:solidFill>
                  <a:schemeClr val="lt1"/>
                </a:solidFill>
                <a:latin typeface="Calibri"/>
                <a:ea typeface="Calibri"/>
                <a:cs typeface="Calibri"/>
                <a:sym typeface="Calibri"/>
              </a:rPr>
              <a:t> Jesus Taught His Disciples How to Pray</a:t>
            </a:r>
            <a:endParaRPr sz="3000" b="1">
              <a:solidFill>
                <a:schemeClr val="lt1"/>
              </a:solidFill>
              <a:latin typeface="Calibri"/>
              <a:ea typeface="Calibri"/>
              <a:cs typeface="Calibri"/>
              <a:sym typeface="Calibri"/>
            </a:endParaRPr>
          </a:p>
        </p:txBody>
      </p:sp>
      <p:sp>
        <p:nvSpPr>
          <p:cNvPr id="223" name="Google Shape;223;p3"/>
          <p:cNvSpPr txBox="1"/>
          <p:nvPr/>
        </p:nvSpPr>
        <p:spPr>
          <a:xfrm>
            <a:off x="344675" y="1699675"/>
            <a:ext cx="4626000" cy="33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a:solidFill>
                  <a:schemeClr val="lt1"/>
                </a:solidFill>
                <a:latin typeface="Calibri"/>
                <a:ea typeface="Calibri"/>
                <a:cs typeface="Calibri"/>
                <a:sym typeface="Calibri"/>
              </a:rPr>
              <a:t>Pray with…</a:t>
            </a:r>
            <a:endParaRPr sz="3900">
              <a:solidFill>
                <a:schemeClr val="lt1"/>
              </a:solidFill>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Calibri"/>
                <a:ea typeface="Calibri"/>
                <a:cs typeface="Calibri"/>
                <a:sym typeface="Calibri"/>
              </a:rPr>
              <a:t> Sincerity</a:t>
            </a:r>
            <a:endParaRPr sz="2400">
              <a:solidFill>
                <a:schemeClr val="lt1"/>
              </a:solidFill>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Calibri"/>
                <a:ea typeface="Calibri"/>
                <a:cs typeface="Calibri"/>
                <a:sym typeface="Calibri"/>
              </a:rPr>
              <a:t>Confidence</a:t>
            </a:r>
            <a:endParaRPr sz="2400">
              <a:solidFill>
                <a:schemeClr val="lt1"/>
              </a:solidFill>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Calibri"/>
                <a:ea typeface="Calibri"/>
                <a:cs typeface="Calibri"/>
                <a:sym typeface="Calibri"/>
              </a:rPr>
              <a:t>Persistence</a:t>
            </a:r>
            <a:endParaRPr sz="2400">
              <a:solidFill>
                <a:schemeClr val="lt1"/>
              </a:solidFill>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Calibri"/>
                <a:ea typeface="Calibri"/>
                <a:cs typeface="Calibri"/>
                <a:sym typeface="Calibri"/>
              </a:rPr>
              <a:t>Faith</a:t>
            </a:r>
            <a:endParaRPr sz="2400">
              <a:solidFill>
                <a:schemeClr val="lt1"/>
              </a:solidFill>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Calibri"/>
                <a:ea typeface="Calibri"/>
                <a:cs typeface="Calibri"/>
                <a:sym typeface="Calibri"/>
              </a:rPr>
              <a:t>A Forgiving Heart</a:t>
            </a:r>
            <a:endParaRPr sz="2400">
              <a:solidFill>
                <a:schemeClr val="lt1"/>
              </a:solidFill>
              <a:latin typeface="Calibri"/>
              <a:ea typeface="Calibri"/>
              <a:cs typeface="Calibri"/>
              <a:sym typeface="Calibri"/>
            </a:endParaRPr>
          </a:p>
          <a:p>
            <a:pPr marL="0" lvl="0" indent="0" algn="ctr" rtl="0">
              <a:spcBef>
                <a:spcPts val="0"/>
              </a:spcBef>
              <a:spcAft>
                <a:spcPts val="0"/>
              </a:spcAft>
              <a:buNone/>
            </a:pPr>
            <a:r>
              <a:rPr lang="en" sz="2400">
                <a:solidFill>
                  <a:schemeClr val="lt1"/>
                </a:solidFill>
                <a:latin typeface="Calibri"/>
                <a:ea typeface="Calibri"/>
                <a:cs typeface="Calibri"/>
                <a:sym typeface="Calibri"/>
              </a:rPr>
              <a:t>Others</a:t>
            </a:r>
            <a:endParaRPr sz="240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a:solidFill>
                  <a:schemeClr val="lt1"/>
                </a:solidFill>
                <a:latin typeface="Calibri"/>
                <a:ea typeface="Calibri"/>
                <a:cs typeface="Calibri"/>
                <a:sym typeface="Calibri"/>
              </a:rPr>
              <a:t>Him</a:t>
            </a:r>
            <a:endParaRPr sz="2400">
              <a:solidFill>
                <a:schemeClr val="lt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6F9C85FC-54BD-4180-B251-6EBA9220C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158" y="0"/>
            <a:ext cx="3973513"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g2eae5cbf384_0_0"/>
          <p:cNvSpPr txBox="1">
            <a:spLocks noGrp="1"/>
          </p:cNvSpPr>
          <p:nvPr>
            <p:ph type="subTitle" idx="1"/>
          </p:nvPr>
        </p:nvSpPr>
        <p:spPr>
          <a:xfrm>
            <a:off x="4201200" y="1832975"/>
            <a:ext cx="4493700" cy="2699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605"/>
              <a:buFont typeface="Arial"/>
              <a:buNone/>
            </a:pPr>
            <a:r>
              <a:rPr lang="en" sz="2500">
                <a:solidFill>
                  <a:schemeClr val="lt1"/>
                </a:solidFill>
                <a:latin typeface="Calibri"/>
                <a:ea typeface="Calibri"/>
                <a:cs typeface="Calibri"/>
                <a:sym typeface="Calibri"/>
              </a:rPr>
              <a:t>The word disciple means follower, those who accept  Jesus’ message to follow him. A personal follower of Jesus during his life, especially one of the twelve Apostles.</a:t>
            </a:r>
            <a:endParaRPr sz="250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2400">
              <a:solidFill>
                <a:schemeClr val="lt1"/>
              </a:solidFill>
              <a:latin typeface="Calibri"/>
              <a:ea typeface="Calibri"/>
              <a:cs typeface="Calibri"/>
              <a:sym typeface="Calibri"/>
            </a:endParaRPr>
          </a:p>
          <a:p>
            <a:pPr marL="0" lvl="0" indent="0" algn="ctr" rtl="0">
              <a:spcBef>
                <a:spcPts val="0"/>
              </a:spcBef>
              <a:spcAft>
                <a:spcPts val="0"/>
              </a:spcAft>
              <a:buClr>
                <a:srgbClr val="000000"/>
              </a:buClr>
              <a:buSzPts val="605"/>
              <a:buFont typeface="Arial"/>
              <a:buNone/>
            </a:pPr>
            <a:endParaRPr sz="2400">
              <a:solidFill>
                <a:schemeClr val="lt1"/>
              </a:solidFill>
              <a:latin typeface="Calibri"/>
              <a:ea typeface="Calibri"/>
              <a:cs typeface="Calibri"/>
              <a:sym typeface="Calibri"/>
            </a:endParaRPr>
          </a:p>
        </p:txBody>
      </p:sp>
      <p:sp>
        <p:nvSpPr>
          <p:cNvPr id="10" name="Google Shape;143;g2eae5cbf384_0_37">
            <a:extLst>
              <a:ext uri="{FF2B5EF4-FFF2-40B4-BE49-F238E27FC236}">
                <a16:creationId xmlns:a16="http://schemas.microsoft.com/office/drawing/2014/main" id="{0B35BDD3-39DD-41B9-ADE8-44B295FC3F1E}"/>
              </a:ext>
            </a:extLst>
          </p:cNvPr>
          <p:cNvSpPr/>
          <p:nvPr/>
        </p:nvSpPr>
        <p:spPr>
          <a:xfrm>
            <a:off x="822275" y="188375"/>
            <a:ext cx="7499450" cy="1116000"/>
          </a:xfrm>
          <a:prstGeom prst="roundRect">
            <a:avLst>
              <a:gd name="adj" fmla="val 16667"/>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107" name="Google Shape;107;g2eae5cbf384_0_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g2eae5cbf384_0_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09" name="Google Shape;109;g2eae5cbf384_0_0"/>
          <p:cNvPicPr preferRelativeResize="0"/>
          <p:nvPr/>
        </p:nvPicPr>
        <p:blipFill>
          <a:blip r:embed="rId4"/>
          <a:srcRect/>
          <a:stretch/>
        </p:blipFill>
        <p:spPr>
          <a:xfrm>
            <a:off x="876025" y="2054817"/>
            <a:ext cx="2699700" cy="2256016"/>
          </a:xfrm>
          <a:prstGeom prst="rect">
            <a:avLst/>
          </a:prstGeom>
          <a:noFill/>
          <a:ln w="76200" cap="flat" cmpd="sng">
            <a:solidFill>
              <a:schemeClr val="lt1"/>
            </a:solidFill>
            <a:prstDash val="solid"/>
            <a:round/>
            <a:headEnd type="none" w="sm" len="sm"/>
            <a:tailEnd type="none" w="sm" len="sm"/>
          </a:ln>
        </p:spPr>
      </p:pic>
      <p:sp>
        <p:nvSpPr>
          <p:cNvPr id="11" name="Google Shape;144;g2eae5cbf384_0_37">
            <a:extLst>
              <a:ext uri="{FF2B5EF4-FFF2-40B4-BE49-F238E27FC236}">
                <a16:creationId xmlns:a16="http://schemas.microsoft.com/office/drawing/2014/main" id="{268C3729-77C7-4832-B292-C2FB590C5D02}"/>
              </a:ext>
            </a:extLst>
          </p:cNvPr>
          <p:cNvSpPr txBox="1"/>
          <p:nvPr/>
        </p:nvSpPr>
        <p:spPr>
          <a:xfrm>
            <a:off x="2325150" y="188375"/>
            <a:ext cx="449370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rgbClr val="167935"/>
                </a:solidFill>
                <a:latin typeface="Calibri"/>
                <a:ea typeface="Calibri"/>
                <a:cs typeface="Calibri"/>
                <a:sym typeface="Calibri"/>
              </a:rPr>
              <a:t>Disciple</a:t>
            </a:r>
            <a:endParaRPr sz="5300" b="0" i="0" u="none" strike="noStrike" cap="none" dirty="0">
              <a:solidFill>
                <a:srgbClr val="167935"/>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00">
                <a:solidFill>
                  <a:schemeClr val="lt1"/>
                </a:solidFill>
                <a:latin typeface="Calibri"/>
                <a:ea typeface="Calibri"/>
                <a:cs typeface="Calibri"/>
                <a:sym typeface="Calibri"/>
              </a:rPr>
              <a:t>Becoming a Disciple (Or Not)</a:t>
            </a:r>
            <a:endParaRPr sz="4800">
              <a:solidFill>
                <a:schemeClr val="lt1"/>
              </a:solidFill>
              <a:latin typeface="Calibri"/>
              <a:ea typeface="Calibri"/>
              <a:cs typeface="Calibri"/>
              <a:sym typeface="Calibri"/>
            </a:endParaRPr>
          </a:p>
        </p:txBody>
      </p:sp>
      <p:sp>
        <p:nvSpPr>
          <p:cNvPr id="115" name="Google Shape;115;p2"/>
          <p:cNvSpPr txBox="1">
            <a:spLocks noGrp="1"/>
          </p:cNvSpPr>
          <p:nvPr>
            <p:ph type="body" idx="1"/>
          </p:nvPr>
        </p:nvSpPr>
        <p:spPr>
          <a:xfrm>
            <a:off x="699600" y="1548575"/>
            <a:ext cx="3872400" cy="33126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800"/>
              <a:buNone/>
            </a:pPr>
            <a:r>
              <a:rPr lang="en" sz="2700">
                <a:solidFill>
                  <a:srgbClr val="274E13"/>
                </a:solidFill>
                <a:latin typeface="Calibri"/>
                <a:ea typeface="Calibri"/>
                <a:cs typeface="Calibri"/>
                <a:sym typeface="Calibri"/>
              </a:rPr>
              <a:t>Reasons Some Reject Following Jesus:</a:t>
            </a:r>
            <a:endParaRPr sz="2700">
              <a:solidFill>
                <a:srgbClr val="274E13"/>
              </a:solidFill>
              <a:latin typeface="Calibri"/>
              <a:ea typeface="Calibri"/>
              <a:cs typeface="Calibri"/>
              <a:sym typeface="Calibri"/>
            </a:endParaRPr>
          </a:p>
          <a:p>
            <a:pPr marL="457200" lvl="0" indent="-361950" algn="l" rtl="0">
              <a:spcBef>
                <a:spcPts val="1200"/>
              </a:spcBef>
              <a:spcAft>
                <a:spcPts val="0"/>
              </a:spcAft>
              <a:buClr>
                <a:srgbClr val="274E13"/>
              </a:buClr>
              <a:buSzPts val="2100"/>
              <a:buFont typeface="Calibri"/>
              <a:buChar char="●"/>
            </a:pPr>
            <a:r>
              <a:rPr lang="en" sz="2100">
                <a:solidFill>
                  <a:srgbClr val="274E13"/>
                </a:solidFill>
                <a:latin typeface="Calibri"/>
                <a:ea typeface="Calibri"/>
                <a:cs typeface="Calibri"/>
                <a:sym typeface="Calibri"/>
              </a:rPr>
              <a:t>A decline of social trust in institutions </a:t>
            </a:r>
            <a:endParaRPr sz="2100">
              <a:solidFill>
                <a:srgbClr val="274E13"/>
              </a:solidFill>
              <a:latin typeface="Calibri"/>
              <a:ea typeface="Calibri"/>
              <a:cs typeface="Calibri"/>
              <a:sym typeface="Calibri"/>
            </a:endParaRPr>
          </a:p>
          <a:p>
            <a:pPr marL="457200" lvl="0" indent="-361950" algn="l" rtl="0">
              <a:spcBef>
                <a:spcPts val="0"/>
              </a:spcBef>
              <a:spcAft>
                <a:spcPts val="0"/>
              </a:spcAft>
              <a:buClr>
                <a:srgbClr val="274E13"/>
              </a:buClr>
              <a:buSzPts val="2100"/>
              <a:buFont typeface="Calibri"/>
              <a:buChar char="●"/>
            </a:pPr>
            <a:r>
              <a:rPr lang="en" sz="2100">
                <a:solidFill>
                  <a:srgbClr val="274E13"/>
                </a:solidFill>
                <a:latin typeface="Calibri"/>
                <a:ea typeface="Calibri"/>
                <a:cs typeface="Calibri"/>
                <a:sym typeface="Calibri"/>
              </a:rPr>
              <a:t>No involvement in religious education or youth ministry </a:t>
            </a:r>
            <a:endParaRPr sz="2100">
              <a:solidFill>
                <a:srgbClr val="274E13"/>
              </a:solidFill>
              <a:latin typeface="Calibri"/>
              <a:ea typeface="Calibri"/>
              <a:cs typeface="Calibri"/>
              <a:sym typeface="Calibri"/>
            </a:endParaRPr>
          </a:p>
          <a:p>
            <a:pPr marL="457200" lvl="0" indent="-361950" algn="l" rtl="0">
              <a:spcBef>
                <a:spcPts val="0"/>
              </a:spcBef>
              <a:spcAft>
                <a:spcPts val="0"/>
              </a:spcAft>
              <a:buClr>
                <a:srgbClr val="274E13"/>
              </a:buClr>
              <a:buSzPts val="2100"/>
              <a:buFont typeface="Calibri"/>
              <a:buChar char="●"/>
            </a:pPr>
            <a:r>
              <a:rPr lang="en" sz="2100">
                <a:solidFill>
                  <a:srgbClr val="274E13"/>
                </a:solidFill>
                <a:latin typeface="Calibri"/>
                <a:ea typeface="Calibri"/>
                <a:cs typeface="Calibri"/>
                <a:sym typeface="Calibri"/>
              </a:rPr>
              <a:t>Dislike for the religion’s rules and perceived rigidity</a:t>
            </a:r>
            <a:endParaRPr sz="3900">
              <a:solidFill>
                <a:srgbClr val="274E13"/>
              </a:solidFill>
              <a:latin typeface="Calibri"/>
              <a:ea typeface="Calibri"/>
              <a:cs typeface="Calibri"/>
              <a:sym typeface="Calibri"/>
            </a:endParaRPr>
          </a:p>
        </p:txBody>
      </p:sp>
      <p:pic>
        <p:nvPicPr>
          <p:cNvPr id="116" name="Google Shape;116;p2"/>
          <p:cNvPicPr preferRelativeResize="0"/>
          <p:nvPr/>
        </p:nvPicPr>
        <p:blipFill rotWithShape="1">
          <a:blip r:embed="rId4"/>
          <a:srcRect l="21158" t="18871" r="39656" b="17744"/>
          <a:stretch/>
        </p:blipFill>
        <p:spPr>
          <a:xfrm>
            <a:off x="5470700" y="1763485"/>
            <a:ext cx="2419350" cy="2934989"/>
          </a:xfrm>
          <a:prstGeom prst="rect">
            <a:avLst/>
          </a:prstGeom>
          <a:noFill/>
          <a:ln w="76200" cap="flat" cmpd="sng">
            <a:solidFill>
              <a:srgbClr val="38761D"/>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5"/>
          <p:cNvSpPr txBox="1">
            <a:spLocks noGrp="1"/>
          </p:cNvSpPr>
          <p:nvPr>
            <p:ph type="title"/>
          </p:nvPr>
        </p:nvSpPr>
        <p:spPr>
          <a:xfrm>
            <a:off x="188250" y="280425"/>
            <a:ext cx="8703600" cy="872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4400" b="1" i="1">
                <a:solidFill>
                  <a:schemeClr val="lt1"/>
                </a:solidFill>
                <a:latin typeface="Calibri"/>
                <a:ea typeface="Calibri"/>
                <a:cs typeface="Calibri"/>
                <a:sym typeface="Calibri"/>
              </a:rPr>
              <a:t>‘Take up Your Cross and Follow Me’</a:t>
            </a:r>
            <a:endParaRPr sz="4400" b="1" i="1">
              <a:solidFill>
                <a:schemeClr val="lt1"/>
              </a:solidFill>
              <a:latin typeface="Calibri"/>
              <a:ea typeface="Calibri"/>
              <a:cs typeface="Calibri"/>
              <a:sym typeface="Calibri"/>
            </a:endParaRPr>
          </a:p>
        </p:txBody>
      </p:sp>
      <p:sp>
        <p:nvSpPr>
          <p:cNvPr id="122" name="Google Shape;122;p5"/>
          <p:cNvSpPr txBox="1">
            <a:spLocks noGrp="1"/>
          </p:cNvSpPr>
          <p:nvPr>
            <p:ph type="body" idx="1"/>
          </p:nvPr>
        </p:nvSpPr>
        <p:spPr>
          <a:xfrm>
            <a:off x="375600" y="1374775"/>
            <a:ext cx="3194100" cy="3324300"/>
          </a:xfrm>
          <a:prstGeom prst="rect">
            <a:avLst/>
          </a:prstGeom>
          <a:noFill/>
          <a:ln>
            <a:noFill/>
          </a:ln>
        </p:spPr>
        <p:txBody>
          <a:bodyPr spcFirstLastPara="1" wrap="square" lIns="91425" tIns="91425" rIns="91425" bIns="91425" anchor="t" anchorCtr="0">
            <a:normAutofit/>
          </a:bodyPr>
          <a:lstStyle/>
          <a:p>
            <a:pPr marL="457200" lvl="0" indent="0" algn="ctr" rtl="0">
              <a:lnSpc>
                <a:spcPct val="115000"/>
              </a:lnSpc>
              <a:spcBef>
                <a:spcPts val="0"/>
              </a:spcBef>
              <a:spcAft>
                <a:spcPts val="0"/>
              </a:spcAft>
              <a:buNone/>
            </a:pPr>
            <a:r>
              <a:rPr lang="en" sz="3600" b="1">
                <a:solidFill>
                  <a:schemeClr val="lt1"/>
                </a:solidFill>
                <a:latin typeface="Calibri"/>
                <a:ea typeface="Calibri"/>
                <a:cs typeface="Calibri"/>
                <a:sym typeface="Calibri"/>
              </a:rPr>
              <a:t>There is a cost in following Jesus.</a:t>
            </a:r>
            <a:endParaRPr sz="3600" b="1">
              <a:solidFill>
                <a:schemeClr val="lt1"/>
              </a:solidFill>
              <a:latin typeface="Calibri"/>
              <a:ea typeface="Calibri"/>
              <a:cs typeface="Calibri"/>
              <a:sym typeface="Calibri"/>
            </a:endParaRPr>
          </a:p>
        </p:txBody>
      </p:sp>
      <p:pic>
        <p:nvPicPr>
          <p:cNvPr id="123" name="Google Shape;123;p5"/>
          <p:cNvPicPr preferRelativeResize="0"/>
          <p:nvPr/>
        </p:nvPicPr>
        <p:blipFill>
          <a:blip r:embed="rId4"/>
          <a:srcRect/>
          <a:stretch/>
        </p:blipFill>
        <p:spPr>
          <a:xfrm>
            <a:off x="4294414" y="1285967"/>
            <a:ext cx="4033157" cy="3413108"/>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pic>
        <p:nvPicPr>
          <p:cNvPr id="128" name="Google Shape;128;p14"/>
          <p:cNvPicPr preferRelativeResize="0"/>
          <p:nvPr/>
        </p:nvPicPr>
        <p:blipFill rotWithShape="1">
          <a:blip r:embed="rId4">
            <a:alphaModFix/>
          </a:blip>
          <a:srcRect/>
          <a:stretch/>
        </p:blipFill>
        <p:spPr>
          <a:xfrm>
            <a:off x="5639279" y="1684450"/>
            <a:ext cx="3034375" cy="2586275"/>
          </a:xfrm>
          <a:prstGeom prst="rect">
            <a:avLst/>
          </a:prstGeom>
          <a:noFill/>
          <a:ln>
            <a:noFill/>
          </a:ln>
        </p:spPr>
      </p:pic>
      <p:sp>
        <p:nvSpPr>
          <p:cNvPr id="129" name="Google Shape;129;p14"/>
          <p:cNvSpPr txBox="1">
            <a:spLocks noGrp="1"/>
          </p:cNvSpPr>
          <p:nvPr>
            <p:ph type="body" idx="1"/>
          </p:nvPr>
        </p:nvSpPr>
        <p:spPr>
          <a:xfrm>
            <a:off x="1084075" y="1269375"/>
            <a:ext cx="4146000" cy="3416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endParaRPr dirty="0"/>
          </a:p>
          <a:p>
            <a:pPr marL="0" lvl="0" indent="0" algn="r" rtl="0">
              <a:lnSpc>
                <a:spcPct val="115000"/>
              </a:lnSpc>
              <a:spcBef>
                <a:spcPts val="1200"/>
              </a:spcBef>
              <a:spcAft>
                <a:spcPts val="1200"/>
              </a:spcAft>
              <a:buSzPts val="1800"/>
              <a:buNone/>
            </a:pPr>
            <a:r>
              <a:rPr lang="en" sz="3400" dirty="0">
                <a:solidFill>
                  <a:srgbClr val="0C343D"/>
                </a:solidFill>
                <a:latin typeface="Calibri"/>
                <a:ea typeface="Calibri"/>
                <a:cs typeface="Calibri"/>
                <a:sym typeface="Calibri"/>
              </a:rPr>
              <a:t>Name a practical way you or someone you know “takes up the cross” for Jesus in everyday life. </a:t>
            </a:r>
            <a:endParaRPr sz="3400" dirty="0">
              <a:solidFill>
                <a:srgbClr val="0C343D"/>
              </a:solidFill>
              <a:latin typeface="Calibri"/>
              <a:ea typeface="Calibri"/>
              <a:cs typeface="Calibri"/>
              <a:sym typeface="Calibri"/>
            </a:endParaRPr>
          </a:p>
        </p:txBody>
      </p:sp>
      <p:sp>
        <p:nvSpPr>
          <p:cNvPr id="5" name="Google Shape;143;g2eae5cbf384_0_37">
            <a:extLst>
              <a:ext uri="{FF2B5EF4-FFF2-40B4-BE49-F238E27FC236}">
                <a16:creationId xmlns:a16="http://schemas.microsoft.com/office/drawing/2014/main" id="{970FBC1D-E6A6-46AD-8AFC-6752C3B5472D}"/>
              </a:ext>
            </a:extLst>
          </p:cNvPr>
          <p:cNvSpPr/>
          <p:nvPr/>
        </p:nvSpPr>
        <p:spPr>
          <a:xfrm>
            <a:off x="822275" y="188375"/>
            <a:ext cx="7499450" cy="1116000"/>
          </a:xfrm>
          <a:prstGeom prst="roundRect">
            <a:avLst>
              <a:gd name="adj" fmla="val 16667"/>
            </a:avLst>
          </a:prstGeom>
          <a:solidFill>
            <a:srgbClr val="16793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6" name="Google Shape;144;g2eae5cbf384_0_37">
            <a:extLst>
              <a:ext uri="{FF2B5EF4-FFF2-40B4-BE49-F238E27FC236}">
                <a16:creationId xmlns:a16="http://schemas.microsoft.com/office/drawing/2014/main" id="{D6AEA684-0291-437F-91B3-1ED6D0406C64}"/>
              </a:ext>
            </a:extLst>
          </p:cNvPr>
          <p:cNvSpPr txBox="1"/>
          <p:nvPr/>
        </p:nvSpPr>
        <p:spPr>
          <a:xfrm>
            <a:off x="2325150" y="188375"/>
            <a:ext cx="449370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Turn &amp; Talk</a:t>
            </a:r>
            <a:endParaRPr sz="53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g2eae5cbf384_0_14"/>
          <p:cNvSpPr txBox="1">
            <a:spLocks noGrp="1"/>
          </p:cNvSpPr>
          <p:nvPr>
            <p:ph type="title"/>
          </p:nvPr>
        </p:nvSpPr>
        <p:spPr>
          <a:xfrm>
            <a:off x="3859100" y="359950"/>
            <a:ext cx="5140800" cy="872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3600" b="1" i="1">
                <a:solidFill>
                  <a:schemeClr val="lt1"/>
                </a:solidFill>
                <a:latin typeface="Calibri"/>
                <a:ea typeface="Calibri"/>
                <a:cs typeface="Calibri"/>
                <a:sym typeface="Calibri"/>
              </a:rPr>
              <a:t>Discipleship is Worth It</a:t>
            </a:r>
            <a:endParaRPr sz="3600" b="1" i="1">
              <a:solidFill>
                <a:schemeClr val="lt1"/>
              </a:solidFill>
              <a:latin typeface="Calibri"/>
              <a:ea typeface="Calibri"/>
              <a:cs typeface="Calibri"/>
              <a:sym typeface="Calibri"/>
            </a:endParaRPr>
          </a:p>
        </p:txBody>
      </p:sp>
      <p:sp>
        <p:nvSpPr>
          <p:cNvPr id="136" name="Google Shape;136;g2eae5cbf384_0_14"/>
          <p:cNvSpPr txBox="1">
            <a:spLocks noGrp="1"/>
          </p:cNvSpPr>
          <p:nvPr>
            <p:ph type="body" idx="1"/>
          </p:nvPr>
        </p:nvSpPr>
        <p:spPr>
          <a:xfrm>
            <a:off x="4844300" y="1593623"/>
            <a:ext cx="3170400" cy="2820300"/>
          </a:xfrm>
          <a:prstGeom prst="rect">
            <a:avLst/>
          </a:prstGeom>
          <a:noFill/>
          <a:ln>
            <a:noFill/>
          </a:ln>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sz="3600" b="1">
                <a:solidFill>
                  <a:schemeClr val="lt1"/>
                </a:solidFill>
                <a:latin typeface="Calibri"/>
                <a:ea typeface="Calibri"/>
                <a:cs typeface="Calibri"/>
                <a:sym typeface="Calibri"/>
              </a:rPr>
              <a:t>‘I have come so that they may have life and have it in abundance.’</a:t>
            </a:r>
            <a:endParaRPr sz="3600" b="1">
              <a:solidFill>
                <a:schemeClr val="lt1"/>
              </a:solidFill>
              <a:latin typeface="Calibri"/>
              <a:ea typeface="Calibri"/>
              <a:cs typeface="Calibri"/>
              <a:sym typeface="Calibri"/>
            </a:endParaRPr>
          </a:p>
          <a:p>
            <a:pPr marL="0" lvl="0" indent="0" algn="ctr" rtl="0">
              <a:spcBef>
                <a:spcPts val="0"/>
              </a:spcBef>
              <a:spcAft>
                <a:spcPts val="0"/>
              </a:spcAft>
              <a:buNone/>
            </a:pPr>
            <a:r>
              <a:rPr lang="en" sz="3600" b="1">
                <a:solidFill>
                  <a:schemeClr val="lt1"/>
                </a:solidFill>
                <a:latin typeface="Calibri"/>
                <a:ea typeface="Calibri"/>
                <a:cs typeface="Calibri"/>
                <a:sym typeface="Calibri"/>
              </a:rPr>
              <a:t> -Jn 10:10</a:t>
            </a:r>
            <a:endParaRPr sz="3600" b="1">
              <a:solidFill>
                <a:schemeClr val="lt1"/>
              </a:solidFill>
              <a:latin typeface="Calibri"/>
              <a:ea typeface="Calibri"/>
              <a:cs typeface="Calibri"/>
              <a:sym typeface="Calibri"/>
            </a:endParaRPr>
          </a:p>
        </p:txBody>
      </p:sp>
      <p:pic>
        <p:nvPicPr>
          <p:cNvPr id="137" name="Google Shape;137;g2eae5cbf384_0_14"/>
          <p:cNvPicPr preferRelativeResize="0"/>
          <p:nvPr/>
        </p:nvPicPr>
        <p:blipFill>
          <a:blip r:embed="rId4">
            <a:alphaModFix/>
          </a:blip>
          <a:stretch>
            <a:fillRect/>
          </a:stretch>
        </p:blipFill>
        <p:spPr>
          <a:xfrm>
            <a:off x="0" y="0"/>
            <a:ext cx="3859110" cy="51435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g2eae5cbf384_0_37"/>
          <p:cNvSpPr txBox="1">
            <a:spLocks noGrp="1"/>
          </p:cNvSpPr>
          <p:nvPr>
            <p:ph type="subTitle" idx="1"/>
          </p:nvPr>
        </p:nvSpPr>
        <p:spPr>
          <a:xfrm>
            <a:off x="4201200" y="1663875"/>
            <a:ext cx="4493700" cy="29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300" dirty="0">
                <a:solidFill>
                  <a:schemeClr val="lt1"/>
                </a:solidFill>
                <a:latin typeface="Calibri"/>
                <a:ea typeface="Calibri"/>
                <a:cs typeface="Calibri"/>
                <a:sym typeface="Calibri"/>
              </a:rPr>
              <a:t>The early Christians used “the way” to describe the Church itself. It is not a path to heaven and the Father that one travels half-heartedly. Rather, as Jesus said, he himself is “the way.” To follow Jesus “on the way” means forging a deep friendship and bond with Jesus.</a:t>
            </a:r>
            <a:endParaRPr sz="2200" dirty="0">
              <a:solidFill>
                <a:schemeClr val="lt1"/>
              </a:solidFill>
              <a:latin typeface="Calibri"/>
              <a:ea typeface="Calibri"/>
              <a:cs typeface="Calibri"/>
              <a:sym typeface="Calibri"/>
            </a:endParaRPr>
          </a:p>
        </p:txBody>
      </p:sp>
      <p:sp>
        <p:nvSpPr>
          <p:cNvPr id="143" name="Google Shape;143;g2eae5cbf384_0_37"/>
          <p:cNvSpPr/>
          <p:nvPr/>
        </p:nvSpPr>
        <p:spPr>
          <a:xfrm>
            <a:off x="822275" y="188375"/>
            <a:ext cx="7499450" cy="1116000"/>
          </a:xfrm>
          <a:prstGeom prst="roundRect">
            <a:avLst>
              <a:gd name="adj" fmla="val 16667"/>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144" name="Google Shape;144;g2eae5cbf384_0_37"/>
          <p:cNvSpPr txBox="1"/>
          <p:nvPr/>
        </p:nvSpPr>
        <p:spPr>
          <a:xfrm>
            <a:off x="2325150" y="188375"/>
            <a:ext cx="449370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rgbClr val="167935"/>
                </a:solidFill>
                <a:latin typeface="Calibri"/>
                <a:ea typeface="Calibri"/>
                <a:cs typeface="Calibri"/>
                <a:sym typeface="Calibri"/>
              </a:rPr>
              <a:t>The Way</a:t>
            </a:r>
            <a:endParaRPr sz="5300" b="0" i="0" u="none" strike="noStrike" cap="none" dirty="0">
              <a:solidFill>
                <a:srgbClr val="167935"/>
              </a:solidFill>
              <a:latin typeface="Calibri"/>
              <a:ea typeface="Calibri"/>
              <a:cs typeface="Calibri"/>
              <a:sym typeface="Calibri"/>
            </a:endParaRPr>
          </a:p>
        </p:txBody>
      </p:sp>
      <p:sp>
        <p:nvSpPr>
          <p:cNvPr id="145" name="Google Shape;145;g2eae5cbf384_0_3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2eae5cbf384_0_3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7" name="Google Shape;147;g2eae5cbf384_0_37"/>
          <p:cNvPicPr preferRelativeResize="0"/>
          <p:nvPr/>
        </p:nvPicPr>
        <p:blipFill>
          <a:blip r:embed="rId4">
            <a:alphaModFix/>
          </a:blip>
          <a:stretch>
            <a:fillRect/>
          </a:stretch>
        </p:blipFill>
        <p:spPr>
          <a:xfrm>
            <a:off x="607625" y="1890823"/>
            <a:ext cx="3357826" cy="2534101"/>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0" y="420825"/>
            <a:ext cx="9144000" cy="1132200"/>
          </a:xfrm>
          <a:prstGeom prst="rect">
            <a:avLst/>
          </a:prstGeom>
          <a:gradFill>
            <a:gsLst>
              <a:gs pos="0">
                <a:srgbClr val="FFC002"/>
              </a:gs>
              <a:gs pos="100000">
                <a:srgbClr val="795B04"/>
              </a:gs>
            </a:gsLst>
            <a:lin ang="5400012" scaled="0"/>
          </a:gra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720" b="1">
                <a:solidFill>
                  <a:schemeClr val="lt1"/>
                </a:solidFill>
                <a:latin typeface="Calibri"/>
                <a:ea typeface="Calibri"/>
                <a:cs typeface="Calibri"/>
                <a:sym typeface="Calibri"/>
              </a:rPr>
              <a:t>Three Steps to Becoming a Better Disciple</a:t>
            </a:r>
            <a:endParaRPr sz="3720" b="1">
              <a:solidFill>
                <a:schemeClr val="lt1"/>
              </a:solidFill>
              <a:latin typeface="Calibri"/>
              <a:ea typeface="Calibri"/>
              <a:cs typeface="Calibri"/>
              <a:sym typeface="Calibri"/>
            </a:endParaRPr>
          </a:p>
        </p:txBody>
      </p:sp>
      <p:sp>
        <p:nvSpPr>
          <p:cNvPr id="153" name="Google Shape;153;p9"/>
          <p:cNvSpPr txBox="1"/>
          <p:nvPr/>
        </p:nvSpPr>
        <p:spPr>
          <a:xfrm>
            <a:off x="3471250" y="4250475"/>
            <a:ext cx="2170500" cy="61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Develop a deep and loving Commitment</a:t>
            </a:r>
            <a:endParaRPr sz="1800" b="1" i="0" u="none" strike="noStrike" cap="none">
              <a:solidFill>
                <a:schemeClr val="lt1"/>
              </a:solidFill>
              <a:latin typeface="Calibri"/>
              <a:ea typeface="Calibri"/>
              <a:cs typeface="Calibri"/>
              <a:sym typeface="Calibri"/>
            </a:endParaRPr>
          </a:p>
        </p:txBody>
      </p:sp>
      <p:sp>
        <p:nvSpPr>
          <p:cNvPr id="154" name="Google Shape;154;p9"/>
          <p:cNvSpPr txBox="1"/>
          <p:nvPr/>
        </p:nvSpPr>
        <p:spPr>
          <a:xfrm>
            <a:off x="6124525" y="4250475"/>
            <a:ext cx="2170500" cy="54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Help Jesus Share His Message</a:t>
            </a:r>
            <a:endParaRPr sz="1800" b="1" i="0" u="none" strike="noStrike" cap="none">
              <a:solidFill>
                <a:schemeClr val="lt1"/>
              </a:solidFill>
              <a:latin typeface="Calibri"/>
              <a:ea typeface="Calibri"/>
              <a:cs typeface="Calibri"/>
              <a:sym typeface="Calibri"/>
            </a:endParaRPr>
          </a:p>
        </p:txBody>
      </p:sp>
      <p:sp>
        <p:nvSpPr>
          <p:cNvPr id="155" name="Google Shape;155;p9"/>
          <p:cNvSpPr txBox="1"/>
          <p:nvPr/>
        </p:nvSpPr>
        <p:spPr>
          <a:xfrm>
            <a:off x="998875" y="4250475"/>
            <a:ext cx="1989600" cy="57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Learn from Jesus’s Teaching</a:t>
            </a:r>
            <a:endParaRPr sz="1800" b="1" i="0" u="none" strike="noStrike" cap="none">
              <a:solidFill>
                <a:schemeClr val="lt1"/>
              </a:solidFill>
              <a:latin typeface="Calibri"/>
              <a:ea typeface="Calibri"/>
              <a:cs typeface="Calibri"/>
              <a:sym typeface="Calibri"/>
            </a:endParaRPr>
          </a:p>
        </p:txBody>
      </p:sp>
      <p:pic>
        <p:nvPicPr>
          <p:cNvPr id="156" name="Google Shape;156;p9"/>
          <p:cNvPicPr preferRelativeResize="0"/>
          <p:nvPr/>
        </p:nvPicPr>
        <p:blipFill>
          <a:blip r:embed="rId3">
            <a:alphaModFix/>
          </a:blip>
          <a:stretch>
            <a:fillRect/>
          </a:stretch>
        </p:blipFill>
        <p:spPr>
          <a:xfrm>
            <a:off x="6124525" y="1981075"/>
            <a:ext cx="2129474" cy="2129501"/>
          </a:xfrm>
          <a:prstGeom prst="rect">
            <a:avLst/>
          </a:prstGeom>
          <a:noFill/>
          <a:ln w="76200" cap="flat" cmpd="sng">
            <a:solidFill>
              <a:schemeClr val="lt1"/>
            </a:solidFill>
            <a:prstDash val="solid"/>
            <a:round/>
            <a:headEnd type="none" w="sm" len="sm"/>
            <a:tailEnd type="none" w="sm" len="sm"/>
          </a:ln>
        </p:spPr>
      </p:pic>
      <p:pic>
        <p:nvPicPr>
          <p:cNvPr id="157" name="Google Shape;157;p9"/>
          <p:cNvPicPr preferRelativeResize="0"/>
          <p:nvPr/>
        </p:nvPicPr>
        <p:blipFill rotWithShape="1">
          <a:blip r:embed="rId4">
            <a:alphaModFix/>
          </a:blip>
          <a:srcRect b="36904"/>
          <a:stretch/>
        </p:blipFill>
        <p:spPr>
          <a:xfrm>
            <a:off x="870988" y="1981075"/>
            <a:ext cx="2245374" cy="2129495"/>
          </a:xfrm>
          <a:prstGeom prst="rect">
            <a:avLst/>
          </a:prstGeom>
          <a:noFill/>
          <a:ln w="76200" cap="flat" cmpd="sng">
            <a:solidFill>
              <a:schemeClr val="lt1"/>
            </a:solidFill>
            <a:prstDash val="solid"/>
            <a:round/>
            <a:headEnd type="none" w="sm" len="sm"/>
            <a:tailEnd type="none" w="sm" len="sm"/>
          </a:ln>
        </p:spPr>
      </p:pic>
      <p:pic>
        <p:nvPicPr>
          <p:cNvPr id="158" name="Google Shape;158;p9"/>
          <p:cNvPicPr preferRelativeResize="0"/>
          <p:nvPr/>
        </p:nvPicPr>
        <p:blipFill rotWithShape="1">
          <a:blip r:embed="rId5">
            <a:alphaModFix/>
          </a:blip>
          <a:srcRect t="31823" b="9210"/>
          <a:stretch/>
        </p:blipFill>
        <p:spPr>
          <a:xfrm>
            <a:off x="3535188" y="1981075"/>
            <a:ext cx="2170499" cy="21295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7"/>
          <p:cNvSpPr txBox="1">
            <a:spLocks noGrp="1"/>
          </p:cNvSpPr>
          <p:nvPr>
            <p:ph type="title"/>
          </p:nvPr>
        </p:nvSpPr>
        <p:spPr>
          <a:xfrm>
            <a:off x="311700" y="445025"/>
            <a:ext cx="8520600" cy="808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420" b="1">
                <a:solidFill>
                  <a:srgbClr val="7F6000"/>
                </a:solidFill>
                <a:latin typeface="Calibri"/>
                <a:ea typeface="Calibri"/>
                <a:cs typeface="Calibri"/>
                <a:sym typeface="Calibri"/>
              </a:rPr>
              <a:t>Jesus’s Friends: Mary Magdalene</a:t>
            </a:r>
            <a:endParaRPr sz="4420" b="1">
              <a:solidFill>
                <a:srgbClr val="7F6000"/>
              </a:solidFill>
              <a:latin typeface="Calibri"/>
              <a:ea typeface="Calibri"/>
              <a:cs typeface="Calibri"/>
              <a:sym typeface="Calibri"/>
            </a:endParaRPr>
          </a:p>
        </p:txBody>
      </p:sp>
      <p:sp>
        <p:nvSpPr>
          <p:cNvPr id="164" name="Google Shape;164;p7"/>
          <p:cNvSpPr txBox="1">
            <a:spLocks noGrp="1"/>
          </p:cNvSpPr>
          <p:nvPr>
            <p:ph type="body" idx="1"/>
          </p:nvPr>
        </p:nvSpPr>
        <p:spPr>
          <a:xfrm>
            <a:off x="897600" y="1174450"/>
            <a:ext cx="3674400" cy="36900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1100"/>
              </a:spcBef>
              <a:spcAft>
                <a:spcPts val="0"/>
              </a:spcAft>
              <a:buClr>
                <a:schemeClr val="dk1"/>
              </a:buClr>
              <a:buSzPct val="36666"/>
              <a:buFont typeface="Arial"/>
              <a:buNone/>
            </a:pPr>
            <a:endParaRPr lang="en-US" sz="3000" b="1" dirty="0">
              <a:solidFill>
                <a:srgbClr val="BF9000"/>
              </a:solidFill>
              <a:latin typeface="Calibri"/>
              <a:ea typeface="Calibri"/>
              <a:cs typeface="Calibri"/>
              <a:sym typeface="Calibri"/>
            </a:endParaRPr>
          </a:p>
          <a:p>
            <a:pPr marL="0" lvl="0" indent="0" algn="r" rtl="0">
              <a:lnSpc>
                <a:spcPct val="115000"/>
              </a:lnSpc>
              <a:spcBef>
                <a:spcPts val="0"/>
              </a:spcBef>
              <a:spcAft>
                <a:spcPts val="0"/>
              </a:spcAft>
              <a:buSzPct val="56069"/>
              <a:buNone/>
            </a:pPr>
            <a:r>
              <a:rPr lang="en" sz="3470" b="1" dirty="0">
                <a:solidFill>
                  <a:srgbClr val="7F6000"/>
                </a:solidFill>
                <a:highlight>
                  <a:srgbClr val="FFFFFF"/>
                </a:highlight>
                <a:latin typeface="Calibri"/>
                <a:ea typeface="Calibri"/>
                <a:cs typeface="Calibri"/>
                <a:sym typeface="Calibri"/>
              </a:rPr>
              <a:t>"I was one way, and now I'm completely different. And the thing that happened in between was Him.”</a:t>
            </a:r>
            <a:endParaRPr sz="3470" b="1" dirty="0">
              <a:solidFill>
                <a:srgbClr val="7F6000"/>
              </a:solidFill>
              <a:highlight>
                <a:srgbClr val="FFFFFF"/>
              </a:highlight>
              <a:latin typeface="Calibri"/>
              <a:ea typeface="Calibri"/>
              <a:cs typeface="Calibri"/>
              <a:sym typeface="Calibri"/>
            </a:endParaRPr>
          </a:p>
          <a:p>
            <a:pPr marL="0" lvl="0" indent="0" algn="ctr" rtl="0">
              <a:lnSpc>
                <a:spcPct val="115000"/>
              </a:lnSpc>
              <a:spcBef>
                <a:spcPts val="1200"/>
              </a:spcBef>
              <a:spcAft>
                <a:spcPts val="1200"/>
              </a:spcAft>
              <a:buSzPct val="80685"/>
              <a:buNone/>
            </a:pPr>
            <a:r>
              <a:rPr lang="en" sz="2411" b="1" dirty="0">
                <a:solidFill>
                  <a:srgbClr val="7F6000"/>
                </a:solidFill>
                <a:highlight>
                  <a:srgbClr val="FFFFFF"/>
                </a:highlight>
                <a:latin typeface="Calibri"/>
                <a:ea typeface="Calibri"/>
                <a:cs typeface="Calibri"/>
                <a:sym typeface="Calibri"/>
              </a:rPr>
              <a:t>-Mary Magdalene, The Chosen</a:t>
            </a:r>
            <a:endParaRPr sz="2411" b="1" dirty="0">
              <a:solidFill>
                <a:srgbClr val="7F6000"/>
              </a:solidFill>
              <a:latin typeface="Calibri"/>
              <a:ea typeface="Calibri"/>
              <a:cs typeface="Calibri"/>
              <a:sym typeface="Calibri"/>
            </a:endParaRPr>
          </a:p>
        </p:txBody>
      </p:sp>
      <p:pic>
        <p:nvPicPr>
          <p:cNvPr id="165" name="Google Shape;165;p7"/>
          <p:cNvPicPr preferRelativeResize="0"/>
          <p:nvPr/>
        </p:nvPicPr>
        <p:blipFill>
          <a:blip r:embed="rId4"/>
          <a:srcRect/>
          <a:stretch/>
        </p:blipFill>
        <p:spPr>
          <a:xfrm>
            <a:off x="5491109" y="1669400"/>
            <a:ext cx="2232082" cy="2700100"/>
          </a:xfrm>
          <a:prstGeom prst="rect">
            <a:avLst/>
          </a:prstGeom>
          <a:noFill/>
          <a:ln w="76200" cap="flat" cmpd="sng">
            <a:solidFill>
              <a:srgbClr val="BF9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1598</TotalTime>
  <Words>5581</Words>
  <Application>Microsoft Office PowerPoint</Application>
  <PresentationFormat>On-screen Show (16:9)</PresentationFormat>
  <Paragraphs>262</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Impact</vt:lpstr>
      <vt:lpstr>EB Garamond</vt:lpstr>
      <vt:lpstr>Arial</vt:lpstr>
      <vt:lpstr>Calibri</vt:lpstr>
      <vt:lpstr>Simple Light</vt:lpstr>
      <vt:lpstr>Simple Light</vt:lpstr>
      <vt:lpstr>PowerPoint Presentation</vt:lpstr>
      <vt:lpstr>PowerPoint Presentation</vt:lpstr>
      <vt:lpstr>Becoming a Disciple (Or Not)</vt:lpstr>
      <vt:lpstr>‘Take up Your Cross and Follow Me’</vt:lpstr>
      <vt:lpstr>PowerPoint Presentation</vt:lpstr>
      <vt:lpstr>Discipleship is Worth It</vt:lpstr>
      <vt:lpstr>PowerPoint Presentation</vt:lpstr>
      <vt:lpstr>Three Steps to Becoming a Better Disciple</vt:lpstr>
      <vt:lpstr>Jesus’s Friends: Mary Magdalene</vt:lpstr>
      <vt:lpstr>Jesus’s Friends: Peter</vt:lpstr>
      <vt:lpstr>Jesus has chosen us to be his friends</vt:lpstr>
      <vt:lpstr>PowerPoint Presentation</vt:lpstr>
      <vt:lpstr>PowerPoint Presentation</vt:lpstr>
      <vt:lpstr>Discipleship &amp; Commitment</vt:lpstr>
      <vt:lpstr>Four Ways to Evangelize</vt:lpstr>
      <vt:lpstr> Jesus Taught His Disciples How to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Amodei</dc:creator>
  <cp:lastModifiedBy>Robert Harig</cp:lastModifiedBy>
  <cp:revision>8</cp:revision>
  <dcterms:modified xsi:type="dcterms:W3CDTF">2024-12-04T15:57:21Z</dcterms:modified>
</cp:coreProperties>
</file>