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embeddedFontLst>
    <p:embeddedFont>
      <p:font typeface="Calibri" panose="020F0502020204030204" pitchFamily="34" charset="0"/>
      <p:regular r:id="rId18"/>
      <p:bold r:id="rId19"/>
      <p:italic r:id="rId20"/>
      <p:boldItalic r:id="rId21"/>
    </p:embeddedFont>
    <p:embeddedFont>
      <p:font typeface="Corbel" panose="020B0503020204020204" pitchFamily="34" charset="0"/>
      <p:regular r:id="rId22"/>
      <p:bold r:id="rId23"/>
      <p:italic r:id="rId24"/>
      <p:boldItalic r:id="rId25"/>
    </p:embeddedFont>
    <p:embeddedFont>
      <p:font typeface="Goudy Old Style" panose="02020502050305020303" pitchFamily="18" charset="0"/>
      <p:regular r:id="rId26"/>
      <p:bold r:id="rId27"/>
      <p:italic r:id="rId28"/>
    </p:embeddedFont>
    <p:embeddedFont>
      <p:font typeface="Impact" panose="020B0806030902050204" pitchFamily="34" charset="0"/>
      <p:regular r:id="rId29"/>
    </p:embeddedFont>
    <p:embeddedFont>
      <p:font typeface="Roboto Thin" panose="02000000000000000000" pitchFamily="2"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ly Barth" initials="LB" lastIdx="13" clrIdx="0">
    <p:extLst>
      <p:ext uri="{19B8F6BF-5375-455C-9EA6-DF929625EA0E}">
        <p15:presenceInfo xmlns:p15="http://schemas.microsoft.com/office/powerpoint/2012/main" userId="Lily Barth"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41B47"/>
    <a:srgbClr val="7F6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9528" autoAdjust="0"/>
  </p:normalViewPr>
  <p:slideViewPr>
    <p:cSldViewPr snapToGrid="0">
      <p:cViewPr varScale="1">
        <p:scale>
          <a:sx n="44" d="100"/>
          <a:sy n="44" d="100"/>
        </p:scale>
        <p:origin x="1224" y="2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21" Type="http://schemas.openxmlformats.org/officeDocument/2006/relationships/font" Target="fonts/font4.fntdata"/><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mmons.wikimedia.org/wiki/File:People.svg"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aleteia.org/2017/09/19/10-short-and-powerful-prayers-to-pray-during-the-day" TargetMode="External"/><Relationship Id="rId4" Type="http://schemas.openxmlformats.org/officeDocument/2006/relationships/hyperlink" Target="http://creativecommons.org/publicdomain/zero/1.0/deed.en"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commons.wikimedia.org/wiki/User:Melchior2008"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catholic.com/tract/the-lords-prayer"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reativecommons.org/publicdomain/zero/1.0/deed.en" TargetMode="External"/><Relationship Id="rId7" Type="http://schemas.openxmlformats.org/officeDocument/2006/relationships/hyperlink" Target="https://www.catholic365.com/article/30406/the-catechism-of-the-catholic-church-sturdy-pillars-and-golden-threads.html"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pixabay.com/users/artsybee-462611/" TargetMode="External"/><Relationship Id="rId5" Type="http://schemas.openxmlformats.org/officeDocument/2006/relationships/hyperlink" Target="https://creativecommons.org/licenses/by-sa/4.0" TargetMode="External"/><Relationship Id="rId4" Type="http://schemas.openxmlformats.org/officeDocument/2006/relationships/hyperlink" Target="https://commons.wikimedia.org/w/index.php?title=User:Traderb90&amp;action=edit&amp;redlink=1" TargetMode="Externa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catholiceducation.org/en/religion-and-philosophy/spiritual-life/prayer.html" TargetMode="External"/><Relationship Id="rId3" Type="http://schemas.openxmlformats.org/officeDocument/2006/relationships/hyperlink" Target="https://commons.wikimedia.org/wiki/%C3%81vila" TargetMode="External"/><Relationship Id="rId7" Type="http://schemas.openxmlformats.org/officeDocument/2006/relationships/hyperlink" Target="https://www.catholic365.com/article/32118/nurturing-a-deeper-relationship-with-god.html"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youtu.be/hkinV3_1W5E" TargetMode="External"/><Relationship Id="rId5" Type="http://schemas.openxmlformats.org/officeDocument/2006/relationships/hyperlink" Target="https://creativecommons.org/licenses/by/2.5" TargetMode="External"/><Relationship Id="rId4" Type="http://schemas.openxmlformats.org/officeDocument/2006/relationships/hyperlink" Target="https://commons.wikimedia.org/wiki/User:Xauxa"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ommons.wikimedia.org/wiki/User:AFBorchert"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youtu.be/DshDkE6O9UA" TargetMode="External"/><Relationship Id="rId4" Type="http://schemas.openxmlformats.org/officeDocument/2006/relationships/hyperlink" Target="https://creativecommons.org/licenses/by-sa/4.0"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wikipedia.org/wiki/en:Frans_Francken_the_Younger"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commons.wikimedia.org/wiki/File:Ambrosius_Francken_(II),_Frans_Francken_(II)_and_Joos_de_Momper_(II)_-_Mary_visits_her_niece_Elizabeth.jpg" TargetMode="External"/><Relationship Id="rId5" Type="http://schemas.openxmlformats.org/officeDocument/2006/relationships/hyperlink" Target="https://en.wikipedia.org/wiki/en:Joos_de_Momper" TargetMode="External"/><Relationship Id="rId4" Type="http://schemas.openxmlformats.org/officeDocument/2006/relationships/hyperlink" Target="https://en.wikipedia.org/wiki/en:Ambrosius_Francken_II"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ommons.wikimedia.org/wiki/File:Meister_von_Seitenstetten_-_Maria_Verk%C3%BCndigung.JPG"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youtu.be/TxBK4eFaqK0" TargetMode="Externa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creativecommons.org/publicdomain/zero/1.0/deed.en" TargetMode="External"/><Relationship Id="rId3" Type="http://schemas.openxmlformats.org/officeDocument/2006/relationships/hyperlink" Target="https://commons.wikimedia.org/w/index.php?title=User:MNL897&amp;action=edit&amp;redlink=1" TargetMode="External"/><Relationship Id="rId7" Type="http://schemas.openxmlformats.org/officeDocument/2006/relationships/hyperlink" Target="https://commons.wikimedia.org/wiki/User:Kirkworld"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commons.wikimedia.org/wiki/File:Crucifix,_Rosary_and_Holy_Bible_with_Apocrypha_NRSV.png" TargetMode="External"/><Relationship Id="rId5" Type="http://schemas.openxmlformats.org/officeDocument/2006/relationships/hyperlink" Target="https://commons.wikimedia.org/wiki/File:The_Hail_Mary_prayer_displayed_as_a_word_cloud.jpg" TargetMode="External"/><Relationship Id="rId4" Type="http://schemas.openxmlformats.org/officeDocument/2006/relationships/hyperlink" Target="https://creativecommons.org/licenses/by-sa/4.0" TargetMode="External"/><Relationship Id="rId9" Type="http://schemas.openxmlformats.org/officeDocument/2006/relationships/hyperlink" Target="https://www.catholic365.com/article/30190/why-bible-christians-should-pray-to-mary.html"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ommons.wikimedia.org/w/index.php?title=User:MNL897&amp;action=edit&amp;redlink=1"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ww.catholic.com/tract/the-lords-prayer" TargetMode="External"/><Relationship Id="rId4" Type="http://schemas.openxmlformats.org/officeDocument/2006/relationships/hyperlink" Target="https://creativecommons.org/licenses/by-sa/4.0"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c307a8b3a7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c307a8b3a7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2400" lvl="0" indent="0" algn="l" rtl="0">
              <a:lnSpc>
                <a:spcPct val="115000"/>
              </a:lnSpc>
              <a:spcBef>
                <a:spcPts val="0"/>
              </a:spcBef>
              <a:spcAft>
                <a:spcPts val="0"/>
              </a:spcAft>
              <a:buClr>
                <a:schemeClr val="dk1"/>
              </a:buClr>
              <a:buSzPts val="1100"/>
              <a:buFont typeface="Arial"/>
              <a:buNone/>
            </a:pPr>
            <a:r>
              <a:rPr lang="en" b="1" dirty="0">
                <a:solidFill>
                  <a:schemeClr val="dk1"/>
                </a:solidFill>
              </a:rPr>
              <a:t>Suggestions for students’ note taking</a:t>
            </a:r>
            <a:r>
              <a:rPr lang="en" dirty="0">
                <a:solidFill>
                  <a:schemeClr val="dk1"/>
                </a:solidFill>
              </a:rPr>
              <a:t>: </a:t>
            </a:r>
            <a:endParaRPr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Require students to use a three ring binder (1/2-1 inches) full of loose leaf paper (college or wide ruled).</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Notes must be taken in pen only and hand written.</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Notebooks should contain information and notes for religion class only. </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Notebooks must have a table of contents with topic of notes, dates and page numbers.</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All notes must have a topic and page number. </a:t>
            </a:r>
            <a:endParaRPr i="1" dirty="0">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dirty="0">
                <a:solidFill>
                  <a:schemeClr val="dk1"/>
                </a:solidFill>
              </a:rPr>
              <a:t>●</a:t>
            </a:r>
            <a:r>
              <a:rPr lang="en" i="1" dirty="0">
                <a:solidFill>
                  <a:schemeClr val="dk1"/>
                </a:solidFill>
              </a:rPr>
              <a:t>Students will be required to copy each slide unless the teacher directs students to skip certain slides or parts of slides. Notebooks will be graded based on neatness, completeness and organization. Notebooks should have a significant point value representing 20-25% of the overall grade.</a:t>
            </a:r>
          </a:p>
          <a:p>
            <a:pPr marL="12700" lvl="0" indent="0" algn="l" rtl="0">
              <a:lnSpc>
                <a:spcPct val="115000"/>
              </a:lnSpc>
              <a:spcBef>
                <a:spcPts val="0"/>
              </a:spcBef>
              <a:spcAft>
                <a:spcPts val="0"/>
              </a:spcAft>
              <a:buClr>
                <a:schemeClr val="dk1"/>
              </a:buClr>
              <a:buSzPts val="1100"/>
              <a:buFont typeface="Arial"/>
              <a:buNone/>
            </a:pPr>
            <a:endParaRPr lang="en" i="1" dirty="0">
              <a:solidFill>
                <a:schemeClr val="dk1"/>
              </a:solidFill>
            </a:endParaRPr>
          </a:p>
          <a:p>
            <a:pPr marL="1270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12700" lvl="0" indent="0" algn="l" rtl="0">
              <a:lnSpc>
                <a:spcPct val="115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c33532b464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c33532b464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information from the slide into their notes.</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Points:  </a:t>
            </a:r>
            <a:r>
              <a:rPr lang="en" dirty="0">
                <a:solidFill>
                  <a:schemeClr val="dk1"/>
                </a:solidFill>
              </a:rPr>
              <a:t>Besides containing many models of prayer, Sacred Scripture is also a rich source of prayer itself. • The Mass is “the prayer par excellence” according to Pope Francis. It should be experienced attentively and with right intention. Many of the parts of the Mass are taken derived directly from the Scriptures. • The Liturgy of the Hours, or Divine Office, is known as the Church’s public worship. It is a daily prayer based on the Paschal Mystery and helps to keep the entire day holy. • Lectio divina is a component of the Liturgy of the Hours. The Latin term means “sacred reading,” and it involves meditating on short Scripture passages.</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 see Catholic Resources website,</a:t>
            </a:r>
            <a:r>
              <a:rPr lang="en" dirty="0"/>
              <a:t> Methods of Praying with the Scriptures by Felix Just, S.J., Ph.D. </a:t>
            </a:r>
            <a:r>
              <a:rPr lang="en" dirty="0">
                <a:solidFill>
                  <a:schemeClr val="dk1"/>
                </a:solidFill>
              </a:rPr>
              <a:t>URL here: https://catholic-resources.org/Bible/Prayer-Methods.htm</a:t>
            </a:r>
            <a:endParaRPr dirty="0">
              <a:solidFill>
                <a:schemeClr val="dk1"/>
              </a:solidFill>
            </a:endParaRP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e31edb0acb_1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 name="Google Shape;148;g2e31edb0acb_1_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 sz="1200" b="1" dirty="0">
                <a:solidFill>
                  <a:schemeClr val="dk1"/>
                </a:solidFill>
                <a:latin typeface="Calibri"/>
                <a:ea typeface="Calibri"/>
                <a:cs typeface="Calibri"/>
                <a:sym typeface="Calibri"/>
              </a:rPr>
              <a:t>Photo Credit: </a:t>
            </a:r>
            <a:r>
              <a:rPr lang="en" sz="1000" dirty="0">
                <a:uFill>
                  <a:noFill/>
                </a:uFill>
                <a:hlinkClick r:id="rId3"/>
              </a:rPr>
              <a:t>People.svg</a:t>
            </a:r>
            <a:r>
              <a:rPr lang="en" sz="1000" dirty="0"/>
              <a:t>,</a:t>
            </a:r>
            <a:r>
              <a:rPr lang="en" sz="1000" dirty="0">
                <a:uFill>
                  <a:noFill/>
                </a:uFill>
                <a:hlinkClick r:id="rId4"/>
              </a:rPr>
              <a:t>Creative Commons Zero, Public Domain Dedication</a:t>
            </a:r>
            <a:r>
              <a:rPr lang="en" sz="1000" dirty="0"/>
              <a:t>. https://commons.wikimedia.org/wiki/File:People.svg</a:t>
            </a:r>
            <a:endParaRPr sz="1000" dirty="0"/>
          </a:p>
          <a:p>
            <a:pPr marL="0" lvl="0" indent="0" algn="l" rtl="0">
              <a:spcBef>
                <a:spcPts val="0"/>
              </a:spcBef>
              <a:spcAft>
                <a:spcPts val="0"/>
              </a:spcAft>
              <a:buClr>
                <a:schemeClr val="dk1"/>
              </a:buClr>
              <a:buSzPts val="1200"/>
              <a:buFont typeface="Calibri"/>
              <a:buNone/>
            </a:pPr>
            <a:endParaRPr sz="1000" dirty="0"/>
          </a:p>
          <a:p>
            <a:pPr marL="0" marR="0" lvl="0" indent="0" algn="l" rtl="0">
              <a:lnSpc>
                <a:spcPct val="100000"/>
              </a:lnSpc>
              <a:spcBef>
                <a:spcPts val="0"/>
              </a:spcBef>
              <a:spcAft>
                <a:spcPts val="0"/>
              </a:spcAft>
              <a:buClr>
                <a:schemeClr val="dk1"/>
              </a:buClr>
              <a:buSzPts val="1200"/>
              <a:buFont typeface="Calibri"/>
              <a:buNone/>
            </a:pPr>
            <a:r>
              <a:rPr lang="en" b="1" dirty="0"/>
              <a:t>Directions: </a:t>
            </a:r>
            <a:r>
              <a:rPr lang="en" dirty="0"/>
              <a:t>Ask students if they can add a spontaneous prayer to this short list </a:t>
            </a:r>
            <a:r>
              <a:rPr lang="en" dirty="0">
                <a:solidFill>
                  <a:schemeClr val="dk1"/>
                </a:solidFill>
              </a:rPr>
              <a:t>what would it be?. </a:t>
            </a:r>
            <a:endParaRPr dirty="0">
              <a:solidFill>
                <a:schemeClr val="dk1"/>
              </a:solidFill>
            </a:endParaRPr>
          </a:p>
          <a:p>
            <a:pPr marL="0" marR="0" lvl="0" indent="0" algn="l" rtl="0">
              <a:lnSpc>
                <a:spcPct val="100000"/>
              </a:lnSpc>
              <a:spcBef>
                <a:spcPts val="0"/>
              </a:spcBef>
              <a:spcAft>
                <a:spcPts val="0"/>
              </a:spcAft>
              <a:buClr>
                <a:schemeClr val="dk1"/>
              </a:buClr>
              <a:buSzPts val="1200"/>
              <a:buFont typeface="Calibri"/>
              <a:buNone/>
            </a:pPr>
            <a:r>
              <a:rPr lang="en" dirty="0"/>
              <a:t>Share with the class any spontaneous prayers that you say throughout the day.  (Come Holy Spirit, Praise the Lord, God Bless you etc.). </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 b="1" dirty="0"/>
              <a:t>Teaching Point: </a:t>
            </a:r>
            <a:r>
              <a:rPr lang="en" dirty="0">
                <a:solidFill>
                  <a:schemeClr val="dk1"/>
                </a:solidFill>
              </a:rPr>
              <a:t>Have you ever been moved to a silent or vocal burst of prayer? “Lord, help me!” is the short, powerful prayer phrase we probably use most often. But the Church has a long tradition of easily memorized short prayers of praise and contrition — called </a:t>
            </a:r>
            <a:r>
              <a:rPr lang="en" i="1" dirty="0">
                <a:solidFill>
                  <a:schemeClr val="dk1"/>
                </a:solidFill>
              </a:rPr>
              <a:t>aspirations</a:t>
            </a:r>
            <a:r>
              <a:rPr lang="en" dirty="0">
                <a:solidFill>
                  <a:schemeClr val="dk1"/>
                </a:solidFill>
              </a:rPr>
              <a:t> — that can be brought to our minds and our lips at any time during the day. They may have developed in response to St. Paul’s admonition to “pray without ceasing.”</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 b="1" dirty="0"/>
              <a:t>Online Resources: </a:t>
            </a:r>
            <a:r>
              <a:rPr lang="en" dirty="0"/>
              <a:t> Have students read article, ‘10 Short Powerful Prayers to Pray Throughout the Day’. URL here:</a:t>
            </a:r>
            <a:r>
              <a:rPr lang="en" u="sng" dirty="0">
                <a:solidFill>
                  <a:schemeClr val="hlink"/>
                </a:solidFill>
                <a:hlinkClick r:id="rId5"/>
              </a:rPr>
              <a:t>https://aleteia.org/2017/09/19/10-short-and-powerful-prayers-to-pray-during-the-day</a:t>
            </a:r>
            <a:r>
              <a:rPr lang="en" dirty="0"/>
              <a:t> </a:t>
            </a:r>
          </a:p>
          <a:p>
            <a:pPr marL="0" lvl="0" indent="0" algn="l" rtl="0">
              <a:spcBef>
                <a:spcPts val="0"/>
              </a:spcBef>
              <a:spcAft>
                <a:spcPts val="0"/>
              </a:spcAft>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en" dirty="0"/>
          </a:p>
          <a:p>
            <a:pPr marL="0" lvl="0" indent="0" algn="l" rtl="0">
              <a:spcBef>
                <a:spcPts val="0"/>
              </a:spcBef>
              <a:spcAft>
                <a:spcPts val="0"/>
              </a:spcAft>
              <a:buNone/>
            </a:pPr>
            <a:endParaRPr lang="en" dirty="0"/>
          </a:p>
          <a:p>
            <a:pPr marL="0" lvl="0" indent="0" algn="l" rtl="0">
              <a:spcBef>
                <a:spcPts val="0"/>
              </a:spcBef>
              <a:spcAft>
                <a:spcPts val="0"/>
              </a:spcAft>
              <a:buNone/>
            </a:pPr>
            <a:endParaRPr dirty="0"/>
          </a:p>
        </p:txBody>
      </p:sp>
      <p:sp>
        <p:nvSpPr>
          <p:cNvPr id="149" name="Google Shape;149;g2e31edb0acb_1_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e31edb0acb_1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2e31edb0acb_1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Directions: </a:t>
            </a:r>
            <a:r>
              <a:rPr lang="en" dirty="0"/>
              <a:t>Have students copy down information from the slide into their notes. Share examples of each expression of prayer…</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u="sng" dirty="0"/>
              <a:t>Example of Vocal:</a:t>
            </a:r>
            <a:r>
              <a:rPr lang="en" dirty="0"/>
              <a:t> Reading Scripture aloud, praying the Our Father or Hail Mary prayer aloud, praying the rosary aloud.</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r>
              <a:rPr lang="en" u="sng" dirty="0"/>
              <a:t>Example of Meditation:</a:t>
            </a:r>
            <a:r>
              <a:rPr lang="en" dirty="0"/>
              <a:t> Because distractions are plentiful, prayer reflection on a written text, as in the practice of lectio divina (see the subsection "Lectio Divina" in Chapter 6, Section 3), can help foster meditation. When you prayerfully read, you consider the words’ implications for your life. You ask God, “How are you speaking to me through these words?” You then wait for God’s response.</a:t>
            </a:r>
            <a:endParaRPr dirty="0"/>
          </a:p>
          <a:p>
            <a:pPr marL="0" lvl="0" indent="0" algn="l" rtl="0">
              <a:spcBef>
                <a:spcPts val="0"/>
              </a:spcBef>
              <a:spcAft>
                <a:spcPts val="0"/>
              </a:spcAft>
              <a:buNone/>
            </a:pPr>
            <a:endParaRPr b="1" u="sng" dirty="0"/>
          </a:p>
          <a:p>
            <a:pPr marL="0" lvl="0" indent="0" algn="l" rtl="0">
              <a:spcBef>
                <a:spcPts val="0"/>
              </a:spcBef>
              <a:spcAft>
                <a:spcPts val="0"/>
              </a:spcAft>
              <a:buNone/>
            </a:pPr>
            <a:r>
              <a:rPr lang="en" u="sng" dirty="0"/>
              <a:t>Example of Contemplation:</a:t>
            </a:r>
            <a:r>
              <a:rPr lang="en" dirty="0"/>
              <a:t> St. John Vianney, the holy parish priest of eighteenth-century France, told of a simple peasant who experienced contemplative prayer. Every day, the 304 God Saves peasant sat in front of the tabernacle where the Lord present in the Blessed Sacrament is reserved. He explained, “I look at him and he looks at me.” Contemplation requires silence—silent love.</a:t>
            </a:r>
          </a:p>
          <a:p>
            <a:pPr marL="0" lvl="0" indent="0" algn="l" rtl="0">
              <a:spcBef>
                <a:spcPts val="0"/>
              </a:spcBef>
              <a:spcAft>
                <a:spcPts val="0"/>
              </a:spcAft>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e31edb0acb_1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e31edb0acb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solidFill>
                  <a:schemeClr val="dk1"/>
                </a:solidFill>
              </a:rPr>
              <a:t> altar servers who are kneeling in adoration. </a:t>
            </a:r>
            <a:r>
              <a:rPr lang="en" dirty="0">
                <a:solidFill>
                  <a:schemeClr val="dk1"/>
                </a:solidFill>
                <a:uFill>
                  <a:noFill/>
                </a:uFill>
                <a:hlinkClick r:id="rId3">
                  <a:extLst>
                    <a:ext uri="{A12FA001-AC4F-418D-AE19-62706E023703}">
                      <ahyp:hlinkClr xmlns:ahyp="http://schemas.microsoft.com/office/drawing/2018/hyperlinkcolor" val="tx"/>
                    </a:ext>
                  </a:extLst>
                </a:hlinkClick>
              </a:rPr>
              <a:t>Melchior2008</a:t>
            </a:r>
            <a:r>
              <a:rPr lang="en" dirty="0">
                <a:solidFill>
                  <a:schemeClr val="dk1"/>
                </a:solidFill>
              </a:rPr>
              <a:t>. Public domain. https://commons.wikimedia.org/wiki/File:Eucharistic_Adoration.jpg</a:t>
            </a:r>
            <a:endParaRPr sz="1300" dirty="0">
              <a:solidFill>
                <a:schemeClr val="dk1"/>
              </a:solidFill>
              <a:highlight>
                <a:srgbClr val="F8F9FA"/>
              </a:highlight>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design a 30 minute prayer service by starting with the following questions. Once the questions are answered then move on to the teaching points to help them know which forms of prayer would be best. Also, use the textbook section on expressions and forms of prayer as a guide.</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Points:</a:t>
            </a:r>
            <a:r>
              <a:rPr lang="en" dirty="0">
                <a:solidFill>
                  <a:schemeClr val="dk1"/>
                </a:solidFill>
              </a:rPr>
              <a:t> There are many expressions of prayer—that is, personal ways to pray—with each being pleasing to God. However, when Christian prayer is heartfelt it often expresses itself in three major ways: vocal prayer, meditation, and mental prayer which may lead to contemplation. Each of these expressions may lead to a time where God’s presence is experienced intensely while at prayer.</a:t>
            </a:r>
            <a:r>
              <a:rPr lang="en" dirty="0"/>
              <a:t> To choose the best form/expression for prayer we must first ask…</a:t>
            </a:r>
            <a:endParaRPr dirty="0"/>
          </a:p>
          <a:p>
            <a:pPr marL="0" lvl="0" indent="0" algn="l" rtl="0">
              <a:spcBef>
                <a:spcPts val="0"/>
              </a:spcBef>
              <a:spcAft>
                <a:spcPts val="0"/>
              </a:spcAft>
              <a:buClr>
                <a:schemeClr val="dk1"/>
              </a:buClr>
              <a:buSzPts val="1100"/>
              <a:buFont typeface="Arial"/>
              <a:buNone/>
            </a:pPr>
            <a:endParaRPr dirty="0">
              <a:solidFill>
                <a:schemeClr val="dk1"/>
              </a:solidFill>
            </a:endParaRPr>
          </a:p>
          <a:p>
            <a:pPr marL="457200" lvl="0" indent="-298450" algn="l" rtl="0">
              <a:spcBef>
                <a:spcPts val="0"/>
              </a:spcBef>
              <a:spcAft>
                <a:spcPts val="0"/>
              </a:spcAft>
              <a:buSzPts val="1100"/>
              <a:buChar char="●"/>
            </a:pPr>
            <a:r>
              <a:rPr lang="en" dirty="0"/>
              <a:t> </a:t>
            </a:r>
            <a:r>
              <a:rPr lang="en" b="1" i="1" dirty="0"/>
              <a:t>What is the purpose of our prayer? Is it for something we need or for someone else?</a:t>
            </a:r>
            <a:r>
              <a:rPr lang="en" dirty="0"/>
              <a:t> A petition is when we are asking for something we need. An intercession is when we are praying for someone else who needs God’s help. </a:t>
            </a:r>
            <a:endParaRPr dirty="0"/>
          </a:p>
          <a:p>
            <a:pPr marL="457200" lvl="0" indent="-298450" algn="l" rtl="0">
              <a:spcBef>
                <a:spcPts val="0"/>
              </a:spcBef>
              <a:spcAft>
                <a:spcPts val="0"/>
              </a:spcAft>
              <a:buSzPts val="1100"/>
              <a:buChar char="●"/>
            </a:pPr>
            <a:r>
              <a:rPr lang="en" b="1" i="1" dirty="0"/>
              <a:t>To whom are we praying?</a:t>
            </a:r>
            <a:r>
              <a:rPr lang="en" b="1" dirty="0"/>
              <a:t> </a:t>
            </a:r>
            <a:r>
              <a:rPr lang="en" b="1" i="1" dirty="0"/>
              <a:t>Directly to God or are we asking a Saint or an Angel for their guidance and prayers?</a:t>
            </a:r>
            <a:r>
              <a:rPr lang="en" i="1" dirty="0"/>
              <a:t> </a:t>
            </a:r>
            <a:r>
              <a:rPr lang="en" dirty="0"/>
              <a:t>We do pray directly to God but sometimes we also ask Saints or angels for their added prayers because they are closer to God in heaven and they might have a special patronage or area of life that they can relate to.</a:t>
            </a:r>
            <a:endParaRPr dirty="0"/>
          </a:p>
          <a:p>
            <a:pPr marL="457200" lvl="0" indent="-298450" algn="l" rtl="0">
              <a:spcBef>
                <a:spcPts val="0"/>
              </a:spcBef>
              <a:spcAft>
                <a:spcPts val="0"/>
              </a:spcAft>
              <a:buSzPts val="1100"/>
              <a:buChar char="●"/>
            </a:pPr>
            <a:r>
              <a:rPr lang="en" b="1" i="1" dirty="0"/>
              <a:t>Our we asking God for something, are we praising God, are we simply being with God in quiet? </a:t>
            </a:r>
            <a:r>
              <a:rPr lang="en" dirty="0"/>
              <a:t>If we are praying directly to God then we should determine what the best prayer form would be. Asking forgiveness, giving thanks, being in awe and wonder at His greatness and glory etc..</a:t>
            </a:r>
            <a:endParaRPr dirty="0"/>
          </a:p>
          <a:p>
            <a:pPr marL="457200" lvl="0" indent="-298450" algn="l" rtl="0">
              <a:spcBef>
                <a:spcPts val="0"/>
              </a:spcBef>
              <a:spcAft>
                <a:spcPts val="0"/>
              </a:spcAft>
              <a:buSzPts val="1100"/>
              <a:buChar char="●"/>
            </a:pPr>
            <a:r>
              <a:rPr lang="en" b="1" i="1" dirty="0"/>
              <a:t>How much time do we have? </a:t>
            </a:r>
            <a:r>
              <a:rPr lang="en" dirty="0"/>
              <a:t>If you are limited in time you may want to begin by asking God for his mercy and blessings. If you have more time you may want to move on to expressing your thoughts and feelings and then waiting for his reply which may be silent but still real.</a:t>
            </a:r>
            <a:endParaRPr dirty="0"/>
          </a:p>
          <a:p>
            <a:pPr marL="457200" lvl="0" indent="-298450" algn="l" rtl="0">
              <a:spcBef>
                <a:spcPts val="0"/>
              </a:spcBef>
              <a:spcAft>
                <a:spcPts val="0"/>
              </a:spcAft>
              <a:buSzPts val="1100"/>
              <a:buChar char="●"/>
            </a:pPr>
            <a:r>
              <a:rPr lang="en" b="1" dirty="0"/>
              <a:t>Is it a group or an individual in prayer? </a:t>
            </a:r>
            <a:r>
              <a:rPr lang="en" dirty="0"/>
              <a:t>Group prayers require more structure like using a script or readings from the Bible or praying memorized traditional prayers aloud. Usually there is always a vocal part of the prayer time when in a group but there may also be silent meditation or contemplation time as well.</a:t>
            </a:r>
            <a:endParaRPr dirty="0"/>
          </a:p>
          <a:p>
            <a:pPr marL="457200" lvl="0" indent="-298450" algn="l" rtl="0">
              <a:spcBef>
                <a:spcPts val="0"/>
              </a:spcBef>
              <a:spcAft>
                <a:spcPts val="0"/>
              </a:spcAft>
              <a:buSzPts val="1100"/>
              <a:buChar char="●"/>
            </a:pPr>
            <a:r>
              <a:rPr lang="en" b="1" dirty="0"/>
              <a:t>Is the Eucharist present?</a:t>
            </a:r>
            <a:r>
              <a:rPr lang="en" dirty="0"/>
              <a:t> If the tabernacle is present and/or the Eucharist is exposed in a monstrance then our posture should reflect that we are acknowledging the presence of Jesus by kneeling at the beginning and end or throughout. Adoration and thanksgiving are appropriate especially when the Eucharist is present.</a:t>
            </a:r>
            <a:endParaRPr dirty="0"/>
          </a:p>
          <a:p>
            <a:pPr marL="457200" lvl="0" indent="-298450" algn="l" rtl="0">
              <a:spcBef>
                <a:spcPts val="0"/>
              </a:spcBef>
              <a:spcAft>
                <a:spcPts val="0"/>
              </a:spcAft>
              <a:buSzPts val="1100"/>
              <a:buChar char="●"/>
            </a:pPr>
            <a:endParaRPr dirty="0"/>
          </a:p>
          <a:p>
            <a:pPr marL="0" lvl="0" indent="0" algn="l" rtl="0">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Have students read article , ‘The Our Father’. URL here: </a:t>
            </a:r>
            <a:r>
              <a:rPr lang="en" u="sng" dirty="0">
                <a:solidFill>
                  <a:schemeClr val="hlink"/>
                </a:solidFill>
                <a:hlinkClick r:id="rId4"/>
              </a:rPr>
              <a:t>https://www.catholic.com/tract/the-lords-prayer</a:t>
            </a:r>
            <a:r>
              <a:rPr lang="en" dirty="0">
                <a:solidFill>
                  <a:schemeClr val="dk1"/>
                </a:solidFill>
              </a:rPr>
              <a:t> </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endParaRPr b="1" dirty="0">
              <a:solidFill>
                <a:srgbClr val="003366"/>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c33532b464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c33532b464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Directions:</a:t>
            </a:r>
            <a:r>
              <a:rPr lang="en" dirty="0">
                <a:solidFill>
                  <a:schemeClr val="dk1"/>
                </a:solidFill>
              </a:rPr>
              <a:t> Have students write down the question and then write down their answer….Then have students share their answers with one person close by. </a:t>
            </a:r>
          </a:p>
          <a:p>
            <a:pPr marL="0" lvl="0" indent="0" algn="l" rtl="0">
              <a:lnSpc>
                <a:spcPct val="115000"/>
              </a:lnSpc>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c33532b464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2c33532b464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2400" lvl="0" indent="0" algn="l" rtl="0">
              <a:lnSpc>
                <a:spcPct val="115000"/>
              </a:lnSpc>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the quote. Add bonus points to the assessment if they can copy it down demonstrating that they memorized it.</a:t>
            </a:r>
          </a:p>
          <a:p>
            <a:pPr marL="152400" lvl="0" indent="0" algn="l" rtl="0">
              <a:lnSpc>
                <a:spcPct val="115000"/>
              </a:lnSpc>
              <a:spcBef>
                <a:spcPts val="0"/>
              </a:spcBef>
              <a:spcAft>
                <a:spcPts val="0"/>
              </a:spcAft>
              <a:buClr>
                <a:schemeClr val="dk1"/>
              </a:buClr>
              <a:buSzPts val="1100"/>
              <a:buFont typeface="Arial"/>
              <a:buNone/>
            </a:pPr>
            <a:endParaRPr lang="en" dirty="0">
              <a:solidFill>
                <a:schemeClr val="dk1"/>
              </a:solidFill>
            </a:endParaRPr>
          </a:p>
          <a:p>
            <a:pPr marL="15240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a:t>
            </a:r>
            <a:r>
              <a:rPr lang="en-US" sz="1100" i="1">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section106A-117 of the US Copyright Law.</a:t>
            </a:r>
            <a:endParaRPr lang="en-US" sz="110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15240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c33532b464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2c33532b464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Photo Credit:</a:t>
            </a:r>
            <a:r>
              <a:rPr lang="en" dirty="0">
                <a:solidFill>
                  <a:schemeClr val="dk1"/>
                </a:solidFill>
              </a:rPr>
              <a:t> Bread and Wine.anonymous.</a:t>
            </a:r>
            <a:r>
              <a:rPr lang="en" dirty="0">
                <a:solidFill>
                  <a:schemeClr val="dk1"/>
                </a:solidFill>
                <a:uFill>
                  <a:noFill/>
                </a:uFill>
                <a:hlinkClick r:id="rId3">
                  <a:extLst>
                    <a:ext uri="{A12FA001-AC4F-418D-AE19-62706E023703}">
                      <ahyp:hlinkClr xmlns:ahyp="http://schemas.microsoft.com/office/drawing/2018/hyperlinkcolor" val="tx"/>
                    </a:ext>
                  </a:extLst>
                </a:hlinkClick>
              </a:rPr>
              <a:t>Creative Commons Zero, Public Domain Dedication</a:t>
            </a:r>
            <a:r>
              <a:rPr lang="en" dirty="0">
                <a:solidFill>
                  <a:schemeClr val="dk1"/>
                </a:solidFill>
              </a:rPr>
              <a:t>. emoji amém.</a:t>
            </a:r>
            <a:r>
              <a:rPr lang="en" dirty="0">
                <a:solidFill>
                  <a:schemeClr val="dk1"/>
                </a:solidFill>
                <a:uFill>
                  <a:noFill/>
                </a:uFill>
                <a:hlinkClick r:id="rId4">
                  <a:extLst>
                    <a:ext uri="{A12FA001-AC4F-418D-AE19-62706E023703}">
                      <ahyp:hlinkClr xmlns:ahyp="http://schemas.microsoft.com/office/drawing/2018/hyperlinkcolor" val="tx"/>
                    </a:ext>
                  </a:extLst>
                </a:hlinkClick>
              </a:rPr>
              <a:t>Traderb90</a:t>
            </a:r>
            <a:r>
              <a:rPr lang="en" dirty="0">
                <a:solidFill>
                  <a:schemeClr val="dk1"/>
                </a:solidFill>
              </a:rPr>
              <a:t>.</a:t>
            </a:r>
            <a:r>
              <a:rPr lang="en" dirty="0">
                <a:solidFill>
                  <a:schemeClr val="dk1"/>
                </a:solidFill>
                <a:uFill>
                  <a:noFill/>
                </a:uFill>
                <a:hlinkClick r:id="rId5">
                  <a:extLst>
                    <a:ext uri="{A12FA001-AC4F-418D-AE19-62706E023703}">
                      <ahyp:hlinkClr xmlns:ahyp="http://schemas.microsoft.com/office/drawing/2018/hyperlinkcolor" val="tx"/>
                    </a:ext>
                  </a:extLst>
                </a:hlinkClick>
              </a:rPr>
              <a:t>Creative Commons Attribution-Share Alike 4.0</a:t>
            </a:r>
            <a:r>
              <a:rPr lang="en" dirty="0">
                <a:solidFill>
                  <a:schemeClr val="dk1"/>
                </a:solidFill>
              </a:rPr>
              <a:t>. Sacred Heart of Jesus Christ Majella1851.</a:t>
            </a:r>
            <a:r>
              <a:rPr lang="en" dirty="0">
                <a:solidFill>
                  <a:schemeClr val="dk1"/>
                </a:solidFill>
                <a:uFill>
                  <a:noFill/>
                </a:uFill>
                <a:hlinkClick r:id="rId5">
                  <a:extLst>
                    <a:ext uri="{A12FA001-AC4F-418D-AE19-62706E023703}">
                      <ahyp:hlinkClr xmlns:ahyp="http://schemas.microsoft.com/office/drawing/2018/hyperlinkcolor" val="tx"/>
                    </a:ext>
                  </a:extLst>
                </a:hlinkClick>
              </a:rPr>
              <a:t>Creative Commons Attribution-Share Alike 4.0</a:t>
            </a:r>
            <a:r>
              <a:rPr lang="en" dirty="0">
                <a:solidFill>
                  <a:schemeClr val="dk1"/>
                </a:solidFill>
              </a:rPr>
              <a:t>. Moses with The Ten Commandments stones clipart.</a:t>
            </a:r>
            <a:r>
              <a:rPr lang="en" dirty="0">
                <a:solidFill>
                  <a:schemeClr val="dk1"/>
                </a:solidFill>
                <a:uFill>
                  <a:noFill/>
                </a:uFill>
                <a:hlinkClick r:id="rId6">
                  <a:extLst>
                    <a:ext uri="{A12FA001-AC4F-418D-AE19-62706E023703}">
                      <ahyp:hlinkClr xmlns:ahyp="http://schemas.microsoft.com/office/drawing/2018/hyperlinkcolor" val="tx"/>
                    </a:ext>
                  </a:extLst>
                </a:hlinkClick>
              </a:rPr>
              <a:t>ArtsyBee</a:t>
            </a:r>
            <a:r>
              <a:rPr lang="en" dirty="0">
                <a:solidFill>
                  <a:schemeClr val="dk1"/>
                </a:solidFill>
              </a:rPr>
              <a:t>.</a:t>
            </a:r>
            <a:r>
              <a:rPr lang="en" dirty="0">
                <a:solidFill>
                  <a:schemeClr val="dk1"/>
                </a:solidFill>
                <a:uFill>
                  <a:noFill/>
                </a:uFill>
                <a:hlinkClick r:id="rId3">
                  <a:extLst>
                    <a:ext uri="{A12FA001-AC4F-418D-AE19-62706E023703}">
                      <ahyp:hlinkClr xmlns:ahyp="http://schemas.microsoft.com/office/drawing/2018/hyperlinkcolor" val="tx"/>
                    </a:ext>
                  </a:extLst>
                </a:hlinkClick>
              </a:rPr>
              <a:t>Creative Commons Zero, Public Domain Dedication</a:t>
            </a:r>
            <a:r>
              <a:rPr lang="en" dirty="0">
                <a:solidFill>
                  <a:schemeClr val="dk1"/>
                </a:solidFill>
              </a:rPr>
              <a:t>. https://commons.wikimedia.org/</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summarize into a few words  the four ways Catholics connect to faith in their notes. </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Points: </a:t>
            </a:r>
            <a:r>
              <a:rPr lang="en" dirty="0">
                <a:solidFill>
                  <a:schemeClr val="dk1"/>
                </a:solidFill>
              </a:rPr>
              <a:t>After Jesus met Thomas in person and allowed Thomas to touch the wounds on his hands and side, he shared a message for future generations: “Have you come to believe because you have seen me? Blessed are those who have not seen and have believed” (Jn 20:29). </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u="sng" dirty="0">
                <a:solidFill>
                  <a:schemeClr val="dk1"/>
                </a:solidFill>
              </a:rPr>
              <a:t>For us to share in the Paschal Mystery, we must do so by faith.</a:t>
            </a:r>
            <a:r>
              <a:rPr lang="en" dirty="0">
                <a:solidFill>
                  <a:schemeClr val="dk1"/>
                </a:solidFill>
              </a:rPr>
              <a:t> The opening to Part Four of the Catechism of the Catholic Church (2558) summarizes how Christians are asked to connect with the great mystery of faith.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First, we are to profess the mystery as stated in the Apostles’ Creed.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Second, we are to celebrate the mystery in the sacraments.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Third, we are to live the mystery in conformity to Christ, in the Holy Spirit, and to the glory of God the Father. In other words, we are to believe in the mystery, celebrate the mystery, and live the mystery.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Finally, we are asked to do a fourth thing. We are to live the mystery through a personal relationship with the living and true God.</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Have students read article about the four pillars of the Catechism of the Catholic Church,</a:t>
            </a:r>
            <a:r>
              <a:rPr lang="en" dirty="0"/>
              <a:t> ‘The Catechism of the Catholic Church: Sturdy Pillars and Golden Threads’. </a:t>
            </a:r>
            <a:endParaRPr sz="2900" dirty="0">
              <a:solidFill>
                <a:srgbClr val="333333"/>
              </a:solidFill>
              <a:highlight>
                <a:srgbClr val="FFFFFF"/>
              </a:highlight>
            </a:endParaRPr>
          </a:p>
          <a:p>
            <a:pPr marL="0" lvl="0" indent="0" algn="l" rtl="0">
              <a:spcBef>
                <a:spcPts val="0"/>
              </a:spcBef>
              <a:spcAft>
                <a:spcPts val="0"/>
              </a:spcAft>
              <a:buClr>
                <a:schemeClr val="dk1"/>
              </a:buClr>
              <a:buSzPts val="1100"/>
              <a:buFont typeface="Arial"/>
              <a:buNone/>
            </a:pPr>
            <a:r>
              <a:rPr lang="en" u="sng" dirty="0">
                <a:solidFill>
                  <a:schemeClr val="hlink"/>
                </a:solidFill>
                <a:hlinkClick r:id="rId7"/>
              </a:rPr>
              <a:t>https://www.catholic365.com/article/30406/the-catechism-of-the-catholic-church-sturdy-pillars-and-golden-threads.html</a:t>
            </a:r>
            <a:r>
              <a:rPr lang="en" dirty="0">
                <a:solidFill>
                  <a:schemeClr val="dk1"/>
                </a:solidFill>
              </a:rPr>
              <a:t> </a:t>
            </a:r>
          </a:p>
          <a:p>
            <a:pPr marL="0" lvl="0" indent="0" algn="l" rtl="0">
              <a:spcBef>
                <a:spcPts val="0"/>
              </a:spcBef>
              <a:spcAft>
                <a:spcPts val="0"/>
              </a:spcAft>
              <a:buClr>
                <a:schemeClr val="dk1"/>
              </a:buClr>
              <a:buSzPts val="1100"/>
              <a:buFont typeface="Arial"/>
              <a:buNone/>
            </a:pPr>
            <a:endParaRPr lang="en" sz="80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8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8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8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8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sz="800" dirty="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6bb17fd3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6bb17fd3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t> Saint Theresa, church window, Convento de Sta Teresa, </a:t>
            </a:r>
            <a:r>
              <a:rPr lang="en" u="sng" dirty="0">
                <a:solidFill>
                  <a:schemeClr val="hlink"/>
                </a:solidFill>
                <a:hlinkClick r:id="rId3"/>
              </a:rPr>
              <a:t>Ávila de los Caballeros</a:t>
            </a:r>
            <a:r>
              <a:rPr lang="en" dirty="0"/>
              <a:t>, Spain. </a:t>
            </a:r>
            <a:r>
              <a:rPr lang="en" u="sng" dirty="0">
                <a:solidFill>
                  <a:schemeClr val="hlink"/>
                </a:solidFill>
                <a:hlinkClick r:id="rId4"/>
              </a:rPr>
              <a:t>Håkan Svensson</a:t>
            </a:r>
            <a:endParaRPr dirty="0"/>
          </a:p>
          <a:p>
            <a:pPr marL="0" lvl="0" indent="0" algn="l" rtl="0">
              <a:spcBef>
                <a:spcPts val="0"/>
              </a:spcBef>
              <a:spcAft>
                <a:spcPts val="0"/>
              </a:spcAft>
              <a:buClr>
                <a:schemeClr val="dk1"/>
              </a:buClr>
              <a:buSzPts val="1100"/>
              <a:buFont typeface="Arial"/>
              <a:buNone/>
            </a:pPr>
            <a:r>
              <a:rPr lang="en" u="sng" dirty="0">
                <a:solidFill>
                  <a:schemeClr val="hlink"/>
                </a:solidFill>
                <a:hlinkClick r:id="rId5"/>
              </a:rPr>
              <a:t>Creative Commons Attribution 2.5</a:t>
            </a:r>
            <a:r>
              <a:rPr lang="en" dirty="0"/>
              <a:t>. https://commons.wikimedia.org/wiki/File:Avila_Convento_de_Sta_Theresa_Church_window03.jpg</a:t>
            </a:r>
            <a:endParaRPr dirty="0"/>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the information from the slide into their notes. </a:t>
            </a:r>
            <a:r>
              <a:rPr lang="en" b="1" dirty="0">
                <a:solidFill>
                  <a:schemeClr val="dk1"/>
                </a:solidFill>
              </a:rPr>
              <a:t> </a:t>
            </a:r>
            <a:r>
              <a:rPr lang="en" dirty="0">
                <a:solidFill>
                  <a:schemeClr val="dk1"/>
                </a:solidFill>
              </a:rPr>
              <a:t>Read aloud the quotes from these Saints on their prayer life.</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St. Thérèse of Lisieux wrote, “For me, prayer is a surge of the heart; it is a simple look toward heaven, it is a cry of recognition and love, embracing both trial and joy.”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St. Teresa of Avila spoke of prayer as a journey with the invisible God, a companion who walks next to you along the path of life.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St. Augustine said that “true prayer is nothing but love.”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St. Clement of Alexandria also offered a description of prayer that you might be most familiar with: “Prayer is conversation with God.”</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Points: </a:t>
            </a:r>
            <a:r>
              <a:rPr lang="en" dirty="0">
                <a:solidFill>
                  <a:schemeClr val="dk1"/>
                </a:solidFill>
              </a:rPr>
              <a:t>All of the Saints knew about these T</a:t>
            </a:r>
            <a:r>
              <a:rPr lang="en" dirty="0"/>
              <a:t>op Five Reasons to Pray: </a:t>
            </a:r>
            <a:endParaRPr dirty="0"/>
          </a:p>
          <a:p>
            <a:pPr marL="457200" lvl="0" indent="-298450" algn="l" rtl="0">
              <a:spcBef>
                <a:spcPts val="0"/>
              </a:spcBef>
              <a:spcAft>
                <a:spcPts val="0"/>
              </a:spcAft>
              <a:buSzPts val="1100"/>
              <a:buAutoNum type="arabicPeriod"/>
            </a:pPr>
            <a:r>
              <a:rPr lang="en" dirty="0"/>
              <a:t>Prayer is central to an ongoing relationship between people and God, facilitating a relationship between us and the three Divine Persons of the Blessed Trinity. </a:t>
            </a:r>
            <a:endParaRPr dirty="0"/>
          </a:p>
          <a:p>
            <a:pPr marL="457200" lvl="0" indent="-298450" algn="l" rtl="0">
              <a:spcBef>
                <a:spcPts val="0"/>
              </a:spcBef>
              <a:spcAft>
                <a:spcPts val="0"/>
              </a:spcAft>
              <a:buSzPts val="1100"/>
              <a:buAutoNum type="arabicPeriod"/>
            </a:pPr>
            <a:r>
              <a:rPr lang="en" dirty="0"/>
              <a:t>In prayer, we approach God the Father through God the Son and with the help of the Holy Spirit. </a:t>
            </a:r>
            <a:endParaRPr dirty="0"/>
          </a:p>
          <a:p>
            <a:pPr marL="457200" lvl="0" indent="-298450" algn="l" rtl="0">
              <a:spcBef>
                <a:spcPts val="0"/>
              </a:spcBef>
              <a:spcAft>
                <a:spcPts val="0"/>
              </a:spcAft>
              <a:buSzPts val="1100"/>
              <a:buAutoNum type="arabicPeriod"/>
            </a:pPr>
            <a:r>
              <a:rPr lang="en" dirty="0"/>
              <a:t>In order to pray, we have to be able to listen to God. He speaks to us in many ways, including, most commonly, through our mind. </a:t>
            </a:r>
            <a:endParaRPr dirty="0"/>
          </a:p>
          <a:p>
            <a:pPr marL="457200" lvl="0" indent="-298450" algn="l" rtl="0">
              <a:spcBef>
                <a:spcPts val="0"/>
              </a:spcBef>
              <a:spcAft>
                <a:spcPts val="0"/>
              </a:spcAft>
              <a:buSzPts val="1100"/>
              <a:buAutoNum type="arabicPeriod"/>
            </a:pPr>
            <a:r>
              <a:rPr lang="en" dirty="0"/>
              <a:t>He also speaks to us in the good words and actions that emanate from us after we pray. </a:t>
            </a:r>
            <a:endParaRPr dirty="0"/>
          </a:p>
          <a:p>
            <a:pPr marL="457200" lvl="0" indent="-298450" algn="l" rtl="0">
              <a:spcBef>
                <a:spcPts val="0"/>
              </a:spcBef>
              <a:spcAft>
                <a:spcPts val="0"/>
              </a:spcAft>
              <a:buSzPts val="1100"/>
              <a:buAutoNum type="arabicPeriod"/>
            </a:pPr>
            <a:r>
              <a:rPr lang="en" dirty="0"/>
              <a:t>Prayer helps us to combat evil. It is a guard against arrogance and protects us from following our own false ideology</a:t>
            </a:r>
            <a:endParaRPr b="1"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View Video, ‘Approaching prayer as conversation’. URL here: </a:t>
            </a:r>
            <a:r>
              <a:rPr lang="en" u="sng" dirty="0">
                <a:solidFill>
                  <a:schemeClr val="hlink"/>
                </a:solidFill>
                <a:hlinkClick r:id="rId6"/>
              </a:rPr>
              <a:t>https://youtu.be/hkinV3_1W5E</a:t>
            </a:r>
            <a:r>
              <a:rPr lang="en" dirty="0">
                <a:solidFill>
                  <a:schemeClr val="dk1"/>
                </a:solidFill>
              </a:rPr>
              <a:t> </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Assign article, ‘Nurturing a Deeper Relationship With God’.   URL here: </a:t>
            </a:r>
            <a:r>
              <a:rPr lang="en" u="sng" dirty="0">
                <a:solidFill>
                  <a:schemeClr val="hlink"/>
                </a:solidFill>
                <a:hlinkClick r:id="rId7"/>
              </a:rPr>
              <a:t>https://www.catholic365.com/article/32118/nurturing-a-deeper-relationship-with-god.html</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Assign article, ‘Prayer’. URL here: </a:t>
            </a:r>
            <a:r>
              <a:rPr lang="en" u="sng" dirty="0">
                <a:solidFill>
                  <a:schemeClr val="hlink"/>
                </a:solidFill>
                <a:hlinkClick r:id="rId8"/>
              </a:rPr>
              <a:t>https://www.catholiceducation.org/en/religion-and-philosophy/spiritual-life/prayer.html</a:t>
            </a:r>
            <a:r>
              <a:rPr lang="en" dirty="0">
                <a:solidFill>
                  <a:schemeClr val="dk1"/>
                </a:solidFill>
              </a:rPr>
              <a:t> </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c33532b46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c33532b46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 </a:t>
            </a:r>
            <a:r>
              <a:rPr lang="en" dirty="0">
                <a:solidFill>
                  <a:schemeClr val="dk1"/>
                </a:solidFill>
              </a:rPr>
              <a:t>St. Bernadette Lourdes. </a:t>
            </a:r>
            <a:r>
              <a:rPr lang="en" dirty="0">
                <a:solidFill>
                  <a:schemeClr val="dk1"/>
                </a:solidFill>
                <a:uFill>
                  <a:noFill/>
                </a:uFill>
                <a:hlinkClick r:id="rId3">
                  <a:extLst>
                    <a:ext uri="{A12FA001-AC4F-418D-AE19-62706E023703}">
                      <ahyp:hlinkClr xmlns:ahyp="http://schemas.microsoft.com/office/drawing/2018/hyperlinkcolor" val="tx"/>
                    </a:ext>
                  </a:extLst>
                </a:hlinkClick>
              </a:rPr>
              <a:t>Andreas F. Borchert</a:t>
            </a:r>
            <a:r>
              <a:rPr lang="en" dirty="0">
                <a:solidFill>
                  <a:schemeClr val="dk1"/>
                </a:solidFill>
              </a:rPr>
              <a:t>. </a:t>
            </a:r>
            <a:r>
              <a:rPr lang="en" dirty="0">
                <a:solidFill>
                  <a:schemeClr val="dk1"/>
                </a:solidFill>
                <a:uFill>
                  <a:noFill/>
                </a:uFill>
                <a:hlinkClick r:id="rId4">
                  <a:extLst>
                    <a:ext uri="{A12FA001-AC4F-418D-AE19-62706E023703}">
                      <ahyp:hlinkClr xmlns:ahyp="http://schemas.microsoft.com/office/drawing/2018/hyperlinkcolor" val="tx"/>
                    </a:ext>
                  </a:extLst>
                </a:hlinkClick>
              </a:rPr>
              <a:t>Creative Commons Attribution-Share Alike 4.0</a:t>
            </a:r>
            <a:r>
              <a:rPr lang="en" dirty="0">
                <a:solidFill>
                  <a:schemeClr val="dk1"/>
                </a:solidFill>
              </a:rPr>
              <a:t>. https://commons.wikimedia.org/wiki/File:Ballinasloe_St._Michael%27s_Church_South_Aisle_Fourth_Window_Our_Lady_of_Lourdes_and_Saint_Grellan_by_William_Earley_Detail_Our_Lady_of_Lourdes_and_Saint_Bernadette_2010_09_15.jpg</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add this vocabulary term to their notes. </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Points: </a:t>
            </a:r>
            <a:r>
              <a:rPr lang="en" dirty="0">
                <a:solidFill>
                  <a:schemeClr val="dk1"/>
                </a:solidFill>
              </a:rPr>
              <a:t>God has spoken to people—including many saints—through visions, revelations, and apparitions. The Church, through local bishops, has approved several specific times God has spoken in these ways to individuals and disapproved of many others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Have students view video, ‘</a:t>
            </a:r>
            <a:r>
              <a:rPr lang="en" dirty="0"/>
              <a:t>Lessons from Lourdes: Our Lady of Lourdes and St. Bernadette’</a:t>
            </a:r>
            <a:endParaRPr dirty="0"/>
          </a:p>
          <a:p>
            <a:pPr marL="0" lvl="0" indent="0" algn="l" rtl="0">
              <a:spcBef>
                <a:spcPts val="0"/>
              </a:spcBef>
              <a:spcAft>
                <a:spcPts val="0"/>
              </a:spcAft>
              <a:buClr>
                <a:schemeClr val="dk1"/>
              </a:buClr>
              <a:buSzPts val="1100"/>
              <a:buFont typeface="Arial"/>
              <a:buNone/>
            </a:pPr>
            <a:r>
              <a:rPr lang="en" dirty="0">
                <a:solidFill>
                  <a:schemeClr val="dk1"/>
                </a:solidFill>
              </a:rPr>
              <a:t>URL Here: </a:t>
            </a:r>
            <a:r>
              <a:rPr lang="en" u="sng" dirty="0">
                <a:solidFill>
                  <a:schemeClr val="hlink"/>
                </a:solidFill>
                <a:hlinkClick r:id="rId5"/>
              </a:rPr>
              <a:t>https://youtu.be/DshDkE6O9UA</a:t>
            </a:r>
            <a:r>
              <a:rPr lang="en" dirty="0">
                <a:solidFill>
                  <a:schemeClr val="dk1"/>
                </a:solidFill>
              </a:rPr>
              <a:t> </a:t>
            </a:r>
          </a:p>
          <a:p>
            <a:pPr marL="0" lvl="0" indent="0" algn="l" rtl="0">
              <a:spcBef>
                <a:spcPts val="0"/>
              </a:spcBef>
              <a:spcAft>
                <a:spcPts val="0"/>
              </a:spcAft>
              <a:buClr>
                <a:schemeClr val="dk1"/>
              </a:buClr>
              <a:buSzPts val="1100"/>
              <a:buFont typeface="Arial"/>
              <a:buNone/>
            </a:pPr>
            <a:endParaRPr lang="en" sz="80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8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8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8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8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sz="800"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c33532b464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c33532b464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Photo Credit: </a:t>
            </a:r>
            <a:r>
              <a:rPr lang="en-US" b="0" dirty="0">
                <a:solidFill>
                  <a:schemeClr val="dk1"/>
                </a:solidFill>
              </a:rPr>
              <a:t>https://unsplash.com/photos/jesus-christ-rvJBpwEX-1Y</a:t>
            </a:r>
            <a:endParaRPr b="0" dirty="0">
              <a:solidFill>
                <a:schemeClr val="dk1"/>
              </a:solidFill>
            </a:endParaRPr>
          </a:p>
          <a:p>
            <a:pPr marL="0" lvl="0" indent="0" algn="l" rtl="0">
              <a:spcBef>
                <a:spcPts val="0"/>
              </a:spcBef>
              <a:spcAft>
                <a:spcPts val="0"/>
              </a:spcAft>
              <a:buNone/>
            </a:pPr>
            <a:r>
              <a:rPr lang="en" b="1" dirty="0">
                <a:solidFill>
                  <a:schemeClr val="dk1"/>
                </a:solidFill>
              </a:rPr>
              <a:t>Directions: </a:t>
            </a:r>
            <a:r>
              <a:rPr lang="en" dirty="0">
                <a:solidFill>
                  <a:schemeClr val="dk1"/>
                </a:solidFill>
              </a:rPr>
              <a:t>Have students copy information from slide into their notes and add one example from the teaching points below.</a:t>
            </a:r>
            <a:endParaRPr dirty="0">
              <a:solidFill>
                <a:schemeClr val="dk1"/>
              </a:solidFill>
            </a:endParaRPr>
          </a:p>
          <a:p>
            <a:pPr marL="0" lvl="0" indent="0" algn="l" rtl="0">
              <a:spcBef>
                <a:spcPts val="0"/>
              </a:spcBef>
              <a:spcAft>
                <a:spcPts val="0"/>
              </a:spcAft>
              <a:buNone/>
            </a:pPr>
            <a:endParaRPr b="1" dirty="0">
              <a:solidFill>
                <a:schemeClr val="dk1"/>
              </a:solidFill>
            </a:endParaRPr>
          </a:p>
          <a:p>
            <a:pPr marL="0" lvl="0" indent="0" algn="l" rtl="0">
              <a:spcBef>
                <a:spcPts val="0"/>
              </a:spcBef>
              <a:spcAft>
                <a:spcPts val="0"/>
              </a:spcAft>
              <a:buNone/>
            </a:pPr>
            <a:r>
              <a:rPr lang="en" b="1" dirty="0">
                <a:solidFill>
                  <a:schemeClr val="dk1"/>
                </a:solidFill>
              </a:rPr>
              <a:t>Teaching Points:</a:t>
            </a:r>
            <a:r>
              <a:rPr lang="en" dirty="0">
                <a:solidFill>
                  <a:schemeClr val="dk1"/>
                </a:solidFill>
              </a:rPr>
              <a:t> There are several occasions described in Scripture that show us that God speaks to our minds directly, revealing more of himself to us.</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 For example: </a:t>
            </a:r>
            <a:endParaRPr dirty="0">
              <a:solidFill>
                <a:schemeClr val="dk1"/>
              </a:solidFill>
            </a:endParaRPr>
          </a:p>
          <a:p>
            <a:pPr marL="914400" lvl="1" indent="-298450" algn="l" rtl="0">
              <a:spcBef>
                <a:spcPts val="0"/>
              </a:spcBef>
              <a:spcAft>
                <a:spcPts val="0"/>
              </a:spcAft>
              <a:buClr>
                <a:schemeClr val="dk1"/>
              </a:buClr>
              <a:buSzPts val="1100"/>
              <a:buChar char="○"/>
            </a:pPr>
            <a:r>
              <a:rPr lang="en" dirty="0">
                <a:solidFill>
                  <a:schemeClr val="dk1"/>
                </a:solidFill>
              </a:rPr>
              <a:t>After Peter correctly answered Jesus’s question “Who do people say that the Son of Man is?” with “You are the Messiah, the Son of the living God,” Jesus replied: “Blessed are you, Simon son of Jonah. For flesh and blood has not revealed this to you, but my heavenly Father” (Mt 16:13, 15–16).</a:t>
            </a:r>
            <a:endParaRPr dirty="0">
              <a:solidFill>
                <a:schemeClr val="dk1"/>
              </a:solidFill>
            </a:endParaRPr>
          </a:p>
          <a:p>
            <a:pPr marL="914400" lvl="1" indent="-298450" algn="l" rtl="0">
              <a:spcBef>
                <a:spcPts val="0"/>
              </a:spcBef>
              <a:spcAft>
                <a:spcPts val="0"/>
              </a:spcAft>
              <a:buClr>
                <a:schemeClr val="dk1"/>
              </a:buClr>
              <a:buSzPts val="1100"/>
              <a:buChar char="○"/>
            </a:pPr>
            <a:r>
              <a:rPr lang="en" dirty="0">
                <a:solidFill>
                  <a:schemeClr val="dk1"/>
                </a:solidFill>
              </a:rPr>
              <a:t>While in Philippi, Paul encountered a woman named Lydia, a “worshipper of God,” outside of the city gate. She listened to Paul’s preaching, “and the Lord opened her heart to pay attention to what Paul was saying” (Acts 16:14). </a:t>
            </a:r>
            <a:endParaRPr dirty="0">
              <a:solidFill>
                <a:schemeClr val="dk1"/>
              </a:solidFill>
            </a:endParaRPr>
          </a:p>
          <a:p>
            <a:pPr marL="914400" lvl="1" indent="-298450" algn="l" rtl="0">
              <a:spcBef>
                <a:spcPts val="0"/>
              </a:spcBef>
              <a:spcAft>
                <a:spcPts val="0"/>
              </a:spcAft>
              <a:buClr>
                <a:schemeClr val="dk1"/>
              </a:buClr>
              <a:buSzPts val="1100"/>
              <a:buChar char="○"/>
            </a:pPr>
            <a:r>
              <a:rPr lang="en" dirty="0">
                <a:solidFill>
                  <a:schemeClr val="dk1"/>
                </a:solidFill>
              </a:rPr>
              <a:t>St. Paul wrote of knowing and preaching “God’s wisdom, mysterious, hidden, which God predetermined before the ages for our glory” and which has only been “revealed to us through the Spirit” (1 Cor 2:7, 10).</a:t>
            </a:r>
          </a:p>
          <a:p>
            <a:pPr marL="457200" lvl="0" indent="-298450" algn="l" rtl="0">
              <a:spcBef>
                <a:spcPts val="0"/>
              </a:spcBef>
              <a:spcAft>
                <a:spcPts val="0"/>
              </a:spcAft>
              <a:buClr>
                <a:schemeClr val="dk1"/>
              </a:buClr>
              <a:buSzPts val="1100"/>
              <a:buChar char="○"/>
            </a:pPr>
            <a:endParaRPr lang="en" dirty="0">
              <a:solidFill>
                <a:schemeClr val="dk1"/>
              </a:solidFill>
            </a:endParaRPr>
          </a:p>
          <a:p>
            <a:pPr marL="15875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615950" lvl="1" indent="0" algn="l" rtl="0">
              <a:spcBef>
                <a:spcPts val="0"/>
              </a:spcBef>
              <a:spcAft>
                <a:spcPts val="0"/>
              </a:spcAft>
              <a:buClr>
                <a:schemeClr val="dk1"/>
              </a:buClr>
              <a:buSzPts val="1100"/>
              <a:buNone/>
            </a:pPr>
            <a:endParaRPr dirty="0">
              <a:solidFill>
                <a:schemeClr val="dk1"/>
              </a:solidFill>
            </a:endParaRPr>
          </a:p>
          <a:p>
            <a:pPr marL="0" lvl="0" indent="0" algn="l" rtl="0">
              <a:spcBef>
                <a:spcPts val="0"/>
              </a:spcBef>
              <a:spcAft>
                <a:spcPts val="0"/>
              </a:spcAft>
              <a:buNone/>
            </a:pPr>
            <a:endParaRPr sz="800" b="1" dirty="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c33532b464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c33532b464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 </a:t>
            </a:r>
            <a:r>
              <a:rPr lang="en" dirty="0">
                <a:solidFill>
                  <a:schemeClr val="dk1"/>
                </a:solidFill>
              </a:rPr>
              <a:t>Visitation.  </a:t>
            </a:r>
            <a:r>
              <a:rPr lang="en" dirty="0">
                <a:solidFill>
                  <a:schemeClr val="dk1"/>
                </a:solidFill>
                <a:uFill>
                  <a:noFill/>
                </a:uFill>
                <a:hlinkClick r:id="rId3">
                  <a:extLst>
                    <a:ext uri="{A12FA001-AC4F-418D-AE19-62706E023703}">
                      <ahyp:hlinkClr xmlns:ahyp="http://schemas.microsoft.com/office/drawing/2018/hyperlinkcolor" val="tx"/>
                    </a:ext>
                  </a:extLst>
                </a:hlinkClick>
              </a:rPr>
              <a:t>Frans Francken the Younger</a:t>
            </a:r>
            <a:r>
              <a:rPr lang="en" dirty="0">
                <a:solidFill>
                  <a:schemeClr val="dk1"/>
                </a:solidFill>
              </a:rPr>
              <a:t> / </a:t>
            </a:r>
            <a:r>
              <a:rPr lang="en" dirty="0">
                <a:solidFill>
                  <a:schemeClr val="dk1"/>
                </a:solidFill>
                <a:uFill>
                  <a:noFill/>
                </a:uFill>
                <a:hlinkClick r:id="rId4">
                  <a:extLst>
                    <a:ext uri="{A12FA001-AC4F-418D-AE19-62706E023703}">
                      <ahyp:hlinkClr xmlns:ahyp="http://schemas.microsoft.com/office/drawing/2018/hyperlinkcolor" val="tx"/>
                    </a:ext>
                  </a:extLst>
                </a:hlinkClick>
              </a:rPr>
              <a:t>Ambrosius Francken II</a:t>
            </a:r>
            <a:r>
              <a:rPr lang="en" dirty="0">
                <a:solidFill>
                  <a:schemeClr val="dk1"/>
                </a:solidFill>
              </a:rPr>
              <a:t> / </a:t>
            </a:r>
            <a:r>
              <a:rPr lang="en" dirty="0">
                <a:solidFill>
                  <a:schemeClr val="dk1"/>
                </a:solidFill>
                <a:uFill>
                  <a:noFill/>
                </a:uFill>
                <a:hlinkClick r:id="rId5">
                  <a:extLst>
                    <a:ext uri="{A12FA001-AC4F-418D-AE19-62706E023703}">
                      <ahyp:hlinkClr xmlns:ahyp="http://schemas.microsoft.com/office/drawing/2018/hyperlinkcolor" val="tx"/>
                    </a:ext>
                  </a:extLst>
                </a:hlinkClick>
              </a:rPr>
              <a:t>Joos de Momper the Younger</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Public domain. </a:t>
            </a:r>
            <a:r>
              <a:rPr lang="en" dirty="0">
                <a:solidFill>
                  <a:schemeClr val="dk1"/>
                </a:solidFill>
                <a:uFill>
                  <a:noFill/>
                </a:uFill>
                <a:hlinkClick r:id="rId6">
                  <a:extLst>
                    <a:ext uri="{A12FA001-AC4F-418D-AE19-62706E023703}">
                      <ahyp:hlinkClr xmlns:ahyp="http://schemas.microsoft.com/office/drawing/2018/hyperlinkcolor" val="tx"/>
                    </a:ext>
                  </a:extLst>
                </a:hlinkClick>
              </a:rPr>
              <a:t>https://commons.wikimedia.org/wiki/File:Ambrosius_Francken_(II),_Frans_Francken_(II)_and_Joos_de_Momper_(II)_-_Mary_visits_her_niece_Elizabeth.jpg</a:t>
            </a:r>
            <a:r>
              <a:rPr lang="en" dirty="0">
                <a:solidFill>
                  <a:schemeClr val="dk1"/>
                </a:solidFill>
              </a:rPr>
              <a:t> </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add this vocabulary term to their notes. </a:t>
            </a:r>
            <a:endParaRPr dirty="0">
              <a:solidFill>
                <a:schemeClr val="dk1"/>
              </a:solidFill>
            </a:endParaRPr>
          </a:p>
          <a:p>
            <a:pPr marL="0" lvl="0" indent="0" algn="l" rtl="0">
              <a:spcBef>
                <a:spcPts val="0"/>
              </a:spcBef>
              <a:spcAft>
                <a:spcPts val="0"/>
              </a:spcAft>
              <a:buClr>
                <a:schemeClr val="dk1"/>
              </a:buClr>
              <a:buSzPts val="1100"/>
              <a:buFont typeface="Arial"/>
              <a:buNone/>
            </a:pPr>
            <a:endParaRPr lang="en-US" b="1"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endParaRPr sz="800" b="1"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e31edb0acb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2e31edb0acb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solidFill>
                  <a:schemeClr val="dk1"/>
                </a:solidFill>
              </a:rPr>
              <a:t> </a:t>
            </a:r>
            <a:r>
              <a:rPr lang="en" dirty="0">
                <a:solidFill>
                  <a:schemeClr val="dk1"/>
                </a:solidFill>
                <a:uFill>
                  <a:noFill/>
                </a:uFill>
                <a:hlinkClick r:id="rId3">
                  <a:extLst>
                    <a:ext uri="{A12FA001-AC4F-418D-AE19-62706E023703}">
                      <ahyp:hlinkClr xmlns:ahyp="http://schemas.microsoft.com/office/drawing/2018/hyperlinkcolor" val="tx"/>
                    </a:ext>
                  </a:extLst>
                </a:hlinkClick>
              </a:rPr>
              <a:t>Meister von Seitenstetten - Maria Verkündigung.JPG</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Master of Seitenstetten. Public domain. https://commons.wikimedia.org/wiki/File:Meister_von_Seitenstetten_-_Maria_Verk%C3%BCndigung.JPG</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information from the slide into their notes.</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Points:  </a:t>
            </a:r>
            <a:r>
              <a:rPr lang="en" dirty="0">
                <a:solidFill>
                  <a:schemeClr val="dk1"/>
                </a:solidFill>
              </a:rPr>
              <a:t>Mary uttered the beautiful canticle known as the Magnificat that is recorded in Luke 1:46–55. As Jesus once did, the Church now prays in communion with Mary “to magnify with her the great things the Lord has done for her, and to entrust supplications and praises to her” (CCC, 2682). St. Joseph, Jesus’ legal father, is a model of contemplative prayer. “Contemplation is a gaze of faith, fixed on Jesus"</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View video, ‘Meaning of the Magnificat Prayer’. URL Here: </a:t>
            </a:r>
            <a:r>
              <a:rPr lang="en" u="sng" dirty="0">
                <a:solidFill>
                  <a:schemeClr val="hlink"/>
                </a:solidFill>
                <a:hlinkClick r:id="rId4"/>
              </a:rPr>
              <a:t>https://youtu.be/TxBK4eFaqK0</a:t>
            </a:r>
            <a:r>
              <a:rPr lang="en" dirty="0">
                <a:solidFill>
                  <a:schemeClr val="dk1"/>
                </a:solidFill>
              </a:rPr>
              <a:t> </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e31edb0acb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e31edb0acb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solidFill>
                  <a:schemeClr val="dk1"/>
                </a:solidFill>
              </a:rPr>
              <a:t> </a:t>
            </a:r>
            <a:r>
              <a:rPr lang="en" dirty="0">
                <a:solidFill>
                  <a:schemeClr val="dk1"/>
                </a:solidFill>
                <a:uFill>
                  <a:noFill/>
                </a:uFill>
                <a:hlinkClick r:id="rId3">
                  <a:extLst>
                    <a:ext uri="{A12FA001-AC4F-418D-AE19-62706E023703}">
                      <ahyp:hlinkClr xmlns:ahyp="http://schemas.microsoft.com/office/drawing/2018/hyperlinkcolor" val="tx"/>
                    </a:ext>
                  </a:extLst>
                </a:hlinkClick>
              </a:rPr>
              <a:t>Mark LaPointe</a:t>
            </a:r>
            <a:r>
              <a:rPr lang="en" dirty="0">
                <a:solidFill>
                  <a:schemeClr val="dk1"/>
                </a:solidFill>
              </a:rPr>
              <a:t>. </a:t>
            </a:r>
            <a:r>
              <a:rPr lang="en" dirty="0">
                <a:solidFill>
                  <a:schemeClr val="dk1"/>
                </a:solidFill>
                <a:uFill>
                  <a:noFill/>
                </a:uFill>
                <a:hlinkClick r:id="rId4">
                  <a:extLst>
                    <a:ext uri="{A12FA001-AC4F-418D-AE19-62706E023703}">
                      <ahyp:hlinkClr xmlns:ahyp="http://schemas.microsoft.com/office/drawing/2018/hyperlinkcolor" val="tx"/>
                    </a:ext>
                  </a:extLst>
                </a:hlinkClick>
              </a:rPr>
              <a:t>Creative Commons Attribution-Share Alike 4.0</a:t>
            </a:r>
            <a:r>
              <a:rPr lang="en" dirty="0">
                <a:solidFill>
                  <a:schemeClr val="dk1"/>
                </a:solidFill>
              </a:rPr>
              <a:t>. The Hail Mary prayer displayed as a word cloud.jpg. </a:t>
            </a:r>
            <a:r>
              <a:rPr lang="en" dirty="0">
                <a:solidFill>
                  <a:schemeClr val="dk1"/>
                </a:solidFill>
                <a:uFill>
                  <a:noFill/>
                </a:uFill>
                <a:hlinkClick r:id="rId5">
                  <a:extLst>
                    <a:ext uri="{A12FA001-AC4F-418D-AE19-62706E023703}">
                      <ahyp:hlinkClr xmlns:ahyp="http://schemas.microsoft.com/office/drawing/2018/hyperlinkcolor" val="tx"/>
                    </a:ext>
                  </a:extLst>
                </a:hlinkClick>
              </a:rPr>
              <a:t>https://commons.wikimedia.org/wiki/File:The_Hail_Mary_prayer_displayed_as_a_word_cloud.jpg</a:t>
            </a:r>
            <a:r>
              <a:rPr lang="en" dirty="0">
                <a:solidFill>
                  <a:schemeClr val="dk1"/>
                </a:solidFill>
              </a:rPr>
              <a:t> . </a:t>
            </a:r>
            <a:r>
              <a:rPr lang="en" dirty="0">
                <a:solidFill>
                  <a:schemeClr val="dk1"/>
                </a:solidFill>
                <a:uFill>
                  <a:noFill/>
                </a:uFill>
                <a:hlinkClick r:id="rId6">
                  <a:extLst>
                    <a:ext uri="{A12FA001-AC4F-418D-AE19-62706E023703}">
                      <ahyp:hlinkClr xmlns:ahyp="http://schemas.microsoft.com/office/drawing/2018/hyperlinkcolor" val="tx"/>
                    </a:ext>
                  </a:extLst>
                </a:hlinkClick>
              </a:rPr>
              <a:t>Crucifix, Rosary and Holy Bible with Apocrypha NRSV.png</a:t>
            </a:r>
            <a:r>
              <a:rPr lang="en" dirty="0">
                <a:solidFill>
                  <a:schemeClr val="dk1"/>
                </a:solidFill>
              </a:rPr>
              <a:t>. </a:t>
            </a:r>
            <a:r>
              <a:rPr lang="en" dirty="0">
                <a:solidFill>
                  <a:schemeClr val="dk1"/>
                </a:solidFill>
                <a:uFill>
                  <a:noFill/>
                </a:uFill>
                <a:hlinkClick r:id="rId7">
                  <a:extLst>
                    <a:ext uri="{A12FA001-AC4F-418D-AE19-62706E023703}">
                      <ahyp:hlinkClr xmlns:ahyp="http://schemas.microsoft.com/office/drawing/2018/hyperlinkcolor" val="tx"/>
                    </a:ext>
                  </a:extLst>
                </a:hlinkClick>
              </a:rPr>
              <a:t>Kirkworld</a:t>
            </a:r>
            <a:r>
              <a:rPr lang="en" dirty="0">
                <a:solidFill>
                  <a:schemeClr val="dk1"/>
                </a:solidFill>
              </a:rPr>
              <a:t>. </a:t>
            </a:r>
            <a:r>
              <a:rPr lang="en" dirty="0">
                <a:solidFill>
                  <a:schemeClr val="dk1"/>
                </a:solidFill>
                <a:uFill>
                  <a:noFill/>
                </a:uFill>
                <a:hlinkClick r:id="rId8">
                  <a:extLst>
                    <a:ext uri="{A12FA001-AC4F-418D-AE19-62706E023703}">
                      <ahyp:hlinkClr xmlns:ahyp="http://schemas.microsoft.com/office/drawing/2018/hyperlinkcolor" val="tx"/>
                    </a:ext>
                  </a:extLst>
                </a:hlinkClick>
              </a:rPr>
              <a:t>Creative Commons Zero, Public Domain</a:t>
            </a:r>
            <a:r>
              <a:rPr lang="en" dirty="0">
                <a:solidFill>
                  <a:schemeClr val="dk1"/>
                </a:solidFill>
              </a:rPr>
              <a:t>. </a:t>
            </a:r>
            <a:r>
              <a:rPr lang="en" dirty="0">
                <a:solidFill>
                  <a:schemeClr val="dk1"/>
                </a:solidFill>
                <a:uFill>
                  <a:noFill/>
                </a:uFill>
                <a:hlinkClick r:id="rId5">
                  <a:extLst>
                    <a:ext uri="{A12FA001-AC4F-418D-AE19-62706E023703}">
                      <ahyp:hlinkClr xmlns:ahyp="http://schemas.microsoft.com/office/drawing/2018/hyperlinkcolor" val="tx"/>
                    </a:ext>
                  </a:extLst>
                </a:hlinkClick>
              </a:rPr>
              <a:t>commons.wikimedia.org</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Recite the Hail Mary prayer together as a class.</a:t>
            </a:r>
            <a:r>
              <a:rPr lang="en" b="1" dirty="0">
                <a:solidFill>
                  <a:schemeClr val="dk1"/>
                </a:solidFill>
              </a:rPr>
              <a:t> </a:t>
            </a:r>
            <a:r>
              <a:rPr lang="en" dirty="0">
                <a:solidFill>
                  <a:schemeClr val="dk1"/>
                </a:solidFill>
              </a:rPr>
              <a:t>Have students take notes on the article in Online Resources.</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Points: </a:t>
            </a:r>
            <a:r>
              <a:rPr lang="en" dirty="0"/>
              <a:t>There are usually two identifiable obstacles that some Christians face when it comes to praying to Mary.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The first one is a misunderstanding of the word 'pray' and the second one is that they think the Hail Mary is at odds with the Bible.</a:t>
            </a:r>
            <a:endParaRPr dirty="0"/>
          </a:p>
          <a:p>
            <a:pPr marL="0" lvl="0" indent="0" algn="l" rtl="0">
              <a:spcBef>
                <a:spcPts val="0"/>
              </a:spcBef>
              <a:spcAft>
                <a:spcPts val="0"/>
              </a:spcAft>
              <a:buClr>
                <a:schemeClr val="dk1"/>
              </a:buClr>
              <a:buSzPts val="1100"/>
              <a:buFont typeface="Arial"/>
              <a:buNone/>
            </a:pPr>
            <a:r>
              <a:rPr lang="en" dirty="0"/>
              <a:t>Both obstacles are easy to remove…</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The word pray is what throws a lot of Bible Christians off. When they hear 'pray to Mary', they equate that with 'worship Mary'. But a careful analysis of the word pray points to the fact that pray first and foremost just means 'to ask'. Here's Webster Dictionary's definition: 1: to make a request in a humble manner 2: to address God with adoration, confession, supplication, or thanksgiving. In the Hail Mary we are doing definition 1 and Mary is doing definition 2 for us.</a:t>
            </a:r>
            <a:endParaRPr sz="1300" dirty="0">
              <a:solidFill>
                <a:srgbClr val="333333"/>
              </a:solidFill>
              <a:highlight>
                <a:srgbClr val="FFFFFF"/>
              </a:highlight>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Have students take notes on the article,</a:t>
            </a:r>
            <a:r>
              <a:rPr lang="en" dirty="0"/>
              <a:t> ‘Bible Christians Should Pray to Mary Too’. URL here: </a:t>
            </a:r>
            <a:r>
              <a:rPr lang="en" u="sng" dirty="0">
                <a:solidFill>
                  <a:schemeClr val="hlink"/>
                </a:solidFill>
                <a:hlinkClick r:id="rId9"/>
              </a:rPr>
              <a:t>https://www.catholic365.com/article/30190/why-bible-christians-should-pray-to-mary.html</a:t>
            </a:r>
            <a:r>
              <a:rPr lang="en" dirty="0"/>
              <a:t> </a:t>
            </a:r>
          </a:p>
          <a:p>
            <a:pPr marL="0" lvl="0" indent="0" algn="l" rtl="0">
              <a:spcBef>
                <a:spcPts val="0"/>
              </a:spcBef>
              <a:spcAft>
                <a:spcPts val="0"/>
              </a:spcAft>
              <a:buClr>
                <a:schemeClr val="dk1"/>
              </a:buClr>
              <a:buSzPts val="1100"/>
              <a:buFont typeface="Arial"/>
              <a:buNone/>
            </a:pPr>
            <a:endParaRPr lang="en"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endParaRPr b="1" dirty="0">
              <a:solidFill>
                <a:srgbClr val="003366"/>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e31edb0acb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2e31edb0acb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solidFill>
                  <a:schemeClr val="dk1"/>
                </a:solidFill>
              </a:rPr>
              <a:t> </a:t>
            </a:r>
            <a:r>
              <a:rPr lang="en" dirty="0">
                <a:solidFill>
                  <a:schemeClr val="dk1"/>
                </a:solidFill>
                <a:uFill>
                  <a:noFill/>
                </a:uFill>
                <a:hlinkClick r:id="rId3">
                  <a:extLst>
                    <a:ext uri="{A12FA001-AC4F-418D-AE19-62706E023703}">
                      <ahyp:hlinkClr xmlns:ahyp="http://schemas.microsoft.com/office/drawing/2018/hyperlinkcolor" val="tx"/>
                    </a:ext>
                  </a:extLst>
                </a:hlinkClick>
              </a:rPr>
              <a:t>Mark LaPointe</a:t>
            </a:r>
            <a:r>
              <a:rPr lang="en" dirty="0">
                <a:solidFill>
                  <a:schemeClr val="dk1"/>
                </a:solidFill>
              </a:rPr>
              <a:t>. </a:t>
            </a:r>
            <a:r>
              <a:rPr lang="en" dirty="0">
                <a:solidFill>
                  <a:schemeClr val="dk1"/>
                </a:solidFill>
                <a:uFill>
                  <a:noFill/>
                </a:uFill>
                <a:hlinkClick r:id="rId4">
                  <a:extLst>
                    <a:ext uri="{A12FA001-AC4F-418D-AE19-62706E023703}">
                      <ahyp:hlinkClr xmlns:ahyp="http://schemas.microsoft.com/office/drawing/2018/hyperlinkcolor" val="tx"/>
                    </a:ext>
                  </a:extLst>
                </a:hlinkClick>
              </a:rPr>
              <a:t>Creative Commons Attribution-Share Alike 4.0</a:t>
            </a:r>
            <a:r>
              <a:rPr lang="en" dirty="0">
                <a:solidFill>
                  <a:schemeClr val="dk1"/>
                </a:solidFill>
              </a:rPr>
              <a:t>.The Our Father prayer as a word cloud.jpg, https://commons.wikimedia.org/wiki/File:The_Our_Father_prayer_as_a_word_cloud.jpg</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Recite the Our Father prayer together as a class. Have students take notes on the article in Online Resources.</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Points:</a:t>
            </a:r>
            <a:r>
              <a:rPr lang="en" dirty="0"/>
              <a:t> Jesus also taught his disciples how to pray when they asked him. </a:t>
            </a:r>
            <a:endParaRPr dirty="0"/>
          </a:p>
          <a:p>
            <a:pPr marL="457200" lvl="0" indent="-298450" algn="l" rtl="0">
              <a:spcBef>
                <a:spcPts val="0"/>
              </a:spcBef>
              <a:spcAft>
                <a:spcPts val="0"/>
              </a:spcAft>
              <a:buSzPts val="1100"/>
              <a:buChar char="●"/>
            </a:pPr>
            <a:r>
              <a:rPr lang="en" dirty="0"/>
              <a:t>For example, in Luke 11:5–13 Jesus told his disciples to pray constantly with faith that their prayers would be answered: “I tell you, ask and you will receive; seek and you will find; knock and the door will be opened to you” (Lk 11:9).</a:t>
            </a:r>
            <a:endParaRPr dirty="0"/>
          </a:p>
          <a:p>
            <a:pPr marL="457200" lvl="0" indent="-298450" algn="l" rtl="0">
              <a:spcBef>
                <a:spcPts val="0"/>
              </a:spcBef>
              <a:spcAft>
                <a:spcPts val="0"/>
              </a:spcAft>
              <a:buSzPts val="1100"/>
              <a:buChar char="●"/>
            </a:pPr>
            <a:r>
              <a:rPr lang="en" dirty="0"/>
              <a:t>Jesus also said that there is no need to “babble like the pagans, who think that they will be heard by their many words,” explaining that the “Father knows what you need before you ask him” (Mt 6:8). </a:t>
            </a:r>
            <a:endParaRPr dirty="0"/>
          </a:p>
          <a:p>
            <a:pPr marL="457200" lvl="0" indent="-298450" algn="l" rtl="0">
              <a:spcBef>
                <a:spcPts val="0"/>
              </a:spcBef>
              <a:spcAft>
                <a:spcPts val="0"/>
              </a:spcAft>
              <a:buSzPts val="1100"/>
              <a:buChar char="●"/>
            </a:pPr>
            <a:r>
              <a:rPr lang="en" dirty="0"/>
              <a:t>Most importantly, Jesus gave them the words of</a:t>
            </a:r>
            <a:r>
              <a:rPr lang="en" b="1" dirty="0"/>
              <a:t> the Our Father,</a:t>
            </a:r>
            <a:r>
              <a:rPr lang="en" dirty="0"/>
              <a:t> also known as the Lord’s Prayer, which forms a basis for the Church’s understanding of the value of prayer</a:t>
            </a:r>
            <a:endParaRPr dirty="0"/>
          </a:p>
          <a:p>
            <a:pPr marL="457200" lvl="0" indent="-298450" algn="l" rtl="0">
              <a:spcBef>
                <a:spcPts val="0"/>
              </a:spcBef>
              <a:spcAft>
                <a:spcPts val="0"/>
              </a:spcAft>
              <a:buSzPts val="1100"/>
              <a:buChar char="●"/>
            </a:pPr>
            <a:r>
              <a:rPr lang="en" dirty="0"/>
              <a:t>The version of the Our Father in the Gospel of Matthew has seven petitions (in contrast to five petitions in Luke’s Gospel). The first three petitions are petitions of praise made directly to God, addressing his name, his Kingdom, and his will. The last four petitions are driven by concerns for the present world, beginning with these requests: “give us,” “forgive us,” “lead us,” and “deliver us.” </a:t>
            </a:r>
            <a:endParaRPr dirty="0"/>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Have students read article , ‘The Our Father’. URL here: </a:t>
            </a:r>
            <a:r>
              <a:rPr lang="en" u="sng" dirty="0">
                <a:solidFill>
                  <a:schemeClr val="hlink"/>
                </a:solidFill>
                <a:hlinkClick r:id="rId5"/>
              </a:rPr>
              <a:t>https://www.catholic.com/tract/the-lords-prayer</a:t>
            </a:r>
            <a:r>
              <a:rPr lang="en" dirty="0">
                <a:solidFill>
                  <a:schemeClr val="dk1"/>
                </a:solidFill>
              </a:rPr>
              <a:t> </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p>
          <a:p>
            <a:pPr marL="0" lvl="0" indent="0" algn="l" rtl="0">
              <a:lnSpc>
                <a:spcPct val="115000"/>
              </a:lnSpc>
              <a:spcBef>
                <a:spcPts val="0"/>
              </a:spcBef>
              <a:spcAft>
                <a:spcPts val="0"/>
              </a:spcAft>
              <a:buClr>
                <a:schemeClr val="dk1"/>
              </a:buClr>
              <a:buSzPts val="1100"/>
              <a:buFont typeface="Arial"/>
              <a:buNone/>
            </a:pPr>
            <a:endParaRPr b="1" dirty="0">
              <a:solidFill>
                <a:srgbClr val="003366"/>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857250" y="457200"/>
            <a:ext cx="7406400" cy="10173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accent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857250" y="1543049"/>
            <a:ext cx="3566400" cy="3017400"/>
          </a:xfrm>
          <a:prstGeom prst="rect">
            <a:avLst/>
          </a:prstGeom>
          <a:noFill/>
          <a:ln>
            <a:noFill/>
          </a:ln>
        </p:spPr>
        <p:txBody>
          <a:bodyPr spcFirstLastPara="1" wrap="square" lIns="68575" tIns="34275" rIns="68575" bIns="34275" anchor="t" anchorCtr="0">
            <a:normAutofit/>
          </a:bodyPr>
          <a:lstStyle>
            <a:lvl1pPr marL="457200" lvl="0" indent="-311150" algn="l" rtl="0">
              <a:lnSpc>
                <a:spcPct val="90000"/>
              </a:lnSpc>
              <a:spcBef>
                <a:spcPts val="1100"/>
              </a:spcBef>
              <a:spcAft>
                <a:spcPts val="0"/>
              </a:spcAft>
              <a:buSzPts val="1300"/>
              <a:buChar char="●"/>
              <a:defRPr sz="1700"/>
            </a:lvl1pPr>
            <a:lvl2pPr marL="914400" lvl="1" indent="-304800" algn="l" rtl="0">
              <a:lnSpc>
                <a:spcPct val="90000"/>
              </a:lnSpc>
              <a:spcBef>
                <a:spcPts val="1200"/>
              </a:spcBef>
              <a:spcAft>
                <a:spcPts val="0"/>
              </a:spcAft>
              <a:buSzPts val="1200"/>
              <a:buChar char="○"/>
              <a:defRPr sz="1500"/>
            </a:lvl2pPr>
            <a:lvl3pPr marL="1371600" lvl="2" indent="-298450" algn="l" rtl="0">
              <a:lnSpc>
                <a:spcPct val="90000"/>
              </a:lnSpc>
              <a:spcBef>
                <a:spcPts val="300"/>
              </a:spcBef>
              <a:spcAft>
                <a:spcPts val="0"/>
              </a:spcAft>
              <a:buSzPts val="1100"/>
              <a:buChar char="■"/>
              <a:defRPr sz="1400"/>
            </a:lvl3pPr>
            <a:lvl4pPr marL="1828800" lvl="3" indent="-292100" algn="l" rtl="0">
              <a:lnSpc>
                <a:spcPct val="90000"/>
              </a:lnSpc>
              <a:spcBef>
                <a:spcPts val="300"/>
              </a:spcBef>
              <a:spcAft>
                <a:spcPts val="0"/>
              </a:spcAft>
              <a:buSzPts val="1000"/>
              <a:buChar char="●"/>
              <a:defRPr sz="1200"/>
            </a:lvl4pPr>
            <a:lvl5pPr marL="2286000" lvl="4" indent="-292100" algn="l" rtl="0">
              <a:lnSpc>
                <a:spcPct val="90000"/>
              </a:lnSpc>
              <a:spcBef>
                <a:spcPts val="300"/>
              </a:spcBef>
              <a:spcAft>
                <a:spcPts val="0"/>
              </a:spcAft>
              <a:buSzPts val="1000"/>
              <a:buChar char="○"/>
              <a:defRPr sz="1200"/>
            </a:lvl5pPr>
            <a:lvl6pPr marL="2743200" lvl="5" indent="-292100" algn="l" rtl="0">
              <a:lnSpc>
                <a:spcPct val="90000"/>
              </a:lnSpc>
              <a:spcBef>
                <a:spcPts val="300"/>
              </a:spcBef>
              <a:spcAft>
                <a:spcPts val="0"/>
              </a:spcAft>
              <a:buSzPts val="1000"/>
              <a:buChar char="■"/>
              <a:defRPr sz="1200"/>
            </a:lvl6pPr>
            <a:lvl7pPr marL="3200400" lvl="6" indent="-292100" algn="l" rtl="0">
              <a:lnSpc>
                <a:spcPct val="90000"/>
              </a:lnSpc>
              <a:spcBef>
                <a:spcPts val="300"/>
              </a:spcBef>
              <a:spcAft>
                <a:spcPts val="0"/>
              </a:spcAft>
              <a:buSzPts val="1000"/>
              <a:buChar char="●"/>
              <a:defRPr sz="1200"/>
            </a:lvl7pPr>
            <a:lvl8pPr marL="3657600" lvl="7" indent="-292100" algn="l" rtl="0">
              <a:lnSpc>
                <a:spcPct val="90000"/>
              </a:lnSpc>
              <a:spcBef>
                <a:spcPts val="300"/>
              </a:spcBef>
              <a:spcAft>
                <a:spcPts val="0"/>
              </a:spcAft>
              <a:buSzPts val="1000"/>
              <a:buChar char="○"/>
              <a:defRPr sz="1200"/>
            </a:lvl8pPr>
            <a:lvl9pPr marL="4114800" lvl="8" indent="-292100" algn="l" rtl="0">
              <a:lnSpc>
                <a:spcPct val="90000"/>
              </a:lnSpc>
              <a:spcBef>
                <a:spcPts val="300"/>
              </a:spcBef>
              <a:spcAft>
                <a:spcPts val="300"/>
              </a:spcAft>
              <a:buSzPts val="1000"/>
              <a:buChar char="■"/>
              <a:defRPr sz="1200"/>
            </a:lvl9pPr>
          </a:lstStyle>
          <a:p>
            <a:endParaRPr/>
          </a:p>
        </p:txBody>
      </p:sp>
      <p:sp>
        <p:nvSpPr>
          <p:cNvPr id="53" name="Google Shape;53;p13"/>
          <p:cNvSpPr txBox="1">
            <a:spLocks noGrp="1"/>
          </p:cNvSpPr>
          <p:nvPr>
            <p:ph type="body" idx="2"/>
          </p:nvPr>
        </p:nvSpPr>
        <p:spPr>
          <a:xfrm>
            <a:off x="4700709" y="1543050"/>
            <a:ext cx="3566400" cy="3017400"/>
          </a:xfrm>
          <a:prstGeom prst="rect">
            <a:avLst/>
          </a:prstGeom>
          <a:noFill/>
          <a:ln>
            <a:noFill/>
          </a:ln>
        </p:spPr>
        <p:txBody>
          <a:bodyPr spcFirstLastPara="1" wrap="square" lIns="68575" tIns="34275" rIns="68575" bIns="34275" anchor="t" anchorCtr="0">
            <a:normAutofit/>
          </a:bodyPr>
          <a:lstStyle>
            <a:lvl1pPr marL="457200" lvl="0" indent="-311150" algn="l" rtl="0">
              <a:lnSpc>
                <a:spcPct val="90000"/>
              </a:lnSpc>
              <a:spcBef>
                <a:spcPts val="1100"/>
              </a:spcBef>
              <a:spcAft>
                <a:spcPts val="0"/>
              </a:spcAft>
              <a:buSzPts val="1300"/>
              <a:buChar char="●"/>
              <a:defRPr sz="1700"/>
            </a:lvl1pPr>
            <a:lvl2pPr marL="914400" lvl="1" indent="-304800" algn="l" rtl="0">
              <a:lnSpc>
                <a:spcPct val="90000"/>
              </a:lnSpc>
              <a:spcBef>
                <a:spcPts val="1200"/>
              </a:spcBef>
              <a:spcAft>
                <a:spcPts val="0"/>
              </a:spcAft>
              <a:buSzPts val="1200"/>
              <a:buChar char="○"/>
              <a:defRPr sz="1500"/>
            </a:lvl2pPr>
            <a:lvl3pPr marL="1371600" lvl="2" indent="-298450" algn="l" rtl="0">
              <a:lnSpc>
                <a:spcPct val="90000"/>
              </a:lnSpc>
              <a:spcBef>
                <a:spcPts val="300"/>
              </a:spcBef>
              <a:spcAft>
                <a:spcPts val="0"/>
              </a:spcAft>
              <a:buSzPts val="1100"/>
              <a:buChar char="■"/>
              <a:defRPr sz="1400"/>
            </a:lvl3pPr>
            <a:lvl4pPr marL="1828800" lvl="3" indent="-292100" algn="l" rtl="0">
              <a:lnSpc>
                <a:spcPct val="90000"/>
              </a:lnSpc>
              <a:spcBef>
                <a:spcPts val="300"/>
              </a:spcBef>
              <a:spcAft>
                <a:spcPts val="0"/>
              </a:spcAft>
              <a:buSzPts val="1000"/>
              <a:buChar char="●"/>
              <a:defRPr sz="1200"/>
            </a:lvl4pPr>
            <a:lvl5pPr marL="2286000" lvl="4" indent="-292100" algn="l" rtl="0">
              <a:lnSpc>
                <a:spcPct val="90000"/>
              </a:lnSpc>
              <a:spcBef>
                <a:spcPts val="300"/>
              </a:spcBef>
              <a:spcAft>
                <a:spcPts val="0"/>
              </a:spcAft>
              <a:buSzPts val="1000"/>
              <a:buChar char="○"/>
              <a:defRPr sz="1200"/>
            </a:lvl5pPr>
            <a:lvl6pPr marL="2743200" lvl="5" indent="-292100" algn="l" rtl="0">
              <a:lnSpc>
                <a:spcPct val="90000"/>
              </a:lnSpc>
              <a:spcBef>
                <a:spcPts val="300"/>
              </a:spcBef>
              <a:spcAft>
                <a:spcPts val="0"/>
              </a:spcAft>
              <a:buSzPts val="1000"/>
              <a:buChar char="■"/>
              <a:defRPr sz="1200"/>
            </a:lvl6pPr>
            <a:lvl7pPr marL="3200400" lvl="6" indent="-292100" algn="l" rtl="0">
              <a:lnSpc>
                <a:spcPct val="90000"/>
              </a:lnSpc>
              <a:spcBef>
                <a:spcPts val="300"/>
              </a:spcBef>
              <a:spcAft>
                <a:spcPts val="0"/>
              </a:spcAft>
              <a:buSzPts val="1000"/>
              <a:buChar char="●"/>
              <a:defRPr sz="1200"/>
            </a:lvl7pPr>
            <a:lvl8pPr marL="3657600" lvl="7" indent="-292100" algn="l" rtl="0">
              <a:lnSpc>
                <a:spcPct val="90000"/>
              </a:lnSpc>
              <a:spcBef>
                <a:spcPts val="300"/>
              </a:spcBef>
              <a:spcAft>
                <a:spcPts val="0"/>
              </a:spcAft>
              <a:buSzPts val="1000"/>
              <a:buChar char="○"/>
              <a:defRPr sz="1200"/>
            </a:lvl8pPr>
            <a:lvl9pPr marL="4114800" lvl="8" indent="-292100" algn="l" rtl="0">
              <a:lnSpc>
                <a:spcPct val="90000"/>
              </a:lnSpc>
              <a:spcBef>
                <a:spcPts val="300"/>
              </a:spcBef>
              <a:spcAft>
                <a:spcPts val="300"/>
              </a:spcAft>
              <a:buSzPts val="1000"/>
              <a:buChar char="■"/>
              <a:defRPr sz="1200"/>
            </a:lvl9pPr>
          </a:lstStyle>
          <a:p>
            <a:endParaRPr/>
          </a:p>
        </p:txBody>
      </p:sp>
      <p:sp>
        <p:nvSpPr>
          <p:cNvPr id="54" name="Google Shape;54;p13"/>
          <p:cNvSpPr txBox="1">
            <a:spLocks noGrp="1"/>
          </p:cNvSpPr>
          <p:nvPr>
            <p:ph type="dt" idx="10"/>
          </p:nvPr>
        </p:nvSpPr>
        <p:spPr>
          <a:xfrm>
            <a:off x="857247" y="4667871"/>
            <a:ext cx="17469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5" name="Google Shape;55;p13"/>
          <p:cNvSpPr txBox="1">
            <a:spLocks noGrp="1"/>
          </p:cNvSpPr>
          <p:nvPr>
            <p:ph type="ftr" idx="11"/>
          </p:nvPr>
        </p:nvSpPr>
        <p:spPr>
          <a:xfrm>
            <a:off x="2961861" y="4667871"/>
            <a:ext cx="35385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6" name="Google Shape;56;p13"/>
          <p:cNvSpPr txBox="1">
            <a:spLocks noGrp="1"/>
          </p:cNvSpPr>
          <p:nvPr>
            <p:ph type="sldNum" idx="12"/>
          </p:nvPr>
        </p:nvSpPr>
        <p:spPr>
          <a:xfrm>
            <a:off x="6997148" y="4667871"/>
            <a:ext cx="12795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4.jpe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2050" name="Picture 2" descr="a woman in a veil lighting candles on a mantle">
            <a:extLst>
              <a:ext uri="{FF2B5EF4-FFF2-40B4-BE49-F238E27FC236}">
                <a16:creationId xmlns:a16="http://schemas.microsoft.com/office/drawing/2014/main" id="{CEA4FE0E-72AF-4E52-AF41-A463B802902B}"/>
              </a:ext>
            </a:extLst>
          </p:cNvPr>
          <p:cNvPicPr>
            <a:picLocks noChangeAspect="1" noChangeArrowheads="1"/>
          </p:cNvPicPr>
          <p:nvPr/>
        </p:nvPicPr>
        <p:blipFill rotWithShape="1">
          <a:blip r:embed="rId3">
            <a:alphaModFix amt="55000"/>
            <a:extLst>
              <a:ext uri="{28A0092B-C50C-407E-A947-70E740481C1C}">
                <a14:useLocalDpi xmlns:a14="http://schemas.microsoft.com/office/drawing/2010/main" val="0"/>
              </a:ext>
            </a:extLst>
          </a:blip>
          <a:srcRect t="3742" b="9887"/>
          <a:stretch/>
        </p:blipFill>
        <p:spPr bwMode="auto">
          <a:xfrm>
            <a:off x="-12925" y="0"/>
            <a:ext cx="9156925"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9222C759-F51F-4F53-B0CB-F7EA1070E542}"/>
              </a:ext>
            </a:extLst>
          </p:cNvPr>
          <p:cNvSpPr/>
          <p:nvPr/>
        </p:nvSpPr>
        <p:spPr>
          <a:xfrm>
            <a:off x="4135211" y="1032188"/>
            <a:ext cx="873578" cy="898072"/>
          </a:xfrm>
          <a:prstGeom prst="ellipse">
            <a:avLst/>
          </a:prstGeom>
          <a:solidFill>
            <a:srgbClr val="920000"/>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400" dirty="0">
                <a:latin typeface="+mj-lt"/>
              </a:rPr>
              <a:t>6</a:t>
            </a:r>
          </a:p>
        </p:txBody>
      </p:sp>
      <p:sp>
        <p:nvSpPr>
          <p:cNvPr id="5" name="TextBox 4">
            <a:extLst>
              <a:ext uri="{FF2B5EF4-FFF2-40B4-BE49-F238E27FC236}">
                <a16:creationId xmlns:a16="http://schemas.microsoft.com/office/drawing/2014/main" id="{F21A2F85-1D0A-4B50-B47C-F083778230EE}"/>
              </a:ext>
            </a:extLst>
          </p:cNvPr>
          <p:cNvSpPr txBox="1"/>
          <p:nvPr/>
        </p:nvSpPr>
        <p:spPr>
          <a:xfrm>
            <a:off x="0" y="4620279"/>
            <a:ext cx="9144000" cy="523220"/>
          </a:xfrm>
          <a:prstGeom prst="rect">
            <a:avLst/>
          </a:prstGeom>
          <a:solidFill>
            <a:srgbClr val="920000"/>
          </a:solidFill>
        </p:spPr>
        <p:txBody>
          <a:bodyPr wrap="square" rtlCol="0">
            <a:spAutoFit/>
          </a:bodyPr>
          <a:lstStyle/>
          <a:p>
            <a:pPr algn="ctr"/>
            <a:r>
              <a:rPr lang="en-US" sz="2800" i="1">
                <a:solidFill>
                  <a:schemeClr val="bg1"/>
                </a:solidFill>
                <a:latin typeface="Corbel" panose="020B0503020204020204" pitchFamily="34" charset="0"/>
              </a:rPr>
              <a:t>God Saves: We Are Redeemed through the Paschal Mystery</a:t>
            </a:r>
            <a:endParaRPr lang="en-US" sz="2800" i="1" dirty="0">
              <a:solidFill>
                <a:schemeClr val="bg1"/>
              </a:solidFill>
              <a:latin typeface="Corbel" panose="020B0503020204020204" pitchFamily="34" charset="0"/>
            </a:endParaRPr>
          </a:p>
        </p:txBody>
      </p:sp>
      <p:sp>
        <p:nvSpPr>
          <p:cNvPr id="8" name="TextBox 7">
            <a:extLst>
              <a:ext uri="{FF2B5EF4-FFF2-40B4-BE49-F238E27FC236}">
                <a16:creationId xmlns:a16="http://schemas.microsoft.com/office/drawing/2014/main" id="{93B8A1B8-EA09-4655-8BC3-309A02BD0529}"/>
              </a:ext>
            </a:extLst>
          </p:cNvPr>
          <p:cNvSpPr txBox="1"/>
          <p:nvPr/>
        </p:nvSpPr>
        <p:spPr>
          <a:xfrm>
            <a:off x="1212695" y="2248584"/>
            <a:ext cx="671860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chemeClr val="bg1"/>
                </a:solidFill>
                <a:latin typeface="Corbel"/>
              </a:rPr>
              <a:t> </a:t>
            </a:r>
            <a:r>
              <a:rPr lang="en-US" sz="3600" b="1" dirty="0">
                <a:solidFill>
                  <a:srgbClr val="920000"/>
                </a:solidFill>
                <a:latin typeface="Corbel"/>
              </a:rPr>
              <a:t>Our Spiritual Journey to God</a:t>
            </a:r>
            <a:endParaRPr lang="en-US" sz="3600" dirty="0">
              <a:solidFill>
                <a:srgbClr val="92000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4"/>
        <p:cNvGrpSpPr/>
        <p:nvPr/>
      </p:nvGrpSpPr>
      <p:grpSpPr>
        <a:xfrm>
          <a:off x="0" y="0"/>
          <a:ext cx="0" cy="0"/>
          <a:chOff x="0" y="0"/>
          <a:chExt cx="0" cy="0"/>
        </a:xfrm>
      </p:grpSpPr>
      <p:sp>
        <p:nvSpPr>
          <p:cNvPr id="135" name="Google Shape;135;p23"/>
          <p:cNvSpPr txBox="1">
            <a:spLocks noGrp="1"/>
          </p:cNvSpPr>
          <p:nvPr>
            <p:ph type="subTitle" idx="1"/>
          </p:nvPr>
        </p:nvSpPr>
        <p:spPr>
          <a:xfrm>
            <a:off x="376775" y="402475"/>
            <a:ext cx="8376000" cy="787500"/>
          </a:xfrm>
          <a:prstGeom prst="rect">
            <a:avLst/>
          </a:prstGeom>
          <a:gradFill>
            <a:gsLst>
              <a:gs pos="0">
                <a:srgbClr val="FFFFFF"/>
              </a:gs>
              <a:gs pos="100000">
                <a:srgbClr val="B3B3B3"/>
              </a:gs>
            </a:gsLst>
            <a:lin ang="5400012" scaled="0"/>
          </a:gradFill>
        </p:spPr>
        <p:txBody>
          <a:bodyPr spcFirstLastPara="1" wrap="square" lIns="91425" tIns="91425" rIns="91425" bIns="91425" anchor="t" anchorCtr="0">
            <a:normAutofit/>
          </a:bodyPr>
          <a:lstStyle/>
          <a:p>
            <a:pPr marL="0" lvl="0" indent="0" algn="ctr" rtl="0">
              <a:spcBef>
                <a:spcPts val="0"/>
              </a:spcBef>
              <a:spcAft>
                <a:spcPts val="0"/>
              </a:spcAft>
              <a:buNone/>
            </a:pPr>
            <a:r>
              <a:rPr lang="en" sz="3800" b="1">
                <a:solidFill>
                  <a:srgbClr val="4C1130"/>
                </a:solidFill>
                <a:latin typeface="Calibri"/>
                <a:ea typeface="Calibri"/>
                <a:cs typeface="Calibri"/>
                <a:sym typeface="Calibri"/>
              </a:rPr>
              <a:t>Ways We Can Use Scripture to Pray</a:t>
            </a:r>
            <a:endParaRPr sz="3800" b="1">
              <a:solidFill>
                <a:srgbClr val="4C1130"/>
              </a:solidFill>
              <a:latin typeface="Calibri"/>
              <a:ea typeface="Calibri"/>
              <a:cs typeface="Calibri"/>
              <a:sym typeface="Calibri"/>
            </a:endParaRPr>
          </a:p>
        </p:txBody>
      </p:sp>
      <p:sp>
        <p:nvSpPr>
          <p:cNvPr id="136" name="Google Shape;136;p23"/>
          <p:cNvSpPr/>
          <p:nvPr/>
        </p:nvSpPr>
        <p:spPr>
          <a:xfrm>
            <a:off x="391475" y="1898250"/>
            <a:ext cx="8361300" cy="860700"/>
          </a:xfrm>
          <a:prstGeom prst="rect">
            <a:avLst/>
          </a:prstGeom>
          <a:solidFill>
            <a:srgbClr val="0C343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7" name="Google Shape;137;p23"/>
          <p:cNvSpPr/>
          <p:nvPr/>
        </p:nvSpPr>
        <p:spPr>
          <a:xfrm>
            <a:off x="384150" y="2743125"/>
            <a:ext cx="8361300" cy="787500"/>
          </a:xfrm>
          <a:prstGeom prst="rect">
            <a:avLst/>
          </a:prstGeom>
          <a:solidFill>
            <a:srgbClr val="351C7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8" name="Google Shape;138;p23"/>
          <p:cNvSpPr/>
          <p:nvPr/>
        </p:nvSpPr>
        <p:spPr>
          <a:xfrm>
            <a:off x="384150" y="3551450"/>
            <a:ext cx="8361300" cy="690900"/>
          </a:xfrm>
          <a:prstGeom prst="rect">
            <a:avLst/>
          </a:prstGeom>
          <a:solidFill>
            <a:srgbClr val="0C343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9" name="Google Shape;139;p23"/>
          <p:cNvSpPr/>
          <p:nvPr/>
        </p:nvSpPr>
        <p:spPr>
          <a:xfrm>
            <a:off x="376775" y="4212175"/>
            <a:ext cx="8376000" cy="787500"/>
          </a:xfrm>
          <a:prstGeom prst="rect">
            <a:avLst/>
          </a:prstGeom>
          <a:solidFill>
            <a:srgbClr val="351C7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0" name="Google Shape;140;p23"/>
          <p:cNvSpPr/>
          <p:nvPr/>
        </p:nvSpPr>
        <p:spPr>
          <a:xfrm>
            <a:off x="391500" y="1219725"/>
            <a:ext cx="8376000" cy="690900"/>
          </a:xfrm>
          <a:prstGeom prst="rect">
            <a:avLst/>
          </a:prstGeom>
          <a:solidFill>
            <a:srgbClr val="351C7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1" name="Google Shape;141;p23"/>
          <p:cNvSpPr txBox="1"/>
          <p:nvPr/>
        </p:nvSpPr>
        <p:spPr>
          <a:xfrm>
            <a:off x="477300" y="1365150"/>
            <a:ext cx="8275500" cy="572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688"/>
              <a:buFont typeface="Arial"/>
              <a:buNone/>
            </a:pPr>
            <a:r>
              <a:rPr lang="en" sz="1693" dirty="0">
                <a:solidFill>
                  <a:schemeClr val="lt1"/>
                </a:solidFill>
                <a:latin typeface="Calibri"/>
                <a:ea typeface="Calibri"/>
                <a:cs typeface="Calibri"/>
                <a:sym typeface="Calibri"/>
              </a:rPr>
              <a:t> </a:t>
            </a:r>
            <a:r>
              <a:rPr lang="en" sz="1693" b="1" dirty="0">
                <a:solidFill>
                  <a:schemeClr val="lt1"/>
                </a:solidFill>
                <a:latin typeface="Calibri"/>
                <a:ea typeface="Calibri"/>
                <a:cs typeface="Calibri"/>
                <a:sym typeface="Calibri"/>
              </a:rPr>
              <a:t>PRAYING THE MASS: </a:t>
            </a:r>
            <a:r>
              <a:rPr lang="en" sz="1693" dirty="0">
                <a:solidFill>
                  <a:schemeClr val="lt1"/>
                </a:solidFill>
                <a:latin typeface="Calibri"/>
                <a:ea typeface="Calibri"/>
                <a:cs typeface="Calibri"/>
                <a:sym typeface="Calibri"/>
              </a:rPr>
              <a:t>The Mass is centered around and full of scripture</a:t>
            </a:r>
            <a:endParaRPr sz="2400" dirty="0">
              <a:solidFill>
                <a:schemeClr val="lt1"/>
              </a:solidFill>
              <a:latin typeface="Calibri"/>
              <a:ea typeface="Calibri"/>
              <a:cs typeface="Calibri"/>
              <a:sym typeface="Calibri"/>
            </a:endParaRPr>
          </a:p>
        </p:txBody>
      </p:sp>
      <p:sp>
        <p:nvSpPr>
          <p:cNvPr id="142" name="Google Shape;142;p23"/>
          <p:cNvSpPr txBox="1"/>
          <p:nvPr/>
        </p:nvSpPr>
        <p:spPr>
          <a:xfrm>
            <a:off x="577800" y="2159225"/>
            <a:ext cx="8089200" cy="311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688"/>
              <a:buFont typeface="Arial"/>
              <a:buNone/>
            </a:pPr>
            <a:r>
              <a:rPr lang="en" sz="1693" b="1" dirty="0">
                <a:solidFill>
                  <a:schemeClr val="lt1"/>
                </a:solidFill>
                <a:latin typeface="Calibri"/>
                <a:ea typeface="Calibri"/>
                <a:cs typeface="Calibri"/>
                <a:sym typeface="Calibri"/>
              </a:rPr>
              <a:t>SCRIPTURAL WAY OF THE CROSS: </a:t>
            </a:r>
            <a:r>
              <a:rPr lang="en" sz="1693" dirty="0">
                <a:solidFill>
                  <a:schemeClr val="lt1"/>
                </a:solidFill>
                <a:latin typeface="Calibri"/>
                <a:ea typeface="Calibri"/>
                <a:cs typeface="Calibri"/>
                <a:sym typeface="Calibri"/>
              </a:rPr>
              <a:t> includes only stations explicitly referenced in the Bible</a:t>
            </a:r>
            <a:endParaRPr sz="1693" dirty="0">
              <a:solidFill>
                <a:schemeClr val="lt1"/>
              </a:solidFill>
              <a:latin typeface="Calibri"/>
              <a:ea typeface="Calibri"/>
              <a:cs typeface="Calibri"/>
              <a:sym typeface="Calibri"/>
            </a:endParaRPr>
          </a:p>
          <a:p>
            <a:pPr marL="0" lvl="0" indent="0" algn="l" rtl="0">
              <a:spcBef>
                <a:spcPts val="1200"/>
              </a:spcBef>
              <a:spcAft>
                <a:spcPts val="0"/>
              </a:spcAft>
              <a:buNone/>
            </a:pPr>
            <a:endParaRPr sz="2400" dirty="0">
              <a:solidFill>
                <a:srgbClr val="FFF2CC"/>
              </a:solidFill>
              <a:latin typeface="Calibri"/>
              <a:ea typeface="Calibri"/>
              <a:cs typeface="Calibri"/>
              <a:sym typeface="Calibri"/>
            </a:endParaRPr>
          </a:p>
        </p:txBody>
      </p:sp>
      <p:sp>
        <p:nvSpPr>
          <p:cNvPr id="143" name="Google Shape;143;p23"/>
          <p:cNvSpPr txBox="1"/>
          <p:nvPr/>
        </p:nvSpPr>
        <p:spPr>
          <a:xfrm>
            <a:off x="563100" y="2958525"/>
            <a:ext cx="8189700" cy="572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688"/>
              <a:buFont typeface="Arial"/>
              <a:buNone/>
            </a:pPr>
            <a:r>
              <a:rPr lang="en" sz="1700" b="1" dirty="0">
                <a:solidFill>
                  <a:schemeClr val="lt1"/>
                </a:solidFill>
                <a:latin typeface="Calibri"/>
                <a:ea typeface="Calibri"/>
                <a:cs typeface="Calibri"/>
                <a:sym typeface="Calibri"/>
              </a:rPr>
              <a:t>THE LITURGY OF THE HOURS:</a:t>
            </a:r>
            <a:r>
              <a:rPr lang="en" sz="1700" dirty="0">
                <a:solidFill>
                  <a:schemeClr val="lt1"/>
                </a:solidFill>
                <a:latin typeface="Calibri"/>
                <a:ea typeface="Calibri"/>
                <a:cs typeface="Calibri"/>
                <a:sym typeface="Calibri"/>
              </a:rPr>
              <a:t> </a:t>
            </a:r>
            <a:r>
              <a:rPr lang="en" sz="1600" dirty="0">
                <a:solidFill>
                  <a:schemeClr val="lt1"/>
                </a:solidFill>
                <a:latin typeface="Calibri"/>
                <a:ea typeface="Calibri"/>
                <a:cs typeface="Calibri"/>
                <a:sym typeface="Calibri"/>
              </a:rPr>
              <a:t>a set of daily prayers and scriptures prescribed by the Church</a:t>
            </a:r>
            <a:endParaRPr sz="1600" dirty="0">
              <a:solidFill>
                <a:schemeClr val="lt1"/>
              </a:solidFill>
              <a:latin typeface="Calibri"/>
              <a:ea typeface="Calibri"/>
              <a:cs typeface="Calibri"/>
              <a:sym typeface="Calibri"/>
            </a:endParaRPr>
          </a:p>
        </p:txBody>
      </p:sp>
      <p:sp>
        <p:nvSpPr>
          <p:cNvPr id="144" name="Google Shape;144;p23"/>
          <p:cNvSpPr txBox="1"/>
          <p:nvPr/>
        </p:nvSpPr>
        <p:spPr>
          <a:xfrm>
            <a:off x="563100" y="3668813"/>
            <a:ext cx="8089200" cy="36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688"/>
              <a:buFont typeface="Arial"/>
              <a:buNone/>
            </a:pPr>
            <a:r>
              <a:rPr lang="en" sz="1693" b="1" dirty="0">
                <a:solidFill>
                  <a:schemeClr val="lt1"/>
                </a:solidFill>
                <a:latin typeface="Calibri"/>
                <a:ea typeface="Calibri"/>
                <a:cs typeface="Calibri"/>
                <a:sym typeface="Calibri"/>
              </a:rPr>
              <a:t>LECTIO DIVINA:</a:t>
            </a:r>
            <a:r>
              <a:rPr lang="en" sz="1693" dirty="0">
                <a:solidFill>
                  <a:schemeClr val="lt1"/>
                </a:solidFill>
                <a:latin typeface="Calibri"/>
                <a:ea typeface="Calibri"/>
                <a:cs typeface="Calibri"/>
                <a:sym typeface="Calibri"/>
              </a:rPr>
              <a:t> a prayerful reading of God’s Word to  encounter the Holy Spirit</a:t>
            </a:r>
            <a:endParaRPr sz="1693" dirty="0">
              <a:solidFill>
                <a:schemeClr val="lt1"/>
              </a:solidFill>
              <a:latin typeface="Calibri"/>
              <a:ea typeface="Calibri"/>
              <a:cs typeface="Calibri"/>
              <a:sym typeface="Calibri"/>
            </a:endParaRPr>
          </a:p>
          <a:p>
            <a:pPr marL="0" lvl="0" indent="0" algn="l" rtl="0">
              <a:spcBef>
                <a:spcPts val="1200"/>
              </a:spcBef>
              <a:spcAft>
                <a:spcPts val="0"/>
              </a:spcAft>
              <a:buNone/>
            </a:pPr>
            <a:endParaRPr sz="2400" dirty="0">
              <a:solidFill>
                <a:srgbClr val="FFF2CC"/>
              </a:solidFill>
              <a:latin typeface="Calibri"/>
              <a:ea typeface="Calibri"/>
              <a:cs typeface="Calibri"/>
              <a:sym typeface="Calibri"/>
            </a:endParaRPr>
          </a:p>
        </p:txBody>
      </p:sp>
      <p:sp>
        <p:nvSpPr>
          <p:cNvPr id="145" name="Google Shape;145;p23"/>
          <p:cNvSpPr txBox="1"/>
          <p:nvPr/>
        </p:nvSpPr>
        <p:spPr>
          <a:xfrm>
            <a:off x="555750" y="4441675"/>
            <a:ext cx="8189700" cy="366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200"/>
              </a:spcAft>
              <a:buClr>
                <a:schemeClr val="dk1"/>
              </a:buClr>
              <a:buSzPts val="688"/>
              <a:buFont typeface="Arial"/>
              <a:buNone/>
            </a:pPr>
            <a:r>
              <a:rPr lang="en" sz="1693" b="1" dirty="0">
                <a:solidFill>
                  <a:schemeClr val="lt1"/>
                </a:solidFill>
                <a:latin typeface="Calibri"/>
                <a:ea typeface="Calibri"/>
                <a:cs typeface="Calibri"/>
                <a:sym typeface="Calibri"/>
              </a:rPr>
              <a:t> SCRIPTURAL ROSARY: </a:t>
            </a:r>
            <a:r>
              <a:rPr lang="en" sz="1600" dirty="0">
                <a:solidFill>
                  <a:schemeClr val="lt1"/>
                </a:solidFill>
                <a:latin typeface="Calibri"/>
                <a:ea typeface="Calibri"/>
                <a:cs typeface="Calibri"/>
                <a:sym typeface="Calibri"/>
              </a:rPr>
              <a:t> a method of praying the Rosary using Scripture readings</a:t>
            </a:r>
            <a:endParaRPr sz="2600" dirty="0">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41B47"/>
        </a:solidFill>
        <a:effectLst/>
      </p:bgPr>
    </p:bg>
    <p:spTree>
      <p:nvGrpSpPr>
        <p:cNvPr id="1" name="Shape 150"/>
        <p:cNvGrpSpPr/>
        <p:nvPr/>
      </p:nvGrpSpPr>
      <p:grpSpPr>
        <a:xfrm>
          <a:off x="0" y="0"/>
          <a:ext cx="0" cy="0"/>
          <a:chOff x="0" y="0"/>
          <a:chExt cx="0" cy="0"/>
        </a:xfrm>
      </p:grpSpPr>
      <p:sp>
        <p:nvSpPr>
          <p:cNvPr id="151" name="Google Shape;151;p24"/>
          <p:cNvSpPr txBox="1">
            <a:spLocks noGrp="1"/>
          </p:cNvSpPr>
          <p:nvPr>
            <p:ph type="title"/>
          </p:nvPr>
        </p:nvSpPr>
        <p:spPr>
          <a:xfrm>
            <a:off x="370175" y="29700"/>
            <a:ext cx="8280600" cy="1227300"/>
          </a:xfrm>
          <a:prstGeom prst="rect">
            <a:avLst/>
          </a:prstGeom>
          <a:noFill/>
          <a:ln>
            <a:noFill/>
          </a:ln>
        </p:spPr>
        <p:txBody>
          <a:bodyPr spcFirstLastPara="1" wrap="square" lIns="68575" tIns="34275" rIns="68575" bIns="34275" anchor="ctr" anchorCtr="0">
            <a:normAutofit/>
          </a:bodyPr>
          <a:lstStyle/>
          <a:p>
            <a:pPr marL="0" lvl="0" indent="0" algn="ctr" rtl="0">
              <a:lnSpc>
                <a:spcPct val="90000"/>
              </a:lnSpc>
              <a:spcBef>
                <a:spcPts val="0"/>
              </a:spcBef>
              <a:spcAft>
                <a:spcPts val="0"/>
              </a:spcAft>
              <a:buClr>
                <a:srgbClr val="AB3C19"/>
              </a:buClr>
              <a:buSzPts val="4100"/>
              <a:buFont typeface="Calibri"/>
              <a:buNone/>
            </a:pPr>
            <a:r>
              <a:rPr lang="en" sz="4000" b="1" dirty="0">
                <a:solidFill>
                  <a:schemeClr val="lt1"/>
                </a:solidFill>
                <a:latin typeface="Calibri"/>
                <a:ea typeface="Calibri"/>
                <a:cs typeface="Calibri"/>
                <a:sym typeface="Calibri"/>
              </a:rPr>
              <a:t>Spontaneous Prayer</a:t>
            </a:r>
            <a:endParaRPr sz="4000" b="1" dirty="0">
              <a:solidFill>
                <a:schemeClr val="lt1"/>
              </a:solidFill>
              <a:latin typeface="Calibri"/>
              <a:ea typeface="Calibri"/>
              <a:cs typeface="Calibri"/>
              <a:sym typeface="Calibri"/>
            </a:endParaRPr>
          </a:p>
        </p:txBody>
      </p:sp>
      <p:sp>
        <p:nvSpPr>
          <p:cNvPr id="152" name="Google Shape;152;p24"/>
          <p:cNvSpPr/>
          <p:nvPr/>
        </p:nvSpPr>
        <p:spPr>
          <a:xfrm rot="1230505">
            <a:off x="5355573" y="1250754"/>
            <a:ext cx="3125491" cy="2116292"/>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900" dirty="0">
                <a:solidFill>
                  <a:srgbClr val="38761D"/>
                </a:solidFill>
                <a:latin typeface="Calibri" panose="020F0502020204030204" pitchFamily="34" charset="0"/>
                <a:ea typeface="Impact"/>
                <a:cs typeface="Calibri" panose="020F0502020204030204" pitchFamily="34" charset="0"/>
                <a:sym typeface="Impact"/>
              </a:rPr>
              <a:t>You O Lord are All Good and All Holy</a:t>
            </a:r>
            <a:endParaRPr sz="1100" dirty="0">
              <a:solidFill>
                <a:srgbClr val="38761D"/>
              </a:solidFill>
              <a:latin typeface="Calibri" panose="020F0502020204030204" pitchFamily="34" charset="0"/>
              <a:cs typeface="Calibri" panose="020F0502020204030204" pitchFamily="34" charset="0"/>
            </a:endParaRPr>
          </a:p>
        </p:txBody>
      </p:sp>
      <p:sp>
        <p:nvSpPr>
          <p:cNvPr id="153" name="Google Shape;153;p24"/>
          <p:cNvSpPr/>
          <p:nvPr/>
        </p:nvSpPr>
        <p:spPr>
          <a:xfrm rot="-865475" flipH="1">
            <a:off x="231425" y="1081618"/>
            <a:ext cx="3370862" cy="2454565"/>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900" dirty="0">
                <a:solidFill>
                  <a:srgbClr val="0645AD"/>
                </a:solidFill>
                <a:latin typeface="Calibri" panose="020F0502020204030204" pitchFamily="34" charset="0"/>
                <a:ea typeface="Impact"/>
                <a:cs typeface="Calibri" panose="020F0502020204030204" pitchFamily="34" charset="0"/>
                <a:sym typeface="Impact"/>
              </a:rPr>
              <a:t>Lord God, help me, help me, help me!</a:t>
            </a:r>
            <a:endParaRPr sz="2500" dirty="0">
              <a:solidFill>
                <a:srgbClr val="0645AD"/>
              </a:solidFill>
              <a:latin typeface="Calibri" panose="020F0502020204030204" pitchFamily="34" charset="0"/>
              <a:ea typeface="Impact"/>
              <a:cs typeface="Calibri" panose="020F0502020204030204" pitchFamily="34" charset="0"/>
              <a:sym typeface="Impact"/>
            </a:endParaRPr>
          </a:p>
        </p:txBody>
      </p:sp>
      <p:sp>
        <p:nvSpPr>
          <p:cNvPr id="154" name="Google Shape;154;p24"/>
          <p:cNvSpPr/>
          <p:nvPr/>
        </p:nvSpPr>
        <p:spPr>
          <a:xfrm>
            <a:off x="3601925" y="1257000"/>
            <a:ext cx="1817100" cy="1719300"/>
          </a:xfrm>
          <a:prstGeom prst="wedgeRectCallout">
            <a:avLst>
              <a:gd name="adj1" fmla="val -20833"/>
              <a:gd name="adj2" fmla="val 62500"/>
            </a:avLst>
          </a:prstGeom>
          <a:solidFill>
            <a:schemeClr val="lt2"/>
          </a:solidFill>
          <a:ln w="19050" cap="flat" cmpd="sng">
            <a:solidFill>
              <a:srgbClr val="68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rgbClr val="9900FF"/>
                </a:solidFill>
                <a:latin typeface="Calibri" panose="020F0502020204030204" pitchFamily="34" charset="0"/>
                <a:ea typeface="Impact"/>
                <a:cs typeface="Calibri" panose="020F0502020204030204" pitchFamily="34" charset="0"/>
                <a:sym typeface="Impact"/>
              </a:rPr>
              <a:t>Lord have mercy on me</a:t>
            </a:r>
            <a:endParaRPr sz="2400" dirty="0">
              <a:solidFill>
                <a:srgbClr val="9900FF"/>
              </a:solidFill>
              <a:latin typeface="Calibri" panose="020F0502020204030204" pitchFamily="34" charset="0"/>
              <a:ea typeface="Impact"/>
              <a:cs typeface="Calibri" panose="020F0502020204030204" pitchFamily="34" charset="0"/>
              <a:sym typeface="Impact"/>
            </a:endParaRPr>
          </a:p>
        </p:txBody>
      </p:sp>
      <p:sp>
        <p:nvSpPr>
          <p:cNvPr id="155" name="Google Shape;155;p24"/>
          <p:cNvSpPr/>
          <p:nvPr/>
        </p:nvSpPr>
        <p:spPr>
          <a:xfrm rot="1579836">
            <a:off x="5574060" y="3623770"/>
            <a:ext cx="2688536" cy="1227477"/>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dirty="0">
                <a:solidFill>
                  <a:srgbClr val="0645AD"/>
                </a:solidFill>
                <a:latin typeface="Calibri" panose="020F0502020204030204" pitchFamily="34" charset="0"/>
                <a:ea typeface="Impact"/>
                <a:cs typeface="Calibri" panose="020F0502020204030204" pitchFamily="34" charset="0"/>
                <a:sym typeface="Impact"/>
              </a:rPr>
              <a:t>Get behind me Satan</a:t>
            </a:r>
            <a:endParaRPr sz="2200" dirty="0">
              <a:solidFill>
                <a:srgbClr val="0645AD"/>
              </a:solidFill>
              <a:latin typeface="Calibri" panose="020F0502020204030204" pitchFamily="34" charset="0"/>
              <a:ea typeface="Impact"/>
              <a:cs typeface="Calibri" panose="020F0502020204030204" pitchFamily="34" charset="0"/>
              <a:sym typeface="Impact"/>
            </a:endParaRPr>
          </a:p>
        </p:txBody>
      </p:sp>
      <p:sp>
        <p:nvSpPr>
          <p:cNvPr id="156" name="Google Shape;156;p24"/>
          <p:cNvSpPr/>
          <p:nvPr/>
        </p:nvSpPr>
        <p:spPr>
          <a:xfrm rot="-1295749" flipH="1">
            <a:off x="643035" y="3480488"/>
            <a:ext cx="1987194" cy="1227380"/>
          </a:xfrm>
          <a:prstGeom prst="wedgeEllipse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200" dirty="0">
                <a:solidFill>
                  <a:srgbClr val="38761D"/>
                </a:solidFill>
                <a:latin typeface="Calibri" panose="020F0502020204030204" pitchFamily="34" charset="0"/>
                <a:ea typeface="Impact"/>
                <a:cs typeface="Calibri" panose="020F0502020204030204" pitchFamily="34" charset="0"/>
                <a:sym typeface="Impact"/>
              </a:rPr>
              <a:t>Jesus, I love you</a:t>
            </a:r>
            <a:endParaRPr sz="2200" dirty="0">
              <a:solidFill>
                <a:srgbClr val="38761D"/>
              </a:solidFill>
              <a:latin typeface="Calibri" panose="020F0502020204030204" pitchFamily="34" charset="0"/>
              <a:ea typeface="Impact"/>
              <a:cs typeface="Calibri" panose="020F0502020204030204" pitchFamily="34" charset="0"/>
              <a:sym typeface="Impact"/>
            </a:endParaRPr>
          </a:p>
        </p:txBody>
      </p:sp>
      <p:pic>
        <p:nvPicPr>
          <p:cNvPr id="3" name="Graphic 2" descr="Woman with long wavy hair">
            <a:extLst>
              <a:ext uri="{FF2B5EF4-FFF2-40B4-BE49-F238E27FC236}">
                <a16:creationId xmlns:a16="http://schemas.microsoft.com/office/drawing/2014/main" id="{B4EE0A09-BACC-4612-833F-BD114539BB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73275" y="3213115"/>
            <a:ext cx="1257300" cy="1762125"/>
          </a:xfrm>
          <a:prstGeom prst="rect">
            <a:avLst/>
          </a:prstGeom>
        </p:spPr>
      </p:pic>
      <p:pic>
        <p:nvPicPr>
          <p:cNvPr id="5" name="Graphic 4" descr="Man wearing a hoodie">
            <a:extLst>
              <a:ext uri="{FF2B5EF4-FFF2-40B4-BE49-F238E27FC236}">
                <a16:creationId xmlns:a16="http://schemas.microsoft.com/office/drawing/2014/main" id="{B981BDE0-46BE-425F-9BC2-5BA953B9E4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4425881" y="3241690"/>
            <a:ext cx="1316041" cy="173355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41B47"/>
        </a:solidFill>
        <a:effectLst/>
      </p:bgPr>
    </p:bg>
    <p:spTree>
      <p:nvGrpSpPr>
        <p:cNvPr id="1" name="Shape 161"/>
        <p:cNvGrpSpPr/>
        <p:nvPr/>
      </p:nvGrpSpPr>
      <p:grpSpPr>
        <a:xfrm>
          <a:off x="0" y="0"/>
          <a:ext cx="0" cy="0"/>
          <a:chOff x="0" y="0"/>
          <a:chExt cx="0" cy="0"/>
        </a:xfrm>
      </p:grpSpPr>
      <p:grpSp>
        <p:nvGrpSpPr>
          <p:cNvPr id="162" name="Google Shape;162;p25"/>
          <p:cNvGrpSpPr/>
          <p:nvPr/>
        </p:nvGrpSpPr>
        <p:grpSpPr>
          <a:xfrm>
            <a:off x="900253" y="3783165"/>
            <a:ext cx="7157911" cy="858944"/>
            <a:chOff x="1593000" y="2322568"/>
            <a:chExt cx="5957975" cy="643500"/>
          </a:xfrm>
        </p:grpSpPr>
        <p:sp>
          <p:nvSpPr>
            <p:cNvPr id="163" name="Google Shape;163;p25"/>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5"/>
            <p:cNvSpPr/>
            <p:nvPr/>
          </p:nvSpPr>
          <p:spPr>
            <a:xfrm flipH="1">
              <a:off x="2283025" y="2322575"/>
              <a:ext cx="1844400" cy="642600"/>
            </a:xfrm>
            <a:prstGeom prst="rect">
              <a:avLst/>
            </a:prstGeom>
            <a:solidFill>
              <a:srgbClr val="A729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5"/>
            <p:cNvSpPr/>
            <p:nvPr/>
          </p:nvSpPr>
          <p:spPr>
            <a:xfrm rot="-5400000">
              <a:off x="3501574" y="1934671"/>
              <a:ext cx="643356" cy="1419149"/>
            </a:xfrm>
            <a:prstGeom prst="flowChartOffpageConnector">
              <a:avLst/>
            </a:prstGeom>
            <a:solidFill>
              <a:srgbClr val="A729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5"/>
            <p:cNvSpPr/>
            <p:nvPr/>
          </p:nvSpPr>
          <p:spPr>
            <a:xfrm>
              <a:off x="2342615" y="2399943"/>
              <a:ext cx="21435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2400">
                  <a:solidFill>
                    <a:srgbClr val="FFFFFF"/>
                  </a:solidFill>
                  <a:latin typeface="Calibri"/>
                  <a:ea typeface="Calibri"/>
                  <a:cs typeface="Calibri"/>
                  <a:sym typeface="Calibri"/>
                </a:rPr>
                <a:t> CONTEMPLATION</a:t>
              </a:r>
              <a:endParaRPr sz="2400">
                <a:solidFill>
                  <a:srgbClr val="FFFFFF"/>
                </a:solidFill>
                <a:latin typeface="Calibri"/>
                <a:ea typeface="Calibri"/>
                <a:cs typeface="Calibri"/>
                <a:sym typeface="Calibri"/>
              </a:endParaRPr>
            </a:p>
          </p:txBody>
        </p:sp>
        <p:sp>
          <p:nvSpPr>
            <p:cNvPr id="167" name="Google Shape;167;p25"/>
            <p:cNvSpPr/>
            <p:nvPr/>
          </p:nvSpPr>
          <p:spPr>
            <a:xfrm>
              <a:off x="1593000" y="2322568"/>
              <a:ext cx="690000" cy="642300"/>
            </a:xfrm>
            <a:prstGeom prst="rect">
              <a:avLst/>
            </a:prstGeom>
            <a:solidFill>
              <a:srgbClr val="B02B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5"/>
            <p:cNvSpPr/>
            <p:nvPr/>
          </p:nvSpPr>
          <p:spPr>
            <a:xfrm>
              <a:off x="1593006" y="2322568"/>
              <a:ext cx="786000" cy="642600"/>
            </a:xfrm>
            <a:prstGeom prst="rect">
              <a:avLst/>
            </a:prstGeom>
            <a:solidFill>
              <a:srgbClr val="A64D7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03</a:t>
              </a:r>
              <a:endParaRPr sz="2600">
                <a:solidFill>
                  <a:srgbClr val="FFFFFF"/>
                </a:solidFill>
                <a:latin typeface="Roboto Thin"/>
                <a:ea typeface="Roboto Thin"/>
                <a:cs typeface="Roboto Thin"/>
                <a:sym typeface="Roboto Thin"/>
              </a:endParaRPr>
            </a:p>
          </p:txBody>
        </p:sp>
        <p:sp>
          <p:nvSpPr>
            <p:cNvPr id="169" name="Google Shape;169;p25"/>
            <p:cNvSpPr/>
            <p:nvPr/>
          </p:nvSpPr>
          <p:spPr>
            <a:xfrm>
              <a:off x="4254440" y="2399951"/>
              <a:ext cx="3104400" cy="566100"/>
            </a:xfrm>
            <a:prstGeom prst="rect">
              <a:avLst/>
            </a:prstGeom>
            <a:noFill/>
            <a:ln>
              <a:noFill/>
            </a:ln>
          </p:spPr>
          <p:txBody>
            <a:bodyPr spcFirstLastPara="1" wrap="square" lIns="91425" tIns="91425" rIns="91425" bIns="91425" anchor="ctr" anchorCtr="0">
              <a:noAutofit/>
            </a:bodyPr>
            <a:lstStyle/>
            <a:p>
              <a:pPr marL="457200" lvl="0" indent="0" algn="l" rtl="0">
                <a:lnSpc>
                  <a:spcPct val="115000"/>
                </a:lnSpc>
                <a:spcBef>
                  <a:spcPts val="0"/>
                </a:spcBef>
                <a:spcAft>
                  <a:spcPts val="0"/>
                </a:spcAft>
                <a:buClr>
                  <a:schemeClr val="dk1"/>
                </a:buClr>
                <a:buSzPts val="1100"/>
                <a:buFont typeface="Arial"/>
                <a:buNone/>
              </a:pPr>
              <a:r>
                <a:rPr lang="en">
                  <a:solidFill>
                    <a:srgbClr val="A7291E"/>
                  </a:solidFill>
                  <a:latin typeface="Calibri"/>
                  <a:ea typeface="Calibri"/>
                  <a:cs typeface="Calibri"/>
                  <a:sym typeface="Calibri"/>
                </a:rPr>
                <a:t>In contemplation, you seek Christ, give yourself over to the will of the Father, and submit to the guidance of the Holy Spirit</a:t>
              </a:r>
              <a:endParaRPr>
                <a:solidFill>
                  <a:srgbClr val="A7291E"/>
                </a:solidFill>
                <a:latin typeface="Calibri"/>
                <a:ea typeface="Calibri"/>
                <a:cs typeface="Calibri"/>
                <a:sym typeface="Calibri"/>
              </a:endParaRPr>
            </a:p>
            <a:p>
              <a:pPr marL="0" lvl="0" indent="0" algn="l" rtl="0">
                <a:lnSpc>
                  <a:spcPct val="115000"/>
                </a:lnSpc>
                <a:spcBef>
                  <a:spcPts val="0"/>
                </a:spcBef>
                <a:spcAft>
                  <a:spcPts val="0"/>
                </a:spcAft>
                <a:buNone/>
              </a:pPr>
              <a:endParaRPr sz="900">
                <a:solidFill>
                  <a:srgbClr val="A7291E"/>
                </a:solidFill>
                <a:latin typeface="Calibri"/>
                <a:ea typeface="Calibri"/>
                <a:cs typeface="Calibri"/>
                <a:sym typeface="Calibri"/>
              </a:endParaRPr>
            </a:p>
          </p:txBody>
        </p:sp>
      </p:grpSp>
      <p:grpSp>
        <p:nvGrpSpPr>
          <p:cNvPr id="170" name="Google Shape;170;p25"/>
          <p:cNvGrpSpPr/>
          <p:nvPr/>
        </p:nvGrpSpPr>
        <p:grpSpPr>
          <a:xfrm>
            <a:off x="900259" y="2571742"/>
            <a:ext cx="7157911" cy="858944"/>
            <a:chOff x="1593000" y="2322568"/>
            <a:chExt cx="5957975" cy="643500"/>
          </a:xfrm>
        </p:grpSpPr>
        <p:sp>
          <p:nvSpPr>
            <p:cNvPr id="171" name="Google Shape;171;p25"/>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5"/>
            <p:cNvSpPr/>
            <p:nvPr/>
          </p:nvSpPr>
          <p:spPr>
            <a:xfrm flipH="1">
              <a:off x="2283025" y="2322575"/>
              <a:ext cx="1844400" cy="642600"/>
            </a:xfrm>
            <a:prstGeom prst="rect">
              <a:avLst/>
            </a:prstGeom>
            <a:solidFill>
              <a:srgbClr val="A729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5"/>
            <p:cNvSpPr/>
            <p:nvPr/>
          </p:nvSpPr>
          <p:spPr>
            <a:xfrm rot="-5400000">
              <a:off x="3501574" y="1934671"/>
              <a:ext cx="643356" cy="1419149"/>
            </a:xfrm>
            <a:prstGeom prst="flowChartOffpageConnector">
              <a:avLst/>
            </a:prstGeom>
            <a:solidFill>
              <a:srgbClr val="A729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5"/>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2400">
                  <a:solidFill>
                    <a:srgbClr val="FFFFFF"/>
                  </a:solidFill>
                  <a:latin typeface="Calibri"/>
                  <a:ea typeface="Calibri"/>
                  <a:cs typeface="Calibri"/>
                  <a:sym typeface="Calibri"/>
                </a:rPr>
                <a:t>   MEDITATION</a:t>
              </a:r>
              <a:endParaRPr sz="2400">
                <a:solidFill>
                  <a:srgbClr val="FFFFFF"/>
                </a:solidFill>
                <a:latin typeface="Calibri"/>
                <a:ea typeface="Calibri"/>
                <a:cs typeface="Calibri"/>
                <a:sym typeface="Calibri"/>
              </a:endParaRPr>
            </a:p>
          </p:txBody>
        </p:sp>
        <p:sp>
          <p:nvSpPr>
            <p:cNvPr id="175" name="Google Shape;175;p25"/>
            <p:cNvSpPr/>
            <p:nvPr/>
          </p:nvSpPr>
          <p:spPr>
            <a:xfrm>
              <a:off x="1593000" y="2322568"/>
              <a:ext cx="690000" cy="642300"/>
            </a:xfrm>
            <a:prstGeom prst="rect">
              <a:avLst/>
            </a:prstGeom>
            <a:solidFill>
              <a:srgbClr val="B02B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5"/>
            <p:cNvSpPr/>
            <p:nvPr/>
          </p:nvSpPr>
          <p:spPr>
            <a:xfrm>
              <a:off x="1593003" y="2322577"/>
              <a:ext cx="749700" cy="642600"/>
            </a:xfrm>
            <a:prstGeom prst="rect">
              <a:avLst/>
            </a:prstGeom>
            <a:solidFill>
              <a:srgbClr val="A64D7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rgbClr val="FFFFFF"/>
                  </a:solidFill>
                  <a:latin typeface="Roboto Thin"/>
                  <a:ea typeface="Roboto Thin"/>
                  <a:cs typeface="Roboto Thin"/>
                  <a:sym typeface="Roboto Thin"/>
                </a:rPr>
                <a:t>02</a:t>
              </a:r>
              <a:endParaRPr sz="2600">
                <a:solidFill>
                  <a:srgbClr val="FFFFFF"/>
                </a:solidFill>
                <a:latin typeface="Roboto Thin"/>
                <a:ea typeface="Roboto Thin"/>
                <a:cs typeface="Roboto Thin"/>
                <a:sym typeface="Roboto Thin"/>
              </a:endParaRPr>
            </a:p>
          </p:txBody>
        </p:sp>
        <p:sp>
          <p:nvSpPr>
            <p:cNvPr id="177" name="Google Shape;177;p25"/>
            <p:cNvSpPr/>
            <p:nvPr/>
          </p:nvSpPr>
          <p:spPr>
            <a:xfrm>
              <a:off x="4218773" y="2323759"/>
              <a:ext cx="3140400" cy="642300"/>
            </a:xfrm>
            <a:prstGeom prst="rect">
              <a:avLst/>
            </a:prstGeom>
            <a:noFill/>
            <a:ln>
              <a:noFill/>
            </a:ln>
          </p:spPr>
          <p:txBody>
            <a:bodyPr spcFirstLastPara="1" wrap="square" lIns="91425" tIns="91425" rIns="91425" bIns="91425" anchor="ctr" anchorCtr="0">
              <a:noAutofit/>
            </a:bodyPr>
            <a:lstStyle/>
            <a:p>
              <a:pPr marL="457200" lvl="0" indent="0" algn="l" rtl="0">
                <a:lnSpc>
                  <a:spcPct val="115000"/>
                </a:lnSpc>
                <a:spcBef>
                  <a:spcPts val="0"/>
                </a:spcBef>
                <a:spcAft>
                  <a:spcPts val="0"/>
                </a:spcAft>
                <a:buNone/>
              </a:pPr>
              <a:r>
                <a:rPr lang="en" dirty="0">
                  <a:solidFill>
                    <a:srgbClr val="A7291E"/>
                  </a:solidFill>
                  <a:latin typeface="Calibri"/>
                  <a:ea typeface="Calibri"/>
                  <a:cs typeface="Calibri"/>
                  <a:sym typeface="Calibri"/>
                </a:rPr>
                <a:t>Meditation is a quiet quest to uncover the why and how of the Christian life, in order to respond to what the Lord is asking</a:t>
              </a:r>
              <a:endParaRPr dirty="0">
                <a:solidFill>
                  <a:srgbClr val="A7291E"/>
                </a:solidFill>
                <a:latin typeface="Calibri"/>
                <a:ea typeface="Calibri"/>
                <a:cs typeface="Calibri"/>
                <a:sym typeface="Calibri"/>
              </a:endParaRPr>
            </a:p>
          </p:txBody>
        </p:sp>
      </p:grpSp>
      <p:grpSp>
        <p:nvGrpSpPr>
          <p:cNvPr id="178" name="Google Shape;178;p25"/>
          <p:cNvGrpSpPr/>
          <p:nvPr/>
        </p:nvGrpSpPr>
        <p:grpSpPr>
          <a:xfrm>
            <a:off x="900249" y="1360298"/>
            <a:ext cx="7106673" cy="858955"/>
            <a:chOff x="1593000" y="2322568"/>
            <a:chExt cx="5957975" cy="643556"/>
          </a:xfrm>
        </p:grpSpPr>
        <p:sp>
          <p:nvSpPr>
            <p:cNvPr id="179" name="Google Shape;179;p25"/>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5"/>
            <p:cNvSpPr/>
            <p:nvPr/>
          </p:nvSpPr>
          <p:spPr>
            <a:xfrm flipH="1">
              <a:off x="2283025" y="2322575"/>
              <a:ext cx="1844400" cy="642600"/>
            </a:xfrm>
            <a:prstGeom prst="rect">
              <a:avLst/>
            </a:prstGeom>
            <a:solidFill>
              <a:srgbClr val="A729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5"/>
            <p:cNvSpPr/>
            <p:nvPr/>
          </p:nvSpPr>
          <p:spPr>
            <a:xfrm rot="-5400000">
              <a:off x="3501574" y="1934671"/>
              <a:ext cx="643356" cy="1419149"/>
            </a:xfrm>
            <a:prstGeom prst="flowChartOffpageConnector">
              <a:avLst/>
            </a:prstGeom>
            <a:solidFill>
              <a:srgbClr val="A729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5"/>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2400">
                  <a:solidFill>
                    <a:srgbClr val="FFFFFF"/>
                  </a:solidFill>
                  <a:latin typeface="Calibri"/>
                  <a:ea typeface="Calibri"/>
                  <a:cs typeface="Calibri"/>
                  <a:sym typeface="Calibri"/>
                </a:rPr>
                <a:t>       VOCAL</a:t>
              </a:r>
              <a:endParaRPr sz="2400">
                <a:solidFill>
                  <a:srgbClr val="FFFFFF"/>
                </a:solidFill>
                <a:latin typeface="Calibri"/>
                <a:ea typeface="Calibri"/>
                <a:cs typeface="Calibri"/>
                <a:sym typeface="Calibri"/>
              </a:endParaRPr>
            </a:p>
          </p:txBody>
        </p:sp>
        <p:sp>
          <p:nvSpPr>
            <p:cNvPr id="183" name="Google Shape;183;p25"/>
            <p:cNvSpPr/>
            <p:nvPr/>
          </p:nvSpPr>
          <p:spPr>
            <a:xfrm>
              <a:off x="1593000" y="2322568"/>
              <a:ext cx="690000" cy="642300"/>
            </a:xfrm>
            <a:prstGeom prst="rect">
              <a:avLst/>
            </a:prstGeom>
            <a:solidFill>
              <a:srgbClr val="B02B20"/>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5"/>
            <p:cNvSpPr/>
            <p:nvPr/>
          </p:nvSpPr>
          <p:spPr>
            <a:xfrm>
              <a:off x="1593001" y="2322585"/>
              <a:ext cx="749700" cy="642600"/>
            </a:xfrm>
            <a:prstGeom prst="rect">
              <a:avLst/>
            </a:prstGeom>
            <a:solidFill>
              <a:srgbClr val="A64D7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a:solidFill>
                    <a:schemeClr val="lt1"/>
                  </a:solidFill>
                  <a:latin typeface="Roboto Thin"/>
                  <a:ea typeface="Roboto Thin"/>
                  <a:cs typeface="Roboto Thin"/>
                  <a:sym typeface="Roboto Thin"/>
                </a:rPr>
                <a:t>01</a:t>
              </a:r>
              <a:endParaRPr sz="2600">
                <a:solidFill>
                  <a:schemeClr val="lt1"/>
                </a:solidFill>
                <a:latin typeface="Roboto Thin"/>
                <a:ea typeface="Roboto Thin"/>
                <a:cs typeface="Roboto Thin"/>
                <a:sym typeface="Roboto Thin"/>
              </a:endParaRPr>
            </a:p>
          </p:txBody>
        </p:sp>
        <p:sp>
          <p:nvSpPr>
            <p:cNvPr id="185" name="Google Shape;185;p25"/>
            <p:cNvSpPr/>
            <p:nvPr/>
          </p:nvSpPr>
          <p:spPr>
            <a:xfrm>
              <a:off x="4208946" y="2470224"/>
              <a:ext cx="3313200" cy="495900"/>
            </a:xfrm>
            <a:prstGeom prst="rect">
              <a:avLst/>
            </a:prstGeom>
            <a:noFill/>
            <a:ln>
              <a:noFill/>
            </a:ln>
          </p:spPr>
          <p:txBody>
            <a:bodyPr spcFirstLastPara="1" wrap="square" lIns="91425" tIns="91425" rIns="91425" bIns="91425" anchor="ctr" anchorCtr="0">
              <a:noAutofit/>
            </a:bodyPr>
            <a:lstStyle/>
            <a:p>
              <a:pPr marL="457200" lvl="0" indent="0" algn="l" rtl="0">
                <a:lnSpc>
                  <a:spcPct val="115000"/>
                </a:lnSpc>
                <a:spcBef>
                  <a:spcPts val="0"/>
                </a:spcBef>
                <a:spcAft>
                  <a:spcPts val="0"/>
                </a:spcAft>
                <a:buNone/>
              </a:pPr>
              <a:r>
                <a:rPr lang="en" dirty="0">
                  <a:solidFill>
                    <a:srgbClr val="A7291E"/>
                  </a:solidFill>
                  <a:latin typeface="Calibri"/>
                  <a:ea typeface="Calibri"/>
                  <a:cs typeface="Calibri"/>
                  <a:sym typeface="Calibri"/>
                </a:rPr>
                <a:t>Vocal prayer reflects the union of body and soul using spoken words and is the most effective expression of prayer as a group</a:t>
              </a:r>
              <a:endParaRPr dirty="0">
                <a:solidFill>
                  <a:srgbClr val="A7291E"/>
                </a:solidFill>
                <a:latin typeface="Calibri"/>
                <a:ea typeface="Calibri"/>
                <a:cs typeface="Calibri"/>
                <a:sym typeface="Calibri"/>
              </a:endParaRPr>
            </a:p>
            <a:p>
              <a:pPr marL="457200" lvl="0" indent="0" algn="l" rtl="0">
                <a:lnSpc>
                  <a:spcPct val="115000"/>
                </a:lnSpc>
                <a:spcBef>
                  <a:spcPts val="0"/>
                </a:spcBef>
                <a:spcAft>
                  <a:spcPts val="0"/>
                </a:spcAft>
                <a:buNone/>
              </a:pPr>
              <a:endParaRPr sz="900" dirty="0">
                <a:solidFill>
                  <a:srgbClr val="A7291E"/>
                </a:solidFill>
                <a:latin typeface="Calibri"/>
                <a:ea typeface="Calibri"/>
                <a:cs typeface="Calibri"/>
                <a:sym typeface="Calibri"/>
              </a:endParaRPr>
            </a:p>
          </p:txBody>
        </p:sp>
      </p:grpSp>
      <p:sp>
        <p:nvSpPr>
          <p:cNvPr id="186" name="Google Shape;186;p25"/>
          <p:cNvSpPr txBox="1"/>
          <p:nvPr/>
        </p:nvSpPr>
        <p:spPr>
          <a:xfrm>
            <a:off x="0" y="378125"/>
            <a:ext cx="9144000" cy="745800"/>
          </a:xfrm>
          <a:prstGeom prst="rect">
            <a:avLst/>
          </a:prstGeom>
          <a:gradFill>
            <a:gsLst>
              <a:gs pos="0">
                <a:srgbClr val="F5D0D0"/>
              </a:gs>
              <a:gs pos="100000">
                <a:srgbClr val="D96868"/>
              </a:gs>
            </a:gsLst>
            <a:lin ang="5400012" scaled="0"/>
          </a:gra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500" b="1">
                <a:solidFill>
                  <a:srgbClr val="660000"/>
                </a:solidFill>
                <a:latin typeface="Calibri"/>
                <a:ea typeface="Calibri"/>
                <a:cs typeface="Calibri"/>
                <a:sym typeface="Calibri"/>
              </a:rPr>
              <a:t>Three Basic Expressions of Prayer </a:t>
            </a:r>
            <a:endParaRPr sz="3500" b="1">
              <a:solidFill>
                <a:srgbClr val="66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0"/>
        <p:cNvGrpSpPr/>
        <p:nvPr/>
      </p:nvGrpSpPr>
      <p:grpSpPr>
        <a:xfrm>
          <a:off x="0" y="0"/>
          <a:ext cx="0" cy="0"/>
          <a:chOff x="0" y="0"/>
          <a:chExt cx="0" cy="0"/>
        </a:xfrm>
      </p:grpSpPr>
      <p:sp>
        <p:nvSpPr>
          <p:cNvPr id="191" name="Google Shape;191;p26"/>
          <p:cNvSpPr txBox="1">
            <a:spLocks noGrp="1"/>
          </p:cNvSpPr>
          <p:nvPr>
            <p:ph type="title"/>
          </p:nvPr>
        </p:nvSpPr>
        <p:spPr>
          <a:xfrm>
            <a:off x="311700" y="224325"/>
            <a:ext cx="8520600" cy="1069200"/>
          </a:xfrm>
          <a:prstGeom prst="rect">
            <a:avLst/>
          </a:prstGeom>
          <a:solidFill>
            <a:srgbClr val="741B47"/>
          </a:solidFill>
        </p:spPr>
        <p:txBody>
          <a:bodyPr spcFirstLastPara="1" wrap="square" lIns="91425" tIns="91425" rIns="91425" bIns="91425" anchor="t" anchorCtr="0">
            <a:noAutofit/>
          </a:bodyPr>
          <a:lstStyle/>
          <a:p>
            <a:pPr marL="0" lvl="0" indent="0" algn="ctr" rtl="0">
              <a:spcBef>
                <a:spcPts val="0"/>
              </a:spcBef>
              <a:spcAft>
                <a:spcPts val="0"/>
              </a:spcAft>
              <a:buNone/>
            </a:pPr>
            <a:r>
              <a:rPr lang="en" sz="4800">
                <a:solidFill>
                  <a:schemeClr val="lt1"/>
                </a:solidFill>
                <a:latin typeface="Calibri"/>
                <a:ea typeface="Calibri"/>
                <a:cs typeface="Calibri"/>
                <a:sym typeface="Calibri"/>
              </a:rPr>
              <a:t>Forms of Christian Prayer</a:t>
            </a:r>
            <a:endParaRPr sz="4800">
              <a:solidFill>
                <a:schemeClr val="lt1"/>
              </a:solidFill>
              <a:latin typeface="Calibri"/>
              <a:ea typeface="Calibri"/>
              <a:cs typeface="Calibri"/>
              <a:sym typeface="Calibri"/>
            </a:endParaRPr>
          </a:p>
        </p:txBody>
      </p:sp>
      <p:sp>
        <p:nvSpPr>
          <p:cNvPr id="192" name="Google Shape;192;p26"/>
          <p:cNvSpPr txBox="1"/>
          <p:nvPr/>
        </p:nvSpPr>
        <p:spPr>
          <a:xfrm>
            <a:off x="376350" y="1735775"/>
            <a:ext cx="4767300" cy="32928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2"/>
              </a:buClr>
              <a:buSzPts val="1800"/>
              <a:buFont typeface="Calibri"/>
              <a:buChar char="●"/>
            </a:pPr>
            <a:r>
              <a:rPr lang="en" sz="1800" b="1">
                <a:solidFill>
                  <a:schemeClr val="dk2"/>
                </a:solidFill>
                <a:latin typeface="Calibri"/>
                <a:ea typeface="Calibri"/>
                <a:cs typeface="Calibri"/>
                <a:sym typeface="Calibri"/>
              </a:rPr>
              <a:t>What is the purpose of our prayer? Is it for something we need or for someone else?</a:t>
            </a:r>
            <a:endParaRPr sz="1800" b="1">
              <a:solidFill>
                <a:schemeClr val="dk2"/>
              </a:solidFill>
              <a:latin typeface="Calibri"/>
              <a:ea typeface="Calibri"/>
              <a:cs typeface="Calibri"/>
              <a:sym typeface="Calibri"/>
            </a:endParaRPr>
          </a:p>
          <a:p>
            <a:pPr marL="457200" lvl="0" indent="-342900" algn="l" rtl="0">
              <a:spcBef>
                <a:spcPts val="0"/>
              </a:spcBef>
              <a:spcAft>
                <a:spcPts val="0"/>
              </a:spcAft>
              <a:buClr>
                <a:schemeClr val="dk2"/>
              </a:buClr>
              <a:buSzPts val="1800"/>
              <a:buFont typeface="Calibri"/>
              <a:buChar char="●"/>
            </a:pPr>
            <a:r>
              <a:rPr lang="en" sz="1800" b="1">
                <a:solidFill>
                  <a:schemeClr val="dk2"/>
                </a:solidFill>
                <a:latin typeface="Calibri"/>
                <a:ea typeface="Calibri"/>
                <a:cs typeface="Calibri"/>
                <a:sym typeface="Calibri"/>
              </a:rPr>
              <a:t>To whom are we praying? Directly to God or are we asking a Saint or an Angel for their guidance and prayers?</a:t>
            </a:r>
            <a:endParaRPr sz="1800" b="1">
              <a:solidFill>
                <a:schemeClr val="dk2"/>
              </a:solidFill>
              <a:latin typeface="Calibri"/>
              <a:ea typeface="Calibri"/>
              <a:cs typeface="Calibri"/>
              <a:sym typeface="Calibri"/>
            </a:endParaRPr>
          </a:p>
          <a:p>
            <a:pPr marL="457200" lvl="0" indent="-342900" algn="l" rtl="0">
              <a:spcBef>
                <a:spcPts val="0"/>
              </a:spcBef>
              <a:spcAft>
                <a:spcPts val="0"/>
              </a:spcAft>
              <a:buClr>
                <a:schemeClr val="dk2"/>
              </a:buClr>
              <a:buSzPts val="1800"/>
              <a:buFont typeface="Calibri"/>
              <a:buChar char="●"/>
            </a:pPr>
            <a:r>
              <a:rPr lang="en" sz="1800" b="1">
                <a:solidFill>
                  <a:schemeClr val="dk2"/>
                </a:solidFill>
                <a:latin typeface="Calibri"/>
                <a:ea typeface="Calibri"/>
                <a:cs typeface="Calibri"/>
                <a:sym typeface="Calibri"/>
              </a:rPr>
              <a:t>Our we asking God for something, are we praising God, are we simply being with God in quiet?</a:t>
            </a:r>
            <a:endParaRPr sz="1800" b="1">
              <a:solidFill>
                <a:schemeClr val="dk2"/>
              </a:solidFill>
              <a:latin typeface="Calibri"/>
              <a:ea typeface="Calibri"/>
              <a:cs typeface="Calibri"/>
              <a:sym typeface="Calibri"/>
            </a:endParaRPr>
          </a:p>
          <a:p>
            <a:pPr marL="457200" lvl="0" indent="-342900" algn="l" rtl="0">
              <a:spcBef>
                <a:spcPts val="0"/>
              </a:spcBef>
              <a:spcAft>
                <a:spcPts val="0"/>
              </a:spcAft>
              <a:buClr>
                <a:schemeClr val="dk2"/>
              </a:buClr>
              <a:buSzPts val="1800"/>
              <a:buFont typeface="Calibri"/>
              <a:buChar char="●"/>
            </a:pPr>
            <a:r>
              <a:rPr lang="en" sz="1800" b="1">
                <a:solidFill>
                  <a:schemeClr val="dk2"/>
                </a:solidFill>
                <a:latin typeface="Calibri"/>
                <a:ea typeface="Calibri"/>
                <a:cs typeface="Calibri"/>
                <a:sym typeface="Calibri"/>
              </a:rPr>
              <a:t>How much time do we have? </a:t>
            </a:r>
            <a:endParaRPr sz="1800" b="1">
              <a:solidFill>
                <a:schemeClr val="dk2"/>
              </a:solidFill>
              <a:latin typeface="Calibri"/>
              <a:ea typeface="Calibri"/>
              <a:cs typeface="Calibri"/>
              <a:sym typeface="Calibri"/>
            </a:endParaRPr>
          </a:p>
          <a:p>
            <a:pPr marL="457200" lvl="0" indent="-342900" algn="l" rtl="0">
              <a:spcBef>
                <a:spcPts val="0"/>
              </a:spcBef>
              <a:spcAft>
                <a:spcPts val="0"/>
              </a:spcAft>
              <a:buClr>
                <a:schemeClr val="dk2"/>
              </a:buClr>
              <a:buSzPts val="1800"/>
              <a:buFont typeface="Calibri"/>
              <a:buChar char="●"/>
            </a:pPr>
            <a:r>
              <a:rPr lang="en" sz="1800" b="1">
                <a:solidFill>
                  <a:schemeClr val="dk2"/>
                </a:solidFill>
                <a:latin typeface="Calibri"/>
                <a:ea typeface="Calibri"/>
                <a:cs typeface="Calibri"/>
                <a:sym typeface="Calibri"/>
              </a:rPr>
              <a:t>Is it a group or an individual in prayer?</a:t>
            </a:r>
            <a:endParaRPr sz="1800" b="1">
              <a:solidFill>
                <a:schemeClr val="dk2"/>
              </a:solidFill>
              <a:latin typeface="Calibri"/>
              <a:ea typeface="Calibri"/>
              <a:cs typeface="Calibri"/>
              <a:sym typeface="Calibri"/>
            </a:endParaRPr>
          </a:p>
          <a:p>
            <a:pPr marL="457200" lvl="0" indent="-342900" algn="l" rtl="0">
              <a:spcBef>
                <a:spcPts val="0"/>
              </a:spcBef>
              <a:spcAft>
                <a:spcPts val="0"/>
              </a:spcAft>
              <a:buClr>
                <a:schemeClr val="dk2"/>
              </a:buClr>
              <a:buSzPts val="1800"/>
              <a:buFont typeface="Calibri"/>
              <a:buChar char="●"/>
            </a:pPr>
            <a:r>
              <a:rPr lang="en" sz="1800" b="1">
                <a:solidFill>
                  <a:schemeClr val="dk2"/>
                </a:solidFill>
                <a:latin typeface="Calibri"/>
                <a:ea typeface="Calibri"/>
                <a:cs typeface="Calibri"/>
                <a:sym typeface="Calibri"/>
              </a:rPr>
              <a:t>Is the Eucharist present?</a:t>
            </a:r>
            <a:endParaRPr sz="1800" b="1">
              <a:solidFill>
                <a:schemeClr val="dk2"/>
              </a:solidFill>
              <a:latin typeface="Calibri"/>
              <a:ea typeface="Calibri"/>
              <a:cs typeface="Calibri"/>
              <a:sym typeface="Calibri"/>
            </a:endParaRPr>
          </a:p>
        </p:txBody>
      </p:sp>
      <p:pic>
        <p:nvPicPr>
          <p:cNvPr id="193" name="Google Shape;193;p26"/>
          <p:cNvPicPr preferRelativeResize="0"/>
          <p:nvPr/>
        </p:nvPicPr>
        <p:blipFill>
          <a:blip r:embed="rId4">
            <a:alphaModFix/>
          </a:blip>
          <a:stretch>
            <a:fillRect/>
          </a:stretch>
        </p:blipFill>
        <p:spPr>
          <a:xfrm>
            <a:off x="5288250" y="2030450"/>
            <a:ext cx="3168075" cy="2376050"/>
          </a:xfrm>
          <a:prstGeom prst="rect">
            <a:avLst/>
          </a:prstGeom>
          <a:noFill/>
          <a:ln w="38100" cap="flat" cmpd="sng">
            <a:solidFill>
              <a:srgbClr val="741B47"/>
            </a:solidFill>
            <a:prstDash val="solid"/>
            <a:round/>
            <a:headEnd type="none" w="sm" len="sm"/>
            <a:tailEnd type="none" w="sm" len="sm"/>
          </a:ln>
        </p:spPr>
      </p:pic>
      <p:sp>
        <p:nvSpPr>
          <p:cNvPr id="194" name="Google Shape;194;p26"/>
          <p:cNvSpPr txBox="1"/>
          <p:nvPr/>
        </p:nvSpPr>
        <p:spPr>
          <a:xfrm>
            <a:off x="433950" y="1340125"/>
            <a:ext cx="7811100" cy="25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300" b="1">
                <a:solidFill>
                  <a:schemeClr val="dk2"/>
                </a:solidFill>
                <a:latin typeface="Calibri"/>
                <a:ea typeface="Calibri"/>
                <a:cs typeface="Calibri"/>
                <a:sym typeface="Calibri"/>
              </a:rPr>
              <a:t>To choose the best form for prayer we must first ask…</a:t>
            </a:r>
            <a:endParaRPr sz="2100" b="1">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7"/>
          <p:cNvSpPr txBox="1">
            <a:spLocks noGrp="1"/>
          </p:cNvSpPr>
          <p:nvPr>
            <p:ph type="body" idx="1"/>
          </p:nvPr>
        </p:nvSpPr>
        <p:spPr>
          <a:xfrm>
            <a:off x="817200" y="1152475"/>
            <a:ext cx="4198500" cy="34164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endParaRPr dirty="0"/>
          </a:p>
          <a:p>
            <a:pPr marL="0" lvl="0" indent="0" algn="ctr" rtl="0">
              <a:spcBef>
                <a:spcPts val="1200"/>
              </a:spcBef>
              <a:spcAft>
                <a:spcPts val="1200"/>
              </a:spcAft>
              <a:buNone/>
            </a:pPr>
            <a:r>
              <a:rPr lang="en" sz="3400" b="1" dirty="0">
                <a:solidFill>
                  <a:srgbClr val="741B47"/>
                </a:solidFill>
                <a:latin typeface="Calibri"/>
                <a:ea typeface="Calibri"/>
                <a:cs typeface="Calibri"/>
                <a:sym typeface="Calibri"/>
              </a:rPr>
              <a:t>Based on your personality which form of praying do you prefer? Explain your answer.</a:t>
            </a:r>
            <a:endParaRPr sz="3400" b="1" dirty="0">
              <a:solidFill>
                <a:srgbClr val="741B47"/>
              </a:solidFill>
              <a:latin typeface="Calibri"/>
              <a:ea typeface="Calibri"/>
              <a:cs typeface="Calibri"/>
              <a:sym typeface="Calibri"/>
            </a:endParaRPr>
          </a:p>
        </p:txBody>
      </p:sp>
      <p:pic>
        <p:nvPicPr>
          <p:cNvPr id="200" name="Google Shape;200;p27"/>
          <p:cNvPicPr preferRelativeResize="0"/>
          <p:nvPr/>
        </p:nvPicPr>
        <p:blipFill>
          <a:blip r:embed="rId3">
            <a:alphaModFix/>
          </a:blip>
          <a:stretch>
            <a:fillRect/>
          </a:stretch>
        </p:blipFill>
        <p:spPr>
          <a:xfrm>
            <a:off x="5488979" y="1567537"/>
            <a:ext cx="3034375" cy="2586275"/>
          </a:xfrm>
          <a:prstGeom prst="rect">
            <a:avLst/>
          </a:prstGeom>
          <a:noFill/>
          <a:ln>
            <a:noFill/>
          </a:ln>
        </p:spPr>
      </p:pic>
      <p:sp>
        <p:nvSpPr>
          <p:cNvPr id="201" name="Google Shape;201;p27"/>
          <p:cNvSpPr/>
          <p:nvPr/>
        </p:nvSpPr>
        <p:spPr>
          <a:xfrm rot="10800000">
            <a:off x="460600" y="243100"/>
            <a:ext cx="8227200" cy="909300"/>
          </a:xfrm>
          <a:prstGeom prst="bevel">
            <a:avLst>
              <a:gd name="adj" fmla="val 12500"/>
            </a:avLst>
          </a:prstGeom>
          <a:solidFill>
            <a:srgbClr val="741B4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2" name="Google Shape;202;p27"/>
          <p:cNvSpPr txBox="1"/>
          <p:nvPr/>
        </p:nvSpPr>
        <p:spPr>
          <a:xfrm>
            <a:off x="1753000" y="243100"/>
            <a:ext cx="5821500" cy="511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990"/>
              <a:buFont typeface="Arial"/>
              <a:buNone/>
            </a:pPr>
            <a:r>
              <a:rPr lang="en" sz="4120" b="1">
                <a:solidFill>
                  <a:schemeClr val="lt1"/>
                </a:solidFill>
                <a:latin typeface="Calibri"/>
                <a:ea typeface="Calibri"/>
                <a:cs typeface="Calibri"/>
                <a:sym typeface="Calibri"/>
              </a:rPr>
              <a:t>Turn and Talk</a:t>
            </a:r>
            <a:endParaRPr>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8"/>
          <p:cNvSpPr txBox="1">
            <a:spLocks noGrp="1"/>
          </p:cNvSpPr>
          <p:nvPr>
            <p:ph type="subTitle" idx="1"/>
          </p:nvPr>
        </p:nvSpPr>
        <p:spPr>
          <a:xfrm>
            <a:off x="3491625" y="1747013"/>
            <a:ext cx="4737300" cy="2886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605"/>
              <a:buNone/>
            </a:pPr>
            <a:endParaRPr dirty="0">
              <a:solidFill>
                <a:schemeClr val="dk1"/>
              </a:solidFill>
              <a:latin typeface="Impact"/>
              <a:ea typeface="Impact"/>
              <a:cs typeface="Impact"/>
              <a:sym typeface="Impact"/>
            </a:endParaRPr>
          </a:p>
          <a:p>
            <a:pPr marL="0" lvl="0" indent="0" algn="ctr" rtl="0">
              <a:spcBef>
                <a:spcPts val="0"/>
              </a:spcBef>
              <a:spcAft>
                <a:spcPts val="0"/>
              </a:spcAft>
              <a:buSzPts val="605"/>
              <a:buNone/>
            </a:pPr>
            <a:r>
              <a:rPr lang="en" dirty="0">
                <a:solidFill>
                  <a:srgbClr val="363936"/>
                </a:solidFill>
                <a:highlight>
                  <a:srgbClr val="FFFFFF"/>
                </a:highlight>
                <a:latin typeface="Goudy Old Style" panose="02020502050305020303" pitchFamily="18" charset="0"/>
                <a:ea typeface="Impact"/>
                <a:cs typeface="Impact"/>
                <a:sym typeface="Impact"/>
              </a:rPr>
              <a:t>“...pray for one another… The fervent prayer of a righteous person is very powerful.”</a:t>
            </a:r>
            <a:endParaRPr dirty="0">
              <a:solidFill>
                <a:srgbClr val="363936"/>
              </a:solidFill>
              <a:highlight>
                <a:srgbClr val="FFFFFF"/>
              </a:highlight>
              <a:latin typeface="Goudy Old Style" panose="02020502050305020303" pitchFamily="18" charset="0"/>
              <a:ea typeface="Impact"/>
              <a:cs typeface="Impact"/>
              <a:sym typeface="Impact"/>
            </a:endParaRPr>
          </a:p>
          <a:p>
            <a:pPr marL="0" lvl="0" indent="0" algn="ctr" rtl="0">
              <a:spcBef>
                <a:spcPts val="0"/>
              </a:spcBef>
              <a:spcAft>
                <a:spcPts val="0"/>
              </a:spcAft>
              <a:buSzPts val="605"/>
              <a:buNone/>
            </a:pPr>
            <a:endParaRPr lang="en" dirty="0">
              <a:solidFill>
                <a:srgbClr val="363936"/>
              </a:solidFill>
              <a:highlight>
                <a:srgbClr val="FFFFFF"/>
              </a:highlight>
              <a:latin typeface="Goudy Old Style" panose="02020502050305020303" pitchFamily="18" charset="0"/>
              <a:ea typeface="Impact"/>
              <a:cs typeface="Impact"/>
              <a:sym typeface="Impact"/>
            </a:endParaRPr>
          </a:p>
          <a:p>
            <a:pPr marL="0" lvl="0" indent="0" algn="ctr" rtl="0">
              <a:spcBef>
                <a:spcPts val="0"/>
              </a:spcBef>
              <a:spcAft>
                <a:spcPts val="0"/>
              </a:spcAft>
              <a:buSzPts val="605"/>
              <a:buNone/>
            </a:pPr>
            <a:r>
              <a:rPr lang="en" dirty="0">
                <a:solidFill>
                  <a:srgbClr val="363936"/>
                </a:solidFill>
                <a:highlight>
                  <a:srgbClr val="FFFFFF"/>
                </a:highlight>
                <a:latin typeface="Goudy Old Style" panose="02020502050305020303" pitchFamily="18" charset="0"/>
                <a:ea typeface="Impact"/>
                <a:cs typeface="Impact"/>
                <a:sym typeface="Impact"/>
              </a:rPr>
              <a:t>James 5:16</a:t>
            </a:r>
            <a:endParaRPr dirty="0">
              <a:solidFill>
                <a:srgbClr val="363936"/>
              </a:solidFill>
              <a:highlight>
                <a:srgbClr val="FFFFFF"/>
              </a:highlight>
              <a:latin typeface="Goudy Old Style" panose="02020502050305020303" pitchFamily="18" charset="0"/>
              <a:ea typeface="Impact"/>
              <a:cs typeface="Impact"/>
              <a:sym typeface="Impact"/>
            </a:endParaRPr>
          </a:p>
          <a:p>
            <a:pPr marL="0" lvl="0" indent="0" algn="ctr" rtl="0">
              <a:spcBef>
                <a:spcPts val="0"/>
              </a:spcBef>
              <a:spcAft>
                <a:spcPts val="0"/>
              </a:spcAft>
              <a:buSzPts val="605"/>
              <a:buNone/>
            </a:pPr>
            <a:endParaRPr dirty="0">
              <a:solidFill>
                <a:srgbClr val="363936"/>
              </a:solidFill>
              <a:highlight>
                <a:srgbClr val="FFFFFF"/>
              </a:highlight>
              <a:latin typeface="Impact"/>
              <a:ea typeface="Impact"/>
              <a:cs typeface="Impact"/>
              <a:sym typeface="Impact"/>
            </a:endParaRPr>
          </a:p>
          <a:p>
            <a:pPr marL="0" lvl="0" indent="0" algn="ctr" rtl="0">
              <a:spcBef>
                <a:spcPts val="0"/>
              </a:spcBef>
              <a:spcAft>
                <a:spcPts val="0"/>
              </a:spcAft>
              <a:buSzPts val="605"/>
              <a:buNone/>
            </a:pPr>
            <a:endParaRPr sz="1800" dirty="0">
              <a:solidFill>
                <a:schemeClr val="dk1"/>
              </a:solidFill>
              <a:latin typeface="Impact"/>
              <a:ea typeface="Impact"/>
              <a:cs typeface="Impact"/>
              <a:sym typeface="Impact"/>
            </a:endParaRPr>
          </a:p>
        </p:txBody>
      </p:sp>
      <p:sp>
        <p:nvSpPr>
          <p:cNvPr id="208" name="Google Shape;208;p28"/>
          <p:cNvSpPr/>
          <p:nvPr/>
        </p:nvSpPr>
        <p:spPr>
          <a:xfrm>
            <a:off x="311700" y="188375"/>
            <a:ext cx="8383200" cy="1116000"/>
          </a:xfrm>
          <a:prstGeom prst="roundRect">
            <a:avLst>
              <a:gd name="adj" fmla="val 16667"/>
            </a:avLst>
          </a:prstGeom>
          <a:solidFill>
            <a:srgbClr val="A64D7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9" name="Google Shape;209;p28"/>
          <p:cNvSpPr txBox="1"/>
          <p:nvPr/>
        </p:nvSpPr>
        <p:spPr>
          <a:xfrm>
            <a:off x="311700" y="188375"/>
            <a:ext cx="8078700" cy="20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300" dirty="0">
                <a:latin typeface="Calibri"/>
                <a:ea typeface="Calibri"/>
                <a:cs typeface="Calibri"/>
                <a:sym typeface="Calibri"/>
              </a:rPr>
              <a:t>               </a:t>
            </a:r>
            <a:r>
              <a:rPr lang="en" sz="5300" dirty="0">
                <a:solidFill>
                  <a:schemeClr val="bg1"/>
                </a:solidFill>
                <a:latin typeface="Calibri"/>
                <a:ea typeface="Calibri"/>
                <a:cs typeface="Calibri"/>
                <a:sym typeface="Calibri"/>
              </a:rPr>
              <a:t>Memorize It</a:t>
            </a:r>
            <a:endParaRPr sz="5300" dirty="0">
              <a:solidFill>
                <a:schemeClr val="bg1"/>
              </a:solidFill>
              <a:latin typeface="Calibri"/>
              <a:ea typeface="Calibri"/>
              <a:cs typeface="Calibri"/>
              <a:sym typeface="Calibri"/>
            </a:endParaRPr>
          </a:p>
        </p:txBody>
      </p:sp>
      <p:pic>
        <p:nvPicPr>
          <p:cNvPr id="212" name="Google Shape;212;p28"/>
          <p:cNvPicPr preferRelativeResize="0"/>
          <p:nvPr/>
        </p:nvPicPr>
        <p:blipFill>
          <a:blip r:embed="rId3">
            <a:alphaModFix/>
          </a:blip>
          <a:stretch>
            <a:fillRect/>
          </a:stretch>
        </p:blipFill>
        <p:spPr>
          <a:xfrm flipH="1">
            <a:off x="1021550" y="1747013"/>
            <a:ext cx="2470075" cy="3087626"/>
          </a:xfrm>
          <a:prstGeom prst="rect">
            <a:avLst/>
          </a:prstGeom>
          <a:noFill/>
          <a:ln>
            <a:noFill/>
          </a:ln>
        </p:spPr>
      </p:pic>
      <p:sp>
        <p:nvSpPr>
          <p:cNvPr id="8" name="Google Shape;95;p18">
            <a:extLst>
              <a:ext uri="{FF2B5EF4-FFF2-40B4-BE49-F238E27FC236}">
                <a16:creationId xmlns:a16="http://schemas.microsoft.com/office/drawing/2014/main" id="{66CC1C01-023A-4591-8D8D-41AE9F6C9938}"/>
              </a:ext>
            </a:extLst>
          </p:cNvPr>
          <p:cNvSpPr/>
          <p:nvPr/>
        </p:nvSpPr>
        <p:spPr>
          <a:xfrm>
            <a:off x="7406010" y="125595"/>
            <a:ext cx="1645829" cy="1241560"/>
          </a:xfrm>
          <a:prstGeom prst="cloudCallout">
            <a:avLst/>
          </a:prstGeom>
          <a:solidFill>
            <a:srgbClr val="FFFF9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Corbel"/>
              <a:ea typeface="Corbel"/>
              <a:cs typeface="Corbel"/>
              <a:sym typeface="Corbel"/>
            </a:endParaRPr>
          </a:p>
        </p:txBody>
      </p:sp>
      <p:sp>
        <p:nvSpPr>
          <p:cNvPr id="9" name="Google Shape;96;p18">
            <a:extLst>
              <a:ext uri="{FF2B5EF4-FFF2-40B4-BE49-F238E27FC236}">
                <a16:creationId xmlns:a16="http://schemas.microsoft.com/office/drawing/2014/main" id="{B710101E-E334-4B00-836C-D8293FFA22DB}"/>
              </a:ext>
            </a:extLst>
          </p:cNvPr>
          <p:cNvSpPr txBox="1"/>
          <p:nvPr/>
        </p:nvSpPr>
        <p:spPr>
          <a:xfrm>
            <a:off x="6728924" y="377058"/>
            <a:ext cx="3000000" cy="738633"/>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800" b="1" dirty="0">
                <a:solidFill>
                  <a:schemeClr val="dk1"/>
                </a:solidFill>
                <a:latin typeface="Corbel"/>
                <a:ea typeface="Corbel"/>
                <a:cs typeface="Corbel"/>
                <a:sym typeface="Corbel"/>
              </a:rPr>
              <a:t>Key</a:t>
            </a:r>
            <a:endParaRPr lang="en-US" sz="1800" b="1" dirty="0">
              <a:solidFill>
                <a:schemeClr val="dk1"/>
              </a:solidFill>
              <a:latin typeface="Corbel"/>
              <a:ea typeface="Corbel"/>
              <a:cs typeface="Corbel"/>
            </a:endParaRPr>
          </a:p>
          <a:p>
            <a:pPr marL="0" marR="0" lvl="0" indent="0" algn="ctr" rtl="0">
              <a:spcBef>
                <a:spcPts val="0"/>
              </a:spcBef>
              <a:spcAft>
                <a:spcPts val="0"/>
              </a:spcAft>
              <a:buNone/>
            </a:pPr>
            <a:r>
              <a:rPr lang="en" sz="1800" b="1" dirty="0">
                <a:solidFill>
                  <a:schemeClr val="dk1"/>
                </a:solidFill>
                <a:latin typeface="Corbel"/>
                <a:ea typeface="Corbel"/>
                <a:cs typeface="Corbel"/>
                <a:sym typeface="Corbel"/>
              </a:rPr>
              <a:t>Verse!</a:t>
            </a:r>
            <a:endParaRPr sz="1800" dirty="0">
              <a:solidFill>
                <a:schemeClr val="dk1"/>
              </a:solidFill>
              <a:latin typeface="Corbel"/>
              <a:ea typeface="Corbel"/>
              <a:cs typeface="Corbel"/>
              <a:sym typeface="Corbe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311700" y="208525"/>
            <a:ext cx="8520600" cy="1019700"/>
          </a:xfrm>
          <a:prstGeom prst="rect">
            <a:avLst/>
          </a:prstGeom>
          <a:solidFill>
            <a:srgbClr val="741B47"/>
          </a:solidFill>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4300" b="1">
                <a:solidFill>
                  <a:schemeClr val="lt1"/>
                </a:solidFill>
                <a:latin typeface="Calibri"/>
                <a:ea typeface="Calibri"/>
                <a:cs typeface="Calibri"/>
                <a:sym typeface="Calibri"/>
              </a:rPr>
              <a:t>How Catholics Connect with Faith</a:t>
            </a:r>
            <a:endParaRPr sz="4300" b="1">
              <a:solidFill>
                <a:schemeClr val="lt1"/>
              </a:solidFill>
              <a:latin typeface="Calibri"/>
              <a:ea typeface="Calibri"/>
              <a:cs typeface="Calibri"/>
              <a:sym typeface="Calibri"/>
            </a:endParaRPr>
          </a:p>
        </p:txBody>
      </p:sp>
      <p:sp>
        <p:nvSpPr>
          <p:cNvPr id="67" name="Google Shape;67;p15"/>
          <p:cNvSpPr txBox="1"/>
          <p:nvPr/>
        </p:nvSpPr>
        <p:spPr>
          <a:xfrm>
            <a:off x="542625" y="2776425"/>
            <a:ext cx="1846500" cy="2162400"/>
          </a:xfrm>
          <a:prstGeom prst="rect">
            <a:avLst/>
          </a:prstGeom>
          <a:solidFill>
            <a:srgbClr val="741B47"/>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dirty="0">
                <a:solidFill>
                  <a:schemeClr val="lt1"/>
                </a:solidFill>
                <a:latin typeface="Calibri"/>
                <a:ea typeface="Calibri"/>
                <a:cs typeface="Calibri"/>
                <a:sym typeface="Calibri"/>
              </a:rPr>
              <a:t>We profess our verbal assent to the mystery of faith in the Apostles’ Creed and Nicene Creed.</a:t>
            </a:r>
            <a:endParaRPr sz="1800" dirty="0">
              <a:solidFill>
                <a:schemeClr val="lt1"/>
              </a:solidFill>
              <a:latin typeface="Calibri"/>
              <a:ea typeface="Calibri"/>
              <a:cs typeface="Calibri"/>
              <a:sym typeface="Calibri"/>
            </a:endParaRPr>
          </a:p>
        </p:txBody>
      </p:sp>
      <p:sp>
        <p:nvSpPr>
          <p:cNvPr id="68" name="Google Shape;68;p15"/>
          <p:cNvSpPr txBox="1"/>
          <p:nvPr/>
        </p:nvSpPr>
        <p:spPr>
          <a:xfrm>
            <a:off x="2705625" y="2776425"/>
            <a:ext cx="1846500" cy="2162400"/>
          </a:xfrm>
          <a:prstGeom prst="rect">
            <a:avLst/>
          </a:prstGeom>
          <a:solidFill>
            <a:srgbClr val="741B47"/>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lang="en" sz="1800" b="1" dirty="0">
              <a:solidFill>
                <a:schemeClr val="lt1"/>
              </a:solidFill>
              <a:latin typeface="Calibri"/>
              <a:ea typeface="Calibri"/>
              <a:cs typeface="Calibri"/>
              <a:sym typeface="Calibri"/>
            </a:endParaRPr>
          </a:p>
          <a:p>
            <a:pPr marL="0" lvl="0" indent="0" algn="ctr" rtl="0">
              <a:spcBef>
                <a:spcPts val="0"/>
              </a:spcBef>
              <a:spcAft>
                <a:spcPts val="0"/>
              </a:spcAft>
              <a:buNone/>
            </a:pPr>
            <a:r>
              <a:rPr lang="en" sz="1800" b="1" dirty="0">
                <a:solidFill>
                  <a:schemeClr val="lt1"/>
                </a:solidFill>
                <a:latin typeface="Calibri"/>
                <a:ea typeface="Calibri"/>
                <a:cs typeface="Calibri"/>
                <a:sym typeface="Calibri"/>
              </a:rPr>
              <a:t>We celebrate the mystery of faith  in the sacraments.</a:t>
            </a:r>
            <a:endParaRPr sz="1800" dirty="0">
              <a:solidFill>
                <a:schemeClr val="lt1"/>
              </a:solidFill>
              <a:latin typeface="Calibri"/>
              <a:ea typeface="Calibri"/>
              <a:cs typeface="Calibri"/>
              <a:sym typeface="Calibri"/>
            </a:endParaRPr>
          </a:p>
        </p:txBody>
      </p:sp>
      <p:sp>
        <p:nvSpPr>
          <p:cNvPr id="69" name="Google Shape;69;p15"/>
          <p:cNvSpPr txBox="1"/>
          <p:nvPr/>
        </p:nvSpPr>
        <p:spPr>
          <a:xfrm>
            <a:off x="4874463" y="2776425"/>
            <a:ext cx="1744200" cy="2162400"/>
          </a:xfrm>
          <a:prstGeom prst="rect">
            <a:avLst/>
          </a:prstGeom>
          <a:solidFill>
            <a:srgbClr val="741B47"/>
          </a:solid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lang="en" sz="1800" b="1" dirty="0">
              <a:solidFill>
                <a:schemeClr val="lt1"/>
              </a:solidFill>
              <a:latin typeface="Calibri"/>
              <a:ea typeface="Calibri"/>
              <a:cs typeface="Calibri"/>
              <a:sym typeface="Calibri"/>
            </a:endParaRPr>
          </a:p>
          <a:p>
            <a:pPr marL="0" lvl="0" indent="0" algn="ctr" rtl="0">
              <a:spcBef>
                <a:spcPts val="0"/>
              </a:spcBef>
              <a:spcAft>
                <a:spcPts val="0"/>
              </a:spcAft>
              <a:buNone/>
            </a:pPr>
            <a:r>
              <a:rPr lang="en" sz="1800" b="1" dirty="0">
                <a:solidFill>
                  <a:schemeClr val="lt1"/>
                </a:solidFill>
                <a:latin typeface="Calibri"/>
                <a:ea typeface="Calibri"/>
                <a:cs typeface="Calibri"/>
                <a:sym typeface="Calibri"/>
              </a:rPr>
              <a:t>We live the mystery of faith in conformity to Christ’s moral laws. </a:t>
            </a:r>
            <a:endParaRPr sz="1800" b="1" dirty="0">
              <a:solidFill>
                <a:schemeClr val="lt1"/>
              </a:solidFill>
              <a:latin typeface="Calibri"/>
              <a:ea typeface="Calibri"/>
              <a:cs typeface="Calibri"/>
              <a:sym typeface="Calibri"/>
            </a:endParaRPr>
          </a:p>
        </p:txBody>
      </p:sp>
      <p:sp>
        <p:nvSpPr>
          <p:cNvPr id="70" name="Google Shape;70;p15"/>
          <p:cNvSpPr txBox="1"/>
          <p:nvPr/>
        </p:nvSpPr>
        <p:spPr>
          <a:xfrm>
            <a:off x="6941000" y="2776425"/>
            <a:ext cx="1779900" cy="2162400"/>
          </a:xfrm>
          <a:prstGeom prst="rect">
            <a:avLst/>
          </a:prstGeom>
          <a:solidFill>
            <a:srgbClr val="741B47"/>
          </a:solid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800" b="1" dirty="0">
                <a:solidFill>
                  <a:schemeClr val="lt1"/>
                </a:solidFill>
                <a:latin typeface="Calibri"/>
                <a:ea typeface="Calibri"/>
                <a:cs typeface="Calibri"/>
                <a:sym typeface="Calibri"/>
              </a:rPr>
              <a:t>We live the mystery of faith</a:t>
            </a:r>
            <a:endParaRPr sz="1800" b="1" dirty="0">
              <a:solidFill>
                <a:schemeClr val="lt1"/>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r>
              <a:rPr lang="en" sz="1800" b="1" dirty="0">
                <a:solidFill>
                  <a:schemeClr val="lt1"/>
                </a:solidFill>
                <a:latin typeface="Calibri"/>
                <a:ea typeface="Calibri"/>
                <a:cs typeface="Calibri"/>
                <a:sym typeface="Calibri"/>
              </a:rPr>
              <a:t>through a personal relationship with the living and true God.</a:t>
            </a:r>
            <a:endParaRPr sz="1800" b="1" dirty="0">
              <a:solidFill>
                <a:schemeClr val="lt1"/>
              </a:solidFill>
              <a:latin typeface="Calibri"/>
              <a:ea typeface="Calibri"/>
              <a:cs typeface="Calibri"/>
              <a:sym typeface="Calibri"/>
            </a:endParaRPr>
          </a:p>
          <a:p>
            <a:pPr marL="0" lvl="0" indent="0" algn="l" rtl="0">
              <a:spcBef>
                <a:spcPts val="0"/>
              </a:spcBef>
              <a:spcAft>
                <a:spcPts val="0"/>
              </a:spcAft>
              <a:buNone/>
            </a:pPr>
            <a:endParaRPr sz="1800" b="1" dirty="0">
              <a:solidFill>
                <a:schemeClr val="lt1"/>
              </a:solidFill>
              <a:latin typeface="Calibri"/>
              <a:ea typeface="Calibri"/>
              <a:cs typeface="Calibri"/>
              <a:sym typeface="Calibri"/>
            </a:endParaRPr>
          </a:p>
        </p:txBody>
      </p:sp>
      <p:pic>
        <p:nvPicPr>
          <p:cNvPr id="71" name="Google Shape;71;p15"/>
          <p:cNvPicPr preferRelativeResize="0"/>
          <p:nvPr/>
        </p:nvPicPr>
        <p:blipFill>
          <a:blip r:embed="rId3">
            <a:alphaModFix/>
          </a:blip>
          <a:stretch>
            <a:fillRect/>
          </a:stretch>
        </p:blipFill>
        <p:spPr>
          <a:xfrm>
            <a:off x="2705632" y="1344513"/>
            <a:ext cx="1687718" cy="1315626"/>
          </a:xfrm>
          <a:prstGeom prst="rect">
            <a:avLst/>
          </a:prstGeom>
          <a:noFill/>
          <a:ln>
            <a:noFill/>
          </a:ln>
        </p:spPr>
      </p:pic>
      <p:pic>
        <p:nvPicPr>
          <p:cNvPr id="72" name="Google Shape;72;p15"/>
          <p:cNvPicPr preferRelativeResize="0"/>
          <p:nvPr/>
        </p:nvPicPr>
        <p:blipFill>
          <a:blip r:embed="rId4">
            <a:alphaModFix/>
          </a:blip>
          <a:stretch>
            <a:fillRect/>
          </a:stretch>
        </p:blipFill>
        <p:spPr>
          <a:xfrm flipH="1">
            <a:off x="793050" y="1329502"/>
            <a:ext cx="1345650" cy="1345650"/>
          </a:xfrm>
          <a:prstGeom prst="rect">
            <a:avLst/>
          </a:prstGeom>
          <a:noFill/>
          <a:ln>
            <a:noFill/>
          </a:ln>
        </p:spPr>
      </p:pic>
      <p:pic>
        <p:nvPicPr>
          <p:cNvPr id="73" name="Google Shape;73;p15"/>
          <p:cNvPicPr preferRelativeResize="0"/>
          <p:nvPr/>
        </p:nvPicPr>
        <p:blipFill>
          <a:blip r:embed="rId5">
            <a:alphaModFix/>
          </a:blip>
          <a:stretch>
            <a:fillRect/>
          </a:stretch>
        </p:blipFill>
        <p:spPr>
          <a:xfrm>
            <a:off x="7158125" y="1329500"/>
            <a:ext cx="1345650" cy="1345650"/>
          </a:xfrm>
          <a:prstGeom prst="rect">
            <a:avLst/>
          </a:prstGeom>
          <a:noFill/>
          <a:ln>
            <a:noFill/>
          </a:ln>
        </p:spPr>
      </p:pic>
      <p:pic>
        <p:nvPicPr>
          <p:cNvPr id="74" name="Google Shape;74;p15"/>
          <p:cNvPicPr preferRelativeResize="0"/>
          <p:nvPr/>
        </p:nvPicPr>
        <p:blipFill>
          <a:blip r:embed="rId6">
            <a:alphaModFix/>
          </a:blip>
          <a:stretch>
            <a:fillRect/>
          </a:stretch>
        </p:blipFill>
        <p:spPr>
          <a:xfrm>
            <a:off x="5110637" y="1344512"/>
            <a:ext cx="1271888" cy="13156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80" name="Google Shape;80;p16"/>
          <p:cNvSpPr txBox="1">
            <a:spLocks noGrp="1"/>
          </p:cNvSpPr>
          <p:nvPr>
            <p:ph type="body" idx="1"/>
          </p:nvPr>
        </p:nvSpPr>
        <p:spPr>
          <a:xfrm>
            <a:off x="446250" y="1152475"/>
            <a:ext cx="4556400" cy="4366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233" b="1" dirty="0">
                <a:solidFill>
                  <a:srgbClr val="741B47"/>
                </a:solidFill>
                <a:latin typeface="Calibri"/>
                <a:ea typeface="Calibri"/>
                <a:cs typeface="Calibri"/>
                <a:sym typeface="Calibri"/>
              </a:rPr>
              <a:t>The fourth way we can connect with our faith is to develop a personal relationship with God</a:t>
            </a:r>
            <a:endParaRPr sz="2233" b="1" dirty="0">
              <a:solidFill>
                <a:srgbClr val="741B47"/>
              </a:solidFill>
              <a:latin typeface="Calibri"/>
              <a:ea typeface="Calibri"/>
              <a:cs typeface="Calibri"/>
              <a:sym typeface="Calibri"/>
            </a:endParaRPr>
          </a:p>
          <a:p>
            <a:pPr marL="0" lvl="0" indent="0" algn="l" rtl="0">
              <a:spcBef>
                <a:spcPts val="1200"/>
              </a:spcBef>
              <a:spcAft>
                <a:spcPts val="0"/>
              </a:spcAft>
              <a:buNone/>
            </a:pPr>
            <a:r>
              <a:rPr lang="en" sz="2233" b="1" dirty="0">
                <a:solidFill>
                  <a:srgbClr val="741B47"/>
                </a:solidFill>
                <a:latin typeface="Calibri"/>
                <a:ea typeface="Calibri"/>
                <a:cs typeface="Calibri"/>
                <a:sym typeface="Calibri"/>
              </a:rPr>
              <a:t>We can develop a personal relationship with God through prayer</a:t>
            </a:r>
            <a:endParaRPr sz="2233" b="1" dirty="0">
              <a:solidFill>
                <a:srgbClr val="741B47"/>
              </a:solidFill>
              <a:latin typeface="Calibri"/>
              <a:ea typeface="Calibri"/>
              <a:cs typeface="Calibri"/>
              <a:sym typeface="Calibri"/>
            </a:endParaRPr>
          </a:p>
          <a:p>
            <a:pPr marL="0" lvl="0" indent="0" algn="l" rtl="0">
              <a:spcBef>
                <a:spcPts val="1200"/>
              </a:spcBef>
              <a:spcAft>
                <a:spcPts val="0"/>
              </a:spcAft>
              <a:buNone/>
            </a:pPr>
            <a:r>
              <a:rPr lang="en" sz="2233" b="1" dirty="0">
                <a:solidFill>
                  <a:srgbClr val="741B47"/>
                </a:solidFill>
                <a:latin typeface="Calibri"/>
                <a:ea typeface="Calibri"/>
                <a:cs typeface="Calibri"/>
                <a:sym typeface="Calibri"/>
              </a:rPr>
              <a:t>We can look to some good friends of Jesus to see how this worked for them</a:t>
            </a:r>
            <a:endParaRPr sz="2233" b="1" dirty="0">
              <a:solidFill>
                <a:srgbClr val="741B47"/>
              </a:solidFill>
              <a:latin typeface="Calibri"/>
              <a:ea typeface="Calibri"/>
              <a:cs typeface="Calibri"/>
              <a:sym typeface="Calibri"/>
            </a:endParaRPr>
          </a:p>
          <a:p>
            <a:pPr marL="0" lvl="0" indent="0" algn="l" rtl="0">
              <a:spcBef>
                <a:spcPts val="1200"/>
              </a:spcBef>
              <a:spcAft>
                <a:spcPts val="1200"/>
              </a:spcAft>
              <a:buNone/>
            </a:pPr>
            <a:endParaRPr b="1" dirty="0">
              <a:solidFill>
                <a:srgbClr val="741B47"/>
              </a:solidFill>
              <a:latin typeface="Calibri"/>
              <a:ea typeface="Calibri"/>
              <a:cs typeface="Calibri"/>
              <a:sym typeface="Calibri"/>
            </a:endParaRPr>
          </a:p>
        </p:txBody>
      </p:sp>
      <p:sp>
        <p:nvSpPr>
          <p:cNvPr id="81" name="Google Shape;81;p16"/>
          <p:cNvSpPr txBox="1">
            <a:spLocks noGrp="1"/>
          </p:cNvSpPr>
          <p:nvPr>
            <p:ph type="ctrTitle" idx="4294967295"/>
          </p:nvPr>
        </p:nvSpPr>
        <p:spPr>
          <a:xfrm>
            <a:off x="311700" y="57975"/>
            <a:ext cx="8520600" cy="1017600"/>
          </a:xfrm>
          <a:prstGeom prst="rect">
            <a:avLst/>
          </a:prstGeom>
          <a:solidFill>
            <a:srgbClr val="741B47"/>
          </a:solidFill>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4380" dirty="0">
                <a:solidFill>
                  <a:schemeClr val="lt1"/>
                </a:solidFill>
                <a:latin typeface="Calibri"/>
                <a:ea typeface="Calibri"/>
                <a:cs typeface="Calibri"/>
                <a:sym typeface="Calibri"/>
              </a:rPr>
              <a:t>“Prayer Is Conversation with God” </a:t>
            </a:r>
            <a:endParaRPr sz="4380" dirty="0">
              <a:solidFill>
                <a:schemeClr val="lt1"/>
              </a:solidFill>
              <a:latin typeface="Calibri"/>
              <a:ea typeface="Calibri"/>
              <a:cs typeface="Calibri"/>
              <a:sym typeface="Calibri"/>
            </a:endParaRPr>
          </a:p>
        </p:txBody>
      </p:sp>
      <p:pic>
        <p:nvPicPr>
          <p:cNvPr id="82" name="Google Shape;82;p16"/>
          <p:cNvPicPr preferRelativeResize="0"/>
          <p:nvPr/>
        </p:nvPicPr>
        <p:blipFill>
          <a:blip r:embed="rId4">
            <a:alphaModFix/>
          </a:blip>
          <a:stretch>
            <a:fillRect/>
          </a:stretch>
        </p:blipFill>
        <p:spPr>
          <a:xfrm>
            <a:off x="5002500" y="1306275"/>
            <a:ext cx="3326101" cy="3196175"/>
          </a:xfrm>
          <a:prstGeom prst="rect">
            <a:avLst/>
          </a:prstGeom>
          <a:noFill/>
          <a:ln>
            <a:noFill/>
          </a:ln>
        </p:spPr>
      </p:pic>
      <p:sp>
        <p:nvSpPr>
          <p:cNvPr id="83" name="Google Shape;83;p16"/>
          <p:cNvSpPr txBox="1"/>
          <p:nvPr/>
        </p:nvSpPr>
        <p:spPr>
          <a:xfrm>
            <a:off x="4904176" y="4412125"/>
            <a:ext cx="35229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i="1" dirty="0">
                <a:solidFill>
                  <a:schemeClr val="dk2"/>
                </a:solidFill>
                <a:latin typeface="Calibri"/>
                <a:ea typeface="Calibri"/>
                <a:cs typeface="Calibri"/>
                <a:sym typeface="Calibri"/>
              </a:rPr>
              <a:t>Saint Theresa of Avila</a:t>
            </a:r>
            <a:endParaRPr sz="1800" b="1" i="1" dirty="0">
              <a:solidFill>
                <a:schemeClr val="dk2"/>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7"/>
          <p:cNvSpPr txBox="1">
            <a:spLocks noGrp="1"/>
          </p:cNvSpPr>
          <p:nvPr>
            <p:ph type="subTitle" idx="1"/>
          </p:nvPr>
        </p:nvSpPr>
        <p:spPr>
          <a:xfrm>
            <a:off x="4503300" y="1632198"/>
            <a:ext cx="3757800" cy="3196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605"/>
              <a:buFont typeface="Arial"/>
              <a:buNone/>
            </a:pPr>
            <a:r>
              <a:rPr lang="en" i="1" dirty="0">
                <a:solidFill>
                  <a:srgbClr val="741B47"/>
                </a:solidFill>
                <a:latin typeface="Calibri"/>
                <a:ea typeface="Calibri"/>
                <a:cs typeface="Calibri"/>
                <a:sym typeface="Calibri"/>
              </a:rPr>
              <a:t>Supernatural visions in which a person or angel, not accessible to human powers or senses, is seen and usually heard. The Church may confirm these or not.</a:t>
            </a:r>
            <a:endParaRPr sz="2440" i="1" dirty="0">
              <a:solidFill>
                <a:srgbClr val="741B47"/>
              </a:solidFill>
              <a:latin typeface="Calibri"/>
              <a:ea typeface="Calibri"/>
              <a:cs typeface="Calibri"/>
              <a:sym typeface="Calibri"/>
            </a:endParaRPr>
          </a:p>
        </p:txBody>
      </p:sp>
      <p:sp>
        <p:nvSpPr>
          <p:cNvPr id="89" name="Google Shape;89;p17"/>
          <p:cNvSpPr/>
          <p:nvPr/>
        </p:nvSpPr>
        <p:spPr>
          <a:xfrm>
            <a:off x="311700" y="188375"/>
            <a:ext cx="8383200" cy="1116000"/>
          </a:xfrm>
          <a:prstGeom prst="roundRect">
            <a:avLst>
              <a:gd name="adj" fmla="val 16667"/>
            </a:avLst>
          </a:prstGeom>
          <a:solidFill>
            <a:srgbClr val="741B47"/>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0" name="Google Shape;90;p17"/>
          <p:cNvSpPr txBox="1"/>
          <p:nvPr/>
        </p:nvSpPr>
        <p:spPr>
          <a:xfrm>
            <a:off x="2223300" y="188375"/>
            <a:ext cx="6167100" cy="20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300">
                <a:latin typeface="Calibri"/>
                <a:ea typeface="Calibri"/>
                <a:cs typeface="Calibri"/>
                <a:sym typeface="Calibri"/>
              </a:rPr>
              <a:t>    </a:t>
            </a:r>
            <a:r>
              <a:rPr lang="en" sz="5300">
                <a:solidFill>
                  <a:schemeClr val="lt1"/>
                </a:solidFill>
                <a:latin typeface="Calibri"/>
                <a:ea typeface="Calibri"/>
                <a:cs typeface="Calibri"/>
                <a:sym typeface="Calibri"/>
              </a:rPr>
              <a:t>Apparitions</a:t>
            </a:r>
            <a:endParaRPr sz="5300">
              <a:solidFill>
                <a:schemeClr val="lt1"/>
              </a:solidFill>
              <a:latin typeface="Calibri"/>
              <a:ea typeface="Calibri"/>
              <a:cs typeface="Calibri"/>
              <a:sym typeface="Calibri"/>
            </a:endParaRPr>
          </a:p>
        </p:txBody>
      </p:sp>
      <p:pic>
        <p:nvPicPr>
          <p:cNvPr id="93" name="Google Shape;93;p17"/>
          <p:cNvPicPr preferRelativeResize="0"/>
          <p:nvPr/>
        </p:nvPicPr>
        <p:blipFill>
          <a:blip r:embed="rId3">
            <a:alphaModFix/>
          </a:blip>
          <a:stretch>
            <a:fillRect/>
          </a:stretch>
        </p:blipFill>
        <p:spPr>
          <a:xfrm>
            <a:off x="830208" y="1506071"/>
            <a:ext cx="2786184" cy="3449054"/>
          </a:xfrm>
          <a:prstGeom prst="rect">
            <a:avLst/>
          </a:prstGeom>
          <a:noFill/>
          <a:ln w="38100" cap="flat" cmpd="sng">
            <a:solidFill>
              <a:srgbClr val="741B47"/>
            </a:solidFill>
            <a:prstDash val="solid"/>
            <a:round/>
            <a:headEnd type="none" w="sm" len="sm"/>
            <a:tailEnd type="none" w="sm" len="sm"/>
          </a:ln>
        </p:spPr>
      </p:pic>
      <p:sp>
        <p:nvSpPr>
          <p:cNvPr id="8" name="Google Shape;95;p18">
            <a:extLst>
              <a:ext uri="{FF2B5EF4-FFF2-40B4-BE49-F238E27FC236}">
                <a16:creationId xmlns:a16="http://schemas.microsoft.com/office/drawing/2014/main" id="{9BAAFBC0-2425-402C-A71D-6E5C04FECFAB}"/>
              </a:ext>
            </a:extLst>
          </p:cNvPr>
          <p:cNvSpPr/>
          <p:nvPr/>
        </p:nvSpPr>
        <p:spPr>
          <a:xfrm>
            <a:off x="7216642" y="125595"/>
            <a:ext cx="1645829" cy="1241560"/>
          </a:xfrm>
          <a:prstGeom prst="cloudCallout">
            <a:avLst/>
          </a:prstGeom>
          <a:solidFill>
            <a:srgbClr val="FFFF9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Corbel"/>
              <a:ea typeface="Corbel"/>
              <a:cs typeface="Corbel"/>
              <a:sym typeface="Corbel"/>
            </a:endParaRPr>
          </a:p>
        </p:txBody>
      </p:sp>
      <p:sp>
        <p:nvSpPr>
          <p:cNvPr id="9" name="Google Shape;96;p18">
            <a:extLst>
              <a:ext uri="{FF2B5EF4-FFF2-40B4-BE49-F238E27FC236}">
                <a16:creationId xmlns:a16="http://schemas.microsoft.com/office/drawing/2014/main" id="{925D6E5E-FB56-4844-B864-BA1933C661F4}"/>
              </a:ext>
            </a:extLst>
          </p:cNvPr>
          <p:cNvSpPr txBox="1"/>
          <p:nvPr/>
        </p:nvSpPr>
        <p:spPr>
          <a:xfrm>
            <a:off x="6539556" y="349681"/>
            <a:ext cx="3000000" cy="738633"/>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800" b="1" dirty="0">
                <a:solidFill>
                  <a:schemeClr val="dk1"/>
                </a:solidFill>
                <a:latin typeface="Corbel"/>
                <a:ea typeface="Corbel"/>
                <a:cs typeface="Corbel"/>
                <a:sym typeface="Corbel"/>
              </a:rPr>
              <a:t>Key</a:t>
            </a:r>
            <a:endParaRPr lang="en-US" sz="1800" b="1" dirty="0">
              <a:solidFill>
                <a:schemeClr val="dk1"/>
              </a:solidFill>
              <a:latin typeface="Corbel"/>
              <a:ea typeface="Corbel"/>
              <a:cs typeface="Corbel"/>
            </a:endParaRPr>
          </a:p>
          <a:p>
            <a:pPr marL="0" marR="0" lvl="0" indent="0" algn="ctr" rtl="0">
              <a:spcBef>
                <a:spcPts val="0"/>
              </a:spcBef>
              <a:spcAft>
                <a:spcPts val="0"/>
              </a:spcAft>
              <a:buNone/>
            </a:pPr>
            <a:r>
              <a:rPr lang="en" sz="1800" b="1" dirty="0">
                <a:solidFill>
                  <a:schemeClr val="dk1"/>
                </a:solidFill>
                <a:latin typeface="Corbel"/>
                <a:ea typeface="Corbel"/>
                <a:cs typeface="Corbel"/>
                <a:sym typeface="Corbel"/>
              </a:rPr>
              <a:t>Vocab!</a:t>
            </a:r>
            <a:endParaRPr sz="1800" dirty="0">
              <a:solidFill>
                <a:schemeClr val="dk1"/>
              </a:solidFill>
              <a:latin typeface="Corbel"/>
              <a:ea typeface="Corbel"/>
              <a:cs typeface="Corbel"/>
              <a:sym typeface="Corbe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7"/>
        <p:cNvGrpSpPr/>
        <p:nvPr/>
      </p:nvGrpSpPr>
      <p:grpSpPr>
        <a:xfrm>
          <a:off x="0" y="0"/>
          <a:ext cx="0" cy="0"/>
          <a:chOff x="0" y="0"/>
          <a:chExt cx="0" cy="0"/>
        </a:xfrm>
      </p:grpSpPr>
      <p:sp>
        <p:nvSpPr>
          <p:cNvPr id="99" name="Google Shape;99;p18"/>
          <p:cNvSpPr txBox="1"/>
          <p:nvPr/>
        </p:nvSpPr>
        <p:spPr>
          <a:xfrm>
            <a:off x="816900" y="363075"/>
            <a:ext cx="8350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sp>
        <p:nvSpPr>
          <p:cNvPr id="100" name="Google Shape;100;p18"/>
          <p:cNvSpPr txBox="1"/>
          <p:nvPr/>
        </p:nvSpPr>
        <p:spPr>
          <a:xfrm>
            <a:off x="1247206" y="1365000"/>
            <a:ext cx="3660900" cy="2413500"/>
          </a:xfrm>
          <a:prstGeom prst="rect">
            <a:avLst/>
          </a:prstGeom>
          <a:gradFill>
            <a:gsLst>
              <a:gs pos="0">
                <a:srgbClr val="FFF6DB"/>
              </a:gs>
              <a:gs pos="100000">
                <a:srgbClr val="FAD15C"/>
              </a:gs>
            </a:gsLst>
            <a:lin ang="5400012" scaled="0"/>
          </a:gradFill>
          <a:ln w="76200" cap="flat" cmpd="sng">
            <a:solidFill>
              <a:srgbClr val="4C113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sz="3620" b="1" dirty="0">
                <a:solidFill>
                  <a:srgbClr val="4C1130"/>
                </a:solidFill>
                <a:latin typeface="Calibri"/>
                <a:ea typeface="Calibri"/>
                <a:cs typeface="Calibri"/>
                <a:sym typeface="Calibri"/>
              </a:rPr>
              <a:t>God spoke to people’s minds directly in </a:t>
            </a:r>
          </a:p>
          <a:p>
            <a:pPr marL="0" lvl="0" indent="0" algn="ctr" rtl="0">
              <a:spcBef>
                <a:spcPts val="0"/>
              </a:spcBef>
              <a:spcAft>
                <a:spcPts val="0"/>
              </a:spcAft>
              <a:buNone/>
            </a:pPr>
            <a:r>
              <a:rPr lang="en" sz="3620" b="1" dirty="0">
                <a:solidFill>
                  <a:srgbClr val="4C1130"/>
                </a:solidFill>
                <a:latin typeface="Calibri"/>
                <a:ea typeface="Calibri"/>
                <a:cs typeface="Calibri"/>
                <a:sym typeface="Calibri"/>
              </a:rPr>
              <a:t>the Bible</a:t>
            </a:r>
            <a:endParaRPr dirty="0"/>
          </a:p>
        </p:txBody>
      </p:sp>
      <p:pic>
        <p:nvPicPr>
          <p:cNvPr id="1026" name="Picture 2" descr="Jesus Christ">
            <a:extLst>
              <a:ext uri="{FF2B5EF4-FFF2-40B4-BE49-F238E27FC236}">
                <a16:creationId xmlns:a16="http://schemas.microsoft.com/office/drawing/2014/main" id="{4F1D464C-4B5D-4939-BB03-9E0CF8C07C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3163" y="12967"/>
            <a:ext cx="3424237"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9"/>
          <p:cNvSpPr txBox="1">
            <a:spLocks noGrp="1"/>
          </p:cNvSpPr>
          <p:nvPr>
            <p:ph type="subTitle" idx="1"/>
          </p:nvPr>
        </p:nvSpPr>
        <p:spPr>
          <a:xfrm>
            <a:off x="4122428" y="1709207"/>
            <a:ext cx="4626900" cy="3018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605"/>
              <a:buFont typeface="Arial"/>
              <a:buNone/>
            </a:pPr>
            <a:r>
              <a:rPr lang="en" i="1" dirty="0">
                <a:solidFill>
                  <a:srgbClr val="741B47"/>
                </a:solidFill>
                <a:latin typeface="Calibri"/>
                <a:ea typeface="Calibri"/>
                <a:cs typeface="Calibri"/>
                <a:sym typeface="Calibri"/>
              </a:rPr>
              <a:t>Latin for “magnifies,” the term expresses the first words of the Canticle of Mary in Luke 1:46–55. Most of the canticle may have been part of a Jewish hymn from earlier generations.</a:t>
            </a:r>
            <a:endParaRPr sz="2440" i="1" dirty="0">
              <a:solidFill>
                <a:srgbClr val="741B47"/>
              </a:solidFill>
              <a:latin typeface="Calibri"/>
              <a:ea typeface="Calibri"/>
              <a:cs typeface="Calibri"/>
              <a:sym typeface="Calibri"/>
            </a:endParaRPr>
          </a:p>
        </p:txBody>
      </p:sp>
      <p:sp>
        <p:nvSpPr>
          <p:cNvPr id="106" name="Google Shape;106;p19"/>
          <p:cNvSpPr/>
          <p:nvPr/>
        </p:nvSpPr>
        <p:spPr>
          <a:xfrm>
            <a:off x="311700" y="188375"/>
            <a:ext cx="8383200" cy="1116000"/>
          </a:xfrm>
          <a:prstGeom prst="roundRect">
            <a:avLst>
              <a:gd name="adj" fmla="val 16667"/>
            </a:avLst>
          </a:prstGeom>
          <a:solidFill>
            <a:srgbClr val="741B47"/>
          </a:solidFill>
          <a:ln w="9525" cap="flat" cmpd="sng">
            <a:solidFill>
              <a:srgbClr val="351C7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7" name="Google Shape;107;p19"/>
          <p:cNvSpPr txBox="1"/>
          <p:nvPr/>
        </p:nvSpPr>
        <p:spPr>
          <a:xfrm>
            <a:off x="2223300" y="188375"/>
            <a:ext cx="6167100" cy="20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5300" dirty="0">
                <a:solidFill>
                  <a:schemeClr val="lt1"/>
                </a:solidFill>
                <a:latin typeface="Calibri"/>
                <a:ea typeface="Calibri"/>
                <a:cs typeface="Calibri"/>
                <a:sym typeface="Calibri"/>
              </a:rPr>
              <a:t>      Magnificat</a:t>
            </a:r>
            <a:endParaRPr sz="5300" dirty="0">
              <a:solidFill>
                <a:schemeClr val="lt1"/>
              </a:solidFill>
              <a:latin typeface="Calibri"/>
              <a:ea typeface="Calibri"/>
              <a:cs typeface="Calibri"/>
              <a:sym typeface="Calibri"/>
            </a:endParaRPr>
          </a:p>
        </p:txBody>
      </p:sp>
      <p:pic>
        <p:nvPicPr>
          <p:cNvPr id="110" name="Google Shape;110;p19"/>
          <p:cNvPicPr preferRelativeResize="0"/>
          <p:nvPr/>
        </p:nvPicPr>
        <p:blipFill>
          <a:blip r:embed="rId3">
            <a:alphaModFix/>
          </a:blip>
          <a:stretch>
            <a:fillRect/>
          </a:stretch>
        </p:blipFill>
        <p:spPr>
          <a:xfrm>
            <a:off x="1068080" y="1481589"/>
            <a:ext cx="2674044" cy="3473536"/>
          </a:xfrm>
          <a:prstGeom prst="rect">
            <a:avLst/>
          </a:prstGeom>
          <a:noFill/>
          <a:ln w="38100" cap="flat" cmpd="sng">
            <a:solidFill>
              <a:srgbClr val="741B47"/>
            </a:solidFill>
            <a:prstDash val="solid"/>
            <a:round/>
            <a:headEnd type="none" w="sm" len="sm"/>
            <a:tailEnd type="none" w="sm" len="sm"/>
          </a:ln>
        </p:spPr>
      </p:pic>
      <p:sp>
        <p:nvSpPr>
          <p:cNvPr id="8" name="Google Shape;95;p18">
            <a:extLst>
              <a:ext uri="{FF2B5EF4-FFF2-40B4-BE49-F238E27FC236}">
                <a16:creationId xmlns:a16="http://schemas.microsoft.com/office/drawing/2014/main" id="{A38EDC8D-63BD-4579-84A0-4146EEA8D969}"/>
              </a:ext>
            </a:extLst>
          </p:cNvPr>
          <p:cNvSpPr/>
          <p:nvPr/>
        </p:nvSpPr>
        <p:spPr>
          <a:xfrm>
            <a:off x="7395592" y="125595"/>
            <a:ext cx="1645829" cy="1241560"/>
          </a:xfrm>
          <a:prstGeom prst="cloudCallout">
            <a:avLst/>
          </a:prstGeom>
          <a:solidFill>
            <a:srgbClr val="FFFF96"/>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spcBef>
                <a:spcPts val="0"/>
              </a:spcBef>
              <a:spcAft>
                <a:spcPts val="0"/>
              </a:spcAft>
              <a:buNone/>
            </a:pPr>
            <a:endParaRPr sz="1800">
              <a:solidFill>
                <a:schemeClr val="dk1"/>
              </a:solidFill>
              <a:latin typeface="Corbel"/>
              <a:ea typeface="Corbel"/>
              <a:cs typeface="Corbel"/>
              <a:sym typeface="Corbel"/>
            </a:endParaRPr>
          </a:p>
        </p:txBody>
      </p:sp>
      <p:sp>
        <p:nvSpPr>
          <p:cNvPr id="9" name="Google Shape;96;p18">
            <a:extLst>
              <a:ext uri="{FF2B5EF4-FFF2-40B4-BE49-F238E27FC236}">
                <a16:creationId xmlns:a16="http://schemas.microsoft.com/office/drawing/2014/main" id="{7DE17DC1-20B8-4ADB-AB8E-E11068274A72}"/>
              </a:ext>
            </a:extLst>
          </p:cNvPr>
          <p:cNvSpPr txBox="1"/>
          <p:nvPr/>
        </p:nvSpPr>
        <p:spPr>
          <a:xfrm>
            <a:off x="6718506" y="377058"/>
            <a:ext cx="3000000" cy="738633"/>
          </a:xfrm>
          <a:prstGeom prst="rect">
            <a:avLst/>
          </a:prstGeom>
          <a:noFill/>
          <a:ln>
            <a:noFill/>
          </a:ln>
        </p:spPr>
        <p:txBody>
          <a:bodyPr spcFirstLastPara="1" wrap="square" lIns="91425" tIns="91425" rIns="91425" bIns="91425" anchor="t" anchorCtr="0">
            <a:spAutoFit/>
          </a:bodyPr>
          <a:lstStyle/>
          <a:p>
            <a:pPr marL="0" marR="0" lvl="0" indent="0" algn="ctr" rtl="0">
              <a:spcBef>
                <a:spcPts val="0"/>
              </a:spcBef>
              <a:spcAft>
                <a:spcPts val="0"/>
              </a:spcAft>
              <a:buNone/>
            </a:pPr>
            <a:r>
              <a:rPr lang="en" sz="1800" b="1" dirty="0">
                <a:solidFill>
                  <a:schemeClr val="dk1"/>
                </a:solidFill>
                <a:latin typeface="Corbel"/>
                <a:ea typeface="Corbel"/>
                <a:cs typeface="Corbel"/>
                <a:sym typeface="Corbel"/>
              </a:rPr>
              <a:t>Key</a:t>
            </a:r>
            <a:endParaRPr lang="en-US" sz="1800" b="1" dirty="0">
              <a:solidFill>
                <a:schemeClr val="dk1"/>
              </a:solidFill>
              <a:latin typeface="Corbel"/>
              <a:ea typeface="Corbel"/>
              <a:cs typeface="Corbel"/>
            </a:endParaRPr>
          </a:p>
          <a:p>
            <a:pPr marL="0" marR="0" lvl="0" indent="0" algn="ctr" rtl="0">
              <a:spcBef>
                <a:spcPts val="0"/>
              </a:spcBef>
              <a:spcAft>
                <a:spcPts val="0"/>
              </a:spcAft>
              <a:buNone/>
            </a:pPr>
            <a:r>
              <a:rPr lang="en" sz="1800" b="1" dirty="0">
                <a:solidFill>
                  <a:schemeClr val="dk1"/>
                </a:solidFill>
                <a:latin typeface="Corbel"/>
                <a:ea typeface="Corbel"/>
                <a:cs typeface="Corbel"/>
                <a:sym typeface="Corbel"/>
              </a:rPr>
              <a:t>Vocab!</a:t>
            </a:r>
            <a:endParaRPr sz="1800" dirty="0">
              <a:solidFill>
                <a:schemeClr val="dk1"/>
              </a:solidFill>
              <a:latin typeface="Corbel"/>
              <a:ea typeface="Corbel"/>
              <a:cs typeface="Corbel"/>
              <a:sym typeface="Corbe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4"/>
        <p:cNvGrpSpPr/>
        <p:nvPr/>
      </p:nvGrpSpPr>
      <p:grpSpPr>
        <a:xfrm>
          <a:off x="0" y="0"/>
          <a:ext cx="0" cy="0"/>
          <a:chOff x="0" y="0"/>
          <a:chExt cx="0" cy="0"/>
        </a:xfrm>
      </p:grpSpPr>
      <p:sp>
        <p:nvSpPr>
          <p:cNvPr id="115" name="Google Shape;115;p20"/>
          <p:cNvSpPr txBox="1">
            <a:spLocks noGrp="1"/>
          </p:cNvSpPr>
          <p:nvPr>
            <p:ph type="title"/>
          </p:nvPr>
        </p:nvSpPr>
        <p:spPr>
          <a:xfrm>
            <a:off x="311700" y="137050"/>
            <a:ext cx="8520600" cy="1156500"/>
          </a:xfrm>
          <a:prstGeom prst="rect">
            <a:avLst/>
          </a:prstGeom>
          <a:solidFill>
            <a:srgbClr val="741B47"/>
          </a:solidFill>
        </p:spPr>
        <p:txBody>
          <a:bodyPr spcFirstLastPara="1" wrap="square" lIns="91425" tIns="91425" rIns="91425" bIns="91425" anchor="t" anchorCtr="0">
            <a:noAutofit/>
          </a:bodyPr>
          <a:lstStyle/>
          <a:p>
            <a:pPr marL="0" lvl="0" indent="0" algn="ctr" rtl="0">
              <a:spcBef>
                <a:spcPts val="0"/>
              </a:spcBef>
              <a:spcAft>
                <a:spcPts val="0"/>
              </a:spcAft>
              <a:buNone/>
            </a:pPr>
            <a:r>
              <a:rPr lang="en" sz="4800">
                <a:solidFill>
                  <a:schemeClr val="lt1"/>
                </a:solidFill>
                <a:latin typeface="Calibri"/>
                <a:ea typeface="Calibri"/>
                <a:cs typeface="Calibri"/>
                <a:sym typeface="Calibri"/>
              </a:rPr>
              <a:t>How Mary Prayed</a:t>
            </a:r>
            <a:endParaRPr sz="4800">
              <a:solidFill>
                <a:schemeClr val="lt1"/>
              </a:solidFill>
              <a:latin typeface="Calibri"/>
              <a:ea typeface="Calibri"/>
              <a:cs typeface="Calibri"/>
              <a:sym typeface="Calibri"/>
            </a:endParaRPr>
          </a:p>
        </p:txBody>
      </p:sp>
      <p:sp>
        <p:nvSpPr>
          <p:cNvPr id="116" name="Google Shape;116;p20"/>
          <p:cNvSpPr txBox="1">
            <a:spLocks noGrp="1"/>
          </p:cNvSpPr>
          <p:nvPr>
            <p:ph type="body" idx="1"/>
          </p:nvPr>
        </p:nvSpPr>
        <p:spPr>
          <a:xfrm>
            <a:off x="579900" y="1464675"/>
            <a:ext cx="4077600" cy="367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b="1" dirty="0">
                <a:solidFill>
                  <a:srgbClr val="741B47"/>
                </a:solidFill>
                <a:latin typeface="Calibri"/>
                <a:ea typeface="Calibri"/>
                <a:cs typeface="Calibri"/>
                <a:sym typeface="Calibri"/>
              </a:rPr>
              <a:t>Jesus primarily learned to pray from his parents, Mary and Joseph</a:t>
            </a:r>
            <a:endParaRPr sz="2000" b="1" dirty="0">
              <a:solidFill>
                <a:srgbClr val="741B47"/>
              </a:solidFill>
              <a:latin typeface="Calibri"/>
              <a:ea typeface="Calibri"/>
              <a:cs typeface="Calibri"/>
              <a:sym typeface="Calibri"/>
            </a:endParaRPr>
          </a:p>
          <a:p>
            <a:pPr marL="0" lvl="0" indent="0" algn="l" rtl="0">
              <a:spcBef>
                <a:spcPts val="1200"/>
              </a:spcBef>
              <a:spcAft>
                <a:spcPts val="0"/>
              </a:spcAft>
              <a:buNone/>
            </a:pPr>
            <a:r>
              <a:rPr lang="en" sz="2000" b="1" dirty="0">
                <a:solidFill>
                  <a:srgbClr val="741B47"/>
                </a:solidFill>
                <a:latin typeface="Calibri"/>
                <a:ea typeface="Calibri"/>
                <a:cs typeface="Calibri"/>
                <a:sym typeface="Calibri"/>
              </a:rPr>
              <a:t>Mary is sometimes called Orans, a Latin word to describe someone who is constantly at prayer (see CCC 2679)</a:t>
            </a:r>
            <a:endParaRPr sz="2000" b="1" dirty="0">
              <a:solidFill>
                <a:srgbClr val="741B47"/>
              </a:solidFill>
              <a:latin typeface="Calibri"/>
              <a:ea typeface="Calibri"/>
              <a:cs typeface="Calibri"/>
              <a:sym typeface="Calibri"/>
            </a:endParaRPr>
          </a:p>
          <a:p>
            <a:pPr marL="0" lvl="0" indent="0" algn="l" rtl="0">
              <a:spcBef>
                <a:spcPts val="1200"/>
              </a:spcBef>
              <a:spcAft>
                <a:spcPts val="1200"/>
              </a:spcAft>
              <a:buNone/>
            </a:pPr>
            <a:r>
              <a:rPr lang="en" sz="2000" b="1" dirty="0">
                <a:solidFill>
                  <a:srgbClr val="741B47"/>
                </a:solidFill>
                <a:latin typeface="Calibri"/>
                <a:ea typeface="Calibri"/>
                <a:cs typeface="Calibri"/>
                <a:sym typeface="Calibri"/>
              </a:rPr>
              <a:t>Mary’s prayer life was fed by her love of the the Old Testament</a:t>
            </a:r>
            <a:endParaRPr sz="2000" b="1" dirty="0">
              <a:solidFill>
                <a:srgbClr val="741B47"/>
              </a:solidFill>
              <a:latin typeface="Calibri"/>
              <a:ea typeface="Calibri"/>
              <a:cs typeface="Calibri"/>
              <a:sym typeface="Calibri"/>
            </a:endParaRPr>
          </a:p>
        </p:txBody>
      </p:sp>
      <p:pic>
        <p:nvPicPr>
          <p:cNvPr id="117" name="Google Shape;117;p20"/>
          <p:cNvPicPr preferRelativeResize="0"/>
          <p:nvPr/>
        </p:nvPicPr>
        <p:blipFill>
          <a:blip r:embed="rId4">
            <a:alphaModFix/>
          </a:blip>
          <a:stretch>
            <a:fillRect/>
          </a:stretch>
        </p:blipFill>
        <p:spPr>
          <a:xfrm>
            <a:off x="5320001" y="1563187"/>
            <a:ext cx="3070964" cy="3154810"/>
          </a:xfrm>
          <a:prstGeom prst="rect">
            <a:avLst/>
          </a:prstGeom>
          <a:noFill/>
          <a:ln w="38100" cap="flat" cmpd="sng">
            <a:solidFill>
              <a:srgbClr val="741B47"/>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122" name="Google Shape;122;p21"/>
          <p:cNvSpPr txBox="1">
            <a:spLocks noGrp="1"/>
          </p:cNvSpPr>
          <p:nvPr>
            <p:ph type="title"/>
          </p:nvPr>
        </p:nvSpPr>
        <p:spPr>
          <a:xfrm>
            <a:off x="311700" y="137050"/>
            <a:ext cx="8520600" cy="1156500"/>
          </a:xfrm>
          <a:prstGeom prst="rect">
            <a:avLst/>
          </a:prstGeom>
          <a:solidFill>
            <a:srgbClr val="741B47"/>
          </a:solidFill>
        </p:spPr>
        <p:txBody>
          <a:bodyPr spcFirstLastPara="1" wrap="square" lIns="91425" tIns="91425" rIns="91425" bIns="91425" anchor="t" anchorCtr="0">
            <a:noAutofit/>
          </a:bodyPr>
          <a:lstStyle/>
          <a:p>
            <a:pPr marL="0" lvl="0" indent="0" algn="ctr" rtl="0">
              <a:spcBef>
                <a:spcPts val="0"/>
              </a:spcBef>
              <a:spcAft>
                <a:spcPts val="0"/>
              </a:spcAft>
              <a:buNone/>
            </a:pPr>
            <a:r>
              <a:rPr lang="en" sz="4800" dirty="0">
                <a:solidFill>
                  <a:schemeClr val="lt1"/>
                </a:solidFill>
                <a:latin typeface="Calibri"/>
                <a:ea typeface="Calibri"/>
                <a:cs typeface="Calibri"/>
                <a:sym typeface="Calibri"/>
              </a:rPr>
              <a:t>The Hail Mary is a Biblical Prayer</a:t>
            </a:r>
            <a:endParaRPr sz="4800" dirty="0">
              <a:solidFill>
                <a:schemeClr val="lt1"/>
              </a:solidFill>
              <a:latin typeface="Calibri"/>
              <a:ea typeface="Calibri"/>
              <a:cs typeface="Calibri"/>
              <a:sym typeface="Calibri"/>
            </a:endParaRPr>
          </a:p>
        </p:txBody>
      </p:sp>
      <p:pic>
        <p:nvPicPr>
          <p:cNvPr id="123" name="Google Shape;123;p21"/>
          <p:cNvPicPr preferRelativeResize="0"/>
          <p:nvPr/>
        </p:nvPicPr>
        <p:blipFill>
          <a:blip r:embed="rId4">
            <a:alphaModFix/>
          </a:blip>
          <a:stretch>
            <a:fillRect/>
          </a:stretch>
        </p:blipFill>
        <p:spPr>
          <a:xfrm>
            <a:off x="3605500" y="1719825"/>
            <a:ext cx="4962000" cy="3095900"/>
          </a:xfrm>
          <a:prstGeom prst="rect">
            <a:avLst/>
          </a:prstGeom>
          <a:noFill/>
          <a:ln>
            <a:noFill/>
          </a:ln>
        </p:spPr>
      </p:pic>
      <p:pic>
        <p:nvPicPr>
          <p:cNvPr id="3074" name="Picture 2" descr="a statue of jesus surrounded by trees and bushes">
            <a:extLst>
              <a:ext uri="{FF2B5EF4-FFF2-40B4-BE49-F238E27FC236}">
                <a16:creationId xmlns:a16="http://schemas.microsoft.com/office/drawing/2014/main" id="{70636A34-612F-44EF-ADB4-001D4E4A07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940" y="1639459"/>
            <a:ext cx="2442474" cy="3256632"/>
          </a:xfrm>
          <a:prstGeom prst="rect">
            <a:avLst/>
          </a:prstGeom>
          <a:noFill/>
          <a:ln w="38100">
            <a:solidFill>
              <a:srgbClr val="741B47"/>
            </a:solidFill>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8"/>
        <p:cNvGrpSpPr/>
        <p:nvPr/>
      </p:nvGrpSpPr>
      <p:grpSpPr>
        <a:xfrm>
          <a:off x="0" y="0"/>
          <a:ext cx="0" cy="0"/>
          <a:chOff x="0" y="0"/>
          <a:chExt cx="0" cy="0"/>
        </a:xfrm>
      </p:grpSpPr>
      <p:sp>
        <p:nvSpPr>
          <p:cNvPr id="129" name="Google Shape;129;p22"/>
          <p:cNvSpPr txBox="1">
            <a:spLocks noGrp="1"/>
          </p:cNvSpPr>
          <p:nvPr>
            <p:ph type="title"/>
          </p:nvPr>
        </p:nvSpPr>
        <p:spPr>
          <a:xfrm>
            <a:off x="311700" y="0"/>
            <a:ext cx="8520600" cy="1156500"/>
          </a:xfrm>
          <a:prstGeom prst="rect">
            <a:avLst/>
          </a:prstGeom>
          <a:solidFill>
            <a:srgbClr val="741B47"/>
          </a:solidFill>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4000" dirty="0">
                <a:solidFill>
                  <a:schemeClr val="lt1"/>
                </a:solidFill>
                <a:latin typeface="Calibri"/>
                <a:ea typeface="Calibri"/>
                <a:cs typeface="Calibri"/>
                <a:sym typeface="Calibri"/>
              </a:rPr>
              <a:t>The Our Father is a Biblical Prayer</a:t>
            </a:r>
            <a:endParaRPr sz="4000" dirty="0">
              <a:solidFill>
                <a:schemeClr val="lt1"/>
              </a:solidFill>
              <a:latin typeface="Calibri"/>
              <a:ea typeface="Calibri"/>
              <a:cs typeface="Calibri"/>
              <a:sym typeface="Calibri"/>
            </a:endParaRPr>
          </a:p>
        </p:txBody>
      </p:sp>
      <p:pic>
        <p:nvPicPr>
          <p:cNvPr id="130" name="Google Shape;130;p22"/>
          <p:cNvPicPr preferRelativeResize="0"/>
          <p:nvPr/>
        </p:nvPicPr>
        <p:blipFill>
          <a:blip r:embed="rId4">
            <a:alphaModFix/>
          </a:blip>
          <a:stretch>
            <a:fillRect/>
          </a:stretch>
        </p:blipFill>
        <p:spPr>
          <a:xfrm>
            <a:off x="1281788" y="1445950"/>
            <a:ext cx="6580426" cy="34958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TotalTime>
  <Words>4774</Words>
  <Application>Microsoft Office PowerPoint</Application>
  <PresentationFormat>On-screen Show (16:9)</PresentationFormat>
  <Paragraphs>236</Paragraphs>
  <Slides>15</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Goudy Old Style</vt:lpstr>
      <vt:lpstr>Roboto Thin</vt:lpstr>
      <vt:lpstr>Impact</vt:lpstr>
      <vt:lpstr>Corbel</vt:lpstr>
      <vt:lpstr>Simple Light</vt:lpstr>
      <vt:lpstr>PowerPoint Presentation</vt:lpstr>
      <vt:lpstr>How Catholics Connect with Faith</vt:lpstr>
      <vt:lpstr>PowerPoint Presentation</vt:lpstr>
      <vt:lpstr>PowerPoint Presentation</vt:lpstr>
      <vt:lpstr>PowerPoint Presentation</vt:lpstr>
      <vt:lpstr>PowerPoint Presentation</vt:lpstr>
      <vt:lpstr>How Mary Prayed</vt:lpstr>
      <vt:lpstr>The Hail Mary is a Biblical Prayer</vt:lpstr>
      <vt:lpstr>The Our Father is a Biblical Prayer</vt:lpstr>
      <vt:lpstr>PowerPoint Presentation</vt:lpstr>
      <vt:lpstr>Spontaneous Prayer</vt:lpstr>
      <vt:lpstr>PowerPoint Presentation</vt:lpstr>
      <vt:lpstr>Forms of Christian Prayer</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Lily Barth</dc:creator>
  <cp:lastModifiedBy>Robert Harig</cp:lastModifiedBy>
  <cp:revision>9</cp:revision>
  <dcterms:modified xsi:type="dcterms:W3CDTF">2024-12-02T21:25:08Z</dcterms:modified>
</cp:coreProperties>
</file>