
<file path=[Content_Types].xml><?xml version="1.0" encoding="utf-8"?>
<Types xmlns="http://schemas.openxmlformats.org/package/2006/content-types">
  <Default Extension="xml" ContentType="application/xml"/>
  <Default Extension="jpeg" ContentType="image/jpeg"/>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hangesInfos/changesInfo1.xml" ContentType="application/vnd.ms-powerpoint.changesinfo+xml"/>
  <Override PartName="/ppt/revisionInfo.xml" ContentType="application/vnd.ms-powerpoint.revisioninfo+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9"/>
  </p:notesMasterIdLst>
  <p:sldIdLst>
    <p:sldId id="258" r:id="rId2"/>
    <p:sldId id="259" r:id="rId3"/>
    <p:sldId id="262" r:id="rId4"/>
    <p:sldId id="263" r:id="rId5"/>
    <p:sldId id="281" r:id="rId6"/>
    <p:sldId id="264" r:id="rId7"/>
    <p:sldId id="265" r:id="rId8"/>
    <p:sldId id="267" r:id="rId9"/>
    <p:sldId id="282" r:id="rId10"/>
    <p:sldId id="271" r:id="rId11"/>
    <p:sldId id="273" r:id="rId12"/>
    <p:sldId id="272" r:id="rId13"/>
    <p:sldId id="274" r:id="rId14"/>
    <p:sldId id="277" r:id="rId15"/>
    <p:sldId id="278" r:id="rId16"/>
    <p:sldId id="279" r:id="rId17"/>
    <p:sldId id="260"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tephen Anderson" initials="SA" lastIdx="1" clrIdx="0"/>
  <p:cmAuthor id="2" name="Stephen Anderson" initials="SA [2]" lastIdx="1"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72119"/>
    <a:srgbClr val="76886C"/>
    <a:srgbClr val="68774C"/>
    <a:srgbClr val="7A86B6"/>
    <a:srgbClr val="462C23"/>
    <a:srgbClr val="89695A"/>
    <a:srgbClr val="98979B"/>
    <a:srgbClr val="9CCCF0"/>
    <a:srgbClr val="4A6463"/>
    <a:srgbClr val="15255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D4C6C02-4C29-4203-AAED-46EA0F6E7474}" v="1" dt="2020-05-26T14:50:56.810"/>
    <p1510:client id="{89DA6B1A-F5BD-48EC-9CD1-28BF362DA196}" v="12" dt="2020-05-26T14:46:31.179"/>
    <p1510:client id="{9FE01425-3B22-A140-88F8-84F11F4D03D2}" v="255" dt="2020-04-13T17:16:30.23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359"/>
    <p:restoredTop sz="86323"/>
  </p:normalViewPr>
  <p:slideViewPr>
    <p:cSldViewPr snapToGrid="0" snapToObjects="1">
      <p:cViewPr>
        <p:scale>
          <a:sx n="80" d="100"/>
          <a:sy n="80" d="100"/>
        </p:scale>
        <p:origin x="328" y="232"/>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notesViewPr>
    <p:cSldViewPr snapToGrid="0" snapToObjects="1">
      <p:cViewPr>
        <p:scale>
          <a:sx n="200" d="100"/>
          <a:sy n="200" d="100"/>
        </p:scale>
        <p:origin x="1440" y="-12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commentAuthors" Target="commentAuthors.xml"/><Relationship Id="rId21" Type="http://schemas.openxmlformats.org/officeDocument/2006/relationships/presProps" Target="presProps.xml"/><Relationship Id="rId22" Type="http://schemas.openxmlformats.org/officeDocument/2006/relationships/viewProps" Target="viewProps.xml"/><Relationship Id="rId23" Type="http://schemas.openxmlformats.org/officeDocument/2006/relationships/theme" Target="theme/theme1.xml"/><Relationship Id="rId24" Type="http://schemas.openxmlformats.org/officeDocument/2006/relationships/tableStyles" Target="tableStyles.xml"/><Relationship Id="rId25" Type="http://schemas.microsoft.com/office/2016/11/relationships/changesInfo" Target="changesInfos/changesInfo1.xml"/><Relationship Id="rId26" Type="http://schemas.microsoft.com/office/2015/10/relationships/revisionInfo" Target="revisionInfo.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notesMaster" Target="notesMasters/notesMaster1.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clId="Web-{4D4C6C02-4C29-4203-AAED-46EA0F6E7474}"/>
    <pc:docChg chg="">
      <pc:chgData name="" userId="" providerId="" clId="Web-{4D4C6C02-4C29-4203-AAED-46EA0F6E7474}" dt="2020-05-26T14:50:56.810" v="0"/>
      <pc:docMkLst>
        <pc:docMk/>
      </pc:docMkLst>
      <pc:sldChg chg="delCm">
        <pc:chgData name="" userId="" providerId="" clId="Web-{4D4C6C02-4C29-4203-AAED-46EA0F6E7474}" dt="2020-05-26T14:50:56.810" v="0"/>
        <pc:sldMkLst>
          <pc:docMk/>
          <pc:sldMk cId="97686107" sldId="277"/>
        </pc:sldMkLst>
      </pc:sldChg>
    </pc:docChg>
  </pc:docChgLst>
  <pc:docChgLst>
    <pc:chgData clId="Web-{89DA6B1A-F5BD-48EC-9CD1-28BF362DA196}"/>
    <pc:docChg chg="modSld">
      <pc:chgData name="" userId="" providerId="" clId="Web-{89DA6B1A-F5BD-48EC-9CD1-28BF362DA196}" dt="2020-05-26T14:46:31.179" v="11"/>
      <pc:docMkLst>
        <pc:docMk/>
      </pc:docMkLst>
      <pc:sldChg chg="delCm">
        <pc:chgData name="" userId="" providerId="" clId="Web-{89DA6B1A-F5BD-48EC-9CD1-28BF362DA196}" dt="2020-05-26T14:46:31.179" v="11"/>
        <pc:sldMkLst>
          <pc:docMk/>
          <pc:sldMk cId="3790731385" sldId="264"/>
        </pc:sldMkLst>
      </pc:sldChg>
      <pc:sldChg chg="modSp">
        <pc:chgData name="" userId="" providerId="" clId="Web-{89DA6B1A-F5BD-48EC-9CD1-28BF362DA196}" dt="2020-05-26T14:46:13.725" v="9" actId="20577"/>
        <pc:sldMkLst>
          <pc:docMk/>
          <pc:sldMk cId="97686107" sldId="277"/>
        </pc:sldMkLst>
        <pc:spChg chg="mod">
          <ac:chgData name="" userId="" providerId="" clId="Web-{89DA6B1A-F5BD-48EC-9CD1-28BF362DA196}" dt="2020-05-26T14:46:13.725" v="9" actId="20577"/>
          <ac:spMkLst>
            <pc:docMk/>
            <pc:sldMk cId="97686107" sldId="277"/>
            <ac:spMk id="3" creationId="{12D29ECA-2922-914E-87D0-A937F5721F2E}"/>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83753B0-E798-5046-8583-403CC582C881}" type="datetimeFigureOut">
              <a:rPr lang="en-US" smtClean="0"/>
              <a:t>8/13/20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7E0023A-19F5-7244-845C-0C5B211E85E0}" type="slidenum">
              <a:rPr lang="en-US" smtClean="0"/>
              <a:t>‹#›</a:t>
            </a:fld>
            <a:endParaRPr lang="en-US"/>
          </a:p>
        </p:txBody>
      </p:sp>
    </p:spTree>
    <p:extLst>
      <p:ext uri="{BB962C8B-B14F-4D97-AF65-F5344CB8AC3E}">
        <p14:creationId xmlns:p14="http://schemas.microsoft.com/office/powerpoint/2010/main" val="20455771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 Id="rId3" Type="http://schemas.openxmlformats.org/officeDocument/2006/relationships/hyperlink" Target="http://www.usccb.org/bible/ezekiel/0" TargetMode="Externa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 Id="rId3" Type="http://schemas.openxmlformats.org/officeDocument/2006/relationships/hyperlink" Target="https://www.youtube.com/watch?v=jBCf1YY5pzM" TargetMode="Externa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 Id="rId3" Type="http://schemas.openxmlformats.org/officeDocument/2006/relationships/hyperlink" Target="https://en.wikipedia.org/wiki/Gustave_Dor%C3%A9" TargetMode="Externa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 Id="rId3" Type="http://schemas.openxmlformats.org/officeDocument/2006/relationships/hyperlink" Target="https://www.youtube.com/watch?v=jBCf1YY5pzM" TargetMode="Externa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 Id="rId3" Type="http://schemas.openxmlformats.org/officeDocument/2006/relationships/hyperlink" Target="https://www.youtube.com/watch?v=Sgm9lkTNQmc" TargetMode="Externa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 Id="rId3" Type="http://schemas.openxmlformats.org/officeDocument/2006/relationships/hyperlink" Target="http://www.usccb.org/bible/isaiah/0" TargetMode="Externa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 Id="rId3" Type="http://schemas.openxmlformats.org/officeDocument/2006/relationships/hyperlink" Target="http://timeline.biblehistory.com/period/the-exile" TargetMode="Externa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 Id="rId3" Type="http://schemas.openxmlformats.org/officeDocument/2006/relationships/hyperlink" Target="https://www.youtube.com/watch?v=p8GDFPdaQZQ" TargetMode="Externa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7E0023A-19F5-7244-845C-0C5B211E85E0}" type="slidenum">
              <a:rPr lang="en-US" smtClean="0"/>
              <a:t>1</a:t>
            </a:fld>
            <a:endParaRPr lang="en-US"/>
          </a:p>
        </p:txBody>
      </p:sp>
    </p:spTree>
    <p:extLst>
      <p:ext uri="{BB962C8B-B14F-4D97-AF65-F5344CB8AC3E}">
        <p14:creationId xmlns:p14="http://schemas.microsoft.com/office/powerpoint/2010/main" val="4822177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pages 348-350 of the Student Text. </a:t>
            </a:r>
          </a:p>
          <a:p>
            <a:endParaRPr lang="en-US" dirty="0"/>
          </a:p>
          <a:p>
            <a:r>
              <a:rPr lang="en-US" dirty="0"/>
              <a:t>Reference information on the Book of Ezekiel: </a:t>
            </a:r>
            <a:r>
              <a:rPr lang="en-US" dirty="0">
                <a:hlinkClick r:id="rId3"/>
              </a:rPr>
              <a:t>http://www.usccb.org/bible/ezekiel/0</a:t>
            </a:r>
            <a:endParaRPr lang="en-US" dirty="0"/>
          </a:p>
        </p:txBody>
      </p:sp>
      <p:sp>
        <p:nvSpPr>
          <p:cNvPr id="4" name="Slide Number Placeholder 3"/>
          <p:cNvSpPr>
            <a:spLocks noGrp="1"/>
          </p:cNvSpPr>
          <p:nvPr>
            <p:ph type="sldNum" sz="quarter" idx="10"/>
          </p:nvPr>
        </p:nvSpPr>
        <p:spPr/>
        <p:txBody>
          <a:bodyPr/>
          <a:lstStyle/>
          <a:p>
            <a:fld id="{B7E0023A-19F5-7244-845C-0C5B211E85E0}" type="slidenum">
              <a:rPr lang="en-US" smtClean="0"/>
              <a:t>10</a:t>
            </a:fld>
            <a:endParaRPr lang="en-US"/>
          </a:p>
        </p:txBody>
      </p:sp>
    </p:spTree>
    <p:extLst>
      <p:ext uri="{BB962C8B-B14F-4D97-AF65-F5344CB8AC3E}">
        <p14:creationId xmlns:p14="http://schemas.microsoft.com/office/powerpoint/2010/main" val="34806203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Jeremiah was a prophet under King Josiah. He remained in Jerusalem during the siege and exile. He preached meekness and protection of the Temple. He was not popular with those Jews who wanted to overthrow Nebuchadnezzar. He preached that current political subjugation was a result of sinfulness and that Jews should submit and repent to YHWH. </a:t>
            </a:r>
          </a:p>
          <a:p>
            <a:endParaRPr lang="en-US" dirty="0"/>
          </a:p>
          <a:p>
            <a:r>
              <a:rPr lang="en-US" dirty="0"/>
              <a:t>See Chapter 8, Section 2, Teaching Approach 3 in the Teacher’s Wraparound Edition for a lesson about Jeremiah.</a:t>
            </a:r>
          </a:p>
          <a:p>
            <a:endParaRPr lang="en-US" dirty="0"/>
          </a:p>
          <a:p>
            <a:r>
              <a:rPr lang="en-US" dirty="0"/>
              <a:t>See pages 357-359 of the Student Text.</a:t>
            </a:r>
          </a:p>
          <a:p>
            <a:endParaRPr lang="en-US" dirty="0"/>
          </a:p>
          <a:p>
            <a:endParaRPr lang="en-US" dirty="0"/>
          </a:p>
        </p:txBody>
      </p:sp>
      <p:sp>
        <p:nvSpPr>
          <p:cNvPr id="4" name="Slide Number Placeholder 3"/>
          <p:cNvSpPr>
            <a:spLocks noGrp="1"/>
          </p:cNvSpPr>
          <p:nvPr>
            <p:ph type="sldNum" sz="quarter" idx="5"/>
          </p:nvPr>
        </p:nvSpPr>
        <p:spPr/>
        <p:txBody>
          <a:bodyPr/>
          <a:lstStyle/>
          <a:p>
            <a:fld id="{B7E0023A-19F5-7244-845C-0C5B211E85E0}" type="slidenum">
              <a:rPr lang="en-US" smtClean="0"/>
              <a:t>11</a:t>
            </a:fld>
            <a:endParaRPr lang="en-US"/>
          </a:p>
        </p:txBody>
      </p:sp>
    </p:spTree>
    <p:extLst>
      <p:ext uri="{BB962C8B-B14F-4D97-AF65-F5344CB8AC3E}">
        <p14:creationId xmlns:p14="http://schemas.microsoft.com/office/powerpoint/2010/main" val="24269865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While it is unclear exactly who the Suffering Servant is from the Servant Songs of Isaiah, the </a:t>
            </a:r>
            <a:r>
              <a:rPr lang="en-US" i="1" dirty="0"/>
              <a:t>Catechism of the Catholic Church</a:t>
            </a:r>
            <a:r>
              <a:rPr lang="en-US" dirty="0"/>
              <a:t> (601) makes it clear that Jesus Christ fulfilled the prophecy of the Suffering Servant. Read John 8:12 and ask the students to reflect on Christ as light of the world. </a:t>
            </a:r>
          </a:p>
          <a:p>
            <a:endParaRPr lang="en-US" dirty="0"/>
          </a:p>
          <a:p>
            <a:r>
              <a:rPr lang="en-US" dirty="0"/>
              <a:t>See pages 360-362 and the New Testament Connection on pages 384-385 of the Student Text . </a:t>
            </a:r>
          </a:p>
        </p:txBody>
      </p:sp>
      <p:sp>
        <p:nvSpPr>
          <p:cNvPr id="4" name="Slide Number Placeholder 3"/>
          <p:cNvSpPr>
            <a:spLocks noGrp="1"/>
          </p:cNvSpPr>
          <p:nvPr>
            <p:ph type="sldNum" sz="quarter" idx="5"/>
          </p:nvPr>
        </p:nvSpPr>
        <p:spPr/>
        <p:txBody>
          <a:bodyPr/>
          <a:lstStyle/>
          <a:p>
            <a:fld id="{B7E0023A-19F5-7244-845C-0C5B211E85E0}" type="slidenum">
              <a:rPr lang="en-US" smtClean="0"/>
              <a:t>12</a:t>
            </a:fld>
            <a:endParaRPr lang="en-US"/>
          </a:p>
        </p:txBody>
      </p:sp>
    </p:spTree>
    <p:extLst>
      <p:ext uri="{BB962C8B-B14F-4D97-AF65-F5344CB8AC3E}">
        <p14:creationId xmlns:p14="http://schemas.microsoft.com/office/powerpoint/2010/main" val="28542112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video “Exile and Return” (4:11) provides a brief review of the Babylonian Exile and the Jews return to Jerusalem. </a:t>
            </a:r>
            <a:r>
              <a:rPr lang="en-US" dirty="0">
                <a:hlinkClick r:id="rId3"/>
              </a:rPr>
              <a:t>https://www.youtube.com/watch?v=jBCf1YY5pzM</a:t>
            </a:r>
            <a:endParaRPr lang="en-US" dirty="0"/>
          </a:p>
        </p:txBody>
      </p:sp>
      <p:sp>
        <p:nvSpPr>
          <p:cNvPr id="4" name="Slide Number Placeholder 3"/>
          <p:cNvSpPr>
            <a:spLocks noGrp="1"/>
          </p:cNvSpPr>
          <p:nvPr>
            <p:ph type="sldNum" sz="quarter" idx="10"/>
          </p:nvPr>
        </p:nvSpPr>
        <p:spPr/>
        <p:txBody>
          <a:bodyPr/>
          <a:lstStyle/>
          <a:p>
            <a:fld id="{B7E0023A-19F5-7244-845C-0C5B211E85E0}" type="slidenum">
              <a:rPr lang="en-US" smtClean="0"/>
              <a:t>13</a:t>
            </a:fld>
            <a:endParaRPr lang="en-US"/>
          </a:p>
        </p:txBody>
      </p:sp>
    </p:spTree>
    <p:extLst>
      <p:ext uri="{BB962C8B-B14F-4D97-AF65-F5344CB8AC3E}">
        <p14:creationId xmlns:p14="http://schemas.microsoft.com/office/powerpoint/2010/main" val="24128635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Books of Nehemiah and Ezra both include details about the return of the exiles to Jerusalem and the rebuilding of the Temple. While Cyrus likely helped for political reasons, it did help to restore peace with the Israel faithful, the remnant returning to the promised land. The image is </a:t>
            </a:r>
            <a:r>
              <a:rPr lang="en-US" sz="1200" b="0" i="1" u="none" strike="noStrike" kern="1200" dirty="0">
                <a:solidFill>
                  <a:schemeClr val="tx1"/>
                </a:solidFill>
                <a:effectLst/>
                <a:latin typeface="+mn-lt"/>
                <a:ea typeface="+mn-ea"/>
                <a:cs typeface="+mn-cs"/>
              </a:rPr>
              <a:t>Cyrus restoring the vessels of the temple</a:t>
            </a:r>
            <a:r>
              <a:rPr lang="en-US" sz="1200" b="0" i="0" u="none" strike="noStrike" kern="1200" dirty="0">
                <a:solidFill>
                  <a:schemeClr val="tx1"/>
                </a:solidFill>
                <a:effectLst/>
                <a:latin typeface="+mn-lt"/>
                <a:ea typeface="+mn-ea"/>
                <a:cs typeface="+mn-cs"/>
              </a:rPr>
              <a:t>, by </a:t>
            </a:r>
            <a:r>
              <a:rPr lang="en-US" sz="1200" b="0" i="0" u="none" strike="noStrike" kern="1200" dirty="0">
                <a:solidFill>
                  <a:schemeClr val="tx1"/>
                </a:solidFill>
                <a:effectLst/>
                <a:latin typeface="+mn-lt"/>
                <a:ea typeface="+mn-ea"/>
                <a:cs typeface="+mn-cs"/>
                <a:hlinkClick r:id="rId3" tooltip="Gustave Doré"/>
              </a:rPr>
              <a:t>Gustave Doré</a:t>
            </a:r>
            <a:endParaRPr lang="en-US" dirty="0"/>
          </a:p>
        </p:txBody>
      </p:sp>
      <p:sp>
        <p:nvSpPr>
          <p:cNvPr id="4" name="Slide Number Placeholder 3"/>
          <p:cNvSpPr>
            <a:spLocks noGrp="1"/>
          </p:cNvSpPr>
          <p:nvPr>
            <p:ph type="sldNum" sz="quarter" idx="5"/>
          </p:nvPr>
        </p:nvSpPr>
        <p:spPr/>
        <p:txBody>
          <a:bodyPr/>
          <a:lstStyle/>
          <a:p>
            <a:fld id="{B7E0023A-19F5-7244-845C-0C5B211E85E0}" type="slidenum">
              <a:rPr lang="en-US" smtClean="0"/>
              <a:t>14</a:t>
            </a:fld>
            <a:endParaRPr lang="en-US"/>
          </a:p>
        </p:txBody>
      </p:sp>
    </p:spTree>
    <p:extLst>
      <p:ext uri="{BB962C8B-B14F-4D97-AF65-F5344CB8AC3E}">
        <p14:creationId xmlns:p14="http://schemas.microsoft.com/office/powerpoint/2010/main" val="25460275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“Overview: Ezra-Nehemiah” (8:36) is a video that details the rebuilding of the Temple. </a:t>
            </a:r>
            <a:r>
              <a:rPr lang="en-US" dirty="0">
                <a:hlinkClick r:id="rId3"/>
              </a:rPr>
              <a:t>https://www.youtube.com/watch?v=jBCf1YY5pzM</a:t>
            </a:r>
            <a:endParaRPr lang="en-US" dirty="0"/>
          </a:p>
          <a:p>
            <a:endParaRPr lang="en-US" dirty="0"/>
          </a:p>
          <a:p>
            <a:r>
              <a:rPr lang="en-US" dirty="0"/>
              <a:t>After watching the video, ask students if they can understand why the Jews who remembered the grandeur of original Temple would be unhappy with the construction of the second Temple.</a:t>
            </a:r>
          </a:p>
          <a:p>
            <a:endParaRPr lang="en-US" dirty="0"/>
          </a:p>
          <a:p>
            <a:r>
              <a:rPr lang="en-US" dirty="0"/>
              <a:t>Recall the news of the fire at Notre Dame Cathedral in 2019. The fire was devastating to Catholics the world over. Perhaps ask students to compare the devastation the Jews felt at the complete destruction of their Temple to the fire at Notre Dame in Paris. Address the efforts to reconstruct the cathedral, the money, expense and time that is gone into it. Have the students compare the rebuilt Cathedral with the way it was before the fire.</a:t>
            </a:r>
          </a:p>
        </p:txBody>
      </p:sp>
      <p:sp>
        <p:nvSpPr>
          <p:cNvPr id="4" name="Slide Number Placeholder 3"/>
          <p:cNvSpPr>
            <a:spLocks noGrp="1"/>
          </p:cNvSpPr>
          <p:nvPr>
            <p:ph type="sldNum" sz="quarter" idx="5"/>
          </p:nvPr>
        </p:nvSpPr>
        <p:spPr/>
        <p:txBody>
          <a:bodyPr/>
          <a:lstStyle/>
          <a:p>
            <a:fld id="{B7E0023A-19F5-7244-845C-0C5B211E85E0}" type="slidenum">
              <a:rPr lang="en-US" smtClean="0"/>
              <a:t>15</a:t>
            </a:fld>
            <a:endParaRPr lang="en-US"/>
          </a:p>
        </p:txBody>
      </p:sp>
    </p:spTree>
    <p:extLst>
      <p:ext uri="{BB962C8B-B14F-4D97-AF65-F5344CB8AC3E}">
        <p14:creationId xmlns:p14="http://schemas.microsoft.com/office/powerpoint/2010/main" val="2976100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As a class, listen to the song: “You are mine” by David Haas</a:t>
            </a:r>
          </a:p>
          <a:p>
            <a:r>
              <a:rPr lang="en-US" dirty="0">
                <a:hlinkClick r:id="rId3"/>
              </a:rPr>
              <a:t>https://www.youtube.com/watch?v=Sgm9lkTNQmc</a:t>
            </a:r>
            <a:r>
              <a:rPr lang="en-US" dirty="0"/>
              <a:t>. The song has some lyrics taken from Isaiah 41:9-10. Ask the students to reflect and share how the words from Isaiah are relevant to their lives today.</a:t>
            </a:r>
          </a:p>
          <a:p>
            <a:r>
              <a:rPr lang="en-US" dirty="0"/>
              <a:t/>
            </a:r>
            <a:br>
              <a:rPr lang="en-US" dirty="0"/>
            </a:br>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B7E0023A-19F5-7244-845C-0C5B211E85E0}" type="slidenum">
              <a:rPr lang="en-US" smtClean="0"/>
              <a:t>16</a:t>
            </a:fld>
            <a:endParaRPr lang="en-US"/>
          </a:p>
        </p:txBody>
      </p:sp>
    </p:spTree>
    <p:extLst>
      <p:ext uri="{BB962C8B-B14F-4D97-AF65-F5344CB8AC3E}">
        <p14:creationId xmlns:p14="http://schemas.microsoft.com/office/powerpoint/2010/main" val="24036529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7E0023A-19F5-7244-845C-0C5B211E85E0}" type="slidenum">
              <a:rPr lang="en-US" smtClean="0"/>
              <a:t>17</a:t>
            </a:fld>
            <a:endParaRPr lang="en-US"/>
          </a:p>
        </p:txBody>
      </p:sp>
    </p:spTree>
    <p:extLst>
      <p:ext uri="{BB962C8B-B14F-4D97-AF65-F5344CB8AC3E}">
        <p14:creationId xmlns:p14="http://schemas.microsoft.com/office/powerpoint/2010/main" val="10749191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highlights</a:t>
            </a:r>
            <a:r>
              <a:rPr lang="en-US" baseline="0" dirty="0"/>
              <a:t> the differences between the Kingdom of Judah and the Kingdom of Israel covered further in Chapter 8.</a:t>
            </a:r>
            <a:endParaRPr lang="en-US" dirty="0"/>
          </a:p>
        </p:txBody>
      </p:sp>
      <p:sp>
        <p:nvSpPr>
          <p:cNvPr id="4" name="Slide Number Placeholder 3"/>
          <p:cNvSpPr>
            <a:spLocks noGrp="1"/>
          </p:cNvSpPr>
          <p:nvPr>
            <p:ph type="sldNum" sz="quarter" idx="10"/>
          </p:nvPr>
        </p:nvSpPr>
        <p:spPr/>
        <p:txBody>
          <a:bodyPr/>
          <a:lstStyle/>
          <a:p>
            <a:fld id="{B7E0023A-19F5-7244-845C-0C5B211E85E0}" type="slidenum">
              <a:rPr lang="en-US" smtClean="0"/>
              <a:t>2</a:t>
            </a:fld>
            <a:endParaRPr lang="en-US"/>
          </a:p>
        </p:txBody>
      </p:sp>
    </p:spTree>
    <p:extLst>
      <p:ext uri="{BB962C8B-B14F-4D97-AF65-F5344CB8AC3E}">
        <p14:creationId xmlns:p14="http://schemas.microsoft.com/office/powerpoint/2010/main" val="21093242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Chapter 8, Introduction,</a:t>
            </a:r>
            <a:r>
              <a:rPr lang="en-US" baseline="0" dirty="0"/>
              <a:t> Teaching Approaches 1 and 3 in the Teacher’s Wraparound Edition.</a:t>
            </a:r>
          </a:p>
          <a:p>
            <a:endParaRPr lang="en-US" baseline="0" dirty="0"/>
          </a:p>
          <a:p>
            <a:r>
              <a:rPr lang="en-US" baseline="0" dirty="0"/>
              <a:t>See pages 334-335 of the Student Text.</a:t>
            </a:r>
          </a:p>
          <a:p>
            <a:endParaRPr lang="en-US" baseline="0" dirty="0"/>
          </a:p>
          <a:p>
            <a:r>
              <a:rPr lang="en-US" baseline="0" dirty="0"/>
              <a:t>Reference: An Introduction to the Book of Isaiah (</a:t>
            </a:r>
            <a:r>
              <a:rPr lang="en-US" dirty="0">
                <a:hlinkClick r:id="rId3"/>
              </a:rPr>
              <a:t>http://www.usccb.org/bible/isaiah/0</a:t>
            </a:r>
            <a:r>
              <a:rPr lang="en-US" baseline="0" dirty="0"/>
              <a:t>)</a:t>
            </a:r>
            <a:endParaRPr lang="en-US" dirty="0"/>
          </a:p>
        </p:txBody>
      </p:sp>
      <p:sp>
        <p:nvSpPr>
          <p:cNvPr id="4" name="Slide Number Placeholder 3"/>
          <p:cNvSpPr>
            <a:spLocks noGrp="1"/>
          </p:cNvSpPr>
          <p:nvPr>
            <p:ph type="sldNum" sz="quarter" idx="5"/>
          </p:nvPr>
        </p:nvSpPr>
        <p:spPr/>
        <p:txBody>
          <a:bodyPr/>
          <a:lstStyle/>
          <a:p>
            <a:fld id="{B7E0023A-19F5-7244-845C-0C5B211E85E0}" type="slidenum">
              <a:rPr lang="en-US" smtClean="0"/>
              <a:t>3</a:t>
            </a:fld>
            <a:endParaRPr lang="en-US"/>
          </a:p>
        </p:txBody>
      </p:sp>
    </p:spTree>
    <p:extLst>
      <p:ext uri="{BB962C8B-B14F-4D97-AF65-F5344CB8AC3E}">
        <p14:creationId xmlns:p14="http://schemas.microsoft.com/office/powerpoint/2010/main" val="29217808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Chapter 8, Introduction,</a:t>
            </a:r>
            <a:r>
              <a:rPr lang="en-US" baseline="0" dirty="0"/>
              <a:t> Teaching Approach 3 in the Teacher’s Wraparound Edition.</a:t>
            </a:r>
          </a:p>
          <a:p>
            <a:endParaRPr lang="en-US" baseline="0" dirty="0"/>
          </a:p>
          <a:p>
            <a:r>
              <a:rPr lang="en-US" baseline="0" dirty="0"/>
              <a:t>See pages 336-337 of the Student Text.</a:t>
            </a:r>
            <a:endParaRPr lang="en-US" dirty="0"/>
          </a:p>
        </p:txBody>
      </p:sp>
      <p:sp>
        <p:nvSpPr>
          <p:cNvPr id="4" name="Slide Number Placeholder 3"/>
          <p:cNvSpPr>
            <a:spLocks noGrp="1"/>
          </p:cNvSpPr>
          <p:nvPr>
            <p:ph type="sldNum" sz="quarter" idx="10"/>
          </p:nvPr>
        </p:nvSpPr>
        <p:spPr/>
        <p:txBody>
          <a:bodyPr/>
          <a:lstStyle/>
          <a:p>
            <a:fld id="{B7E0023A-19F5-7244-845C-0C5B211E85E0}" type="slidenum">
              <a:rPr lang="en-US" smtClean="0"/>
              <a:t>4</a:t>
            </a:fld>
            <a:endParaRPr lang="en-US"/>
          </a:p>
        </p:txBody>
      </p:sp>
    </p:spTree>
    <p:extLst>
      <p:ext uri="{BB962C8B-B14F-4D97-AF65-F5344CB8AC3E}">
        <p14:creationId xmlns:p14="http://schemas.microsoft.com/office/powerpoint/2010/main" val="34723908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7E0023A-19F5-7244-845C-0C5B211E85E0}" type="slidenum">
              <a:rPr lang="en-US" smtClean="0"/>
              <a:t>5</a:t>
            </a:fld>
            <a:endParaRPr lang="en-US"/>
          </a:p>
        </p:txBody>
      </p:sp>
    </p:spTree>
    <p:extLst>
      <p:ext uri="{BB962C8B-B14F-4D97-AF65-F5344CB8AC3E}">
        <p14:creationId xmlns:p14="http://schemas.microsoft.com/office/powerpoint/2010/main" val="12056992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FFFFFF"/>
                </a:solidFill>
              </a:rPr>
              <a:t>Timeline of the Babylonian Exile: </a:t>
            </a:r>
            <a:r>
              <a:rPr lang="en-US" dirty="0">
                <a:hlinkClick r:id="rId3"/>
              </a:rPr>
              <a:t>http://timeline.biblehistory.com/period/the-exile</a:t>
            </a:r>
            <a:r>
              <a:rPr lang="en-US" sz="1200" dirty="0">
                <a:solidFill>
                  <a:srgbClr val="FFFFFF"/>
                </a:solidFill>
              </a:rPr>
              <a:t>d to take favor from the king of Egypt, resisting Babylon. </a:t>
            </a:r>
          </a:p>
          <a:p>
            <a:r>
              <a:rPr lang="en-US" sz="1200" dirty="0">
                <a:solidFill>
                  <a:srgbClr val="FFFFFF"/>
                </a:solidFill>
              </a:rPr>
              <a:t>Nebuchadnezzar returned and the city of Jerusalem was crushed. In 587 BC</a:t>
            </a:r>
          </a:p>
          <a:p>
            <a:endParaRPr lang="en-US" dirty="0"/>
          </a:p>
        </p:txBody>
      </p:sp>
      <p:sp>
        <p:nvSpPr>
          <p:cNvPr id="4" name="Slide Number Placeholder 3"/>
          <p:cNvSpPr>
            <a:spLocks noGrp="1"/>
          </p:cNvSpPr>
          <p:nvPr>
            <p:ph type="sldNum" sz="quarter" idx="5"/>
          </p:nvPr>
        </p:nvSpPr>
        <p:spPr/>
        <p:txBody>
          <a:bodyPr/>
          <a:lstStyle/>
          <a:p>
            <a:fld id="{B7E0023A-19F5-7244-845C-0C5B211E85E0}" type="slidenum">
              <a:rPr lang="en-US" smtClean="0"/>
              <a:t>6</a:t>
            </a:fld>
            <a:endParaRPr lang="en-US"/>
          </a:p>
        </p:txBody>
      </p:sp>
    </p:spTree>
    <p:extLst>
      <p:ext uri="{BB962C8B-B14F-4D97-AF65-F5344CB8AC3E}">
        <p14:creationId xmlns:p14="http://schemas.microsoft.com/office/powerpoint/2010/main" val="13588495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a:t>
            </a:r>
            <a:r>
              <a:rPr lang="en-US" i="1" dirty="0"/>
              <a:t> lamentation</a:t>
            </a:r>
            <a:r>
              <a:rPr lang="en-US" i="0" dirty="0"/>
              <a:t> is a passionate expression of grief or sorrow. The Book of Lamentations is a collection </a:t>
            </a:r>
            <a:r>
              <a:rPr lang="en-US" dirty="0"/>
              <a:t>of Hebrew poetry written by those who remained behind in Jerusalem after the conquest of 587 BC in response to the devastation of their city.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pages 341-342 of the Student Text.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Chapter 8, Section 1, Teaching Approach 2 in the Teacher’s Wraparound Edition.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lvl="0">
              <a:defRPr/>
            </a:pPr>
            <a:r>
              <a:rPr lang="en-US" dirty="0"/>
              <a:t>See “Overview: Lamentations” (7:17) </a:t>
            </a:r>
            <a:r>
              <a:rPr lang="en-US" dirty="0">
                <a:hlinkClick r:id="rId3"/>
              </a:rPr>
              <a:t>https://www.youtube.com/watch?v=p8GDFPdaQZQ</a:t>
            </a:r>
            <a:endParaRPr lang="en-US" dirty="0"/>
          </a:p>
          <a:p>
            <a:pPr lvl="0">
              <a:defRPr/>
            </a:pPr>
            <a:endParaRPr lang="en-US" dirty="0"/>
          </a:p>
          <a:p>
            <a:endParaRPr lang="en-US" dirty="0"/>
          </a:p>
        </p:txBody>
      </p:sp>
      <p:sp>
        <p:nvSpPr>
          <p:cNvPr id="4" name="Slide Number Placeholder 3"/>
          <p:cNvSpPr>
            <a:spLocks noGrp="1"/>
          </p:cNvSpPr>
          <p:nvPr>
            <p:ph type="sldNum" sz="quarter" idx="5"/>
          </p:nvPr>
        </p:nvSpPr>
        <p:spPr/>
        <p:txBody>
          <a:bodyPr/>
          <a:lstStyle/>
          <a:p>
            <a:fld id="{B7E0023A-19F5-7244-845C-0C5B211E85E0}" type="slidenum">
              <a:rPr lang="en-US" smtClean="0"/>
              <a:t>7</a:t>
            </a:fld>
            <a:endParaRPr lang="en-US"/>
          </a:p>
        </p:txBody>
      </p:sp>
    </p:spTree>
    <p:extLst>
      <p:ext uri="{BB962C8B-B14F-4D97-AF65-F5344CB8AC3E}">
        <p14:creationId xmlns:p14="http://schemas.microsoft.com/office/powerpoint/2010/main" val="37190298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several references to Judah being in chains while held captive during Babylonian Exile, both in Old Testament verses and from inscriptions by the Babylonian king himself. </a:t>
            </a:r>
          </a:p>
          <a:p>
            <a:endParaRPr lang="en-US" dirty="0"/>
          </a:p>
          <a:p>
            <a:r>
              <a:rPr lang="en-US" dirty="0"/>
              <a:t>See page 344 of the Student Text.</a:t>
            </a:r>
          </a:p>
        </p:txBody>
      </p:sp>
      <p:sp>
        <p:nvSpPr>
          <p:cNvPr id="4" name="Slide Number Placeholder 3"/>
          <p:cNvSpPr>
            <a:spLocks noGrp="1"/>
          </p:cNvSpPr>
          <p:nvPr>
            <p:ph type="sldNum" sz="quarter" idx="5"/>
          </p:nvPr>
        </p:nvSpPr>
        <p:spPr/>
        <p:txBody>
          <a:bodyPr/>
          <a:lstStyle/>
          <a:p>
            <a:fld id="{B7E0023A-19F5-7244-845C-0C5B211E85E0}" type="slidenum">
              <a:rPr lang="en-US" smtClean="0"/>
              <a:t>8</a:t>
            </a:fld>
            <a:endParaRPr lang="en-US"/>
          </a:p>
        </p:txBody>
      </p:sp>
    </p:spTree>
    <p:extLst>
      <p:ext uri="{BB962C8B-B14F-4D97-AF65-F5344CB8AC3E}">
        <p14:creationId xmlns:p14="http://schemas.microsoft.com/office/powerpoint/2010/main" val="8626887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Chapter 8, Section 2, Teaching Approaches 1 and 2 in the Teacher’s Wraparound Edition for lessons about Ezekiel.</a:t>
            </a:r>
          </a:p>
          <a:p>
            <a:endParaRPr lang="en-US" dirty="0"/>
          </a:p>
          <a:p>
            <a:r>
              <a:rPr lang="en-US" dirty="0"/>
              <a:t>See Chapter 8, Section 2, Teaching Approach 3 in the Teacher’s Wraparound Edition for a lesson about Jeremiah.</a:t>
            </a:r>
          </a:p>
          <a:p>
            <a:endParaRPr lang="en-US" dirty="0"/>
          </a:p>
        </p:txBody>
      </p:sp>
      <p:sp>
        <p:nvSpPr>
          <p:cNvPr id="4" name="Slide Number Placeholder 3"/>
          <p:cNvSpPr>
            <a:spLocks noGrp="1"/>
          </p:cNvSpPr>
          <p:nvPr>
            <p:ph type="sldNum" sz="quarter" idx="10"/>
          </p:nvPr>
        </p:nvSpPr>
        <p:spPr/>
        <p:txBody>
          <a:bodyPr/>
          <a:lstStyle/>
          <a:p>
            <a:fld id="{B7E0023A-19F5-7244-845C-0C5B211E85E0}" type="slidenum">
              <a:rPr lang="en-US" smtClean="0"/>
              <a:t>9</a:t>
            </a:fld>
            <a:endParaRPr lang="en-US"/>
          </a:p>
        </p:txBody>
      </p:sp>
    </p:spTree>
    <p:extLst>
      <p:ext uri="{BB962C8B-B14F-4D97-AF65-F5344CB8AC3E}">
        <p14:creationId xmlns:p14="http://schemas.microsoft.com/office/powerpoint/2010/main" val="16798655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0908837-A2B6-ED45-B10E-4002CA17F3A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BD8C8EE8-DDBA-F049-B2DF-9683661CF83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C4C3B3C6-F5D0-0A40-A01C-FDAB580EC0AE}"/>
              </a:ext>
            </a:extLst>
          </p:cNvPr>
          <p:cNvSpPr>
            <a:spLocks noGrp="1"/>
          </p:cNvSpPr>
          <p:nvPr>
            <p:ph type="dt" sz="half" idx="10"/>
          </p:nvPr>
        </p:nvSpPr>
        <p:spPr/>
        <p:txBody>
          <a:bodyPr/>
          <a:lstStyle/>
          <a:p>
            <a:fld id="{56A29F0F-7271-A946-9823-C629876F64B5}" type="datetimeFigureOut">
              <a:rPr lang="en-US" smtClean="0"/>
              <a:t>8/13/20</a:t>
            </a:fld>
            <a:endParaRPr lang="en-US"/>
          </a:p>
        </p:txBody>
      </p:sp>
      <p:sp>
        <p:nvSpPr>
          <p:cNvPr id="5" name="Footer Placeholder 4">
            <a:extLst>
              <a:ext uri="{FF2B5EF4-FFF2-40B4-BE49-F238E27FC236}">
                <a16:creationId xmlns:a16="http://schemas.microsoft.com/office/drawing/2014/main" xmlns="" id="{39F44A59-3C42-1640-A970-3DF8419002B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6318B095-5CED-5340-A56F-2A6F6A2FE988}"/>
              </a:ext>
            </a:extLst>
          </p:cNvPr>
          <p:cNvSpPr>
            <a:spLocks noGrp="1"/>
          </p:cNvSpPr>
          <p:nvPr>
            <p:ph type="sldNum" sz="quarter" idx="12"/>
          </p:nvPr>
        </p:nvSpPr>
        <p:spPr/>
        <p:txBody>
          <a:bodyPr/>
          <a:lstStyle/>
          <a:p>
            <a:fld id="{06B4FFEA-8D4D-A744-B307-F4DF3A1FA148}" type="slidenum">
              <a:rPr lang="en-US" smtClean="0"/>
              <a:t>‹#›</a:t>
            </a:fld>
            <a:endParaRPr lang="en-US"/>
          </a:p>
        </p:txBody>
      </p:sp>
    </p:spTree>
    <p:extLst>
      <p:ext uri="{BB962C8B-B14F-4D97-AF65-F5344CB8AC3E}">
        <p14:creationId xmlns:p14="http://schemas.microsoft.com/office/powerpoint/2010/main" val="37229868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81323C7-49A2-E64B-B0EA-FA74DE767D2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4EE84C65-DE99-244C-B390-1B2193DE5AC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07AFDDB-6C56-8641-AE2D-9C80979DB2BC}"/>
              </a:ext>
            </a:extLst>
          </p:cNvPr>
          <p:cNvSpPr>
            <a:spLocks noGrp="1"/>
          </p:cNvSpPr>
          <p:nvPr>
            <p:ph type="dt" sz="half" idx="10"/>
          </p:nvPr>
        </p:nvSpPr>
        <p:spPr/>
        <p:txBody>
          <a:bodyPr/>
          <a:lstStyle/>
          <a:p>
            <a:fld id="{56A29F0F-7271-A946-9823-C629876F64B5}" type="datetimeFigureOut">
              <a:rPr lang="en-US" smtClean="0"/>
              <a:t>8/13/20</a:t>
            </a:fld>
            <a:endParaRPr lang="en-US"/>
          </a:p>
        </p:txBody>
      </p:sp>
      <p:sp>
        <p:nvSpPr>
          <p:cNvPr id="5" name="Footer Placeholder 4">
            <a:extLst>
              <a:ext uri="{FF2B5EF4-FFF2-40B4-BE49-F238E27FC236}">
                <a16:creationId xmlns:a16="http://schemas.microsoft.com/office/drawing/2014/main" xmlns="" id="{3D4827EC-2726-E94A-960A-6A2E4CD61B9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34E8134E-0133-AB42-82E8-79999BF5C305}"/>
              </a:ext>
            </a:extLst>
          </p:cNvPr>
          <p:cNvSpPr>
            <a:spLocks noGrp="1"/>
          </p:cNvSpPr>
          <p:nvPr>
            <p:ph type="sldNum" sz="quarter" idx="12"/>
          </p:nvPr>
        </p:nvSpPr>
        <p:spPr/>
        <p:txBody>
          <a:bodyPr/>
          <a:lstStyle/>
          <a:p>
            <a:fld id="{06B4FFEA-8D4D-A744-B307-F4DF3A1FA148}" type="slidenum">
              <a:rPr lang="en-US" smtClean="0"/>
              <a:t>‹#›</a:t>
            </a:fld>
            <a:endParaRPr lang="en-US"/>
          </a:p>
        </p:txBody>
      </p:sp>
    </p:spTree>
    <p:extLst>
      <p:ext uri="{BB962C8B-B14F-4D97-AF65-F5344CB8AC3E}">
        <p14:creationId xmlns:p14="http://schemas.microsoft.com/office/powerpoint/2010/main" val="18350615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A189D19A-191A-E943-877E-AFA4B004BCA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223CA2F9-86D6-0E46-B4EA-E801F3BCBF8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3A0E2F76-FACF-2640-BC76-D2B24CB4190A}"/>
              </a:ext>
            </a:extLst>
          </p:cNvPr>
          <p:cNvSpPr>
            <a:spLocks noGrp="1"/>
          </p:cNvSpPr>
          <p:nvPr>
            <p:ph type="dt" sz="half" idx="10"/>
          </p:nvPr>
        </p:nvSpPr>
        <p:spPr/>
        <p:txBody>
          <a:bodyPr/>
          <a:lstStyle/>
          <a:p>
            <a:fld id="{56A29F0F-7271-A946-9823-C629876F64B5}" type="datetimeFigureOut">
              <a:rPr lang="en-US" smtClean="0"/>
              <a:t>8/13/20</a:t>
            </a:fld>
            <a:endParaRPr lang="en-US"/>
          </a:p>
        </p:txBody>
      </p:sp>
      <p:sp>
        <p:nvSpPr>
          <p:cNvPr id="5" name="Footer Placeholder 4">
            <a:extLst>
              <a:ext uri="{FF2B5EF4-FFF2-40B4-BE49-F238E27FC236}">
                <a16:creationId xmlns:a16="http://schemas.microsoft.com/office/drawing/2014/main" xmlns="" id="{30024103-EDEE-5044-8D70-4143C0915DB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7E500075-B4EB-AB4A-AF0A-A741BEBD3D6E}"/>
              </a:ext>
            </a:extLst>
          </p:cNvPr>
          <p:cNvSpPr>
            <a:spLocks noGrp="1"/>
          </p:cNvSpPr>
          <p:nvPr>
            <p:ph type="sldNum" sz="quarter" idx="12"/>
          </p:nvPr>
        </p:nvSpPr>
        <p:spPr/>
        <p:txBody>
          <a:bodyPr/>
          <a:lstStyle/>
          <a:p>
            <a:fld id="{06B4FFEA-8D4D-A744-B307-F4DF3A1FA148}" type="slidenum">
              <a:rPr lang="en-US" smtClean="0"/>
              <a:t>‹#›</a:t>
            </a:fld>
            <a:endParaRPr lang="en-US"/>
          </a:p>
        </p:txBody>
      </p:sp>
    </p:spTree>
    <p:extLst>
      <p:ext uri="{BB962C8B-B14F-4D97-AF65-F5344CB8AC3E}">
        <p14:creationId xmlns:p14="http://schemas.microsoft.com/office/powerpoint/2010/main" val="35792682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C8E0202-09B8-4E4E-B71F-1F22426E8E2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096A3AA-4899-DA49-8E93-F12952DCF23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5BFB6862-C71F-2D4E-9D27-7FC55E31AF6D}"/>
              </a:ext>
            </a:extLst>
          </p:cNvPr>
          <p:cNvSpPr>
            <a:spLocks noGrp="1"/>
          </p:cNvSpPr>
          <p:nvPr>
            <p:ph type="dt" sz="half" idx="10"/>
          </p:nvPr>
        </p:nvSpPr>
        <p:spPr/>
        <p:txBody>
          <a:bodyPr/>
          <a:lstStyle/>
          <a:p>
            <a:fld id="{56A29F0F-7271-A946-9823-C629876F64B5}" type="datetimeFigureOut">
              <a:rPr lang="en-US" smtClean="0"/>
              <a:t>8/13/20</a:t>
            </a:fld>
            <a:endParaRPr lang="en-US"/>
          </a:p>
        </p:txBody>
      </p:sp>
      <p:sp>
        <p:nvSpPr>
          <p:cNvPr id="5" name="Footer Placeholder 4">
            <a:extLst>
              <a:ext uri="{FF2B5EF4-FFF2-40B4-BE49-F238E27FC236}">
                <a16:creationId xmlns:a16="http://schemas.microsoft.com/office/drawing/2014/main" xmlns="" id="{A7A3D3A5-21C3-814E-8230-EEC98F8746B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5E77DA06-6895-C34A-A9D1-E6FBC9ED772D}"/>
              </a:ext>
            </a:extLst>
          </p:cNvPr>
          <p:cNvSpPr>
            <a:spLocks noGrp="1"/>
          </p:cNvSpPr>
          <p:nvPr>
            <p:ph type="sldNum" sz="quarter" idx="12"/>
          </p:nvPr>
        </p:nvSpPr>
        <p:spPr/>
        <p:txBody>
          <a:bodyPr/>
          <a:lstStyle/>
          <a:p>
            <a:fld id="{06B4FFEA-8D4D-A744-B307-F4DF3A1FA148}" type="slidenum">
              <a:rPr lang="en-US" smtClean="0"/>
              <a:t>‹#›</a:t>
            </a:fld>
            <a:endParaRPr lang="en-US"/>
          </a:p>
        </p:txBody>
      </p:sp>
    </p:spTree>
    <p:extLst>
      <p:ext uri="{BB962C8B-B14F-4D97-AF65-F5344CB8AC3E}">
        <p14:creationId xmlns:p14="http://schemas.microsoft.com/office/powerpoint/2010/main" val="18254432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19AFAD1-6DD9-AB40-9A64-76E4DB71F31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F282DC60-25B2-5C44-A3E2-20BECF6B86C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A8C3E1F2-50B2-BA4F-B5BD-5B711A56ED57}"/>
              </a:ext>
            </a:extLst>
          </p:cNvPr>
          <p:cNvSpPr>
            <a:spLocks noGrp="1"/>
          </p:cNvSpPr>
          <p:nvPr>
            <p:ph type="dt" sz="half" idx="10"/>
          </p:nvPr>
        </p:nvSpPr>
        <p:spPr/>
        <p:txBody>
          <a:bodyPr/>
          <a:lstStyle/>
          <a:p>
            <a:fld id="{56A29F0F-7271-A946-9823-C629876F64B5}" type="datetimeFigureOut">
              <a:rPr lang="en-US" smtClean="0"/>
              <a:t>8/13/20</a:t>
            </a:fld>
            <a:endParaRPr lang="en-US"/>
          </a:p>
        </p:txBody>
      </p:sp>
      <p:sp>
        <p:nvSpPr>
          <p:cNvPr id="5" name="Footer Placeholder 4">
            <a:extLst>
              <a:ext uri="{FF2B5EF4-FFF2-40B4-BE49-F238E27FC236}">
                <a16:creationId xmlns:a16="http://schemas.microsoft.com/office/drawing/2014/main" xmlns="" id="{1EA8E062-A225-3A4D-9D4D-83EBCE95A72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BEABBC2D-4264-444B-9402-8F9D4DBEC7ED}"/>
              </a:ext>
            </a:extLst>
          </p:cNvPr>
          <p:cNvSpPr>
            <a:spLocks noGrp="1"/>
          </p:cNvSpPr>
          <p:nvPr>
            <p:ph type="sldNum" sz="quarter" idx="12"/>
          </p:nvPr>
        </p:nvSpPr>
        <p:spPr/>
        <p:txBody>
          <a:bodyPr/>
          <a:lstStyle/>
          <a:p>
            <a:fld id="{06B4FFEA-8D4D-A744-B307-F4DF3A1FA148}" type="slidenum">
              <a:rPr lang="en-US" smtClean="0"/>
              <a:t>‹#›</a:t>
            </a:fld>
            <a:endParaRPr lang="en-US"/>
          </a:p>
        </p:txBody>
      </p:sp>
    </p:spTree>
    <p:extLst>
      <p:ext uri="{BB962C8B-B14F-4D97-AF65-F5344CB8AC3E}">
        <p14:creationId xmlns:p14="http://schemas.microsoft.com/office/powerpoint/2010/main" val="15351801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CFE80D3-9B7B-364F-B3D5-0952EFD5CA6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F5DA31B6-2ABF-8E4E-8601-77710B4B2A8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6E24C64D-0158-2642-BE21-F20F85188C1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C699F64B-E83A-BE48-AE04-4BB80DE22094}"/>
              </a:ext>
            </a:extLst>
          </p:cNvPr>
          <p:cNvSpPr>
            <a:spLocks noGrp="1"/>
          </p:cNvSpPr>
          <p:nvPr>
            <p:ph type="dt" sz="half" idx="10"/>
          </p:nvPr>
        </p:nvSpPr>
        <p:spPr/>
        <p:txBody>
          <a:bodyPr/>
          <a:lstStyle/>
          <a:p>
            <a:fld id="{56A29F0F-7271-A946-9823-C629876F64B5}" type="datetimeFigureOut">
              <a:rPr lang="en-US" smtClean="0"/>
              <a:t>8/13/20</a:t>
            </a:fld>
            <a:endParaRPr lang="en-US"/>
          </a:p>
        </p:txBody>
      </p:sp>
      <p:sp>
        <p:nvSpPr>
          <p:cNvPr id="6" name="Footer Placeholder 5">
            <a:extLst>
              <a:ext uri="{FF2B5EF4-FFF2-40B4-BE49-F238E27FC236}">
                <a16:creationId xmlns:a16="http://schemas.microsoft.com/office/drawing/2014/main" xmlns="" id="{F786ED15-E0E7-5845-A18D-55CC1C12EF4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42A0F167-61C3-EB47-8F23-84A2081FD54F}"/>
              </a:ext>
            </a:extLst>
          </p:cNvPr>
          <p:cNvSpPr>
            <a:spLocks noGrp="1"/>
          </p:cNvSpPr>
          <p:nvPr>
            <p:ph type="sldNum" sz="quarter" idx="12"/>
          </p:nvPr>
        </p:nvSpPr>
        <p:spPr/>
        <p:txBody>
          <a:bodyPr/>
          <a:lstStyle/>
          <a:p>
            <a:fld id="{06B4FFEA-8D4D-A744-B307-F4DF3A1FA148}" type="slidenum">
              <a:rPr lang="en-US" smtClean="0"/>
              <a:t>‹#›</a:t>
            </a:fld>
            <a:endParaRPr lang="en-US"/>
          </a:p>
        </p:txBody>
      </p:sp>
    </p:spTree>
    <p:extLst>
      <p:ext uri="{BB962C8B-B14F-4D97-AF65-F5344CB8AC3E}">
        <p14:creationId xmlns:p14="http://schemas.microsoft.com/office/powerpoint/2010/main" val="29055069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40DC971-DBF7-C340-84EE-B22B45B61B0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11503E71-58BF-EA4D-8A20-2E5DE023A80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A48E2156-E5AA-1C4D-88ED-E237754BA11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3A63D530-3AFD-684A-9D98-B09DD5E7FDE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BC86571E-B004-984D-9800-2C925C6A2C4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30F6F5C8-47DA-D040-AA92-58C9191E30E8}"/>
              </a:ext>
            </a:extLst>
          </p:cNvPr>
          <p:cNvSpPr>
            <a:spLocks noGrp="1"/>
          </p:cNvSpPr>
          <p:nvPr>
            <p:ph type="dt" sz="half" idx="10"/>
          </p:nvPr>
        </p:nvSpPr>
        <p:spPr/>
        <p:txBody>
          <a:bodyPr/>
          <a:lstStyle/>
          <a:p>
            <a:fld id="{56A29F0F-7271-A946-9823-C629876F64B5}" type="datetimeFigureOut">
              <a:rPr lang="en-US" smtClean="0"/>
              <a:t>8/13/20</a:t>
            </a:fld>
            <a:endParaRPr lang="en-US"/>
          </a:p>
        </p:txBody>
      </p:sp>
      <p:sp>
        <p:nvSpPr>
          <p:cNvPr id="8" name="Footer Placeholder 7">
            <a:extLst>
              <a:ext uri="{FF2B5EF4-FFF2-40B4-BE49-F238E27FC236}">
                <a16:creationId xmlns:a16="http://schemas.microsoft.com/office/drawing/2014/main" xmlns="" id="{6AA8D5A3-1AF7-B145-BA16-06359E9F734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6F8CE959-1D59-5444-9956-B736F2A6C9AC}"/>
              </a:ext>
            </a:extLst>
          </p:cNvPr>
          <p:cNvSpPr>
            <a:spLocks noGrp="1"/>
          </p:cNvSpPr>
          <p:nvPr>
            <p:ph type="sldNum" sz="quarter" idx="12"/>
          </p:nvPr>
        </p:nvSpPr>
        <p:spPr/>
        <p:txBody>
          <a:bodyPr/>
          <a:lstStyle/>
          <a:p>
            <a:fld id="{06B4FFEA-8D4D-A744-B307-F4DF3A1FA148}" type="slidenum">
              <a:rPr lang="en-US" smtClean="0"/>
              <a:t>‹#›</a:t>
            </a:fld>
            <a:endParaRPr lang="en-US"/>
          </a:p>
        </p:txBody>
      </p:sp>
    </p:spTree>
    <p:extLst>
      <p:ext uri="{BB962C8B-B14F-4D97-AF65-F5344CB8AC3E}">
        <p14:creationId xmlns:p14="http://schemas.microsoft.com/office/powerpoint/2010/main" val="42747102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98C2FCF-1740-C340-BE88-93080B9D34F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8EE29E64-2D81-404C-9CCC-3F8AC6E5D03A}"/>
              </a:ext>
            </a:extLst>
          </p:cNvPr>
          <p:cNvSpPr>
            <a:spLocks noGrp="1"/>
          </p:cNvSpPr>
          <p:nvPr>
            <p:ph type="dt" sz="half" idx="10"/>
          </p:nvPr>
        </p:nvSpPr>
        <p:spPr/>
        <p:txBody>
          <a:bodyPr/>
          <a:lstStyle/>
          <a:p>
            <a:fld id="{56A29F0F-7271-A946-9823-C629876F64B5}" type="datetimeFigureOut">
              <a:rPr lang="en-US" smtClean="0"/>
              <a:t>8/13/20</a:t>
            </a:fld>
            <a:endParaRPr lang="en-US"/>
          </a:p>
        </p:txBody>
      </p:sp>
      <p:sp>
        <p:nvSpPr>
          <p:cNvPr id="4" name="Footer Placeholder 3">
            <a:extLst>
              <a:ext uri="{FF2B5EF4-FFF2-40B4-BE49-F238E27FC236}">
                <a16:creationId xmlns:a16="http://schemas.microsoft.com/office/drawing/2014/main" xmlns="" id="{2E4982B4-FCF0-E04F-BAD2-D02834533D8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C0A88219-8FEE-C640-9D50-42F7D3487F49}"/>
              </a:ext>
            </a:extLst>
          </p:cNvPr>
          <p:cNvSpPr>
            <a:spLocks noGrp="1"/>
          </p:cNvSpPr>
          <p:nvPr>
            <p:ph type="sldNum" sz="quarter" idx="12"/>
          </p:nvPr>
        </p:nvSpPr>
        <p:spPr/>
        <p:txBody>
          <a:bodyPr/>
          <a:lstStyle/>
          <a:p>
            <a:fld id="{06B4FFEA-8D4D-A744-B307-F4DF3A1FA148}" type="slidenum">
              <a:rPr lang="en-US" smtClean="0"/>
              <a:t>‹#›</a:t>
            </a:fld>
            <a:endParaRPr lang="en-US"/>
          </a:p>
        </p:txBody>
      </p:sp>
    </p:spTree>
    <p:extLst>
      <p:ext uri="{BB962C8B-B14F-4D97-AF65-F5344CB8AC3E}">
        <p14:creationId xmlns:p14="http://schemas.microsoft.com/office/powerpoint/2010/main" val="26048069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FCBFF33E-0057-E34F-A38A-64B75984E42A}"/>
              </a:ext>
            </a:extLst>
          </p:cNvPr>
          <p:cNvSpPr>
            <a:spLocks noGrp="1"/>
          </p:cNvSpPr>
          <p:nvPr>
            <p:ph type="dt" sz="half" idx="10"/>
          </p:nvPr>
        </p:nvSpPr>
        <p:spPr/>
        <p:txBody>
          <a:bodyPr/>
          <a:lstStyle/>
          <a:p>
            <a:fld id="{56A29F0F-7271-A946-9823-C629876F64B5}" type="datetimeFigureOut">
              <a:rPr lang="en-US" smtClean="0"/>
              <a:t>8/13/20</a:t>
            </a:fld>
            <a:endParaRPr lang="en-US"/>
          </a:p>
        </p:txBody>
      </p:sp>
      <p:sp>
        <p:nvSpPr>
          <p:cNvPr id="3" name="Footer Placeholder 2">
            <a:extLst>
              <a:ext uri="{FF2B5EF4-FFF2-40B4-BE49-F238E27FC236}">
                <a16:creationId xmlns:a16="http://schemas.microsoft.com/office/drawing/2014/main" xmlns="" id="{420619FA-83C8-1B42-8A14-EB51F2B3436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087CF06F-21F2-AD4C-A631-B1EA6022CE1C}"/>
              </a:ext>
            </a:extLst>
          </p:cNvPr>
          <p:cNvSpPr>
            <a:spLocks noGrp="1"/>
          </p:cNvSpPr>
          <p:nvPr>
            <p:ph type="sldNum" sz="quarter" idx="12"/>
          </p:nvPr>
        </p:nvSpPr>
        <p:spPr/>
        <p:txBody>
          <a:bodyPr/>
          <a:lstStyle/>
          <a:p>
            <a:fld id="{06B4FFEA-8D4D-A744-B307-F4DF3A1FA148}" type="slidenum">
              <a:rPr lang="en-US" smtClean="0"/>
              <a:t>‹#›</a:t>
            </a:fld>
            <a:endParaRPr lang="en-US"/>
          </a:p>
        </p:txBody>
      </p:sp>
    </p:spTree>
    <p:extLst>
      <p:ext uri="{BB962C8B-B14F-4D97-AF65-F5344CB8AC3E}">
        <p14:creationId xmlns:p14="http://schemas.microsoft.com/office/powerpoint/2010/main" val="33270982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38F0161-A906-034A-A0D6-F06BB061583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0238E1FC-CF7A-8241-A288-4AD52120FB5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0BD7A330-26E8-724A-B2C6-85BC031237C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FF4BCE38-7FA2-7C41-AE0C-46BB2AC52797}"/>
              </a:ext>
            </a:extLst>
          </p:cNvPr>
          <p:cNvSpPr>
            <a:spLocks noGrp="1"/>
          </p:cNvSpPr>
          <p:nvPr>
            <p:ph type="dt" sz="half" idx="10"/>
          </p:nvPr>
        </p:nvSpPr>
        <p:spPr/>
        <p:txBody>
          <a:bodyPr/>
          <a:lstStyle/>
          <a:p>
            <a:fld id="{56A29F0F-7271-A946-9823-C629876F64B5}" type="datetimeFigureOut">
              <a:rPr lang="en-US" smtClean="0"/>
              <a:t>8/13/20</a:t>
            </a:fld>
            <a:endParaRPr lang="en-US"/>
          </a:p>
        </p:txBody>
      </p:sp>
      <p:sp>
        <p:nvSpPr>
          <p:cNvPr id="6" name="Footer Placeholder 5">
            <a:extLst>
              <a:ext uri="{FF2B5EF4-FFF2-40B4-BE49-F238E27FC236}">
                <a16:creationId xmlns:a16="http://schemas.microsoft.com/office/drawing/2014/main" xmlns="" id="{DE2AAE35-9054-504C-AFAC-21D6947E778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C0BB3893-8F77-A847-919B-AE274B26B068}"/>
              </a:ext>
            </a:extLst>
          </p:cNvPr>
          <p:cNvSpPr>
            <a:spLocks noGrp="1"/>
          </p:cNvSpPr>
          <p:nvPr>
            <p:ph type="sldNum" sz="quarter" idx="12"/>
          </p:nvPr>
        </p:nvSpPr>
        <p:spPr/>
        <p:txBody>
          <a:bodyPr/>
          <a:lstStyle/>
          <a:p>
            <a:fld id="{06B4FFEA-8D4D-A744-B307-F4DF3A1FA148}" type="slidenum">
              <a:rPr lang="en-US" smtClean="0"/>
              <a:t>‹#›</a:t>
            </a:fld>
            <a:endParaRPr lang="en-US"/>
          </a:p>
        </p:txBody>
      </p:sp>
    </p:spTree>
    <p:extLst>
      <p:ext uri="{BB962C8B-B14F-4D97-AF65-F5344CB8AC3E}">
        <p14:creationId xmlns:p14="http://schemas.microsoft.com/office/powerpoint/2010/main" val="42196201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068B9F8-CDF5-234B-BD95-373DAA45E8B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0F8111E7-783C-4441-8799-3BAE5C7E00C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FC1DDEFA-76E3-9443-842F-24FF2E03324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839FFC77-4D62-8141-A551-5FCB140121D8}"/>
              </a:ext>
            </a:extLst>
          </p:cNvPr>
          <p:cNvSpPr>
            <a:spLocks noGrp="1"/>
          </p:cNvSpPr>
          <p:nvPr>
            <p:ph type="dt" sz="half" idx="10"/>
          </p:nvPr>
        </p:nvSpPr>
        <p:spPr/>
        <p:txBody>
          <a:bodyPr/>
          <a:lstStyle/>
          <a:p>
            <a:fld id="{56A29F0F-7271-A946-9823-C629876F64B5}" type="datetimeFigureOut">
              <a:rPr lang="en-US" smtClean="0"/>
              <a:t>8/13/20</a:t>
            </a:fld>
            <a:endParaRPr lang="en-US"/>
          </a:p>
        </p:txBody>
      </p:sp>
      <p:sp>
        <p:nvSpPr>
          <p:cNvPr id="6" name="Footer Placeholder 5">
            <a:extLst>
              <a:ext uri="{FF2B5EF4-FFF2-40B4-BE49-F238E27FC236}">
                <a16:creationId xmlns:a16="http://schemas.microsoft.com/office/drawing/2014/main" xmlns="" id="{1E6F560C-8693-0F4E-81DD-387C4597943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F146315C-08CC-894F-AECA-FC5369A1E1EE}"/>
              </a:ext>
            </a:extLst>
          </p:cNvPr>
          <p:cNvSpPr>
            <a:spLocks noGrp="1"/>
          </p:cNvSpPr>
          <p:nvPr>
            <p:ph type="sldNum" sz="quarter" idx="12"/>
          </p:nvPr>
        </p:nvSpPr>
        <p:spPr/>
        <p:txBody>
          <a:bodyPr/>
          <a:lstStyle/>
          <a:p>
            <a:fld id="{06B4FFEA-8D4D-A744-B307-F4DF3A1FA148}" type="slidenum">
              <a:rPr lang="en-US" smtClean="0"/>
              <a:t>‹#›</a:t>
            </a:fld>
            <a:endParaRPr lang="en-US"/>
          </a:p>
        </p:txBody>
      </p:sp>
    </p:spTree>
    <p:extLst>
      <p:ext uri="{BB962C8B-B14F-4D97-AF65-F5344CB8AC3E}">
        <p14:creationId xmlns:p14="http://schemas.microsoft.com/office/powerpoint/2010/main" val="1962338379"/>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457B944B-25DC-ED45-97E5-424724E6B23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628C8DC6-7F37-0345-B324-F1A4585A5EC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24995C77-0AB2-484A-A9B9-E7DE1EA8AC3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6A29F0F-7271-A946-9823-C629876F64B5}" type="datetimeFigureOut">
              <a:rPr lang="en-US" smtClean="0"/>
              <a:t>8/13/20</a:t>
            </a:fld>
            <a:endParaRPr lang="en-US"/>
          </a:p>
        </p:txBody>
      </p:sp>
      <p:sp>
        <p:nvSpPr>
          <p:cNvPr id="5" name="Footer Placeholder 4">
            <a:extLst>
              <a:ext uri="{FF2B5EF4-FFF2-40B4-BE49-F238E27FC236}">
                <a16:creationId xmlns:a16="http://schemas.microsoft.com/office/drawing/2014/main" xmlns="" id="{AD4C9854-9572-DE42-94D5-067D5147725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D03A675D-6885-794C-8EFF-047B83F6900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6B4FFEA-8D4D-A744-B307-F4DF3A1FA148}" type="slidenum">
              <a:rPr lang="en-US" smtClean="0"/>
              <a:t>‹#›</a:t>
            </a:fld>
            <a:endParaRPr lang="en-US"/>
          </a:p>
        </p:txBody>
      </p:sp>
    </p:spTree>
    <p:extLst>
      <p:ext uri="{BB962C8B-B14F-4D97-AF65-F5344CB8AC3E}">
        <p14:creationId xmlns:p14="http://schemas.microsoft.com/office/powerpoint/2010/main" val="381898425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9.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0.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1.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2.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13.jpg"/></Relationships>
</file>

<file path=ppt/slides/_rels/slide15.xml.rels><?xml version="1.0" encoding="UTF-8" standalone="yes"?>
<Relationships xmlns="http://schemas.openxmlformats.org/package/2006/relationships"><Relationship Id="rId3" Type="http://schemas.openxmlformats.org/officeDocument/2006/relationships/image" Target="../media/image14.jpg"/><Relationship Id="rId4" Type="http://schemas.openxmlformats.org/officeDocument/2006/relationships/image" Target="../media/image15.jpg"/><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16.jpg"/></Relationships>
</file>

<file path=ppt/slides/_rels/slide17.xml.rels><?xml version="1.0" encoding="UTF-8" standalone="yes"?>
<Relationships xmlns="http://schemas.openxmlformats.org/package/2006/relationships"><Relationship Id="rId11" Type="http://schemas.openxmlformats.org/officeDocument/2006/relationships/hyperlink" Target="https://en.wikipedia.org/wiki/Return_to_Zion#/media/File:104.Cyrus_Restores_the_Vessels_of_the_Temple.jpg" TargetMode="External"/><Relationship Id="rId12" Type="http://schemas.openxmlformats.org/officeDocument/2006/relationships/hyperlink" Target="https://en.wikipedia.org/wiki/Nehemiah#/media/File:Bible_primer,_Old_Testament,_for_use_in_the_primary_department_of_Sunday_schools_(1919)_(14779759334).jpg" TargetMode="External"/><Relationship Id="rId13" Type="http://schemas.openxmlformats.org/officeDocument/2006/relationships/hyperlink" Target="https://www.pexels.com/photo/flight-landscape-nature-sky-36717/" TargetMode="External"/><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hyperlink" Target="https://commons.wikimedia.org/wiki/File:Kingdoms_of_Israel_and_Judah_map_830.svg" TargetMode="External"/><Relationship Id="rId4" Type="http://schemas.openxmlformats.org/officeDocument/2006/relationships/hyperlink" Target="https://www.historyinthebible.com/supplementary_pages/two-kingdoms.html" TargetMode="External"/><Relationship Id="rId5" Type="http://schemas.openxmlformats.org/officeDocument/2006/relationships/hyperlink" Target="https://www.pexels.com/cs-cz/foto/muz-osoba-svoboda-uspech-6945/" TargetMode="External"/><Relationship Id="rId6" Type="http://schemas.openxmlformats.org/officeDocument/2006/relationships/hyperlink" Target="https://www.thevintagenews.com/2018/12/23/nebuchadnezzar-ii/" TargetMode="External"/><Relationship Id="rId7" Type="http://schemas.openxmlformats.org/officeDocument/2006/relationships/hyperlink" Target="https://www.thetorah.com/article/voices-in-lamentations-dialogues-in-trauma" TargetMode="External"/><Relationship Id="rId8" Type="http://schemas.openxmlformats.org/officeDocument/2006/relationships/hyperlink" Target="https://commons.wikimedia.org/wiki/File:Francesco_Hayez_017.jpg" TargetMode="External"/><Relationship Id="rId9" Type="http://schemas.openxmlformats.org/officeDocument/2006/relationships/hyperlink" Target="https://upload.wikimedia.org/wikipedia/commons/9/9b/Michelangelo_Buonarroti_027.jpg" TargetMode="External"/><Relationship Id="rId10" Type="http://schemas.openxmlformats.org/officeDocument/2006/relationships/hyperlink" Target="https://www.piqsels.com/en/public-domain-photo-splne"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3.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4.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5.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6.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7.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8.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045F8116-BADF-C240-AF00-62EC9421557C}"/>
              </a:ext>
            </a:extLst>
          </p:cNvPr>
          <p:cNvSpPr/>
          <p:nvPr/>
        </p:nvSpPr>
        <p:spPr>
          <a:xfrm>
            <a:off x="1552054" y="221848"/>
            <a:ext cx="9237785" cy="1251984"/>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xmlns="" id="{D442197D-3538-5548-AC08-651C9EDF3044}"/>
              </a:ext>
            </a:extLst>
          </p:cNvPr>
          <p:cNvSpPr txBox="1">
            <a:spLocks/>
          </p:cNvSpPr>
          <p:nvPr/>
        </p:nvSpPr>
        <p:spPr>
          <a:xfrm>
            <a:off x="1" y="356649"/>
            <a:ext cx="12192000" cy="81627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7000" b="1" dirty="0">
                <a:solidFill>
                  <a:srgbClr val="A72119"/>
                </a:solidFill>
                <a:latin typeface="Trebuchet MS" panose="020B0703020202090204" pitchFamily="34" charset="0"/>
              </a:rPr>
              <a:t>The Old Testament</a:t>
            </a:r>
          </a:p>
        </p:txBody>
      </p:sp>
      <p:sp>
        <p:nvSpPr>
          <p:cNvPr id="6" name="Rectangle 5">
            <a:extLst>
              <a:ext uri="{FF2B5EF4-FFF2-40B4-BE49-F238E27FC236}">
                <a16:creationId xmlns:a16="http://schemas.microsoft.com/office/drawing/2014/main" xmlns="" id="{38B3D71C-F1EF-3441-91FE-0A719D19C0E4}"/>
              </a:ext>
            </a:extLst>
          </p:cNvPr>
          <p:cNvSpPr/>
          <p:nvPr/>
        </p:nvSpPr>
        <p:spPr>
          <a:xfrm>
            <a:off x="2558056" y="1067333"/>
            <a:ext cx="7225780" cy="709049"/>
          </a:xfrm>
          <a:prstGeom prst="rect">
            <a:avLst/>
          </a:prstGeom>
          <a:solidFill>
            <a:srgbClr val="0D2F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xmlns="" id="{2D52FF8A-69C0-2446-98BB-9344F265147E}"/>
              </a:ext>
            </a:extLst>
          </p:cNvPr>
          <p:cNvSpPr txBox="1"/>
          <p:nvPr/>
        </p:nvSpPr>
        <p:spPr>
          <a:xfrm>
            <a:off x="3622478" y="1083304"/>
            <a:ext cx="5096933" cy="630942"/>
          </a:xfrm>
          <a:prstGeom prst="rect">
            <a:avLst/>
          </a:prstGeom>
          <a:noFill/>
        </p:spPr>
        <p:txBody>
          <a:bodyPr wrap="square" rtlCol="0">
            <a:spAutoFit/>
          </a:bodyPr>
          <a:lstStyle/>
          <a:p>
            <a:pPr algn="ctr"/>
            <a:r>
              <a:rPr lang="en-US" sz="3500" dirty="0">
                <a:solidFill>
                  <a:schemeClr val="bg1"/>
                </a:solidFill>
                <a:latin typeface="Trebuchet MS" panose="020B0703020202090204" pitchFamily="34" charset="0"/>
              </a:rPr>
              <a:t>Chapter Eight</a:t>
            </a:r>
          </a:p>
        </p:txBody>
      </p:sp>
      <p:pic>
        <p:nvPicPr>
          <p:cNvPr id="3" name="Picture 2" descr="A picture containing electronics&#10;&#10;Description automatically generated">
            <a:extLst>
              <a:ext uri="{FF2B5EF4-FFF2-40B4-BE49-F238E27FC236}">
                <a16:creationId xmlns:a16="http://schemas.microsoft.com/office/drawing/2014/main" xmlns="" id="{74634A40-B1CB-8F4A-9843-A075D6EA5EC9}"/>
              </a:ext>
            </a:extLst>
          </p:cNvPr>
          <p:cNvPicPr>
            <a:picLocks noChangeAspect="1"/>
          </p:cNvPicPr>
          <p:nvPr/>
        </p:nvPicPr>
        <p:blipFill>
          <a:blip r:embed="rId3"/>
          <a:stretch>
            <a:fillRect/>
          </a:stretch>
        </p:blipFill>
        <p:spPr>
          <a:xfrm>
            <a:off x="2863674" y="1881968"/>
            <a:ext cx="6614543" cy="4944727"/>
          </a:xfrm>
          <a:prstGeom prst="rect">
            <a:avLst/>
          </a:prstGeom>
        </p:spPr>
      </p:pic>
    </p:spTree>
    <p:extLst>
      <p:ext uri="{BB962C8B-B14F-4D97-AF65-F5344CB8AC3E}">
        <p14:creationId xmlns:p14="http://schemas.microsoft.com/office/powerpoint/2010/main" val="40468627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xmlns="" id="{4038CB10-1F5C-4D54-9DF7-12586DE5B00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321732"/>
            <a:ext cx="7058307" cy="196426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xmlns="" id="{6E34F37C-AFE5-A444-B58A-36AD42C7550E}"/>
              </a:ext>
            </a:extLst>
          </p:cNvPr>
          <p:cNvSpPr>
            <a:spLocks noGrp="1"/>
          </p:cNvSpPr>
          <p:nvPr>
            <p:ph type="title"/>
          </p:nvPr>
        </p:nvSpPr>
        <p:spPr>
          <a:xfrm>
            <a:off x="524256" y="531438"/>
            <a:ext cx="6594189" cy="1625210"/>
          </a:xfrm>
        </p:spPr>
        <p:txBody>
          <a:bodyPr anchor="ctr">
            <a:normAutofit/>
          </a:bodyPr>
          <a:lstStyle/>
          <a:p>
            <a:pPr algn="ctr"/>
            <a:r>
              <a:rPr lang="en-US" dirty="0">
                <a:solidFill>
                  <a:srgbClr val="FFFFFF"/>
                </a:solidFill>
                <a:latin typeface="Trebuchet MS" panose="020B0703020202090204" pitchFamily="34" charset="0"/>
              </a:rPr>
              <a:t>The Book of Ezekiel</a:t>
            </a:r>
          </a:p>
        </p:txBody>
      </p:sp>
      <p:sp>
        <p:nvSpPr>
          <p:cNvPr id="14" name="Rectangle 13">
            <a:extLst>
              <a:ext uri="{FF2B5EF4-FFF2-40B4-BE49-F238E27FC236}">
                <a16:creationId xmlns:a16="http://schemas.microsoft.com/office/drawing/2014/main" xmlns="" id="{73ED6512-6858-4552-B699-9A97FE9A4EA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xmlns="" id="{1B19E682-720E-4F4A-9320-CD4F64246DC2}"/>
              </a:ext>
            </a:extLst>
          </p:cNvPr>
          <p:cNvSpPr>
            <a:spLocks noGrp="1"/>
          </p:cNvSpPr>
          <p:nvPr>
            <p:ph idx="1"/>
          </p:nvPr>
        </p:nvSpPr>
        <p:spPr>
          <a:xfrm>
            <a:off x="8029319" y="917725"/>
            <a:ext cx="3424739" cy="4852362"/>
          </a:xfrm>
        </p:spPr>
        <p:txBody>
          <a:bodyPr numCol="1" anchor="ctr">
            <a:normAutofit lnSpcReduction="10000"/>
          </a:bodyPr>
          <a:lstStyle/>
          <a:p>
            <a:pPr marL="0" indent="0">
              <a:buNone/>
            </a:pPr>
            <a:r>
              <a:rPr lang="en-US" sz="2400" b="1" dirty="0">
                <a:solidFill>
                  <a:srgbClr val="FFFFFF"/>
                </a:solidFill>
              </a:rPr>
              <a:t>Oracles of Judgment</a:t>
            </a:r>
          </a:p>
          <a:p>
            <a:pPr marL="0" indent="0">
              <a:buNone/>
            </a:pPr>
            <a:r>
              <a:rPr lang="en-US" sz="2400" dirty="0">
                <a:solidFill>
                  <a:srgbClr val="FFFFFF"/>
                </a:solidFill>
              </a:rPr>
              <a:t>Ezekiel 1–24	</a:t>
            </a:r>
          </a:p>
          <a:p>
            <a:endParaRPr lang="en-US" sz="2400" dirty="0">
              <a:solidFill>
                <a:srgbClr val="FFFFFF"/>
              </a:solidFill>
            </a:endParaRPr>
          </a:p>
          <a:p>
            <a:pPr marL="0" indent="0">
              <a:buNone/>
            </a:pPr>
            <a:endParaRPr lang="en-US" sz="2400" dirty="0">
              <a:solidFill>
                <a:srgbClr val="FFFFFF"/>
              </a:solidFill>
            </a:endParaRPr>
          </a:p>
          <a:p>
            <a:pPr marL="0" indent="0">
              <a:buNone/>
            </a:pPr>
            <a:r>
              <a:rPr lang="en-US" sz="2400" b="1" dirty="0">
                <a:solidFill>
                  <a:srgbClr val="FFFFFF"/>
                </a:solidFill>
              </a:rPr>
              <a:t>Oracles against the Nations</a:t>
            </a:r>
          </a:p>
          <a:p>
            <a:pPr marL="0" indent="0">
              <a:buNone/>
            </a:pPr>
            <a:r>
              <a:rPr lang="en-US" sz="2400" dirty="0">
                <a:solidFill>
                  <a:srgbClr val="FFFFFF"/>
                </a:solidFill>
              </a:rPr>
              <a:t>Ezekiel 25–32</a:t>
            </a:r>
          </a:p>
          <a:p>
            <a:pPr marL="0" indent="0">
              <a:buNone/>
            </a:pPr>
            <a:endParaRPr lang="en-US" sz="2400" dirty="0">
              <a:solidFill>
                <a:srgbClr val="FFFFFF"/>
              </a:solidFill>
            </a:endParaRPr>
          </a:p>
          <a:p>
            <a:pPr marL="0" indent="0">
              <a:buNone/>
            </a:pPr>
            <a:endParaRPr lang="en-US" sz="2400" dirty="0">
              <a:solidFill>
                <a:srgbClr val="FFFFFF"/>
              </a:solidFill>
            </a:endParaRPr>
          </a:p>
          <a:p>
            <a:pPr marL="0" indent="0">
              <a:buNone/>
            </a:pPr>
            <a:r>
              <a:rPr lang="en-US" sz="2400" b="1" dirty="0">
                <a:solidFill>
                  <a:srgbClr val="FFFFFF"/>
                </a:solidFill>
              </a:rPr>
              <a:t>Oracles of Hope</a:t>
            </a:r>
          </a:p>
          <a:p>
            <a:pPr marL="0" indent="0">
              <a:buNone/>
            </a:pPr>
            <a:r>
              <a:rPr lang="en-US" sz="2400" dirty="0">
                <a:solidFill>
                  <a:srgbClr val="FFFFFF"/>
                </a:solidFill>
              </a:rPr>
              <a:t>Ezekiel 33–48</a:t>
            </a:r>
          </a:p>
          <a:p>
            <a:endParaRPr lang="en-US" sz="2000" dirty="0">
              <a:solidFill>
                <a:srgbClr val="FFFFFF"/>
              </a:solidFill>
            </a:endParaRPr>
          </a:p>
        </p:txBody>
      </p:sp>
      <p:sp>
        <p:nvSpPr>
          <p:cNvPr id="4" name="TextBox 3">
            <a:extLst>
              <a:ext uri="{FF2B5EF4-FFF2-40B4-BE49-F238E27FC236}">
                <a16:creationId xmlns:a16="http://schemas.microsoft.com/office/drawing/2014/main" xmlns="" id="{A5D175AC-B773-454C-83A7-73CCE8E886B4}"/>
              </a:ext>
            </a:extLst>
          </p:cNvPr>
          <p:cNvSpPr txBox="1"/>
          <p:nvPr/>
        </p:nvSpPr>
        <p:spPr>
          <a:xfrm>
            <a:off x="6014851" y="6535157"/>
            <a:ext cx="6177149" cy="369332"/>
          </a:xfrm>
          <a:prstGeom prst="rect">
            <a:avLst/>
          </a:prstGeom>
          <a:noFill/>
        </p:spPr>
        <p:txBody>
          <a:bodyPr wrap="square" rtlCol="0">
            <a:spAutoFit/>
          </a:bodyPr>
          <a:lstStyle/>
          <a:p>
            <a:pPr algn="r">
              <a:spcAft>
                <a:spcPts val="600"/>
              </a:spcAft>
            </a:pPr>
            <a:r>
              <a:rPr lang="en-US" i="1" dirty="0">
                <a:latin typeface="Trebuchet MS" charset="0"/>
                <a:ea typeface="Trebuchet MS" charset="0"/>
                <a:cs typeface="Trebuchet MS" charset="0"/>
              </a:rPr>
              <a:t>Prophets of the Exile</a:t>
            </a:r>
            <a:endParaRPr lang="en-US" dirty="0">
              <a:latin typeface="Trebuchet MS" charset="0"/>
              <a:ea typeface="Trebuchet MS" charset="0"/>
              <a:cs typeface="Trebuchet MS" charset="0"/>
            </a:endParaRPr>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5612" t="6151" r="7816" b="2904"/>
          <a:stretch/>
        </p:blipFill>
        <p:spPr>
          <a:xfrm>
            <a:off x="808809" y="2366354"/>
            <a:ext cx="6009086" cy="4133101"/>
          </a:xfrm>
          <a:prstGeom prst="rect">
            <a:avLst/>
          </a:prstGeom>
        </p:spPr>
      </p:pic>
    </p:spTree>
    <p:extLst>
      <p:ext uri="{BB962C8B-B14F-4D97-AF65-F5344CB8AC3E}">
        <p14:creationId xmlns:p14="http://schemas.microsoft.com/office/powerpoint/2010/main" val="15088977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6125AB0-72C6-0241-BD34-1CE4B348F680}"/>
              </a:ext>
            </a:extLst>
          </p:cNvPr>
          <p:cNvSpPr>
            <a:spLocks noGrp="1"/>
          </p:cNvSpPr>
          <p:nvPr>
            <p:ph type="title"/>
          </p:nvPr>
        </p:nvSpPr>
        <p:spPr>
          <a:xfrm>
            <a:off x="4965430" y="629268"/>
            <a:ext cx="6586491" cy="1286160"/>
          </a:xfrm>
        </p:spPr>
        <p:txBody>
          <a:bodyPr vert="horz" lIns="91440" tIns="45720" rIns="91440" bIns="45720" rtlCol="0" anchor="b">
            <a:normAutofit/>
          </a:bodyPr>
          <a:lstStyle/>
          <a:p>
            <a:r>
              <a:rPr lang="en-US" dirty="0">
                <a:latin typeface="Trebuchet MS" panose="020B0703020202090204" pitchFamily="34" charset="0"/>
              </a:rPr>
              <a:t>Jeremiah’s Message</a:t>
            </a:r>
          </a:p>
        </p:txBody>
      </p:sp>
      <p:sp>
        <p:nvSpPr>
          <p:cNvPr id="7" name="TextBox 6">
            <a:extLst>
              <a:ext uri="{FF2B5EF4-FFF2-40B4-BE49-F238E27FC236}">
                <a16:creationId xmlns:a16="http://schemas.microsoft.com/office/drawing/2014/main" xmlns="" id="{CB264914-D190-CD40-9890-FC04A02AB301}"/>
              </a:ext>
            </a:extLst>
          </p:cNvPr>
          <p:cNvSpPr txBox="1"/>
          <p:nvPr/>
        </p:nvSpPr>
        <p:spPr>
          <a:xfrm>
            <a:off x="4965431" y="2438400"/>
            <a:ext cx="6586489" cy="3785419"/>
          </a:xfrm>
          <a:prstGeom prst="rect">
            <a:avLst/>
          </a:prstGeom>
        </p:spPr>
        <p:txBody>
          <a:bodyPr vert="horz" lIns="91440" tIns="45720" rIns="91440" bIns="45720" rtlCol="0">
            <a:normAutofit/>
          </a:bodyPr>
          <a:lstStyle/>
          <a:p>
            <a:pPr marL="285750" indent="-228600">
              <a:lnSpc>
                <a:spcPct val="90000"/>
              </a:lnSpc>
              <a:spcAft>
                <a:spcPts val="600"/>
              </a:spcAft>
              <a:buFont typeface="Arial" panose="020B0604020202020204" pitchFamily="34" charset="0"/>
              <a:buChar char="•"/>
            </a:pPr>
            <a:r>
              <a:rPr lang="en-US" sz="2000" dirty="0"/>
              <a:t>The sacrificial system does not automatically take away the consequences of sin. </a:t>
            </a:r>
          </a:p>
          <a:p>
            <a:pPr indent="-228600">
              <a:lnSpc>
                <a:spcPct val="90000"/>
              </a:lnSpc>
              <a:spcAft>
                <a:spcPts val="600"/>
              </a:spcAft>
              <a:buFont typeface="Arial" panose="020B0604020202020204" pitchFamily="34" charset="0"/>
              <a:buChar char="•"/>
            </a:pPr>
            <a:endParaRPr lang="en-US" sz="2000" dirty="0"/>
          </a:p>
          <a:p>
            <a:pPr marL="285750" indent="-228600">
              <a:lnSpc>
                <a:spcPct val="90000"/>
              </a:lnSpc>
              <a:spcAft>
                <a:spcPts val="600"/>
              </a:spcAft>
              <a:buFont typeface="Arial" panose="020B0604020202020204" pitchFamily="34" charset="0"/>
              <a:buChar char="•"/>
            </a:pPr>
            <a:r>
              <a:rPr lang="en-US" sz="2000" dirty="0"/>
              <a:t>Jerusalem is not immune to punishment just because the Temple stands there. </a:t>
            </a:r>
          </a:p>
          <a:p>
            <a:pPr indent="-228600">
              <a:lnSpc>
                <a:spcPct val="90000"/>
              </a:lnSpc>
              <a:spcAft>
                <a:spcPts val="600"/>
              </a:spcAft>
              <a:buFont typeface="Arial" panose="020B0604020202020204" pitchFamily="34" charset="0"/>
              <a:buChar char="•"/>
            </a:pPr>
            <a:endParaRPr lang="en-US" sz="2000" dirty="0"/>
          </a:p>
          <a:p>
            <a:pPr marL="285750" indent="-228600">
              <a:lnSpc>
                <a:spcPct val="90000"/>
              </a:lnSpc>
              <a:spcAft>
                <a:spcPts val="600"/>
              </a:spcAft>
              <a:buFont typeface="Arial" panose="020B0604020202020204" pitchFamily="34" charset="0"/>
              <a:buChar char="•"/>
            </a:pPr>
            <a:r>
              <a:rPr lang="en-US" sz="2000" dirty="0"/>
              <a:t>The sins of pagan worship and oppression of the alien, the orphan and the widow are severely condemned</a:t>
            </a:r>
          </a:p>
          <a:p>
            <a:pPr indent="-228600">
              <a:lnSpc>
                <a:spcPct val="90000"/>
              </a:lnSpc>
              <a:spcAft>
                <a:spcPts val="600"/>
              </a:spcAft>
              <a:buFont typeface="Arial" panose="020B0604020202020204" pitchFamily="34" charset="0"/>
              <a:buChar char="•"/>
            </a:pPr>
            <a:endParaRPr lang="en-US" sz="2000" dirty="0"/>
          </a:p>
        </p:txBody>
      </p:sp>
      <p:pic>
        <p:nvPicPr>
          <p:cNvPr id="6" name="Content Placeholder 5" descr="A group of people sitting in a chair&#10;&#10;Description automatically generated">
            <a:extLst>
              <a:ext uri="{FF2B5EF4-FFF2-40B4-BE49-F238E27FC236}">
                <a16:creationId xmlns:a16="http://schemas.microsoft.com/office/drawing/2014/main" xmlns="" id="{BD1106CE-22F0-A54A-9EA9-FA9646F6B1DE}"/>
              </a:ext>
            </a:extLst>
          </p:cNvPr>
          <p:cNvPicPr>
            <a:picLocks noGrp="1" noChangeAspect="1"/>
          </p:cNvPicPr>
          <p:nvPr>
            <p:ph idx="1"/>
          </p:nvPr>
        </p:nvPicPr>
        <p:blipFill rotWithShape="1">
          <a:blip r:embed="rId3"/>
          <a:srcRect l="5983" r="1105"/>
          <a:stretch/>
        </p:blipFill>
        <p:spPr>
          <a:xfrm>
            <a:off x="20" y="10"/>
            <a:ext cx="4635571" cy="6857990"/>
          </a:xfrm>
          <a:prstGeom prst="rect">
            <a:avLst/>
          </a:prstGeom>
          <a:effectLst/>
        </p:spPr>
      </p:pic>
      <p:cxnSp>
        <p:nvCxnSpPr>
          <p:cNvPr id="12" name="Straight Connector 11">
            <a:extLst>
              <a:ext uri="{FF2B5EF4-FFF2-40B4-BE49-F238E27FC236}">
                <a16:creationId xmlns:a16="http://schemas.microsoft.com/office/drawing/2014/main" xmlns="" id="{A7F400EE-A8A5-48AF-B4D6-291B52C6F0B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D7AF6D"/>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xmlns="" id="{15E3CA73-EE4D-1642-8561-D225DD0536A6}"/>
              </a:ext>
            </a:extLst>
          </p:cNvPr>
          <p:cNvSpPr txBox="1"/>
          <p:nvPr/>
        </p:nvSpPr>
        <p:spPr>
          <a:xfrm>
            <a:off x="5887849" y="6304002"/>
            <a:ext cx="6177149" cy="369332"/>
          </a:xfrm>
          <a:prstGeom prst="rect">
            <a:avLst/>
          </a:prstGeom>
          <a:noFill/>
        </p:spPr>
        <p:txBody>
          <a:bodyPr wrap="square" rtlCol="0">
            <a:spAutoFit/>
          </a:bodyPr>
          <a:lstStyle/>
          <a:p>
            <a:pPr algn="r">
              <a:spcAft>
                <a:spcPts val="600"/>
              </a:spcAft>
            </a:pPr>
            <a:r>
              <a:rPr lang="en-US" i="1" dirty="0">
                <a:latin typeface="Trebuchet MS" charset="0"/>
                <a:ea typeface="Trebuchet MS" charset="0"/>
                <a:cs typeface="Trebuchet MS" charset="0"/>
              </a:rPr>
              <a:t>Prophets of the Exile</a:t>
            </a:r>
            <a:endParaRPr lang="en-US">
              <a:latin typeface="Trebuchet MS" charset="0"/>
              <a:ea typeface="Trebuchet MS" charset="0"/>
              <a:cs typeface="Trebuchet MS" charset="0"/>
            </a:endParaRPr>
          </a:p>
        </p:txBody>
      </p:sp>
    </p:spTree>
    <p:extLst>
      <p:ext uri="{BB962C8B-B14F-4D97-AF65-F5344CB8AC3E}">
        <p14:creationId xmlns:p14="http://schemas.microsoft.com/office/powerpoint/2010/main" val="39423109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1B994BC-2031-EA48-A74C-0E99066FD6B1}"/>
              </a:ext>
            </a:extLst>
          </p:cNvPr>
          <p:cNvSpPr>
            <a:spLocks noGrp="1"/>
          </p:cNvSpPr>
          <p:nvPr>
            <p:ph type="title"/>
          </p:nvPr>
        </p:nvSpPr>
        <p:spPr/>
        <p:txBody>
          <a:bodyPr/>
          <a:lstStyle/>
          <a:p>
            <a:r>
              <a:rPr lang="en-US" b="1" dirty="0">
                <a:latin typeface="Trebuchet MS" panose="020B0703020202090204" pitchFamily="34" charset="0"/>
              </a:rPr>
              <a:t>Servant Songs</a:t>
            </a:r>
          </a:p>
        </p:txBody>
      </p:sp>
      <p:sp>
        <p:nvSpPr>
          <p:cNvPr id="4" name="TextBox 3">
            <a:extLst>
              <a:ext uri="{FF2B5EF4-FFF2-40B4-BE49-F238E27FC236}">
                <a16:creationId xmlns:a16="http://schemas.microsoft.com/office/drawing/2014/main" xmlns="" id="{09E1FED3-306C-9B47-A048-EE96A5B8620D}"/>
              </a:ext>
            </a:extLst>
          </p:cNvPr>
          <p:cNvSpPr txBox="1"/>
          <p:nvPr/>
        </p:nvSpPr>
        <p:spPr>
          <a:xfrm>
            <a:off x="5887849" y="6304002"/>
            <a:ext cx="6177149" cy="369332"/>
          </a:xfrm>
          <a:prstGeom prst="rect">
            <a:avLst/>
          </a:prstGeom>
          <a:noFill/>
        </p:spPr>
        <p:txBody>
          <a:bodyPr wrap="square" rtlCol="0">
            <a:spAutoFit/>
          </a:bodyPr>
          <a:lstStyle/>
          <a:p>
            <a:pPr algn="r"/>
            <a:r>
              <a:rPr lang="en-US" i="1" dirty="0">
                <a:latin typeface="Trebuchet MS" charset="0"/>
                <a:ea typeface="Trebuchet MS" charset="0"/>
                <a:cs typeface="Trebuchet MS" charset="0"/>
              </a:rPr>
              <a:t>Prophets of the Exile</a:t>
            </a:r>
            <a:endParaRPr lang="en-US" dirty="0">
              <a:latin typeface="Trebuchet MS" charset="0"/>
              <a:ea typeface="Trebuchet MS" charset="0"/>
              <a:cs typeface="Trebuchet MS" charset="0"/>
            </a:endParaRPr>
          </a:p>
        </p:txBody>
      </p:sp>
      <p:sp>
        <p:nvSpPr>
          <p:cNvPr id="7" name="TextBox 6">
            <a:extLst>
              <a:ext uri="{FF2B5EF4-FFF2-40B4-BE49-F238E27FC236}">
                <a16:creationId xmlns:a16="http://schemas.microsoft.com/office/drawing/2014/main" xmlns="" id="{CAD049CC-B5D9-814B-A056-B7666B87F9A9}"/>
              </a:ext>
            </a:extLst>
          </p:cNvPr>
          <p:cNvSpPr txBox="1"/>
          <p:nvPr/>
        </p:nvSpPr>
        <p:spPr>
          <a:xfrm>
            <a:off x="540812" y="1868864"/>
            <a:ext cx="4682360" cy="1754326"/>
          </a:xfrm>
          <a:prstGeom prst="rect">
            <a:avLst/>
          </a:prstGeom>
          <a:noFill/>
        </p:spPr>
        <p:txBody>
          <a:bodyPr wrap="square" rtlCol="0">
            <a:spAutoFit/>
          </a:bodyPr>
          <a:lstStyle/>
          <a:p>
            <a:r>
              <a:rPr lang="en-US" dirty="0"/>
              <a:t>But he was pierced for our sins, </a:t>
            </a:r>
          </a:p>
          <a:p>
            <a:r>
              <a:rPr lang="en-US" dirty="0"/>
              <a:t>	crushed for our iniquity;</a:t>
            </a:r>
          </a:p>
          <a:p>
            <a:r>
              <a:rPr lang="en-US" dirty="0"/>
              <a:t>He bore the punishment that makes us whole,</a:t>
            </a:r>
          </a:p>
          <a:p>
            <a:r>
              <a:rPr lang="en-US" dirty="0"/>
              <a:t>	by his wounds we were healed. </a:t>
            </a:r>
          </a:p>
          <a:p>
            <a:r>
              <a:rPr lang="en-US" dirty="0"/>
              <a:t>			</a:t>
            </a:r>
            <a:r>
              <a:rPr lang="en-US" i="1" dirty="0"/>
              <a:t>Is 53:5</a:t>
            </a:r>
            <a:r>
              <a:rPr lang="en-US" dirty="0"/>
              <a:t> </a:t>
            </a:r>
          </a:p>
          <a:p>
            <a:r>
              <a:rPr lang="en-US" dirty="0"/>
              <a:t>	</a:t>
            </a:r>
          </a:p>
        </p:txBody>
      </p:sp>
      <p:sp>
        <p:nvSpPr>
          <p:cNvPr id="9" name="TextBox 8">
            <a:extLst>
              <a:ext uri="{FF2B5EF4-FFF2-40B4-BE49-F238E27FC236}">
                <a16:creationId xmlns:a16="http://schemas.microsoft.com/office/drawing/2014/main" xmlns="" id="{590F39DB-E079-9E4D-8302-B1EF4EDC62B5}"/>
              </a:ext>
            </a:extLst>
          </p:cNvPr>
          <p:cNvSpPr txBox="1"/>
          <p:nvPr/>
        </p:nvSpPr>
        <p:spPr>
          <a:xfrm>
            <a:off x="2328818" y="4808083"/>
            <a:ext cx="6290441" cy="923330"/>
          </a:xfrm>
          <a:prstGeom prst="rect">
            <a:avLst/>
          </a:prstGeom>
          <a:noFill/>
        </p:spPr>
        <p:txBody>
          <a:bodyPr wrap="square" rtlCol="0">
            <a:spAutoFit/>
          </a:bodyPr>
          <a:lstStyle/>
          <a:p>
            <a:r>
              <a:rPr lang="en-US" dirty="0"/>
              <a:t>I will make you a light to the nations,</a:t>
            </a:r>
            <a:br>
              <a:rPr lang="en-US" dirty="0"/>
            </a:br>
            <a:r>
              <a:rPr lang="en-US" dirty="0"/>
              <a:t>that my salvation may reach to the ends of the earth</a:t>
            </a:r>
            <a:r>
              <a:rPr lang="en-US" i="1" dirty="0"/>
              <a:t>. Is 49:6</a:t>
            </a:r>
          </a:p>
          <a:p>
            <a:endParaRPr lang="en-US" dirty="0"/>
          </a:p>
        </p:txBody>
      </p:sp>
      <p:sp>
        <p:nvSpPr>
          <p:cNvPr id="3" name="Content Placeholder 2"/>
          <p:cNvSpPr>
            <a:spLocks noGrp="1"/>
          </p:cNvSpPr>
          <p:nvPr>
            <p:ph idx="1"/>
          </p:nvPr>
        </p:nvSpPr>
        <p:spPr/>
        <p:txBody>
          <a:bodyPr/>
          <a:lstStyle/>
          <a:p>
            <a:endParaRPr lang="en-US"/>
          </a:p>
        </p:txBody>
      </p:sp>
      <p:pic>
        <p:nvPicPr>
          <p:cNvPr id="1026" name="Picture 2" descr="unrays, crucifixion, jesus, god, holy spirit, christian, gospel, clouds, bible, christ, church, faith, cross, wors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87849" y="721576"/>
            <a:ext cx="5465951" cy="34297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71627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xmlns="" id="{4038CB10-1F5C-4D54-9DF7-12586DE5B00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3D5054">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xmlns="" id="{73ED6512-6858-4552-B699-9A97FE9A4EA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xmlns="" id="{8FFD4B3C-7444-FD43-A222-37474FEE123B}"/>
              </a:ext>
            </a:extLst>
          </p:cNvPr>
          <p:cNvSpPr>
            <a:spLocks noGrp="1"/>
          </p:cNvSpPr>
          <p:nvPr>
            <p:ph idx="1"/>
          </p:nvPr>
        </p:nvSpPr>
        <p:spPr>
          <a:xfrm>
            <a:off x="634482" y="4997165"/>
            <a:ext cx="6825772" cy="1461694"/>
          </a:xfrm>
        </p:spPr>
        <p:txBody>
          <a:bodyPr anchor="ctr">
            <a:normAutofit/>
          </a:bodyPr>
          <a:lstStyle/>
          <a:p>
            <a:pPr marL="0" indent="0">
              <a:buNone/>
            </a:pPr>
            <a:r>
              <a:rPr lang="en-US" sz="2000" dirty="0">
                <a:solidFill>
                  <a:srgbClr val="FFFFFF"/>
                </a:solidFill>
              </a:rPr>
              <a:t>The Persian king </a:t>
            </a:r>
            <a:r>
              <a:rPr lang="en-US" sz="2000" dirty="0">
                <a:solidFill>
                  <a:srgbClr val="FF0000"/>
                </a:solidFill>
              </a:rPr>
              <a:t>Cyrus </a:t>
            </a:r>
            <a:r>
              <a:rPr lang="en-US" sz="2000" dirty="0">
                <a:solidFill>
                  <a:srgbClr val="FFFFFF"/>
                </a:solidFill>
              </a:rPr>
              <a:t>allowed some of the Jews to return to Jerusalem after he conquered Babylonia in 539 BC. </a:t>
            </a:r>
          </a:p>
          <a:p>
            <a:pPr marL="0" indent="0">
              <a:buNone/>
            </a:pPr>
            <a:endParaRPr lang="en-US" sz="2000" dirty="0">
              <a:solidFill>
                <a:srgbClr val="FFFFFF"/>
              </a:solidFill>
            </a:endParaRPr>
          </a:p>
        </p:txBody>
      </p:sp>
      <p:sp>
        <p:nvSpPr>
          <p:cNvPr id="4" name="TextBox 3">
            <a:extLst>
              <a:ext uri="{FF2B5EF4-FFF2-40B4-BE49-F238E27FC236}">
                <a16:creationId xmlns:a16="http://schemas.microsoft.com/office/drawing/2014/main" xmlns="" id="{672A5AAA-C3E9-6F40-9DAB-09337C6BC10A}"/>
              </a:ext>
            </a:extLst>
          </p:cNvPr>
          <p:cNvSpPr txBox="1"/>
          <p:nvPr/>
        </p:nvSpPr>
        <p:spPr>
          <a:xfrm>
            <a:off x="5887849" y="6510911"/>
            <a:ext cx="6177149" cy="369332"/>
          </a:xfrm>
          <a:prstGeom prst="rect">
            <a:avLst/>
          </a:prstGeom>
          <a:noFill/>
        </p:spPr>
        <p:txBody>
          <a:bodyPr wrap="square" rtlCol="0">
            <a:spAutoFit/>
          </a:bodyPr>
          <a:lstStyle/>
          <a:p>
            <a:pPr algn="r">
              <a:spcAft>
                <a:spcPts val="600"/>
              </a:spcAft>
            </a:pPr>
            <a:r>
              <a:rPr lang="en-US" i="1" dirty="0">
                <a:latin typeface="Trebuchet MS" charset="0"/>
                <a:ea typeface="Trebuchet MS" charset="0"/>
                <a:cs typeface="Trebuchet MS" charset="0"/>
              </a:rPr>
              <a:t>The Exiles Return to Judah</a:t>
            </a:r>
            <a:endParaRPr lang="en-US">
              <a:latin typeface="Trebuchet MS" charset="0"/>
              <a:ea typeface="Trebuchet MS" charset="0"/>
              <a:cs typeface="Trebuchet MS" charset="0"/>
            </a:endParaRPr>
          </a:p>
        </p:txBody>
      </p:sp>
      <p:sp>
        <p:nvSpPr>
          <p:cNvPr id="9" name="Title 1">
            <a:extLst>
              <a:ext uri="{FF2B5EF4-FFF2-40B4-BE49-F238E27FC236}">
                <a16:creationId xmlns:a16="http://schemas.microsoft.com/office/drawing/2014/main" xmlns="" id="{539A3C62-6289-4A46-A5C9-E1CF6C782EA2}"/>
              </a:ext>
            </a:extLst>
          </p:cNvPr>
          <p:cNvSpPr txBox="1">
            <a:spLocks/>
          </p:cNvSpPr>
          <p:nvPr/>
        </p:nvSpPr>
        <p:spPr>
          <a:xfrm>
            <a:off x="559604" y="4756242"/>
            <a:ext cx="6594189" cy="162521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b="1" dirty="0">
              <a:solidFill>
                <a:srgbClr val="FFFFFF"/>
              </a:solidFill>
              <a:latin typeface="Trebuchet MS" panose="020B0703020202090204" pitchFamily="34" charset="0"/>
            </a:endParaRPr>
          </a:p>
        </p:txBody>
      </p:sp>
      <p:sp>
        <p:nvSpPr>
          <p:cNvPr id="12" name="Content Placeholder 2">
            <a:extLst>
              <a:ext uri="{FF2B5EF4-FFF2-40B4-BE49-F238E27FC236}">
                <a16:creationId xmlns:a16="http://schemas.microsoft.com/office/drawing/2014/main" xmlns="" id="{CB19F724-0364-BA4F-A322-3579CE1C478D}"/>
              </a:ext>
            </a:extLst>
          </p:cNvPr>
          <p:cNvSpPr txBox="1">
            <a:spLocks/>
          </p:cNvSpPr>
          <p:nvPr/>
        </p:nvSpPr>
        <p:spPr>
          <a:xfrm>
            <a:off x="7887050" y="2788911"/>
            <a:ext cx="3745345" cy="2612896"/>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dirty="0">
                <a:solidFill>
                  <a:srgbClr val="FF0000"/>
                </a:solidFill>
              </a:rPr>
              <a:t>The Return from Exile</a:t>
            </a:r>
          </a:p>
          <a:p>
            <a:r>
              <a:rPr lang="en-US" sz="2500" dirty="0">
                <a:solidFill>
                  <a:srgbClr val="FFFFFF"/>
                </a:solidFill>
              </a:rPr>
              <a:t>Ezra and Nehemiah led some of the Jews in Babylonia out of exile following the </a:t>
            </a:r>
            <a:r>
              <a:rPr lang="en-US" sz="2500" dirty="0" err="1">
                <a:solidFill>
                  <a:srgbClr val="FFFFFF"/>
                </a:solidFill>
              </a:rPr>
              <a:t>Inarus</a:t>
            </a:r>
            <a:r>
              <a:rPr lang="en-US" sz="2500" dirty="0">
                <a:solidFill>
                  <a:srgbClr val="FFFFFF"/>
                </a:solidFill>
              </a:rPr>
              <a:t> Revolt in 460 BC</a:t>
            </a:r>
          </a:p>
          <a:p>
            <a:r>
              <a:rPr lang="en-US" sz="2500" dirty="0">
                <a:solidFill>
                  <a:srgbClr val="FFFFFF"/>
                </a:solidFill>
              </a:rPr>
              <a:t>Neo-Assyrian control was replaced by Neo-Persian control.</a:t>
            </a:r>
          </a:p>
          <a:p>
            <a:r>
              <a:rPr lang="en-US" sz="2500" dirty="0">
                <a:solidFill>
                  <a:srgbClr val="FFFFFF"/>
                </a:solidFill>
              </a:rPr>
              <a:t>Persians considered all their citizens slaves</a:t>
            </a:r>
          </a:p>
          <a:p>
            <a:pPr marL="0" indent="0">
              <a:buNone/>
            </a:pPr>
            <a:endParaRPr lang="en-US" sz="2500" dirty="0">
              <a:solidFill>
                <a:srgbClr val="FFFFFF"/>
              </a:solidFill>
            </a:endParaRPr>
          </a:p>
          <a:p>
            <a:endParaRPr lang="en-US" sz="2500" dirty="0">
              <a:solidFill>
                <a:srgbClr val="FFFFFF"/>
              </a:solidFill>
            </a:endParaRPr>
          </a:p>
          <a:p>
            <a:pPr marL="0" indent="0">
              <a:buFont typeface="Arial" panose="020B0604020202020204" pitchFamily="34" charset="0"/>
              <a:buNone/>
            </a:pPr>
            <a:endParaRPr lang="en-US" sz="2500" dirty="0">
              <a:solidFill>
                <a:srgbClr val="FFFFFF"/>
              </a:solidFill>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7546" y="321732"/>
            <a:ext cx="7058308" cy="4078272"/>
          </a:xfrm>
          <a:prstGeom prst="rect">
            <a:avLst/>
          </a:prstGeom>
        </p:spPr>
      </p:pic>
    </p:spTree>
    <p:extLst>
      <p:ext uri="{BB962C8B-B14F-4D97-AF65-F5344CB8AC3E}">
        <p14:creationId xmlns:p14="http://schemas.microsoft.com/office/powerpoint/2010/main" val="37407725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CC4CA82-D4BF-8F43-BE0D-437FBD2D355F}"/>
              </a:ext>
            </a:extLst>
          </p:cNvPr>
          <p:cNvSpPr>
            <a:spLocks noGrp="1"/>
          </p:cNvSpPr>
          <p:nvPr>
            <p:ph type="title"/>
          </p:nvPr>
        </p:nvSpPr>
        <p:spPr>
          <a:xfrm>
            <a:off x="762001" y="803325"/>
            <a:ext cx="5314536" cy="1325563"/>
          </a:xfrm>
        </p:spPr>
        <p:txBody>
          <a:bodyPr>
            <a:normAutofit/>
          </a:bodyPr>
          <a:lstStyle/>
          <a:p>
            <a:r>
              <a:rPr lang="en-US" sz="5000" dirty="0">
                <a:latin typeface="Trebuchet MS" panose="020B0703020202090204" pitchFamily="34" charset="0"/>
              </a:rPr>
              <a:t>The remnant</a:t>
            </a:r>
          </a:p>
        </p:txBody>
      </p:sp>
      <p:sp>
        <p:nvSpPr>
          <p:cNvPr id="3" name="Content Placeholder 2">
            <a:extLst>
              <a:ext uri="{FF2B5EF4-FFF2-40B4-BE49-F238E27FC236}">
                <a16:creationId xmlns:a16="http://schemas.microsoft.com/office/drawing/2014/main" xmlns="" id="{12D29ECA-2922-914E-87D0-A937F5721F2E}"/>
              </a:ext>
            </a:extLst>
          </p:cNvPr>
          <p:cNvSpPr>
            <a:spLocks noGrp="1"/>
          </p:cNvSpPr>
          <p:nvPr>
            <p:ph idx="1"/>
          </p:nvPr>
        </p:nvSpPr>
        <p:spPr>
          <a:xfrm>
            <a:off x="762000" y="2279018"/>
            <a:ext cx="5314543" cy="3375920"/>
          </a:xfrm>
        </p:spPr>
        <p:txBody>
          <a:bodyPr anchor="t">
            <a:normAutofit/>
          </a:bodyPr>
          <a:lstStyle/>
          <a:p>
            <a:pPr marL="0" indent="0">
              <a:buNone/>
            </a:pPr>
            <a:r>
              <a:rPr lang="en-US" sz="2500" dirty="0"/>
              <a:t>The exiles and former exiles who remained faithful to YHWH and would ultimately restore Jerusalem</a:t>
            </a:r>
          </a:p>
        </p:txBody>
      </p:sp>
      <p:sp>
        <p:nvSpPr>
          <p:cNvPr id="11" name="Freeform: Shape 10">
            <a:extLst>
              <a:ext uri="{FF2B5EF4-FFF2-40B4-BE49-F238E27FC236}">
                <a16:creationId xmlns:a16="http://schemas.microsoft.com/office/drawing/2014/main" xmlns="" id="{CF62D2A7-8207-488C-9F46-316BA81A16C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descr="A vintage photo of a group of people posing for the camera&#10;&#10;Description automatically generated">
            <a:extLst>
              <a:ext uri="{FF2B5EF4-FFF2-40B4-BE49-F238E27FC236}">
                <a16:creationId xmlns:a16="http://schemas.microsoft.com/office/drawing/2014/main" xmlns="" id="{DDFAC176-2305-774D-ABFE-A505B0976479}"/>
              </a:ext>
            </a:extLst>
          </p:cNvPr>
          <p:cNvPicPr>
            <a:picLocks noChangeAspect="1"/>
          </p:cNvPicPr>
          <p:nvPr/>
        </p:nvPicPr>
        <p:blipFill rotWithShape="1">
          <a:blip r:embed="rId3"/>
          <a:srcRect t="17387" r="1" b="1"/>
          <a:stretch/>
        </p:blipFill>
        <p:spPr>
          <a:xfrm>
            <a:off x="6750141" y="-2"/>
            <a:ext cx="5441859" cy="5654940"/>
          </a:xfrm>
          <a:custGeom>
            <a:avLst/>
            <a:gdLst/>
            <a:ahLst/>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p:spPr>
      </p:pic>
      <p:sp>
        <p:nvSpPr>
          <p:cNvPr id="4" name="TextBox 3">
            <a:extLst>
              <a:ext uri="{FF2B5EF4-FFF2-40B4-BE49-F238E27FC236}">
                <a16:creationId xmlns:a16="http://schemas.microsoft.com/office/drawing/2014/main" xmlns="" id="{B42230C3-B9EA-9148-8056-70D6BD71C3C7}"/>
              </a:ext>
            </a:extLst>
          </p:cNvPr>
          <p:cNvSpPr txBox="1"/>
          <p:nvPr/>
        </p:nvSpPr>
        <p:spPr>
          <a:xfrm>
            <a:off x="5887849" y="6304002"/>
            <a:ext cx="6177149" cy="369332"/>
          </a:xfrm>
          <a:prstGeom prst="rect">
            <a:avLst/>
          </a:prstGeom>
          <a:noFill/>
        </p:spPr>
        <p:txBody>
          <a:bodyPr wrap="square" rtlCol="0">
            <a:spAutoFit/>
          </a:bodyPr>
          <a:lstStyle/>
          <a:p>
            <a:pPr algn="r">
              <a:spcAft>
                <a:spcPts val="600"/>
              </a:spcAft>
            </a:pPr>
            <a:r>
              <a:rPr lang="en-US" i="1" dirty="0">
                <a:latin typeface="Trebuchet MS" charset="0"/>
                <a:ea typeface="Trebuchet MS" charset="0"/>
                <a:cs typeface="Trebuchet MS" charset="0"/>
              </a:rPr>
              <a:t>The Exiles Return to Judah</a:t>
            </a:r>
            <a:endParaRPr lang="en-US">
              <a:latin typeface="Trebuchet MS" charset="0"/>
              <a:ea typeface="Trebuchet MS" charset="0"/>
              <a:cs typeface="Trebuchet MS" charset="0"/>
            </a:endParaRPr>
          </a:p>
        </p:txBody>
      </p:sp>
    </p:spTree>
    <p:extLst>
      <p:ext uri="{BB962C8B-B14F-4D97-AF65-F5344CB8AC3E}">
        <p14:creationId xmlns:p14="http://schemas.microsoft.com/office/powerpoint/2010/main" val="97686107"/>
      </p:ext>
    </p:extLst>
  </p:cSld>
  <p:clrMapOvr>
    <a:overrideClrMapping bg1="dk1" tx1="lt1" bg2="dk2" tx2="lt2" accent1="accent1" accent2="accent2" accent3="accent3" accent4="accent4" accent5="accent5" accent6="accent6" hlink="hlink" folHlink="folHlink"/>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xmlns="" id="{4038CB10-1F5C-4D54-9DF7-12586DE5B00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321732"/>
            <a:ext cx="7058307" cy="1964266"/>
          </a:xfrm>
          <a:prstGeom prst="rect">
            <a:avLst/>
          </a:prstGeom>
          <a:solidFill>
            <a:srgbClr val="A721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xmlns="" id="{EFA3BAD1-ED24-AD42-AFDA-C700C1C84ABA}"/>
              </a:ext>
            </a:extLst>
          </p:cNvPr>
          <p:cNvSpPr>
            <a:spLocks noGrp="1"/>
          </p:cNvSpPr>
          <p:nvPr>
            <p:ph type="title"/>
          </p:nvPr>
        </p:nvSpPr>
        <p:spPr>
          <a:xfrm>
            <a:off x="524256" y="491260"/>
            <a:ext cx="6594189" cy="1625210"/>
          </a:xfrm>
        </p:spPr>
        <p:txBody>
          <a:bodyPr>
            <a:normAutofit/>
          </a:bodyPr>
          <a:lstStyle/>
          <a:p>
            <a:r>
              <a:rPr lang="en-US" dirty="0">
                <a:solidFill>
                  <a:srgbClr val="FFFFFF"/>
                </a:solidFill>
                <a:latin typeface="Trebuchet MS" panose="020B0703020202090204" pitchFamily="34" charset="0"/>
              </a:rPr>
              <a:t>Rebuilding the Temple</a:t>
            </a:r>
          </a:p>
        </p:txBody>
      </p:sp>
      <p:pic>
        <p:nvPicPr>
          <p:cNvPr id="6" name="Content Placeholder 5" descr="A picture containing person, man, riding, group&#10;&#10;Description automatically generated">
            <a:extLst>
              <a:ext uri="{FF2B5EF4-FFF2-40B4-BE49-F238E27FC236}">
                <a16:creationId xmlns:a16="http://schemas.microsoft.com/office/drawing/2014/main" xmlns="" id="{B9BFB5D1-31B7-6D4B-BDD2-6744C207859A}"/>
              </a:ext>
            </a:extLst>
          </p:cNvPr>
          <p:cNvPicPr>
            <a:picLocks noChangeAspect="1"/>
          </p:cNvPicPr>
          <p:nvPr/>
        </p:nvPicPr>
        <p:blipFill rotWithShape="1">
          <a:blip r:embed="rId3"/>
          <a:srcRect t="7776" b="3930"/>
          <a:stretch/>
        </p:blipFill>
        <p:spPr>
          <a:xfrm>
            <a:off x="327546" y="2454903"/>
            <a:ext cx="3442801" cy="4080254"/>
          </a:xfrm>
          <a:prstGeom prst="rect">
            <a:avLst/>
          </a:prstGeom>
        </p:spPr>
      </p:pic>
      <p:sp>
        <p:nvSpPr>
          <p:cNvPr id="17" name="Rectangle 16">
            <a:extLst>
              <a:ext uri="{FF2B5EF4-FFF2-40B4-BE49-F238E27FC236}">
                <a16:creationId xmlns:a16="http://schemas.microsoft.com/office/drawing/2014/main" xmlns="" id="{73ED6512-6858-4552-B699-9A97FE9A4EA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6975" y="321732"/>
            <a:ext cx="4313293" cy="6214534"/>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Content Placeholder 11">
            <a:extLst>
              <a:ext uri="{FF2B5EF4-FFF2-40B4-BE49-F238E27FC236}">
                <a16:creationId xmlns:a16="http://schemas.microsoft.com/office/drawing/2014/main" xmlns="" id="{BF653B6D-97BF-472D-9E43-E00BC9B4F09D}"/>
              </a:ext>
            </a:extLst>
          </p:cNvPr>
          <p:cNvSpPr>
            <a:spLocks noGrp="1"/>
          </p:cNvSpPr>
          <p:nvPr>
            <p:ph idx="1"/>
          </p:nvPr>
        </p:nvSpPr>
        <p:spPr>
          <a:xfrm>
            <a:off x="7957973" y="763523"/>
            <a:ext cx="3511296" cy="5330952"/>
          </a:xfrm>
        </p:spPr>
        <p:txBody>
          <a:bodyPr anchor="ctr">
            <a:normAutofit/>
          </a:bodyPr>
          <a:lstStyle/>
          <a:p>
            <a:pPr marL="0" indent="0">
              <a:buNone/>
            </a:pPr>
            <a:endParaRPr lang="en-US" sz="2400" dirty="0">
              <a:solidFill>
                <a:srgbClr val="FFFFFF"/>
              </a:solidFill>
            </a:endParaRPr>
          </a:p>
          <a:p>
            <a:pPr marL="0" indent="0">
              <a:buNone/>
            </a:pPr>
            <a:r>
              <a:rPr lang="en-US" sz="2400" dirty="0">
                <a:solidFill>
                  <a:srgbClr val="FFFFFF"/>
                </a:solidFill>
              </a:rPr>
              <a:t>The Temple was central to the religious identity of the Jews. The Temple was a central institution in the life of Jews after the exile. Rebuilding this central institution became the main mission of Nehemiah.  </a:t>
            </a:r>
          </a:p>
        </p:txBody>
      </p:sp>
      <p:sp>
        <p:nvSpPr>
          <p:cNvPr id="4" name="TextBox 3">
            <a:extLst>
              <a:ext uri="{FF2B5EF4-FFF2-40B4-BE49-F238E27FC236}">
                <a16:creationId xmlns:a16="http://schemas.microsoft.com/office/drawing/2014/main" xmlns="" id="{E7229E87-00ED-6D42-8C8F-DD7841BF0911}"/>
              </a:ext>
            </a:extLst>
          </p:cNvPr>
          <p:cNvSpPr txBox="1"/>
          <p:nvPr/>
        </p:nvSpPr>
        <p:spPr>
          <a:xfrm>
            <a:off x="4751356" y="6509880"/>
            <a:ext cx="7340598" cy="369332"/>
          </a:xfrm>
          <a:prstGeom prst="rect">
            <a:avLst/>
          </a:prstGeom>
          <a:noFill/>
        </p:spPr>
        <p:txBody>
          <a:bodyPr wrap="square" rtlCol="0">
            <a:spAutoFit/>
          </a:bodyPr>
          <a:lstStyle/>
          <a:p>
            <a:pPr algn="r">
              <a:spcAft>
                <a:spcPts val="600"/>
              </a:spcAft>
            </a:pPr>
            <a:r>
              <a:rPr lang="en-US" i="1" dirty="0">
                <a:latin typeface="Trebuchet MS" charset="0"/>
                <a:ea typeface="Trebuchet MS" charset="0"/>
                <a:cs typeface="Trebuchet MS" charset="0"/>
              </a:rPr>
              <a:t>Major Themes of Writing Before, During and After the Exile</a:t>
            </a:r>
            <a:endParaRPr lang="en-US" dirty="0">
              <a:latin typeface="Trebuchet MS" charset="0"/>
              <a:ea typeface="Trebuchet MS" charset="0"/>
              <a:cs typeface="Trebuchet MS" charset="0"/>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74005" y="2389707"/>
            <a:ext cx="3259351" cy="4120173"/>
          </a:xfrm>
          <a:prstGeom prst="rect">
            <a:avLst/>
          </a:prstGeom>
        </p:spPr>
      </p:pic>
      <p:sp>
        <p:nvSpPr>
          <p:cNvPr id="5" name="TextBox 4"/>
          <p:cNvSpPr txBox="1"/>
          <p:nvPr/>
        </p:nvSpPr>
        <p:spPr>
          <a:xfrm>
            <a:off x="-192505" y="-128337"/>
            <a:ext cx="184731" cy="369332"/>
          </a:xfrm>
          <a:prstGeom prst="rect">
            <a:avLst/>
          </a:prstGeom>
          <a:noFill/>
        </p:spPr>
        <p:txBody>
          <a:bodyPr wrap="none" rtlCol="0">
            <a:spAutoFit/>
          </a:bodyPr>
          <a:lstStyle/>
          <a:p>
            <a:endParaRPr lang="en-US"/>
          </a:p>
        </p:txBody>
      </p:sp>
    </p:spTree>
    <p:extLst>
      <p:ext uri="{BB962C8B-B14F-4D97-AF65-F5344CB8AC3E}">
        <p14:creationId xmlns:p14="http://schemas.microsoft.com/office/powerpoint/2010/main" val="20007310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5000" b="-5000"/>
          </a:stretch>
        </a:blipFill>
        <a:effectLst/>
      </p:bgPr>
    </p:bg>
    <p:spTree>
      <p:nvGrpSpPr>
        <p:cNvPr id="1" name=""/>
        <p:cNvGrpSpPr/>
        <p:nvPr/>
      </p:nvGrpSpPr>
      <p:grpSpPr>
        <a:xfrm>
          <a:off x="0" y="0"/>
          <a:ext cx="0" cy="0"/>
          <a:chOff x="0" y="0"/>
          <a:chExt cx="0" cy="0"/>
        </a:xfrm>
      </p:grpSpPr>
      <p:sp>
        <p:nvSpPr>
          <p:cNvPr id="24" name="TextBox 23">
            <a:extLst>
              <a:ext uri="{FF2B5EF4-FFF2-40B4-BE49-F238E27FC236}">
                <a16:creationId xmlns:a16="http://schemas.microsoft.com/office/drawing/2014/main" xmlns="" id="{23161969-553C-0D49-B949-1C38A3C91977}"/>
              </a:ext>
            </a:extLst>
          </p:cNvPr>
          <p:cNvSpPr txBox="1"/>
          <p:nvPr/>
        </p:nvSpPr>
        <p:spPr>
          <a:xfrm>
            <a:off x="4751356" y="6509880"/>
            <a:ext cx="7340598" cy="369332"/>
          </a:xfrm>
          <a:prstGeom prst="rect">
            <a:avLst/>
          </a:prstGeom>
          <a:noFill/>
        </p:spPr>
        <p:txBody>
          <a:bodyPr wrap="square" rtlCol="0">
            <a:spAutoFit/>
          </a:bodyPr>
          <a:lstStyle/>
          <a:p>
            <a:pPr algn="r">
              <a:spcAft>
                <a:spcPts val="600"/>
              </a:spcAft>
            </a:pPr>
            <a:r>
              <a:rPr lang="en-US" i="1" dirty="0">
                <a:solidFill>
                  <a:schemeClr val="bg1"/>
                </a:solidFill>
                <a:latin typeface="Trebuchet MS" charset="0"/>
                <a:ea typeface="Trebuchet MS" charset="0"/>
                <a:cs typeface="Trebuchet MS" charset="0"/>
              </a:rPr>
              <a:t>Major Themes of Writing Before, During and After the Exile</a:t>
            </a:r>
            <a:endParaRPr lang="en-US" dirty="0">
              <a:solidFill>
                <a:schemeClr val="bg1"/>
              </a:solidFill>
              <a:latin typeface="Trebuchet MS" charset="0"/>
              <a:ea typeface="Trebuchet MS" charset="0"/>
              <a:cs typeface="Trebuchet MS" charset="0"/>
            </a:endParaRPr>
          </a:p>
        </p:txBody>
      </p:sp>
      <p:sp>
        <p:nvSpPr>
          <p:cNvPr id="26" name="Content Placeholder 2">
            <a:extLst>
              <a:ext uri="{FF2B5EF4-FFF2-40B4-BE49-F238E27FC236}">
                <a16:creationId xmlns:a16="http://schemas.microsoft.com/office/drawing/2014/main" xmlns="" id="{A64CBE7E-3031-7547-A7B9-20D1813CC262}"/>
              </a:ext>
            </a:extLst>
          </p:cNvPr>
          <p:cNvSpPr txBox="1">
            <a:spLocks/>
          </p:cNvSpPr>
          <p:nvPr/>
        </p:nvSpPr>
        <p:spPr>
          <a:xfrm>
            <a:off x="121299" y="74645"/>
            <a:ext cx="11625942" cy="4951261"/>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solidFill>
                  <a:schemeClr val="bg1"/>
                </a:solidFill>
              </a:rPr>
              <a:t>You whom I have taken from the ends of the earth</a:t>
            </a:r>
          </a:p>
          <a:p>
            <a:pPr marL="0" indent="0">
              <a:buNone/>
            </a:pPr>
            <a:r>
              <a:rPr lang="en-US" dirty="0">
                <a:solidFill>
                  <a:schemeClr val="bg1"/>
                </a:solidFill>
              </a:rPr>
              <a:t>	and summoned from its far-off places,</a:t>
            </a:r>
          </a:p>
          <a:p>
            <a:pPr marL="0" indent="0">
              <a:buNone/>
            </a:pPr>
            <a:r>
              <a:rPr lang="en-US" dirty="0">
                <a:solidFill>
                  <a:schemeClr val="bg1"/>
                </a:solidFill>
              </a:rPr>
              <a:t>To whom I have said, You are my servant;</a:t>
            </a:r>
          </a:p>
          <a:p>
            <a:pPr marL="0" indent="0">
              <a:buNone/>
            </a:pPr>
            <a:r>
              <a:rPr lang="en-US" dirty="0">
                <a:solidFill>
                  <a:schemeClr val="bg1"/>
                </a:solidFill>
              </a:rPr>
              <a:t>	I chose you, I have not rejected you—</a:t>
            </a:r>
          </a:p>
          <a:p>
            <a:pPr marL="0" indent="0">
              <a:buNone/>
            </a:pPr>
            <a:r>
              <a:rPr lang="en-US" dirty="0">
                <a:solidFill>
                  <a:schemeClr val="bg1"/>
                </a:solidFill>
              </a:rPr>
              <a:t>Do not fear: I am with you;</a:t>
            </a:r>
          </a:p>
          <a:p>
            <a:pPr marL="0" indent="0">
              <a:buNone/>
            </a:pPr>
            <a:r>
              <a:rPr lang="en-US" dirty="0">
                <a:solidFill>
                  <a:schemeClr val="bg1"/>
                </a:solidFill>
              </a:rPr>
              <a:t>	do not be anxious: I am your God.</a:t>
            </a:r>
          </a:p>
          <a:p>
            <a:pPr marL="0" indent="0">
              <a:buNone/>
            </a:pPr>
            <a:r>
              <a:rPr lang="en-US" dirty="0">
                <a:solidFill>
                  <a:schemeClr val="bg1"/>
                </a:solidFill>
              </a:rPr>
              <a:t>I will strengthen you, I will help you,</a:t>
            </a:r>
          </a:p>
          <a:p>
            <a:pPr marL="0" indent="0">
              <a:buNone/>
            </a:pPr>
            <a:r>
              <a:rPr lang="en-US" dirty="0">
                <a:solidFill>
                  <a:schemeClr val="bg1"/>
                </a:solidFill>
              </a:rPr>
              <a:t>	I will uphold you with my victorious right</a:t>
            </a:r>
          </a:p>
          <a:p>
            <a:pPr marL="0" indent="0">
              <a:buNone/>
            </a:pPr>
            <a:r>
              <a:rPr lang="en-US" dirty="0">
                <a:solidFill>
                  <a:schemeClr val="bg1"/>
                </a:solidFill>
              </a:rPr>
              <a:t>		 hand.</a:t>
            </a:r>
          </a:p>
          <a:p>
            <a:pPr marL="0" indent="0">
              <a:buNone/>
            </a:pPr>
            <a:r>
              <a:rPr lang="en-US" dirty="0">
                <a:solidFill>
                  <a:schemeClr val="bg1"/>
                </a:solidFill>
              </a:rPr>
              <a:t>			Is 41:9</a:t>
            </a:r>
            <a:endParaRPr lang="en-US" dirty="0"/>
          </a:p>
          <a:p>
            <a:endParaRPr lang="en-US" dirty="0">
              <a:solidFill>
                <a:schemeClr val="bg1"/>
              </a:solidFill>
            </a:endParaRPr>
          </a:p>
        </p:txBody>
      </p:sp>
    </p:spTree>
    <p:extLst>
      <p:ext uri="{BB962C8B-B14F-4D97-AF65-F5344CB8AC3E}">
        <p14:creationId xmlns:p14="http://schemas.microsoft.com/office/powerpoint/2010/main" val="41460588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5F7D5CD-B5D3-5B40-8A9D-9744652CA44B}"/>
              </a:ext>
            </a:extLst>
          </p:cNvPr>
          <p:cNvSpPr>
            <a:spLocks noGrp="1"/>
          </p:cNvSpPr>
          <p:nvPr>
            <p:ph type="title"/>
          </p:nvPr>
        </p:nvSpPr>
        <p:spPr/>
        <p:txBody>
          <a:bodyPr/>
          <a:lstStyle/>
          <a:p>
            <a:r>
              <a:rPr lang="en-US" dirty="0"/>
              <a:t>I</a:t>
            </a:r>
            <a:r>
              <a:rPr lang="en-US" dirty="0" smtClean="0"/>
              <a:t>mages</a:t>
            </a:r>
            <a:endParaRPr lang="en-US" dirty="0"/>
          </a:p>
        </p:txBody>
      </p:sp>
      <p:sp>
        <p:nvSpPr>
          <p:cNvPr id="3" name="Content Placeholder 2">
            <a:extLst>
              <a:ext uri="{FF2B5EF4-FFF2-40B4-BE49-F238E27FC236}">
                <a16:creationId xmlns:a16="http://schemas.microsoft.com/office/drawing/2014/main" xmlns="" id="{C175B0E7-1728-A149-83DA-D08E42B70ABF}"/>
              </a:ext>
            </a:extLst>
          </p:cNvPr>
          <p:cNvSpPr>
            <a:spLocks noGrp="1"/>
          </p:cNvSpPr>
          <p:nvPr>
            <p:ph idx="1"/>
          </p:nvPr>
        </p:nvSpPr>
        <p:spPr/>
        <p:txBody>
          <a:bodyPr>
            <a:normAutofit fontScale="62500" lnSpcReduction="20000"/>
          </a:bodyPr>
          <a:lstStyle/>
          <a:p>
            <a:r>
              <a:rPr lang="en-US" dirty="0" smtClean="0"/>
              <a:t>Slide 2: </a:t>
            </a:r>
            <a:r>
              <a:rPr lang="en-US" dirty="0">
                <a:hlinkClick r:id="rId3"/>
              </a:rPr>
              <a:t>https://commons.wikimedia.org/wiki/File:Kingdoms_of_Israel_and_Judah_map_830.svg</a:t>
            </a:r>
            <a:endParaRPr lang="en-US" dirty="0" smtClean="0"/>
          </a:p>
          <a:p>
            <a:r>
              <a:rPr lang="en-US" dirty="0" smtClean="0"/>
              <a:t>Slide 3: </a:t>
            </a:r>
            <a:r>
              <a:rPr lang="en-US" dirty="0">
                <a:hlinkClick r:id="rId4"/>
              </a:rPr>
              <a:t>https://commons.wikimedia.org/wiki/File:Jesaja_(Michelangelo).</a:t>
            </a:r>
            <a:r>
              <a:rPr lang="en-US" dirty="0" smtClean="0">
                <a:hlinkClick r:id="rId4"/>
              </a:rPr>
              <a:t>jpg</a:t>
            </a:r>
            <a:endParaRPr lang="en-US" dirty="0" smtClean="0"/>
          </a:p>
          <a:p>
            <a:r>
              <a:rPr lang="en-US" dirty="0" smtClean="0"/>
              <a:t>Slide 5: </a:t>
            </a:r>
            <a:r>
              <a:rPr lang="en-US" dirty="0">
                <a:hlinkClick r:id="rId5"/>
              </a:rPr>
              <a:t>https://www.pexels.com/cs-cz/foto/muz-osoba-svoboda-uspech-6945/</a:t>
            </a:r>
            <a:endParaRPr lang="en-US" dirty="0" smtClean="0"/>
          </a:p>
          <a:p>
            <a:r>
              <a:rPr lang="en-US" dirty="0" smtClean="0"/>
              <a:t>Slide </a:t>
            </a:r>
            <a:r>
              <a:rPr lang="en-US" dirty="0"/>
              <a:t>6: </a:t>
            </a:r>
            <a:r>
              <a:rPr lang="en-US" dirty="0">
                <a:hlinkClick r:id="rId6"/>
              </a:rPr>
              <a:t>https://www.thevintagenews.com/2018/12/23/nebuchadnezzar-ii</a:t>
            </a:r>
            <a:r>
              <a:rPr lang="en-US" dirty="0" smtClean="0">
                <a:hlinkClick r:id="rId6"/>
              </a:rPr>
              <a:t>/</a:t>
            </a:r>
            <a:r>
              <a:rPr lang="en-US" dirty="0" smtClean="0"/>
              <a:t> </a:t>
            </a:r>
            <a:endParaRPr lang="en-US" dirty="0"/>
          </a:p>
          <a:p>
            <a:r>
              <a:rPr lang="en-US" dirty="0"/>
              <a:t>Slide 7: </a:t>
            </a:r>
            <a:r>
              <a:rPr lang="en-US" dirty="0" smtClean="0">
                <a:hlinkClick r:id="rId7"/>
              </a:rPr>
              <a:t>https</a:t>
            </a:r>
            <a:r>
              <a:rPr lang="en-US" dirty="0">
                <a:hlinkClick r:id="rId7"/>
              </a:rPr>
              <a:t>://www.thetorah.com/article/voices-in-lamentations-dialogues-in-trauma</a:t>
            </a:r>
            <a:endParaRPr lang="en-US" dirty="0"/>
          </a:p>
          <a:p>
            <a:r>
              <a:rPr lang="en-US" dirty="0"/>
              <a:t>Slide 8: </a:t>
            </a:r>
            <a:r>
              <a:rPr lang="en-US" dirty="0">
                <a:hlinkClick r:id="rId8"/>
              </a:rPr>
              <a:t>https://commons.wikimedia.org/wiki/File:Francesco_Hayez_017.jpg</a:t>
            </a:r>
            <a:endParaRPr lang="en-US" dirty="0" smtClean="0"/>
          </a:p>
          <a:p>
            <a:r>
              <a:rPr lang="en-US" dirty="0" smtClean="0"/>
              <a:t>Slide 11: </a:t>
            </a:r>
            <a:r>
              <a:rPr lang="en-US" dirty="0">
                <a:hlinkClick r:id="rId9"/>
              </a:rPr>
              <a:t>https://upload.wikimedia.org/wikipedia/commons/9/9b/Michelangelo_Buonarroti_027.jpg</a:t>
            </a:r>
            <a:endParaRPr lang="en-US" dirty="0"/>
          </a:p>
          <a:p>
            <a:r>
              <a:rPr lang="en-US" dirty="0" smtClean="0"/>
              <a:t>Slide 12: </a:t>
            </a:r>
            <a:r>
              <a:rPr lang="en-US" dirty="0">
                <a:hlinkClick r:id="rId10"/>
              </a:rPr>
              <a:t>https://www.piqsels.com/en/public-domain-photo-splne </a:t>
            </a:r>
            <a:endParaRPr lang="en-US" dirty="0" smtClean="0"/>
          </a:p>
          <a:p>
            <a:r>
              <a:rPr lang="en-US" dirty="0" smtClean="0"/>
              <a:t>Slide 14: </a:t>
            </a:r>
            <a:r>
              <a:rPr lang="en-US" dirty="0">
                <a:hlinkClick r:id="rId11"/>
              </a:rPr>
              <a:t>https://en.wikipedia.org/wiki/Return_to_Zion#/media/File:104.Cyrus_Restores_the_Vessels_of_the_Temple.jpg</a:t>
            </a:r>
            <a:endParaRPr lang="en-US" dirty="0"/>
          </a:p>
          <a:p>
            <a:r>
              <a:rPr lang="en-US" dirty="0"/>
              <a:t>Slide </a:t>
            </a:r>
            <a:r>
              <a:rPr lang="en-US" dirty="0" smtClean="0"/>
              <a:t>15: </a:t>
            </a:r>
            <a:r>
              <a:rPr lang="en-US" dirty="0" smtClean="0">
                <a:hlinkClick r:id="rId12"/>
              </a:rPr>
              <a:t>https</a:t>
            </a:r>
            <a:r>
              <a:rPr lang="en-US" dirty="0">
                <a:hlinkClick r:id="rId12"/>
              </a:rPr>
              <a:t>://en.wikipedia.org/wiki/Nehemiah#/media/File:Bible_primer,_Old_Testament,_for_use_in_the_primary_department_of_Sunday_schools_(1919)_(14779759334).</a:t>
            </a:r>
            <a:r>
              <a:rPr lang="en-US" dirty="0" smtClean="0">
                <a:hlinkClick r:id="rId12"/>
              </a:rPr>
              <a:t>jpg</a:t>
            </a:r>
            <a:r>
              <a:rPr lang="en-US" dirty="0" smtClean="0"/>
              <a:t> </a:t>
            </a:r>
            <a:endParaRPr lang="en-US" dirty="0"/>
          </a:p>
          <a:p>
            <a:r>
              <a:rPr lang="en-US" dirty="0"/>
              <a:t>Slide </a:t>
            </a:r>
            <a:r>
              <a:rPr lang="en-US" dirty="0" smtClean="0"/>
              <a:t>16: </a:t>
            </a:r>
            <a:r>
              <a:rPr lang="en-US" dirty="0">
                <a:hlinkClick r:id="rId13"/>
              </a:rPr>
              <a:t>https://www.pexels.com/photo/flight-landscape-nature-sky-36717</a:t>
            </a:r>
            <a:r>
              <a:rPr lang="en-US" dirty="0" smtClean="0">
                <a:hlinkClick r:id="rId13"/>
              </a:rPr>
              <a:t>/</a:t>
            </a:r>
            <a:r>
              <a:rPr lang="en-US" dirty="0" smtClean="0"/>
              <a:t> </a:t>
            </a:r>
            <a:endParaRPr lang="en-US" dirty="0"/>
          </a:p>
        </p:txBody>
      </p:sp>
    </p:spTree>
    <p:extLst>
      <p:ext uri="{BB962C8B-B14F-4D97-AF65-F5344CB8AC3E}">
        <p14:creationId xmlns:p14="http://schemas.microsoft.com/office/powerpoint/2010/main" val="38600958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9CCCF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40957BF-D49B-1A4C-BEBF-40A07716D3CD}"/>
              </a:ext>
            </a:extLst>
          </p:cNvPr>
          <p:cNvSpPr>
            <a:spLocks noGrp="1"/>
          </p:cNvSpPr>
          <p:nvPr>
            <p:ph type="title"/>
          </p:nvPr>
        </p:nvSpPr>
        <p:spPr>
          <a:xfrm>
            <a:off x="838200" y="365125"/>
            <a:ext cx="2429933" cy="1325563"/>
          </a:xfrm>
        </p:spPr>
        <p:txBody>
          <a:bodyPr/>
          <a:lstStyle/>
          <a:p>
            <a:pPr algn="ctr"/>
            <a:r>
              <a:rPr lang="en-US" dirty="0">
                <a:solidFill>
                  <a:schemeClr val="bg1"/>
                </a:solidFill>
                <a:latin typeface="Trebuchet MS" panose="020B0703020202090204" pitchFamily="34" charset="0"/>
              </a:rPr>
              <a:t>Judah</a:t>
            </a:r>
          </a:p>
        </p:txBody>
      </p:sp>
      <p:sp>
        <p:nvSpPr>
          <p:cNvPr id="3" name="Content Placeholder 2">
            <a:extLst>
              <a:ext uri="{FF2B5EF4-FFF2-40B4-BE49-F238E27FC236}">
                <a16:creationId xmlns:a16="http://schemas.microsoft.com/office/drawing/2014/main" xmlns="" id="{A04673B1-5BC4-4141-AB17-A76769F79629}"/>
              </a:ext>
            </a:extLst>
          </p:cNvPr>
          <p:cNvSpPr>
            <a:spLocks noGrp="1"/>
          </p:cNvSpPr>
          <p:nvPr>
            <p:ph idx="1"/>
          </p:nvPr>
        </p:nvSpPr>
        <p:spPr>
          <a:xfrm>
            <a:off x="838200" y="1825625"/>
            <a:ext cx="3699933" cy="4351338"/>
          </a:xfrm>
        </p:spPr>
        <p:txBody>
          <a:bodyPr/>
          <a:lstStyle/>
          <a:p>
            <a:r>
              <a:rPr lang="en-US" dirty="0"/>
              <a:t>Tribes of Benjamin and Judah (less land and population)</a:t>
            </a:r>
          </a:p>
          <a:p>
            <a:r>
              <a:rPr lang="en-US" dirty="0"/>
              <a:t>Capital: Jerusalem</a:t>
            </a:r>
          </a:p>
          <a:p>
            <a:r>
              <a:rPr lang="en-US" dirty="0"/>
              <a:t>Conquered by Neo-Babylonian Empire in 586 BC</a:t>
            </a:r>
          </a:p>
          <a:p>
            <a:r>
              <a:rPr lang="en-US" dirty="0"/>
              <a:t>Davidic Kings</a:t>
            </a:r>
          </a:p>
        </p:txBody>
      </p:sp>
      <p:sp>
        <p:nvSpPr>
          <p:cNvPr id="4" name="Title 1">
            <a:extLst>
              <a:ext uri="{FF2B5EF4-FFF2-40B4-BE49-F238E27FC236}">
                <a16:creationId xmlns:a16="http://schemas.microsoft.com/office/drawing/2014/main" xmlns="" id="{FA48D0AD-0A51-0545-A78E-5D4A8FFBAEE3}"/>
              </a:ext>
            </a:extLst>
          </p:cNvPr>
          <p:cNvSpPr txBox="1">
            <a:spLocks/>
          </p:cNvSpPr>
          <p:nvPr/>
        </p:nvSpPr>
        <p:spPr>
          <a:xfrm>
            <a:off x="8068733" y="328613"/>
            <a:ext cx="2429933"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Trebuchet MS" panose="020B0703020202090204" pitchFamily="34" charset="0"/>
              </a:rPr>
              <a:t>Israel</a:t>
            </a:r>
          </a:p>
        </p:txBody>
      </p:sp>
      <p:sp>
        <p:nvSpPr>
          <p:cNvPr id="5" name="Content Placeholder 2">
            <a:extLst>
              <a:ext uri="{FF2B5EF4-FFF2-40B4-BE49-F238E27FC236}">
                <a16:creationId xmlns:a16="http://schemas.microsoft.com/office/drawing/2014/main" xmlns="" id="{F143F489-336F-0B40-834E-5A19DE89BBBE}"/>
              </a:ext>
            </a:extLst>
          </p:cNvPr>
          <p:cNvSpPr txBox="1">
            <a:spLocks/>
          </p:cNvSpPr>
          <p:nvPr/>
        </p:nvSpPr>
        <p:spPr>
          <a:xfrm>
            <a:off x="7653867" y="1825625"/>
            <a:ext cx="3699933"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Remaining 10 tribes of the original 12 (more land and population)</a:t>
            </a:r>
          </a:p>
          <a:p>
            <a:r>
              <a:rPr lang="en-US" dirty="0"/>
              <a:t>Capital: Samaria</a:t>
            </a:r>
          </a:p>
          <a:p>
            <a:r>
              <a:rPr lang="en-US" dirty="0"/>
              <a:t>Conquered by Assyrian Empire in 722 BC</a:t>
            </a:r>
          </a:p>
          <a:p>
            <a:r>
              <a:rPr lang="en-US" dirty="0"/>
              <a:t>Broke off from Israel’s united kingdom  </a:t>
            </a:r>
          </a:p>
          <a:p>
            <a:endParaRPr lang="en-US" dirty="0"/>
          </a:p>
        </p:txBody>
      </p:sp>
      <p:sp>
        <p:nvSpPr>
          <p:cNvPr id="8" name="TextBox 7">
            <a:extLst>
              <a:ext uri="{FF2B5EF4-FFF2-40B4-BE49-F238E27FC236}">
                <a16:creationId xmlns:a16="http://schemas.microsoft.com/office/drawing/2014/main" xmlns="" id="{EC7704D8-86B0-1044-8389-9585F1FC1845}"/>
              </a:ext>
            </a:extLst>
          </p:cNvPr>
          <p:cNvSpPr txBox="1"/>
          <p:nvPr/>
        </p:nvSpPr>
        <p:spPr>
          <a:xfrm>
            <a:off x="5887849" y="6304002"/>
            <a:ext cx="6177149" cy="369332"/>
          </a:xfrm>
          <a:prstGeom prst="rect">
            <a:avLst/>
          </a:prstGeom>
          <a:noFill/>
        </p:spPr>
        <p:txBody>
          <a:bodyPr wrap="square" rtlCol="0">
            <a:spAutoFit/>
          </a:bodyPr>
          <a:lstStyle/>
          <a:p>
            <a:pPr algn="r"/>
            <a:r>
              <a:rPr lang="en-US" i="1" dirty="0">
                <a:latin typeface="Trebuchet MS" charset="0"/>
                <a:ea typeface="Trebuchet MS" charset="0"/>
                <a:cs typeface="Trebuchet MS" charset="0"/>
              </a:rPr>
              <a:t>Heading to Destruction</a:t>
            </a:r>
            <a:endParaRPr lang="en-US" dirty="0">
              <a:latin typeface="Trebuchet MS" charset="0"/>
              <a:ea typeface="Trebuchet MS" charset="0"/>
              <a:cs typeface="Trebuchet MS" charset="0"/>
            </a:endParaRPr>
          </a:p>
        </p:txBody>
      </p:sp>
      <p:pic>
        <p:nvPicPr>
          <p:cNvPr id="1026" name="Picture 2" descr="ile:Kingdoms of Israel and Judah map 830.svg"/>
          <p:cNvPicPr>
            <a:picLocks noChangeAspect="1" noChangeArrowheads="1"/>
          </p:cNvPicPr>
          <p:nvPr/>
        </p:nvPicPr>
        <p:blipFill rotWithShape="1">
          <a:blip r:embed="rId3">
            <a:extLst>
              <a:ext uri="{28A0092B-C50C-407E-A947-70E740481C1C}">
                <a14:useLocalDpi xmlns:a14="http://schemas.microsoft.com/office/drawing/2010/main" val="0"/>
              </a:ext>
            </a:extLst>
          </a:blip>
          <a:srcRect r="32062" b="23753"/>
          <a:stretch/>
        </p:blipFill>
        <p:spPr bwMode="auto">
          <a:xfrm>
            <a:off x="4203032" y="1152161"/>
            <a:ext cx="3450835" cy="46963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31483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xmlns="" id="{ACEAB560-E427-5545-A6D8-9CA9C591D785}"/>
              </a:ext>
            </a:extLst>
          </p:cNvPr>
          <p:cNvSpPr txBox="1"/>
          <p:nvPr/>
        </p:nvSpPr>
        <p:spPr>
          <a:xfrm>
            <a:off x="4965430" y="629268"/>
            <a:ext cx="6586491" cy="1286160"/>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4400" b="1" dirty="0">
                <a:latin typeface="Trebuchet MS" panose="020B0703020202090204" pitchFamily="34" charset="0"/>
                <a:ea typeface="+mj-ea"/>
                <a:cs typeface="+mj-cs"/>
              </a:rPr>
              <a:t>The Book of Isaiah</a:t>
            </a:r>
          </a:p>
        </p:txBody>
      </p:sp>
      <p:sp>
        <p:nvSpPr>
          <p:cNvPr id="3" name="Content Placeholder 2">
            <a:extLst>
              <a:ext uri="{FF2B5EF4-FFF2-40B4-BE49-F238E27FC236}">
                <a16:creationId xmlns:a16="http://schemas.microsoft.com/office/drawing/2014/main" xmlns="" id="{6FFDBE01-3991-8A4D-B374-4E20E3881084}"/>
              </a:ext>
            </a:extLst>
          </p:cNvPr>
          <p:cNvSpPr>
            <a:spLocks noGrp="1"/>
          </p:cNvSpPr>
          <p:nvPr>
            <p:ph idx="1"/>
          </p:nvPr>
        </p:nvSpPr>
        <p:spPr>
          <a:xfrm>
            <a:off x="4965431" y="2459182"/>
            <a:ext cx="6586489" cy="3785419"/>
          </a:xfrm>
        </p:spPr>
        <p:txBody>
          <a:bodyPr vert="horz" lIns="91440" tIns="45720" rIns="91440" bIns="45720" rtlCol="0">
            <a:normAutofit/>
          </a:bodyPr>
          <a:lstStyle/>
          <a:p>
            <a:pPr marL="0" indent="0">
              <a:buNone/>
            </a:pPr>
            <a:r>
              <a:rPr lang="en-US" sz="2000" b="1" dirty="0"/>
              <a:t>Isaiah 1–39</a:t>
            </a:r>
          </a:p>
          <a:p>
            <a:pPr marL="0" indent="0">
              <a:buNone/>
            </a:pPr>
            <a:r>
              <a:rPr lang="en-US" sz="2000" dirty="0"/>
              <a:t>Stories and sayings of the prophet Isaiah of Jerusalem</a:t>
            </a:r>
          </a:p>
          <a:p>
            <a:pPr marL="0" indent="0">
              <a:buNone/>
            </a:pPr>
            <a:endParaRPr lang="en-US" sz="2000" b="1" dirty="0"/>
          </a:p>
          <a:p>
            <a:pPr marL="0" indent="0">
              <a:buNone/>
            </a:pPr>
            <a:r>
              <a:rPr lang="en-US" sz="2000" b="1" dirty="0"/>
              <a:t>Isaiah 40–55</a:t>
            </a:r>
          </a:p>
          <a:p>
            <a:pPr marL="0" indent="0">
              <a:buNone/>
            </a:pPr>
            <a:r>
              <a:rPr lang="en-US" sz="2000" dirty="0"/>
              <a:t>A second prophet or poet, unnamed, not the original</a:t>
            </a:r>
          </a:p>
          <a:p>
            <a:pPr marL="0" indent="0">
              <a:buNone/>
            </a:pPr>
            <a:endParaRPr lang="en-US" sz="2000" dirty="0"/>
          </a:p>
          <a:p>
            <a:pPr marL="0" indent="0">
              <a:buNone/>
            </a:pPr>
            <a:r>
              <a:rPr lang="en-US" sz="2000" b="1" dirty="0"/>
              <a:t>Isaiah 55–66</a:t>
            </a:r>
          </a:p>
          <a:p>
            <a:pPr marL="0" indent="0">
              <a:buNone/>
            </a:pPr>
            <a:r>
              <a:rPr lang="en-US" sz="2000" dirty="0"/>
              <a:t>Recorded by disciples of the prophet of Jerusalem inviting God’s Chosen people to share at the temple</a:t>
            </a:r>
          </a:p>
          <a:p>
            <a:pPr marL="0"/>
            <a:endParaRPr lang="en-US" sz="2000" dirty="0"/>
          </a:p>
        </p:txBody>
      </p:sp>
      <p:pic>
        <p:nvPicPr>
          <p:cNvPr id="13" name="Picture 12" descr="A person holding a baby&#10;&#10;Description automatically generated">
            <a:extLst>
              <a:ext uri="{FF2B5EF4-FFF2-40B4-BE49-F238E27FC236}">
                <a16:creationId xmlns:a16="http://schemas.microsoft.com/office/drawing/2014/main" xmlns="" id="{0B7267FD-BA4F-F846-94E2-C33543D751EA}"/>
              </a:ext>
            </a:extLst>
          </p:cNvPr>
          <p:cNvPicPr>
            <a:picLocks noChangeAspect="1"/>
          </p:cNvPicPr>
          <p:nvPr/>
        </p:nvPicPr>
        <p:blipFill rotWithShape="1">
          <a:blip r:embed="rId3"/>
          <a:srcRect r="1682"/>
          <a:stretch/>
        </p:blipFill>
        <p:spPr>
          <a:xfrm>
            <a:off x="20" y="10"/>
            <a:ext cx="4635571" cy="6857990"/>
          </a:xfrm>
          <a:prstGeom prst="rect">
            <a:avLst/>
          </a:prstGeom>
          <a:effectLst/>
        </p:spPr>
      </p:pic>
      <p:cxnSp>
        <p:nvCxnSpPr>
          <p:cNvPr id="15" name="Straight Connector 17">
            <a:extLst>
              <a:ext uri="{FF2B5EF4-FFF2-40B4-BE49-F238E27FC236}">
                <a16:creationId xmlns:a16="http://schemas.microsoft.com/office/drawing/2014/main" xmlns="" id="{A7F400EE-A8A5-48AF-B4D6-291B52C6F0B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D27660"/>
            </a:solidFill>
          </a:ln>
        </p:spPr>
        <p:style>
          <a:lnRef idx="1">
            <a:schemeClr val="accent1"/>
          </a:lnRef>
          <a:fillRef idx="0">
            <a:schemeClr val="accent1"/>
          </a:fillRef>
          <a:effectRef idx="0">
            <a:schemeClr val="accent1"/>
          </a:effectRef>
          <a:fontRef idx="minor">
            <a:schemeClr val="tx1"/>
          </a:fontRef>
        </p:style>
      </p:cxnSp>
      <p:sp>
        <p:nvSpPr>
          <p:cNvPr id="5" name="Content Placeholder 2">
            <a:extLst>
              <a:ext uri="{FF2B5EF4-FFF2-40B4-BE49-F238E27FC236}">
                <a16:creationId xmlns:a16="http://schemas.microsoft.com/office/drawing/2014/main" xmlns="" id="{2E4F0C80-6B7E-8F42-9D37-47EAC4797885}"/>
              </a:ext>
            </a:extLst>
          </p:cNvPr>
          <p:cNvSpPr txBox="1">
            <a:spLocks/>
          </p:cNvSpPr>
          <p:nvPr/>
        </p:nvSpPr>
        <p:spPr>
          <a:xfrm>
            <a:off x="8959850" y="976332"/>
            <a:ext cx="2429933"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dirty="0"/>
          </a:p>
        </p:txBody>
      </p:sp>
      <p:sp>
        <p:nvSpPr>
          <p:cNvPr id="17" name="TextBox 16">
            <a:extLst>
              <a:ext uri="{FF2B5EF4-FFF2-40B4-BE49-F238E27FC236}">
                <a16:creationId xmlns:a16="http://schemas.microsoft.com/office/drawing/2014/main" xmlns="" id="{9B64E60B-23DE-DF41-963C-F6CBF2722B8E}"/>
              </a:ext>
            </a:extLst>
          </p:cNvPr>
          <p:cNvSpPr txBox="1"/>
          <p:nvPr/>
        </p:nvSpPr>
        <p:spPr>
          <a:xfrm>
            <a:off x="5887849" y="6304002"/>
            <a:ext cx="6177149" cy="369332"/>
          </a:xfrm>
          <a:prstGeom prst="rect">
            <a:avLst/>
          </a:prstGeom>
          <a:noFill/>
        </p:spPr>
        <p:txBody>
          <a:bodyPr wrap="square" rtlCol="0">
            <a:spAutoFit/>
          </a:bodyPr>
          <a:lstStyle/>
          <a:p>
            <a:pPr algn="r"/>
            <a:r>
              <a:rPr lang="en-US" i="1" dirty="0">
                <a:latin typeface="Trebuchet MS" charset="0"/>
                <a:ea typeface="Trebuchet MS" charset="0"/>
                <a:cs typeface="Trebuchet MS" charset="0"/>
              </a:rPr>
              <a:t>Heading to Destruction</a:t>
            </a:r>
            <a:endParaRPr lang="en-US" dirty="0">
              <a:latin typeface="Trebuchet MS" charset="0"/>
              <a:ea typeface="Trebuchet MS" charset="0"/>
              <a:cs typeface="Trebuchet MS" charset="0"/>
            </a:endParaRPr>
          </a:p>
        </p:txBody>
      </p:sp>
    </p:spTree>
    <p:extLst>
      <p:ext uri="{BB962C8B-B14F-4D97-AF65-F5344CB8AC3E}">
        <p14:creationId xmlns:p14="http://schemas.microsoft.com/office/powerpoint/2010/main" val="37749141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BEB913E-CCF1-0044-9D19-370097A05274}"/>
              </a:ext>
            </a:extLst>
          </p:cNvPr>
          <p:cNvSpPr>
            <a:spLocks noGrp="1"/>
          </p:cNvSpPr>
          <p:nvPr>
            <p:ph type="title"/>
          </p:nvPr>
        </p:nvSpPr>
        <p:spPr>
          <a:xfrm>
            <a:off x="4965430" y="629268"/>
            <a:ext cx="6586491" cy="1286160"/>
          </a:xfrm>
        </p:spPr>
        <p:txBody>
          <a:bodyPr anchor="b">
            <a:normAutofit/>
          </a:bodyPr>
          <a:lstStyle/>
          <a:p>
            <a:r>
              <a:rPr lang="en-US" sz="4000" dirty="0">
                <a:solidFill>
                  <a:srgbClr val="15255F"/>
                </a:solidFill>
                <a:latin typeface="Trebuchet MS" panose="020B0703020202090204" pitchFamily="34" charset="0"/>
              </a:rPr>
              <a:t>Micah’s foretelling of Jesus</a:t>
            </a:r>
          </a:p>
        </p:txBody>
      </p:sp>
      <p:sp>
        <p:nvSpPr>
          <p:cNvPr id="3" name="Content Placeholder 2">
            <a:extLst>
              <a:ext uri="{FF2B5EF4-FFF2-40B4-BE49-F238E27FC236}">
                <a16:creationId xmlns:a16="http://schemas.microsoft.com/office/drawing/2014/main" xmlns="" id="{D4B5CCB5-0235-7348-815E-2640A5C0BD1C}"/>
              </a:ext>
            </a:extLst>
          </p:cNvPr>
          <p:cNvSpPr>
            <a:spLocks noGrp="1"/>
          </p:cNvSpPr>
          <p:nvPr>
            <p:ph idx="1"/>
          </p:nvPr>
        </p:nvSpPr>
        <p:spPr>
          <a:xfrm>
            <a:off x="4965431" y="2438400"/>
            <a:ext cx="6586489" cy="3785419"/>
          </a:xfrm>
        </p:spPr>
        <p:txBody>
          <a:bodyPr>
            <a:normAutofit/>
          </a:bodyPr>
          <a:lstStyle/>
          <a:p>
            <a:pPr marL="0" indent="0">
              <a:buNone/>
            </a:pPr>
            <a:r>
              <a:rPr lang="en-US" sz="1600"/>
              <a:t>But you, Bethlehem-Ephrathah</a:t>
            </a:r>
          </a:p>
          <a:p>
            <a:pPr marL="0" indent="0">
              <a:buNone/>
            </a:pPr>
            <a:r>
              <a:rPr lang="en-US" sz="1600"/>
              <a:t>least among the clans of Judah,</a:t>
            </a:r>
          </a:p>
          <a:p>
            <a:pPr marL="0" indent="0">
              <a:buNone/>
            </a:pPr>
            <a:r>
              <a:rPr lang="en-US" sz="1600"/>
              <a:t>From you shall come forth for me</a:t>
            </a:r>
          </a:p>
          <a:p>
            <a:pPr marL="0" indent="0">
              <a:buNone/>
            </a:pPr>
            <a:r>
              <a:rPr lang="en-US" sz="1600"/>
              <a:t>one who is to be ruler in Israel;</a:t>
            </a:r>
          </a:p>
          <a:p>
            <a:pPr marL="0" indent="0">
              <a:buNone/>
            </a:pPr>
            <a:r>
              <a:rPr lang="en-US" sz="1600"/>
              <a:t>Whose origin is from of old,</a:t>
            </a:r>
          </a:p>
          <a:p>
            <a:pPr marL="0" indent="0">
              <a:buNone/>
            </a:pPr>
            <a:r>
              <a:rPr lang="en-US" sz="1600"/>
              <a:t>from ancient times.</a:t>
            </a:r>
          </a:p>
          <a:p>
            <a:pPr marL="0" indent="0">
              <a:buNone/>
            </a:pPr>
            <a:r>
              <a:rPr lang="en-US" sz="1600"/>
              <a:t>Therefore the Lord will give them up, until the time</a:t>
            </a:r>
          </a:p>
          <a:p>
            <a:pPr marL="0" indent="0">
              <a:buNone/>
            </a:pPr>
            <a:r>
              <a:rPr lang="en-US" sz="1600"/>
              <a:t>when she who is to give birth has borne,</a:t>
            </a:r>
          </a:p>
          <a:p>
            <a:pPr marL="0" indent="0">
              <a:buNone/>
            </a:pPr>
            <a:r>
              <a:rPr lang="en-US" sz="1600"/>
              <a:t>Then the rest of his kindred shall return</a:t>
            </a:r>
          </a:p>
          <a:p>
            <a:pPr marL="0" indent="0">
              <a:buNone/>
            </a:pPr>
            <a:r>
              <a:rPr lang="en-US" sz="1600"/>
              <a:t>to the children of Israel. </a:t>
            </a:r>
          </a:p>
          <a:p>
            <a:pPr marL="0" indent="0">
              <a:buNone/>
            </a:pPr>
            <a:r>
              <a:rPr lang="en-US" sz="1600" i="1"/>
              <a:t>Micah 5:1-2</a:t>
            </a:r>
          </a:p>
          <a:p>
            <a:pPr marL="0" indent="0">
              <a:buNone/>
            </a:pPr>
            <a:endParaRPr lang="en-US" sz="1600"/>
          </a:p>
        </p:txBody>
      </p:sp>
      <p:cxnSp>
        <p:nvCxnSpPr>
          <p:cNvPr id="11" name="Straight Connector 10">
            <a:extLst>
              <a:ext uri="{FF2B5EF4-FFF2-40B4-BE49-F238E27FC236}">
                <a16:creationId xmlns:a16="http://schemas.microsoft.com/office/drawing/2014/main" xmlns="" id="{A7F400EE-A8A5-48AF-B4D6-291B52C6F0B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B67C1D"/>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xmlns="" id="{F17F0084-C4E2-F64F-9720-39FDF1562457}"/>
              </a:ext>
            </a:extLst>
          </p:cNvPr>
          <p:cNvSpPr txBox="1"/>
          <p:nvPr/>
        </p:nvSpPr>
        <p:spPr>
          <a:xfrm>
            <a:off x="5887849" y="6304002"/>
            <a:ext cx="6177149" cy="369332"/>
          </a:xfrm>
          <a:prstGeom prst="rect">
            <a:avLst/>
          </a:prstGeom>
          <a:noFill/>
        </p:spPr>
        <p:txBody>
          <a:bodyPr wrap="square" rtlCol="0">
            <a:spAutoFit/>
          </a:bodyPr>
          <a:lstStyle/>
          <a:p>
            <a:pPr algn="r">
              <a:spcAft>
                <a:spcPts val="600"/>
              </a:spcAft>
            </a:pPr>
            <a:r>
              <a:rPr lang="en-US" i="1" dirty="0">
                <a:latin typeface="Trebuchet MS" charset="0"/>
                <a:ea typeface="Trebuchet MS" charset="0"/>
                <a:cs typeface="Trebuchet MS" charset="0"/>
              </a:rPr>
              <a:t>Heading to Destruction</a:t>
            </a:r>
            <a:endParaRPr lang="en-US">
              <a:latin typeface="Trebuchet MS" charset="0"/>
              <a:ea typeface="Trebuchet MS" charset="0"/>
              <a:cs typeface="Trebuchet MS"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4573758" cy="6858000"/>
          </a:xfrm>
          <a:prstGeom prst="rect">
            <a:avLst/>
          </a:prstGeom>
        </p:spPr>
      </p:pic>
    </p:spTree>
    <p:extLst>
      <p:ext uri="{BB962C8B-B14F-4D97-AF65-F5344CB8AC3E}">
        <p14:creationId xmlns:p14="http://schemas.microsoft.com/office/powerpoint/2010/main" val="22900462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A173A04-BB4A-8E4C-B571-E40C5D752AE4}"/>
              </a:ext>
            </a:extLst>
          </p:cNvPr>
          <p:cNvSpPr>
            <a:spLocks noGrp="1"/>
          </p:cNvSpPr>
          <p:nvPr>
            <p:ph type="title"/>
          </p:nvPr>
        </p:nvSpPr>
        <p:spPr/>
        <p:txBody>
          <a:bodyPr/>
          <a:lstStyle/>
          <a:p>
            <a:r>
              <a:rPr lang="en-US" dirty="0">
                <a:solidFill>
                  <a:srgbClr val="7A86B6"/>
                </a:solidFill>
                <a:latin typeface="Trebuchet MS" panose="020B0703020202090204" pitchFamily="34" charset="0"/>
              </a:rPr>
              <a:t>Journal Question	</a:t>
            </a:r>
          </a:p>
        </p:txBody>
      </p:sp>
      <p:sp>
        <p:nvSpPr>
          <p:cNvPr id="3" name="Content Placeholder 2">
            <a:extLst>
              <a:ext uri="{FF2B5EF4-FFF2-40B4-BE49-F238E27FC236}">
                <a16:creationId xmlns:a16="http://schemas.microsoft.com/office/drawing/2014/main" xmlns="" id="{DC09FE10-8E97-ED47-A5F2-430176560D72}"/>
              </a:ext>
            </a:extLst>
          </p:cNvPr>
          <p:cNvSpPr>
            <a:spLocks noGrp="1"/>
          </p:cNvSpPr>
          <p:nvPr>
            <p:ph idx="1"/>
          </p:nvPr>
        </p:nvSpPr>
        <p:spPr>
          <a:xfrm>
            <a:off x="838200" y="1825625"/>
            <a:ext cx="5257800" cy="4351338"/>
          </a:xfrm>
        </p:spPr>
        <p:txBody>
          <a:bodyPr/>
          <a:lstStyle/>
          <a:p>
            <a:pPr marL="0" indent="0">
              <a:buNone/>
            </a:pPr>
            <a:r>
              <a:rPr lang="en-US" dirty="0"/>
              <a:t>Write these words as a heading: </a:t>
            </a:r>
            <a:r>
              <a:rPr lang="en-US" b="1" dirty="0"/>
              <a:t>“Here I am Lord, send me.”</a:t>
            </a:r>
          </a:p>
          <a:p>
            <a:pPr marL="0" indent="0">
              <a:buNone/>
            </a:pPr>
            <a:endParaRPr lang="en-US" dirty="0"/>
          </a:p>
          <a:p>
            <a:pPr marL="0" indent="0">
              <a:buNone/>
            </a:pPr>
            <a:r>
              <a:rPr lang="en-US" dirty="0"/>
              <a:t>Then write an entry telling three things you are willing to do to serve God.</a:t>
            </a:r>
          </a:p>
        </p:txBody>
      </p:sp>
      <p:pic>
        <p:nvPicPr>
          <p:cNvPr id="5" name="Picture 4" descr="A person standing in front of a sunset&#10;&#10;Description automatically generated">
            <a:extLst>
              <a:ext uri="{FF2B5EF4-FFF2-40B4-BE49-F238E27FC236}">
                <a16:creationId xmlns:a16="http://schemas.microsoft.com/office/drawing/2014/main" xmlns="" id="{52BA9727-A1CD-D54A-BB2F-DDD9A81CF46D}"/>
              </a:ext>
            </a:extLst>
          </p:cNvPr>
          <p:cNvPicPr>
            <a:picLocks noChangeAspect="1"/>
          </p:cNvPicPr>
          <p:nvPr/>
        </p:nvPicPr>
        <p:blipFill>
          <a:blip r:embed="rId3"/>
          <a:stretch>
            <a:fillRect/>
          </a:stretch>
        </p:blipFill>
        <p:spPr>
          <a:xfrm>
            <a:off x="6781800" y="1464734"/>
            <a:ext cx="4572000" cy="3429000"/>
          </a:xfrm>
          <a:prstGeom prst="rect">
            <a:avLst/>
          </a:prstGeom>
        </p:spPr>
      </p:pic>
    </p:spTree>
    <p:extLst>
      <p:ext uri="{BB962C8B-B14F-4D97-AF65-F5344CB8AC3E}">
        <p14:creationId xmlns:p14="http://schemas.microsoft.com/office/powerpoint/2010/main" val="11276021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xmlns="" id="{4038CB10-1F5C-4D54-9DF7-12586DE5B00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8969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xmlns="" id="{78427AA9-0D99-F841-9DD9-6EA53A784C56}"/>
              </a:ext>
            </a:extLst>
          </p:cNvPr>
          <p:cNvSpPr>
            <a:spLocks noGrp="1"/>
          </p:cNvSpPr>
          <p:nvPr>
            <p:ph type="title"/>
          </p:nvPr>
        </p:nvSpPr>
        <p:spPr>
          <a:xfrm>
            <a:off x="524256" y="4767072"/>
            <a:ext cx="6594189" cy="1625210"/>
          </a:xfrm>
        </p:spPr>
        <p:txBody>
          <a:bodyPr>
            <a:normAutofit/>
          </a:bodyPr>
          <a:lstStyle/>
          <a:p>
            <a:pPr algn="r"/>
            <a:r>
              <a:rPr lang="en-US" dirty="0">
                <a:solidFill>
                  <a:srgbClr val="FFFFFF"/>
                </a:solidFill>
                <a:latin typeface="Trebuchet MS" panose="020B0703020202090204" pitchFamily="34" charset="0"/>
              </a:rPr>
              <a:t>Babylonian Exile</a:t>
            </a:r>
          </a:p>
        </p:txBody>
      </p:sp>
      <p:pic>
        <p:nvPicPr>
          <p:cNvPr id="6" name="Picture 5" descr="A close up of a stone wall&#10;&#10;Description automatically generated">
            <a:extLst>
              <a:ext uri="{FF2B5EF4-FFF2-40B4-BE49-F238E27FC236}">
                <a16:creationId xmlns:a16="http://schemas.microsoft.com/office/drawing/2014/main" xmlns="" id="{93523151-EAEF-3046-8A4B-03D9177EF8BF}"/>
              </a:ext>
            </a:extLst>
          </p:cNvPr>
          <p:cNvPicPr>
            <a:picLocks noChangeAspect="1"/>
          </p:cNvPicPr>
          <p:nvPr/>
        </p:nvPicPr>
        <p:blipFill rotWithShape="1">
          <a:blip r:embed="rId3"/>
          <a:srcRect l="7634" r="-1" b="-1"/>
          <a:stretch/>
        </p:blipFill>
        <p:spPr>
          <a:xfrm>
            <a:off x="327547" y="321733"/>
            <a:ext cx="7058306" cy="4107392"/>
          </a:xfrm>
          <a:prstGeom prst="rect">
            <a:avLst/>
          </a:prstGeom>
        </p:spPr>
      </p:pic>
      <p:sp>
        <p:nvSpPr>
          <p:cNvPr id="13" name="Rectangle 12">
            <a:extLst>
              <a:ext uri="{FF2B5EF4-FFF2-40B4-BE49-F238E27FC236}">
                <a16:creationId xmlns:a16="http://schemas.microsoft.com/office/drawing/2014/main" xmlns="" id="{73ED6512-6858-4552-B699-9A97FE9A4EA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462C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xmlns="" id="{C20A4CD9-A40C-2047-B6B2-9AF229FF1C6E}"/>
              </a:ext>
            </a:extLst>
          </p:cNvPr>
          <p:cNvSpPr>
            <a:spLocks noGrp="1"/>
          </p:cNvSpPr>
          <p:nvPr>
            <p:ph idx="1"/>
          </p:nvPr>
        </p:nvSpPr>
        <p:spPr>
          <a:xfrm>
            <a:off x="8029319" y="917725"/>
            <a:ext cx="3424739" cy="4852362"/>
          </a:xfrm>
        </p:spPr>
        <p:txBody>
          <a:bodyPr anchor="ctr">
            <a:normAutofit fontScale="92500"/>
          </a:bodyPr>
          <a:lstStyle/>
          <a:p>
            <a:pPr marL="0" indent="0">
              <a:buNone/>
            </a:pPr>
            <a:endParaRPr lang="en-US" dirty="0">
              <a:solidFill>
                <a:schemeClr val="bg1"/>
              </a:solidFill>
            </a:endParaRPr>
          </a:p>
          <a:p>
            <a:pPr marL="0" indent="0" algn="ctr">
              <a:buNone/>
            </a:pPr>
            <a:r>
              <a:rPr lang="en-US" dirty="0">
                <a:solidFill>
                  <a:schemeClr val="bg1"/>
                </a:solidFill>
              </a:rPr>
              <a:t>Chronology</a:t>
            </a:r>
          </a:p>
          <a:p>
            <a:r>
              <a:rPr lang="en-US" dirty="0">
                <a:solidFill>
                  <a:schemeClr val="bg1"/>
                </a:solidFill>
              </a:rPr>
              <a:t>Babylonian king captures Jerusalem.</a:t>
            </a:r>
          </a:p>
          <a:p>
            <a:r>
              <a:rPr lang="en-US" dirty="0">
                <a:solidFill>
                  <a:srgbClr val="FFFFFF"/>
                </a:solidFill>
              </a:rPr>
              <a:t>Many Jews are exiled.</a:t>
            </a:r>
          </a:p>
          <a:p>
            <a:r>
              <a:rPr lang="en-US" dirty="0">
                <a:solidFill>
                  <a:srgbClr val="FFFFFF"/>
                </a:solidFill>
              </a:rPr>
              <a:t>There is an attempted revolt against by puppet king Zedekiah.</a:t>
            </a:r>
          </a:p>
          <a:p>
            <a:r>
              <a:rPr lang="en-US" dirty="0">
                <a:solidFill>
                  <a:srgbClr val="FFFFFF"/>
                </a:solidFill>
              </a:rPr>
              <a:t>Jerusalem is crushed and the Temple is  destroyed</a:t>
            </a:r>
          </a:p>
          <a:p>
            <a:endParaRPr lang="en-US" dirty="0">
              <a:solidFill>
                <a:srgbClr val="FFFFFF"/>
              </a:solidFill>
            </a:endParaRPr>
          </a:p>
        </p:txBody>
      </p:sp>
      <p:sp>
        <p:nvSpPr>
          <p:cNvPr id="4" name="TextBox 3">
            <a:extLst>
              <a:ext uri="{FF2B5EF4-FFF2-40B4-BE49-F238E27FC236}">
                <a16:creationId xmlns:a16="http://schemas.microsoft.com/office/drawing/2014/main" xmlns="" id="{8AF7983E-7459-4B47-829D-9E45E0328FD5}"/>
              </a:ext>
            </a:extLst>
          </p:cNvPr>
          <p:cNvSpPr txBox="1"/>
          <p:nvPr/>
        </p:nvSpPr>
        <p:spPr>
          <a:xfrm>
            <a:off x="5846286" y="6488668"/>
            <a:ext cx="6177149" cy="369332"/>
          </a:xfrm>
          <a:prstGeom prst="rect">
            <a:avLst/>
          </a:prstGeom>
          <a:noFill/>
        </p:spPr>
        <p:txBody>
          <a:bodyPr wrap="square" rtlCol="0">
            <a:spAutoFit/>
          </a:bodyPr>
          <a:lstStyle/>
          <a:p>
            <a:pPr algn="r">
              <a:spcAft>
                <a:spcPts val="600"/>
              </a:spcAft>
            </a:pPr>
            <a:r>
              <a:rPr lang="en-US" i="1" dirty="0">
                <a:latin typeface="Trebuchet MS" charset="0"/>
                <a:ea typeface="Trebuchet MS" charset="0"/>
                <a:cs typeface="Trebuchet MS" charset="0"/>
              </a:rPr>
              <a:t>The Exile of Judah</a:t>
            </a:r>
            <a:endParaRPr lang="en-US" dirty="0">
              <a:latin typeface="Trebuchet MS" charset="0"/>
              <a:ea typeface="Trebuchet MS" charset="0"/>
              <a:cs typeface="Trebuchet MS" charset="0"/>
            </a:endParaRPr>
          </a:p>
        </p:txBody>
      </p:sp>
    </p:spTree>
    <p:extLst>
      <p:ext uri="{BB962C8B-B14F-4D97-AF65-F5344CB8AC3E}">
        <p14:creationId xmlns:p14="http://schemas.microsoft.com/office/powerpoint/2010/main" val="37907313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CDA64B6-3628-994D-99F7-6DE0B0F43433}"/>
              </a:ext>
            </a:extLst>
          </p:cNvPr>
          <p:cNvSpPr>
            <a:spLocks noGrp="1"/>
          </p:cNvSpPr>
          <p:nvPr>
            <p:ph type="title"/>
          </p:nvPr>
        </p:nvSpPr>
        <p:spPr>
          <a:xfrm>
            <a:off x="339437" y="384742"/>
            <a:ext cx="5257800" cy="1325563"/>
          </a:xfrm>
        </p:spPr>
        <p:txBody>
          <a:bodyPr/>
          <a:lstStyle/>
          <a:p>
            <a:pPr algn="ctr"/>
            <a:r>
              <a:rPr lang="en-US" dirty="0">
                <a:solidFill>
                  <a:schemeClr val="bg1"/>
                </a:solidFill>
                <a:latin typeface="Trebuchet MS" panose="020B0703020202090204" pitchFamily="34" charset="0"/>
              </a:rPr>
              <a:t>Lamentations</a:t>
            </a:r>
          </a:p>
        </p:txBody>
      </p:sp>
      <p:sp>
        <p:nvSpPr>
          <p:cNvPr id="3" name="Content Placeholder 2">
            <a:extLst>
              <a:ext uri="{FF2B5EF4-FFF2-40B4-BE49-F238E27FC236}">
                <a16:creationId xmlns:a16="http://schemas.microsoft.com/office/drawing/2014/main" xmlns="" id="{CA50D0EE-D300-544D-B683-A34F0D106679}"/>
              </a:ext>
            </a:extLst>
          </p:cNvPr>
          <p:cNvSpPr>
            <a:spLocks noGrp="1"/>
          </p:cNvSpPr>
          <p:nvPr>
            <p:ph idx="1"/>
          </p:nvPr>
        </p:nvSpPr>
        <p:spPr>
          <a:xfrm>
            <a:off x="6014851" y="1353992"/>
            <a:ext cx="6177149" cy="4351338"/>
          </a:xfrm>
        </p:spPr>
        <p:txBody>
          <a:bodyPr>
            <a:normAutofit/>
          </a:bodyPr>
          <a:lstStyle/>
          <a:p>
            <a:pPr marL="0" indent="0">
              <a:buNone/>
            </a:pPr>
            <a:r>
              <a:rPr lang="en-US" sz="2400" dirty="0"/>
              <a:t>My eyes stream with tears over the destruction</a:t>
            </a:r>
          </a:p>
          <a:p>
            <a:pPr marL="0" indent="0">
              <a:buNone/>
            </a:pPr>
            <a:r>
              <a:rPr lang="en-US" sz="2400" dirty="0"/>
              <a:t>of the daughter of my people.</a:t>
            </a:r>
          </a:p>
          <a:p>
            <a:pPr marL="0" indent="0">
              <a:buNone/>
            </a:pPr>
            <a:r>
              <a:rPr lang="en-US" sz="2400" dirty="0"/>
              <a:t>My eyes will flow without ceasing,</a:t>
            </a:r>
          </a:p>
          <a:p>
            <a:pPr marL="0" indent="0">
              <a:buNone/>
            </a:pPr>
            <a:r>
              <a:rPr lang="en-US" sz="2400" dirty="0"/>
              <a:t>without rest,</a:t>
            </a:r>
          </a:p>
          <a:p>
            <a:pPr marL="0" indent="0">
              <a:buNone/>
            </a:pPr>
            <a:r>
              <a:rPr lang="en-US" sz="2400" dirty="0"/>
              <a:t>Until the LORD from heaven</a:t>
            </a:r>
          </a:p>
          <a:p>
            <a:pPr marL="0" indent="0">
              <a:buNone/>
            </a:pPr>
            <a:r>
              <a:rPr lang="en-US" sz="2400" dirty="0"/>
              <a:t>looks down and sees.</a:t>
            </a:r>
          </a:p>
          <a:p>
            <a:pPr marL="0" indent="0">
              <a:buNone/>
            </a:pPr>
            <a:r>
              <a:rPr lang="en-US" sz="2400" dirty="0"/>
              <a:t>I am tormented by the sight</a:t>
            </a:r>
          </a:p>
          <a:p>
            <a:pPr marL="0" indent="0">
              <a:buNone/>
            </a:pPr>
            <a:r>
              <a:rPr lang="en-US" sz="2400" dirty="0"/>
              <a:t>of all the daughters of my city.</a:t>
            </a:r>
          </a:p>
          <a:p>
            <a:pPr marL="0" indent="0">
              <a:buNone/>
            </a:pPr>
            <a:r>
              <a:rPr lang="en-US" sz="2400" i="1" dirty="0"/>
              <a:t>                                 Lamentations 3:48-51</a:t>
            </a:r>
          </a:p>
          <a:p>
            <a:endParaRPr lang="en-US" sz="2400" dirty="0"/>
          </a:p>
        </p:txBody>
      </p:sp>
      <p:sp>
        <p:nvSpPr>
          <p:cNvPr id="4" name="TextBox 3">
            <a:extLst>
              <a:ext uri="{FF2B5EF4-FFF2-40B4-BE49-F238E27FC236}">
                <a16:creationId xmlns:a16="http://schemas.microsoft.com/office/drawing/2014/main" xmlns="" id="{B8A3389C-A5D0-F145-993C-54B20D3F0CE6}"/>
              </a:ext>
            </a:extLst>
          </p:cNvPr>
          <p:cNvSpPr txBox="1"/>
          <p:nvPr/>
        </p:nvSpPr>
        <p:spPr>
          <a:xfrm>
            <a:off x="5887849" y="6304002"/>
            <a:ext cx="6177149" cy="369332"/>
          </a:xfrm>
          <a:prstGeom prst="rect">
            <a:avLst/>
          </a:prstGeom>
          <a:noFill/>
        </p:spPr>
        <p:txBody>
          <a:bodyPr wrap="square" rtlCol="0">
            <a:spAutoFit/>
          </a:bodyPr>
          <a:lstStyle/>
          <a:p>
            <a:pPr algn="r"/>
            <a:r>
              <a:rPr lang="en-US" i="1" dirty="0">
                <a:latin typeface="Trebuchet MS" charset="0"/>
                <a:ea typeface="Trebuchet MS" charset="0"/>
                <a:cs typeface="Trebuchet MS" charset="0"/>
              </a:rPr>
              <a:t>The Exile of Judah</a:t>
            </a:r>
            <a:endParaRPr lang="en-US" dirty="0">
              <a:latin typeface="Trebuchet MS" charset="0"/>
              <a:ea typeface="Trebuchet MS" charset="0"/>
              <a:cs typeface="Trebuchet MS" charset="0"/>
            </a:endParaRPr>
          </a:p>
        </p:txBody>
      </p:sp>
      <p:pic>
        <p:nvPicPr>
          <p:cNvPr id="5" name="Picture 4">
            <a:extLst>
              <a:ext uri="{FF2B5EF4-FFF2-40B4-BE49-F238E27FC236}">
                <a16:creationId xmlns:a16="http://schemas.microsoft.com/office/drawing/2014/main" xmlns="" id="{B5D05E61-0C19-D741-8058-6D1A1094AF64}"/>
              </a:ext>
            </a:extLst>
          </p:cNvPr>
          <p:cNvPicPr>
            <a:picLocks noChangeAspect="1"/>
          </p:cNvPicPr>
          <p:nvPr/>
        </p:nvPicPr>
        <p:blipFill>
          <a:blip r:embed="rId3"/>
          <a:srcRect/>
          <a:stretch/>
        </p:blipFill>
        <p:spPr>
          <a:xfrm>
            <a:off x="339437" y="1710305"/>
            <a:ext cx="5257800" cy="3838194"/>
          </a:xfrm>
          <a:prstGeom prst="rect">
            <a:avLst/>
          </a:prstGeom>
        </p:spPr>
      </p:pic>
    </p:spTree>
    <p:extLst>
      <p:ext uri="{BB962C8B-B14F-4D97-AF65-F5344CB8AC3E}">
        <p14:creationId xmlns:p14="http://schemas.microsoft.com/office/powerpoint/2010/main" val="37034729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xmlns="" id="{823AC064-BC96-4F32-8AE1-B2FD3875482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96882" y="280374"/>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819DCA25-B3D7-5D4E-8656-37EA96EEAAB8}"/>
              </a:ext>
            </a:extLst>
          </p:cNvPr>
          <p:cNvSpPr>
            <a:spLocks noGrp="1"/>
          </p:cNvSpPr>
          <p:nvPr>
            <p:ph type="title"/>
          </p:nvPr>
        </p:nvSpPr>
        <p:spPr>
          <a:xfrm>
            <a:off x="546351" y="433545"/>
            <a:ext cx="11139854" cy="930447"/>
          </a:xfrm>
        </p:spPr>
        <p:txBody>
          <a:bodyPr vert="horz" lIns="91440" tIns="45720" rIns="91440" bIns="45720" rtlCol="0" anchor="b">
            <a:normAutofit/>
          </a:bodyPr>
          <a:lstStyle/>
          <a:p>
            <a:pPr algn="ctr"/>
            <a:r>
              <a:rPr lang="en-US" sz="5400" dirty="0">
                <a:solidFill>
                  <a:srgbClr val="FFFFFF"/>
                </a:solidFill>
                <a:latin typeface="Trebuchet MS" panose="020B0703020202090204" pitchFamily="34" charset="0"/>
              </a:rPr>
              <a:t>Evidence of Captivity</a:t>
            </a:r>
          </a:p>
        </p:txBody>
      </p:sp>
      <p:sp>
        <p:nvSpPr>
          <p:cNvPr id="10" name="Content Placeholder 9">
            <a:extLst>
              <a:ext uri="{FF2B5EF4-FFF2-40B4-BE49-F238E27FC236}">
                <a16:creationId xmlns:a16="http://schemas.microsoft.com/office/drawing/2014/main" xmlns="" id="{D84DCF29-5F84-4966-9512-6E52D1069C96}"/>
              </a:ext>
            </a:extLst>
          </p:cNvPr>
          <p:cNvSpPr>
            <a:spLocks noGrp="1"/>
          </p:cNvSpPr>
          <p:nvPr>
            <p:ph idx="1"/>
          </p:nvPr>
        </p:nvSpPr>
        <p:spPr>
          <a:xfrm>
            <a:off x="1544278" y="1645723"/>
            <a:ext cx="9144000" cy="420001"/>
          </a:xfrm>
        </p:spPr>
        <p:txBody>
          <a:bodyPr vert="horz" lIns="91440" tIns="45720" rIns="91440" bIns="45720" rtlCol="0">
            <a:normAutofit/>
          </a:bodyPr>
          <a:lstStyle/>
          <a:p>
            <a:pPr marL="0" indent="0" algn="ctr">
              <a:buNone/>
            </a:pPr>
            <a:r>
              <a:rPr lang="en-US" sz="2000" i="1" dirty="0">
                <a:solidFill>
                  <a:srgbClr val="BB7E6F"/>
                </a:solidFill>
              </a:rPr>
              <a:t>The Exile of Judah</a:t>
            </a:r>
            <a:endParaRPr lang="en-US" sz="2000" dirty="0">
              <a:solidFill>
                <a:srgbClr val="BB7E6F"/>
              </a:solidFill>
            </a:endParaRPr>
          </a:p>
        </p:txBody>
      </p:sp>
      <p:cxnSp>
        <p:nvCxnSpPr>
          <p:cNvPr id="15" name="Straight Connector 14">
            <a:extLst>
              <a:ext uri="{FF2B5EF4-FFF2-40B4-BE49-F238E27FC236}">
                <a16:creationId xmlns:a16="http://schemas.microsoft.com/office/drawing/2014/main" xmlns="" id="{7E7C77BC-7138-40B1-A15B-20F57A494629}"/>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30078" y="1522292"/>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5" name="Content Placeholder 4" descr="A group of people standing in front of a crowd&#10;&#10;Description automatically generated">
            <a:extLst>
              <a:ext uri="{FF2B5EF4-FFF2-40B4-BE49-F238E27FC236}">
                <a16:creationId xmlns:a16="http://schemas.microsoft.com/office/drawing/2014/main" xmlns="" id="{DE995663-E7BF-5242-8874-7C96E284854E}"/>
              </a:ext>
            </a:extLst>
          </p:cNvPr>
          <p:cNvPicPr>
            <a:picLocks noChangeAspect="1"/>
          </p:cNvPicPr>
          <p:nvPr/>
        </p:nvPicPr>
        <p:blipFill>
          <a:blip r:embed="rId3"/>
          <a:stretch>
            <a:fillRect/>
          </a:stretch>
        </p:blipFill>
        <p:spPr>
          <a:xfrm>
            <a:off x="6481894" y="2447033"/>
            <a:ext cx="5455917" cy="3723663"/>
          </a:xfrm>
          <a:prstGeom prst="rect">
            <a:avLst/>
          </a:prstGeom>
        </p:spPr>
      </p:pic>
      <p:cxnSp>
        <p:nvCxnSpPr>
          <p:cNvPr id="17" name="Straight Connector 16">
            <a:extLst>
              <a:ext uri="{FF2B5EF4-FFF2-40B4-BE49-F238E27FC236}">
                <a16:creationId xmlns:a16="http://schemas.microsoft.com/office/drawing/2014/main" xmlns="" id="{DB146403-F3D6-484B-B2ED-97F9565D037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116278" y="2596836"/>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xmlns="" id="{EAC43A53-2633-B443-94BE-0A5949224777}"/>
              </a:ext>
            </a:extLst>
          </p:cNvPr>
          <p:cNvSpPr txBox="1"/>
          <p:nvPr/>
        </p:nvSpPr>
        <p:spPr>
          <a:xfrm>
            <a:off x="5887849" y="6304002"/>
            <a:ext cx="6177149" cy="369332"/>
          </a:xfrm>
          <a:prstGeom prst="rect">
            <a:avLst/>
          </a:prstGeom>
          <a:noFill/>
        </p:spPr>
        <p:txBody>
          <a:bodyPr wrap="square" rtlCol="0">
            <a:spAutoFit/>
          </a:bodyPr>
          <a:lstStyle/>
          <a:p>
            <a:pPr algn="r"/>
            <a:r>
              <a:rPr lang="en-US" i="1" dirty="0">
                <a:latin typeface="Trebuchet MS" charset="0"/>
                <a:ea typeface="Trebuchet MS" charset="0"/>
                <a:cs typeface="Trebuchet MS" charset="0"/>
              </a:rPr>
              <a:t>The Exile of Judah</a:t>
            </a:r>
            <a:endParaRPr lang="en-US" dirty="0">
              <a:latin typeface="Trebuchet MS" charset="0"/>
              <a:ea typeface="Trebuchet MS" charset="0"/>
              <a:cs typeface="Trebuchet MS" charset="0"/>
            </a:endParaRPr>
          </a:p>
        </p:txBody>
      </p:sp>
      <p:sp>
        <p:nvSpPr>
          <p:cNvPr id="3" name="TextBox 2">
            <a:extLst>
              <a:ext uri="{FF2B5EF4-FFF2-40B4-BE49-F238E27FC236}">
                <a16:creationId xmlns:a16="http://schemas.microsoft.com/office/drawing/2014/main" xmlns="" id="{E6D35B87-859A-7C48-A5EC-9CE6F675B1B1}"/>
              </a:ext>
            </a:extLst>
          </p:cNvPr>
          <p:cNvSpPr txBox="1"/>
          <p:nvPr/>
        </p:nvSpPr>
        <p:spPr>
          <a:xfrm>
            <a:off x="396882" y="2124630"/>
            <a:ext cx="5353781" cy="5355312"/>
          </a:xfrm>
          <a:prstGeom prst="rect">
            <a:avLst/>
          </a:prstGeom>
          <a:noFill/>
        </p:spPr>
        <p:txBody>
          <a:bodyPr wrap="square" rtlCol="0">
            <a:spAutoFit/>
          </a:bodyPr>
          <a:lstStyle/>
          <a:p>
            <a:r>
              <a:rPr lang="en-US" dirty="0"/>
              <a:t>Arise, shake off the dust,</a:t>
            </a:r>
          </a:p>
          <a:p>
            <a:r>
              <a:rPr lang="en-US" dirty="0"/>
              <a:t>sit enthroned, Jerusalem;</a:t>
            </a:r>
          </a:p>
          <a:p>
            <a:r>
              <a:rPr lang="en-US" dirty="0"/>
              <a:t>Loose the bonds from your neck,</a:t>
            </a:r>
          </a:p>
          <a:p>
            <a:r>
              <a:rPr lang="en-US" dirty="0"/>
              <a:t>captive daughter Zion! </a:t>
            </a:r>
            <a:br>
              <a:rPr lang="en-US" dirty="0"/>
            </a:br>
            <a:r>
              <a:rPr lang="en-US" i="1" dirty="0"/>
              <a:t>Isaiah 52:2</a:t>
            </a:r>
            <a:endParaRPr lang="en-US" dirty="0"/>
          </a:p>
          <a:p>
            <a:endParaRPr lang="en-US" dirty="0"/>
          </a:p>
          <a:p>
            <a:r>
              <a:rPr lang="en-US" dirty="0"/>
              <a:t>Yet even she became an exile,</a:t>
            </a:r>
          </a:p>
          <a:p>
            <a:r>
              <a:rPr lang="en-US" dirty="0"/>
              <a:t>and went into captivity;</a:t>
            </a:r>
          </a:p>
          <a:p>
            <a:r>
              <a:rPr lang="en-US" dirty="0"/>
              <a:t>Even her little ones were dashed to pieces</a:t>
            </a:r>
          </a:p>
          <a:p>
            <a:r>
              <a:rPr lang="en-US" dirty="0"/>
              <a:t>at the corner of every street;</a:t>
            </a:r>
          </a:p>
          <a:p>
            <a:r>
              <a:rPr lang="en-US" dirty="0"/>
              <a:t>For her nobles they cast lots,</a:t>
            </a:r>
          </a:p>
          <a:p>
            <a:r>
              <a:rPr lang="en-US" dirty="0"/>
              <a:t>and all her great ones were put into chains. </a:t>
            </a:r>
          </a:p>
          <a:p>
            <a:r>
              <a:rPr lang="en-US" i="1" dirty="0"/>
              <a:t>Nahum 3:10</a:t>
            </a:r>
          </a:p>
          <a:p>
            <a:endParaRPr lang="en-US" dirty="0"/>
          </a:p>
          <a:p>
            <a:r>
              <a:rPr lang="en-US" dirty="0"/>
              <a:t>He brought them forth from darkness and the shadow of death and broke their chains asunder.</a:t>
            </a:r>
          </a:p>
          <a:p>
            <a:r>
              <a:rPr lang="en-US" i="1" dirty="0"/>
              <a:t>Psalm 107:14</a:t>
            </a:r>
          </a:p>
          <a:p>
            <a:endParaRPr lang="en-US" dirty="0"/>
          </a:p>
          <a:p>
            <a:endParaRPr lang="en-US" dirty="0"/>
          </a:p>
        </p:txBody>
      </p:sp>
    </p:spTree>
    <p:extLst>
      <p:ext uri="{BB962C8B-B14F-4D97-AF65-F5344CB8AC3E}">
        <p14:creationId xmlns:p14="http://schemas.microsoft.com/office/powerpoint/2010/main" val="15458577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a:extLst>
              <a:ext uri="{FF2B5EF4-FFF2-40B4-BE49-F238E27FC236}">
                <a16:creationId xmlns:a16="http://schemas.microsoft.com/office/drawing/2014/main" xmlns="" id="{423F4D52-7342-A142-8EF5-C3A4090AE327}"/>
              </a:ext>
            </a:extLst>
          </p:cNvPr>
          <p:cNvSpPr/>
          <p:nvPr/>
        </p:nvSpPr>
        <p:spPr>
          <a:xfrm>
            <a:off x="8371489" y="317828"/>
            <a:ext cx="3216165" cy="3689131"/>
          </a:xfrm>
          <a:prstGeom prst="ellipse">
            <a:avLst/>
          </a:prstGeom>
          <a:solidFill>
            <a:srgbClr val="A721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Ezekiel was deported with the first group of exiles in 597 BC and began his role as a prophet in Babylonia five years later. He was the first prophet called to prophesy outside the Holy Land. </a:t>
            </a:r>
          </a:p>
        </p:txBody>
      </p:sp>
      <p:sp>
        <p:nvSpPr>
          <p:cNvPr id="6" name="Oval 5">
            <a:extLst>
              <a:ext uri="{FF2B5EF4-FFF2-40B4-BE49-F238E27FC236}">
                <a16:creationId xmlns:a16="http://schemas.microsoft.com/office/drawing/2014/main" xmlns="" id="{8DF4B0F9-6C57-4046-AF02-E1B12751D616}"/>
              </a:ext>
            </a:extLst>
          </p:cNvPr>
          <p:cNvSpPr/>
          <p:nvPr/>
        </p:nvSpPr>
        <p:spPr>
          <a:xfrm>
            <a:off x="225542" y="3626736"/>
            <a:ext cx="3707525" cy="2851041"/>
          </a:xfrm>
          <a:prstGeom prst="ellipse">
            <a:avLst/>
          </a:prstGeom>
          <a:solidFill>
            <a:srgbClr val="7688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Jeremiah stayed in Jerusalem among the ruins of the city until it was taken by force by other Jews wanting Egyptian assistance.</a:t>
            </a:r>
          </a:p>
        </p:txBody>
      </p:sp>
      <p:sp>
        <p:nvSpPr>
          <p:cNvPr id="9" name="Notched Right Arrow 8">
            <a:extLst>
              <a:ext uri="{FF2B5EF4-FFF2-40B4-BE49-F238E27FC236}">
                <a16:creationId xmlns:a16="http://schemas.microsoft.com/office/drawing/2014/main" xmlns="" id="{6E722C1E-D187-064C-BC08-8C2FBB84EF27}"/>
              </a:ext>
            </a:extLst>
          </p:cNvPr>
          <p:cNvSpPr/>
          <p:nvPr/>
        </p:nvSpPr>
        <p:spPr>
          <a:xfrm rot="20030883">
            <a:off x="5787209" y="2982668"/>
            <a:ext cx="2685051" cy="459901"/>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Notched Right Arrow 9">
            <a:extLst>
              <a:ext uri="{FF2B5EF4-FFF2-40B4-BE49-F238E27FC236}">
                <a16:creationId xmlns:a16="http://schemas.microsoft.com/office/drawing/2014/main" xmlns="" id="{73820006-0074-214F-A419-5EC66956D962}"/>
              </a:ext>
            </a:extLst>
          </p:cNvPr>
          <p:cNvSpPr/>
          <p:nvPr/>
        </p:nvSpPr>
        <p:spPr>
          <a:xfrm rot="20030883">
            <a:off x="6494213" y="4180661"/>
            <a:ext cx="2685051" cy="484632"/>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xmlns="" id="{64EFFA04-693B-634B-B986-B0D40454EEED}"/>
              </a:ext>
            </a:extLst>
          </p:cNvPr>
          <p:cNvSpPr txBox="1"/>
          <p:nvPr/>
        </p:nvSpPr>
        <p:spPr>
          <a:xfrm rot="19973167">
            <a:off x="6700606" y="3198635"/>
            <a:ext cx="2820374" cy="707886"/>
          </a:xfrm>
          <a:prstGeom prst="rect">
            <a:avLst/>
          </a:prstGeom>
          <a:noFill/>
        </p:spPr>
        <p:txBody>
          <a:bodyPr wrap="square" rtlCol="0">
            <a:spAutoFit/>
          </a:bodyPr>
          <a:lstStyle/>
          <a:p>
            <a:r>
              <a:rPr lang="en-US" sz="4000" dirty="0">
                <a:ln w="0"/>
                <a:solidFill>
                  <a:schemeClr val="accent1"/>
                </a:solidFill>
                <a:effectLst>
                  <a:outerShdw blurRad="38100" dist="25400" dir="5400000" algn="ctr" rotWithShape="0">
                    <a:srgbClr val="6E747A">
                      <a:alpha val="43000"/>
                    </a:srgbClr>
                  </a:outerShdw>
                </a:effectLst>
              </a:rPr>
              <a:t>EXILE</a:t>
            </a:r>
          </a:p>
        </p:txBody>
      </p:sp>
      <p:sp>
        <p:nvSpPr>
          <p:cNvPr id="12" name="TextBox 11">
            <a:extLst>
              <a:ext uri="{FF2B5EF4-FFF2-40B4-BE49-F238E27FC236}">
                <a16:creationId xmlns:a16="http://schemas.microsoft.com/office/drawing/2014/main" xmlns="" id="{062201F5-6F7D-D34B-883D-FB8F36F92B35}"/>
              </a:ext>
            </a:extLst>
          </p:cNvPr>
          <p:cNvSpPr txBox="1"/>
          <p:nvPr/>
        </p:nvSpPr>
        <p:spPr>
          <a:xfrm>
            <a:off x="5887849" y="6304002"/>
            <a:ext cx="6177149" cy="369332"/>
          </a:xfrm>
          <a:prstGeom prst="rect">
            <a:avLst/>
          </a:prstGeom>
          <a:noFill/>
        </p:spPr>
        <p:txBody>
          <a:bodyPr wrap="square" rtlCol="0">
            <a:spAutoFit/>
          </a:bodyPr>
          <a:lstStyle/>
          <a:p>
            <a:pPr algn="r"/>
            <a:r>
              <a:rPr lang="en-US" i="1" dirty="0">
                <a:latin typeface="Trebuchet MS" charset="0"/>
                <a:ea typeface="Trebuchet MS" charset="0"/>
                <a:cs typeface="Trebuchet MS" charset="0"/>
              </a:rPr>
              <a:t>Prophets of the Exile</a:t>
            </a:r>
            <a:endParaRPr lang="en-US" dirty="0">
              <a:latin typeface="Trebuchet MS" charset="0"/>
              <a:ea typeface="Trebuchet MS" charset="0"/>
              <a:cs typeface="Trebuchet MS" charset="0"/>
            </a:endParaRPr>
          </a:p>
        </p:txBody>
      </p:sp>
      <p:sp>
        <p:nvSpPr>
          <p:cNvPr id="13" name="6-Point Star 12">
            <a:extLst>
              <a:ext uri="{FF2B5EF4-FFF2-40B4-BE49-F238E27FC236}">
                <a16:creationId xmlns:a16="http://schemas.microsoft.com/office/drawing/2014/main" xmlns="" id="{A84D13D5-0FD1-DC40-8CB9-183EC14EC59D}"/>
              </a:ext>
            </a:extLst>
          </p:cNvPr>
          <p:cNvSpPr/>
          <p:nvPr/>
        </p:nvSpPr>
        <p:spPr>
          <a:xfrm>
            <a:off x="3941401" y="3452899"/>
            <a:ext cx="2805546" cy="2760050"/>
          </a:xfrm>
          <a:prstGeom prst="star6">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a:t>Jerusalem</a:t>
            </a:r>
          </a:p>
        </p:txBody>
      </p:sp>
      <p:sp>
        <p:nvSpPr>
          <p:cNvPr id="14" name="TextBox 13">
            <a:extLst>
              <a:ext uri="{FF2B5EF4-FFF2-40B4-BE49-F238E27FC236}">
                <a16:creationId xmlns:a16="http://schemas.microsoft.com/office/drawing/2014/main" xmlns="" id="{C73E80D2-011B-B849-8BE5-7FC5B4EBB042}"/>
              </a:ext>
            </a:extLst>
          </p:cNvPr>
          <p:cNvSpPr txBox="1"/>
          <p:nvPr/>
        </p:nvSpPr>
        <p:spPr>
          <a:xfrm>
            <a:off x="800547" y="1290787"/>
            <a:ext cx="7559428" cy="784830"/>
          </a:xfrm>
          <a:prstGeom prst="rect">
            <a:avLst/>
          </a:prstGeom>
          <a:noFill/>
        </p:spPr>
        <p:txBody>
          <a:bodyPr wrap="square" rtlCol="0">
            <a:spAutoFit/>
          </a:bodyPr>
          <a:lstStyle/>
          <a:p>
            <a:r>
              <a:rPr lang="en-US" sz="4500" dirty="0">
                <a:ln w="0"/>
                <a:solidFill>
                  <a:srgbClr val="A72119"/>
                </a:solidFill>
                <a:effectLst>
                  <a:outerShdw blurRad="38100" dist="19050" dir="2700000" algn="tl" rotWithShape="0">
                    <a:schemeClr val="dk1">
                      <a:alpha val="40000"/>
                    </a:schemeClr>
                  </a:outerShdw>
                </a:effectLst>
                <a:latin typeface="Trebuchet MS" panose="020B0703020202090204" pitchFamily="34" charset="0"/>
              </a:rPr>
              <a:t>The Prophets of the Exile</a:t>
            </a:r>
          </a:p>
        </p:txBody>
      </p:sp>
      <p:sp>
        <p:nvSpPr>
          <p:cNvPr id="16" name="Rectangle 15">
            <a:extLst>
              <a:ext uri="{FF2B5EF4-FFF2-40B4-BE49-F238E27FC236}">
                <a16:creationId xmlns:a16="http://schemas.microsoft.com/office/drawing/2014/main" xmlns="" id="{948ADC0A-D3BD-1848-90E7-F23B7901BCBD}"/>
              </a:ext>
            </a:extLst>
          </p:cNvPr>
          <p:cNvSpPr/>
          <p:nvPr/>
        </p:nvSpPr>
        <p:spPr>
          <a:xfrm>
            <a:off x="501740" y="3429000"/>
            <a:ext cx="3151478" cy="1432175"/>
          </a:xfrm>
          <a:prstGeom prst="rect">
            <a:avLst/>
          </a:prstGeom>
          <a:noFill/>
        </p:spPr>
        <p:txBody>
          <a:bodyPr wrap="none" lIns="91440" tIns="45720" rIns="91440" bIns="45720">
            <a:prstTxWarp prst="textArchUp">
              <a:avLst/>
            </a:prstTxWarp>
            <a:spAutoFit/>
          </a:bodyPr>
          <a:lstStyle/>
          <a:p>
            <a:pPr algn="ctr"/>
            <a:r>
              <a:rPr lang="en-US" sz="5400" dirty="0">
                <a:ln w="0">
                  <a:solidFill>
                    <a:srgbClr val="76886C"/>
                  </a:solidFill>
                </a:ln>
                <a:solidFill>
                  <a:srgbClr val="76886C"/>
                </a:solidFill>
                <a:effectLst>
                  <a:outerShdw blurRad="38100" dist="19050" dir="2700000" algn="tl" rotWithShape="0">
                    <a:schemeClr val="dk1">
                      <a:alpha val="40000"/>
                    </a:schemeClr>
                  </a:outerShdw>
                </a:effectLst>
                <a:latin typeface="Trebuchet MS" panose="020B0703020202090204" pitchFamily="34" charset="0"/>
              </a:rPr>
              <a:t>Jeremiah</a:t>
            </a:r>
            <a:endParaRPr lang="en-US" sz="5400" dirty="0">
              <a:ln w="0">
                <a:solidFill>
                  <a:srgbClr val="76886C"/>
                </a:solidFill>
              </a:ln>
              <a:solidFill>
                <a:srgbClr val="76886C"/>
              </a:solidFill>
              <a:effectLst>
                <a:outerShdw blurRad="38100" dist="19050" dir="2700000" algn="tl" rotWithShape="0">
                  <a:schemeClr val="dk1">
                    <a:alpha val="40000"/>
                  </a:schemeClr>
                </a:outerShdw>
              </a:effectLst>
            </a:endParaRPr>
          </a:p>
        </p:txBody>
      </p:sp>
      <p:sp>
        <p:nvSpPr>
          <p:cNvPr id="17" name="Rectangle 16">
            <a:extLst>
              <a:ext uri="{FF2B5EF4-FFF2-40B4-BE49-F238E27FC236}">
                <a16:creationId xmlns:a16="http://schemas.microsoft.com/office/drawing/2014/main" xmlns="" id="{CA37FBD0-50BC-A042-AA73-AFA187F3BA4C}"/>
              </a:ext>
            </a:extLst>
          </p:cNvPr>
          <p:cNvSpPr/>
          <p:nvPr/>
        </p:nvSpPr>
        <p:spPr>
          <a:xfrm rot="20620455">
            <a:off x="8536455" y="1927139"/>
            <a:ext cx="3336674" cy="2570957"/>
          </a:xfrm>
          <a:prstGeom prst="rect">
            <a:avLst/>
          </a:prstGeom>
          <a:noFill/>
        </p:spPr>
        <p:txBody>
          <a:bodyPr wrap="none" lIns="91440" tIns="45720" rIns="91440" bIns="45720">
            <a:prstTxWarp prst="textArchDown">
              <a:avLst/>
            </a:prstTxWarp>
            <a:spAutoFit/>
          </a:bodyPr>
          <a:lstStyle/>
          <a:p>
            <a:pPr algn="ctr"/>
            <a:r>
              <a:rPr lang="en-US" sz="5400" dirty="0">
                <a:ln w="0">
                  <a:solidFill>
                    <a:srgbClr val="A72119"/>
                  </a:solidFill>
                </a:ln>
                <a:solidFill>
                  <a:srgbClr val="A72119"/>
                </a:solidFill>
                <a:effectLst>
                  <a:outerShdw blurRad="38100" dist="19050" dir="2700000" algn="tl" rotWithShape="0">
                    <a:schemeClr val="dk1">
                      <a:alpha val="40000"/>
                    </a:schemeClr>
                  </a:outerShdw>
                </a:effectLst>
                <a:latin typeface="Trebuchet MS" panose="020B0703020202090204" pitchFamily="34" charset="0"/>
              </a:rPr>
              <a:t>Ezekiel</a:t>
            </a:r>
            <a:endParaRPr lang="en-US" sz="5400" dirty="0">
              <a:ln w="0">
                <a:solidFill>
                  <a:srgbClr val="A72119"/>
                </a:solidFill>
              </a:ln>
              <a:solidFill>
                <a:srgbClr val="A72119"/>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10006757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5845</TotalTime>
  <Words>1498</Words>
  <Application>Microsoft Macintosh PowerPoint</Application>
  <PresentationFormat>Widescreen</PresentationFormat>
  <Paragraphs>214</Paragraphs>
  <Slides>17</Slides>
  <Notes>17</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17</vt:i4>
      </vt:variant>
    </vt:vector>
  </HeadingPairs>
  <TitlesOfParts>
    <vt:vector size="22" baseType="lpstr">
      <vt:lpstr>Calibri</vt:lpstr>
      <vt:lpstr>Calibri Light</vt:lpstr>
      <vt:lpstr>Trebuchet MS</vt:lpstr>
      <vt:lpstr>Arial</vt:lpstr>
      <vt:lpstr>Office Theme</vt:lpstr>
      <vt:lpstr>PowerPoint Presentation</vt:lpstr>
      <vt:lpstr>Judah</vt:lpstr>
      <vt:lpstr>PowerPoint Presentation</vt:lpstr>
      <vt:lpstr>Micah’s foretelling of Jesus</vt:lpstr>
      <vt:lpstr>Journal Question </vt:lpstr>
      <vt:lpstr>Babylonian Exile</vt:lpstr>
      <vt:lpstr>Lamentations</vt:lpstr>
      <vt:lpstr>Evidence of Captivity</vt:lpstr>
      <vt:lpstr>PowerPoint Presentation</vt:lpstr>
      <vt:lpstr>The Book of Ezekiel</vt:lpstr>
      <vt:lpstr>Jeremiah’s Message</vt:lpstr>
      <vt:lpstr>Servant Songs</vt:lpstr>
      <vt:lpstr>PowerPoint Presentation</vt:lpstr>
      <vt:lpstr>The remnant</vt:lpstr>
      <vt:lpstr>Rebuilding the Temple</vt:lpstr>
      <vt:lpstr>PowerPoint Presentation</vt:lpstr>
      <vt:lpstr>Images</vt:lpstr>
    </vt:vector>
  </TitlesOfParts>
  <LinksUpToDate>false</LinksUpToDate>
  <SharedDoc>false</SharedDoc>
  <HyperlinksChanged>false</HyperlinksChanged>
  <AppVersion>15.0030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Amy Anhold</dc:creator>
  <cp:lastModifiedBy>Abigail Dommert</cp:lastModifiedBy>
  <cp:revision>32</cp:revision>
  <dcterms:created xsi:type="dcterms:W3CDTF">2020-04-13T17:12:58Z</dcterms:created>
  <dcterms:modified xsi:type="dcterms:W3CDTF">2020-08-13T05:08:06Z</dcterms:modified>
</cp:coreProperties>
</file>