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74"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Impact" panose="020B0806030902050204" pitchFamily="34" charset="0"/>
      <p:regular r:id="rId22"/>
    </p:embeddedFont>
    <p:embeddedFont>
      <p:font typeface="Roboto" panose="02000000000000000000"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0A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023" autoAdjust="0"/>
  </p:normalViewPr>
  <p:slideViewPr>
    <p:cSldViewPr snapToGrid="0">
      <p:cViewPr varScale="1">
        <p:scale>
          <a:sx n="55" d="100"/>
          <a:sy n="55" d="100"/>
        </p:scale>
        <p:origin x="904"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d-GOVQOoN5c"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catholic-resources.org/Bible/Trinity.htm" TargetMode="External"/><Relationship Id="rId4" Type="http://schemas.openxmlformats.org/officeDocument/2006/relationships/hyperlink" Target="https://youtu.be/5l-Lv9tGQwI"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mOxD0dA1C8k"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youtu.be/kKA5PzAhsYw"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ki/File:The_Sun_Clip_Art.jpg" TargetMode="External"/><Relationship Id="rId7" Type="http://schemas.openxmlformats.org/officeDocument/2006/relationships/hyperlink" Target="https://youtu.be/wmNt9iu0fH8"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commons.wikimedia.org/" TargetMode="External"/><Relationship Id="rId5" Type="http://schemas.openxmlformats.org/officeDocument/2006/relationships/hyperlink" Target="http://creativecommons.org/publicdomain/zero/1.0/deed.en" TargetMode="External"/><Relationship Id="rId4" Type="http://schemas.openxmlformats.org/officeDocument/2006/relationships/hyperlink" Target="https://commons.wikimedia.org/wiki/User:Gaut.Chri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en:Andrei_Rublev"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youtu.be/gE1az7YDA5M"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en:Alexander_Voet_the_Younger"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creativecommons.org/publicdomain/zero/1.0/deed.e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creativecommons.org/publicdomain/zero/1.0/deed.en" TargetMode="External"/><Relationship Id="rId3" Type="http://schemas.openxmlformats.org/officeDocument/2006/relationships/hyperlink" Target="https://commons.wikimedia.org/wiki/File:Irish_clover.jpg" TargetMode="External"/><Relationship Id="rId7" Type="http://schemas.openxmlformats.org/officeDocument/2006/relationships/hyperlink" Target="https://commons.wikimedia.org/wiki/User:Gaut.Chri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commons.wikimedia.org/wiki/File:The_Sun_Clip_Art.jpg" TargetMode="External"/><Relationship Id="rId5" Type="http://schemas.openxmlformats.org/officeDocument/2006/relationships/hyperlink" Target="https://commons.wikimedia.org/wiki/User:Sumudu" TargetMode="External"/><Relationship Id="rId4" Type="http://schemas.openxmlformats.org/officeDocument/2006/relationships/hyperlink" Target="http://creativecommons.org/licenses/by-sa/3.0/" TargetMode="External"/><Relationship Id="rId9" Type="http://schemas.openxmlformats.org/officeDocument/2006/relationships/hyperlink" Target="https://commons.wikimedia.org/"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l.wikipedia.org/wiki/User:Ala_z"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creativecommons.org/licenses/by-sa/3.0/"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Trinit%C3%A9_Grandes_Heures_Anne_de_Bretagne.jp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en.wikipedia.org/wiki/en:Jean_Bourdichon"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2400" lvl="0" indent="0" algn="l" rtl="0">
              <a:lnSpc>
                <a:spcPct val="115000"/>
              </a:lnSpc>
              <a:spcBef>
                <a:spcPts val="0"/>
              </a:spcBef>
              <a:spcAft>
                <a:spcPts val="0"/>
              </a:spcAft>
              <a:buClr>
                <a:schemeClr val="dk1"/>
              </a:buClr>
              <a:buSzPts val="1100"/>
              <a:buFont typeface="Arial"/>
              <a:buNone/>
            </a:pPr>
            <a:r>
              <a:rPr lang="en-US" b="1" dirty="0">
                <a:solidFill>
                  <a:schemeClr val="dk1"/>
                </a:solidFill>
              </a:rPr>
              <a:t>Suggestions for students’ note taking</a:t>
            </a:r>
            <a:r>
              <a:rPr lang="en-US" dirty="0">
                <a:solidFill>
                  <a:schemeClr val="dk1"/>
                </a:solidFill>
              </a:rPr>
              <a:t>: </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Require students to use a three ring binder (1/2-1 inches) full of loose leaf paper (college or wide ruled).</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Notes must be taken in pen only and hand written.</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Notebooks should contain information and notes for religion class only. </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Notebooks must have a table of contents with topic of notes, dates and page numbers.</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All notes must have a topic and page number. </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p>
          <a:p>
            <a:pPr marL="12700" lvl="0" indent="0" algn="l" rtl="0">
              <a:lnSpc>
                <a:spcPct val="115000"/>
              </a:lnSpc>
              <a:spcBef>
                <a:spcPts val="0"/>
              </a:spcBef>
              <a:spcAft>
                <a:spcPts val="0"/>
              </a:spcAft>
              <a:buClr>
                <a:schemeClr val="dk1"/>
              </a:buClr>
              <a:buSzPts val="1100"/>
              <a:buFont typeface="Arial"/>
              <a:buNone/>
            </a:pPr>
            <a:endParaRPr lang="en-US" i="1" dirty="0">
              <a:solidFill>
                <a:schemeClr val="dk1"/>
              </a:solidFill>
            </a:endParaRPr>
          </a:p>
          <a:p>
            <a:pPr marL="1270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2700" lvl="0" indent="0" algn="l" rtl="0">
              <a:lnSpc>
                <a:spcPct val="115000"/>
              </a:lnSpc>
              <a:spcBef>
                <a:spcPts val="0"/>
              </a:spcBef>
              <a:spcAft>
                <a:spcPts val="0"/>
              </a:spcAft>
              <a:buClr>
                <a:schemeClr val="dk1"/>
              </a:buClr>
              <a:buSzPts val="1100"/>
              <a:buFont typeface="Arial"/>
              <a:buNone/>
            </a:pPr>
            <a:endParaRPr lang="en-US" dirty="0"/>
          </a:p>
        </p:txBody>
      </p:sp>
    </p:spTree>
    <p:extLst>
      <p:ext uri="{BB962C8B-B14F-4D97-AF65-F5344CB8AC3E}">
        <p14:creationId xmlns:p14="http://schemas.microsoft.com/office/powerpoint/2010/main" val="3218098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cf0015682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cf0015682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Photo Credit:</a:t>
            </a:r>
            <a:r>
              <a:rPr lang="en" dirty="0"/>
              <a:t> AMP textbook, p.134. </a:t>
            </a: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 b="1" dirty="0"/>
              <a:t>Directions: </a:t>
            </a:r>
            <a:r>
              <a:rPr lang="en" dirty="0">
                <a:solidFill>
                  <a:schemeClr val="dk1"/>
                </a:solidFill>
              </a:rPr>
              <a:t>Have students copy the side information in their notebooks.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Teaching Points:</a:t>
            </a:r>
            <a:r>
              <a:rPr lang="en" dirty="0">
                <a:solidFill>
                  <a:schemeClr val="dk1"/>
                </a:solidFill>
              </a:rPr>
              <a:t> Each Person of the Trinity has a role to play in our salvation. The Father has a plan of salvation, the Son gives his life to save us from sin and to carry out the Father’s plan and the Holy Spirit completes the plan by giving divine life and sanctification in and through the Church. </a:t>
            </a: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Online Resources: </a:t>
            </a:r>
            <a:r>
              <a:rPr lang="en" dirty="0">
                <a:solidFill>
                  <a:schemeClr val="dk1"/>
                </a:solidFill>
              </a:rPr>
              <a:t>View video, ‘Redemption and Salvation’ (Economy of Salvation). URL here: </a:t>
            </a:r>
            <a:r>
              <a:rPr lang="en" u="sng" dirty="0">
                <a:solidFill>
                  <a:schemeClr val="hlink"/>
                </a:solidFill>
                <a:hlinkClick r:id="rId3"/>
              </a:rPr>
              <a:t>https://youtu.be/d-GOVQOoN5c</a:t>
            </a:r>
            <a:endParaRPr dirty="0">
              <a:solidFill>
                <a:schemeClr val="dk1"/>
              </a:solidFill>
            </a:endParaRPr>
          </a:p>
          <a:p>
            <a:pPr marL="0" lvl="0" indent="0" algn="l" rtl="0">
              <a:spcBef>
                <a:spcPts val="0"/>
              </a:spcBef>
              <a:spcAft>
                <a:spcPts val="0"/>
              </a:spcAft>
              <a:buNone/>
            </a:pPr>
            <a:r>
              <a:rPr lang="en" dirty="0">
                <a:solidFill>
                  <a:schemeClr val="dk1"/>
                </a:solidFill>
              </a:rPr>
              <a:t>View video, </a:t>
            </a:r>
            <a:r>
              <a:rPr lang="en" i="1" dirty="0">
                <a:solidFill>
                  <a:schemeClr val="dk1"/>
                </a:solidFill>
              </a:rPr>
              <a:t>Bishop Barron on the meaning of The Holy Trinity</a:t>
            </a:r>
            <a:r>
              <a:rPr lang="en" dirty="0">
                <a:solidFill>
                  <a:schemeClr val="dk1"/>
                </a:solidFill>
              </a:rPr>
              <a:t>. URL here: </a:t>
            </a:r>
            <a:r>
              <a:rPr lang="en" u="sng" dirty="0">
                <a:solidFill>
                  <a:schemeClr val="hlink"/>
                </a:solidFill>
                <a:hlinkClick r:id="rId4"/>
              </a:rPr>
              <a:t>https://youtu.be/5l-Lv9tGQwI</a:t>
            </a:r>
            <a:r>
              <a:rPr lang="en" dirty="0">
                <a:solidFill>
                  <a:schemeClr val="dk1"/>
                </a:solidFill>
              </a:rPr>
              <a:t> </a:t>
            </a:r>
            <a:endParaRPr dirty="0">
              <a:solidFill>
                <a:schemeClr val="dk1"/>
              </a:solidFill>
            </a:endParaRPr>
          </a:p>
          <a:p>
            <a:pPr marL="0" lvl="0" indent="0" algn="l" rtl="0">
              <a:spcBef>
                <a:spcPts val="0"/>
              </a:spcBef>
              <a:spcAft>
                <a:spcPts val="0"/>
              </a:spcAft>
              <a:buNone/>
            </a:pPr>
            <a:r>
              <a:rPr lang="en" dirty="0">
                <a:solidFill>
                  <a:schemeClr val="dk1"/>
                </a:solidFill>
              </a:rPr>
              <a:t>See website, </a:t>
            </a:r>
            <a:r>
              <a:rPr lang="en" i="1" dirty="0">
                <a:solidFill>
                  <a:schemeClr val="dk1"/>
                </a:solidFill>
              </a:rPr>
              <a:t>Trinity in the New Testament</a:t>
            </a:r>
            <a:r>
              <a:rPr lang="en" dirty="0">
                <a:solidFill>
                  <a:schemeClr val="dk1"/>
                </a:solidFill>
              </a:rPr>
              <a:t>. URL here: </a:t>
            </a:r>
            <a:r>
              <a:rPr lang="en" u="sng" dirty="0">
                <a:solidFill>
                  <a:schemeClr val="hlink"/>
                </a:solidFill>
                <a:hlinkClick r:id="rId5"/>
              </a:rPr>
              <a:t>https://catholic-resources.org/Bible/Trinity.htm</a:t>
            </a:r>
            <a:r>
              <a:rPr lang="en" dirty="0">
                <a:solidFill>
                  <a:schemeClr val="dk1"/>
                </a:solidFill>
              </a:rPr>
              <a:t> </a:t>
            </a:r>
          </a:p>
          <a:p>
            <a:pPr marL="0" lvl="0" indent="0" algn="l" rtl="0">
              <a:spcBef>
                <a:spcPts val="0"/>
              </a:spcBef>
              <a:spcAft>
                <a:spcPts val="0"/>
              </a:spcAft>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c3390527b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c3390527b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Yates Thompson. The angel shows St John the throne of God and the Lamb, the river of the water of life flowing from the throne, and the tree of life (Revelation 22: 1-2). Anonymous. Public domain. https://commons.wikimedia.org/wiki/File:Yates_Thompson_MS_10_-_f38r._River_of_Life.jpg</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add this vocabulary term to their notes.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r>
              <a:rPr lang="en" dirty="0">
                <a:solidFill>
                  <a:schemeClr val="dk1"/>
                </a:solidFill>
              </a:rPr>
              <a:t> As the Father begets his Son in the love of the Holy Spirit, so the Son, in turn, loves the Father in the same Holy Spirit. Thus, the Holy Spirit proceeds or ensues from the Father as the paternal love of the Father for the Son, and proceeds or ensues from the Son as the filial love of the Son for the Father.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View video, ‘Does the Holy Spirit Proceed from the Father and the Son?’. URL here: </a:t>
            </a:r>
            <a:r>
              <a:rPr lang="en" u="sng" dirty="0">
                <a:solidFill>
                  <a:schemeClr val="hlink"/>
                </a:solidFill>
                <a:hlinkClick r:id="rId3"/>
              </a:rPr>
              <a:t>https://youtu.be/mOxD0dA1C8k</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Have students view,</a:t>
            </a:r>
            <a:r>
              <a:rPr lang="en" i="1" dirty="0">
                <a:solidFill>
                  <a:schemeClr val="dk1"/>
                </a:solidFill>
              </a:rPr>
              <a:t> ‘Comments on the Filioque Controversy’</a:t>
            </a:r>
            <a:r>
              <a:rPr lang="en" dirty="0">
                <a:solidFill>
                  <a:schemeClr val="dk1"/>
                </a:solidFill>
              </a:rPr>
              <a:t>. URL here: </a:t>
            </a:r>
            <a:r>
              <a:rPr lang="en" u="sng" dirty="0">
                <a:solidFill>
                  <a:schemeClr val="hlink"/>
                </a:solidFill>
                <a:hlinkClick r:id="rId4"/>
              </a:rPr>
              <a:t>https://youtu.be/kKA5PzAhsYw</a:t>
            </a:r>
            <a:endParaRPr dirty="0">
              <a:solidFill>
                <a:schemeClr val="dk1"/>
              </a:solidFill>
            </a:endParaRP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c3390527b3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c3390527b3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b="1" dirty="0"/>
              <a:t>Directions: </a:t>
            </a:r>
            <a:r>
              <a:rPr lang="en" sz="1300" dirty="0"/>
              <a:t>Begin by asking the question on the screen. After calling on  students to respond, have the answer fly in using the animation feature. </a:t>
            </a:r>
          </a:p>
          <a:p>
            <a:pPr marL="0" lvl="0" indent="0" algn="l" rtl="0">
              <a:spcBef>
                <a:spcPts val="0"/>
              </a:spcBef>
              <a:spcAft>
                <a:spcPts val="0"/>
              </a:spcAft>
              <a:buNone/>
            </a:pPr>
            <a:endParaRPr lang="en" sz="13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4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4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sz="13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cf00156827_1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cf00156827_1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Shield-Trinity-Scutum-Fidei-English.svg. [[File:Shield-Trinity-Scutum-Fidei-English. </a:t>
            </a:r>
            <a:r>
              <a:rPr lang="en" dirty="0">
                <a:solidFill>
                  <a:schemeClr val="dk1"/>
                </a:solidFill>
                <a:uFill>
                  <a:noFill/>
                </a:uFill>
                <a:hlinkClick r:id="rId3">
                  <a:extLst>
                    <a:ext uri="{A12FA001-AC4F-418D-AE19-62706E023703}">
                      <ahyp:hlinkClr xmlns:ahyp="http://schemas.microsoft.com/office/drawing/2018/hyperlinkcolor" val="tx"/>
                    </a:ext>
                  </a:extLst>
                </a:hlinkClick>
              </a:rPr>
              <a:t>The Sun Clip Art.jpg</a:t>
            </a:r>
            <a:r>
              <a:rPr lang="en" dirty="0">
                <a:solidFill>
                  <a:schemeClr val="dk1"/>
                </a:solidFill>
              </a:rPr>
              <a:t>. This is another bit of clip art of the sun. This work is public domain. </a:t>
            </a:r>
            <a:r>
              <a:rPr lang="en" dirty="0">
                <a:solidFill>
                  <a:schemeClr val="dk1"/>
                </a:solidFill>
                <a:uFill>
                  <a:noFill/>
                </a:uFill>
                <a:hlinkClick r:id="rId4">
                  <a:extLst>
                    <a:ext uri="{A12FA001-AC4F-418D-AE19-62706E023703}">
                      <ahyp:hlinkClr xmlns:ahyp="http://schemas.microsoft.com/office/drawing/2018/hyperlinkcolor" val="tx"/>
                    </a:ext>
                  </a:extLst>
                </a:hlinkClick>
              </a:rPr>
              <a:t>Gaut.Chris</a:t>
            </a:r>
            <a:r>
              <a:rPr lang="en" dirty="0">
                <a:solidFill>
                  <a:schemeClr val="dk1"/>
                </a:solidFill>
              </a:rPr>
              <a:t>. </a:t>
            </a:r>
            <a:r>
              <a:rPr lang="en" dirty="0">
                <a:solidFill>
                  <a:schemeClr val="dk1"/>
                </a:solidFill>
                <a:uFill>
                  <a:noFill/>
                </a:uFill>
                <a:hlinkClick r:id="rId5">
                  <a:extLst>
                    <a:ext uri="{A12FA001-AC4F-418D-AE19-62706E023703}">
                      <ahyp:hlinkClr xmlns:ahyp="http://schemas.microsoft.com/office/drawing/2018/hyperlinkcolor" val="tx"/>
                    </a:ext>
                  </a:extLst>
                </a:hlinkClick>
              </a:rPr>
              <a:t>Creative Commons Zero, Public Domain Dedication</a:t>
            </a:r>
            <a:r>
              <a:rPr lang="en" dirty="0">
                <a:solidFill>
                  <a:schemeClr val="dk1"/>
                </a:solidFill>
              </a:rPr>
              <a:t>. </a:t>
            </a:r>
            <a:r>
              <a:rPr lang="en" u="sng" dirty="0">
                <a:solidFill>
                  <a:schemeClr val="hlink"/>
                </a:solidFill>
                <a:hlinkClick r:id="rId6"/>
              </a:rPr>
              <a:t>https://commons.wikimedia.org/</a:t>
            </a:r>
            <a:r>
              <a:rPr lang="en"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add this vocabulary term to their notes.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View video, </a:t>
            </a:r>
            <a:r>
              <a:rPr lang="en" i="1" dirty="0">
                <a:solidFill>
                  <a:schemeClr val="dk1"/>
                </a:solidFill>
              </a:rPr>
              <a:t>The Trinity’s Biblical Basis</a:t>
            </a:r>
            <a:r>
              <a:rPr lang="en" dirty="0">
                <a:solidFill>
                  <a:schemeClr val="dk1"/>
                </a:solidFill>
              </a:rPr>
              <a:t>.URL here: </a:t>
            </a:r>
            <a:r>
              <a:rPr lang="en" u="sng" dirty="0">
                <a:solidFill>
                  <a:schemeClr val="hlink"/>
                </a:solidFill>
                <a:hlinkClick r:id="rId7"/>
              </a:rPr>
              <a:t>https://youtu.be/wmNt9iu0fH8</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c3390527b3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c3390527b3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dirty="0">
                <a:solidFill>
                  <a:schemeClr val="dk1"/>
                </a:solidFill>
              </a:rPr>
              <a:t>Directions:</a:t>
            </a:r>
            <a:r>
              <a:rPr lang="en" sz="1300" dirty="0">
                <a:solidFill>
                  <a:schemeClr val="dk1"/>
                </a:solidFill>
              </a:rPr>
              <a:t> Have students write down the question and then write down their answer….Then have students share their answers with one person close by. Call on volunteers to share with the whole class.</a:t>
            </a:r>
          </a:p>
          <a:p>
            <a:pPr marL="0" lvl="0" indent="0" algn="l" rtl="0">
              <a:spcBef>
                <a:spcPts val="0"/>
              </a:spcBef>
              <a:spcAft>
                <a:spcPts val="0"/>
              </a:spcAft>
              <a:buClr>
                <a:schemeClr val="dk1"/>
              </a:buClr>
              <a:buSzPts val="1100"/>
              <a:buFont typeface="Arial"/>
              <a:buNone/>
            </a:pPr>
            <a:endParaRPr lang="en" sz="13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4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4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13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c3390527b3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c3390527b3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quote. Add bonus points to the assessment if they can copy it down demonstrating that they memorized it.</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a:t>
            </a:r>
            <a:r>
              <a:rPr lang="en-US" sz="1100" i="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section106A-117 of the US Copyright Law.</a:t>
            </a:r>
            <a:endParaRPr lang="en-US" sz="110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cf0015682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cf001568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Photo Credit: </a:t>
            </a:r>
            <a:r>
              <a:rPr lang="en" dirty="0">
                <a:solidFill>
                  <a:schemeClr val="dk1"/>
                </a:solidFill>
              </a:rPr>
              <a:t>Holy Trinity.  </a:t>
            </a:r>
            <a:r>
              <a:rPr lang="en" dirty="0">
                <a:solidFill>
                  <a:schemeClr val="dk1"/>
                </a:solidFill>
                <a:uFill>
                  <a:noFill/>
                </a:uFill>
                <a:hlinkClick r:id="rId3">
                  <a:extLst>
                    <a:ext uri="{A12FA001-AC4F-418D-AE19-62706E023703}">
                      <ahyp:hlinkClr xmlns:ahyp="http://schemas.microsoft.com/office/drawing/2018/hyperlinkcolor" val="tx"/>
                    </a:ext>
                  </a:extLst>
                </a:hlinkClick>
              </a:rPr>
              <a:t>Andrei Rublev</a:t>
            </a:r>
            <a:r>
              <a:rPr lang="en" dirty="0">
                <a:solidFill>
                  <a:schemeClr val="dk1"/>
                </a:solidFill>
              </a:rPr>
              <a:t>. Public domain.Featured picture.Andrey Rublev - Св. Троица - Google Art Project.jpg Copy. https://commons.wikimedia.org/wiki/File:Andrey_Rublev_-_%D0%A1%D0%B2._%D0%A2%D1%80%D0%BE%D0%B8%D1%86%D0%B0_-_Google_Art_Project.jpg</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b="1" dirty="0"/>
              <a:t>Directions: </a:t>
            </a:r>
            <a:r>
              <a:rPr lang="en" dirty="0"/>
              <a:t>Have students copy the side information in their notebooks</a:t>
            </a:r>
            <a:r>
              <a:rPr lang="en" b="1" dirty="0"/>
              <a:t>. </a:t>
            </a: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 b="1" dirty="0"/>
              <a:t>Teaching points:</a:t>
            </a:r>
            <a:r>
              <a:rPr lang="en" dirty="0"/>
              <a:t> CCC 234: ‘The mystery of the Most Holy Trinity is the central mystery of Christian faith and life. It is the mystery of God in himself. It is therefore the source of all the other mysteries of faith, the light that enlightens them. It is the most fundamental and essential teaching in the "hierarchy of the truths of faith".The whole history of salvation is identical with the history of the way and the means by which the one true God, Father, Son and Holy Spirit, reveals himself to men "and reconciles and unites with himself those who turn away from sin".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Through his words and actions, Jesus revealed the central mystery of the Christian faith: that in the one God there are Three Divine Persons: Father, Son, and Holy Spirit. Whenever God acts, the common work of the Divine Persons of the Blessed Trinity is always present. In several places in the Gospels, the distinct properties of the Three Persons are manifest; for example, Three Persons are evident at both Jesus’s Baptism and his Transfiguration. Jesus’s commissioning of his Apostles recorded in Matthew 28:18–20 reveals in a single verse the names of the Divine Persons:  “Then Jesus came to them and said, “All authority in heaven and on earth has been given to me. Therefore go and make disciples of all nations, baptizing them in the name of the Father and of the Son and of the Holy Spirit, and teaching them to obey everything I have commanded you. And surely I am with you always, to the very end of the age.”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t>Online Resources: </a:t>
            </a:r>
            <a:endParaRPr b="1" dirty="0"/>
          </a:p>
          <a:p>
            <a:pPr marL="0" lvl="0" indent="0" algn="l" rtl="0">
              <a:spcBef>
                <a:spcPts val="0"/>
              </a:spcBef>
              <a:spcAft>
                <a:spcPts val="0"/>
              </a:spcAft>
              <a:buClr>
                <a:schemeClr val="dk1"/>
              </a:buClr>
              <a:buSzPts val="1100"/>
              <a:buFont typeface="Arial"/>
              <a:buNone/>
            </a:pPr>
            <a:r>
              <a:rPr lang="en" dirty="0"/>
              <a:t>Have students view, </a:t>
            </a:r>
            <a:r>
              <a:rPr lang="en" i="1" dirty="0"/>
              <a:t>The Trinity Icon</a:t>
            </a:r>
            <a:r>
              <a:rPr lang="en" dirty="0"/>
              <a:t>. URL here: </a:t>
            </a:r>
            <a:r>
              <a:rPr lang="en" u="sng" dirty="0">
                <a:solidFill>
                  <a:schemeClr val="hlink"/>
                </a:solidFill>
                <a:hlinkClick r:id="rId4"/>
              </a:rPr>
              <a:t>https://youtu.be/gE1az7YDA5M</a:t>
            </a:r>
            <a:r>
              <a:rPr lang="en" dirty="0"/>
              <a:t> </a:t>
            </a:r>
            <a:endParaRPr dirty="0"/>
          </a:p>
          <a:p>
            <a:pPr marL="0" lvl="0" indent="0" algn="l" rtl="0">
              <a:spcBef>
                <a:spcPts val="0"/>
              </a:spcBef>
              <a:spcAft>
                <a:spcPts val="0"/>
              </a:spcAft>
              <a:buClr>
                <a:schemeClr val="dk1"/>
              </a:buClr>
              <a:buSzPts val="1100"/>
              <a:buFont typeface="Arial"/>
              <a:buNone/>
            </a:pPr>
            <a:r>
              <a:rPr lang="en" dirty="0"/>
              <a:t>View with class,</a:t>
            </a:r>
            <a:r>
              <a:rPr lang="en" b="1" dirty="0"/>
              <a:t> </a:t>
            </a:r>
            <a:r>
              <a:rPr lang="en" dirty="0"/>
              <a:t> </a:t>
            </a:r>
            <a:r>
              <a:rPr lang="en" i="1" dirty="0"/>
              <a:t>16 Beautiful Artistic Depictions of the Holy Trinity</a:t>
            </a:r>
            <a:r>
              <a:rPr lang="en" dirty="0"/>
              <a:t>. URL here: https://www.churchpop.com/16-beautiful-artistic-depictions-of-the-blessed-trinity/</a:t>
            </a:r>
          </a:p>
          <a:p>
            <a:pPr marL="0" lvl="0" indent="0" algn="l" rtl="0">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cf0015682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cf0015682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Alexander Voet the Younger</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Zero, Public Domain Dedication</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Saint Augustine, appearing to a child on a beach. https://commons.wikimedia.org/wiki/File:Saint_Augustine,_appearing_to_a_child_on_a_beach_MET_DP878594.jpg</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a student read aloud the story on the slide then ask students, What is the moral of the story?</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t>Teaching Points:</a:t>
            </a:r>
            <a:r>
              <a:rPr lang="en" dirty="0"/>
              <a:t> Ultimately God is a mystery and to try and explain or comprehend the Mystery of the Trinity is always going to be partial and limited. But we can grasp what has been revealed. As the Bible says, “...we declare God’s wisdom, a mystery that has been hidden and that God destined for our glory before time began. None of the rulers of this age understood it, for if they had, they would not have crucified the Lord of glory. However, as it is written: “What no eye has seen,  what no ear has heard, and what no human mind has conceived”—    the things God has prepared for those who love him— these are the things God has revealed to us by his Spirit.</a:t>
            </a:r>
            <a:endParaRPr dirty="0"/>
          </a:p>
          <a:p>
            <a:pPr marL="0" lvl="0" indent="0" algn="l" rtl="0">
              <a:spcBef>
                <a:spcPts val="0"/>
              </a:spcBef>
              <a:spcAft>
                <a:spcPts val="0"/>
              </a:spcAft>
              <a:buClr>
                <a:schemeClr val="dk1"/>
              </a:buClr>
              <a:buSzPts val="1100"/>
              <a:buFont typeface="Arial"/>
              <a:buNone/>
            </a:pPr>
            <a:r>
              <a:rPr lang="en" dirty="0"/>
              <a:t>The Spirit searches all things, even the deep things of God. For who knows a person’s thoughts except their own spirit within them? In the same way no one knows the thoughts of God except the Spirit of God. What we have received is not the spirit of the world, but the Spirit who is from God, so that we may understand what God has freely given us. This is what we speak, not in words taught us by human wisdom but in words taught by the Spirit, explaining spiritual realities with Spirit-taught words”.</a:t>
            </a:r>
          </a:p>
          <a:p>
            <a:pPr marL="0" lvl="0" indent="0" algn="l" rtl="0">
              <a:spcBef>
                <a:spcPts val="0"/>
              </a:spcBef>
              <a:spcAft>
                <a:spcPts val="0"/>
              </a:spcAft>
              <a:buClr>
                <a:schemeClr val="dk1"/>
              </a:buClr>
              <a:buSzPts val="1100"/>
              <a:buFont typeface="Arial"/>
              <a:buNone/>
            </a:pPr>
            <a:endParaRPr lang="en" sz="1200" dirty="0">
              <a:solidFill>
                <a:schemeClr val="dk1"/>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2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2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1200" dirty="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e9b95a0a1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e9b95a0a1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AMP textbook pg. 115</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a students make the sign of the cross together slowly saying the words on the slide. </a:t>
            </a:r>
            <a:endParaRPr dirty="0">
              <a:solidFill>
                <a:schemeClr val="dk1"/>
              </a:solidFill>
            </a:endParaRPr>
          </a:p>
          <a:p>
            <a:pPr marL="0" lvl="0" indent="0" algn="l" rtl="0">
              <a:spcBef>
                <a:spcPts val="0"/>
              </a:spcBef>
              <a:spcAft>
                <a:spcPts val="0"/>
              </a:spcAft>
              <a:buNone/>
            </a:pPr>
            <a:endParaRPr b="1" dirty="0"/>
          </a:p>
          <a:p>
            <a:pPr marL="0" lvl="0" indent="0" algn="l" rtl="0">
              <a:spcBef>
                <a:spcPts val="0"/>
              </a:spcBef>
              <a:spcAft>
                <a:spcPts val="0"/>
              </a:spcAft>
              <a:buNone/>
            </a:pPr>
            <a:r>
              <a:rPr lang="en" b="1" dirty="0"/>
              <a:t>Teaching Points:</a:t>
            </a:r>
            <a:r>
              <a:rPr lang="en" dirty="0"/>
              <a:t>  As Catholics, we always begin and end our prayer with the Sign of the Cross. When we make the Sign of the Cross, we are telling God we believe in Him, and we are offering our prayers to Him.  The Sign of the Cross is a prayer – not just an introduction. Each time that we make the Sign of the Cross and pray the words we give praise to the three Persons of the Blessed Trinity.  In the name of the Father and of the Son and of the Holy Spirit.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We are praying in the name of the Father, the Son and the Holy Spirit. “Christians are baptized in the name of the Father and of the Son and of the Holy Spirit: not in their names, for there is only one God, the almighty Father, his only Son and the Holy Spirit: the Most Holy Trinity.” (CCC 233)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 the words of this prayer of the Sign of the Cross, we are calling upon the power of the name of God. The words “In the name of” are synonymous with “in the Person of”. We are placing ourselves under the  power and authority of the name of the Father, Son and Holy Spirit. It is essential to know that the prayer, the Sign of the Cross, is not complete when leaving out the words “In the name of. the Father, the Son and the Holy Spirit”.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Amen. The word Amen at the end of the prayer means, “So be it.” (Catechism of the Catholic Church, Hereafter CCC, paragraph 2856) This signifies that we believe the words that we are praying.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Sign of the Cross expresses two chief mysteries of our Faith: 1) God is a Trinity of Persons – three Persons, One God: Father, Son and Holy Spirit. 2) And Jesus died on the Cross for us.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Online Resources:</a:t>
            </a:r>
            <a:r>
              <a:rPr lang="en" dirty="0"/>
              <a:t> Have students view video, The Sign of the Cross. URL here: https://youtu.be/9nIZJJphQr4</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e9b95a0a1a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e9b95a0a1a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Photo Credit: </a:t>
            </a:r>
            <a:r>
              <a:rPr lang="en" dirty="0">
                <a:uFill>
                  <a:noFill/>
                </a:uFill>
                <a:hlinkClick r:id="rId3"/>
              </a:rPr>
              <a:t>Irish clover.jpg</a:t>
            </a:r>
            <a:r>
              <a:rPr lang="en" dirty="0"/>
              <a:t>. </a:t>
            </a:r>
            <a:r>
              <a:rPr lang="en" dirty="0">
                <a:uFill>
                  <a:noFill/>
                </a:uFill>
                <a:hlinkClick r:id="rId4"/>
              </a:rPr>
              <a:t>Creative Commons Attribution-Share Alike 3.0</a:t>
            </a:r>
            <a:r>
              <a:rPr lang="en" dirty="0"/>
              <a:t>. Irish clover.jpg</a:t>
            </a:r>
            <a:endParaRPr dirty="0"/>
          </a:p>
          <a:p>
            <a:pPr marL="0" lvl="0" indent="0" algn="l" rtl="0">
              <a:spcBef>
                <a:spcPts val="0"/>
              </a:spcBef>
              <a:spcAft>
                <a:spcPts val="0"/>
              </a:spcAft>
              <a:buNone/>
            </a:pPr>
            <a:r>
              <a:rPr lang="en" dirty="0"/>
              <a:t>User:Anon Moos (earlier version of SVG file </a:t>
            </a:r>
            <a:r>
              <a:rPr lang="en" dirty="0">
                <a:uFill>
                  <a:noFill/>
                </a:uFill>
                <a:hlinkClick r:id="rId5"/>
              </a:rPr>
              <a:t>Sumudu Fernando</a:t>
            </a:r>
            <a:r>
              <a:rPr lang="en" dirty="0"/>
              <a:t>). Public domain. Shield-Trinity-Scutum-Fidei-English.svg. [[File:Shield-Trinity-Scutum-Fidei-English. </a:t>
            </a:r>
            <a:r>
              <a:rPr lang="en" dirty="0">
                <a:uFill>
                  <a:noFill/>
                </a:uFill>
                <a:hlinkClick r:id="rId6"/>
              </a:rPr>
              <a:t>The Sun Clip Art.jpg</a:t>
            </a:r>
            <a:r>
              <a:rPr lang="en" dirty="0"/>
              <a:t>. This is another bit of clip art of the sun. This work is public domain. </a:t>
            </a:r>
            <a:r>
              <a:rPr lang="en" dirty="0">
                <a:uFill>
                  <a:noFill/>
                </a:uFill>
                <a:hlinkClick r:id="rId7"/>
              </a:rPr>
              <a:t>Gaut.Chris</a:t>
            </a:r>
            <a:r>
              <a:rPr lang="en" dirty="0"/>
              <a:t>. </a:t>
            </a:r>
            <a:r>
              <a:rPr lang="en" dirty="0">
                <a:uFill>
                  <a:noFill/>
                </a:uFill>
                <a:hlinkClick r:id="rId8"/>
              </a:rPr>
              <a:t>Creative Commons Zero, Public Domain Dedication</a:t>
            </a:r>
            <a:r>
              <a:rPr lang="en" dirty="0"/>
              <a:t>. </a:t>
            </a:r>
            <a:r>
              <a:rPr lang="en" u="sng" dirty="0">
                <a:solidFill>
                  <a:schemeClr val="hlink"/>
                </a:solidFill>
                <a:hlinkClick r:id="rId9"/>
              </a:rPr>
              <a:t>https://commons.wikimedia.org/</a:t>
            </a:r>
            <a:r>
              <a:rPr lang="en" dirty="0"/>
              <a:t>. Tree. AMP Textbook pg. 120</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Directions: </a:t>
            </a:r>
            <a:r>
              <a:rPr lang="en" dirty="0"/>
              <a:t>Ask students to volunteer to explain each symbol (refer to textbook for help).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Teaching points: </a:t>
            </a:r>
            <a:r>
              <a:rPr lang="en" dirty="0"/>
              <a:t>Consider why an equilateral triangle is used in the Shield of the Trinity. What is one way the shamrock symbol is an inaccurate description of the Trinity? How do the tree and sun images of the Trinity communicate sameness and distinction of the Three Divine Persons?</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b="1" dirty="0"/>
              <a:t>Online Resources: </a:t>
            </a:r>
            <a:r>
              <a:rPr lang="en" dirty="0"/>
              <a:t> Assign article, </a:t>
            </a:r>
            <a:r>
              <a:rPr lang="en" i="1" dirty="0"/>
              <a:t>Bad Analogies for the Trinity</a:t>
            </a:r>
            <a:r>
              <a:rPr lang="en" dirty="0"/>
              <a:t>. URL here: https://www.catholic.com/magazine/print-edition/how-not-to-share-the-trinity</a:t>
            </a:r>
          </a:p>
          <a:p>
            <a:pPr marL="0" lvl="0" indent="0" algn="l" rtl="0">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cf0015682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cf0015682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a:t>
            </a:r>
            <a:r>
              <a:rPr lang="en" dirty="0"/>
              <a:t> Wedding portraits. Międzyrzec Podlaski.  Alina Zienowicz </a:t>
            </a:r>
            <a:r>
              <a:rPr lang="en" dirty="0">
                <a:uFill>
                  <a:noFill/>
                </a:uFill>
                <a:hlinkClick r:id="rId3"/>
              </a:rPr>
              <a:t>Ala z</a:t>
            </a:r>
            <a:r>
              <a:rPr lang="en" dirty="0"/>
              <a:t>. </a:t>
            </a:r>
            <a:r>
              <a:rPr lang="en" dirty="0">
                <a:uFill>
                  <a:noFill/>
                </a:uFill>
                <a:hlinkClick r:id="rId4"/>
              </a:rPr>
              <a:t>Creative Commons Attribution-Share Alike 3.0</a:t>
            </a:r>
            <a:r>
              <a:rPr lang="en" dirty="0"/>
              <a:t>.  https://commons.wikimedia.org/wiki/File:Wedding_portraits_(1).jpg</a:t>
            </a:r>
            <a:endParaRPr dirty="0"/>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 b="1" dirty="0">
                <a:solidFill>
                  <a:schemeClr val="dk1"/>
                </a:solidFill>
              </a:rPr>
              <a:t>Directions: </a:t>
            </a:r>
            <a:r>
              <a:rPr lang="en" dirty="0">
                <a:solidFill>
                  <a:schemeClr val="dk1"/>
                </a:solidFill>
              </a:rPr>
              <a:t>Have students copy information from the slide into their notes.</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r>
              <a:rPr lang="en" dirty="0"/>
              <a:t>   “We are created for the sake of love. When we experience love in family life, it is heavenly, but it is still only an image of the greater glory we hope to behold in heaven.” ― Scott Hahn. Human families are called to image the Trinity in concrete ways. A hu band loves a wife and receives her love; a wife loves a husband and receives his love; and their love is so great that it actually pours forth another person— that is, their child.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If God is not a Trinity, God is not love. For love requires three things: a lover, a beloved, and a relationship between them. If God were only one person, he could be a lover, but not love itself. The Father loves the Son and the Son loves the Father, and the Spirit is the love proceeding from both, from all eternity. If that were not so, then God would need us, would be incomplete without us, without someone to love. Then his creating us would not be wholly unselfish, but selfish, from his own need.</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 We are made in the image of God, which means there is something Trinitarian about us, as well.  No, we don’t exist as three persons in one being.  But we are made to be in relationship. This is why Christ commands us to love God and our neighbors (Mk 12:31), and why He teaches that we will be judged according to how we treat our neighbors (Mt 25:31-46).  We are made for community.  We are made for communion. Marriage and Family life exemplify this reality.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“Marriage is the icon of God’s love for us.  Indeed, God is also communion: the three Persons of the Father, the Son and the Holy Spirit live eternally in perfect unity.  And this is precisely the mystery of marriage: God makes of the two spouses one single existence…” -Pope Francis</a:t>
            </a:r>
          </a:p>
          <a:p>
            <a:pPr marL="0" lvl="0" indent="0" algn="l" rtl="0">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e92303694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e92303694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rgbClr val="202020"/>
                </a:solidFill>
              </a:rPr>
              <a:t> </a:t>
            </a:r>
            <a:r>
              <a:rPr lang="en" dirty="0">
                <a:solidFill>
                  <a:srgbClr val="202020"/>
                </a:solidFill>
                <a:uFill>
                  <a:noFill/>
                </a:uFill>
                <a:hlinkClick r:id="rId3">
                  <a:extLst>
                    <a:ext uri="{A12FA001-AC4F-418D-AE19-62706E023703}">
                      <ahyp:hlinkClr xmlns:ahyp="http://schemas.microsoft.com/office/drawing/2018/hyperlinkcolor" val="tx"/>
                    </a:ext>
                  </a:extLst>
                </a:hlinkClick>
              </a:rPr>
              <a:t>Trinité Grandes Heures Anne de Bretagne.jpg</a:t>
            </a:r>
            <a:r>
              <a:rPr lang="en" dirty="0">
                <a:solidFill>
                  <a:srgbClr val="202020"/>
                </a:solidFill>
              </a:rPr>
              <a:t>. </a:t>
            </a:r>
            <a:r>
              <a:rPr lang="en" dirty="0">
                <a:solidFill>
                  <a:srgbClr val="202020"/>
                </a:solidFill>
                <a:uFill>
                  <a:noFill/>
                </a:uFill>
                <a:hlinkClick r:id="rId4">
                  <a:extLst>
                    <a:ext uri="{A12FA001-AC4F-418D-AE19-62706E023703}">
                      <ahyp:hlinkClr xmlns:ahyp="http://schemas.microsoft.com/office/drawing/2018/hyperlinkcolor" val="tx"/>
                    </a:ext>
                  </a:extLst>
                </a:hlinkClick>
              </a:rPr>
              <a:t>Jean Bourdichon</a:t>
            </a:r>
            <a:r>
              <a:rPr lang="en" dirty="0">
                <a:solidFill>
                  <a:srgbClr val="202020"/>
                </a:solidFill>
              </a:rPr>
              <a:t>. Public domain. https://commons.wikimedia.org/wiki/File:Trinit%C3%A9_Grandes_Heures_Anne_de_Bretagne.jpg</a:t>
            </a:r>
            <a:endParaRPr dirty="0">
              <a:solidFill>
                <a:srgbClr val="202020"/>
              </a:solidFill>
            </a:endParaRPr>
          </a:p>
          <a:p>
            <a:pPr marL="0" lvl="0" indent="0" algn="l" rtl="0">
              <a:spcBef>
                <a:spcPts val="0"/>
              </a:spcBef>
              <a:spcAft>
                <a:spcPts val="0"/>
              </a:spcAft>
              <a:buClr>
                <a:schemeClr val="dk1"/>
              </a:buClr>
              <a:buSzPts val="1100"/>
              <a:buFont typeface="Arial"/>
              <a:buNone/>
            </a:pPr>
            <a:endParaRPr dirty="0">
              <a:solidFill>
                <a:srgbClr val="202020"/>
              </a:solidFill>
            </a:endParaRPr>
          </a:p>
          <a:p>
            <a:pPr marL="0" lvl="0" indent="0" algn="l" rtl="0">
              <a:spcBef>
                <a:spcPts val="0"/>
              </a:spcBef>
              <a:spcAft>
                <a:spcPts val="0"/>
              </a:spcAft>
              <a:buNone/>
            </a:pPr>
            <a:r>
              <a:rPr lang="en" b="1" dirty="0">
                <a:solidFill>
                  <a:schemeClr val="dk1"/>
                </a:solidFill>
              </a:rPr>
              <a:t>Directions:</a:t>
            </a:r>
            <a:r>
              <a:rPr lang="en" dirty="0">
                <a:solidFill>
                  <a:schemeClr val="dk1"/>
                </a:solidFill>
              </a:rPr>
              <a:t> Have students copy information down in their notes.</a:t>
            </a:r>
            <a:r>
              <a:rPr lang="en" b="1" dirty="0">
                <a:solidFill>
                  <a:schemeClr val="dk1"/>
                </a:solidFill>
              </a:rPr>
              <a:t> </a:t>
            </a:r>
            <a:r>
              <a:rPr lang="en" dirty="0">
                <a:solidFill>
                  <a:schemeClr val="dk1"/>
                </a:solidFill>
              </a:rPr>
              <a:t>Teaching point:</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t>Teaching Points:</a:t>
            </a:r>
            <a:r>
              <a:rPr lang="en" dirty="0"/>
              <a:t> During his earthly ministry, Jesus taught that the God he called Abba, or “Father,” was the same God who had made covenants with the Chosen People in the Old Testament. To highlight his unique relationship as God’s only Son, Jesus referred to God as “my heavenly Father” (Mt 15:13). </a:t>
            </a:r>
          </a:p>
          <a:p>
            <a:pPr marL="0" lvl="0" indent="0" algn="l" rtl="0">
              <a:spcBef>
                <a:spcPts val="0"/>
              </a:spcBef>
              <a:spcAft>
                <a:spcPts val="0"/>
              </a:spcAft>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e92303694c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e92303694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Photo Credit: </a:t>
            </a:r>
            <a:r>
              <a:rPr lang="en" dirty="0"/>
              <a:t>The Return of</a:t>
            </a:r>
            <a:r>
              <a:rPr lang="en" b="1" dirty="0"/>
              <a:t> </a:t>
            </a:r>
            <a:r>
              <a:rPr lang="en" dirty="0">
                <a:solidFill>
                  <a:schemeClr val="dk1"/>
                </a:solidFill>
              </a:rPr>
              <a:t>The Prodigal Son. Rembrandt. Public Domain. https://commons.wikimedia.org/wiki/File:Rembrandt_Harmensz._van_Rijn_-_The_Return_of_the_Prodigal_Son.jpg</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 b="1" dirty="0"/>
              <a:t>Directions: </a:t>
            </a:r>
            <a:r>
              <a:rPr lang="en" dirty="0"/>
              <a:t>Have students copy the side information in their notebooks</a:t>
            </a:r>
            <a:r>
              <a:rPr lang="en" b="1" dirty="0"/>
              <a:t>.  </a:t>
            </a:r>
            <a:r>
              <a:rPr lang="en" dirty="0"/>
              <a:t>Read The Prodigal Son parable aloud…Luke 15:11-31.</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Teaching points:</a:t>
            </a:r>
            <a:r>
              <a:rPr lang="en" dirty="0"/>
              <a:t> Jesus’s teachings reveal the Father’s unconditional and total love for humanity. God is like the Good Shepherd who went out of his way to find a lost sheep (see Matthew 18:10–14). (Jesus is the Good Shepherd.) God is like the father in the parable of the lost son who welcomed back his wayward child with open arms—no questions asked.</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b="1" dirty="0"/>
              <a:t>Online Resources: </a:t>
            </a:r>
            <a:r>
              <a:rPr lang="en" dirty="0"/>
              <a:t> Have students view video,</a:t>
            </a:r>
            <a:r>
              <a:rPr lang="en" i="1" dirty="0"/>
              <a:t> Rembrandt’s Prodigal Son.</a:t>
            </a:r>
            <a:r>
              <a:rPr lang="en" dirty="0"/>
              <a:t> URL here: https://youtu.be/IIEILdxeyvc</a:t>
            </a:r>
          </a:p>
          <a:p>
            <a:pPr marL="0" lvl="0" indent="0" algn="l" rtl="0">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cf00156827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cf00156827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students copy the side information in their notebooks</a:t>
            </a:r>
            <a:r>
              <a:rPr lang="en" b="1" dirty="0">
                <a:solidFill>
                  <a:schemeClr val="dk1"/>
                </a:solidFill>
              </a:rPr>
              <a:t>. </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 b="1" dirty="0"/>
              <a:t>Teaching points: </a:t>
            </a:r>
            <a:r>
              <a:rPr lang="en" dirty="0"/>
              <a:t>The Holy Spirit is eternally in union with Jesus. Since their wills are perfectly aligned, they work together to accomplish the plan of the Father to accomplish our redemption and sanctification. </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E0D1A58-D714-4D7D-83E6-8E6EDA18664B}"/>
              </a:ext>
            </a:extLst>
          </p:cNvPr>
          <p:cNvPicPr>
            <a:picLocks noChangeAspect="1" noChangeArrowheads="1"/>
          </p:cNvPicPr>
          <p:nvPr/>
        </p:nvPicPr>
        <p:blipFill rotWithShape="1">
          <a:blip r:embed="rId3">
            <a:duotone>
              <a:prstClr val="black"/>
              <a:srgbClr val="8A0A3A">
                <a:tint val="45000"/>
                <a:satMod val="400000"/>
              </a:srgbClr>
            </a:duotone>
            <a:extLst>
              <a:ext uri="{28A0092B-C50C-407E-A947-70E740481C1C}">
                <a14:useLocalDpi xmlns:a14="http://schemas.microsoft.com/office/drawing/2010/main" val="0"/>
              </a:ext>
            </a:extLst>
          </a:blip>
          <a:srcRect t="28450" b="28783"/>
          <a:stretch/>
        </p:blipFill>
        <p:spPr bwMode="auto">
          <a:xfrm>
            <a:off x="-1587" y="0"/>
            <a:ext cx="9145588" cy="51038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0E7C2A-3B6D-DA72-1148-4AD18B06885B}"/>
              </a:ext>
            </a:extLst>
          </p:cNvPr>
          <p:cNvSpPr txBox="1"/>
          <p:nvPr/>
        </p:nvSpPr>
        <p:spPr>
          <a:xfrm>
            <a:off x="596345" y="2202418"/>
            <a:ext cx="7923212" cy="1754326"/>
          </a:xfrm>
          <a:prstGeom prst="rect">
            <a:avLst/>
          </a:prstGeom>
          <a:noFill/>
        </p:spPr>
        <p:txBody>
          <a:bodyPr wrap="square" rtlCol="0">
            <a:spAutoFit/>
          </a:bodyPr>
          <a:lstStyle/>
          <a:p>
            <a:pPr algn="ctr"/>
            <a:r>
              <a:rPr lang="en-US" sz="5400" b="1" dirty="0">
                <a:solidFill>
                  <a:schemeClr val="bg1"/>
                </a:solidFill>
                <a:latin typeface="Calibri" panose="020F0502020204030204" pitchFamily="34" charset="0"/>
                <a:cs typeface="Calibri" panose="020F0502020204030204" pitchFamily="34" charset="0"/>
              </a:rPr>
              <a:t>Jesus Reveals More about God in Three Persons</a:t>
            </a:r>
          </a:p>
        </p:txBody>
      </p:sp>
      <p:sp>
        <p:nvSpPr>
          <p:cNvPr id="14" name="Oval 13">
            <a:extLst>
              <a:ext uri="{FF2B5EF4-FFF2-40B4-BE49-F238E27FC236}">
                <a16:creationId xmlns:a16="http://schemas.microsoft.com/office/drawing/2014/main" id="{13F4A7A3-432C-A919-3908-527DD6C9EEFA}"/>
              </a:ext>
            </a:extLst>
          </p:cNvPr>
          <p:cNvSpPr/>
          <p:nvPr/>
        </p:nvSpPr>
        <p:spPr>
          <a:xfrm>
            <a:off x="4142145" y="1069969"/>
            <a:ext cx="859703" cy="830997"/>
          </a:xfrm>
          <a:prstGeom prst="ellipse">
            <a:avLst/>
          </a:prstGeom>
          <a:solidFill>
            <a:srgbClr val="8A0A3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BEB8455-878F-36D3-CAB8-AFAF34732A7D}"/>
              </a:ext>
            </a:extLst>
          </p:cNvPr>
          <p:cNvSpPr txBox="1"/>
          <p:nvPr/>
        </p:nvSpPr>
        <p:spPr>
          <a:xfrm>
            <a:off x="4202541" y="1069969"/>
            <a:ext cx="738909" cy="830997"/>
          </a:xfrm>
          <a:prstGeom prst="rect">
            <a:avLst/>
          </a:prstGeom>
          <a:noFill/>
        </p:spPr>
        <p:txBody>
          <a:bodyPr wrap="square" rtlCol="0">
            <a:spAutoFit/>
          </a:bodyPr>
          <a:lstStyle/>
          <a:p>
            <a:pPr algn="ctr"/>
            <a:r>
              <a:rPr lang="en-US" sz="4800" dirty="0">
                <a:solidFill>
                  <a:schemeClr val="bg1"/>
                </a:solidFill>
              </a:rPr>
              <a:t>3</a:t>
            </a:r>
          </a:p>
        </p:txBody>
      </p:sp>
      <p:sp>
        <p:nvSpPr>
          <p:cNvPr id="16" name="Rectangle 15">
            <a:extLst>
              <a:ext uri="{FF2B5EF4-FFF2-40B4-BE49-F238E27FC236}">
                <a16:creationId xmlns:a16="http://schemas.microsoft.com/office/drawing/2014/main" id="{293BE1B1-C923-D1E1-1FB4-25443EDD60EA}"/>
              </a:ext>
            </a:extLst>
          </p:cNvPr>
          <p:cNvSpPr/>
          <p:nvPr/>
        </p:nvSpPr>
        <p:spPr>
          <a:xfrm>
            <a:off x="34434" y="4404836"/>
            <a:ext cx="9080001" cy="698970"/>
          </a:xfrm>
          <a:prstGeom prst="rect">
            <a:avLst/>
          </a:prstGeom>
          <a:solidFill>
            <a:srgbClr val="8A0A3A"/>
          </a:solidFill>
          <a:ln w="76200">
            <a:solidFill>
              <a:schemeClr val="bg1"/>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490A221-9350-FD53-7734-2E0A2F9C76C9}"/>
              </a:ext>
            </a:extLst>
          </p:cNvPr>
          <p:cNvSpPr txBox="1"/>
          <p:nvPr/>
        </p:nvSpPr>
        <p:spPr>
          <a:xfrm>
            <a:off x="596344" y="4453800"/>
            <a:ext cx="7951304" cy="584775"/>
          </a:xfrm>
          <a:prstGeom prst="rect">
            <a:avLst/>
          </a:prstGeom>
          <a:noFill/>
          <a:ln>
            <a:noFill/>
          </a:ln>
        </p:spPr>
        <p:txBody>
          <a:bodyPr wrap="square" rtlCol="0">
            <a:spAutoFit/>
          </a:bodyPr>
          <a:lstStyle/>
          <a:p>
            <a:pPr algn="ctr"/>
            <a:r>
              <a:rPr lang="en-US" sz="3200" i="1" dirty="0">
                <a:solidFill>
                  <a:schemeClr val="bg1"/>
                </a:solidFill>
                <a:latin typeface="Calibri" panose="020F0502020204030204" pitchFamily="34" charset="0"/>
                <a:cs typeface="Calibri" panose="020F0502020204030204" pitchFamily="34" charset="0"/>
              </a:rPr>
              <a:t>God Loves: Jesus Christ Enters the World</a:t>
            </a:r>
          </a:p>
        </p:txBody>
      </p:sp>
    </p:spTree>
    <p:extLst>
      <p:ext uri="{BB962C8B-B14F-4D97-AF65-F5344CB8AC3E}">
        <p14:creationId xmlns:p14="http://schemas.microsoft.com/office/powerpoint/2010/main" val="3728250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sp>
        <p:nvSpPr>
          <p:cNvPr id="127" name="Google Shape;127;p22"/>
          <p:cNvSpPr txBox="1">
            <a:spLocks noGrp="1"/>
          </p:cNvSpPr>
          <p:nvPr>
            <p:ph type="ctrTitle"/>
          </p:nvPr>
        </p:nvSpPr>
        <p:spPr>
          <a:xfrm>
            <a:off x="723225" y="196425"/>
            <a:ext cx="7933800" cy="859200"/>
          </a:xfrm>
          <a:prstGeom prst="rect">
            <a:avLst/>
          </a:prstGeom>
          <a:gradFill>
            <a:gsLst>
              <a:gs pos="0">
                <a:srgbClr val="D4E5F5"/>
              </a:gs>
              <a:gs pos="100000">
                <a:srgbClr val="70A4D5"/>
              </a:gs>
            </a:gsLst>
            <a:path path="circle">
              <a:fillToRect l="50000" t="50000" r="50000" b="50000"/>
            </a:path>
            <a:tileRect/>
          </a:gradFill>
          <a:ln w="76200" cap="flat" cmpd="sng">
            <a:solidFill>
              <a:srgbClr val="741B47"/>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880" b="1">
                <a:solidFill>
                  <a:srgbClr val="741B47"/>
                </a:solidFill>
                <a:latin typeface="Calibri"/>
                <a:ea typeface="Calibri"/>
                <a:cs typeface="Calibri"/>
                <a:sym typeface="Calibri"/>
              </a:rPr>
              <a:t>The Church and The Trinity</a:t>
            </a:r>
            <a:endParaRPr sz="4880" b="1">
              <a:solidFill>
                <a:srgbClr val="741B47"/>
              </a:solidFill>
              <a:latin typeface="Calibri"/>
              <a:ea typeface="Calibri"/>
              <a:cs typeface="Calibri"/>
              <a:sym typeface="Calibri"/>
            </a:endParaRPr>
          </a:p>
        </p:txBody>
      </p:sp>
      <p:pic>
        <p:nvPicPr>
          <p:cNvPr id="128" name="Google Shape;128;p22"/>
          <p:cNvPicPr preferRelativeResize="0"/>
          <p:nvPr/>
        </p:nvPicPr>
        <p:blipFill>
          <a:blip r:embed="rId4">
            <a:alphaModFix/>
          </a:blip>
          <a:stretch>
            <a:fillRect/>
          </a:stretch>
        </p:blipFill>
        <p:spPr>
          <a:xfrm>
            <a:off x="723225" y="1589525"/>
            <a:ext cx="4017400" cy="3091700"/>
          </a:xfrm>
          <a:prstGeom prst="rect">
            <a:avLst/>
          </a:prstGeom>
          <a:noFill/>
          <a:ln w="76200" cap="flat" cmpd="sng">
            <a:solidFill>
              <a:srgbClr val="741B47"/>
            </a:solidFill>
            <a:prstDash val="solid"/>
            <a:round/>
            <a:headEnd type="none" w="sm" len="sm"/>
            <a:tailEnd type="none" w="sm" len="sm"/>
          </a:ln>
        </p:spPr>
      </p:pic>
      <p:sp>
        <p:nvSpPr>
          <p:cNvPr id="129" name="Google Shape;129;p22"/>
          <p:cNvSpPr txBox="1"/>
          <p:nvPr/>
        </p:nvSpPr>
        <p:spPr>
          <a:xfrm>
            <a:off x="5115550" y="1533325"/>
            <a:ext cx="3625800" cy="3147900"/>
          </a:xfrm>
          <a:prstGeom prst="rect">
            <a:avLst/>
          </a:prstGeom>
          <a:gradFill>
            <a:gsLst>
              <a:gs pos="0">
                <a:srgbClr val="D4E5F5"/>
              </a:gs>
              <a:gs pos="100000">
                <a:srgbClr val="70A4D5"/>
              </a:gs>
            </a:gsLst>
            <a:path path="circle">
              <a:fillToRect l="50000" t="50000" r="50000" b="50000"/>
            </a:path>
            <a:tileRect/>
          </a:gradFill>
          <a:ln w="7620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a:solidFill>
                  <a:srgbClr val="741B47"/>
                </a:solidFill>
                <a:latin typeface="Calibri"/>
                <a:ea typeface="Calibri"/>
                <a:cs typeface="Calibri"/>
                <a:sym typeface="Calibri"/>
              </a:rPr>
              <a:t>By the power of love in the </a:t>
            </a:r>
            <a:r>
              <a:rPr lang="en" sz="2100" b="1" u="sng">
                <a:solidFill>
                  <a:srgbClr val="741B47"/>
                </a:solidFill>
                <a:latin typeface="Calibri"/>
                <a:ea typeface="Calibri"/>
                <a:cs typeface="Calibri"/>
                <a:sym typeface="Calibri"/>
              </a:rPr>
              <a:t>Son’s</a:t>
            </a:r>
            <a:r>
              <a:rPr lang="en" sz="2100" b="1">
                <a:solidFill>
                  <a:srgbClr val="741B47"/>
                </a:solidFill>
                <a:latin typeface="Calibri"/>
                <a:ea typeface="Calibri"/>
                <a:cs typeface="Calibri"/>
                <a:sym typeface="Calibri"/>
              </a:rPr>
              <a:t> redemption of the Church and by </a:t>
            </a:r>
            <a:r>
              <a:rPr lang="en" sz="2100" b="1" u="sng">
                <a:solidFill>
                  <a:srgbClr val="741B47"/>
                </a:solidFill>
                <a:latin typeface="Calibri"/>
                <a:ea typeface="Calibri"/>
                <a:cs typeface="Calibri"/>
                <a:sym typeface="Calibri"/>
              </a:rPr>
              <a:t>the Holy Spirit</a:t>
            </a:r>
            <a:r>
              <a:rPr lang="en" sz="2100" b="1">
                <a:solidFill>
                  <a:srgbClr val="741B47"/>
                </a:solidFill>
                <a:latin typeface="Calibri"/>
                <a:ea typeface="Calibri"/>
                <a:cs typeface="Calibri"/>
                <a:sym typeface="Calibri"/>
              </a:rPr>
              <a:t> animating and sanctifying the Church, </a:t>
            </a:r>
            <a:r>
              <a:rPr lang="en" sz="2100" b="1" u="sng">
                <a:solidFill>
                  <a:srgbClr val="741B47"/>
                </a:solidFill>
                <a:latin typeface="Calibri"/>
                <a:ea typeface="Calibri"/>
                <a:cs typeface="Calibri"/>
                <a:sym typeface="Calibri"/>
              </a:rPr>
              <a:t>God the Father</a:t>
            </a:r>
            <a:r>
              <a:rPr lang="en" sz="2100" b="1">
                <a:solidFill>
                  <a:srgbClr val="741B47"/>
                </a:solidFill>
                <a:latin typeface="Calibri"/>
                <a:ea typeface="Calibri"/>
                <a:cs typeface="Calibri"/>
                <a:sym typeface="Calibri"/>
              </a:rPr>
              <a:t> fulfills the "plan of his loving goodness" of creation, redemption and sanctification.</a:t>
            </a:r>
            <a:r>
              <a:rPr lang="en">
                <a:solidFill>
                  <a:srgbClr val="741B47"/>
                </a:solidFill>
              </a:rPr>
              <a:t> </a:t>
            </a:r>
            <a:endParaRPr>
              <a:solidFill>
                <a:srgbClr val="741B47"/>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3"/>
          <p:cNvSpPr txBox="1">
            <a:spLocks noGrp="1"/>
          </p:cNvSpPr>
          <p:nvPr>
            <p:ph type="subTitle" idx="1"/>
          </p:nvPr>
        </p:nvSpPr>
        <p:spPr>
          <a:xfrm>
            <a:off x="4140575" y="1757975"/>
            <a:ext cx="4439100" cy="288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Protestants who interpret each word or phrase in the</a:t>
            </a:r>
            <a:endParaRPr sz="290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Bible from a literalist point of view.</a:t>
            </a:r>
            <a:endParaRPr sz="2900">
              <a:solidFill>
                <a:schemeClr val="lt1"/>
              </a:solidFill>
              <a:latin typeface="Calibri"/>
              <a:ea typeface="Calibri"/>
              <a:cs typeface="Calibri"/>
              <a:sym typeface="Calibri"/>
            </a:endParaRPr>
          </a:p>
          <a:p>
            <a:pPr marL="0" lvl="0" indent="0" algn="l" rtl="0">
              <a:spcBef>
                <a:spcPts val="0"/>
              </a:spcBef>
              <a:spcAft>
                <a:spcPts val="0"/>
              </a:spcAft>
              <a:buClr>
                <a:srgbClr val="000000"/>
              </a:buClr>
              <a:buSzPts val="605"/>
              <a:buFont typeface="Arial"/>
              <a:buNone/>
            </a:pPr>
            <a:endParaRPr sz="2440">
              <a:solidFill>
                <a:srgbClr val="434343"/>
              </a:solidFill>
              <a:latin typeface="Calibri"/>
              <a:ea typeface="Calibri"/>
              <a:cs typeface="Calibri"/>
              <a:sym typeface="Calibri"/>
            </a:endParaRPr>
          </a:p>
        </p:txBody>
      </p:sp>
      <p:sp>
        <p:nvSpPr>
          <p:cNvPr id="135" name="Google Shape;135;p23"/>
          <p:cNvSpPr/>
          <p:nvPr/>
        </p:nvSpPr>
        <p:spPr>
          <a:xfrm>
            <a:off x="311700" y="188375"/>
            <a:ext cx="8383200" cy="11160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 name="Google Shape;136;p23"/>
          <p:cNvSpPr txBox="1"/>
          <p:nvPr/>
        </p:nvSpPr>
        <p:spPr>
          <a:xfrm>
            <a:off x="1217350" y="188375"/>
            <a:ext cx="7173000" cy="9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a:solidFill>
                  <a:schemeClr val="lt1"/>
                </a:solidFill>
                <a:latin typeface="Calibri"/>
                <a:ea typeface="Calibri"/>
                <a:cs typeface="Calibri"/>
                <a:sym typeface="Calibri"/>
              </a:rPr>
              <a:t>             Proceeds</a:t>
            </a:r>
            <a:endParaRPr sz="5300">
              <a:solidFill>
                <a:schemeClr val="lt1"/>
              </a:solidFill>
              <a:latin typeface="Calibri"/>
              <a:ea typeface="Calibri"/>
              <a:cs typeface="Calibri"/>
              <a:sym typeface="Calibri"/>
            </a:endParaRPr>
          </a:p>
        </p:txBody>
      </p:sp>
      <p:sp>
        <p:nvSpPr>
          <p:cNvPr id="137" name="Google Shape;137;p23"/>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 name="Google Shape;138;p23"/>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sp>
        <p:nvSpPr>
          <p:cNvPr id="139" name="Google Shape;139;p23"/>
          <p:cNvSpPr txBox="1"/>
          <p:nvPr/>
        </p:nvSpPr>
        <p:spPr>
          <a:xfrm>
            <a:off x="4934950" y="1757975"/>
            <a:ext cx="3455400" cy="30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Calibri"/>
                <a:ea typeface="Calibri"/>
                <a:cs typeface="Calibri"/>
                <a:sym typeface="Calibri"/>
              </a:rPr>
              <a:t>In the Creed we say, ‘The Holy Spirit proceeds from the Father and the Son’…This means ‘to come from or to be sent’.</a:t>
            </a:r>
            <a:r>
              <a:rPr lang="en" sz="2400">
                <a:latin typeface="Calibri"/>
                <a:ea typeface="Calibri"/>
                <a:cs typeface="Calibri"/>
                <a:sym typeface="Calibri"/>
              </a:rPr>
              <a:t>  "I will send the Holy Spirit from the Father" said Jesus in John 14:26</a:t>
            </a:r>
            <a:endParaRPr sz="2400">
              <a:latin typeface="Calibri"/>
              <a:ea typeface="Calibri"/>
              <a:cs typeface="Calibri"/>
              <a:sym typeface="Calibri"/>
            </a:endParaRPr>
          </a:p>
        </p:txBody>
      </p:sp>
      <p:pic>
        <p:nvPicPr>
          <p:cNvPr id="140" name="Google Shape;140;p23"/>
          <p:cNvPicPr preferRelativeResize="0"/>
          <p:nvPr/>
        </p:nvPicPr>
        <p:blipFill>
          <a:blip r:embed="rId3">
            <a:alphaModFix/>
          </a:blip>
          <a:stretch>
            <a:fillRect/>
          </a:stretch>
        </p:blipFill>
        <p:spPr>
          <a:xfrm>
            <a:off x="736225" y="2060813"/>
            <a:ext cx="3835774" cy="1983815"/>
          </a:xfrm>
          <a:prstGeom prst="rect">
            <a:avLst/>
          </a:prstGeom>
          <a:noFill/>
          <a:ln w="76200" cap="flat" cmpd="sng">
            <a:solidFill>
              <a:srgbClr val="741B47"/>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a:spLocks noGrp="1"/>
          </p:cNvSpPr>
          <p:nvPr>
            <p:ph type="body" idx="1"/>
          </p:nvPr>
        </p:nvSpPr>
        <p:spPr>
          <a:xfrm>
            <a:off x="4350225" y="345450"/>
            <a:ext cx="4081500" cy="4273500"/>
          </a:xfrm>
          <a:prstGeom prst="rect">
            <a:avLst/>
          </a:prstGeom>
          <a:solidFill>
            <a:srgbClr val="D5A6BD"/>
          </a:solidFill>
          <a:ln w="76200" cap="flat" cmpd="sng">
            <a:solidFill>
              <a:srgbClr val="741B47"/>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endParaRPr sz="2525">
              <a:solidFill>
                <a:schemeClr val="dk1"/>
              </a:solidFill>
              <a:latin typeface="Calibri"/>
              <a:ea typeface="Calibri"/>
              <a:cs typeface="Calibri"/>
              <a:sym typeface="Calibri"/>
            </a:endParaRPr>
          </a:p>
          <a:p>
            <a:pPr marL="0" lvl="0" indent="0" algn="l" rtl="0">
              <a:spcBef>
                <a:spcPts val="1200"/>
              </a:spcBef>
              <a:spcAft>
                <a:spcPts val="0"/>
              </a:spcAft>
              <a:buClr>
                <a:schemeClr val="dk1"/>
              </a:buClr>
              <a:buSzPts val="1100"/>
              <a:buFont typeface="Arial"/>
              <a:buNone/>
            </a:pPr>
            <a:endParaRPr sz="1900">
              <a:solidFill>
                <a:schemeClr val="dk1"/>
              </a:solidFill>
              <a:latin typeface="Calibri"/>
              <a:ea typeface="Calibri"/>
              <a:cs typeface="Calibri"/>
              <a:sym typeface="Calibri"/>
            </a:endParaRPr>
          </a:p>
          <a:p>
            <a:pPr marL="457200" lvl="0" indent="0" algn="l" rtl="0">
              <a:spcBef>
                <a:spcPts val="1200"/>
              </a:spcBef>
              <a:spcAft>
                <a:spcPts val="1200"/>
              </a:spcAft>
              <a:buNone/>
            </a:pPr>
            <a:endParaRPr>
              <a:latin typeface="Calibri"/>
              <a:ea typeface="Calibri"/>
              <a:cs typeface="Calibri"/>
              <a:sym typeface="Calibri"/>
            </a:endParaRPr>
          </a:p>
        </p:txBody>
      </p:sp>
      <p:pic>
        <p:nvPicPr>
          <p:cNvPr id="146" name="Google Shape;146;p24"/>
          <p:cNvPicPr preferRelativeResize="0"/>
          <p:nvPr/>
        </p:nvPicPr>
        <p:blipFill>
          <a:blip r:embed="rId3">
            <a:alphaModFix/>
          </a:blip>
          <a:stretch>
            <a:fillRect/>
          </a:stretch>
        </p:blipFill>
        <p:spPr>
          <a:xfrm>
            <a:off x="946825" y="2009500"/>
            <a:ext cx="3070800" cy="2609425"/>
          </a:xfrm>
          <a:prstGeom prst="rect">
            <a:avLst/>
          </a:prstGeom>
          <a:noFill/>
          <a:ln>
            <a:noFill/>
          </a:ln>
        </p:spPr>
      </p:pic>
      <p:sp>
        <p:nvSpPr>
          <p:cNvPr id="147" name="Google Shape;147;p24"/>
          <p:cNvSpPr/>
          <p:nvPr/>
        </p:nvSpPr>
        <p:spPr>
          <a:xfrm>
            <a:off x="1092200" y="345450"/>
            <a:ext cx="2739600" cy="1433100"/>
          </a:xfrm>
          <a:prstGeom prst="wedgeRectCallout">
            <a:avLst>
              <a:gd name="adj1" fmla="val -20343"/>
              <a:gd name="adj2" fmla="val 70529"/>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 name="Google Shape;148;p24"/>
          <p:cNvSpPr txBox="1"/>
          <p:nvPr/>
        </p:nvSpPr>
        <p:spPr>
          <a:xfrm>
            <a:off x="1166725" y="345450"/>
            <a:ext cx="2562900" cy="1433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900" b="1">
                <a:solidFill>
                  <a:srgbClr val="783F04"/>
                </a:solidFill>
                <a:latin typeface="Calibri"/>
                <a:ea typeface="Calibri"/>
                <a:cs typeface="Calibri"/>
                <a:sym typeface="Calibri"/>
              </a:rPr>
              <a:t>“How can there be one God but we refer to three names: Father, Son and Holy Spirit?”</a:t>
            </a:r>
            <a:endParaRPr sz="900" b="1">
              <a:solidFill>
                <a:srgbClr val="783F04"/>
              </a:solidFill>
            </a:endParaRPr>
          </a:p>
        </p:txBody>
      </p:sp>
      <p:sp>
        <p:nvSpPr>
          <p:cNvPr id="149" name="Google Shape;149;p24"/>
          <p:cNvSpPr txBox="1"/>
          <p:nvPr/>
        </p:nvSpPr>
        <p:spPr>
          <a:xfrm>
            <a:off x="4350225" y="345300"/>
            <a:ext cx="4081500" cy="4273500"/>
          </a:xfrm>
          <a:prstGeom prst="rect">
            <a:avLst/>
          </a:prstGeom>
          <a:solidFill>
            <a:srgbClr val="EAD1DC"/>
          </a:solidFill>
          <a:ln w="9525"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700" b="1">
                <a:solidFill>
                  <a:srgbClr val="783F04"/>
                </a:solidFill>
                <a:latin typeface="Calibri"/>
                <a:ea typeface="Calibri"/>
                <a:cs typeface="Calibri"/>
                <a:sym typeface="Calibri"/>
              </a:rPr>
              <a:t>The key is to distinguish between person and nature. God exists as three distinct Persons who are all eternal and equally divine in nature and therefore one God.</a:t>
            </a:r>
            <a:endParaRPr sz="3100" b="1">
              <a:solidFill>
                <a:srgbClr val="783F04"/>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5"/>
          <p:cNvSpPr txBox="1">
            <a:spLocks noGrp="1"/>
          </p:cNvSpPr>
          <p:nvPr>
            <p:ph type="subTitle" idx="1"/>
          </p:nvPr>
        </p:nvSpPr>
        <p:spPr>
          <a:xfrm>
            <a:off x="4140575" y="1757975"/>
            <a:ext cx="4439100" cy="288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Protestants who interpret each word or phrase in the</a:t>
            </a:r>
            <a:endParaRPr sz="290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Bible from a literalist point of view.</a:t>
            </a:r>
            <a:endParaRPr sz="2900">
              <a:solidFill>
                <a:schemeClr val="lt1"/>
              </a:solidFill>
              <a:latin typeface="Calibri"/>
              <a:ea typeface="Calibri"/>
              <a:cs typeface="Calibri"/>
              <a:sym typeface="Calibri"/>
            </a:endParaRPr>
          </a:p>
          <a:p>
            <a:pPr marL="0" lvl="0" indent="0" algn="l" rtl="0">
              <a:spcBef>
                <a:spcPts val="0"/>
              </a:spcBef>
              <a:spcAft>
                <a:spcPts val="0"/>
              </a:spcAft>
              <a:buClr>
                <a:srgbClr val="000000"/>
              </a:buClr>
              <a:buSzPts val="605"/>
              <a:buFont typeface="Arial"/>
              <a:buNone/>
            </a:pPr>
            <a:endParaRPr sz="2440">
              <a:solidFill>
                <a:srgbClr val="434343"/>
              </a:solidFill>
              <a:latin typeface="Calibri"/>
              <a:ea typeface="Calibri"/>
              <a:cs typeface="Calibri"/>
              <a:sym typeface="Calibri"/>
            </a:endParaRPr>
          </a:p>
        </p:txBody>
      </p:sp>
      <p:sp>
        <p:nvSpPr>
          <p:cNvPr id="155" name="Google Shape;155;p25"/>
          <p:cNvSpPr/>
          <p:nvPr/>
        </p:nvSpPr>
        <p:spPr>
          <a:xfrm>
            <a:off x="311700" y="188375"/>
            <a:ext cx="8383200" cy="11160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6" name="Google Shape;156;p25"/>
          <p:cNvSpPr txBox="1"/>
          <p:nvPr/>
        </p:nvSpPr>
        <p:spPr>
          <a:xfrm>
            <a:off x="1217350" y="188375"/>
            <a:ext cx="7173000" cy="9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a:solidFill>
                  <a:schemeClr val="lt1"/>
                </a:solidFill>
                <a:latin typeface="Calibri"/>
                <a:ea typeface="Calibri"/>
                <a:cs typeface="Calibri"/>
                <a:sym typeface="Calibri"/>
              </a:rPr>
              <a:t>    Person and Nature</a:t>
            </a:r>
            <a:endParaRPr sz="5300">
              <a:solidFill>
                <a:schemeClr val="lt1"/>
              </a:solidFill>
              <a:latin typeface="Calibri"/>
              <a:ea typeface="Calibri"/>
              <a:cs typeface="Calibri"/>
              <a:sym typeface="Calibri"/>
            </a:endParaRPr>
          </a:p>
        </p:txBody>
      </p:sp>
      <p:sp>
        <p:nvSpPr>
          <p:cNvPr id="157" name="Google Shape;157;p25"/>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8" name="Google Shape;158;p25"/>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sp>
        <p:nvSpPr>
          <p:cNvPr id="159" name="Google Shape;159;p25"/>
          <p:cNvSpPr txBox="1"/>
          <p:nvPr/>
        </p:nvSpPr>
        <p:spPr>
          <a:xfrm>
            <a:off x="4365950" y="1609425"/>
            <a:ext cx="4213800" cy="33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a:latin typeface="Calibri"/>
                <a:ea typeface="Calibri"/>
                <a:cs typeface="Calibri"/>
                <a:sym typeface="Calibri"/>
              </a:rPr>
              <a:t>God is three Persons in one Divine Nature. To have a Divine Nature is to possess all the attributes that make God who He is. To be a Person is to have intelligence, affection, a specific role and to take action. Each Person of the Trinity is co-equal and united in their divine will.</a:t>
            </a:r>
            <a:endParaRPr sz="22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p:txBody>
      </p:sp>
      <p:pic>
        <p:nvPicPr>
          <p:cNvPr id="160" name="Google Shape;160;p25"/>
          <p:cNvPicPr preferRelativeResize="0"/>
          <p:nvPr/>
        </p:nvPicPr>
        <p:blipFill>
          <a:blip r:embed="rId3">
            <a:alphaModFix/>
          </a:blip>
          <a:stretch>
            <a:fillRect/>
          </a:stretch>
        </p:blipFill>
        <p:spPr>
          <a:xfrm>
            <a:off x="671257" y="1836975"/>
            <a:ext cx="3207306" cy="2886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6"/>
          <p:cNvSpPr txBox="1">
            <a:spLocks noGrp="1"/>
          </p:cNvSpPr>
          <p:nvPr>
            <p:ph type="body" idx="1"/>
          </p:nvPr>
        </p:nvSpPr>
        <p:spPr>
          <a:xfrm>
            <a:off x="1243600" y="1840525"/>
            <a:ext cx="3881700" cy="3165900"/>
          </a:xfrm>
          <a:prstGeom prst="rect">
            <a:avLst/>
          </a:prstGeom>
        </p:spPr>
        <p:txBody>
          <a:bodyPr spcFirstLastPara="1" wrap="square" lIns="91425" tIns="91425" rIns="91425" bIns="91425" anchor="t" anchorCtr="0">
            <a:normAutofit fontScale="47500" lnSpcReduction="20000"/>
          </a:bodyPr>
          <a:lstStyle/>
          <a:p>
            <a:pPr marL="0" lvl="0" indent="0" algn="l" rtl="0">
              <a:spcBef>
                <a:spcPts val="0"/>
              </a:spcBef>
              <a:spcAft>
                <a:spcPts val="0"/>
              </a:spcAft>
              <a:buNone/>
            </a:pPr>
            <a:r>
              <a:rPr lang="en" sz="5491" b="1">
                <a:solidFill>
                  <a:srgbClr val="5B0F00"/>
                </a:solidFill>
                <a:latin typeface="Calibri"/>
                <a:ea typeface="Calibri"/>
                <a:cs typeface="Calibri"/>
                <a:sym typeface="Calibri"/>
              </a:rPr>
              <a:t>To which Person of the Blessed Trinity do you usually address your prayer? Father, Son or Holy Spirit. Why do you think this is so?</a:t>
            </a:r>
            <a:endParaRPr sz="5491" b="1">
              <a:solidFill>
                <a:srgbClr val="5B0F00"/>
              </a:solidFill>
              <a:latin typeface="Calibri"/>
              <a:ea typeface="Calibri"/>
              <a:cs typeface="Calibri"/>
              <a:sym typeface="Calibri"/>
            </a:endParaRPr>
          </a:p>
          <a:p>
            <a:pPr marL="0" lvl="0" indent="0" algn="l" rtl="0">
              <a:spcBef>
                <a:spcPts val="1200"/>
              </a:spcBef>
              <a:spcAft>
                <a:spcPts val="1200"/>
              </a:spcAft>
              <a:buNone/>
            </a:pPr>
            <a:r>
              <a:rPr lang="en" sz="3400">
                <a:solidFill>
                  <a:schemeClr val="lt1"/>
                </a:solidFill>
                <a:latin typeface="Calibri"/>
                <a:ea typeface="Calibri"/>
                <a:cs typeface="Calibri"/>
                <a:sym typeface="Calibri"/>
              </a:rPr>
              <a:t>When at the Last Supper Jesus said about the Eucharist, “This is my Body” why do you think most Protestants do not interpret that as literal and Catholics do?</a:t>
            </a:r>
            <a:endParaRPr sz="3400">
              <a:solidFill>
                <a:schemeClr val="lt1"/>
              </a:solidFill>
              <a:latin typeface="Calibri"/>
              <a:ea typeface="Calibri"/>
              <a:cs typeface="Calibri"/>
              <a:sym typeface="Calibri"/>
            </a:endParaRPr>
          </a:p>
        </p:txBody>
      </p:sp>
      <p:pic>
        <p:nvPicPr>
          <p:cNvPr id="166" name="Google Shape;166;p26"/>
          <p:cNvPicPr preferRelativeResize="0"/>
          <p:nvPr/>
        </p:nvPicPr>
        <p:blipFill>
          <a:blip r:embed="rId3">
            <a:alphaModFix/>
          </a:blip>
          <a:stretch>
            <a:fillRect/>
          </a:stretch>
        </p:blipFill>
        <p:spPr>
          <a:xfrm>
            <a:off x="5488979" y="1567537"/>
            <a:ext cx="3034375" cy="2586275"/>
          </a:xfrm>
          <a:prstGeom prst="rect">
            <a:avLst/>
          </a:prstGeom>
          <a:noFill/>
          <a:ln>
            <a:noFill/>
          </a:ln>
        </p:spPr>
      </p:pic>
      <p:sp>
        <p:nvSpPr>
          <p:cNvPr id="167" name="Google Shape;167;p26"/>
          <p:cNvSpPr/>
          <p:nvPr/>
        </p:nvSpPr>
        <p:spPr>
          <a:xfrm rot="10800000">
            <a:off x="460600" y="243125"/>
            <a:ext cx="8227200" cy="1134600"/>
          </a:xfrm>
          <a:prstGeom prst="bevel">
            <a:avLst>
              <a:gd name="adj" fmla="val 12500"/>
            </a:avLst>
          </a:prstGeom>
          <a:solidFill>
            <a:srgbClr val="D5A6BD"/>
          </a:solidFill>
          <a:ln w="76200"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8" name="Google Shape;168;p26"/>
          <p:cNvSpPr txBox="1"/>
          <p:nvPr/>
        </p:nvSpPr>
        <p:spPr>
          <a:xfrm>
            <a:off x="1671675" y="309525"/>
            <a:ext cx="5902800" cy="106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990"/>
              <a:buFont typeface="Arial"/>
              <a:buNone/>
            </a:pPr>
            <a:r>
              <a:rPr lang="en" sz="4120" b="1">
                <a:solidFill>
                  <a:srgbClr val="660000"/>
                </a:solidFill>
                <a:latin typeface="Calibri"/>
                <a:ea typeface="Calibri"/>
                <a:cs typeface="Calibri"/>
                <a:sym typeface="Calibri"/>
              </a:rPr>
              <a:t>Turn and Talk</a:t>
            </a:r>
            <a:endParaRPr>
              <a:solidFill>
                <a:srgbClr val="66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7"/>
          <p:cNvSpPr txBox="1">
            <a:spLocks noGrp="1"/>
          </p:cNvSpPr>
          <p:nvPr>
            <p:ph type="subTitle" idx="1"/>
          </p:nvPr>
        </p:nvSpPr>
        <p:spPr>
          <a:xfrm>
            <a:off x="3491625" y="1847538"/>
            <a:ext cx="5126100" cy="288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605"/>
              <a:buNone/>
            </a:pPr>
            <a:r>
              <a:rPr lang="en" sz="4100" b="1">
                <a:solidFill>
                  <a:srgbClr val="741B47"/>
                </a:solidFill>
                <a:latin typeface="Calibri"/>
                <a:ea typeface="Calibri"/>
                <a:cs typeface="Calibri"/>
                <a:sym typeface="Calibri"/>
              </a:rPr>
              <a:t>“</a:t>
            </a:r>
            <a:r>
              <a:rPr lang="en">
                <a:solidFill>
                  <a:srgbClr val="741B47"/>
                </a:solidFill>
                <a:highlight>
                  <a:srgbClr val="FFFFFF"/>
                </a:highlight>
                <a:latin typeface="Impact"/>
                <a:ea typeface="Impact"/>
                <a:cs typeface="Impact"/>
                <a:sym typeface="Impact"/>
              </a:rPr>
              <a:t>Go, thereforeand make disciples of all nations, baptizing them in the name of the Father, and of the Son, and of the Holy Spirit…” </a:t>
            </a:r>
            <a:r>
              <a:rPr lang="en" sz="4100" b="1">
                <a:solidFill>
                  <a:srgbClr val="741B47"/>
                </a:solidFill>
                <a:latin typeface="Calibri"/>
                <a:ea typeface="Calibri"/>
                <a:cs typeface="Calibri"/>
                <a:sym typeface="Calibri"/>
              </a:rPr>
              <a:t> </a:t>
            </a:r>
            <a:endParaRPr sz="4100" b="1">
              <a:solidFill>
                <a:srgbClr val="741B47"/>
              </a:solidFill>
              <a:latin typeface="Calibri"/>
              <a:ea typeface="Calibri"/>
              <a:cs typeface="Calibri"/>
              <a:sym typeface="Calibri"/>
            </a:endParaRPr>
          </a:p>
          <a:p>
            <a:pPr marL="0" lvl="0" indent="0" algn="ctr" rtl="0">
              <a:spcBef>
                <a:spcPts val="0"/>
              </a:spcBef>
              <a:spcAft>
                <a:spcPts val="0"/>
              </a:spcAft>
              <a:buSzPts val="605"/>
              <a:buNone/>
            </a:pPr>
            <a:r>
              <a:rPr lang="en" sz="3300" b="1">
                <a:solidFill>
                  <a:srgbClr val="741B47"/>
                </a:solidFill>
                <a:latin typeface="Calibri"/>
                <a:ea typeface="Calibri"/>
                <a:cs typeface="Calibri"/>
                <a:sym typeface="Calibri"/>
              </a:rPr>
              <a:t>-Mt 28:19</a:t>
            </a:r>
            <a:endParaRPr sz="1640">
              <a:solidFill>
                <a:srgbClr val="741B47"/>
              </a:solidFill>
              <a:latin typeface="Calibri"/>
              <a:ea typeface="Calibri"/>
              <a:cs typeface="Calibri"/>
              <a:sym typeface="Calibri"/>
            </a:endParaRPr>
          </a:p>
        </p:txBody>
      </p:sp>
      <p:sp>
        <p:nvSpPr>
          <p:cNvPr id="174" name="Google Shape;174;p27"/>
          <p:cNvSpPr txBox="1"/>
          <p:nvPr/>
        </p:nvSpPr>
        <p:spPr>
          <a:xfrm>
            <a:off x="311700" y="188375"/>
            <a:ext cx="8078700" cy="1281300"/>
          </a:xfrm>
          <a:prstGeom prst="rect">
            <a:avLst/>
          </a:prstGeom>
          <a:solidFill>
            <a:srgbClr val="C27BA0"/>
          </a:solidFill>
          <a:ln w="7620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5300">
                <a:solidFill>
                  <a:schemeClr val="lt1"/>
                </a:solidFill>
                <a:latin typeface="Calibri"/>
                <a:ea typeface="Calibri"/>
                <a:cs typeface="Calibri"/>
                <a:sym typeface="Calibri"/>
              </a:rPr>
              <a:t>                Memorize It</a:t>
            </a:r>
            <a:endParaRPr sz="5300">
              <a:solidFill>
                <a:schemeClr val="lt1"/>
              </a:solidFill>
              <a:latin typeface="Calibri"/>
              <a:ea typeface="Calibri"/>
              <a:cs typeface="Calibri"/>
              <a:sym typeface="Calibri"/>
            </a:endParaRPr>
          </a:p>
        </p:txBody>
      </p:sp>
      <p:sp>
        <p:nvSpPr>
          <p:cNvPr id="175" name="Google Shape;175;p27"/>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6" name="Google Shape;176;p27"/>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latin typeface="Calibri"/>
                <a:ea typeface="Calibri"/>
                <a:cs typeface="Calibri"/>
                <a:sym typeface="Calibri"/>
              </a:rPr>
              <a:t>Key</a:t>
            </a:r>
            <a:endParaRPr sz="1600" b="1">
              <a:solidFill>
                <a:schemeClr val="dk1"/>
              </a:solidFill>
              <a:latin typeface="Calibri"/>
              <a:ea typeface="Calibri"/>
              <a:cs typeface="Calibri"/>
              <a:sym typeface="Calibri"/>
            </a:endParaRPr>
          </a:p>
          <a:p>
            <a:pPr marL="0" lvl="0" indent="0" algn="ctr" rtl="0">
              <a:spcBef>
                <a:spcPts val="0"/>
              </a:spcBef>
              <a:spcAft>
                <a:spcPts val="0"/>
              </a:spcAft>
              <a:buNone/>
            </a:pPr>
            <a:r>
              <a:rPr lang="en" sz="1600" b="1">
                <a:solidFill>
                  <a:schemeClr val="dk1"/>
                </a:solidFill>
                <a:latin typeface="Calibri"/>
                <a:ea typeface="Calibri"/>
                <a:cs typeface="Calibri"/>
                <a:sym typeface="Calibri"/>
              </a:rPr>
              <a:t>Verse</a:t>
            </a:r>
            <a:endParaRPr>
              <a:latin typeface="Calibri"/>
              <a:ea typeface="Calibri"/>
              <a:cs typeface="Calibri"/>
              <a:sym typeface="Calibri"/>
            </a:endParaRPr>
          </a:p>
        </p:txBody>
      </p:sp>
      <p:pic>
        <p:nvPicPr>
          <p:cNvPr id="177" name="Google Shape;177;p27"/>
          <p:cNvPicPr preferRelativeResize="0"/>
          <p:nvPr/>
        </p:nvPicPr>
        <p:blipFill>
          <a:blip r:embed="rId3">
            <a:alphaModFix/>
          </a:blip>
          <a:stretch>
            <a:fillRect/>
          </a:stretch>
        </p:blipFill>
        <p:spPr>
          <a:xfrm flipH="1">
            <a:off x="1021551" y="1747036"/>
            <a:ext cx="2470075" cy="30876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311700" y="170625"/>
            <a:ext cx="4493700" cy="177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680" b="1">
                <a:solidFill>
                  <a:srgbClr val="FFE599"/>
                </a:solidFill>
                <a:latin typeface="Calibri"/>
                <a:ea typeface="Calibri"/>
                <a:cs typeface="Calibri"/>
                <a:sym typeface="Calibri"/>
              </a:rPr>
              <a:t>The Holy Trinity</a:t>
            </a:r>
            <a:endParaRPr sz="4680" b="1">
              <a:solidFill>
                <a:srgbClr val="FFE599"/>
              </a:solidFill>
              <a:latin typeface="Calibri"/>
              <a:ea typeface="Calibri"/>
              <a:cs typeface="Calibri"/>
              <a:sym typeface="Calibri"/>
            </a:endParaRPr>
          </a:p>
        </p:txBody>
      </p:sp>
      <p:sp>
        <p:nvSpPr>
          <p:cNvPr id="60" name="Google Shape;60;p14"/>
          <p:cNvSpPr txBox="1">
            <a:spLocks noGrp="1"/>
          </p:cNvSpPr>
          <p:nvPr>
            <p:ph type="subTitle" idx="1"/>
          </p:nvPr>
        </p:nvSpPr>
        <p:spPr>
          <a:xfrm>
            <a:off x="385150" y="2150150"/>
            <a:ext cx="3956400" cy="1611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lt1"/>
                </a:solidFill>
                <a:latin typeface="Calibri"/>
                <a:ea typeface="Calibri"/>
                <a:cs typeface="Calibri"/>
                <a:sym typeface="Calibri"/>
              </a:rPr>
              <a:t>We believe in God the Father, God the Son and God the Holy Spirit. </a:t>
            </a:r>
            <a:endParaRPr>
              <a:solidFill>
                <a:schemeClr val="lt1"/>
              </a:solidFill>
              <a:latin typeface="Calibri"/>
              <a:ea typeface="Calibri"/>
              <a:cs typeface="Calibri"/>
              <a:sym typeface="Calibri"/>
            </a:endParaRPr>
          </a:p>
        </p:txBody>
      </p:sp>
      <p:pic>
        <p:nvPicPr>
          <p:cNvPr id="61" name="Google Shape;61;p14"/>
          <p:cNvPicPr preferRelativeResize="0"/>
          <p:nvPr/>
        </p:nvPicPr>
        <p:blipFill>
          <a:blip r:embed="rId4">
            <a:alphaModFix/>
          </a:blip>
          <a:stretch>
            <a:fillRect/>
          </a:stretch>
        </p:blipFill>
        <p:spPr>
          <a:xfrm>
            <a:off x="4987650" y="0"/>
            <a:ext cx="4156360" cy="5143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41B47"/>
        </a:solidFill>
        <a:effectLst/>
      </p:bgPr>
    </p:bg>
    <p:spTree>
      <p:nvGrpSpPr>
        <p:cNvPr id="1" name="Shape 65"/>
        <p:cNvGrpSpPr/>
        <p:nvPr/>
      </p:nvGrpSpPr>
      <p:grpSpPr>
        <a:xfrm>
          <a:off x="0" y="0"/>
          <a:ext cx="0" cy="0"/>
          <a:chOff x="0" y="0"/>
          <a:chExt cx="0" cy="0"/>
        </a:xfrm>
      </p:grpSpPr>
      <p:sp>
        <p:nvSpPr>
          <p:cNvPr id="66" name="Google Shape;66;p15"/>
          <p:cNvSpPr txBox="1"/>
          <p:nvPr/>
        </p:nvSpPr>
        <p:spPr>
          <a:xfrm>
            <a:off x="441150" y="185075"/>
            <a:ext cx="8575800" cy="7887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100" b="1">
                <a:solidFill>
                  <a:srgbClr val="741B47"/>
                </a:solidFill>
                <a:latin typeface="Calibri"/>
                <a:ea typeface="Calibri"/>
                <a:cs typeface="Calibri"/>
                <a:sym typeface="Calibri"/>
              </a:rPr>
              <a:t>Saint Augustine and the Child</a:t>
            </a:r>
            <a:endParaRPr sz="4100" b="1">
              <a:solidFill>
                <a:srgbClr val="741B47"/>
              </a:solidFill>
              <a:latin typeface="Calibri"/>
              <a:ea typeface="Calibri"/>
              <a:cs typeface="Calibri"/>
              <a:sym typeface="Calibri"/>
            </a:endParaRPr>
          </a:p>
        </p:txBody>
      </p:sp>
      <p:sp>
        <p:nvSpPr>
          <p:cNvPr id="67" name="Google Shape;67;p15"/>
          <p:cNvSpPr txBox="1"/>
          <p:nvPr/>
        </p:nvSpPr>
        <p:spPr>
          <a:xfrm>
            <a:off x="3316050" y="1212025"/>
            <a:ext cx="5700900" cy="36174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741B47"/>
                </a:solidFill>
                <a:latin typeface="Calibri"/>
                <a:ea typeface="Calibri"/>
                <a:cs typeface="Calibri"/>
                <a:sym typeface="Calibri"/>
              </a:rPr>
              <a:t>St. Augustine was walking along the seashore, deep in thought, trying to figure out the mystery of the Trinity. “How could there be one God and yet three distinct Persons?” he pondered. He was so engrossed in thought that he almost stumbled over a little boy who was pouring a pail of water into a hole he had dug in the sand. Augustine stopped to chat with the boy. “What are you doing?” he asked. “I’m going to empty the ocean into this hole,” the boy replied. Augustine laughed. “You’ll never get the whole ocean into that little hole,” he said. The boy stood up and looked directly at Augustine and said, “And you, sir, will never put the whole mystery of the Blessed Trinity into your little mind.” </a:t>
            </a:r>
            <a:endParaRPr sz="1800">
              <a:solidFill>
                <a:srgbClr val="741B47"/>
              </a:solidFill>
              <a:latin typeface="Calibri"/>
              <a:ea typeface="Calibri"/>
              <a:cs typeface="Calibri"/>
              <a:sym typeface="Calibri"/>
            </a:endParaRPr>
          </a:p>
        </p:txBody>
      </p:sp>
      <p:pic>
        <p:nvPicPr>
          <p:cNvPr id="68" name="Google Shape;68;p15"/>
          <p:cNvPicPr preferRelativeResize="0"/>
          <p:nvPr/>
        </p:nvPicPr>
        <p:blipFill>
          <a:blip r:embed="rId3">
            <a:alphaModFix/>
          </a:blip>
          <a:stretch>
            <a:fillRect/>
          </a:stretch>
        </p:blipFill>
        <p:spPr>
          <a:xfrm>
            <a:off x="441150" y="1212025"/>
            <a:ext cx="2681950" cy="36173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
        <p:cNvGrpSpPr/>
        <p:nvPr/>
      </p:nvGrpSpPr>
      <p:grpSpPr>
        <a:xfrm>
          <a:off x="0" y="0"/>
          <a:ext cx="0" cy="0"/>
          <a:chOff x="0" y="0"/>
          <a:chExt cx="0" cy="0"/>
        </a:xfrm>
      </p:grpSpPr>
      <p:sp>
        <p:nvSpPr>
          <p:cNvPr id="73" name="Google Shape;73;p16"/>
          <p:cNvSpPr txBox="1"/>
          <p:nvPr/>
        </p:nvSpPr>
        <p:spPr>
          <a:xfrm>
            <a:off x="714850" y="185075"/>
            <a:ext cx="7484100" cy="7887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100" b="1">
                <a:solidFill>
                  <a:srgbClr val="741B47"/>
                </a:solidFill>
                <a:latin typeface="Calibri"/>
                <a:ea typeface="Calibri"/>
                <a:cs typeface="Calibri"/>
                <a:sym typeface="Calibri"/>
              </a:rPr>
              <a:t>Practice: The Sign of the Cross</a:t>
            </a:r>
            <a:endParaRPr sz="4100" b="1">
              <a:solidFill>
                <a:srgbClr val="741B47"/>
              </a:solidFill>
              <a:latin typeface="Calibri"/>
              <a:ea typeface="Calibri"/>
              <a:cs typeface="Calibri"/>
              <a:sym typeface="Calibri"/>
            </a:endParaRPr>
          </a:p>
        </p:txBody>
      </p:sp>
      <p:pic>
        <p:nvPicPr>
          <p:cNvPr id="74" name="Google Shape;74;p16"/>
          <p:cNvPicPr preferRelativeResize="0"/>
          <p:nvPr/>
        </p:nvPicPr>
        <p:blipFill>
          <a:blip r:embed="rId4">
            <a:alphaModFix/>
          </a:blip>
          <a:stretch>
            <a:fillRect/>
          </a:stretch>
        </p:blipFill>
        <p:spPr>
          <a:xfrm>
            <a:off x="714874" y="1186975"/>
            <a:ext cx="7484051" cy="2659150"/>
          </a:xfrm>
          <a:prstGeom prst="rect">
            <a:avLst/>
          </a:prstGeom>
          <a:noFill/>
          <a:ln>
            <a:noFill/>
          </a:ln>
        </p:spPr>
      </p:pic>
      <p:sp>
        <p:nvSpPr>
          <p:cNvPr id="75" name="Google Shape;75;p16"/>
          <p:cNvSpPr txBox="1"/>
          <p:nvPr/>
        </p:nvSpPr>
        <p:spPr>
          <a:xfrm>
            <a:off x="1025725" y="4059325"/>
            <a:ext cx="1652400" cy="662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741B47"/>
                </a:solidFill>
                <a:latin typeface="Calibri"/>
                <a:ea typeface="Calibri"/>
                <a:cs typeface="Calibri"/>
                <a:sym typeface="Calibri"/>
              </a:rPr>
              <a:t>In the name of the Father</a:t>
            </a:r>
            <a:endParaRPr sz="1800" b="1">
              <a:solidFill>
                <a:srgbClr val="741B47"/>
              </a:solidFill>
              <a:latin typeface="Calibri"/>
              <a:ea typeface="Calibri"/>
              <a:cs typeface="Calibri"/>
              <a:sym typeface="Calibri"/>
            </a:endParaRPr>
          </a:p>
        </p:txBody>
      </p:sp>
      <p:sp>
        <p:nvSpPr>
          <p:cNvPr id="76" name="Google Shape;76;p16"/>
          <p:cNvSpPr txBox="1"/>
          <p:nvPr/>
        </p:nvSpPr>
        <p:spPr>
          <a:xfrm>
            <a:off x="3075500" y="4059325"/>
            <a:ext cx="1246200" cy="662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741B47"/>
                </a:solidFill>
                <a:latin typeface="Calibri"/>
                <a:ea typeface="Calibri"/>
                <a:cs typeface="Calibri"/>
                <a:sym typeface="Calibri"/>
              </a:rPr>
              <a:t>The Son</a:t>
            </a:r>
            <a:endParaRPr sz="1800" b="1">
              <a:solidFill>
                <a:srgbClr val="741B47"/>
              </a:solidFill>
              <a:latin typeface="Calibri"/>
              <a:ea typeface="Calibri"/>
              <a:cs typeface="Calibri"/>
              <a:sym typeface="Calibri"/>
            </a:endParaRPr>
          </a:p>
        </p:txBody>
      </p:sp>
      <p:sp>
        <p:nvSpPr>
          <p:cNvPr id="77" name="Google Shape;77;p16"/>
          <p:cNvSpPr txBox="1"/>
          <p:nvPr/>
        </p:nvSpPr>
        <p:spPr>
          <a:xfrm>
            <a:off x="4755150" y="4057425"/>
            <a:ext cx="1336500" cy="662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741B47"/>
                </a:solidFill>
                <a:latin typeface="Calibri"/>
                <a:ea typeface="Calibri"/>
                <a:cs typeface="Calibri"/>
                <a:sym typeface="Calibri"/>
              </a:rPr>
              <a:t>and the Holy Spirit</a:t>
            </a:r>
            <a:endParaRPr sz="1800" b="1">
              <a:solidFill>
                <a:srgbClr val="741B47"/>
              </a:solidFill>
              <a:latin typeface="Calibri"/>
              <a:ea typeface="Calibri"/>
              <a:cs typeface="Calibri"/>
              <a:sym typeface="Calibri"/>
            </a:endParaRPr>
          </a:p>
        </p:txBody>
      </p:sp>
      <p:sp>
        <p:nvSpPr>
          <p:cNvPr id="78" name="Google Shape;78;p16"/>
          <p:cNvSpPr txBox="1"/>
          <p:nvPr/>
        </p:nvSpPr>
        <p:spPr>
          <a:xfrm>
            <a:off x="6525100" y="4059325"/>
            <a:ext cx="1445100" cy="662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741B47"/>
                </a:solidFill>
                <a:latin typeface="Calibri"/>
                <a:ea typeface="Calibri"/>
                <a:cs typeface="Calibri"/>
                <a:sym typeface="Calibri"/>
              </a:rPr>
              <a:t>Amen</a:t>
            </a:r>
            <a:endParaRPr sz="1800" b="1">
              <a:solidFill>
                <a:srgbClr val="741B47"/>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sp>
        <p:nvSpPr>
          <p:cNvPr id="83" name="Google Shape;83;p17"/>
          <p:cNvSpPr txBox="1">
            <a:spLocks noGrp="1"/>
          </p:cNvSpPr>
          <p:nvPr>
            <p:ph type="ctrTitle"/>
          </p:nvPr>
        </p:nvSpPr>
        <p:spPr>
          <a:xfrm>
            <a:off x="311700" y="170625"/>
            <a:ext cx="4493700" cy="177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680" b="1">
                <a:solidFill>
                  <a:srgbClr val="FFE599"/>
                </a:solidFill>
                <a:latin typeface="Calibri"/>
                <a:ea typeface="Calibri"/>
                <a:cs typeface="Calibri"/>
                <a:sym typeface="Calibri"/>
              </a:rPr>
              <a:t>Symbols of the Holy Trinity</a:t>
            </a:r>
            <a:endParaRPr sz="4680" b="1">
              <a:solidFill>
                <a:srgbClr val="FFE599"/>
              </a:solidFill>
              <a:latin typeface="Calibri"/>
              <a:ea typeface="Calibri"/>
              <a:cs typeface="Calibri"/>
              <a:sym typeface="Calibri"/>
            </a:endParaRPr>
          </a:p>
        </p:txBody>
      </p:sp>
      <p:sp>
        <p:nvSpPr>
          <p:cNvPr id="84" name="Google Shape;84;p17"/>
          <p:cNvSpPr txBox="1">
            <a:spLocks noGrp="1"/>
          </p:cNvSpPr>
          <p:nvPr>
            <p:ph type="subTitle" idx="1"/>
          </p:nvPr>
        </p:nvSpPr>
        <p:spPr>
          <a:xfrm>
            <a:off x="385150" y="2031575"/>
            <a:ext cx="4493700" cy="23808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770"/>
              <a:buNone/>
            </a:pPr>
            <a:r>
              <a:rPr lang="en" sz="2460" b="1">
                <a:solidFill>
                  <a:schemeClr val="lt1"/>
                </a:solidFill>
                <a:latin typeface="Calibri"/>
                <a:ea typeface="Calibri"/>
                <a:cs typeface="Calibri"/>
                <a:sym typeface="Calibri"/>
              </a:rPr>
              <a:t>A picture is worth a thousand words.</a:t>
            </a:r>
            <a:endParaRPr sz="2460" b="1">
              <a:solidFill>
                <a:schemeClr val="lt1"/>
              </a:solidFill>
              <a:latin typeface="Calibri"/>
              <a:ea typeface="Calibri"/>
              <a:cs typeface="Calibri"/>
              <a:sym typeface="Calibri"/>
            </a:endParaRPr>
          </a:p>
        </p:txBody>
      </p:sp>
      <p:pic>
        <p:nvPicPr>
          <p:cNvPr id="85" name="Google Shape;85;p17"/>
          <p:cNvPicPr preferRelativeResize="0"/>
          <p:nvPr/>
        </p:nvPicPr>
        <p:blipFill>
          <a:blip r:embed="rId4">
            <a:alphaModFix/>
          </a:blip>
          <a:stretch>
            <a:fillRect/>
          </a:stretch>
        </p:blipFill>
        <p:spPr>
          <a:xfrm>
            <a:off x="5771875" y="530399"/>
            <a:ext cx="1876250" cy="1864525"/>
          </a:xfrm>
          <a:prstGeom prst="rect">
            <a:avLst/>
          </a:prstGeom>
          <a:noFill/>
          <a:ln>
            <a:noFill/>
          </a:ln>
        </p:spPr>
      </p:pic>
      <p:pic>
        <p:nvPicPr>
          <p:cNvPr id="86" name="Google Shape;86;p17"/>
          <p:cNvPicPr preferRelativeResize="0"/>
          <p:nvPr/>
        </p:nvPicPr>
        <p:blipFill>
          <a:blip r:embed="rId5">
            <a:alphaModFix/>
          </a:blip>
          <a:stretch>
            <a:fillRect/>
          </a:stretch>
        </p:blipFill>
        <p:spPr>
          <a:xfrm>
            <a:off x="3587664" y="2893150"/>
            <a:ext cx="1968662" cy="1771800"/>
          </a:xfrm>
          <a:prstGeom prst="rect">
            <a:avLst/>
          </a:prstGeom>
          <a:noFill/>
          <a:ln>
            <a:noFill/>
          </a:ln>
        </p:spPr>
      </p:pic>
      <p:pic>
        <p:nvPicPr>
          <p:cNvPr id="87" name="Google Shape;87;p17"/>
          <p:cNvPicPr preferRelativeResize="0"/>
          <p:nvPr/>
        </p:nvPicPr>
        <p:blipFill>
          <a:blip r:embed="rId6">
            <a:alphaModFix/>
          </a:blip>
          <a:stretch>
            <a:fillRect/>
          </a:stretch>
        </p:blipFill>
        <p:spPr>
          <a:xfrm>
            <a:off x="6101126" y="2893149"/>
            <a:ext cx="1546998" cy="1771800"/>
          </a:xfrm>
          <a:prstGeom prst="rect">
            <a:avLst/>
          </a:prstGeom>
          <a:noFill/>
          <a:ln>
            <a:noFill/>
          </a:ln>
        </p:spPr>
      </p:pic>
      <p:pic>
        <p:nvPicPr>
          <p:cNvPr id="88" name="Google Shape;88;p17"/>
          <p:cNvPicPr preferRelativeResize="0"/>
          <p:nvPr/>
        </p:nvPicPr>
        <p:blipFill>
          <a:blip r:embed="rId7">
            <a:alphaModFix/>
          </a:blip>
          <a:stretch>
            <a:fillRect/>
          </a:stretch>
        </p:blipFill>
        <p:spPr>
          <a:xfrm>
            <a:off x="1367200" y="3038481"/>
            <a:ext cx="1200150" cy="14811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sp>
        <p:nvSpPr>
          <p:cNvPr id="93" name="Google Shape;93;p18"/>
          <p:cNvSpPr txBox="1">
            <a:spLocks noGrp="1"/>
          </p:cNvSpPr>
          <p:nvPr>
            <p:ph type="ctrTitle"/>
          </p:nvPr>
        </p:nvSpPr>
        <p:spPr>
          <a:xfrm>
            <a:off x="454400" y="0"/>
            <a:ext cx="8177400" cy="1275600"/>
          </a:xfrm>
          <a:prstGeom prst="rect">
            <a:avLst/>
          </a:prstGeom>
          <a:solidFill>
            <a:srgbClr val="741B47"/>
          </a:solidFill>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980">
                <a:solidFill>
                  <a:schemeClr val="lt1"/>
                </a:solidFill>
                <a:latin typeface="Calibri"/>
                <a:ea typeface="Calibri"/>
                <a:cs typeface="Calibri"/>
                <a:sym typeface="Calibri"/>
              </a:rPr>
              <a:t>The Trinity as a Model of </a:t>
            </a:r>
            <a:endParaRPr sz="3980">
              <a:solidFill>
                <a:schemeClr val="lt1"/>
              </a:solidFill>
              <a:latin typeface="Calibri"/>
              <a:ea typeface="Calibri"/>
              <a:cs typeface="Calibri"/>
              <a:sym typeface="Calibri"/>
            </a:endParaRPr>
          </a:p>
          <a:p>
            <a:pPr marL="0" lvl="0" indent="0" algn="ctr" rtl="0">
              <a:spcBef>
                <a:spcPts val="0"/>
              </a:spcBef>
              <a:spcAft>
                <a:spcPts val="0"/>
              </a:spcAft>
              <a:buSzPts val="990"/>
              <a:buNone/>
            </a:pPr>
            <a:r>
              <a:rPr lang="en" sz="3980">
                <a:solidFill>
                  <a:schemeClr val="lt1"/>
                </a:solidFill>
                <a:latin typeface="Calibri"/>
                <a:ea typeface="Calibri"/>
                <a:cs typeface="Calibri"/>
                <a:sym typeface="Calibri"/>
              </a:rPr>
              <a:t>Life -Giving Love</a:t>
            </a:r>
            <a:endParaRPr sz="3980">
              <a:solidFill>
                <a:schemeClr val="lt1"/>
              </a:solidFill>
              <a:latin typeface="Calibri"/>
              <a:ea typeface="Calibri"/>
              <a:cs typeface="Calibri"/>
              <a:sym typeface="Calibri"/>
            </a:endParaRPr>
          </a:p>
        </p:txBody>
      </p:sp>
      <p:sp>
        <p:nvSpPr>
          <p:cNvPr id="94" name="Google Shape;94;p18"/>
          <p:cNvSpPr txBox="1">
            <a:spLocks noGrp="1"/>
          </p:cNvSpPr>
          <p:nvPr>
            <p:ph type="subTitle" idx="1"/>
          </p:nvPr>
        </p:nvSpPr>
        <p:spPr>
          <a:xfrm>
            <a:off x="3537275" y="1508200"/>
            <a:ext cx="5094600" cy="3474900"/>
          </a:xfrm>
          <a:prstGeom prst="rect">
            <a:avLst/>
          </a:prstGeom>
        </p:spPr>
        <p:txBody>
          <a:bodyPr spcFirstLastPara="1" wrap="square" lIns="91425" tIns="91425" rIns="91425" bIns="91425" anchor="t" anchorCtr="0">
            <a:normAutofit fontScale="32500" lnSpcReduction="20000"/>
          </a:bodyPr>
          <a:lstStyle/>
          <a:p>
            <a:pPr marL="457200" lvl="0" indent="-388337" algn="l" rtl="0">
              <a:spcBef>
                <a:spcPts val="0"/>
              </a:spcBef>
              <a:spcAft>
                <a:spcPts val="0"/>
              </a:spcAft>
              <a:buClr>
                <a:srgbClr val="4C1130"/>
              </a:buClr>
              <a:buSzPct val="100000"/>
              <a:buFont typeface="Calibri"/>
              <a:buChar char="●"/>
            </a:pPr>
            <a:r>
              <a:rPr lang="en" sz="7740" b="1">
                <a:solidFill>
                  <a:srgbClr val="4C1130"/>
                </a:solidFill>
                <a:latin typeface="Calibri"/>
                <a:ea typeface="Calibri"/>
                <a:cs typeface="Calibri"/>
                <a:sym typeface="Calibri"/>
              </a:rPr>
              <a:t>God shares the mystery of the Blessed Trinity to help us to understand how he gives his life and his love. </a:t>
            </a:r>
            <a:endParaRPr sz="7740" b="1">
              <a:solidFill>
                <a:srgbClr val="4C1130"/>
              </a:solidFill>
              <a:latin typeface="Calibri"/>
              <a:ea typeface="Calibri"/>
              <a:cs typeface="Calibri"/>
              <a:sym typeface="Calibri"/>
            </a:endParaRPr>
          </a:p>
          <a:p>
            <a:pPr marL="457200" lvl="0" indent="0" algn="l" rtl="0">
              <a:spcBef>
                <a:spcPts val="0"/>
              </a:spcBef>
              <a:spcAft>
                <a:spcPts val="0"/>
              </a:spcAft>
              <a:buNone/>
            </a:pPr>
            <a:endParaRPr sz="7740" b="1">
              <a:solidFill>
                <a:srgbClr val="4C1130"/>
              </a:solidFill>
              <a:latin typeface="Calibri"/>
              <a:ea typeface="Calibri"/>
              <a:cs typeface="Calibri"/>
              <a:sym typeface="Calibri"/>
            </a:endParaRPr>
          </a:p>
          <a:p>
            <a:pPr marL="457200" lvl="0" indent="-388337" algn="l" rtl="0">
              <a:spcBef>
                <a:spcPts val="0"/>
              </a:spcBef>
              <a:spcAft>
                <a:spcPts val="0"/>
              </a:spcAft>
              <a:buClr>
                <a:srgbClr val="4C1130"/>
              </a:buClr>
              <a:buSzPct val="100000"/>
              <a:buFont typeface="Calibri"/>
              <a:buChar char="●"/>
            </a:pPr>
            <a:r>
              <a:rPr lang="en" sz="7740" b="1">
                <a:solidFill>
                  <a:srgbClr val="4C1130"/>
                </a:solidFill>
                <a:latin typeface="Calibri"/>
                <a:ea typeface="Calibri"/>
                <a:cs typeface="Calibri"/>
                <a:sym typeface="Calibri"/>
              </a:rPr>
              <a:t>Humans are made in his image as male and female, also participate in life-giving, family love.</a:t>
            </a:r>
            <a:endParaRPr sz="7740" b="1">
              <a:solidFill>
                <a:srgbClr val="4C1130"/>
              </a:solidFill>
              <a:latin typeface="Calibri"/>
              <a:ea typeface="Calibri"/>
              <a:cs typeface="Calibri"/>
              <a:sym typeface="Calibri"/>
            </a:endParaRPr>
          </a:p>
          <a:p>
            <a:pPr marL="457200" lvl="0" indent="0" algn="l" rtl="0">
              <a:spcBef>
                <a:spcPts val="0"/>
              </a:spcBef>
              <a:spcAft>
                <a:spcPts val="0"/>
              </a:spcAft>
              <a:buNone/>
            </a:pPr>
            <a:endParaRPr sz="7740" b="1">
              <a:solidFill>
                <a:srgbClr val="4C1130"/>
              </a:solidFill>
              <a:latin typeface="Calibri"/>
              <a:ea typeface="Calibri"/>
              <a:cs typeface="Calibri"/>
              <a:sym typeface="Calibri"/>
            </a:endParaRPr>
          </a:p>
          <a:p>
            <a:pPr marL="457200" lvl="0" indent="0" algn="l" rtl="0">
              <a:spcBef>
                <a:spcPts val="0"/>
              </a:spcBef>
              <a:spcAft>
                <a:spcPts val="0"/>
              </a:spcAft>
              <a:buNone/>
            </a:pPr>
            <a:endParaRPr sz="7500" b="1">
              <a:solidFill>
                <a:srgbClr val="4C1130"/>
              </a:solidFill>
              <a:latin typeface="Calibri"/>
              <a:ea typeface="Calibri"/>
              <a:cs typeface="Calibri"/>
              <a:sym typeface="Calibri"/>
            </a:endParaRPr>
          </a:p>
          <a:p>
            <a:pPr marL="0" lvl="0" indent="0" algn="ctr" rtl="0">
              <a:spcBef>
                <a:spcPts val="0"/>
              </a:spcBef>
              <a:spcAft>
                <a:spcPts val="0"/>
              </a:spcAft>
              <a:buNone/>
            </a:pPr>
            <a:endParaRPr/>
          </a:p>
        </p:txBody>
      </p:sp>
      <p:pic>
        <p:nvPicPr>
          <p:cNvPr id="95" name="Google Shape;95;p18"/>
          <p:cNvPicPr preferRelativeResize="0"/>
          <p:nvPr/>
        </p:nvPicPr>
        <p:blipFill>
          <a:blip r:embed="rId4">
            <a:alphaModFix/>
          </a:blip>
          <a:stretch>
            <a:fillRect/>
          </a:stretch>
        </p:blipFill>
        <p:spPr>
          <a:xfrm>
            <a:off x="535525" y="1508225"/>
            <a:ext cx="2677226" cy="3367450"/>
          </a:xfrm>
          <a:prstGeom prst="rect">
            <a:avLst/>
          </a:prstGeom>
          <a:noFill/>
          <a:ln w="76200" cap="flat" cmpd="sng">
            <a:solidFill>
              <a:srgbClr val="741B47"/>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41B47"/>
        </a:solidFill>
        <a:effectLst/>
      </p:bgPr>
    </p:bg>
    <p:spTree>
      <p:nvGrpSpPr>
        <p:cNvPr id="1" name="Shape 99"/>
        <p:cNvGrpSpPr/>
        <p:nvPr/>
      </p:nvGrpSpPr>
      <p:grpSpPr>
        <a:xfrm>
          <a:off x="0" y="0"/>
          <a:ext cx="0" cy="0"/>
          <a:chOff x="0" y="0"/>
          <a:chExt cx="0" cy="0"/>
        </a:xfrm>
      </p:grpSpPr>
      <p:sp>
        <p:nvSpPr>
          <p:cNvPr id="100" name="Google Shape;100;p19"/>
          <p:cNvSpPr txBox="1"/>
          <p:nvPr/>
        </p:nvSpPr>
        <p:spPr>
          <a:xfrm>
            <a:off x="863850" y="311775"/>
            <a:ext cx="7416300" cy="7887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100" b="1">
                <a:solidFill>
                  <a:srgbClr val="741B47"/>
                </a:solidFill>
                <a:latin typeface="Calibri"/>
                <a:ea typeface="Calibri"/>
                <a:cs typeface="Calibri"/>
                <a:sym typeface="Calibri"/>
              </a:rPr>
              <a:t>God the Father and God the Son</a:t>
            </a:r>
            <a:endParaRPr sz="4100" b="1">
              <a:solidFill>
                <a:srgbClr val="741B47"/>
              </a:solidFill>
              <a:latin typeface="Calibri"/>
              <a:ea typeface="Calibri"/>
              <a:cs typeface="Calibri"/>
              <a:sym typeface="Calibri"/>
            </a:endParaRPr>
          </a:p>
        </p:txBody>
      </p:sp>
      <p:sp>
        <p:nvSpPr>
          <p:cNvPr id="101" name="Google Shape;101;p19"/>
          <p:cNvSpPr txBox="1"/>
          <p:nvPr/>
        </p:nvSpPr>
        <p:spPr>
          <a:xfrm>
            <a:off x="863850" y="1334188"/>
            <a:ext cx="4779000" cy="3495300"/>
          </a:xfrm>
          <a:prstGeom prst="rect">
            <a:avLst/>
          </a:pr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457200" lvl="0" indent="-368300" algn="l" rtl="0">
              <a:spcBef>
                <a:spcPts val="0"/>
              </a:spcBef>
              <a:spcAft>
                <a:spcPts val="0"/>
              </a:spcAft>
              <a:buClr>
                <a:srgbClr val="202122"/>
              </a:buClr>
              <a:buSzPts val="2200"/>
              <a:buFont typeface="Calibri"/>
              <a:buChar char="●"/>
            </a:pPr>
            <a:r>
              <a:rPr lang="en" sz="2200">
                <a:solidFill>
                  <a:srgbClr val="202122"/>
                </a:solidFill>
                <a:latin typeface="Calibri"/>
                <a:ea typeface="Calibri"/>
                <a:cs typeface="Calibri"/>
                <a:sym typeface="Calibri"/>
              </a:rPr>
              <a:t>Jesus called God ‘Abba’ which translates to ‘daddy’ or ‘papa’. </a:t>
            </a:r>
            <a:endParaRPr sz="2200">
              <a:solidFill>
                <a:srgbClr val="202122"/>
              </a:solidFill>
              <a:latin typeface="Calibri"/>
              <a:ea typeface="Calibri"/>
              <a:cs typeface="Calibri"/>
              <a:sym typeface="Calibri"/>
            </a:endParaRPr>
          </a:p>
          <a:p>
            <a:pPr marL="457200" lvl="0" indent="-368300" algn="l" rtl="0">
              <a:spcBef>
                <a:spcPts val="0"/>
              </a:spcBef>
              <a:spcAft>
                <a:spcPts val="0"/>
              </a:spcAft>
              <a:buClr>
                <a:srgbClr val="202020"/>
              </a:buClr>
              <a:buSzPts val="2200"/>
              <a:buFont typeface="Calibri"/>
              <a:buChar char="●"/>
            </a:pPr>
            <a:r>
              <a:rPr lang="en" sz="2200">
                <a:solidFill>
                  <a:srgbClr val="202020"/>
                </a:solidFill>
                <a:latin typeface="Calibri"/>
                <a:ea typeface="Calibri"/>
                <a:cs typeface="Calibri"/>
                <a:sym typeface="Calibri"/>
              </a:rPr>
              <a:t>Jesus loved to do the will of his Father.</a:t>
            </a:r>
            <a:endParaRPr sz="2200">
              <a:solidFill>
                <a:srgbClr val="202020"/>
              </a:solidFill>
              <a:latin typeface="Calibri"/>
              <a:ea typeface="Calibri"/>
              <a:cs typeface="Calibri"/>
              <a:sym typeface="Calibri"/>
            </a:endParaRPr>
          </a:p>
          <a:p>
            <a:pPr marL="457200" lvl="0" indent="-368300" algn="l" rtl="0">
              <a:spcBef>
                <a:spcPts val="0"/>
              </a:spcBef>
              <a:spcAft>
                <a:spcPts val="0"/>
              </a:spcAft>
              <a:buClr>
                <a:srgbClr val="202020"/>
              </a:buClr>
              <a:buSzPts val="2200"/>
              <a:buFont typeface="Calibri"/>
              <a:buChar char="●"/>
            </a:pPr>
            <a:r>
              <a:rPr lang="en" sz="2200">
                <a:solidFill>
                  <a:srgbClr val="202020"/>
                </a:solidFill>
                <a:latin typeface="Calibri"/>
                <a:ea typeface="Calibri"/>
                <a:cs typeface="Calibri"/>
                <a:sym typeface="Calibri"/>
              </a:rPr>
              <a:t>Jesus spent alone time conversing with the Father.</a:t>
            </a:r>
            <a:endParaRPr sz="2200">
              <a:solidFill>
                <a:srgbClr val="202020"/>
              </a:solidFill>
              <a:latin typeface="Calibri"/>
              <a:ea typeface="Calibri"/>
              <a:cs typeface="Calibri"/>
              <a:sym typeface="Calibri"/>
            </a:endParaRPr>
          </a:p>
          <a:p>
            <a:pPr marL="457200" lvl="0" indent="-368300" algn="l" rtl="0">
              <a:spcBef>
                <a:spcPts val="0"/>
              </a:spcBef>
              <a:spcAft>
                <a:spcPts val="0"/>
              </a:spcAft>
              <a:buClr>
                <a:srgbClr val="202020"/>
              </a:buClr>
              <a:buSzPts val="2200"/>
              <a:buFont typeface="Calibri"/>
              <a:buChar char="●"/>
            </a:pPr>
            <a:r>
              <a:rPr lang="en" sz="2200">
                <a:solidFill>
                  <a:srgbClr val="202020"/>
                </a:solidFill>
                <a:latin typeface="Calibri"/>
                <a:ea typeface="Calibri"/>
                <a:cs typeface="Calibri"/>
                <a:sym typeface="Calibri"/>
              </a:rPr>
              <a:t>Jesus used parables like the Tenants and the Prodigal Son to reveal the Person of the Father.</a:t>
            </a:r>
            <a:endParaRPr sz="2200">
              <a:solidFill>
                <a:srgbClr val="202020"/>
              </a:solidFill>
              <a:latin typeface="Calibri"/>
              <a:ea typeface="Calibri"/>
              <a:cs typeface="Calibri"/>
              <a:sym typeface="Calibri"/>
            </a:endParaRPr>
          </a:p>
        </p:txBody>
      </p:sp>
      <p:pic>
        <p:nvPicPr>
          <p:cNvPr id="102" name="Google Shape;102;p19"/>
          <p:cNvPicPr preferRelativeResize="0"/>
          <p:nvPr/>
        </p:nvPicPr>
        <p:blipFill rotWithShape="1">
          <a:blip r:embed="rId3">
            <a:alphaModFix/>
          </a:blip>
          <a:srcRect l="9698" t="5759" r="10282" b="6181"/>
          <a:stretch/>
        </p:blipFill>
        <p:spPr>
          <a:xfrm>
            <a:off x="5996500" y="1445725"/>
            <a:ext cx="2214826" cy="3272224"/>
          </a:xfrm>
          <a:prstGeom prst="rect">
            <a:avLst/>
          </a:prstGeom>
          <a:noFill/>
          <a:ln w="152400" cap="flat" cmpd="sng">
            <a:solidFill>
              <a:schemeClr val="lt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
        <p:cNvGrpSpPr/>
        <p:nvPr/>
      </p:nvGrpSpPr>
      <p:grpSpPr>
        <a:xfrm>
          <a:off x="0" y="0"/>
          <a:ext cx="0" cy="0"/>
          <a:chOff x="0" y="0"/>
          <a:chExt cx="0" cy="0"/>
        </a:xfrm>
      </p:grpSpPr>
      <p:sp>
        <p:nvSpPr>
          <p:cNvPr id="107" name="Google Shape;107;p20"/>
          <p:cNvSpPr txBox="1">
            <a:spLocks noGrp="1"/>
          </p:cNvSpPr>
          <p:nvPr>
            <p:ph type="ctrTitle"/>
          </p:nvPr>
        </p:nvSpPr>
        <p:spPr>
          <a:xfrm>
            <a:off x="311700" y="170625"/>
            <a:ext cx="4493700" cy="177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680" b="1">
                <a:solidFill>
                  <a:srgbClr val="FFE599"/>
                </a:solidFill>
                <a:latin typeface="Calibri"/>
                <a:ea typeface="Calibri"/>
                <a:cs typeface="Calibri"/>
                <a:sym typeface="Calibri"/>
              </a:rPr>
              <a:t>Jesus Reveals His Father’s Mercy</a:t>
            </a:r>
            <a:endParaRPr sz="4680" b="1">
              <a:solidFill>
                <a:srgbClr val="FFE599"/>
              </a:solidFill>
              <a:latin typeface="Calibri"/>
              <a:ea typeface="Calibri"/>
              <a:cs typeface="Calibri"/>
              <a:sym typeface="Calibri"/>
            </a:endParaRPr>
          </a:p>
        </p:txBody>
      </p:sp>
      <p:sp>
        <p:nvSpPr>
          <p:cNvPr id="108" name="Google Shape;108;p20"/>
          <p:cNvSpPr txBox="1">
            <a:spLocks noGrp="1"/>
          </p:cNvSpPr>
          <p:nvPr>
            <p:ph type="subTitle" idx="1"/>
          </p:nvPr>
        </p:nvSpPr>
        <p:spPr>
          <a:xfrm>
            <a:off x="385150" y="2031575"/>
            <a:ext cx="4493700" cy="2380800"/>
          </a:xfrm>
          <a:prstGeom prst="rect">
            <a:avLst/>
          </a:prstGeom>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770"/>
              <a:buNone/>
            </a:pPr>
            <a:r>
              <a:rPr lang="en" sz="2460" b="1">
                <a:solidFill>
                  <a:schemeClr val="lt1"/>
                </a:solidFill>
                <a:latin typeface="Calibri"/>
                <a:ea typeface="Calibri"/>
                <a:cs typeface="Calibri"/>
                <a:sym typeface="Calibri"/>
              </a:rPr>
              <a:t>But while he was still a long way off, his father saw him and was filled with compassion for him; he ran to his son, threw his arms around him and kissed him. -Luke 15:20</a:t>
            </a:r>
            <a:endParaRPr sz="2460" b="1">
              <a:solidFill>
                <a:schemeClr val="lt1"/>
              </a:solidFill>
              <a:latin typeface="Calibri"/>
              <a:ea typeface="Calibri"/>
              <a:cs typeface="Calibri"/>
              <a:sym typeface="Calibri"/>
            </a:endParaRPr>
          </a:p>
        </p:txBody>
      </p:sp>
      <p:pic>
        <p:nvPicPr>
          <p:cNvPr id="109" name="Google Shape;109;p20"/>
          <p:cNvPicPr preferRelativeResize="0"/>
          <p:nvPr/>
        </p:nvPicPr>
        <p:blipFill>
          <a:blip r:embed="rId4">
            <a:alphaModFix/>
          </a:blip>
          <a:stretch>
            <a:fillRect/>
          </a:stretch>
        </p:blipFill>
        <p:spPr>
          <a:xfrm>
            <a:off x="5134455" y="0"/>
            <a:ext cx="4009546" cy="5143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41B47"/>
        </a:solidFill>
        <a:effectLst/>
      </p:bgPr>
    </p:bg>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311700" y="205000"/>
            <a:ext cx="8520600" cy="805500"/>
          </a:xfrm>
          <a:prstGeom prst="rect">
            <a:avLst/>
          </a:prstGeom>
          <a:solidFill>
            <a:srgbClr val="D5A6BD"/>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900">
                <a:solidFill>
                  <a:srgbClr val="741B47"/>
                </a:solidFill>
                <a:latin typeface="Calibri"/>
                <a:ea typeface="Calibri"/>
                <a:cs typeface="Calibri"/>
                <a:sym typeface="Calibri"/>
              </a:rPr>
              <a:t>Jesus and the Holy Spirit Partnership</a:t>
            </a:r>
            <a:endParaRPr sz="3900">
              <a:solidFill>
                <a:srgbClr val="741B47"/>
              </a:solidFill>
              <a:latin typeface="Calibri"/>
              <a:ea typeface="Calibri"/>
              <a:cs typeface="Calibri"/>
              <a:sym typeface="Calibri"/>
            </a:endParaRPr>
          </a:p>
        </p:txBody>
      </p:sp>
      <p:sp>
        <p:nvSpPr>
          <p:cNvPr id="115" name="Google Shape;115;p21"/>
          <p:cNvSpPr/>
          <p:nvPr/>
        </p:nvSpPr>
        <p:spPr>
          <a:xfrm>
            <a:off x="198975" y="1351100"/>
            <a:ext cx="2218500" cy="1525200"/>
          </a:xfrm>
          <a:prstGeom prst="ellipse">
            <a:avLst/>
          </a:prstGeom>
          <a:solidFill>
            <a:srgbClr val="FFF2CC"/>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Jesus was conceived by the power of the Holy Spirit </a:t>
            </a:r>
            <a:endParaRPr>
              <a:solidFill>
                <a:schemeClr val="dk1"/>
              </a:solidFill>
              <a:latin typeface="Calibri"/>
              <a:ea typeface="Calibri"/>
              <a:cs typeface="Calibri"/>
              <a:sym typeface="Calibri"/>
            </a:endParaRPr>
          </a:p>
        </p:txBody>
      </p:sp>
      <p:sp>
        <p:nvSpPr>
          <p:cNvPr id="116" name="Google Shape;116;p21"/>
          <p:cNvSpPr/>
          <p:nvPr/>
        </p:nvSpPr>
        <p:spPr>
          <a:xfrm>
            <a:off x="992550" y="2923475"/>
            <a:ext cx="2033700" cy="1869600"/>
          </a:xfrm>
          <a:prstGeom prst="ellipse">
            <a:avLst/>
          </a:prstGeom>
          <a:solidFill>
            <a:srgbClr val="D9D2E9"/>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1800">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1800">
                <a:latin typeface="Calibri"/>
                <a:ea typeface="Calibri"/>
                <a:cs typeface="Calibri"/>
                <a:sym typeface="Calibri"/>
              </a:rPr>
              <a:t>Jesus began his public ministry “in the power of the Spirit”</a:t>
            </a:r>
            <a:endParaRPr sz="1800">
              <a:latin typeface="Calibri"/>
              <a:ea typeface="Calibri"/>
              <a:cs typeface="Calibri"/>
              <a:sym typeface="Calibri"/>
            </a:endParaRPr>
          </a:p>
          <a:p>
            <a:pPr marL="0" lvl="0" indent="0" algn="ctr" rtl="0">
              <a:spcBef>
                <a:spcPts val="0"/>
              </a:spcBef>
              <a:spcAft>
                <a:spcPts val="0"/>
              </a:spcAft>
              <a:buNone/>
            </a:pPr>
            <a:endParaRPr sz="1800">
              <a:latin typeface="Calibri"/>
              <a:ea typeface="Calibri"/>
              <a:cs typeface="Calibri"/>
              <a:sym typeface="Calibri"/>
            </a:endParaRPr>
          </a:p>
        </p:txBody>
      </p:sp>
      <p:sp>
        <p:nvSpPr>
          <p:cNvPr id="117" name="Google Shape;117;p21"/>
          <p:cNvSpPr/>
          <p:nvPr/>
        </p:nvSpPr>
        <p:spPr>
          <a:xfrm>
            <a:off x="2593000" y="1248700"/>
            <a:ext cx="1624200" cy="2019300"/>
          </a:xfrm>
          <a:prstGeom prst="ellipse">
            <a:avLst/>
          </a:prstGeom>
          <a:solidFill>
            <a:srgbClr val="EAD1DC"/>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8" name="Google Shape;118;p21"/>
          <p:cNvSpPr/>
          <p:nvPr/>
        </p:nvSpPr>
        <p:spPr>
          <a:xfrm>
            <a:off x="4426900" y="1253975"/>
            <a:ext cx="1953000" cy="1618500"/>
          </a:xfrm>
          <a:prstGeom prst="ellipse">
            <a:avLst/>
          </a:prstGeom>
          <a:solidFill>
            <a:srgbClr val="C9DAF8"/>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alibri"/>
                <a:ea typeface="Calibri"/>
                <a:cs typeface="Calibri"/>
                <a:sym typeface="Calibri"/>
              </a:rPr>
              <a:t>The Holy Spirit descended on Jesus at his baptism.</a:t>
            </a:r>
            <a:endParaRPr sz="1800">
              <a:latin typeface="Calibri"/>
              <a:ea typeface="Calibri"/>
              <a:cs typeface="Calibri"/>
              <a:sym typeface="Calibri"/>
            </a:endParaRPr>
          </a:p>
        </p:txBody>
      </p:sp>
      <p:sp>
        <p:nvSpPr>
          <p:cNvPr id="119" name="Google Shape;119;p21"/>
          <p:cNvSpPr/>
          <p:nvPr/>
        </p:nvSpPr>
        <p:spPr>
          <a:xfrm>
            <a:off x="3697050" y="2992650"/>
            <a:ext cx="2033700" cy="1618500"/>
          </a:xfrm>
          <a:prstGeom prst="ellipse">
            <a:avLst/>
          </a:prstGeom>
          <a:solidFill>
            <a:srgbClr val="D0E0E3"/>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1800">
                <a:latin typeface="Calibri"/>
                <a:ea typeface="Calibri"/>
                <a:cs typeface="Calibri"/>
                <a:sym typeface="Calibri"/>
              </a:rPr>
              <a:t>Jesus gradually taught about the Holy Spirit</a:t>
            </a:r>
            <a:endParaRPr sz="1800">
              <a:latin typeface="Calibri"/>
              <a:ea typeface="Calibri"/>
              <a:cs typeface="Calibri"/>
              <a:sym typeface="Calibri"/>
            </a:endParaRPr>
          </a:p>
          <a:p>
            <a:pPr marL="0" lvl="0" indent="0" algn="ctr" rtl="0">
              <a:spcBef>
                <a:spcPts val="0"/>
              </a:spcBef>
              <a:spcAft>
                <a:spcPts val="0"/>
              </a:spcAft>
              <a:buNone/>
            </a:pPr>
            <a:endParaRPr sz="1800">
              <a:latin typeface="Calibri"/>
              <a:ea typeface="Calibri"/>
              <a:cs typeface="Calibri"/>
              <a:sym typeface="Calibri"/>
            </a:endParaRPr>
          </a:p>
        </p:txBody>
      </p:sp>
      <p:sp>
        <p:nvSpPr>
          <p:cNvPr id="120" name="Google Shape;120;p21"/>
          <p:cNvSpPr/>
          <p:nvPr/>
        </p:nvSpPr>
        <p:spPr>
          <a:xfrm>
            <a:off x="5872200" y="3268025"/>
            <a:ext cx="2670300" cy="1525200"/>
          </a:xfrm>
          <a:prstGeom prst="ellipse">
            <a:avLst/>
          </a:prstGeom>
          <a:solidFill>
            <a:schemeClr val="lt2"/>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alibri"/>
                <a:ea typeface="Calibri"/>
                <a:cs typeface="Calibri"/>
                <a:sym typeface="Calibri"/>
              </a:rPr>
              <a:t>Jesus asked the Father to pour out the Holy Spirit on the Church</a:t>
            </a:r>
            <a:endParaRPr sz="1800">
              <a:latin typeface="Calibri"/>
              <a:ea typeface="Calibri"/>
              <a:cs typeface="Calibri"/>
              <a:sym typeface="Calibri"/>
            </a:endParaRPr>
          </a:p>
        </p:txBody>
      </p:sp>
      <p:sp>
        <p:nvSpPr>
          <p:cNvPr id="121" name="Google Shape;121;p21"/>
          <p:cNvSpPr/>
          <p:nvPr/>
        </p:nvSpPr>
        <p:spPr>
          <a:xfrm>
            <a:off x="6589600" y="1204451"/>
            <a:ext cx="1953000" cy="1869600"/>
          </a:xfrm>
          <a:prstGeom prst="ellipse">
            <a:avLst/>
          </a:prstGeom>
          <a:solidFill>
            <a:srgbClr val="D9EAD3"/>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Calibri"/>
                <a:ea typeface="Calibri"/>
                <a:cs typeface="Calibri"/>
                <a:sym typeface="Calibri"/>
              </a:rPr>
              <a:t>Jesus was filled with the Holy Spirit and led into the desert</a:t>
            </a:r>
            <a:endParaRPr sz="1800">
              <a:latin typeface="Calibri"/>
              <a:ea typeface="Calibri"/>
              <a:cs typeface="Calibri"/>
              <a:sym typeface="Calibri"/>
            </a:endParaRPr>
          </a:p>
        </p:txBody>
      </p:sp>
      <p:sp>
        <p:nvSpPr>
          <p:cNvPr id="122" name="Google Shape;122;p21"/>
          <p:cNvSpPr txBox="1"/>
          <p:nvPr/>
        </p:nvSpPr>
        <p:spPr>
          <a:xfrm>
            <a:off x="2623900" y="1351100"/>
            <a:ext cx="1539600" cy="111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Calibri"/>
                <a:ea typeface="Calibri"/>
                <a:cs typeface="Calibri"/>
                <a:sym typeface="Calibri"/>
              </a:rPr>
              <a:t>The </a:t>
            </a:r>
            <a:endParaRPr sz="1800">
              <a:solidFill>
                <a:schemeClr val="dk1"/>
              </a:solidFill>
              <a:latin typeface="Calibri"/>
              <a:ea typeface="Calibri"/>
              <a:cs typeface="Calibri"/>
              <a:sym typeface="Calibri"/>
            </a:endParaRPr>
          </a:p>
          <a:p>
            <a:pPr marL="0" lvl="0" indent="0" algn="ctr" rtl="0">
              <a:spcBef>
                <a:spcPts val="0"/>
              </a:spcBef>
              <a:spcAft>
                <a:spcPts val="0"/>
              </a:spcAft>
              <a:buNone/>
            </a:pPr>
            <a:r>
              <a:rPr lang="en" sz="1800">
                <a:solidFill>
                  <a:schemeClr val="dk1"/>
                </a:solidFill>
                <a:latin typeface="Calibri"/>
                <a:ea typeface="Calibri"/>
                <a:cs typeface="Calibri"/>
                <a:sym typeface="Calibri"/>
              </a:rPr>
              <a:t>Holy Spirit</a:t>
            </a:r>
            <a:endParaRPr sz="1800">
              <a:solidFill>
                <a:schemeClr val="dk1"/>
              </a:solidFill>
              <a:latin typeface="Calibri"/>
              <a:ea typeface="Calibri"/>
              <a:cs typeface="Calibri"/>
              <a:sym typeface="Calibri"/>
            </a:endParaRPr>
          </a:p>
          <a:p>
            <a:pPr marL="0" lvl="0" indent="0" algn="ctr" rtl="0">
              <a:spcBef>
                <a:spcPts val="0"/>
              </a:spcBef>
              <a:spcAft>
                <a:spcPts val="0"/>
              </a:spcAft>
              <a:buNone/>
            </a:pPr>
            <a:r>
              <a:rPr lang="en" sz="1800">
                <a:solidFill>
                  <a:schemeClr val="dk1"/>
                </a:solidFill>
                <a:latin typeface="Calibri"/>
                <a:ea typeface="Calibri"/>
                <a:cs typeface="Calibri"/>
                <a:sym typeface="Calibri"/>
              </a:rPr>
              <a:t>helped Simeon recognize Jesus</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TotalTime>
  <Words>4425</Words>
  <Application>Microsoft Office PowerPoint</Application>
  <PresentationFormat>On-screen Show (16:9)</PresentationFormat>
  <Paragraphs>195</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Impact</vt:lpstr>
      <vt:lpstr>Roboto</vt:lpstr>
      <vt:lpstr>Arial</vt:lpstr>
      <vt:lpstr>Calibri</vt:lpstr>
      <vt:lpstr>Simple Light</vt:lpstr>
      <vt:lpstr>PowerPoint Presentation</vt:lpstr>
      <vt:lpstr>The Holy Trinity</vt:lpstr>
      <vt:lpstr>PowerPoint Presentation</vt:lpstr>
      <vt:lpstr>PowerPoint Presentation</vt:lpstr>
      <vt:lpstr>Symbols of the Holy Trinity</vt:lpstr>
      <vt:lpstr>The Trinity as a Model of  Life -Giving Love</vt:lpstr>
      <vt:lpstr>PowerPoint Presentation</vt:lpstr>
      <vt:lpstr>Jesus Reveals His Father’s Mercy</vt:lpstr>
      <vt:lpstr>Jesus and the Holy Spirit Partnership</vt:lpstr>
      <vt:lpstr>The Church and The Trinity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Harig</cp:lastModifiedBy>
  <cp:revision>3</cp:revision>
  <dcterms:modified xsi:type="dcterms:W3CDTF">2024-12-04T15:43:41Z</dcterms:modified>
</cp:coreProperties>
</file>