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328" r:id="rId2"/>
    <p:sldId id="273" r:id="rId3"/>
    <p:sldId id="284" r:id="rId4"/>
    <p:sldId id="289" r:id="rId5"/>
    <p:sldId id="290" r:id="rId6"/>
    <p:sldId id="294" r:id="rId7"/>
    <p:sldId id="295" r:id="rId8"/>
    <p:sldId id="325" r:id="rId9"/>
    <p:sldId id="326" r:id="rId10"/>
    <p:sldId id="317" r:id="rId11"/>
    <p:sldId id="318" r:id="rId12"/>
    <p:sldId id="320" r:id="rId13"/>
    <p:sldId id="299" r:id="rId14"/>
    <p:sldId id="323" r:id="rId15"/>
    <p:sldId id="300" r:id="rId16"/>
    <p:sldId id="301" r:id="rId17"/>
    <p:sldId id="288" r:id="rId18"/>
    <p:sldId id="309" r:id="rId19"/>
    <p:sldId id="310" r:id="rId20"/>
    <p:sldId id="311" r:id="rId21"/>
    <p:sldId id="313" r:id="rId22"/>
    <p:sldId id="32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777"/>
    <a:srgbClr val="FF9999"/>
    <a:srgbClr val="00CC00"/>
    <a:srgbClr val="FF6600"/>
    <a:srgbClr val="666699"/>
    <a:srgbClr val="CC6600"/>
    <a:srgbClr val="0000CC"/>
    <a:srgbClr val="003399"/>
    <a:srgbClr val="D5D5D5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7467-3825-45C5-ADA6-8E6F5A2764B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4DABF-2FDC-460B-9B8A-9F17BACD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9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A888680-08B2-4580-BA2E-87D4237F511B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tican.va/archive/ENG0015/_INDEX.HTM" TargetMode="External"/><Relationship Id="rId2" Type="http://schemas.openxmlformats.org/officeDocument/2006/relationships/hyperlink" Target="http://wwwmigrate.usccb.org/bi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tican.va/archive/hist_councils/ii_vatican_council/index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vemariapress.com/dynamicmedia/files/8de7b7c45b0df29f26ffedbda7fab678/97815947162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b="27536"/>
          <a:stretch/>
        </p:blipFill>
        <p:spPr bwMode="auto">
          <a:xfrm>
            <a:off x="-75482" y="0"/>
            <a:ext cx="9219482" cy="69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Chapter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PowerPoint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39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the Teacher</a:t>
            </a:r>
          </a:p>
          <a:p>
            <a:endParaRPr lang="en-US" dirty="0"/>
          </a:p>
        </p:txBody>
      </p:sp>
      <p:pic>
        <p:nvPicPr>
          <p:cNvPr id="2050" name="Picture 2" descr="http://www.piney.com/synagogs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24000"/>
            <a:ext cx="5715000" cy="4000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5525869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Typical synagogue of the first century A.D. The men met in the inner room and the balcony was the place for the women. </a:t>
            </a: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685800" y="176487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He [Jesus] went around all of Galilee, teaching in their synagogues, proclaiming the gospel of the kingdom, and curing every disease and illness among the people. 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Mt 4:23</a:t>
            </a:r>
          </a:p>
        </p:txBody>
      </p:sp>
    </p:spTree>
    <p:extLst>
      <p:ext uri="{BB962C8B-B14F-4D97-AF65-F5344CB8AC3E}">
        <p14:creationId xmlns:p14="http://schemas.microsoft.com/office/powerpoint/2010/main" val="283783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bramkj.files.wordpress.com/2014/07/ch-22_lake-of-gennesar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5011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the Teacher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2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Jesus’ Ministry Around the Sea of Galilee</a:t>
            </a:r>
          </a:p>
        </p:txBody>
      </p:sp>
    </p:spTree>
    <p:extLst>
      <p:ext uri="{BB962C8B-B14F-4D97-AF65-F5344CB8AC3E}">
        <p14:creationId xmlns:p14="http://schemas.microsoft.com/office/powerpoint/2010/main" val="242836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the Teacher</a:t>
            </a:r>
          </a:p>
          <a:p>
            <a:endParaRPr lang="en-US" dirty="0"/>
          </a:p>
        </p:txBody>
      </p:sp>
      <p:pic>
        <p:nvPicPr>
          <p:cNvPr id="7170" name="Picture 2" descr="http://www.bible-history.com/maps/images/matthew_jesus_comes_to_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599"/>
            <a:ext cx="7391400" cy="54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3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and the Kingdom of God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067800" cy="39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1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C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jahnabibarooah.files.wordpress.com/2013/07/purgatory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6262"/>
            <a:ext cx="4645134" cy="49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33400"/>
            <a:ext cx="3429000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/>
              <a:t> </a:t>
            </a:r>
            <a:r>
              <a:rPr lang="en-US" sz="2800" b="1" dirty="0">
                <a:latin typeface="Arial Narrow" panose="020B0606020202030204" pitchFamily="34" charset="0"/>
              </a:rPr>
              <a:t>The eternal separation from God that occurs when a person dies after freely and deliberately acting against God’s will, not repenting of a mortal sin.</a:t>
            </a:r>
            <a:endParaRPr 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6133981"/>
            <a:ext cx="563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and the Kingdom 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7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71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1400" y="2057400"/>
            <a:ext cx="5181600" cy="120157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Perfect Fulfillment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and the Kingdom of God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588" y="381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The Kingdom of God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588" y="2013720"/>
            <a:ext cx="2467266" cy="126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Promised</a:t>
            </a: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708511" y="1390615"/>
            <a:ext cx="3080603" cy="2495585"/>
          </a:xfrm>
          <a:prstGeom prst="rightArrow">
            <a:avLst>
              <a:gd name="adj1" fmla="val 50000"/>
              <a:gd name="adj2" fmla="val 43366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Promised Fulfillment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08511" y="1066800"/>
            <a:ext cx="0" cy="364878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1200" y="1066800"/>
            <a:ext cx="0" cy="3648789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588" y="3810000"/>
            <a:ext cx="2365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Genesis 3, 12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Protoevangelium, Abraham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3454" y="3810000"/>
            <a:ext cx="2683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Genesis 12 – </a:t>
            </a:r>
            <a:br>
              <a:rPr lang="en-US" sz="2400" b="1" dirty="0">
                <a:latin typeface="Arial Narrow" panose="020B0606020202030204" pitchFamily="34" charset="0"/>
              </a:rPr>
            </a:br>
            <a:r>
              <a:rPr lang="en-US" sz="2400" b="1" dirty="0">
                <a:latin typeface="Arial Narrow" panose="020B0606020202030204" pitchFamily="34" charset="0"/>
              </a:rPr>
              <a:t>2 Chronicles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Abraham – Solomon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3810000"/>
            <a:ext cx="317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Mark 1:15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Jesus Christ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600" y="4667071"/>
            <a:ext cx="3082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 Narrow" panose="020B0606020202030204" pitchFamily="34" charset="0"/>
              </a:rPr>
              <a:t>This is the time of fulfillment. The kingdom of God is at hand. Repent, and believe in the gospel.</a:t>
            </a:r>
          </a:p>
        </p:txBody>
      </p:sp>
    </p:spTree>
    <p:extLst>
      <p:ext uri="{BB962C8B-B14F-4D97-AF65-F5344CB8AC3E}">
        <p14:creationId xmlns:p14="http://schemas.microsoft.com/office/powerpoint/2010/main" val="173961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39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and the Kingdom of God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… seek first the kingdom [of God] and his righteousness</a:t>
            </a:r>
            <a:r>
              <a:rPr 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latin typeface="Arial Narrow" panose="020B0606020202030204" pitchFamily="34" charset="0"/>
              </a:rPr>
              <a:t>(Mt 6:32)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830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"Henceforward the Church, endowed with the gifts of her founder and faithfully observing his precepts of charity, humility and self-denial, receives the mission of proclaiming and establishing among all peoples the Kingdom of Christ </a:t>
            </a:r>
            <a:br>
              <a:rPr lang="en-US" sz="2400" b="1" dirty="0">
                <a:latin typeface="Arial Narrow" panose="020B0606020202030204" pitchFamily="34" charset="0"/>
              </a:rPr>
            </a:br>
            <a:r>
              <a:rPr lang="en-US" sz="2400" b="1" dirty="0">
                <a:latin typeface="Arial Narrow" panose="020B0606020202030204" pitchFamily="34" charset="0"/>
              </a:rPr>
              <a:t>and of God, and she is on earth </a:t>
            </a:r>
            <a:br>
              <a:rPr lang="en-US" sz="2400" b="1" dirty="0">
                <a:latin typeface="Arial Narrow" panose="020B0606020202030204" pitchFamily="34" charset="0"/>
              </a:rPr>
            </a:br>
            <a:r>
              <a:rPr lang="en-US" sz="2400" b="1" dirty="0">
                <a:latin typeface="Arial Narrow" panose="020B0606020202030204" pitchFamily="34" charset="0"/>
              </a:rPr>
              <a:t>the seed and the beginning of </a:t>
            </a:r>
            <a:br>
              <a:rPr lang="en-US" sz="2400" b="1" dirty="0">
                <a:latin typeface="Arial Narrow" panose="020B0606020202030204" pitchFamily="34" charset="0"/>
              </a:rPr>
            </a:br>
            <a:r>
              <a:rPr lang="en-US" sz="2400" b="1" dirty="0">
                <a:latin typeface="Arial Narrow" panose="020B0606020202030204" pitchFamily="34" charset="0"/>
              </a:rPr>
              <a:t>that kingdom.” </a:t>
            </a:r>
            <a:r>
              <a:rPr lang="en-US" sz="2400" i="1" dirty="0">
                <a:latin typeface="Arial Narrow" panose="020B0606020202030204" pitchFamily="34" charset="0"/>
              </a:rPr>
              <a:t>CCC</a:t>
            </a:r>
            <a:r>
              <a:rPr lang="en-US" sz="2400" dirty="0">
                <a:latin typeface="Arial Narrow" panose="020B0606020202030204" pitchFamily="34" charset="0"/>
              </a:rPr>
              <a:t> 768</a:t>
            </a:r>
          </a:p>
        </p:txBody>
      </p:sp>
      <p:pic>
        <p:nvPicPr>
          <p:cNvPr id="4098" name="Picture 2" descr="http://www.svdpcincinnati.org/site/images/brandmark-prim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75" y="3350259"/>
            <a:ext cx="4284725" cy="26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2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Jesus’ Sermon on the Mount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685800"/>
            <a:ext cx="9029700" cy="40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9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ages.clipartpanda.com/stairwell-clipart-l_15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9" t="13200" r="49881" b="35600"/>
          <a:stretch/>
        </p:blipFill>
        <p:spPr bwMode="auto">
          <a:xfrm>
            <a:off x="914400" y="2438400"/>
            <a:ext cx="990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Jesus’ Sermon on the Mount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5715000"/>
            <a:ext cx="8534400" cy="457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Poor of Spirit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5257800"/>
            <a:ext cx="8001000" cy="4572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Mourn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4800600"/>
            <a:ext cx="7467600" cy="4572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Meek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4343400"/>
            <a:ext cx="6934200" cy="457200"/>
          </a:xfrm>
          <a:prstGeom prst="rect">
            <a:avLst/>
          </a:prstGeom>
          <a:solidFill>
            <a:srgbClr val="4D4D4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Hunger and thirst for righteousness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0" y="3886200"/>
            <a:ext cx="6400800" cy="457200"/>
          </a:xfrm>
          <a:prstGeom prst="rect">
            <a:avLst/>
          </a:prstGeom>
          <a:solidFill>
            <a:srgbClr val="9900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Merciful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3383280"/>
            <a:ext cx="5943600" cy="50292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Pure of heart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5200" y="2895600"/>
            <a:ext cx="5334000" cy="457200"/>
          </a:xfrm>
          <a:prstGeom prst="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Peacemakers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800" y="2438400"/>
            <a:ext cx="4724400" cy="457200"/>
          </a:xfrm>
          <a:prstGeom prst="rect">
            <a:avLst/>
          </a:prstGeom>
          <a:solidFill>
            <a:srgbClr val="66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Persecuted for righteousness sake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6800" y="1981200"/>
            <a:ext cx="3962400" cy="4572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Persecuted for Jesus’ sake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Steps to becoming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disciple of Jesus</a:t>
            </a:r>
          </a:p>
        </p:txBody>
      </p:sp>
      <p:pic>
        <p:nvPicPr>
          <p:cNvPr id="1026" name="Picture 2" descr="http://images.sharefaith.com/images/3/1206651547808_20/img_mouseover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237"/>
            <a:ext cx="1481137" cy="16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7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erfi.files.wordpress.com/2014/10/slide_317455_2921368_fr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/>
          <a:stretch/>
        </p:blipFill>
        <p:spPr bwMode="auto">
          <a:xfrm>
            <a:off x="-1" y="0"/>
            <a:ext cx="9144001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Jesus’ Sermon on the Mount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The Church of the Beatitudes located by the Sea of Galilee near Tabgha and Capernaum in Israel.</a:t>
            </a:r>
          </a:p>
        </p:txBody>
      </p:sp>
    </p:spTree>
    <p:extLst>
      <p:ext uri="{BB962C8B-B14F-4D97-AF65-F5344CB8AC3E}">
        <p14:creationId xmlns:p14="http://schemas.microsoft.com/office/powerpoint/2010/main" val="119705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00" y="1"/>
            <a:ext cx="5512000" cy="682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587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78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rm.org/wordpress/wp-content/uploads/2011/09/Golden-Rule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6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Jesus’ Sermon on the Mount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63718" y="1678465"/>
            <a:ext cx="237548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b="1" i="1" dirty="0">
                <a:latin typeface="Arial Narrow" panose="020B0606020202030204" pitchFamily="34" charset="0"/>
              </a:rPr>
              <a:t>Saturday Evening Post</a:t>
            </a:r>
            <a:r>
              <a:rPr lang="en-US" sz="2400" b="1" dirty="0">
                <a:latin typeface="Arial Narrow" panose="020B0606020202030204" pitchFamily="34" charset="0"/>
              </a:rPr>
              <a:t>, April 1,1961</a:t>
            </a:r>
          </a:p>
          <a:p>
            <a:pPr algn="ctr">
              <a:lnSpc>
                <a:spcPts val="35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"Golden Rule" (Do unto others)</a:t>
            </a:r>
          </a:p>
          <a:p>
            <a:pPr algn="ctr">
              <a:lnSpc>
                <a:spcPts val="35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by </a:t>
            </a:r>
          </a:p>
          <a:p>
            <a:pPr algn="ctr">
              <a:lnSpc>
                <a:spcPts val="3500"/>
              </a:lnSpc>
            </a:pPr>
            <a:r>
              <a:rPr lang="en-US" sz="2400" b="1" dirty="0">
                <a:latin typeface="Arial Narrow" panose="020B0606020202030204" pitchFamily="34" charset="0"/>
              </a:rPr>
              <a:t>Norman Rockwell</a:t>
            </a:r>
          </a:p>
        </p:txBody>
      </p:sp>
    </p:spTree>
    <p:extLst>
      <p:ext uri="{BB962C8B-B14F-4D97-AF65-F5344CB8AC3E}">
        <p14:creationId xmlns:p14="http://schemas.microsoft.com/office/powerpoint/2010/main" val="3245254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Jesus’ Sermon on the Mount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31333"/>
              </p:ext>
            </p:extLst>
          </p:nvPr>
        </p:nvGraphicFramePr>
        <p:xfrm>
          <a:off x="0" y="0"/>
          <a:ext cx="9144000" cy="682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="" xmlns:a16="http://schemas.microsoft.com/office/drawing/2014/main" val="1648375267"/>
                    </a:ext>
                  </a:extLst>
                </a:gridCol>
                <a:gridCol w="4724400">
                  <a:extLst>
                    <a:ext uri="{9D8B030D-6E8A-4147-A177-3AD203B41FA5}">
                      <a16:colId xmlns="" xmlns:a16="http://schemas.microsoft.com/office/drawing/2014/main" val="975129691"/>
                    </a:ext>
                  </a:extLst>
                </a:gridCol>
              </a:tblGrid>
              <a:tr h="4137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Beatitudes in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Matthew (5:3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Beatitudes in Luke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(6:21–26)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425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 are the poor in spirit, for theirs is the kingdom of heaven.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 are you who are poor, for the kingdom of God is yours.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(vs 20)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But woe to you who are rich, for you have received your consolation.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(vs. 24)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080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are they who mourn, for they will be comforted.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are you who are now weeping, for you will laugh.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(vs. 21)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Woe to you who laugh now,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for you will grieve and weep.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(vs 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745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 are the meek,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for they will inherit the land.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14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 are they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who hunger and thirst for righteousness, for they will be satisfied.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are you who are now hungry, for you will be satisfied.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(vs. 21)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But woe to you who are filled now, for you will be hungry.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(vs. 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48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 are the merciful, for they will be shown mercy.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078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 are the clean of heart, for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they will see God.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0743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 are the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peacemakers, for they will be called children of God.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82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 are they who are persecuted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for the sake of righteousness, for theirs is the kingdom of heaven.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 are you when they insult you and persecute you and utter every kind of evil against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you [falsely] because of me. Rejoice and be glad, for your reward will be great in heaven. Thus they persecuted the prophets who were before you.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Blessed are you when people hate you, and when they exclude and insult you, and denounce your name as evil on account of the Son of Man.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(vs 22)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Rejoice and leap for joy on that day! Behold, your reward will be great in heaven. For their ancestors treated the prophets in the same way.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(vs.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23)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Woe to you when all speak well of you, for their ancestors treated the false prophets in this way.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(vs 26)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7141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241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Endnotes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Quotations from Sacred Scripture come from the </a:t>
            </a:r>
            <a:r>
              <a:rPr lang="en-US" i="1" dirty="0"/>
              <a:t>New American Bible, Revised Edition</a:t>
            </a:r>
            <a:r>
              <a:rPr lang="en-US" dirty="0"/>
              <a:t> (NABRE)   </a:t>
            </a:r>
            <a:r>
              <a:rPr lang="en-US" dirty="0">
                <a:hlinkClick r:id="rId2"/>
              </a:rPr>
              <a:t>http://wwwmigrate.usccb.org/bible/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Quotations from the </a:t>
            </a:r>
            <a:r>
              <a:rPr lang="en-US" i="1" dirty="0"/>
              <a:t>Catechism of the Catholic Church </a:t>
            </a:r>
            <a:r>
              <a:rPr lang="en-US" dirty="0">
                <a:hlinkClick r:id="rId3"/>
              </a:rPr>
              <a:t>http://www.vatican.va/archive/ENG0015/_INDEX.HTM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Quotations from </a:t>
            </a:r>
            <a:r>
              <a:rPr lang="en-US" i="1" dirty="0"/>
              <a:t>Documents of the Second Vatican Council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http://www.vatican.va/archive/hist_councils/ii_vatican_council/index.htm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9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Teachers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"/>
            <a:ext cx="5410200" cy="59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7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403956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Mission Statement of the</a:t>
            </a:r>
          </a:p>
          <a:p>
            <a:pPr algn="ctr" fontAlgn="base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National Catholic Educational Association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800" b="1" i="1" dirty="0">
              <a:latin typeface="Arial Narrow" panose="020B0606020202030204" pitchFamily="34" charset="0"/>
            </a:endParaRPr>
          </a:p>
          <a:p>
            <a:pPr algn="r" fontAlgn="base"/>
            <a:r>
              <a:rPr lang="en-US" sz="2800" b="1" i="1" dirty="0">
                <a:latin typeface="Arial Narrow" panose="020B0606020202030204" pitchFamily="34" charset="0"/>
              </a:rPr>
              <a:t>Rooted in the Gospel of Jesus Christ, the National Catholic Educational Association (NCEA) is </a:t>
            </a:r>
            <a:br>
              <a:rPr lang="en-US" sz="2800" b="1" i="1" dirty="0">
                <a:latin typeface="Arial Narrow" panose="020B0606020202030204" pitchFamily="34" charset="0"/>
              </a:rPr>
            </a:br>
            <a:r>
              <a:rPr lang="en-US" sz="2800" b="1" i="1" dirty="0">
                <a:latin typeface="Arial Narrow" panose="020B0606020202030204" pitchFamily="34" charset="0"/>
              </a:rPr>
              <a:t>a professional membership </a:t>
            </a:r>
            <a:br>
              <a:rPr lang="en-US" sz="2800" b="1" i="1" dirty="0">
                <a:latin typeface="Arial Narrow" panose="020B0606020202030204" pitchFamily="34" charset="0"/>
              </a:rPr>
            </a:br>
            <a:r>
              <a:rPr lang="en-US" sz="2800" b="1" i="1" dirty="0">
                <a:latin typeface="Arial Narrow" panose="020B0606020202030204" pitchFamily="34" charset="0"/>
              </a:rPr>
              <a:t>organization that provides </a:t>
            </a:r>
            <a:br>
              <a:rPr lang="en-US" sz="2800" b="1" i="1" dirty="0">
                <a:latin typeface="Arial Narrow" panose="020B0606020202030204" pitchFamily="34" charset="0"/>
              </a:rPr>
            </a:br>
            <a:r>
              <a:rPr lang="en-US" sz="2800" b="1" i="1" dirty="0">
                <a:latin typeface="Arial Narrow" panose="020B0606020202030204" pitchFamily="34" charset="0"/>
              </a:rPr>
              <a:t>leadership, direction, and </a:t>
            </a:r>
            <a:br>
              <a:rPr lang="en-US" sz="2800" b="1" i="1" dirty="0">
                <a:latin typeface="Arial Narrow" panose="020B0606020202030204" pitchFamily="34" charset="0"/>
              </a:rPr>
            </a:br>
            <a:r>
              <a:rPr lang="en-US" sz="2800" b="1" i="1" dirty="0">
                <a:latin typeface="Arial Narrow" panose="020B0606020202030204" pitchFamily="34" charset="0"/>
              </a:rPr>
              <a:t>service to fulfill the </a:t>
            </a:r>
          </a:p>
          <a:p>
            <a:pPr algn="r" fontAlgn="base"/>
            <a:r>
              <a:rPr lang="en-US" sz="2800" b="1" i="1" dirty="0">
                <a:latin typeface="Arial Narrow" panose="020B0606020202030204" pitchFamily="34" charset="0"/>
              </a:rPr>
              <a:t>evangelizing, catechizing, </a:t>
            </a:r>
          </a:p>
          <a:p>
            <a:pPr algn="r" fontAlgn="base"/>
            <a:r>
              <a:rPr lang="en-US" sz="2800" b="1" i="1" dirty="0">
                <a:latin typeface="Arial Narrow" panose="020B0606020202030204" pitchFamily="34" charset="0"/>
              </a:rPr>
              <a:t>and teaching mission </a:t>
            </a:r>
          </a:p>
          <a:p>
            <a:pPr algn="r" fontAlgn="base"/>
            <a:r>
              <a:rPr lang="en-US" sz="2800" b="1" i="1" dirty="0">
                <a:latin typeface="Arial Narrow" panose="020B0606020202030204" pitchFamily="34" charset="0"/>
              </a:rPr>
              <a:t>of the Church.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ncea.org/sites/default/files/images/body/csw_15_fullcolor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9" y="2514600"/>
            <a:ext cx="3657600" cy="378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6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56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Teachers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408" t="38542" r="37409" b="2083"/>
          <a:stretch/>
        </p:blipFill>
        <p:spPr>
          <a:xfrm>
            <a:off x="2667000" y="685800"/>
            <a:ext cx="3276601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5046" y="152400"/>
            <a:ext cx="333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the Teacher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1221" y="5613737"/>
            <a:ext cx="3192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The dark blue cloak indicates the infiniteness of the sky and represents his Divine nature.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22" y="5074384"/>
            <a:ext cx="2600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 Narrow" panose="020B0606020202030204" pitchFamily="34" charset="0"/>
              </a:rPr>
              <a:t>The halo indicates his sanctity and is inscribed with Greek letters that translate to “Who Am” in English.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152400"/>
            <a:ext cx="304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Facial features: 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●</a:t>
            </a:r>
            <a:r>
              <a:rPr lang="en-US" sz="2000" b="1" dirty="0">
                <a:latin typeface="Arial Narrow" panose="020B0606020202030204" pitchFamily="34" charset="0"/>
              </a:rPr>
              <a:t> the eyes are gazing into</a:t>
            </a:r>
            <a:br>
              <a:rPr lang="en-US" sz="2000" b="1" dirty="0">
                <a:latin typeface="Arial Narrow" panose="020B0606020202030204" pitchFamily="34" charset="0"/>
              </a:rPr>
            </a:br>
            <a:r>
              <a:rPr lang="en-US" sz="2000" b="1" dirty="0">
                <a:latin typeface="Arial Narrow" panose="020B0606020202030204" pitchFamily="34" charset="0"/>
              </a:rPr>
              <a:t>   the distance</a:t>
            </a:r>
          </a:p>
          <a:p>
            <a:pPr indent="-182880"/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●</a:t>
            </a:r>
            <a:r>
              <a:rPr lang="en-US" sz="2000" b="1" dirty="0">
                <a:latin typeface="Arial Narrow" panose="020B0606020202030204" pitchFamily="34" charset="0"/>
              </a:rPr>
              <a:t> his forehead is high and</a:t>
            </a:r>
            <a:br>
              <a:rPr lang="en-US" sz="2000" b="1" dirty="0">
                <a:latin typeface="Arial Narrow" panose="020B0606020202030204" pitchFamily="34" charset="0"/>
              </a:rPr>
            </a:br>
            <a:r>
              <a:rPr lang="en-US" sz="2000" b="1" dirty="0">
                <a:latin typeface="Arial Narrow" panose="020B0606020202030204" pitchFamily="34" charset="0"/>
              </a:rPr>
              <a:t>    convex because it is</a:t>
            </a:r>
            <a:br>
              <a:rPr lang="en-US" sz="2000" b="1" dirty="0">
                <a:latin typeface="Arial Narrow" panose="020B0606020202030204" pitchFamily="34" charset="0"/>
              </a:rPr>
            </a:br>
            <a:r>
              <a:rPr lang="en-US" sz="2000" b="1" dirty="0">
                <a:latin typeface="Arial Narrow" panose="020B0606020202030204" pitchFamily="34" charset="0"/>
              </a:rPr>
              <a:t>    identified as the seat of</a:t>
            </a:r>
            <a:br>
              <a:rPr lang="en-US" sz="2000" b="1" dirty="0">
                <a:latin typeface="Arial Narrow" panose="020B0606020202030204" pitchFamily="34" charset="0"/>
              </a:rPr>
            </a:br>
            <a:r>
              <a:rPr lang="en-US" sz="2000" b="1" dirty="0">
                <a:latin typeface="Arial Narrow" panose="020B0606020202030204" pitchFamily="34" charset="0"/>
              </a:rPr>
              <a:t>    wisdom</a:t>
            </a:r>
          </a:p>
          <a:p>
            <a:pPr indent="-182880"/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●</a:t>
            </a:r>
            <a:r>
              <a:rPr lang="en-US" sz="2000" b="1" dirty="0">
                <a:latin typeface="Arial Narrow" panose="020B0606020202030204" pitchFamily="34" charset="0"/>
              </a:rPr>
              <a:t> the elongated  nose</a:t>
            </a:r>
            <a:br>
              <a:rPr lang="en-US" sz="2000" b="1" dirty="0">
                <a:latin typeface="Arial Narrow" panose="020B0606020202030204" pitchFamily="34" charset="0"/>
              </a:rPr>
            </a:br>
            <a:r>
              <a:rPr lang="en-US" sz="2000" b="1" dirty="0">
                <a:latin typeface="Arial Narrow" panose="020B0606020202030204" pitchFamily="34" charset="0"/>
              </a:rPr>
              <a:t>    contributes to his look of</a:t>
            </a:r>
            <a:br>
              <a:rPr lang="en-US" sz="2000" b="1" dirty="0">
                <a:latin typeface="Arial Narrow" panose="020B0606020202030204" pitchFamily="34" charset="0"/>
              </a:rPr>
            </a:br>
            <a:r>
              <a:rPr lang="en-US" sz="2000" b="1" dirty="0">
                <a:latin typeface="Arial Narrow" panose="020B0606020202030204" pitchFamily="34" charset="0"/>
              </a:rPr>
              <a:t>    nobility</a:t>
            </a:r>
          </a:p>
          <a:p>
            <a:pPr indent="-182880"/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●</a:t>
            </a:r>
            <a:r>
              <a:rPr lang="en-US" sz="2000" b="1" dirty="0">
                <a:latin typeface="Arial Narrow" panose="020B0606020202030204" pitchFamily="34" charset="0"/>
              </a:rPr>
              <a:t> the large ears symbolize</a:t>
            </a:r>
            <a:br>
              <a:rPr lang="en-US" sz="2000" b="1" dirty="0">
                <a:latin typeface="Arial Narrow" panose="020B0606020202030204" pitchFamily="34" charset="0"/>
              </a:rPr>
            </a:br>
            <a:r>
              <a:rPr lang="en-US" sz="2000" b="1" dirty="0">
                <a:latin typeface="Arial Narrow" panose="020B0606020202030204" pitchFamily="34" charset="0"/>
              </a:rPr>
              <a:t>    that he hears everything</a:t>
            </a:r>
          </a:p>
          <a:p>
            <a:pPr indent="-182880"/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●</a:t>
            </a:r>
            <a:r>
              <a:rPr lang="en-US" sz="2000" b="1" dirty="0">
                <a:latin typeface="Arial Narrow" panose="020B0606020202030204" pitchFamily="34" charset="0"/>
              </a:rPr>
              <a:t> the mouth is closed in the</a:t>
            </a:r>
            <a:br>
              <a:rPr lang="en-US" sz="2000" b="1" dirty="0">
                <a:latin typeface="Arial Narrow" panose="020B0606020202030204" pitchFamily="34" charset="0"/>
              </a:rPr>
            </a:br>
            <a:r>
              <a:rPr lang="en-US" sz="2000" b="1" dirty="0">
                <a:latin typeface="Arial Narrow" panose="020B0606020202030204" pitchFamily="34" charset="0"/>
              </a:rPr>
              <a:t>    silence of contemplation</a:t>
            </a:r>
          </a:p>
          <a:p>
            <a:pPr indent="-182880"/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●</a:t>
            </a:r>
            <a:r>
              <a:rPr lang="en-US" sz="2000" b="1" dirty="0">
                <a:latin typeface="Arial Narrow" panose="020B0606020202030204" pitchFamily="34" charset="0"/>
              </a:rPr>
              <a:t> the flowing hair suggests</a:t>
            </a:r>
            <a:br>
              <a:rPr lang="en-US" sz="2000" b="1" dirty="0">
                <a:latin typeface="Arial Narrow" panose="020B0606020202030204" pitchFamily="34" charset="0"/>
              </a:rPr>
            </a:br>
            <a:r>
              <a:rPr lang="en-US" sz="2000" b="1" dirty="0">
                <a:latin typeface="Arial Narrow" panose="020B0606020202030204" pitchFamily="34" charset="0"/>
              </a:rPr>
              <a:t>    the endless flow of time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5181600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The “IC XC” is a shortened form of Christ’s name in Greek.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24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 Narrow" panose="020B0606020202030204" pitchFamily="34" charset="0"/>
              </a:rPr>
              <a:t>The Scripture Jesus holds in his left hand symbolizes that he is the Word made flesh as well as his teaching ministry.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3014008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 Narrow" panose="020B0606020202030204" pitchFamily="34" charset="0"/>
              </a:rPr>
              <a:t>The red tunic symbolizes both the blood of his suffering as well as his Resurrection and the victory of life over death.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0" y="4953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anose="020B0606020202030204" pitchFamily="34" charset="0"/>
              </a:rPr>
              <a:t>Symbolism of the Icon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138" y="1905000"/>
            <a:ext cx="2613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 Narrow" panose="020B0606020202030204" pitchFamily="34" charset="0"/>
              </a:rPr>
              <a:t>Jesus’ right hand is raised in a gesture of blessing. </a:t>
            </a:r>
          </a:p>
        </p:txBody>
      </p:sp>
    </p:spTree>
    <p:extLst>
      <p:ext uri="{BB962C8B-B14F-4D97-AF65-F5344CB8AC3E}">
        <p14:creationId xmlns:p14="http://schemas.microsoft.com/office/powerpoint/2010/main" val="287172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8482-presscdn-0-13.pagely.netdna-cdn.com/wp-content/uploads/2014/04/students-pra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3937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28600"/>
            <a:ext cx="8382000" cy="621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Prayer to Christ the Teacher</a:t>
            </a:r>
          </a:p>
          <a:p>
            <a:pPr>
              <a:lnSpc>
                <a:spcPts val="37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source of all Wisdom, Christ the Teacher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are the Way, the Truth, and the Life.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 me to embrace the truths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have revealed to Your Church.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my soul with Your Grace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I may love God above all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my neighbor as myself.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 Jesus, friend and Teacher most patient,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bless me and teach me.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Light of the world, teach me always to follow You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I should not walk in darkness, 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have forever the Light of Life.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0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the Teacher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39200" cy="49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3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6133981"/>
            <a:ext cx="754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D4D4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the Teacher</a:t>
            </a:r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04800" y="304800"/>
            <a:ext cx="2819400" cy="1905000"/>
          </a:xfrm>
          <a:prstGeom prst="roundRect">
            <a:avLst>
              <a:gd name="adj" fmla="val 7737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Jesus was going throughout all Galilee, </a:t>
            </a:r>
            <a:r>
              <a:rPr lang="en-US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teaching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in their synagogues and proclaiming the gospel of the kingdom, and healing every kind of disease and every kind of sickness among the people. (Mt 4:23)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6565" y="2438400"/>
            <a:ext cx="2074235" cy="933390"/>
          </a:xfrm>
          <a:prstGeom prst="roundRect">
            <a:avLst>
              <a:gd name="adj" fmla="val 7737"/>
            </a:avLst>
          </a:prstGeom>
          <a:solidFill>
            <a:srgbClr val="339933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He opened His mouth and began to </a:t>
            </a:r>
            <a:r>
              <a:rPr lang="en-US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teach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them … (Mt. 5:2)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58977" y="4733895"/>
            <a:ext cx="3276600" cy="1239717"/>
          </a:xfrm>
          <a:prstGeom prst="roundRect">
            <a:avLst>
              <a:gd name="adj" fmla="val 7737"/>
            </a:avLst>
          </a:prstGeom>
          <a:solidFill>
            <a:srgbClr val="CF7977"/>
          </a:solidFill>
          <a:ln w="28575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600" b="1" dirty="0">
                <a:solidFill>
                  <a:srgbClr val="23221F"/>
                </a:solidFill>
                <a:latin typeface="Arial Narrow" panose="020B0606020202030204" pitchFamily="34" charset="0"/>
              </a:rPr>
              <a:t>Early in the morning He came again into the temple, and all the people were coming to Him; and He sat down and began to </a:t>
            </a:r>
            <a:r>
              <a:rPr lang="en-US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teach</a:t>
            </a:r>
            <a:r>
              <a:rPr lang="en-US" sz="1600" b="1" dirty="0">
                <a:solidFill>
                  <a:srgbClr val="23221F"/>
                </a:solidFill>
                <a:latin typeface="Arial Narrow" panose="020B0606020202030204" pitchFamily="34" charset="0"/>
              </a:rPr>
              <a:t> them. (Jn 8:2)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11797" y="1581210"/>
            <a:ext cx="2294860" cy="1390590"/>
          </a:xfrm>
          <a:prstGeom prst="roundRect">
            <a:avLst>
              <a:gd name="adj" fmla="val 7737"/>
            </a:avLst>
          </a:prstGeom>
          <a:solidFill>
            <a:srgbClr val="C00000"/>
          </a:solidFill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 for He was </a:t>
            </a:r>
            <a:r>
              <a:rPr lang="en-US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teaching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them as one having authority, and not as their scribes. (Mt 7:29)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2800" y="4038600"/>
            <a:ext cx="1752600" cy="1390590"/>
          </a:xfrm>
          <a:prstGeom prst="roundRect">
            <a:avLst>
              <a:gd name="adj" fmla="val 7737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He began </a:t>
            </a:r>
            <a:r>
              <a:rPr lang="en-US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teaching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in their synagogues and was praised by all. (Lk 4:15)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82877" y="3200400"/>
            <a:ext cx="2552700" cy="1265618"/>
          </a:xfrm>
          <a:prstGeom prst="roundRect">
            <a:avLst>
              <a:gd name="adj" fmla="val 7737"/>
            </a:avLst>
          </a:prstGeom>
          <a:solidFill>
            <a:srgbClr val="A2C2E8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600" b="1" dirty="0">
                <a:solidFill>
                  <a:srgbClr val="23221F"/>
                </a:solidFill>
                <a:latin typeface="Arial Narrow" panose="020B0606020202030204" pitchFamily="34" charset="0"/>
              </a:rPr>
              <a:t>But when it was now the midst of the feast Jesus went up into the temple, and began to </a:t>
            </a:r>
            <a:r>
              <a:rPr lang="en-US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teach</a:t>
            </a:r>
            <a:r>
              <a:rPr lang="en-US" sz="1600" b="1" dirty="0">
                <a:solidFill>
                  <a:srgbClr val="23221F"/>
                </a:solidFill>
                <a:latin typeface="Arial Narrow" panose="020B0606020202030204" pitchFamily="34" charset="0"/>
              </a:rPr>
              <a:t>. (Jn 7:14)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56809" y="164540"/>
            <a:ext cx="3416595" cy="1314544"/>
          </a:xfrm>
          <a:prstGeom prst="roundRect">
            <a:avLst>
              <a:gd name="adj" fmla="val 7737"/>
            </a:avLst>
          </a:prstGeom>
          <a:solidFill>
            <a:schemeClr val="bg2">
              <a:lumMod val="50000"/>
            </a:schemeClr>
          </a:solid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600" b="1" dirty="0">
                <a:solidFill>
                  <a:srgbClr val="23221F"/>
                </a:solidFill>
                <a:latin typeface="Arial Narrow" panose="020B0606020202030204" pitchFamily="34" charset="0"/>
              </a:rPr>
              <a:t>And He got into one of the boats, which was Simon's, and asked him to put out a little way from the land. And He sat down and began </a:t>
            </a:r>
            <a:r>
              <a:rPr lang="en-US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teaching</a:t>
            </a:r>
            <a:r>
              <a:rPr lang="en-US" sz="1600" b="1" dirty="0">
                <a:solidFill>
                  <a:srgbClr val="23221F"/>
                </a:solidFill>
                <a:latin typeface="Arial Narrow" panose="020B0606020202030204" pitchFamily="34" charset="0"/>
              </a:rPr>
              <a:t> the people from the boat. Lk 5:3)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2395" y="5692598"/>
            <a:ext cx="5168309" cy="1005440"/>
          </a:xfrm>
          <a:prstGeom prst="roundRect">
            <a:avLst>
              <a:gd name="adj" fmla="val 7737"/>
            </a:avLst>
          </a:prstGeom>
          <a:solidFill>
            <a:srgbClr val="B82E8A"/>
          </a:solidFill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Jesus went ashore, He saw a large crowd, and He felt compassion for them because they were like sheep without a shepherd; and He began to </a:t>
            </a:r>
            <a:r>
              <a:rPr lang="en-US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teach</a:t>
            </a: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them many things. Mk 6:34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5565" y="3699999"/>
            <a:ext cx="2929269" cy="1729191"/>
          </a:xfrm>
          <a:prstGeom prst="roundRect">
            <a:avLst>
              <a:gd name="adj" fmla="val 7737"/>
            </a:avLst>
          </a:prstGeom>
          <a:solidFill>
            <a:srgbClr val="FF9900"/>
          </a:solidFill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600" b="1" dirty="0">
                <a:solidFill>
                  <a:srgbClr val="39547F"/>
                </a:solidFill>
                <a:latin typeface="Arial Narrow" panose="020B0606020202030204" pitchFamily="34" charset="0"/>
              </a:rPr>
              <a:t>… </a:t>
            </a:r>
            <a:r>
              <a:rPr lang="en-US" sz="1600" b="1" dirty="0">
                <a:solidFill>
                  <a:srgbClr val="23221F"/>
                </a:solidFill>
                <a:latin typeface="Arial Narrow" panose="020B0606020202030204" pitchFamily="34" charset="0"/>
              </a:rPr>
              <a:t>this man came to Jesus by night and said to Him, "Rabbi, we know that You have come from God as a </a:t>
            </a:r>
            <a:r>
              <a:rPr lang="en-US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teacher</a:t>
            </a:r>
            <a:r>
              <a:rPr lang="en-US" sz="1600" b="1" dirty="0">
                <a:solidFill>
                  <a:srgbClr val="23221F"/>
                </a:solidFill>
                <a:latin typeface="Arial Narrow" panose="020B0606020202030204" pitchFamily="34" charset="0"/>
              </a:rPr>
              <a:t>; for no one can do these signs that You do unless God is with him.“ Jn 3:2</a:t>
            </a:r>
          </a:p>
        </p:txBody>
      </p:sp>
      <p:pic>
        <p:nvPicPr>
          <p:cNvPr id="1026" name="Picture 2" descr="https://www.lds.org/bc/content/shared/content/images/magazines/liahona/2015/06/savior-teaching-kunz_1462284_i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752600"/>
            <a:ext cx="3506771" cy="2259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4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35982"/>
              </p:ext>
            </p:extLst>
          </p:nvPr>
        </p:nvGraphicFramePr>
        <p:xfrm>
          <a:off x="0" y="3517"/>
          <a:ext cx="9220200" cy="70180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96565">
                  <a:extLst>
                    <a:ext uri="{9D8B030D-6E8A-4147-A177-3AD203B41FA5}">
                      <a16:colId xmlns="" xmlns:a16="http://schemas.microsoft.com/office/drawing/2014/main" val="3212803450"/>
                    </a:ext>
                  </a:extLst>
                </a:gridCol>
                <a:gridCol w="6223635">
                  <a:extLst>
                    <a:ext uri="{9D8B030D-6E8A-4147-A177-3AD203B41FA5}">
                      <a16:colId xmlns="" xmlns:a16="http://schemas.microsoft.com/office/drawing/2014/main" val="3042782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0" dirty="0"/>
                        <a:t>Methods</a:t>
                      </a:r>
                      <a:r>
                        <a:rPr lang="en-US" sz="2400" spc="0" baseline="0" dirty="0"/>
                        <a:t> of Preaching </a:t>
                      </a:r>
                      <a:br>
                        <a:rPr lang="en-US" sz="2400" spc="0" baseline="0" dirty="0"/>
                      </a:br>
                      <a:r>
                        <a:rPr lang="en-US" sz="2400" spc="0" baseline="0" dirty="0"/>
                        <a:t>Used by Jesus</a:t>
                      </a:r>
                      <a:endParaRPr lang="en-US" sz="2400" b="1" spc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300" dirty="0"/>
                        <a:t>Examples</a:t>
                      </a:r>
                      <a:endParaRPr lang="en-US" sz="2400" b="1" spc="300" dirty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spc="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273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Jesus told</a:t>
                      </a:r>
                      <a:r>
                        <a:rPr lang="en-US" sz="2400" b="1" baseline="0" dirty="0"/>
                        <a:t> stories</a:t>
                      </a:r>
                      <a:endParaRPr lang="en-US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50" b="1" dirty="0"/>
                        <a:t>The Good Samaritan </a:t>
                      </a:r>
                      <a:r>
                        <a:rPr lang="en-US" sz="2150" b="0" dirty="0"/>
                        <a:t>(Lk</a:t>
                      </a:r>
                      <a:r>
                        <a:rPr lang="en-US" sz="2150" b="0" baseline="0" dirty="0"/>
                        <a:t> 10:25-37)</a:t>
                      </a:r>
                      <a:r>
                        <a:rPr lang="en-US" sz="2150" b="1" baseline="0" dirty="0"/>
                        <a:t>, The Dishonest Steward </a:t>
                      </a:r>
                      <a:r>
                        <a:rPr lang="en-US" sz="2150" b="0" dirty="0"/>
                        <a:t>(Lk</a:t>
                      </a:r>
                      <a:r>
                        <a:rPr lang="en-US" sz="2150" b="0" baseline="0" dirty="0"/>
                        <a:t> 16:1-12)</a:t>
                      </a:r>
                      <a:endParaRPr lang="en-US" sz="215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211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Jesus shocked people through</a:t>
                      </a:r>
                      <a:r>
                        <a:rPr lang="en-US" sz="2400" b="1" baseline="0" dirty="0"/>
                        <a:t> the use of</a:t>
                      </a:r>
                      <a:r>
                        <a:rPr lang="en-US" sz="2400" b="1" dirty="0"/>
                        <a:t> hyperbole</a:t>
                      </a:r>
                      <a:endParaRPr lang="en-US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50" b="1" kern="1200" dirty="0">
                          <a:effectLst/>
                        </a:rPr>
                        <a:t>If your right eye causes you to sin, tear it out and throw it away </a:t>
                      </a:r>
                      <a:r>
                        <a:rPr lang="en-US" sz="2150" b="0" dirty="0"/>
                        <a:t>(Mt</a:t>
                      </a:r>
                      <a:r>
                        <a:rPr lang="en-US" sz="2150" b="0" baseline="0" dirty="0"/>
                        <a:t> 5:29)</a:t>
                      </a:r>
                      <a:r>
                        <a:rPr lang="en-US" sz="2150" b="1" kern="1200" baseline="0" dirty="0">
                          <a:effectLst/>
                        </a:rPr>
                        <a:t>, </a:t>
                      </a:r>
                      <a:r>
                        <a:rPr lang="en-US" sz="2150" b="1" kern="1200" dirty="0">
                          <a:effectLst/>
                        </a:rPr>
                        <a:t>If any one comes to me without hating his father and mother</a:t>
                      </a:r>
                      <a:r>
                        <a:rPr lang="en-US" sz="2150" b="1" kern="1200" baseline="0" dirty="0">
                          <a:effectLst/>
                        </a:rPr>
                        <a:t> … </a:t>
                      </a:r>
                      <a:r>
                        <a:rPr lang="en-US" sz="2150" b="1" kern="1200" dirty="0">
                          <a:effectLst/>
                        </a:rPr>
                        <a:t>he cannot be my disciple. </a:t>
                      </a:r>
                      <a:r>
                        <a:rPr lang="en-US" sz="2150" b="0" dirty="0"/>
                        <a:t>(Lk</a:t>
                      </a:r>
                      <a:r>
                        <a:rPr lang="en-US" sz="2150" b="0" baseline="0" dirty="0"/>
                        <a:t> 14:26)</a:t>
                      </a:r>
                      <a:endParaRPr lang="en-US" sz="215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47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Jesus Crafted Memorable Sayings</a:t>
                      </a:r>
                      <a:endParaRPr lang="en-US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50" b="1" kern="1200" dirty="0">
                          <a:effectLst/>
                        </a:rPr>
                        <a:t>Do to others whatever you would have them do to you. </a:t>
                      </a:r>
                      <a:r>
                        <a:rPr lang="en-US" sz="2150" b="0" kern="1200" dirty="0">
                          <a:effectLst/>
                        </a:rPr>
                        <a:t>(Mt 7:12)</a:t>
                      </a:r>
                      <a:r>
                        <a:rPr lang="en-US" sz="2150" b="1" kern="1200" dirty="0">
                          <a:effectLst/>
                        </a:rPr>
                        <a:t>,</a:t>
                      </a:r>
                      <a:r>
                        <a:rPr lang="en-US" sz="2150" b="1" kern="1200" baseline="0" dirty="0">
                          <a:effectLst/>
                        </a:rPr>
                        <a:t> </a:t>
                      </a:r>
                      <a:r>
                        <a:rPr lang="en-US" sz="2150" b="1" kern="1200" dirty="0">
                          <a:effectLst/>
                        </a:rPr>
                        <a:t>Stop judging and you will not be judged. </a:t>
                      </a:r>
                      <a:r>
                        <a:rPr lang="en-US" sz="2150" b="0" kern="1200" baseline="0" dirty="0">
                          <a:effectLst/>
                        </a:rPr>
                        <a:t>(Lk 6:37)</a:t>
                      </a:r>
                      <a:endParaRPr lang="en-US" sz="215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4344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Jesus Asked Questions</a:t>
                      </a:r>
                      <a:endParaRPr lang="en-US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b="1" dirty="0"/>
                        <a:t>What good will it be for someone to gain the whole world, yet forfeit their soul? </a:t>
                      </a:r>
                      <a:r>
                        <a:rPr lang="en-US" sz="2150" b="0" dirty="0"/>
                        <a:t>(Mt. 16:26)</a:t>
                      </a:r>
                      <a:r>
                        <a:rPr lang="en-US" sz="2150" b="1" dirty="0"/>
                        <a:t> </a:t>
                      </a:r>
                      <a:r>
                        <a:rPr lang="en-US" sz="2150" b="1" kern="1200" dirty="0">
                          <a:effectLst/>
                        </a:rPr>
                        <a:t>Can any of you by worrying add a single moment to your lifespan? </a:t>
                      </a:r>
                      <a:r>
                        <a:rPr lang="en-US" sz="2150" b="0" kern="1200" dirty="0">
                          <a:effectLst/>
                        </a:rPr>
                        <a:t>(Mt 6:27)</a:t>
                      </a:r>
                      <a:endParaRPr lang="en-US" sz="215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247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Jesus Used Object Lessons</a:t>
                      </a:r>
                      <a:endParaRPr lang="en-US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50" b="1" dirty="0"/>
                        <a:t>He washed</a:t>
                      </a:r>
                      <a:r>
                        <a:rPr lang="en-US" sz="2150" b="1" baseline="0" dirty="0"/>
                        <a:t> the feet of his disciples </a:t>
                      </a:r>
                      <a:r>
                        <a:rPr lang="en-US" sz="2150" b="0" baseline="0" dirty="0"/>
                        <a:t>(Jn 13:1-17)</a:t>
                      </a:r>
                      <a:r>
                        <a:rPr lang="en-US" sz="2150" b="1" baseline="0" dirty="0"/>
                        <a:t>, He said we must become like a little child </a:t>
                      </a:r>
                      <a:r>
                        <a:rPr lang="en-US" sz="2150" b="0" baseline="0" dirty="0"/>
                        <a:t>(Mt 18:2-3)</a:t>
                      </a:r>
                      <a:endParaRPr lang="en-US" sz="215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421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Jesus Used Repetition</a:t>
                      </a:r>
                      <a:endParaRPr lang="en-US" sz="2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50" b="1" dirty="0"/>
                        <a:t>The Son</a:t>
                      </a:r>
                      <a:r>
                        <a:rPr lang="en-US" sz="2150" b="1" baseline="0" dirty="0"/>
                        <a:t> of Man must suffer </a:t>
                      </a:r>
                      <a:r>
                        <a:rPr lang="en-US" sz="2150" b="0" baseline="0" dirty="0"/>
                        <a:t>(Mk 8:31, 9:12, </a:t>
                      </a:r>
                      <a:r>
                        <a:rPr lang="en-US" sz="2150" b="0" kern="1200" dirty="0">
                          <a:effectLst/>
                        </a:rPr>
                        <a:t>10:32-34)</a:t>
                      </a:r>
                      <a:br>
                        <a:rPr lang="en-US" sz="2150" b="0" kern="1200" dirty="0">
                          <a:effectLst/>
                        </a:rPr>
                      </a:br>
                      <a:endParaRPr lang="en-US" sz="215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9655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41434"/>
      </p:ext>
    </p:extLst>
  </p:cSld>
  <p:clrMapOvr>
    <a:masterClrMapping/>
  </p:clrMapOvr>
</p:sld>
</file>

<file path=ppt/theme/theme1.xml><?xml version="1.0" encoding="utf-8"?>
<a:theme xmlns:a="http://schemas.openxmlformats.org/drawingml/2006/main" name="svdp8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svdp827</Template>
  <TotalTime>4826</TotalTime>
  <Words>1333</Words>
  <Application>Microsoft Office PowerPoint</Application>
  <PresentationFormat>On-screen Show (4:3)</PresentationFormat>
  <Paragraphs>120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svdp827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Jared Dees</cp:lastModifiedBy>
  <cp:revision>441</cp:revision>
  <dcterms:created xsi:type="dcterms:W3CDTF">2014-06-10T22:18:06Z</dcterms:created>
  <dcterms:modified xsi:type="dcterms:W3CDTF">2016-04-27T17:44:43Z</dcterms:modified>
</cp:coreProperties>
</file>