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gPDfxTZ+Kbeufem+EFoCa37bpCB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B7E3DB-77F4-5104-8159-319EFAF73C88}" name="Margaret" initials="M" userId="Margaret"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1411"/>
    <a:srgbClr val="FFF6E3"/>
    <a:srgbClr val="F5DDB9"/>
    <a:srgbClr val="823F0C"/>
    <a:srgbClr val="FAEDDA"/>
    <a:srgbClr val="F88C03"/>
    <a:srgbClr val="F5D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2727" autoAdjust="0"/>
  </p:normalViewPr>
  <p:slideViewPr>
    <p:cSldViewPr snapToGrid="0">
      <p:cViewPr>
        <p:scale>
          <a:sx n="130" d="100"/>
          <a:sy n="130" d="100"/>
        </p:scale>
        <p:origin x="276" y="192"/>
      </p:cViewPr>
      <p:guideLst>
        <p:guide orient="horz" pos="162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ndex.php?title=User:Octave_444&amp;action=edit&amp;redlink=1"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commons.wikimedia.org/wiki/File:Communaut%C3%A9_Saint-Martin_office.jpg" TargetMode="External"/><Relationship Id="rId4" Type="http://schemas.openxmlformats.org/officeDocument/2006/relationships/hyperlink" Target="https://creativecommons.org/licenses/by-sa/4.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ndex.php?title=User:Octave_444&amp;action=edit&amp;redlink=1"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divineoffice.org/" TargetMode="External"/><Relationship Id="rId5" Type="http://schemas.openxmlformats.org/officeDocument/2006/relationships/hyperlink" Target="https://commons.wikimedia.org/wiki/File:Communaut%C3%A9_Saint-Martin_office.jpg" TargetMode="External"/><Relationship Id="rId4" Type="http://schemas.openxmlformats.org/officeDocument/2006/relationships/hyperlink" Target="https://creativecommons.org/licenses/by-sa/4.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ikidata.org/wiki/Q115464159"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creativecommons.org/publicdomain/zero/1.0/deed.e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en:Fran%C3%A7ois_G%C3%A9rard"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youtu.be/whU0UxlRmGA"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reativecommons.org/publicdomain/zero/1.0/deed.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mmons.wikimedia.org/w/index.php?title=User:Almicar&amp;action=edit&amp;redlink=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ndex.php?title=User:Vishnu_gs&amp;action=edit&amp;redlink=1"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licenses/by/3.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User:BuickCenturyDriv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User:E911a"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catholic-resources.org/Bible/Biblical-Mass-Texts.htm" TargetMode="External"/><Relationship Id="rId4" Type="http://schemas.openxmlformats.org/officeDocument/2006/relationships/hyperlink" Target="https://creativecommons.org/licenses/by-sa/4.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be2b25b3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be2b25b3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dirty="0">
                <a:solidFill>
                  <a:schemeClr val="dk1"/>
                </a:solidFill>
              </a:rPr>
              <a:t>*Photo Credit: </a:t>
            </a:r>
            <a:r>
              <a:rPr lang="en-US" sz="1400" b="0" dirty="0">
                <a:solidFill>
                  <a:schemeClr val="dk1"/>
                </a:solidFill>
              </a:rPr>
              <a:t>https://commons.wikimedia.org/wiki/File:Vatican_City_dotm_banner_1.jpg</a:t>
            </a:r>
            <a:endParaRPr lang="en" sz="1400" b="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sz="14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b="1" dirty="0">
                <a:solidFill>
                  <a:schemeClr val="dk1"/>
                </a:solidFill>
              </a:rPr>
              <a:t>Suggestions for students’ note-taking</a:t>
            </a:r>
            <a:r>
              <a:rPr lang="en" sz="1400" dirty="0">
                <a:solidFill>
                  <a:schemeClr val="dk1"/>
                </a:solidFill>
              </a:rPr>
              <a:t>: </a:t>
            </a:r>
            <a:endParaRPr sz="1400"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400" dirty="0">
                <a:solidFill>
                  <a:schemeClr val="dk1"/>
                </a:solidFill>
              </a:rPr>
              <a:t>●</a:t>
            </a:r>
            <a:r>
              <a:rPr lang="en" sz="1400" i="1" dirty="0">
                <a:solidFill>
                  <a:schemeClr val="dk1"/>
                </a:solidFill>
              </a:rPr>
              <a:t>Require students to use a three-ring binder (1/2-1 inches) full of loose-leaf paper (college or wide ruled).</a:t>
            </a:r>
            <a:endParaRPr sz="1400"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400" dirty="0">
                <a:solidFill>
                  <a:schemeClr val="dk1"/>
                </a:solidFill>
              </a:rPr>
              <a:t>●</a:t>
            </a:r>
            <a:r>
              <a:rPr lang="en" sz="1400" i="1" dirty="0">
                <a:solidFill>
                  <a:schemeClr val="dk1"/>
                </a:solidFill>
              </a:rPr>
              <a:t>Notes must be taken in pen only and handwritten.</a:t>
            </a:r>
            <a:endParaRPr sz="1400"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400" dirty="0">
                <a:solidFill>
                  <a:schemeClr val="dk1"/>
                </a:solidFill>
              </a:rPr>
              <a:t>●</a:t>
            </a:r>
            <a:r>
              <a:rPr lang="en" sz="1400" i="1" dirty="0">
                <a:solidFill>
                  <a:schemeClr val="dk1"/>
                </a:solidFill>
              </a:rPr>
              <a:t>Notebooks should contain information and notes for religion class only. </a:t>
            </a:r>
            <a:endParaRPr sz="1400"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400" dirty="0">
                <a:solidFill>
                  <a:schemeClr val="dk1"/>
                </a:solidFill>
              </a:rPr>
              <a:t>●</a:t>
            </a:r>
            <a:r>
              <a:rPr lang="en" sz="1400" i="1" dirty="0">
                <a:solidFill>
                  <a:schemeClr val="dk1"/>
                </a:solidFill>
              </a:rPr>
              <a:t>Notebooks must have a table of contents with topic of notes, dates, and page numbers.</a:t>
            </a:r>
            <a:endParaRPr sz="1400"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400" dirty="0">
                <a:solidFill>
                  <a:schemeClr val="dk1"/>
                </a:solidFill>
              </a:rPr>
              <a:t>●</a:t>
            </a:r>
            <a:r>
              <a:rPr lang="en" sz="1400" i="1" dirty="0">
                <a:solidFill>
                  <a:schemeClr val="dk1"/>
                </a:solidFill>
              </a:rPr>
              <a:t>All notes must have a topic and page number. </a:t>
            </a:r>
            <a:endParaRPr sz="1400" i="1"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400" dirty="0">
                <a:solidFill>
                  <a:schemeClr val="dk1"/>
                </a:solidFill>
              </a:rPr>
              <a:t>●</a:t>
            </a:r>
            <a:r>
              <a:rPr lang="en" sz="1400" i="1" dirty="0">
                <a:solidFill>
                  <a:schemeClr val="dk1"/>
                </a:solidFill>
              </a:rPr>
              <a:t>Students will be required to copy each slide unless the teacher directs students to skip certain slides or parts of slides. Notebooks will be graded based on neatness, completeness, and organization. Notebooks should have a significant point value representing 20-25% of the overall grade.</a:t>
            </a:r>
            <a:endParaRPr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SzPts val="1100"/>
              <a:buNone/>
            </a:pPr>
            <a:r>
              <a:rPr lang="en" sz="1050" b="1" dirty="0">
                <a:highlight>
                  <a:srgbClr val="F8F9FA"/>
                </a:highlight>
              </a:rPr>
              <a:t>Photo Credit:</a:t>
            </a:r>
            <a:r>
              <a:rPr lang="en" dirty="0"/>
              <a:t> </a:t>
            </a:r>
            <a:r>
              <a:rPr lang="en" dirty="0">
                <a:uFill>
                  <a:noFill/>
                </a:uFill>
                <a:hlinkClick r:id="rId3"/>
              </a:rPr>
              <a:t>Octave 444</a:t>
            </a:r>
            <a:r>
              <a:rPr lang="en" dirty="0"/>
              <a:t>, </a:t>
            </a:r>
            <a:r>
              <a:rPr lang="en" dirty="0">
                <a:uFill>
                  <a:noFill/>
                </a:uFill>
                <a:hlinkClick r:id="rId4"/>
              </a:rPr>
              <a:t>Creative Commons Attribution-Share Alike 4.0</a:t>
            </a:r>
            <a:r>
              <a:rPr lang="en" dirty="0"/>
              <a:t>, Liturgie des Heures. </a:t>
            </a:r>
            <a:r>
              <a:rPr lang="en" dirty="0">
                <a:uFill>
                  <a:noFill/>
                </a:uFill>
                <a:hlinkClick r:id="rId5"/>
              </a:rPr>
              <a:t>https://commons.wikimedia.org/wiki/File:Communaut%C3%A9_Saint-Martin_office.jpg</a:t>
            </a:r>
            <a:r>
              <a:rPr lang="en" dirty="0"/>
              <a:t> </a:t>
            </a:r>
            <a:endParaRPr b="1" dirty="0"/>
          </a:p>
          <a:p>
            <a:pPr marL="0" lvl="0" indent="0" algn="l" rtl="0">
              <a:spcBef>
                <a:spcPts val="500"/>
              </a:spcBef>
              <a:spcAft>
                <a:spcPts val="0"/>
              </a:spcAft>
              <a:buClr>
                <a:schemeClr val="dk1"/>
              </a:buClr>
              <a:buSzPts val="1100"/>
              <a:buFont typeface="Arial"/>
              <a:buNone/>
            </a:pPr>
            <a:endParaRPr lang="en" sz="1400" b="1" dirty="0">
              <a:solidFill>
                <a:schemeClr val="dk1"/>
              </a:solidFill>
            </a:endParaRPr>
          </a:p>
          <a:p>
            <a:pPr marL="0" lvl="0" indent="0" algn="l" rtl="0">
              <a:spcBef>
                <a:spcPts val="500"/>
              </a:spcBef>
              <a:spcAft>
                <a:spcPts val="0"/>
              </a:spcAft>
              <a:buClr>
                <a:schemeClr val="dk1"/>
              </a:buClr>
              <a:buSzPts val="1100"/>
              <a:buFont typeface="Arial"/>
              <a:buNone/>
            </a:pPr>
            <a:r>
              <a:rPr lang="en" sz="1400" b="1" dirty="0">
                <a:solidFill>
                  <a:schemeClr val="dk1"/>
                </a:solidFill>
              </a:rPr>
              <a:t>Directions: </a:t>
            </a:r>
            <a:r>
              <a:rPr lang="en" sz="1400" dirty="0">
                <a:solidFill>
                  <a:schemeClr val="dk1"/>
                </a:solidFill>
              </a:rPr>
              <a:t>Have students copy down key vocabulary in their notes.  </a:t>
            </a:r>
            <a:endParaRPr sz="14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SzPts val="1100"/>
              <a:buNone/>
            </a:pPr>
            <a:r>
              <a:rPr lang="en" sz="1000" b="1" dirty="0">
                <a:highlight>
                  <a:srgbClr val="F8F9FA"/>
                </a:highlight>
              </a:rPr>
              <a:t>Photo Credit:</a:t>
            </a:r>
            <a:r>
              <a:rPr lang="en" sz="1000" dirty="0"/>
              <a:t> </a:t>
            </a:r>
            <a:r>
              <a:rPr lang="en" sz="1000" dirty="0">
                <a:uFill>
                  <a:noFill/>
                </a:uFill>
                <a:hlinkClick r:id="rId3"/>
              </a:rPr>
              <a:t>Octave 444</a:t>
            </a:r>
            <a:r>
              <a:rPr lang="en" sz="1000" dirty="0"/>
              <a:t>, </a:t>
            </a:r>
            <a:r>
              <a:rPr lang="en" sz="1000" dirty="0">
                <a:uFill>
                  <a:noFill/>
                </a:uFill>
                <a:hlinkClick r:id="rId4"/>
              </a:rPr>
              <a:t>Creative Commons Attribution-Share Alike 4.0</a:t>
            </a:r>
            <a:r>
              <a:rPr lang="en" sz="1000" dirty="0"/>
              <a:t>, Liturgie des Heures. </a:t>
            </a:r>
            <a:r>
              <a:rPr lang="en" sz="1000" dirty="0">
                <a:uFill>
                  <a:noFill/>
                </a:uFill>
                <a:hlinkClick r:id="rId5"/>
              </a:rPr>
              <a:t>https://commons.wikimedia.org/wiki/File:Communaut%C3%A9_Saint-Martin_office.jpg</a:t>
            </a:r>
            <a:r>
              <a:rPr lang="en" sz="1000" dirty="0"/>
              <a:t> </a:t>
            </a:r>
            <a:endParaRPr sz="1000" dirty="0">
              <a:highlight>
                <a:srgbClr val="F8F9FA"/>
              </a:highlight>
            </a:endParaRPr>
          </a:p>
          <a:p>
            <a:pPr marL="0" lvl="0" indent="0" algn="l" rtl="0">
              <a:lnSpc>
                <a:spcPct val="115000"/>
              </a:lnSpc>
              <a:spcBef>
                <a:spcPts val="500"/>
              </a:spcBef>
              <a:spcAft>
                <a:spcPts val="0"/>
              </a:spcAft>
              <a:buSzPts val="1100"/>
              <a:buNone/>
            </a:pPr>
            <a:endParaRPr sz="1050" dirty="0">
              <a:solidFill>
                <a:srgbClr val="0645AD"/>
              </a:solidFill>
              <a:highlight>
                <a:srgbClr val="F8F9FA"/>
              </a:highlight>
            </a:endParaRPr>
          </a:p>
          <a:p>
            <a:pPr marL="0" lvl="0" indent="0" algn="l" rtl="0">
              <a:spcBef>
                <a:spcPts val="500"/>
              </a:spcBef>
              <a:spcAft>
                <a:spcPts val="0"/>
              </a:spcAft>
              <a:buSzPts val="1100"/>
              <a:buNone/>
            </a:pPr>
            <a:r>
              <a:rPr lang="en" sz="1400" b="1" dirty="0">
                <a:solidFill>
                  <a:schemeClr val="dk1"/>
                </a:solidFill>
              </a:rPr>
              <a:t>Directions: </a:t>
            </a:r>
            <a:r>
              <a:rPr lang="en" sz="1400" dirty="0">
                <a:solidFill>
                  <a:schemeClr val="dk1"/>
                </a:solidFill>
              </a:rPr>
              <a:t>Explain that it is a requirement for most Catholic religious communities to pray daily with set readings and prayers found in a book called a </a:t>
            </a:r>
            <a:r>
              <a:rPr lang="en" sz="1400" i="1" dirty="0">
                <a:solidFill>
                  <a:schemeClr val="dk1"/>
                </a:solidFill>
              </a:rPr>
              <a:t>breviary</a:t>
            </a:r>
            <a:r>
              <a:rPr lang="en" sz="1400" dirty="0">
                <a:solidFill>
                  <a:schemeClr val="dk1"/>
                </a:solidFill>
              </a:rPr>
              <a:t>. </a:t>
            </a:r>
            <a:endParaRPr sz="1400" dirty="0">
              <a:solidFill>
                <a:schemeClr val="dk1"/>
              </a:solidFill>
            </a:endParaRPr>
          </a:p>
          <a:p>
            <a:pPr marL="0" lvl="0" indent="0" algn="l" rtl="0">
              <a:spcBef>
                <a:spcPts val="0"/>
              </a:spcBef>
              <a:spcAft>
                <a:spcPts val="0"/>
              </a:spcAft>
              <a:buSzPts val="1100"/>
              <a:buNone/>
            </a:pPr>
            <a:endParaRPr sz="1400" dirty="0">
              <a:solidFill>
                <a:schemeClr val="dk1"/>
              </a:solidFill>
            </a:endParaRPr>
          </a:p>
          <a:p>
            <a:pPr marL="0" lvl="0" indent="0" algn="l" rtl="0">
              <a:spcBef>
                <a:spcPts val="0"/>
              </a:spcBef>
              <a:spcAft>
                <a:spcPts val="0"/>
              </a:spcAft>
              <a:buSzPts val="1100"/>
              <a:buNone/>
            </a:pPr>
            <a:r>
              <a:rPr lang="en" sz="1400" dirty="0">
                <a:solidFill>
                  <a:schemeClr val="dk1"/>
                </a:solidFill>
              </a:rPr>
              <a:t>Share the following </a:t>
            </a:r>
            <a:r>
              <a:rPr lang="en" sz="1400" i="1" dirty="0">
                <a:solidFill>
                  <a:schemeClr val="dk1"/>
                </a:solidFill>
              </a:rPr>
              <a:t>Catechism</a:t>
            </a:r>
            <a:r>
              <a:rPr lang="en" sz="1400" dirty="0">
                <a:solidFill>
                  <a:schemeClr val="dk1"/>
                </a:solidFill>
              </a:rPr>
              <a:t> quote about the Liturgy of the Hours:</a:t>
            </a:r>
          </a:p>
          <a:p>
            <a:pPr marL="0" lvl="0" indent="0" algn="l" rtl="0">
              <a:spcBef>
                <a:spcPts val="0"/>
              </a:spcBef>
              <a:spcAft>
                <a:spcPts val="0"/>
              </a:spcAft>
              <a:buSzPts val="1100"/>
              <a:buNone/>
            </a:pPr>
            <a:r>
              <a:rPr lang="en" sz="1400" dirty="0"/>
              <a:t>“The hymns and litanies of the Liturgy of the Hours integrate the prayer of the psalms into the age of the Church, expressing the symbolism of the time of day, the liturgical season, or the feast being celebrated. Moreover, the reading from the Word of God at each Hour </a:t>
            </a:r>
            <a:r>
              <a:rPr lang="en-US" sz="1400" dirty="0"/>
              <a:t>(with the subsequent responses or troparia) </a:t>
            </a:r>
            <a:r>
              <a:rPr lang="en" sz="1400" dirty="0"/>
              <a:t>and readings from the Fathers and spiritual masters at certain Hours, reveal more deeply the meaning of the mystery being celebrated, assist in understanding the psalms, and prepare for silent prayer” (</a:t>
            </a:r>
            <a:r>
              <a:rPr lang="en" sz="1400" i="1" dirty="0"/>
              <a:t>CCC</a:t>
            </a:r>
            <a:r>
              <a:rPr lang="en" sz="1400" dirty="0"/>
              <a:t>, 1177).</a:t>
            </a:r>
            <a:endParaRPr sz="1400" dirty="0"/>
          </a:p>
          <a:p>
            <a:pPr marL="0" lvl="0" indent="0" algn="l" rtl="0">
              <a:spcBef>
                <a:spcPts val="0"/>
              </a:spcBef>
              <a:spcAft>
                <a:spcPts val="0"/>
              </a:spcAft>
              <a:buSzPts val="1100"/>
              <a:buNone/>
            </a:pPr>
            <a:endParaRPr sz="1400" b="1" dirty="0">
              <a:solidFill>
                <a:schemeClr val="dk1"/>
              </a:solidFill>
            </a:endParaRPr>
          </a:p>
          <a:p>
            <a:pPr marL="0" lvl="0" indent="0" algn="l" rtl="0">
              <a:spcBef>
                <a:spcPts val="0"/>
              </a:spcBef>
              <a:spcAft>
                <a:spcPts val="0"/>
              </a:spcAft>
              <a:buSzPts val="1100"/>
              <a:buNone/>
            </a:pPr>
            <a:r>
              <a:rPr lang="en" sz="1400" b="1" dirty="0">
                <a:solidFill>
                  <a:schemeClr val="dk1"/>
                </a:solidFill>
              </a:rPr>
              <a:t>Online Resources: </a:t>
            </a:r>
            <a:r>
              <a:rPr lang="en" sz="1400" dirty="0">
                <a:solidFill>
                  <a:schemeClr val="dk1"/>
                </a:solidFill>
              </a:rPr>
              <a:t>To listen to daily Liturgy of the Hours readings and prayers, see the website divineoffice.org.</a:t>
            </a:r>
            <a:r>
              <a:rPr lang="en" sz="1400" b="1" dirty="0">
                <a:solidFill>
                  <a:schemeClr val="dk1"/>
                </a:solidFill>
              </a:rPr>
              <a:t> </a:t>
            </a:r>
            <a:r>
              <a:rPr lang="en" sz="1400" dirty="0">
                <a:solidFill>
                  <a:schemeClr val="dk1"/>
                </a:solidFill>
              </a:rPr>
              <a:t>URL here:</a:t>
            </a:r>
            <a:r>
              <a:rPr lang="en" sz="1400" b="1" dirty="0">
                <a:solidFill>
                  <a:schemeClr val="dk1"/>
                </a:solidFill>
              </a:rPr>
              <a:t>  </a:t>
            </a:r>
            <a:r>
              <a:rPr lang="en" sz="1400" u="sng" dirty="0">
                <a:solidFill>
                  <a:schemeClr val="hlink"/>
                </a:solidFill>
                <a:hlinkClick r:id="rId6"/>
              </a:rPr>
              <a:t>https://divineoffice.org/</a:t>
            </a:r>
            <a:endParaRPr sz="1400" dirty="0">
              <a:solidFill>
                <a:schemeClr val="dk1"/>
              </a:solidFill>
            </a:endParaRPr>
          </a:p>
          <a:p>
            <a:pPr marL="0" lvl="0" indent="0" algn="l" rtl="0">
              <a:spcBef>
                <a:spcPts val="0"/>
              </a:spcBef>
              <a:spcAft>
                <a:spcPts val="0"/>
              </a:spcAft>
              <a:buClr>
                <a:schemeClr val="dk1"/>
              </a:buClr>
              <a:buSzPts val="1100"/>
              <a:buFont typeface="Arial"/>
              <a:buNone/>
            </a:pPr>
            <a:endParaRPr sz="1400"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b="1" dirty="0"/>
              <a:t>Photo Credit: </a:t>
            </a:r>
            <a:r>
              <a:rPr lang="en" dirty="0">
                <a:uFill>
                  <a:noFill/>
                </a:uFill>
                <a:hlinkClick r:id="rId3"/>
              </a:rPr>
              <a:t>Wilfredo Rafael Rodriguez Hernandez</a:t>
            </a:r>
            <a:r>
              <a:rPr lang="en" dirty="0"/>
              <a:t>,</a:t>
            </a:r>
            <a:r>
              <a:rPr lang="en" dirty="0">
                <a:uFill>
                  <a:noFill/>
                </a:uFill>
                <a:hlinkClick r:id="rId4"/>
              </a:rPr>
              <a:t>Creative Commons Zero, Public Domain Dedication</a:t>
            </a:r>
            <a:r>
              <a:rPr lang="en" dirty="0"/>
              <a:t>. https://commons.wikimedia.org/wiki/File:Saint-Charles-Borrom%C3%A9e_Church,_Charlesbourg,_Quebec_05.jpg</a:t>
            </a:r>
            <a:endParaRPr dirty="0"/>
          </a:p>
          <a:p>
            <a:pPr marL="0" lvl="0" indent="0" algn="l" rtl="0">
              <a:lnSpc>
                <a:spcPct val="115000"/>
              </a:lnSpc>
              <a:spcBef>
                <a:spcPts val="500"/>
              </a:spcBef>
              <a:spcAft>
                <a:spcPts val="0"/>
              </a:spcAft>
              <a:buSzPts val="1100"/>
              <a:buNone/>
            </a:pPr>
            <a:endParaRPr dirty="0">
              <a:solidFill>
                <a:schemeClr val="dk1"/>
              </a:solidFill>
            </a:endParaRPr>
          </a:p>
          <a:p>
            <a:pPr marL="0" lvl="0" indent="0" algn="l" rtl="0">
              <a:spcBef>
                <a:spcPts val="500"/>
              </a:spcBef>
              <a:spcAft>
                <a:spcPts val="0"/>
              </a:spcAft>
              <a:buClr>
                <a:schemeClr val="dk1"/>
              </a:buClr>
              <a:buSzPts val="1100"/>
              <a:buFont typeface="Arial"/>
              <a:buNone/>
            </a:pPr>
            <a:r>
              <a:rPr lang="en" sz="1400" b="1" dirty="0">
                <a:solidFill>
                  <a:schemeClr val="dk1"/>
                </a:solidFill>
              </a:rPr>
              <a:t>Directions: </a:t>
            </a:r>
            <a:r>
              <a:rPr lang="en" sz="1400" dirty="0">
                <a:solidFill>
                  <a:schemeClr val="dk1"/>
                </a:solidFill>
              </a:rPr>
              <a:t>Have students copy down key vocabulary in their notes.  </a:t>
            </a:r>
            <a:endParaRPr sz="14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solidFill>
                  <a:schemeClr val="dk1"/>
                </a:solidFill>
              </a:rPr>
              <a:t>Directions</a:t>
            </a:r>
            <a:r>
              <a:rPr lang="en" b="1">
                <a:solidFill>
                  <a:schemeClr val="dk1"/>
                </a:solidFill>
              </a:rPr>
              <a:t>: </a:t>
            </a:r>
            <a:r>
              <a:rPr lang="en" sz="1400">
                <a:solidFill>
                  <a:schemeClr val="dk1"/>
                </a:solidFill>
              </a:rPr>
              <a:t>Have students summarize these reasons in their notes. </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dirty="0">
                <a:solidFill>
                  <a:schemeClr val="dk1"/>
                </a:solidFill>
              </a:rPr>
              <a:t>Directions: </a:t>
            </a:r>
            <a:r>
              <a:rPr lang="en" sz="1400" dirty="0">
                <a:solidFill>
                  <a:schemeClr val="dk1"/>
                </a:solidFill>
              </a:rPr>
              <a:t>Use the animation feature to have the yellow answer box appear after you ask the students to respond out loud to the question on the left.</a:t>
            </a:r>
            <a:endParaRPr sz="140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000" b="1" dirty="0"/>
              <a:t>Photo Credit:</a:t>
            </a:r>
            <a:r>
              <a:rPr lang="en" dirty="0"/>
              <a:t> </a:t>
            </a:r>
            <a:r>
              <a:rPr lang="en" dirty="0">
                <a:uFill>
                  <a:noFill/>
                </a:uFill>
                <a:hlinkClick r:id="rId3"/>
              </a:rPr>
              <a:t>François Gérard</a:t>
            </a:r>
            <a:r>
              <a:rPr lang="en" dirty="0"/>
              <a:t>, Public domain. https://commons.wikimedia.org/wiki/File:Fran%C3%A7ois_G%C3%A9rard_-_St_Theresa_(detail).jpg</a:t>
            </a:r>
            <a:endParaRPr dirty="0"/>
          </a:p>
          <a:p>
            <a:pPr marL="0" lvl="0" indent="0" algn="l" rtl="0">
              <a:spcBef>
                <a:spcPts val="0"/>
              </a:spcBef>
              <a:spcAft>
                <a:spcPts val="0"/>
              </a:spcAft>
              <a:buSzPts val="1100"/>
              <a:buNone/>
            </a:pPr>
            <a:endParaRPr sz="1000" b="1" dirty="0"/>
          </a:p>
          <a:p>
            <a:pPr marL="0" lvl="0" indent="0" algn="l" rtl="0">
              <a:spcBef>
                <a:spcPts val="0"/>
              </a:spcBef>
              <a:spcAft>
                <a:spcPts val="0"/>
              </a:spcAft>
              <a:buClr>
                <a:schemeClr val="dk1"/>
              </a:buClr>
              <a:buSzPts val="1100"/>
              <a:buFont typeface="Arial"/>
              <a:buNone/>
            </a:pPr>
            <a:r>
              <a:rPr lang="en" sz="1400" b="1" dirty="0">
                <a:solidFill>
                  <a:schemeClr val="dk1"/>
                </a:solidFill>
              </a:rPr>
              <a:t>Directions: </a:t>
            </a:r>
            <a:r>
              <a:rPr lang="en" sz="1400" dirty="0">
                <a:solidFill>
                  <a:schemeClr val="dk1"/>
                </a:solidFill>
              </a:rPr>
              <a:t>Have students copy down key vocabulary in their notes.  </a:t>
            </a:r>
            <a:endParaRPr sz="1400" dirty="0">
              <a:solidFill>
                <a:schemeClr val="dk1"/>
              </a:solidFill>
            </a:endParaRPr>
          </a:p>
          <a:p>
            <a:pPr marL="0" lvl="0" indent="0" algn="l" rtl="0">
              <a:spcBef>
                <a:spcPts val="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Clr>
                <a:schemeClr val="dk1"/>
              </a:buClr>
              <a:buSzPts val="1100"/>
              <a:buFont typeface="Arial"/>
              <a:buNone/>
            </a:pPr>
            <a:r>
              <a:rPr lang="en" sz="1400" b="1" dirty="0">
                <a:solidFill>
                  <a:schemeClr val="dk1"/>
                </a:solidFill>
              </a:rPr>
              <a:t>Online Resources: </a:t>
            </a:r>
            <a:r>
              <a:rPr lang="en" sz="1400" dirty="0">
                <a:solidFill>
                  <a:schemeClr val="dk1"/>
                </a:solidFill>
              </a:rPr>
              <a:t>Have students view the video “The Ecstasy of St. Teresa of Avila.” URL here: </a:t>
            </a:r>
            <a:r>
              <a:rPr lang="en" sz="1400" u="sng" dirty="0">
                <a:solidFill>
                  <a:schemeClr val="hlink"/>
                </a:solidFill>
                <a:hlinkClick r:id="rId4"/>
              </a:rPr>
              <a:t>https://youtu.be/whU0UxlRmGA</a:t>
            </a:r>
            <a:r>
              <a:rPr lang="en" sz="1400" dirty="0">
                <a:solidFill>
                  <a:schemeClr val="dk1"/>
                </a:solidFill>
              </a:rPr>
              <a:t>  </a:t>
            </a:r>
            <a:endParaRPr sz="1400"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SzPts val="1100"/>
              <a:buNone/>
            </a:pPr>
            <a:r>
              <a:rPr lang="en" sz="1000" b="1" dirty="0">
                <a:solidFill>
                  <a:srgbClr val="202122"/>
                </a:solidFill>
                <a:highlight>
                  <a:srgbClr val="F8F9FA"/>
                </a:highlight>
              </a:rPr>
              <a:t>Photo Credit:</a:t>
            </a:r>
            <a:r>
              <a:rPr lang="en" sz="1000" dirty="0">
                <a:solidFill>
                  <a:schemeClr val="dk1"/>
                </a:solidFill>
              </a:rPr>
              <a:t> James Chan, </a:t>
            </a:r>
            <a:r>
              <a:rPr lang="en" sz="1000" dirty="0">
                <a:solidFill>
                  <a:schemeClr val="dk1"/>
                </a:solidFill>
                <a:uFill>
                  <a:noFill/>
                </a:uFill>
                <a:hlinkClick r:id="rId3">
                  <a:extLst>
                    <a:ext uri="{A12FA001-AC4F-418D-AE19-62706E023703}">
                      <ahyp:hlinkClr xmlns:ahyp="http://schemas.microsoft.com/office/drawing/2018/hyperlinkcolor" val="tx"/>
                    </a:ext>
                  </a:extLst>
                </a:hlinkClick>
              </a:rPr>
              <a:t>Creative Commons Zero, Public Domain Dedication</a:t>
            </a:r>
            <a:r>
              <a:rPr lang="en" sz="1000" dirty="0">
                <a:solidFill>
                  <a:schemeClr val="dk1"/>
                </a:solidFill>
              </a:rPr>
              <a:t>. https://commons.wikimedia.org/wiki/File:Bible-706658.jpg </a:t>
            </a:r>
            <a:endParaRPr sz="1000" dirty="0">
              <a:solidFill>
                <a:schemeClr val="dk1"/>
              </a:solidFill>
              <a:highlight>
                <a:srgbClr val="F8F9FA"/>
              </a:highlight>
            </a:endParaRPr>
          </a:p>
          <a:p>
            <a:pPr marL="0" lvl="0" indent="0" algn="l" rtl="0">
              <a:lnSpc>
                <a:spcPct val="115000"/>
              </a:lnSpc>
              <a:spcBef>
                <a:spcPts val="500"/>
              </a:spcBef>
              <a:spcAft>
                <a:spcPts val="0"/>
              </a:spcAft>
              <a:buClr>
                <a:schemeClr val="dk1"/>
              </a:buClr>
              <a:buSzPts val="1100"/>
              <a:buFont typeface="Arial"/>
              <a:buNone/>
            </a:pPr>
            <a:endParaRPr lang="en" sz="1400" b="1" dirty="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 sz="1400" b="1" dirty="0">
                <a:solidFill>
                  <a:schemeClr val="dk1"/>
                </a:solidFill>
              </a:rPr>
              <a:t>Directions:</a:t>
            </a:r>
            <a:r>
              <a:rPr lang="en" sz="1400" dirty="0">
                <a:solidFill>
                  <a:schemeClr val="dk1"/>
                </a:solidFill>
              </a:rPr>
              <a:t> Explain </a:t>
            </a:r>
            <a:r>
              <a:rPr lang="en" sz="1400" i="1" dirty="0">
                <a:solidFill>
                  <a:schemeClr val="dk1"/>
                </a:solidFill>
              </a:rPr>
              <a:t>Lectio Divina </a:t>
            </a:r>
            <a:r>
              <a:rPr lang="en" sz="1400" dirty="0">
                <a:solidFill>
                  <a:schemeClr val="dk1"/>
                </a:solidFill>
              </a:rPr>
              <a:t>and </a:t>
            </a:r>
            <a:r>
              <a:rPr lang="en" sz="1400" i="1" dirty="0">
                <a:solidFill>
                  <a:schemeClr val="dk1"/>
                </a:solidFill>
              </a:rPr>
              <a:t>Scriptural Rosary </a:t>
            </a:r>
            <a:r>
              <a:rPr lang="en" sz="1400" dirty="0">
                <a:solidFill>
                  <a:schemeClr val="dk1"/>
                </a:solidFill>
              </a:rPr>
              <a:t>using the definitions below:</a:t>
            </a:r>
            <a:endParaRPr sz="1400" dirty="0">
              <a:solidFill>
                <a:schemeClr val="dk1"/>
              </a:solidFill>
            </a:endParaRPr>
          </a:p>
          <a:p>
            <a:pPr marL="0" lvl="0" indent="0" algn="l" rtl="0">
              <a:spcBef>
                <a:spcPts val="500"/>
              </a:spcBef>
              <a:spcAft>
                <a:spcPts val="0"/>
              </a:spcAft>
              <a:buSzPts val="1800"/>
              <a:buNone/>
            </a:pPr>
            <a:endParaRPr sz="1400" b="1" dirty="0"/>
          </a:p>
          <a:p>
            <a:pPr marL="0" lvl="0" indent="0" algn="l" rtl="0">
              <a:spcBef>
                <a:spcPts val="0"/>
              </a:spcBef>
              <a:spcAft>
                <a:spcPts val="0"/>
              </a:spcAft>
              <a:buSzPts val="1800"/>
              <a:buNone/>
            </a:pPr>
            <a:r>
              <a:rPr lang="en" sz="1400" b="1" dirty="0"/>
              <a:t>Lectio Divina:</a:t>
            </a:r>
            <a:r>
              <a:rPr lang="en" sz="1400" dirty="0"/>
              <a:t> means “sacred reading.” The practice of prayerfully reading Scripture. The method of lectio divina follows five steps: </a:t>
            </a:r>
            <a:endParaRPr sz="1400" dirty="0"/>
          </a:p>
          <a:p>
            <a:pPr marL="457200" lvl="0" indent="0" algn="l" rtl="0">
              <a:spcBef>
                <a:spcPts val="0"/>
              </a:spcBef>
              <a:spcAft>
                <a:spcPts val="0"/>
              </a:spcAft>
              <a:buNone/>
            </a:pPr>
            <a:endParaRPr sz="1400" dirty="0"/>
          </a:p>
          <a:p>
            <a:pPr marL="274320" lvl="0" indent="-182880" algn="l" rtl="0">
              <a:spcBef>
                <a:spcPts val="0"/>
              </a:spcBef>
              <a:spcAft>
                <a:spcPts val="0"/>
              </a:spcAft>
              <a:buSzPts val="1400"/>
              <a:buAutoNum type="arabicPeriod"/>
            </a:pPr>
            <a:r>
              <a:rPr lang="en" sz="1400" dirty="0"/>
              <a:t>Reading (</a:t>
            </a:r>
            <a:r>
              <a:rPr lang="en" sz="1400" i="1" dirty="0"/>
              <a:t>lectio</a:t>
            </a:r>
            <a:r>
              <a:rPr lang="en" sz="1400" dirty="0"/>
              <a:t>) – hearing God’s Word in the Sacred Scriptures as we read a short text aloud </a:t>
            </a:r>
            <a:endParaRPr sz="1400" dirty="0"/>
          </a:p>
          <a:p>
            <a:pPr marL="457200" lvl="1" indent="-182880" algn="l" rtl="0">
              <a:spcBef>
                <a:spcPts val="0"/>
              </a:spcBef>
              <a:spcAft>
                <a:spcPts val="0"/>
              </a:spcAft>
              <a:buSzPts val="1400"/>
              <a:buFont typeface="Wingdings" panose="05000000000000000000" pitchFamily="2" charset="2"/>
              <a:buChar char="§"/>
            </a:pPr>
            <a:r>
              <a:rPr lang="en" sz="1400" dirty="0"/>
              <a:t>What does this biblical text itself really say? </a:t>
            </a:r>
          </a:p>
          <a:p>
            <a:pPr marL="914400" lvl="1" indent="-182880" algn="l" rtl="0">
              <a:spcBef>
                <a:spcPts val="0"/>
              </a:spcBef>
              <a:spcAft>
                <a:spcPts val="0"/>
              </a:spcAft>
              <a:buSzPts val="1400"/>
              <a:buFont typeface="Wingdings" panose="05000000000000000000" pitchFamily="2" charset="2"/>
              <a:buChar char="§"/>
            </a:pPr>
            <a:endParaRPr sz="1400" dirty="0"/>
          </a:p>
          <a:p>
            <a:pPr marL="274320" lvl="0" indent="-182880" algn="l" rtl="0">
              <a:spcBef>
                <a:spcPts val="0"/>
              </a:spcBef>
              <a:spcAft>
                <a:spcPts val="0"/>
              </a:spcAft>
              <a:buSzPts val="1400"/>
              <a:buAutoNum type="arabicPeriod"/>
            </a:pPr>
            <a:r>
              <a:rPr lang="en" sz="1400" dirty="0"/>
              <a:t>Meditation (</a:t>
            </a:r>
            <a:r>
              <a:rPr lang="en" sz="1400" i="1" dirty="0"/>
              <a:t>meditatio</a:t>
            </a:r>
            <a:r>
              <a:rPr lang="en" sz="1400" dirty="0"/>
              <a:t>) – reflecting on the meaning and relevance of the text that I/we have read </a:t>
            </a:r>
            <a:endParaRPr sz="1400" dirty="0"/>
          </a:p>
          <a:p>
            <a:pPr marL="457200" lvl="1" indent="-182880" algn="l" rtl="0">
              <a:spcBef>
                <a:spcPts val="0"/>
              </a:spcBef>
              <a:spcAft>
                <a:spcPts val="0"/>
              </a:spcAft>
              <a:buSzPts val="1400"/>
              <a:buFont typeface="Wingdings" panose="05000000000000000000" pitchFamily="2" charset="2"/>
              <a:buChar char="§"/>
            </a:pPr>
            <a:r>
              <a:rPr lang="en" sz="1400" dirty="0"/>
              <a:t>What is God saying to me/us through this text? </a:t>
            </a:r>
          </a:p>
          <a:p>
            <a:pPr marL="914400" lvl="1" indent="-182880" algn="l" rtl="0">
              <a:spcBef>
                <a:spcPts val="0"/>
              </a:spcBef>
              <a:spcAft>
                <a:spcPts val="0"/>
              </a:spcAft>
              <a:buSzPts val="1400"/>
              <a:buFont typeface="Wingdings" panose="05000000000000000000" pitchFamily="2" charset="2"/>
              <a:buChar char="§"/>
            </a:pPr>
            <a:endParaRPr sz="1400" dirty="0"/>
          </a:p>
          <a:p>
            <a:pPr marL="274320" lvl="0" indent="-182880" algn="l" rtl="0">
              <a:spcBef>
                <a:spcPts val="0"/>
              </a:spcBef>
              <a:spcAft>
                <a:spcPts val="0"/>
              </a:spcAft>
              <a:buSzPts val="1400"/>
              <a:buAutoNum type="arabicPeriod"/>
            </a:pPr>
            <a:r>
              <a:rPr lang="en" sz="1400" dirty="0"/>
              <a:t>Prayer (</a:t>
            </a:r>
            <a:r>
              <a:rPr lang="en" sz="1400" i="1" dirty="0"/>
              <a:t>oratio</a:t>
            </a:r>
            <a:r>
              <a:rPr lang="en" sz="1400" dirty="0"/>
              <a:t>) – speaking with God in praise, thanksgiving, contrition, petition, intercession </a:t>
            </a:r>
            <a:endParaRPr sz="1400" dirty="0"/>
          </a:p>
          <a:p>
            <a:pPr marL="457200" lvl="1" indent="-182880" algn="l" rtl="0">
              <a:spcBef>
                <a:spcPts val="0"/>
              </a:spcBef>
              <a:spcAft>
                <a:spcPts val="0"/>
              </a:spcAft>
              <a:buSzPts val="1400"/>
              <a:buFont typeface="Wingdings" panose="05000000000000000000" pitchFamily="2" charset="2"/>
              <a:buChar char="§"/>
            </a:pPr>
            <a:r>
              <a:rPr lang="en" sz="1400" dirty="0"/>
              <a:t>What do I/we say to God in response to this text? </a:t>
            </a:r>
          </a:p>
          <a:p>
            <a:pPr marL="914400" lvl="1" indent="-182880" algn="l" rtl="0">
              <a:spcBef>
                <a:spcPts val="0"/>
              </a:spcBef>
              <a:spcAft>
                <a:spcPts val="0"/>
              </a:spcAft>
              <a:buSzPts val="1400"/>
              <a:buFont typeface="Wingdings" panose="05000000000000000000" pitchFamily="2" charset="2"/>
              <a:buChar char="§"/>
            </a:pPr>
            <a:endParaRPr sz="1400" dirty="0"/>
          </a:p>
          <a:p>
            <a:pPr marL="274320" lvl="0" indent="-182880" algn="l" rtl="0">
              <a:spcBef>
                <a:spcPts val="0"/>
              </a:spcBef>
              <a:spcAft>
                <a:spcPts val="0"/>
              </a:spcAft>
              <a:buSzPts val="1400"/>
              <a:buAutoNum type="arabicPeriod"/>
            </a:pPr>
            <a:r>
              <a:rPr lang="en" sz="1400" dirty="0"/>
              <a:t>Contemplation (</a:t>
            </a:r>
            <a:r>
              <a:rPr lang="en" sz="1400" i="1" dirty="0"/>
              <a:t>contemplatio</a:t>
            </a:r>
            <a:r>
              <a:rPr lang="en" sz="1400" dirty="0"/>
              <a:t>) – listening to God more quietly in the silence of our hearts </a:t>
            </a:r>
            <a:endParaRPr sz="1400" dirty="0"/>
          </a:p>
          <a:p>
            <a:pPr marL="457200" lvl="1" indent="-182880" algn="l" rtl="0">
              <a:spcBef>
                <a:spcPts val="0"/>
              </a:spcBef>
              <a:spcAft>
                <a:spcPts val="0"/>
              </a:spcAft>
              <a:buSzPts val="1400"/>
              <a:buFont typeface="Wingdings" panose="05000000000000000000" pitchFamily="2" charset="2"/>
              <a:buChar char="§"/>
            </a:pPr>
            <a:r>
              <a:rPr lang="en" sz="1400" dirty="0"/>
              <a:t>How does this text make me/us feel in my/our relationship with God? </a:t>
            </a:r>
          </a:p>
          <a:p>
            <a:pPr marL="914400" lvl="1" indent="-182880" algn="l" rtl="0">
              <a:spcBef>
                <a:spcPts val="0"/>
              </a:spcBef>
              <a:spcAft>
                <a:spcPts val="0"/>
              </a:spcAft>
              <a:buSzPts val="1400"/>
              <a:buFont typeface="Wingdings" panose="05000000000000000000" pitchFamily="2" charset="2"/>
              <a:buChar char="§"/>
            </a:pPr>
            <a:endParaRPr sz="1400" dirty="0"/>
          </a:p>
          <a:p>
            <a:pPr marL="274320" lvl="0" indent="-182880" algn="l" rtl="0">
              <a:spcBef>
                <a:spcPts val="0"/>
              </a:spcBef>
              <a:spcAft>
                <a:spcPts val="0"/>
              </a:spcAft>
              <a:buSzPts val="1400"/>
              <a:buAutoNum type="arabicPeriod"/>
            </a:pPr>
            <a:r>
              <a:rPr lang="en" sz="1400" dirty="0"/>
              <a:t>Action (</a:t>
            </a:r>
            <a:r>
              <a:rPr lang="en" sz="1400" i="1" dirty="0"/>
              <a:t>actio</a:t>
            </a:r>
            <a:r>
              <a:rPr lang="en" sz="1400" dirty="0"/>
              <a:t>) – letting the encounter concretely affect our daily life and work in the world </a:t>
            </a:r>
            <a:endParaRPr sz="1400" dirty="0"/>
          </a:p>
          <a:p>
            <a:pPr marL="457200" lvl="1" indent="-182880" algn="l" rtl="0">
              <a:spcBef>
                <a:spcPts val="0"/>
              </a:spcBef>
              <a:spcAft>
                <a:spcPts val="0"/>
              </a:spcAft>
              <a:buSzPts val="1400"/>
              <a:buFont typeface="Wingdings" panose="05000000000000000000" pitchFamily="2" charset="2"/>
              <a:buChar char="§"/>
            </a:pPr>
            <a:r>
              <a:rPr lang="en" sz="1400" dirty="0"/>
              <a:t>How will we change what I/we do today in response to hearing this text?</a:t>
            </a:r>
          </a:p>
          <a:p>
            <a:pPr marL="914400" lvl="1" indent="-182880" algn="l" rtl="0">
              <a:spcBef>
                <a:spcPts val="0"/>
              </a:spcBef>
              <a:spcAft>
                <a:spcPts val="0"/>
              </a:spcAft>
              <a:buSzPts val="1400"/>
              <a:buAutoNum type="alphaLcPeriod"/>
            </a:pPr>
            <a:endParaRPr lang="en" sz="1400" dirty="0"/>
          </a:p>
          <a:p>
            <a:pPr marL="0" lvl="1" indent="0" algn="l" rtl="0">
              <a:spcBef>
                <a:spcPts val="0"/>
              </a:spcBef>
              <a:spcAft>
                <a:spcPts val="0"/>
              </a:spcAft>
              <a:buSzPts val="1400"/>
              <a:buNone/>
            </a:pPr>
            <a:r>
              <a:rPr lang="en" sz="1400" dirty="0"/>
              <a:t>Flexibly adapt the above steps, as needed, for individuals or groups, youths or adults, etc.</a:t>
            </a:r>
            <a:endParaRPr sz="1400" dirty="0"/>
          </a:p>
          <a:p>
            <a:pPr marL="0" lvl="0" indent="0" algn="l" rtl="0">
              <a:spcBef>
                <a:spcPts val="0"/>
              </a:spcBef>
              <a:spcAft>
                <a:spcPts val="0"/>
              </a:spcAft>
              <a:buClr>
                <a:schemeClr val="dk1"/>
              </a:buClr>
              <a:buSzPts val="1800"/>
              <a:buFont typeface="Arial"/>
              <a:buNone/>
            </a:pPr>
            <a:endParaRPr sz="1400" dirty="0"/>
          </a:p>
          <a:p>
            <a:pPr marL="0" lvl="0" indent="0" algn="l" rtl="0">
              <a:spcBef>
                <a:spcPts val="0"/>
              </a:spcBef>
              <a:spcAft>
                <a:spcPts val="0"/>
              </a:spcAft>
              <a:buSzPts val="1800"/>
              <a:buNone/>
            </a:pPr>
            <a:r>
              <a:rPr lang="en" sz="1400" b="1" dirty="0"/>
              <a:t>Scriptural Rosary:</a:t>
            </a:r>
            <a:r>
              <a:rPr lang="en" sz="1400" dirty="0"/>
              <a:t> The use of short Scripture verses or passages that highlight the mystery that one calls to mind during the prayer. The method of praying a Scriptural Rosary follows the same steps as lectio divina: </a:t>
            </a:r>
          </a:p>
          <a:p>
            <a:pPr marL="0" lvl="0" indent="0" algn="l" rtl="0">
              <a:spcBef>
                <a:spcPts val="0"/>
              </a:spcBef>
              <a:spcAft>
                <a:spcPts val="0"/>
              </a:spcAft>
              <a:buSzPts val="1800"/>
              <a:buNone/>
            </a:pPr>
            <a:endParaRPr sz="1400" dirty="0"/>
          </a:p>
          <a:p>
            <a:pPr marL="274320" lvl="0" indent="0" algn="l" rtl="0">
              <a:spcBef>
                <a:spcPts val="0"/>
              </a:spcBef>
              <a:spcAft>
                <a:spcPts val="0"/>
              </a:spcAft>
              <a:buSzPts val="1800"/>
              <a:buNone/>
            </a:pPr>
            <a:r>
              <a:rPr lang="en" sz="1400" dirty="0"/>
              <a:t>1. Read a Scripture verse (</a:t>
            </a:r>
            <a:r>
              <a:rPr lang="en" sz="1400" i="1" dirty="0"/>
              <a:t>lectio</a:t>
            </a:r>
            <a:r>
              <a:rPr lang="en" sz="1400" dirty="0"/>
              <a:t>) </a:t>
            </a:r>
          </a:p>
          <a:p>
            <a:pPr marL="617220" lvl="0" indent="-342900" algn="l" rtl="0">
              <a:spcBef>
                <a:spcPts val="0"/>
              </a:spcBef>
              <a:spcAft>
                <a:spcPts val="0"/>
              </a:spcAft>
              <a:buSzPts val="1800"/>
              <a:buAutoNum type="arabicPeriod"/>
            </a:pPr>
            <a:endParaRPr sz="1400" dirty="0"/>
          </a:p>
          <a:p>
            <a:pPr marL="274320" lvl="0" indent="0" algn="l" rtl="0">
              <a:spcBef>
                <a:spcPts val="0"/>
              </a:spcBef>
              <a:spcAft>
                <a:spcPts val="0"/>
              </a:spcAft>
              <a:buSzPts val="1800"/>
              <a:buNone/>
            </a:pPr>
            <a:r>
              <a:rPr lang="en" sz="1400" dirty="0"/>
              <a:t>2. Meditate on its connection to the overall mystery (</a:t>
            </a:r>
            <a:r>
              <a:rPr lang="en" sz="1400" i="1" dirty="0"/>
              <a:t>meditatio</a:t>
            </a:r>
            <a:r>
              <a:rPr lang="en" sz="1400" dirty="0"/>
              <a:t>) </a:t>
            </a:r>
          </a:p>
          <a:p>
            <a:pPr marL="274320" lvl="0" indent="0" algn="l" rtl="0">
              <a:spcBef>
                <a:spcPts val="0"/>
              </a:spcBef>
              <a:spcAft>
                <a:spcPts val="0"/>
              </a:spcAft>
              <a:buSzPts val="1800"/>
              <a:buNone/>
            </a:pPr>
            <a:endParaRPr sz="1400" dirty="0"/>
          </a:p>
          <a:p>
            <a:pPr marL="274320" lvl="0" indent="0" algn="l" rtl="0">
              <a:spcBef>
                <a:spcPts val="0"/>
              </a:spcBef>
              <a:spcAft>
                <a:spcPts val="0"/>
              </a:spcAft>
              <a:buSzPts val="1800"/>
              <a:buNone/>
            </a:pPr>
            <a:r>
              <a:rPr lang="en" sz="1400" dirty="0"/>
              <a:t>3. Pray the Hail Mary aloud (</a:t>
            </a:r>
            <a:r>
              <a:rPr lang="en" sz="1400" i="1" dirty="0"/>
              <a:t>oratio</a:t>
            </a:r>
            <a:r>
              <a:rPr lang="en" sz="1400" dirty="0"/>
              <a:t>) and </a:t>
            </a:r>
          </a:p>
          <a:p>
            <a:pPr marL="274320" lvl="0" indent="0" algn="l" rtl="0">
              <a:spcBef>
                <a:spcPts val="0"/>
              </a:spcBef>
              <a:spcAft>
                <a:spcPts val="0"/>
              </a:spcAft>
              <a:buSzPts val="1800"/>
              <a:buNone/>
            </a:pPr>
            <a:endParaRPr sz="1400" dirty="0"/>
          </a:p>
          <a:p>
            <a:pPr marL="274320" lvl="0" indent="0" algn="l" rtl="0">
              <a:spcBef>
                <a:spcPts val="0"/>
              </a:spcBef>
              <a:spcAft>
                <a:spcPts val="0"/>
              </a:spcAft>
              <a:buClr>
                <a:schemeClr val="dk1"/>
              </a:buClr>
              <a:buSzPts val="1800"/>
              <a:buFont typeface="Arial"/>
              <a:buNone/>
            </a:pPr>
            <a:r>
              <a:rPr lang="en" sz="1400" dirty="0"/>
              <a:t>4. Contemplate how the mystery and the Scripture verse reveals God’s plan for our life and our salvation (</a:t>
            </a:r>
            <a:r>
              <a:rPr lang="en" sz="1400" i="1" dirty="0"/>
              <a:t>contemplatio</a:t>
            </a:r>
            <a:r>
              <a:rPr lang="en" sz="1400" dirty="0"/>
              <a:t>). </a:t>
            </a: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400" dirty="0"/>
          </a:p>
          <a:p>
            <a:pPr marL="0" lvl="0" indent="0" algn="l" rtl="0">
              <a:lnSpc>
                <a:spcPct val="100000"/>
              </a:lnSpc>
              <a:spcBef>
                <a:spcPts val="0"/>
              </a:spcBef>
              <a:spcAft>
                <a:spcPts val="0"/>
              </a:spcAft>
              <a:buSzPts val="1100"/>
              <a:buNone/>
            </a:pPr>
            <a:r>
              <a:rPr lang="en" sz="1400" b="1" dirty="0"/>
              <a:t>Online Resources: </a:t>
            </a:r>
            <a:r>
              <a:rPr lang="en" sz="1400" dirty="0"/>
              <a:t>Have students view the video</a:t>
            </a:r>
            <a:r>
              <a:rPr lang="en" sz="1400" i="1" dirty="0"/>
              <a:t> </a:t>
            </a:r>
            <a:r>
              <a:rPr lang="en" sz="1400" i="0" dirty="0"/>
              <a:t>“What is Lectio Divina?”</a:t>
            </a:r>
            <a:r>
              <a:rPr lang="en" sz="1400" dirty="0"/>
              <a:t> URL here: https://youtu.be/gKYEOc3ik9k</a:t>
            </a:r>
            <a:endParaRPr sz="14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dirty="0">
                <a:solidFill>
                  <a:schemeClr val="dk1"/>
                </a:solidFill>
              </a:rPr>
              <a:t>Directions: </a:t>
            </a:r>
            <a:r>
              <a:rPr lang="en" sz="1400" dirty="0">
                <a:solidFill>
                  <a:schemeClr val="dk1"/>
                </a:solidFill>
              </a:rPr>
              <a:t>Have students copy the quote. Add bonus points to the assessment if they can write it down, demonstrating that they memorized it.</a:t>
            </a:r>
            <a:endParaRPr sz="140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000" b="1" dirty="0">
                <a:solidFill>
                  <a:schemeClr val="dk1"/>
                </a:solidFill>
              </a:rPr>
              <a:t>*Photo Credit: </a:t>
            </a:r>
            <a:r>
              <a:rPr lang="en" sz="1000" dirty="0">
                <a:solidFill>
                  <a:schemeClr val="dk1"/>
                </a:solidFill>
                <a:uFill>
                  <a:noFill/>
                </a:uFill>
                <a:hlinkClick r:id="rId3">
                  <a:extLst>
                    <a:ext uri="{A12FA001-AC4F-418D-AE19-62706E023703}">
                      <ahyp:hlinkClr xmlns:ahyp="http://schemas.microsoft.com/office/drawing/2018/hyperlinkcolor" val="tx"/>
                    </a:ext>
                  </a:extLst>
                </a:hlinkClick>
              </a:rPr>
              <a:t>Almicar</a:t>
            </a:r>
            <a:r>
              <a:rPr lang="en" sz="1000" dirty="0">
                <a:solidFill>
                  <a:schemeClr val="dk1"/>
                </a:solidFill>
              </a:rPr>
              <a:t>, </a:t>
            </a:r>
            <a:r>
              <a:rPr lang="en" sz="1000" dirty="0"/>
              <a:t>Public domain, Seminario mayor de Asidonia-Jerez 2005. https://commons.wikimedia.org/wiki/File:SeminarioAsidoniaJerez2.jpg</a:t>
            </a:r>
            <a:endParaRPr sz="1000" dirty="0">
              <a:solidFill>
                <a:srgbClr val="202122"/>
              </a:solidFill>
              <a:highlight>
                <a:srgbClr val="F8F9FA"/>
              </a:highlight>
            </a:endParaRPr>
          </a:p>
          <a:p>
            <a:pPr marL="0" lvl="0" indent="0" algn="l" rtl="0">
              <a:spcBef>
                <a:spcPts val="0"/>
              </a:spcBef>
              <a:spcAft>
                <a:spcPts val="0"/>
              </a:spcAft>
              <a:buSzPts val="1100"/>
              <a:buNone/>
            </a:pPr>
            <a:endParaRPr sz="1050" dirty="0">
              <a:solidFill>
                <a:srgbClr val="202122"/>
              </a:solidFill>
              <a:highlight>
                <a:srgbClr val="F8F9FA"/>
              </a:highlight>
            </a:endParaRPr>
          </a:p>
          <a:p>
            <a:pPr marL="0" lvl="0" indent="0" algn="l" rtl="0">
              <a:spcBef>
                <a:spcPts val="0"/>
              </a:spcBef>
              <a:spcAft>
                <a:spcPts val="0"/>
              </a:spcAft>
              <a:buClr>
                <a:schemeClr val="dk1"/>
              </a:buClr>
              <a:buSzPts val="1100"/>
              <a:buFont typeface="Arial"/>
              <a:buNone/>
            </a:pPr>
            <a:r>
              <a:rPr lang="en" sz="1400" b="1" dirty="0">
                <a:solidFill>
                  <a:schemeClr val="dk1"/>
                </a:solidFill>
              </a:rPr>
              <a:t>Directions: </a:t>
            </a:r>
            <a:r>
              <a:rPr lang="en" sz="1400" dirty="0">
                <a:solidFill>
                  <a:schemeClr val="dk1"/>
                </a:solidFill>
              </a:rPr>
              <a:t>Have students copy down key vocabulary in their notes.  </a:t>
            </a:r>
            <a:endParaRPr sz="1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000" b="1" dirty="0"/>
              <a:t>*Photo Credit: </a:t>
            </a:r>
            <a:r>
              <a:rPr lang="en" sz="1000" dirty="0"/>
              <a:t>Paul Mercuri, Public domain, Medieval priest/monk. https://commons.wikimedia.org/wiki/File:Medieval_Priest,_Friar,_or_Monk_(1).JPG</a:t>
            </a:r>
            <a:endParaRPr sz="1000" dirty="0"/>
          </a:p>
          <a:p>
            <a:pPr marL="0" lvl="0" indent="0" algn="l" rtl="0">
              <a:spcBef>
                <a:spcPts val="0"/>
              </a:spcBef>
              <a:spcAft>
                <a:spcPts val="0"/>
              </a:spcAft>
              <a:buSzPts val="1100"/>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sz="1400" b="1" dirty="0">
                <a:solidFill>
                  <a:schemeClr val="dk1"/>
                </a:solidFill>
              </a:rPr>
              <a:t>Directions: </a:t>
            </a:r>
            <a:r>
              <a:rPr lang="en" sz="1400" dirty="0">
                <a:solidFill>
                  <a:schemeClr val="dk1"/>
                </a:solidFill>
              </a:rPr>
              <a:t>Have students copy down key vocabulary in their notes.  </a:t>
            </a:r>
            <a:endParaRPr sz="14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000" b="1" dirty="0">
                <a:solidFill>
                  <a:schemeClr val="dk1"/>
                </a:solidFill>
              </a:rPr>
              <a:t>*Photo Credit: </a:t>
            </a:r>
            <a:r>
              <a:rPr lang="en" sz="1000" dirty="0">
                <a:solidFill>
                  <a:schemeClr val="dk1"/>
                </a:solidFill>
                <a:uFill>
                  <a:noFill/>
                </a:uFill>
                <a:hlinkClick r:id="rId3">
                  <a:extLst>
                    <a:ext uri="{A12FA001-AC4F-418D-AE19-62706E023703}">
                      <ahyp:hlinkClr xmlns:ahyp="http://schemas.microsoft.com/office/drawing/2018/hyperlinkcolor" val="tx"/>
                    </a:ext>
                  </a:extLst>
                </a:hlinkClick>
              </a:rPr>
              <a:t>Vishnu gs</a:t>
            </a:r>
            <a:r>
              <a:rPr lang="en" sz="1000" dirty="0">
                <a:solidFill>
                  <a:schemeClr val="dk1"/>
                </a:solidFill>
              </a:rPr>
              <a:t>, </a:t>
            </a:r>
            <a:r>
              <a:rPr lang="en" sz="1000" dirty="0">
                <a:solidFill>
                  <a:schemeClr val="dk1"/>
                </a:solidFill>
                <a:uFill>
                  <a:noFill/>
                </a:uFill>
                <a:hlinkClick r:id="rId4">
                  <a:extLst>
                    <a:ext uri="{A12FA001-AC4F-418D-AE19-62706E023703}">
                      <ahyp:hlinkClr xmlns:ahyp="http://schemas.microsoft.com/office/drawing/2018/hyperlinkcolor" val="tx"/>
                    </a:ext>
                  </a:extLst>
                </a:hlinkClick>
              </a:rPr>
              <a:t>Creative Commons Attribution 3.0</a:t>
            </a:r>
            <a:r>
              <a:rPr lang="en" sz="1000" dirty="0">
                <a:solidFill>
                  <a:schemeClr val="dk1"/>
                </a:solidFill>
              </a:rPr>
              <a:t>, Bible in Candlelight. https://commons.wikimedia.org/wiki/File:Holy_bible.jpg</a:t>
            </a:r>
            <a:endParaRPr sz="1000" dirty="0">
              <a:solidFill>
                <a:schemeClr val="dk1"/>
              </a:solidFill>
              <a:highlight>
                <a:srgbClr val="F8F9FA"/>
              </a:highlight>
            </a:endParaRPr>
          </a:p>
          <a:p>
            <a:pPr marL="0" lvl="0" indent="0" algn="l" rtl="0">
              <a:spcBef>
                <a:spcPts val="0"/>
              </a:spcBef>
              <a:spcAft>
                <a:spcPts val="0"/>
              </a:spcAft>
              <a:buSzPts val="1100"/>
              <a:buNone/>
            </a:pPr>
            <a:endParaRPr b="1" dirty="0">
              <a:solidFill>
                <a:schemeClr val="dk1"/>
              </a:solidFill>
            </a:endParaRPr>
          </a:p>
          <a:p>
            <a:pPr marL="0" lvl="0" indent="0" algn="l" rtl="0">
              <a:spcBef>
                <a:spcPts val="0"/>
              </a:spcBef>
              <a:spcAft>
                <a:spcPts val="0"/>
              </a:spcAft>
              <a:buSzPts val="1100"/>
              <a:buNone/>
            </a:pPr>
            <a:r>
              <a:rPr lang="en" sz="1400" b="1" dirty="0">
                <a:solidFill>
                  <a:schemeClr val="dk1"/>
                </a:solidFill>
              </a:rPr>
              <a:t>Directions: </a:t>
            </a:r>
            <a:r>
              <a:rPr lang="en" sz="1400" dirty="0">
                <a:solidFill>
                  <a:schemeClr val="dk1"/>
                </a:solidFill>
              </a:rPr>
              <a:t>Share the following extra information about biblical prayers:</a:t>
            </a:r>
            <a:endParaRPr sz="1400" dirty="0">
              <a:solidFill>
                <a:schemeClr val="dk1"/>
              </a:solidFill>
            </a:endParaRPr>
          </a:p>
          <a:p>
            <a:pPr marL="0" lvl="0" indent="0" algn="l" rtl="0">
              <a:spcBef>
                <a:spcPts val="0"/>
              </a:spcBef>
              <a:spcAft>
                <a:spcPts val="0"/>
              </a:spcAft>
              <a:buSzPts val="1100"/>
              <a:buNone/>
            </a:pPr>
            <a:endParaRPr sz="1400" b="1" dirty="0">
              <a:solidFill>
                <a:schemeClr val="dk1"/>
              </a:solidFill>
            </a:endParaRPr>
          </a:p>
          <a:p>
            <a:pPr marL="0" lvl="0" indent="0" algn="l" rtl="0">
              <a:spcBef>
                <a:spcPts val="0"/>
              </a:spcBef>
              <a:spcAft>
                <a:spcPts val="0"/>
              </a:spcAft>
              <a:buSzPts val="1806"/>
              <a:buNone/>
            </a:pPr>
            <a:r>
              <a:rPr lang="en" sz="1400" b="1" u="sng" dirty="0"/>
              <a:t>Old Testament</a:t>
            </a:r>
            <a:endParaRPr sz="1400" b="1" u="sng" dirty="0"/>
          </a:p>
          <a:p>
            <a:pPr marL="0" lvl="0" indent="0" algn="l" rtl="0">
              <a:spcBef>
                <a:spcPts val="0"/>
              </a:spcBef>
              <a:spcAft>
                <a:spcPts val="0"/>
              </a:spcAft>
              <a:buSzPts val="1806"/>
              <a:buNone/>
            </a:pPr>
            <a:endParaRPr sz="1400" dirty="0"/>
          </a:p>
          <a:p>
            <a:pPr marL="0" lvl="0" indent="0" algn="l" rtl="0">
              <a:spcBef>
                <a:spcPts val="0"/>
              </a:spcBef>
              <a:spcAft>
                <a:spcPts val="0"/>
              </a:spcAft>
              <a:buSzPts val="1806"/>
              <a:buNone/>
            </a:pPr>
            <a:r>
              <a:rPr lang="en" sz="1400" b="1" dirty="0"/>
              <a:t>The Sh’ma: </a:t>
            </a:r>
            <a:r>
              <a:rPr lang="en" sz="1400" dirty="0"/>
              <a:t>comes from the first word of the prayer which means “hear” or “listen.” It is located in the book of Deuteronomy. It reads, “Hear, O Israel! The </a:t>
            </a:r>
            <a:r>
              <a:rPr lang="en" sz="1400" cap="small" baseline="0" dirty="0"/>
              <a:t>LORD</a:t>
            </a:r>
            <a:r>
              <a:rPr lang="en" sz="1400" dirty="0"/>
              <a:t> is our God, the LORD alone! Therefore, you shall love the LORD, your God, with your whole heart, and with your whole being, and with your whole strength.”</a:t>
            </a:r>
            <a:endParaRPr sz="1400" dirty="0">
              <a:solidFill>
                <a:srgbClr val="1A6AA9"/>
              </a:solidFill>
              <a:highlight>
                <a:schemeClr val="lt1"/>
              </a:highlight>
              <a:latin typeface="Calibri"/>
              <a:ea typeface="Calibri"/>
              <a:cs typeface="Calibri"/>
              <a:sym typeface="Calibri"/>
            </a:endParaRPr>
          </a:p>
          <a:p>
            <a:pPr marL="0" lvl="0" indent="0" algn="l" rtl="0">
              <a:spcBef>
                <a:spcPts val="0"/>
              </a:spcBef>
              <a:spcAft>
                <a:spcPts val="0"/>
              </a:spcAft>
              <a:buSzPts val="1806"/>
              <a:buNone/>
            </a:pPr>
            <a:endParaRPr sz="1400" b="1" u="sng" dirty="0"/>
          </a:p>
          <a:p>
            <a:pPr marL="0" lvl="0" indent="0" algn="l" rtl="0">
              <a:spcBef>
                <a:spcPts val="0"/>
              </a:spcBef>
              <a:spcAft>
                <a:spcPts val="0"/>
              </a:spcAft>
              <a:buSzPts val="1806"/>
              <a:buNone/>
            </a:pPr>
            <a:r>
              <a:rPr lang="en" sz="1400" b="1" dirty="0"/>
              <a:t>The Psalms: </a:t>
            </a:r>
            <a:r>
              <a:rPr lang="en" sz="1400" b="0" dirty="0">
                <a:solidFill>
                  <a:srgbClr val="595959"/>
                </a:solidFill>
                <a:latin typeface="Calibri"/>
                <a:cs typeface="Calibri"/>
                <a:sym typeface="Calibri"/>
              </a:rPr>
              <a:t>t</a:t>
            </a:r>
            <a:r>
              <a:rPr lang="en" sz="1400" dirty="0"/>
              <a:t>he 150 Psalms make up what we call the book of Psalms. They were prayed or chanted at the Temple worship liturgy of the Hebrew people. Catholics pray or chant the Psalms during the Liturgy of the Word at Mass. The Psalms also make up a large portion of the Divine Office which is prayed by certain religious orders.</a:t>
            </a:r>
            <a:endParaRPr sz="1400" dirty="0"/>
          </a:p>
          <a:p>
            <a:pPr marL="0" lvl="0" indent="0" algn="l" rtl="0">
              <a:spcBef>
                <a:spcPts val="0"/>
              </a:spcBef>
              <a:spcAft>
                <a:spcPts val="0"/>
              </a:spcAft>
              <a:buSzPts val="1806"/>
              <a:buNone/>
            </a:pPr>
            <a:endParaRPr sz="1400" dirty="0"/>
          </a:p>
          <a:p>
            <a:pPr marL="0" lvl="0" indent="0" algn="l" rtl="0">
              <a:spcBef>
                <a:spcPts val="0"/>
              </a:spcBef>
              <a:spcAft>
                <a:spcPts val="0"/>
              </a:spcAft>
              <a:buSzPts val="1806"/>
              <a:buNone/>
            </a:pPr>
            <a:r>
              <a:rPr lang="en" sz="1400" b="1" u="sng" dirty="0"/>
              <a:t>New Testament</a:t>
            </a:r>
            <a:endParaRPr sz="1400" b="1" u="sng" dirty="0"/>
          </a:p>
          <a:p>
            <a:pPr marL="0" lvl="0" indent="0" algn="l" rtl="0">
              <a:spcBef>
                <a:spcPts val="0"/>
              </a:spcBef>
              <a:spcAft>
                <a:spcPts val="0"/>
              </a:spcAft>
              <a:buSzPts val="1806"/>
              <a:buNone/>
            </a:pPr>
            <a:endParaRPr sz="1400" b="1" u="sng" dirty="0"/>
          </a:p>
          <a:p>
            <a:pPr marL="0" lvl="0" indent="0" algn="l" rtl="0">
              <a:spcBef>
                <a:spcPts val="0"/>
              </a:spcBef>
              <a:spcAft>
                <a:spcPts val="0"/>
              </a:spcAft>
              <a:buClr>
                <a:schemeClr val="dk1"/>
              </a:buClr>
              <a:buSzPts val="1806"/>
              <a:buFont typeface="Arial"/>
              <a:buNone/>
            </a:pPr>
            <a:r>
              <a:rPr lang="en" sz="1400" b="1" dirty="0"/>
              <a:t>The Our Father: </a:t>
            </a:r>
            <a:r>
              <a:rPr lang="en" sz="1400" b="0" dirty="0"/>
              <a:t>t</a:t>
            </a:r>
            <a:r>
              <a:rPr lang="en" sz="1400" dirty="0"/>
              <a:t>he shorter version is in the Gospel of Luke (see Luke 11:2–4) and the longer version is in the Gospel of Matthew (see Matthew 6:9–13). Jesus gave the prayer to his disciples when he was asked how they should pray.</a:t>
            </a:r>
            <a:endParaRPr sz="1400" dirty="0">
              <a:solidFill>
                <a:srgbClr val="595959"/>
              </a:solidFill>
              <a:latin typeface="Calibri"/>
              <a:ea typeface="Calibri"/>
              <a:cs typeface="Calibri"/>
              <a:sym typeface="Calibri"/>
            </a:endParaRPr>
          </a:p>
          <a:p>
            <a:pPr marL="0" lvl="0" indent="0" algn="l" rtl="0">
              <a:spcBef>
                <a:spcPts val="0"/>
              </a:spcBef>
              <a:spcAft>
                <a:spcPts val="0"/>
              </a:spcAft>
              <a:buSzPts val="1806"/>
              <a:buNone/>
            </a:pPr>
            <a:endParaRPr sz="1400" b="1" dirty="0"/>
          </a:p>
          <a:p>
            <a:pPr marL="0" lvl="0" indent="0" algn="l" rtl="0">
              <a:spcBef>
                <a:spcPts val="0"/>
              </a:spcBef>
              <a:spcAft>
                <a:spcPts val="0"/>
              </a:spcAft>
              <a:buClr>
                <a:schemeClr val="dk1"/>
              </a:buClr>
              <a:buSzPts val="1806"/>
              <a:buFont typeface="Arial"/>
              <a:buNone/>
            </a:pPr>
            <a:r>
              <a:rPr lang="en" sz="1400" b="1" dirty="0"/>
              <a:t>The Hail Mary: </a:t>
            </a:r>
            <a:r>
              <a:rPr lang="en" sz="1400" b="0" dirty="0"/>
              <a:t>lo</a:t>
            </a:r>
            <a:r>
              <a:rPr lang="en" sz="1400" dirty="0"/>
              <a:t>cated in the Gospel of Luke. The prayer begins with the angelic salutation, “Hail, favored one” or “Hail, full of grace, the Lord is with you” spoken by the angel Gabriel to Mary (see Luke 1:28). The next part comes from the words Elizabeth spoke: “</a:t>
            </a:r>
            <a:r>
              <a:rPr lang="en-US" sz="1400" dirty="0"/>
              <a:t>Most blessed are you among women, and blessed is the fruit of your womb” (Lk 1:42). </a:t>
            </a:r>
            <a:r>
              <a:rPr lang="en" sz="1400" dirty="0"/>
              <a:t>The last part is supported by the Letter of James which says the prayers of the righteous are very powerful. We ask Mary to pray for us because she is our holy mother with God in heaven.</a:t>
            </a:r>
            <a:endParaRPr sz="1400" dirty="0">
              <a:solidFill>
                <a:srgbClr val="59595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b="1"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000" b="1" dirty="0">
                <a:solidFill>
                  <a:schemeClr val="dk1"/>
                </a:solidFill>
              </a:rPr>
              <a:t>Photo Credit:</a:t>
            </a:r>
            <a:r>
              <a:rPr lang="en" sz="1000" dirty="0">
                <a:solidFill>
                  <a:schemeClr val="dk1"/>
                </a:solidFill>
              </a:rPr>
              <a:t> </a:t>
            </a:r>
            <a:r>
              <a:rPr lang="en" sz="1000" dirty="0">
                <a:solidFill>
                  <a:schemeClr val="dk1"/>
                </a:solidFill>
                <a:uFill>
                  <a:noFill/>
                </a:uFill>
                <a:hlinkClick r:id="rId3">
                  <a:extLst>
                    <a:ext uri="{A12FA001-AC4F-418D-AE19-62706E023703}">
                      <ahyp:hlinkClr xmlns:ahyp="http://schemas.microsoft.com/office/drawing/2018/hyperlinkcolor" val="tx"/>
                    </a:ext>
                  </a:extLst>
                </a:hlinkClick>
              </a:rPr>
              <a:t>BuickCenturyDriver</a:t>
            </a:r>
            <a:r>
              <a:rPr lang="en" sz="1000" dirty="0">
                <a:solidFill>
                  <a:schemeClr val="dk1"/>
                </a:solidFill>
              </a:rPr>
              <a:t>, Public domain. 1st Paragraph of Shema. https://commons.wikimedia.org/wiki/File:1st_paragraph_of_Shema.JPG</a:t>
            </a:r>
            <a:endParaRPr sz="1000" dirty="0">
              <a:solidFill>
                <a:schemeClr val="dk1"/>
              </a:solidFill>
            </a:endParaRPr>
          </a:p>
          <a:p>
            <a:pPr marL="0" lvl="0" indent="0" algn="l" rtl="0">
              <a:spcBef>
                <a:spcPts val="0"/>
              </a:spcBef>
              <a:spcAft>
                <a:spcPts val="0"/>
              </a:spcAft>
              <a:buSzPts val="1100"/>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sz="1400" b="1" dirty="0">
                <a:solidFill>
                  <a:schemeClr val="dk1"/>
                </a:solidFill>
              </a:rPr>
              <a:t>Directions: </a:t>
            </a:r>
            <a:r>
              <a:rPr lang="en" sz="1400" dirty="0">
                <a:solidFill>
                  <a:schemeClr val="dk1"/>
                </a:solidFill>
              </a:rPr>
              <a:t>Have students copy down key vocabulary in their notes.  </a:t>
            </a:r>
            <a:endParaRPr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dirty="0">
                <a:solidFill>
                  <a:schemeClr val="dk1"/>
                </a:solidFill>
              </a:rPr>
              <a:t>Directions:</a:t>
            </a:r>
            <a:r>
              <a:rPr lang="en" sz="1400" dirty="0">
                <a:solidFill>
                  <a:schemeClr val="dk1"/>
                </a:solidFill>
              </a:rPr>
              <a:t> Have students write down the question and then write down their answer. Then have students share their answers with one person close by. </a:t>
            </a:r>
            <a:endParaRPr sz="140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000" b="1" dirty="0"/>
              <a:t>Photo Credit:</a:t>
            </a:r>
            <a:r>
              <a:rPr lang="en" sz="1000" dirty="0"/>
              <a:t> </a:t>
            </a:r>
            <a:r>
              <a:rPr lang="en" sz="1000" dirty="0">
                <a:uFill>
                  <a:noFill/>
                </a:uFill>
                <a:hlinkClick r:id="rId3"/>
              </a:rPr>
              <a:t>E911a</a:t>
            </a:r>
            <a:r>
              <a:rPr lang="en" sz="1000" dirty="0"/>
              <a:t>, </a:t>
            </a:r>
            <a:r>
              <a:rPr lang="en" sz="1000" dirty="0">
                <a:uFill>
                  <a:noFill/>
                </a:uFill>
                <a:hlinkClick r:id="rId4"/>
              </a:rPr>
              <a:t>Creative Commons Attribution-Share Alike 4.0</a:t>
            </a:r>
            <a:r>
              <a:rPr lang="en" sz="1000" dirty="0"/>
              <a:t>. https://commons.wikimedia.org/wiki/File:Northbay_Boulevard_South_City_of_Navotas_(Metro_Manila;_2023-08-16)_E911a_32.jpg</a:t>
            </a:r>
            <a:endParaRPr sz="1000" dirty="0"/>
          </a:p>
          <a:p>
            <a:pPr marL="0" lvl="0" indent="0" algn="l" rtl="0">
              <a:lnSpc>
                <a:spcPct val="115000"/>
              </a:lnSpc>
              <a:spcBef>
                <a:spcPts val="500"/>
              </a:spcBef>
              <a:spcAft>
                <a:spcPts val="0"/>
              </a:spcAft>
              <a:buSzPts val="1100"/>
              <a:buNone/>
            </a:pPr>
            <a:endParaRPr dirty="0">
              <a:solidFill>
                <a:schemeClr val="dk1"/>
              </a:solidFill>
            </a:endParaRPr>
          </a:p>
          <a:p>
            <a:pPr marL="0" lvl="0" indent="0" algn="l" rtl="0">
              <a:spcBef>
                <a:spcPts val="500"/>
              </a:spcBef>
              <a:spcAft>
                <a:spcPts val="0"/>
              </a:spcAft>
              <a:buClr>
                <a:schemeClr val="dk1"/>
              </a:buClr>
              <a:buSzPts val="1100"/>
              <a:buFont typeface="Arial"/>
              <a:buNone/>
            </a:pPr>
            <a:r>
              <a:rPr lang="en" sz="1400" b="1" dirty="0">
                <a:solidFill>
                  <a:schemeClr val="dk1"/>
                </a:solidFill>
              </a:rPr>
              <a:t>Directions: </a:t>
            </a:r>
            <a:r>
              <a:rPr lang="en" sz="1400" dirty="0">
                <a:solidFill>
                  <a:schemeClr val="dk1"/>
                </a:solidFill>
              </a:rPr>
              <a:t>Have students copy information from the slide into their notes.</a:t>
            </a:r>
            <a:endParaRPr sz="1400" dirty="0">
              <a:solidFill>
                <a:schemeClr val="dk1"/>
              </a:solidFill>
            </a:endParaRPr>
          </a:p>
          <a:p>
            <a:pPr marL="0" lvl="0" indent="0" algn="l" rtl="0">
              <a:spcBef>
                <a:spcPts val="0"/>
              </a:spcBef>
              <a:spcAft>
                <a:spcPts val="0"/>
              </a:spcAft>
              <a:buClr>
                <a:schemeClr val="dk1"/>
              </a:buClr>
              <a:buSzPts val="1100"/>
              <a:buFont typeface="Arial"/>
              <a:buNone/>
            </a:pPr>
            <a:endParaRPr sz="1400" dirty="0">
              <a:solidFill>
                <a:schemeClr val="dk1"/>
              </a:solidFill>
            </a:endParaRPr>
          </a:p>
          <a:p>
            <a:pPr marL="0" lvl="0" indent="0" algn="l" rtl="0">
              <a:spcBef>
                <a:spcPts val="0"/>
              </a:spcBef>
              <a:spcAft>
                <a:spcPts val="0"/>
              </a:spcAft>
              <a:buClr>
                <a:schemeClr val="dk1"/>
              </a:buClr>
              <a:buSzPts val="1100"/>
              <a:buFont typeface="Arial"/>
              <a:buNone/>
            </a:pPr>
            <a:r>
              <a:rPr lang="en" sz="1400" b="1" dirty="0">
                <a:solidFill>
                  <a:schemeClr val="dk1"/>
                </a:solidFill>
              </a:rPr>
              <a:t>Online Resources: </a:t>
            </a:r>
            <a:r>
              <a:rPr lang="en" sz="1400" dirty="0">
                <a:solidFill>
                  <a:schemeClr val="dk1"/>
                </a:solidFill>
              </a:rPr>
              <a:t>Catholic-resourses.org has a webpage dedicated to the use of scripture in liturgy. URL here: </a:t>
            </a:r>
            <a:endParaRPr sz="1400" dirty="0"/>
          </a:p>
          <a:p>
            <a:pPr marL="0" lvl="0" indent="0" algn="l" rtl="0">
              <a:lnSpc>
                <a:spcPct val="100000"/>
              </a:lnSpc>
              <a:spcBef>
                <a:spcPts val="0"/>
              </a:spcBef>
              <a:spcAft>
                <a:spcPts val="0"/>
              </a:spcAft>
              <a:buSzPts val="1100"/>
              <a:buNone/>
            </a:pPr>
            <a:r>
              <a:rPr lang="en" sz="1400" u="sng" dirty="0">
                <a:solidFill>
                  <a:schemeClr val="hlink"/>
                </a:solidFill>
                <a:hlinkClick r:id="rId5"/>
              </a:rPr>
              <a:t>https://catholic-resources.org/Bible/Biblical-Mass-Texts.htm</a:t>
            </a:r>
            <a:endParaRPr lang="en" sz="1400" u="sng" dirty="0">
              <a:solidFill>
                <a:schemeClr val="hlink"/>
              </a:solidFill>
            </a:endParaRPr>
          </a:p>
          <a:p>
            <a:pPr marL="0" lvl="0" indent="0" algn="l" rtl="0">
              <a:lnSpc>
                <a:spcPct val="100000"/>
              </a:lnSpc>
              <a:spcBef>
                <a:spcPts val="0"/>
              </a:spcBef>
              <a:spcAft>
                <a:spcPts val="0"/>
              </a:spcAft>
              <a:buSzPts val="1100"/>
              <a:buNone/>
            </a:pPr>
            <a:endParaRPr lang="en" sz="1400" u="sng" dirty="0">
              <a:solidFill>
                <a:schemeClr val="hlink"/>
              </a:solidFill>
            </a:endParaRPr>
          </a:p>
          <a:p>
            <a:pPr marL="0" lvl="0" indent="0" algn="l" rtl="0">
              <a:lnSpc>
                <a:spcPct val="100000"/>
              </a:lnSpc>
              <a:spcBef>
                <a:spcPts val="0"/>
              </a:spcBef>
              <a:spcAft>
                <a:spcPts val="0"/>
              </a:spcAft>
              <a:buSzPts val="1100"/>
              <a:buNone/>
            </a:pPr>
            <a:r>
              <a:rPr lang="en" sz="1400" u="none" dirty="0">
                <a:solidFill>
                  <a:schemeClr val="hlink"/>
                </a:solidFill>
              </a:rPr>
              <a:t>Also have students listen to the readings</a:t>
            </a:r>
            <a:r>
              <a:rPr lang="en" sz="1400" u="none" baseline="0" dirty="0">
                <a:solidFill>
                  <a:schemeClr val="hlink"/>
                </a:solidFill>
              </a:rPr>
              <a:t> </a:t>
            </a:r>
            <a:r>
              <a:rPr lang="en" sz="1400" u="none" dirty="0">
                <a:solidFill>
                  <a:schemeClr val="hlink"/>
                </a:solidFill>
              </a:rPr>
              <a:t>of the day at the USCCB website. URL here: </a:t>
            </a:r>
            <a:r>
              <a:rPr lang="en-US" sz="1400" u="none" dirty="0">
                <a:solidFill>
                  <a:schemeClr val="hlink"/>
                </a:solidFill>
              </a:rPr>
              <a:t>https://bible.usccb.org/daily-bible-reading </a:t>
            </a:r>
            <a:endParaRPr sz="1400" u="none" dirty="0"/>
          </a:p>
          <a:p>
            <a:pPr marL="0" lvl="0" indent="0" algn="l" rtl="0">
              <a:lnSpc>
                <a:spcPct val="100000"/>
              </a:lnSpc>
              <a:spcBef>
                <a:spcPts val="0"/>
              </a:spcBef>
              <a:spcAft>
                <a:spcPts val="0"/>
              </a:spcAft>
              <a:buSzPts val="1100"/>
              <a:buNone/>
            </a:pPr>
            <a:endParaRPr sz="1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SzPts val="1100"/>
              <a:buNone/>
            </a:pPr>
            <a:r>
              <a:rPr lang="en" sz="1050" b="1" dirty="0">
                <a:solidFill>
                  <a:srgbClr val="202122"/>
                </a:solidFill>
                <a:highlight>
                  <a:srgbClr val="F8F9FA"/>
                </a:highlight>
              </a:rPr>
              <a:t>*Photo Credits (from top to bottom):</a:t>
            </a:r>
            <a:endParaRPr lang="en" sz="1050" dirty="0">
              <a:highlight>
                <a:srgbClr val="F8F9FA"/>
              </a:highlight>
            </a:endParaRPr>
          </a:p>
          <a:p>
            <a:pPr marL="0" lvl="0" indent="0" algn="l" rtl="0">
              <a:lnSpc>
                <a:spcPct val="115000"/>
              </a:lnSpc>
              <a:spcBef>
                <a:spcPts val="500"/>
              </a:spcBef>
              <a:spcAft>
                <a:spcPts val="0"/>
              </a:spcAft>
              <a:buSzPts val="1100"/>
              <a:buNone/>
            </a:pPr>
            <a:r>
              <a:rPr lang="en" sz="1050" dirty="0">
                <a:highlight>
                  <a:srgbClr val="F8F9FA"/>
                </a:highlight>
              </a:rPr>
              <a:t>1. </a:t>
            </a:r>
            <a:r>
              <a:rPr lang="en-US" sz="1050" dirty="0">
                <a:highlight>
                  <a:srgbClr val="F8F9FA"/>
                </a:highlight>
              </a:rPr>
              <a:t>https://commons.wikimedia.org/wiki/File:St._Nikolaus_Germete_Ambo_mit_aufgeschlagenem_Lektionar_Lesejahr_C.jpg</a:t>
            </a:r>
            <a:endParaRPr lang="en" sz="1050" dirty="0">
              <a:highlight>
                <a:srgbClr val="F8F9FA"/>
              </a:highlight>
            </a:endParaRPr>
          </a:p>
          <a:p>
            <a:pPr marL="0" lvl="0" indent="0" algn="l" rtl="0">
              <a:lnSpc>
                <a:spcPct val="115000"/>
              </a:lnSpc>
              <a:spcBef>
                <a:spcPts val="500"/>
              </a:spcBef>
              <a:spcAft>
                <a:spcPts val="0"/>
              </a:spcAft>
              <a:buSzPts val="1100"/>
              <a:buNone/>
            </a:pPr>
            <a:r>
              <a:rPr lang="en-US" sz="1050" dirty="0">
                <a:highlight>
                  <a:srgbClr val="F8F9FA"/>
                </a:highlight>
              </a:rPr>
              <a:t>2. https://commons.wikimedia.org/wiki/File:HolyRosaryParishChurchjf3929_04.JPG</a:t>
            </a:r>
          </a:p>
          <a:p>
            <a:pPr marL="0" lvl="0" indent="0" algn="l" rtl="0">
              <a:lnSpc>
                <a:spcPct val="115000"/>
              </a:lnSpc>
              <a:spcBef>
                <a:spcPts val="500"/>
              </a:spcBef>
              <a:spcAft>
                <a:spcPts val="0"/>
              </a:spcAft>
              <a:buSzPts val="1100"/>
              <a:buNone/>
            </a:pPr>
            <a:r>
              <a:rPr lang="en-US" sz="1050" dirty="0">
                <a:highlight>
                  <a:srgbClr val="F8F9FA"/>
                </a:highlight>
              </a:rPr>
              <a:t>3. https://commons.wikimedia.org/wiki/File:Holy_Trinity_Georgetown_DC_06.JPG</a:t>
            </a:r>
            <a:endParaRPr lang="en" sz="1050" dirty="0">
              <a:highlight>
                <a:srgbClr val="F8F9FA"/>
              </a:highlight>
            </a:endParaRPr>
          </a:p>
          <a:p>
            <a:pPr marL="0" lvl="0" indent="0" algn="l" rtl="0">
              <a:lnSpc>
                <a:spcPct val="115000"/>
              </a:lnSpc>
              <a:spcBef>
                <a:spcPts val="500"/>
              </a:spcBef>
              <a:spcAft>
                <a:spcPts val="0"/>
              </a:spcAft>
              <a:buSzPts val="1100"/>
              <a:buNone/>
            </a:pPr>
            <a:endParaRPr lang="en" sz="1050" dirty="0">
              <a:highlight>
                <a:srgbClr val="F8F9FA"/>
              </a:highlight>
            </a:endParaRPr>
          </a:p>
          <a:p>
            <a:pPr marL="0" lvl="0" indent="0" algn="l" rtl="0">
              <a:lnSpc>
                <a:spcPct val="115000"/>
              </a:lnSpc>
              <a:spcBef>
                <a:spcPts val="500"/>
              </a:spcBef>
              <a:spcAft>
                <a:spcPts val="0"/>
              </a:spcAft>
              <a:buSzPts val="1100"/>
              <a:buNone/>
            </a:pPr>
            <a:endParaRPr sz="1050" dirty="0">
              <a:highlight>
                <a:srgbClr val="F8F9FA"/>
              </a:highlight>
            </a:endParaRPr>
          </a:p>
          <a:p>
            <a:pPr marL="0" lvl="0" indent="0" algn="l" rtl="0">
              <a:spcBef>
                <a:spcPts val="500"/>
              </a:spcBef>
              <a:spcAft>
                <a:spcPts val="0"/>
              </a:spcAft>
              <a:buClr>
                <a:schemeClr val="dk1"/>
              </a:buClr>
              <a:buSzPts val="1100"/>
              <a:buFont typeface="Arial"/>
              <a:buNone/>
            </a:pPr>
            <a:r>
              <a:rPr lang="en" sz="1400" b="1" dirty="0">
                <a:solidFill>
                  <a:schemeClr val="dk1"/>
                </a:solidFill>
              </a:rPr>
              <a:t>Directions:</a:t>
            </a:r>
            <a:r>
              <a:rPr lang="en" sz="1400" dirty="0">
                <a:solidFill>
                  <a:schemeClr val="dk1"/>
                </a:solidFill>
              </a:rPr>
              <a:t> Have students add the vocabulary terms to their notes. Explain that each item in the slide begins with the root word </a:t>
            </a:r>
            <a:r>
              <a:rPr lang="en" sz="1400" i="1" dirty="0">
                <a:solidFill>
                  <a:schemeClr val="dk1"/>
                </a:solidFill>
              </a:rPr>
              <a:t>lectio</a:t>
            </a:r>
            <a:r>
              <a:rPr lang="en" sz="1400" i="0" dirty="0">
                <a:solidFill>
                  <a:schemeClr val="dk1"/>
                </a:solidFill>
              </a:rPr>
              <a:t>,</a:t>
            </a:r>
            <a:r>
              <a:rPr lang="en" sz="1400" dirty="0">
                <a:solidFill>
                  <a:schemeClr val="dk1"/>
                </a:solidFill>
              </a:rPr>
              <a:t> which is Latin for “read.” The purpose of the reading cycles is to ensure that as Catholics we hear almost the whole Bible read aloud over the course of three years if we include weekday readings.</a:t>
            </a:r>
            <a:endParaRPr sz="14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dirty="0">
                <a:solidFill>
                  <a:schemeClr val="dk1"/>
                </a:solidFill>
              </a:rPr>
              <a:t>Directions: </a:t>
            </a:r>
            <a:r>
              <a:rPr lang="en" sz="1400" dirty="0">
                <a:solidFill>
                  <a:schemeClr val="dk1"/>
                </a:solidFill>
              </a:rPr>
              <a:t>Use the animation feature to have the blue answer box appear after you ask the students to respond out loud to the question on the left.</a:t>
            </a:r>
            <a:endParaRPr sz="140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6" name="Google Shape;16;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 name="Google Shape;1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 name="Google Shape;21;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2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 name="Google Shape;2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B1411"/>
        </a:solidFill>
        <a:effectLst/>
      </p:bgPr>
    </p:bg>
    <p:spTree>
      <p:nvGrpSpPr>
        <p:cNvPr id="1" name="Shape 53"/>
        <p:cNvGrpSpPr/>
        <p:nvPr/>
      </p:nvGrpSpPr>
      <p:grpSpPr>
        <a:xfrm>
          <a:off x="0" y="0"/>
          <a:ext cx="0" cy="0"/>
          <a:chOff x="0" y="0"/>
          <a:chExt cx="0" cy="0"/>
        </a:xfrm>
      </p:grpSpPr>
      <p:pic>
        <p:nvPicPr>
          <p:cNvPr id="9" name="Picture 8">
            <a:extLst>
              <a:ext uri="{FF2B5EF4-FFF2-40B4-BE49-F238E27FC236}">
                <a16:creationId xmlns:a16="http://schemas.microsoft.com/office/drawing/2014/main" id="{2AC72A2C-55D7-8D2C-83E3-2DAC28AA08B7}"/>
              </a:ext>
            </a:extLst>
          </p:cNvPr>
          <p:cNvPicPr>
            <a:picLocks noChangeAspect="1"/>
          </p:cNvPicPr>
          <p:nvPr/>
        </p:nvPicPr>
        <p:blipFill rotWithShape="1">
          <a:blip r:embed="rId3">
            <a:alphaModFix amt="32000"/>
          </a:blip>
          <a:srcRect l="17057" r="17627"/>
          <a:stretch/>
        </p:blipFill>
        <p:spPr>
          <a:xfrm>
            <a:off x="1" y="-4665"/>
            <a:ext cx="9144000" cy="4666549"/>
          </a:xfrm>
          <a:prstGeom prst="rect">
            <a:avLst/>
          </a:prstGeom>
        </p:spPr>
      </p:pic>
      <p:sp>
        <p:nvSpPr>
          <p:cNvPr id="3" name="TextBox 2">
            <a:extLst>
              <a:ext uri="{FF2B5EF4-FFF2-40B4-BE49-F238E27FC236}">
                <a16:creationId xmlns:a16="http://schemas.microsoft.com/office/drawing/2014/main" id="{0967B87A-B7A3-73C1-190D-4087AFFD16F9}"/>
              </a:ext>
            </a:extLst>
          </p:cNvPr>
          <p:cNvSpPr txBox="1"/>
          <p:nvPr/>
        </p:nvSpPr>
        <p:spPr>
          <a:xfrm>
            <a:off x="1446987" y="1797830"/>
            <a:ext cx="6250016" cy="1754326"/>
          </a:xfrm>
          <a:prstGeom prst="rect">
            <a:avLst/>
          </a:prstGeom>
          <a:noFill/>
        </p:spPr>
        <p:txBody>
          <a:bodyPr wrap="square" rtlCol="0">
            <a:spAutoFit/>
          </a:bodyPr>
          <a:lstStyle/>
          <a:p>
            <a:pPr algn="ctr"/>
            <a:r>
              <a:rPr lang="en-US" sz="5400" b="1" dirty="0">
                <a:solidFill>
                  <a:schemeClr val="bg1"/>
                </a:solidFill>
                <a:latin typeface="Calibri" panose="020F0502020204030204" pitchFamily="34" charset="0"/>
                <a:cs typeface="Calibri" panose="020F0502020204030204" pitchFamily="34" charset="0"/>
              </a:rPr>
              <a:t>The Bible in the Life</a:t>
            </a:r>
          </a:p>
          <a:p>
            <a:pPr algn="ctr"/>
            <a:r>
              <a:rPr lang="en-US" sz="5400" b="1" dirty="0">
                <a:solidFill>
                  <a:schemeClr val="bg1"/>
                </a:solidFill>
                <a:latin typeface="Calibri" panose="020F0502020204030204" pitchFamily="34" charset="0"/>
                <a:cs typeface="Calibri" panose="020F0502020204030204" pitchFamily="34" charset="0"/>
              </a:rPr>
              <a:t>of the Church</a:t>
            </a:r>
          </a:p>
        </p:txBody>
      </p:sp>
      <p:sp>
        <p:nvSpPr>
          <p:cNvPr id="4" name="Oval 3">
            <a:extLst>
              <a:ext uri="{FF2B5EF4-FFF2-40B4-BE49-F238E27FC236}">
                <a16:creationId xmlns:a16="http://schemas.microsoft.com/office/drawing/2014/main" id="{9830B855-F925-0099-D27C-14693ABD9F0B}"/>
              </a:ext>
            </a:extLst>
          </p:cNvPr>
          <p:cNvSpPr/>
          <p:nvPr/>
        </p:nvSpPr>
        <p:spPr>
          <a:xfrm>
            <a:off x="4142140" y="821944"/>
            <a:ext cx="859703" cy="830997"/>
          </a:xfrm>
          <a:prstGeom prst="ellipse">
            <a:avLst/>
          </a:prstGeom>
          <a:solidFill>
            <a:srgbClr val="7B141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AB53A75-C807-FDA2-ECFD-15F1DCCD33A6}"/>
              </a:ext>
            </a:extLst>
          </p:cNvPr>
          <p:cNvSpPr txBox="1"/>
          <p:nvPr/>
        </p:nvSpPr>
        <p:spPr>
          <a:xfrm>
            <a:off x="4202536" y="821943"/>
            <a:ext cx="738909" cy="830997"/>
          </a:xfrm>
          <a:prstGeom prst="rect">
            <a:avLst/>
          </a:prstGeom>
          <a:noFill/>
        </p:spPr>
        <p:txBody>
          <a:bodyPr wrap="square" rtlCol="0">
            <a:spAutoFit/>
          </a:bodyPr>
          <a:lstStyle/>
          <a:p>
            <a:pPr algn="ctr"/>
            <a:r>
              <a:rPr lang="en-US" sz="4800" dirty="0">
                <a:solidFill>
                  <a:schemeClr val="bg1"/>
                </a:solidFill>
              </a:rPr>
              <a:t>8</a:t>
            </a:r>
          </a:p>
        </p:txBody>
      </p:sp>
      <p:sp>
        <p:nvSpPr>
          <p:cNvPr id="6" name="Rectangle 5">
            <a:extLst>
              <a:ext uri="{FF2B5EF4-FFF2-40B4-BE49-F238E27FC236}">
                <a16:creationId xmlns:a16="http://schemas.microsoft.com/office/drawing/2014/main" id="{B68EC708-201C-5B72-E3E9-1D465B210C41}"/>
              </a:ext>
            </a:extLst>
          </p:cNvPr>
          <p:cNvSpPr/>
          <p:nvPr/>
        </p:nvSpPr>
        <p:spPr>
          <a:xfrm>
            <a:off x="34434" y="4404836"/>
            <a:ext cx="9080001" cy="698970"/>
          </a:xfrm>
          <a:prstGeom prst="rect">
            <a:avLst/>
          </a:prstGeom>
          <a:solidFill>
            <a:srgbClr val="7B1411"/>
          </a:solidFill>
          <a:ln w="76200">
            <a:solidFill>
              <a:schemeClr val="bg1"/>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49D3DA-E314-6FE6-2314-EEDDD4BF7253}"/>
              </a:ext>
            </a:extLst>
          </p:cNvPr>
          <p:cNvSpPr txBox="1"/>
          <p:nvPr/>
        </p:nvSpPr>
        <p:spPr>
          <a:xfrm>
            <a:off x="596344" y="4453800"/>
            <a:ext cx="7951304" cy="584775"/>
          </a:xfrm>
          <a:prstGeom prst="rect">
            <a:avLst/>
          </a:prstGeom>
          <a:noFill/>
          <a:ln>
            <a:noFill/>
          </a:ln>
        </p:spPr>
        <p:txBody>
          <a:bodyPr wrap="square" rtlCol="0">
            <a:spAutoFit/>
          </a:bodyPr>
          <a:lstStyle/>
          <a:p>
            <a:pPr algn="ctr"/>
            <a:r>
              <a:rPr lang="en-US" sz="3200" i="1" dirty="0">
                <a:solidFill>
                  <a:schemeClr val="bg1"/>
                </a:solidFill>
                <a:latin typeface="Calibri" panose="020F0502020204030204" pitchFamily="34" charset="0"/>
                <a:cs typeface="Calibri" panose="020F0502020204030204" pitchFamily="34" charset="0"/>
              </a:rPr>
              <a:t>God Reveals: An Introduction to the Bible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11"/>
          <p:cNvSpPr txBox="1">
            <a:spLocks noGrp="1"/>
          </p:cNvSpPr>
          <p:nvPr>
            <p:ph type="subTitle" idx="1"/>
          </p:nvPr>
        </p:nvSpPr>
        <p:spPr>
          <a:xfrm>
            <a:off x="3840480" y="2081460"/>
            <a:ext cx="4826412" cy="2334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The official prayer of the church consisting of psalms, readings, and hymns that are recited at stated hours of the day. Also called the</a:t>
            </a:r>
            <a:r>
              <a:rPr lang="en" i="1" dirty="0">
                <a:solidFill>
                  <a:schemeClr val="dk1"/>
                </a:solidFill>
                <a:latin typeface="Calibri"/>
                <a:ea typeface="Calibri"/>
                <a:cs typeface="Calibri"/>
                <a:sym typeface="Calibri"/>
              </a:rPr>
              <a:t> Divine Office</a:t>
            </a:r>
            <a:r>
              <a:rPr lang="en"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ctr" rtl="0">
              <a:lnSpc>
                <a:spcPct val="100000"/>
              </a:lnSpc>
              <a:spcBef>
                <a:spcPts val="0"/>
              </a:spcBef>
              <a:spcAft>
                <a:spcPts val="0"/>
              </a:spcAft>
              <a:buClr>
                <a:srgbClr val="000000"/>
              </a:buClr>
              <a:buSzPts val="605"/>
              <a:buFont typeface="Arial"/>
              <a:buNone/>
            </a:pPr>
            <a:endParaRPr sz="2440" dirty="0">
              <a:latin typeface="Calibri"/>
              <a:ea typeface="Calibri"/>
              <a:cs typeface="Calibri"/>
              <a:sym typeface="Calibri"/>
            </a:endParaRPr>
          </a:p>
        </p:txBody>
      </p:sp>
      <p:sp>
        <p:nvSpPr>
          <p:cNvPr id="134" name="Google Shape;134;p11"/>
          <p:cNvSpPr/>
          <p:nvPr/>
        </p:nvSpPr>
        <p:spPr>
          <a:xfrm>
            <a:off x="413100" y="175889"/>
            <a:ext cx="8317800" cy="1116000"/>
          </a:xfrm>
          <a:prstGeom prst="roundRect">
            <a:avLst>
              <a:gd name="adj" fmla="val 16667"/>
            </a:avLst>
          </a:prstGeom>
          <a:solidFill>
            <a:srgbClr val="7B141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1"/>
          <p:cNvSpPr txBox="1"/>
          <p:nvPr/>
        </p:nvSpPr>
        <p:spPr>
          <a:xfrm>
            <a:off x="916950" y="202552"/>
            <a:ext cx="7310100" cy="273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300"/>
              <a:buFont typeface="Arial"/>
              <a:buNone/>
            </a:pPr>
            <a:r>
              <a:rPr lang="en" sz="5300" b="0" i="0" u="none" strike="noStrike" cap="none" dirty="0">
                <a:solidFill>
                  <a:schemeClr val="lt1"/>
                </a:solidFill>
                <a:effectLst>
                  <a:outerShdw blurRad="50800" dist="38100" dir="5400000" algn="t" rotWithShape="0">
                    <a:prstClr val="black">
                      <a:alpha val="40000"/>
                    </a:prstClr>
                  </a:outerShdw>
                </a:effectLst>
                <a:latin typeface="Calibri"/>
                <a:ea typeface="Calibri"/>
                <a:cs typeface="Calibri"/>
                <a:sym typeface="Calibri"/>
              </a:rPr>
              <a:t>Liturgy of the Hours</a:t>
            </a:r>
            <a:endParaRPr sz="5300" b="0" i="0" u="none" strike="noStrike" cap="none" dirty="0">
              <a:solidFill>
                <a:schemeClr val="lt1"/>
              </a:solidFill>
              <a:effectLst>
                <a:outerShdw blurRad="50800" dist="38100" dir="5400000" algn="t" rotWithShape="0">
                  <a:prstClr val="black">
                    <a:alpha val="40000"/>
                  </a:prstClr>
                </a:outerShdw>
              </a:effectLst>
              <a:latin typeface="Calibri"/>
              <a:ea typeface="Calibri"/>
              <a:cs typeface="Calibri"/>
              <a:sym typeface="Calibri"/>
            </a:endParaRPr>
          </a:p>
        </p:txBody>
      </p:sp>
      <p:sp>
        <p:nvSpPr>
          <p:cNvPr id="136" name="Google Shape;136;p11"/>
          <p:cNvSpPr/>
          <p:nvPr/>
        </p:nvSpPr>
        <p:spPr>
          <a:xfrm>
            <a:off x="7651500" y="86925"/>
            <a:ext cx="1492500" cy="1065000"/>
          </a:xfrm>
          <a:prstGeom prst="cloudCallout">
            <a:avLst>
              <a:gd name="adj1" fmla="val -20833"/>
              <a:gd name="adj2" fmla="val 6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1"/>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Key</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Vocab</a:t>
            </a:r>
            <a:endParaRPr sz="1400" b="0" i="0" u="none" strike="noStrike" cap="none">
              <a:solidFill>
                <a:srgbClr val="000000"/>
              </a:solidFill>
              <a:latin typeface="Arial"/>
              <a:ea typeface="Arial"/>
              <a:cs typeface="Arial"/>
              <a:sym typeface="Arial"/>
            </a:endParaRPr>
          </a:p>
        </p:txBody>
      </p:sp>
      <p:pic>
        <p:nvPicPr>
          <p:cNvPr id="138" name="Google Shape;138;p11"/>
          <p:cNvPicPr preferRelativeResize="0"/>
          <p:nvPr/>
        </p:nvPicPr>
        <p:blipFill rotWithShape="1">
          <a:blip r:embed="rId3">
            <a:alphaModFix/>
          </a:blip>
          <a:srcRect/>
          <a:stretch/>
        </p:blipFill>
        <p:spPr>
          <a:xfrm>
            <a:off x="549219" y="2081460"/>
            <a:ext cx="3112821" cy="2334600"/>
          </a:xfrm>
          <a:prstGeom prst="rect">
            <a:avLst/>
          </a:prstGeom>
          <a:noFill/>
          <a:ln w="76200" cap="flat" cmpd="sng">
            <a:solidFill>
              <a:srgbClr val="7B141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42"/>
        <p:cNvGrpSpPr/>
        <p:nvPr/>
      </p:nvGrpSpPr>
      <p:grpSpPr>
        <a:xfrm>
          <a:off x="0" y="0"/>
          <a:ext cx="0" cy="0"/>
          <a:chOff x="0" y="0"/>
          <a:chExt cx="0" cy="0"/>
        </a:xfrm>
      </p:grpSpPr>
      <p:sp>
        <p:nvSpPr>
          <p:cNvPr id="143" name="Google Shape;143;p12"/>
          <p:cNvSpPr txBox="1">
            <a:spLocks noGrp="1"/>
          </p:cNvSpPr>
          <p:nvPr>
            <p:ph type="title"/>
          </p:nvPr>
        </p:nvSpPr>
        <p:spPr>
          <a:xfrm>
            <a:off x="311700" y="285299"/>
            <a:ext cx="8520600" cy="88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800" dirty="0">
                <a:solidFill>
                  <a:schemeClr val="lt1"/>
                </a:solidFill>
                <a:effectLst>
                  <a:outerShdw blurRad="50800" dist="38100" dir="5400000" algn="t" rotWithShape="0">
                    <a:prstClr val="black">
                      <a:alpha val="40000"/>
                    </a:prstClr>
                  </a:outerShdw>
                </a:effectLst>
                <a:latin typeface="Calibri"/>
                <a:ea typeface="Calibri"/>
                <a:cs typeface="Calibri"/>
                <a:sym typeface="Calibri"/>
              </a:rPr>
              <a:t>Liturgy of the Hours</a:t>
            </a:r>
            <a:endParaRPr sz="4800" dirty="0">
              <a:solidFill>
                <a:schemeClr val="lt1"/>
              </a:solidFill>
              <a:effectLst>
                <a:outerShdw blurRad="50800" dist="38100" dir="5400000" algn="t" rotWithShape="0">
                  <a:prstClr val="black">
                    <a:alpha val="40000"/>
                  </a:prstClr>
                </a:outerShdw>
              </a:effectLst>
              <a:latin typeface="Calibri"/>
              <a:ea typeface="Calibri"/>
              <a:cs typeface="Calibri"/>
              <a:sym typeface="Calibri"/>
            </a:endParaRPr>
          </a:p>
        </p:txBody>
      </p:sp>
      <p:sp>
        <p:nvSpPr>
          <p:cNvPr id="144" name="Google Shape;144;p12"/>
          <p:cNvSpPr txBox="1">
            <a:spLocks noGrp="1"/>
          </p:cNvSpPr>
          <p:nvPr>
            <p:ph type="body" idx="1"/>
          </p:nvPr>
        </p:nvSpPr>
        <p:spPr>
          <a:xfrm>
            <a:off x="582561" y="2426109"/>
            <a:ext cx="8031189" cy="2432091"/>
          </a:xfrm>
          <a:prstGeom prst="rect">
            <a:avLst/>
          </a:prstGeom>
          <a:noFill/>
          <a:ln w="38100"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SzPct val="76177"/>
              <a:buNone/>
            </a:pPr>
            <a:r>
              <a:rPr lang="en-US" sz="2362" b="1" dirty="0">
                <a:solidFill>
                  <a:schemeClr val="lt1"/>
                </a:solidFill>
                <a:effectLst>
                  <a:outerShdw blurRad="50800" dist="38100" dir="5400000" algn="t" rotWithShape="0">
                    <a:prstClr val="black">
                      <a:alpha val="40000"/>
                    </a:prstClr>
                  </a:outerShdw>
                </a:effectLst>
                <a:latin typeface="Perpetua" panose="02020502060401020303" pitchFamily="18" charset="0"/>
              </a:rPr>
              <a:t>“The celebration of the Liturgy of the Hours demands not only harmonizing the voice with the praying heart, but also a deeper ‘understanding of the liturgy and of the Bible, especially of the Psalms.’”</a:t>
            </a:r>
          </a:p>
          <a:p>
            <a:pPr marL="0" lvl="0" indent="0" algn="ctr" rtl="0">
              <a:spcBef>
                <a:spcPts val="0"/>
              </a:spcBef>
              <a:spcAft>
                <a:spcPts val="0"/>
              </a:spcAft>
              <a:buSzPct val="76177"/>
              <a:buNone/>
            </a:pPr>
            <a:endParaRPr sz="1000" b="1" dirty="0">
              <a:solidFill>
                <a:schemeClr val="lt1"/>
              </a:solidFill>
              <a:effectLst>
                <a:outerShdw blurRad="50800" dist="38100" dir="5400000" algn="t" rotWithShape="0">
                  <a:prstClr val="black">
                    <a:alpha val="40000"/>
                  </a:prstClr>
                </a:outerShdw>
              </a:effectLst>
              <a:latin typeface="Perpetua" panose="02020502060401020303" pitchFamily="18" charset="0"/>
              <a:ea typeface="Calibri"/>
              <a:cs typeface="Calibri"/>
              <a:sym typeface="Calibri"/>
            </a:endParaRPr>
          </a:p>
          <a:p>
            <a:pPr marL="0" lvl="0" indent="0" algn="r" rtl="0">
              <a:spcBef>
                <a:spcPts val="0"/>
              </a:spcBef>
              <a:spcAft>
                <a:spcPts val="0"/>
              </a:spcAft>
              <a:buClr>
                <a:schemeClr val="dk1"/>
              </a:buClr>
              <a:buSzPct val="76177"/>
              <a:buFont typeface="Arial"/>
              <a:buNone/>
            </a:pPr>
            <a:r>
              <a:rPr lang="en" sz="2200" b="1" dirty="0">
                <a:solidFill>
                  <a:schemeClr val="lt1"/>
                </a:solidFill>
                <a:effectLst>
                  <a:outerShdw blurRad="50800" dist="38100" dir="5400000" algn="t" rotWithShape="0">
                    <a:prstClr val="black">
                      <a:alpha val="40000"/>
                    </a:prstClr>
                  </a:outerShdw>
                </a:effectLst>
                <a:latin typeface="Perpetua" panose="02020502060401020303" pitchFamily="18" charset="0"/>
              </a:rPr>
              <a:t>(</a:t>
            </a:r>
            <a:r>
              <a:rPr lang="en" sz="2200" b="1" i="1" dirty="0">
                <a:solidFill>
                  <a:schemeClr val="lt1"/>
                </a:solidFill>
                <a:effectLst>
                  <a:outerShdw blurRad="50800" dist="38100" dir="5400000" algn="t" rotWithShape="0">
                    <a:prstClr val="black">
                      <a:alpha val="40000"/>
                    </a:prstClr>
                  </a:outerShdw>
                </a:effectLst>
                <a:latin typeface="Perpetua" panose="02020502060401020303" pitchFamily="18" charset="0"/>
              </a:rPr>
              <a:t>CCC</a:t>
            </a:r>
            <a:r>
              <a:rPr lang="en" sz="2200" b="1" dirty="0">
                <a:solidFill>
                  <a:schemeClr val="lt1"/>
                </a:solidFill>
                <a:effectLst>
                  <a:outerShdw blurRad="50800" dist="38100" dir="5400000" algn="t" rotWithShape="0">
                    <a:prstClr val="black">
                      <a:alpha val="40000"/>
                    </a:prstClr>
                  </a:outerShdw>
                </a:effectLst>
                <a:latin typeface="Perpetua" panose="02020502060401020303" pitchFamily="18" charset="0"/>
              </a:rPr>
              <a:t>, 1176)</a:t>
            </a:r>
            <a:endParaRPr sz="2200" b="1" dirty="0">
              <a:solidFill>
                <a:schemeClr val="lt1"/>
              </a:solidFill>
              <a:effectLst>
                <a:outerShdw blurRad="50800" dist="38100" dir="5400000" algn="t" rotWithShape="0">
                  <a:prstClr val="black">
                    <a:alpha val="40000"/>
                  </a:prstClr>
                </a:outerShdw>
              </a:effectLst>
              <a:latin typeface="Perpetua" panose="02020502060401020303" pitchFamily="18" charset="0"/>
            </a:endParaRPr>
          </a:p>
          <a:p>
            <a:pPr marL="0" lvl="0" indent="0" algn="l" rtl="0">
              <a:lnSpc>
                <a:spcPct val="115000"/>
              </a:lnSpc>
              <a:spcBef>
                <a:spcPts val="0"/>
              </a:spcBef>
              <a:spcAft>
                <a:spcPts val="1200"/>
              </a:spcAft>
              <a:buSzPct val="75000"/>
              <a:buNone/>
            </a:pPr>
            <a:endParaRPr sz="2400" b="1" dirty="0">
              <a:effectLst>
                <a:outerShdw blurRad="50800" dist="38100" dir="5400000" algn="t" rotWithShape="0">
                  <a:prstClr val="black">
                    <a:alpha val="40000"/>
                  </a:prstClr>
                </a:outerShdw>
              </a:effectLst>
              <a:latin typeface="Perpetua" panose="02020502060401020303" pitchFamily="18" charset="0"/>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3"/>
          <p:cNvSpPr txBox="1">
            <a:spLocks noGrp="1"/>
          </p:cNvSpPr>
          <p:nvPr>
            <p:ph type="subTitle" idx="1"/>
          </p:nvPr>
        </p:nvSpPr>
        <p:spPr>
          <a:xfrm>
            <a:off x="4027267" y="2197509"/>
            <a:ext cx="4404600" cy="2271251"/>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605"/>
              <a:buFont typeface="Arial"/>
              <a:buNone/>
            </a:pPr>
            <a:r>
              <a:rPr lang="en" sz="2600" dirty="0">
                <a:solidFill>
                  <a:schemeClr val="dk1"/>
                </a:solidFill>
                <a:latin typeface="Calibri"/>
                <a:ea typeface="Calibri"/>
                <a:cs typeface="Calibri"/>
                <a:sym typeface="Calibri"/>
              </a:rPr>
              <a:t> A liturgical book in the Roman Catholic Church that contains the daily service, readings, and prayers for the Liturgy of the Hours or Divine Office. </a:t>
            </a:r>
            <a:endParaRPr sz="2600" dirty="0">
              <a:solidFill>
                <a:schemeClr val="dk1"/>
              </a:solidFill>
              <a:latin typeface="Calibri"/>
              <a:ea typeface="Calibri"/>
              <a:cs typeface="Calibri"/>
              <a:sym typeface="Calibri"/>
            </a:endParaRPr>
          </a:p>
        </p:txBody>
      </p:sp>
      <p:sp>
        <p:nvSpPr>
          <p:cNvPr id="151" name="Google Shape;151;p13"/>
          <p:cNvSpPr/>
          <p:nvPr/>
        </p:nvSpPr>
        <p:spPr>
          <a:xfrm>
            <a:off x="426000" y="188375"/>
            <a:ext cx="8292000" cy="1116000"/>
          </a:xfrm>
          <a:prstGeom prst="roundRect">
            <a:avLst>
              <a:gd name="adj" fmla="val 16667"/>
            </a:avLst>
          </a:prstGeom>
          <a:solidFill>
            <a:srgbClr val="7B141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3"/>
          <p:cNvSpPr txBox="1"/>
          <p:nvPr/>
        </p:nvSpPr>
        <p:spPr>
          <a:xfrm>
            <a:off x="1484400" y="188375"/>
            <a:ext cx="6167100" cy="20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300"/>
              <a:buFont typeface="Arial"/>
              <a:buNone/>
            </a:pPr>
            <a:r>
              <a:rPr lang="en" sz="5300" b="0" i="0" u="none" strike="noStrike" cap="none" dirty="0">
                <a:solidFill>
                  <a:schemeClr val="lt1"/>
                </a:solidFill>
                <a:effectLst>
                  <a:outerShdw blurRad="50800" dist="38100" dir="5400000" algn="t" rotWithShape="0">
                    <a:prstClr val="black">
                      <a:alpha val="40000"/>
                    </a:prstClr>
                  </a:outerShdw>
                </a:effectLst>
                <a:latin typeface="Calibri"/>
                <a:ea typeface="Calibri"/>
                <a:cs typeface="Calibri"/>
                <a:sym typeface="Calibri"/>
              </a:rPr>
              <a:t>Breviary</a:t>
            </a:r>
            <a:endParaRPr sz="5300" b="0" i="0" u="none" strike="noStrike" cap="none" dirty="0">
              <a:solidFill>
                <a:schemeClr val="lt1"/>
              </a:solidFill>
              <a:effectLst>
                <a:outerShdw blurRad="50800" dist="38100" dir="5400000" algn="t" rotWithShape="0">
                  <a:prstClr val="black">
                    <a:alpha val="40000"/>
                  </a:prstClr>
                </a:outerShdw>
              </a:effectLst>
              <a:latin typeface="Calibri"/>
              <a:ea typeface="Calibri"/>
              <a:cs typeface="Calibri"/>
              <a:sym typeface="Calibri"/>
            </a:endParaRPr>
          </a:p>
        </p:txBody>
      </p:sp>
      <p:sp>
        <p:nvSpPr>
          <p:cNvPr id="153" name="Google Shape;153;p13"/>
          <p:cNvSpPr/>
          <p:nvPr/>
        </p:nvSpPr>
        <p:spPr>
          <a:xfrm>
            <a:off x="7651500" y="86925"/>
            <a:ext cx="1492500" cy="1065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3"/>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Key</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Vocab</a:t>
            </a:r>
            <a:endParaRPr sz="1400" b="0" i="0" u="none" strike="noStrike" cap="none">
              <a:solidFill>
                <a:srgbClr val="000000"/>
              </a:solidFill>
              <a:latin typeface="Arial"/>
              <a:ea typeface="Arial"/>
              <a:cs typeface="Arial"/>
              <a:sym typeface="Arial"/>
            </a:endParaRPr>
          </a:p>
        </p:txBody>
      </p:sp>
      <p:pic>
        <p:nvPicPr>
          <p:cNvPr id="155" name="Google Shape;155;p13"/>
          <p:cNvPicPr preferRelativeResize="0"/>
          <p:nvPr/>
        </p:nvPicPr>
        <p:blipFill rotWithShape="1">
          <a:blip r:embed="rId3">
            <a:alphaModFix/>
          </a:blip>
          <a:srcRect/>
          <a:stretch/>
        </p:blipFill>
        <p:spPr>
          <a:xfrm>
            <a:off x="712133" y="2281199"/>
            <a:ext cx="3155226" cy="2105125"/>
          </a:xfrm>
          <a:prstGeom prst="rect">
            <a:avLst/>
          </a:prstGeom>
          <a:noFill/>
          <a:ln w="76200" cap="flat" cmpd="sng">
            <a:solidFill>
              <a:srgbClr val="7B141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311699" y="187452"/>
            <a:ext cx="8520600" cy="1687067"/>
          </a:xfrm>
          <a:prstGeom prst="snip2DiagRect">
            <a:avLst/>
          </a:prstGeom>
          <a:solidFill>
            <a:srgbClr val="7B1411"/>
          </a:solidFill>
          <a:ln>
            <a:noFill/>
          </a:ln>
        </p:spPr>
        <p:txBody>
          <a:bodyPr spcFirstLastPara="1" wrap="square" lIns="91425" tIns="91425" rIns="91425" bIns="91425" anchor="ctr" anchorCtr="0">
            <a:noAutofit/>
          </a:bodyPr>
          <a:lstStyle/>
          <a:p>
            <a:pPr marL="228600" lvl="0" rtl="0">
              <a:lnSpc>
                <a:spcPct val="100000"/>
              </a:lnSpc>
              <a:spcBef>
                <a:spcPts val="0"/>
              </a:spcBef>
              <a:spcAft>
                <a:spcPts val="0"/>
              </a:spcAft>
              <a:buSzPts val="2800"/>
              <a:buNone/>
            </a:pPr>
            <a:r>
              <a:rPr lang="en" sz="4800" b="1" dirty="0">
                <a:solidFill>
                  <a:schemeClr val="bg1"/>
                </a:solidFill>
                <a:effectLst>
                  <a:outerShdw blurRad="50800" dist="38100" dir="5400000" algn="t" rotWithShape="0">
                    <a:prstClr val="black">
                      <a:alpha val="40000"/>
                    </a:prstClr>
                  </a:outerShdw>
                </a:effectLst>
                <a:latin typeface="Calibri"/>
                <a:ea typeface="Calibri"/>
                <a:cs typeface="Calibri"/>
                <a:sym typeface="Calibri"/>
              </a:rPr>
              <a:t>Five Reasons to Pray the Liturgy of the Hours</a:t>
            </a:r>
            <a:endParaRPr sz="4800" b="1" dirty="0">
              <a:solidFill>
                <a:schemeClr val="bg1"/>
              </a:solidFill>
              <a:effectLst>
                <a:outerShdw blurRad="50800" dist="38100" dir="5400000" algn="t" rotWithShape="0">
                  <a:prstClr val="black">
                    <a:alpha val="40000"/>
                  </a:prstClr>
                </a:outerShdw>
              </a:effectLst>
              <a:latin typeface="Calibri"/>
              <a:ea typeface="Calibri"/>
              <a:cs typeface="Calibri"/>
              <a:sym typeface="Calibri"/>
            </a:endParaRPr>
          </a:p>
        </p:txBody>
      </p:sp>
      <p:sp>
        <p:nvSpPr>
          <p:cNvPr id="161" name="Google Shape;161;p14"/>
          <p:cNvSpPr txBox="1">
            <a:spLocks noGrp="1"/>
          </p:cNvSpPr>
          <p:nvPr>
            <p:ph type="body" idx="1"/>
          </p:nvPr>
        </p:nvSpPr>
        <p:spPr>
          <a:xfrm>
            <a:off x="582561" y="1874520"/>
            <a:ext cx="7883013" cy="3081527"/>
          </a:xfrm>
          <a:prstGeom prst="rect">
            <a:avLst/>
          </a:prstGeom>
          <a:noFill/>
          <a:ln>
            <a:noFill/>
          </a:ln>
        </p:spPr>
        <p:txBody>
          <a:bodyPr spcFirstLastPara="1" wrap="square" lIns="91425" tIns="91425" rIns="91425" bIns="91425" anchor="t" anchorCtr="0">
            <a:noAutofit/>
          </a:bodyPr>
          <a:lstStyle/>
          <a:p>
            <a:pPr marL="457200" lvl="0" indent="-346710" algn="l" rtl="0">
              <a:lnSpc>
                <a:spcPct val="120000"/>
              </a:lnSpc>
              <a:spcBef>
                <a:spcPts val="0"/>
              </a:spcBef>
              <a:spcAft>
                <a:spcPts val="1200"/>
              </a:spcAft>
              <a:buClr>
                <a:srgbClr val="7B1411"/>
              </a:buClr>
              <a:buSzPct val="150000"/>
              <a:buFont typeface="Calibri"/>
              <a:buAutoNum type="arabicPeriod"/>
            </a:pPr>
            <a:r>
              <a:rPr lang="en" sz="1600" b="1" dirty="0">
                <a:solidFill>
                  <a:schemeClr val="tx1"/>
                </a:solidFill>
                <a:latin typeface="Perpetua" panose="02020502060401020303" pitchFamily="18" charset="0"/>
                <a:ea typeface="Calibri"/>
                <a:cs typeface="Calibri"/>
                <a:sym typeface="Calibri"/>
              </a:rPr>
              <a:t>It is the public prayer of the Church which praises God and sanctifies time.</a:t>
            </a:r>
            <a:endParaRPr sz="1600" b="1" dirty="0">
              <a:solidFill>
                <a:schemeClr val="tx1"/>
              </a:solidFill>
              <a:latin typeface="Perpetua" panose="02020502060401020303" pitchFamily="18" charset="0"/>
              <a:ea typeface="Calibri"/>
              <a:cs typeface="Calibri"/>
              <a:sym typeface="Calibri"/>
            </a:endParaRPr>
          </a:p>
          <a:p>
            <a:pPr marL="457200" lvl="0" indent="-346710" algn="l" rtl="0">
              <a:lnSpc>
                <a:spcPct val="120000"/>
              </a:lnSpc>
              <a:spcBef>
                <a:spcPts val="0"/>
              </a:spcBef>
              <a:spcAft>
                <a:spcPts val="1200"/>
              </a:spcAft>
              <a:buClr>
                <a:srgbClr val="7B1411"/>
              </a:buClr>
              <a:buSzPct val="150000"/>
              <a:buFont typeface="Calibri"/>
              <a:buAutoNum type="arabicPeriod"/>
            </a:pPr>
            <a:r>
              <a:rPr lang="en" sz="1600" b="1" dirty="0">
                <a:solidFill>
                  <a:schemeClr val="tx1"/>
                </a:solidFill>
                <a:latin typeface="Perpetua" panose="02020502060401020303" pitchFamily="18" charset="0"/>
                <a:ea typeface="Calibri"/>
                <a:cs typeface="Calibri"/>
                <a:sym typeface="Calibri"/>
              </a:rPr>
              <a:t>It helps us to be thankful to God.</a:t>
            </a:r>
            <a:endParaRPr sz="1600" b="1" dirty="0">
              <a:solidFill>
                <a:schemeClr val="tx1"/>
              </a:solidFill>
              <a:latin typeface="Perpetua" panose="02020502060401020303" pitchFamily="18" charset="0"/>
              <a:ea typeface="Calibri"/>
              <a:cs typeface="Calibri"/>
              <a:sym typeface="Calibri"/>
            </a:endParaRPr>
          </a:p>
          <a:p>
            <a:pPr marL="457200" lvl="0" indent="-346710" algn="l" rtl="0">
              <a:lnSpc>
                <a:spcPct val="120000"/>
              </a:lnSpc>
              <a:spcBef>
                <a:spcPts val="0"/>
              </a:spcBef>
              <a:spcAft>
                <a:spcPts val="1200"/>
              </a:spcAft>
              <a:buClr>
                <a:srgbClr val="7B1411"/>
              </a:buClr>
              <a:buSzPct val="150000"/>
              <a:buFont typeface="Calibri"/>
              <a:buAutoNum type="arabicPeriod"/>
            </a:pPr>
            <a:r>
              <a:rPr lang="en" sz="1600" b="1" dirty="0">
                <a:solidFill>
                  <a:schemeClr val="tx1"/>
                </a:solidFill>
                <a:latin typeface="Perpetua" panose="02020502060401020303" pitchFamily="18" charset="0"/>
                <a:ea typeface="Calibri"/>
                <a:cs typeface="Calibri"/>
                <a:sym typeface="Calibri"/>
              </a:rPr>
              <a:t>It keeps us in a state of ongoing prayer in the morning, at midday, and in the evening.</a:t>
            </a:r>
            <a:endParaRPr sz="1600" b="1" dirty="0">
              <a:solidFill>
                <a:schemeClr val="tx1"/>
              </a:solidFill>
              <a:latin typeface="Perpetua" panose="02020502060401020303" pitchFamily="18" charset="0"/>
              <a:ea typeface="Calibri"/>
              <a:cs typeface="Calibri"/>
              <a:sym typeface="Calibri"/>
            </a:endParaRPr>
          </a:p>
          <a:p>
            <a:pPr marL="457200" lvl="0" indent="-346710" algn="l" rtl="0">
              <a:lnSpc>
                <a:spcPct val="120000"/>
              </a:lnSpc>
              <a:spcBef>
                <a:spcPts val="0"/>
              </a:spcBef>
              <a:spcAft>
                <a:spcPts val="1200"/>
              </a:spcAft>
              <a:buClr>
                <a:srgbClr val="7B1411"/>
              </a:buClr>
              <a:buSzPct val="150000"/>
              <a:buFont typeface="Calibri"/>
              <a:buAutoNum type="arabicPeriod"/>
            </a:pPr>
            <a:r>
              <a:rPr lang="en" sz="1600" b="1" dirty="0">
                <a:solidFill>
                  <a:schemeClr val="tx1"/>
                </a:solidFill>
                <a:latin typeface="Perpetua" panose="02020502060401020303" pitchFamily="18" charset="0"/>
                <a:ea typeface="Calibri"/>
                <a:cs typeface="Calibri"/>
                <a:sym typeface="Calibri"/>
              </a:rPr>
              <a:t>It teaches us Scripture, prayers of Church Fathers, and seasonal themes in the liturgical calendar.</a:t>
            </a:r>
            <a:endParaRPr sz="1600" b="1" dirty="0">
              <a:solidFill>
                <a:schemeClr val="tx1"/>
              </a:solidFill>
              <a:latin typeface="Perpetua" panose="02020502060401020303" pitchFamily="18" charset="0"/>
              <a:ea typeface="Calibri"/>
              <a:cs typeface="Calibri"/>
              <a:sym typeface="Calibri"/>
            </a:endParaRPr>
          </a:p>
          <a:p>
            <a:pPr marL="457200" lvl="0" indent="-346710" algn="l" rtl="0">
              <a:lnSpc>
                <a:spcPct val="120000"/>
              </a:lnSpc>
              <a:spcBef>
                <a:spcPts val="0"/>
              </a:spcBef>
              <a:spcAft>
                <a:spcPts val="1200"/>
              </a:spcAft>
              <a:buClr>
                <a:srgbClr val="7B1411"/>
              </a:buClr>
              <a:buSzPct val="150000"/>
              <a:buFont typeface="Calibri"/>
              <a:buAutoNum type="arabicPeriod"/>
            </a:pPr>
            <a:r>
              <a:rPr lang="en" sz="1600" b="1" dirty="0">
                <a:solidFill>
                  <a:schemeClr val="tx1"/>
                </a:solidFill>
                <a:latin typeface="Perpetua" panose="02020502060401020303" pitchFamily="18" charset="0"/>
                <a:ea typeface="Calibri"/>
                <a:cs typeface="Calibri"/>
                <a:sym typeface="Calibri"/>
              </a:rPr>
              <a:t>It extends the mysteries of Christ’s Incarnation and Paschal Mystery into our daily life.</a:t>
            </a:r>
            <a:endParaRPr sz="1600" b="1" dirty="0">
              <a:solidFill>
                <a:schemeClr val="tx1"/>
              </a:solidFill>
              <a:latin typeface="Perpetua" panose="02020502060401020303" pitchFamily="18" charset="0"/>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B1411"/>
        </a:solidFill>
        <a:effectLst/>
      </p:bgPr>
    </p:bg>
    <p:spTree>
      <p:nvGrpSpPr>
        <p:cNvPr id="1" name="Shape 165"/>
        <p:cNvGrpSpPr/>
        <p:nvPr/>
      </p:nvGrpSpPr>
      <p:grpSpPr>
        <a:xfrm>
          <a:off x="0" y="0"/>
          <a:ext cx="0" cy="0"/>
          <a:chOff x="0" y="0"/>
          <a:chExt cx="0" cy="0"/>
        </a:xfrm>
      </p:grpSpPr>
      <p:sp>
        <p:nvSpPr>
          <p:cNvPr id="166" name="Google Shape;166;p15"/>
          <p:cNvSpPr txBox="1">
            <a:spLocks noGrp="1"/>
          </p:cNvSpPr>
          <p:nvPr>
            <p:ph type="body" idx="1"/>
          </p:nvPr>
        </p:nvSpPr>
        <p:spPr>
          <a:xfrm>
            <a:off x="4159045" y="568800"/>
            <a:ext cx="3849329" cy="4005900"/>
          </a:xfrm>
          <a:prstGeom prst="rect">
            <a:avLst/>
          </a:prstGeom>
          <a:blipFill>
            <a:blip r:embed="rId3"/>
            <a:tile tx="0" ty="0" sx="100000" sy="100000" flip="none" algn="tl"/>
          </a:blipFill>
          <a:ln w="28575" cap="flat" cmpd="sng">
            <a:noFill/>
            <a:prstDash val="solid"/>
            <a:round/>
            <a:headEnd type="none" w="sm" len="sm"/>
            <a:tailEnd type="none" w="sm" len="sm"/>
          </a:ln>
        </p:spPr>
        <p:txBody>
          <a:bodyPr spcFirstLastPara="1" wrap="square" lIns="182880" tIns="274320" rIns="274320" bIns="91425" anchor="t" anchorCtr="0">
            <a:normAutofit fontScale="92500"/>
          </a:bodyPr>
          <a:lstStyle/>
          <a:p>
            <a:pPr marL="0" lvl="0" indent="0" rtl="0">
              <a:lnSpc>
                <a:spcPct val="115000"/>
              </a:lnSpc>
              <a:spcBef>
                <a:spcPts val="0"/>
              </a:spcBef>
              <a:spcAft>
                <a:spcPts val="1200"/>
              </a:spcAft>
              <a:buSzPts val="1800"/>
              <a:buNone/>
            </a:pPr>
            <a:r>
              <a:rPr lang="en" sz="2300" dirty="0">
                <a:solidFill>
                  <a:schemeClr val="dk1"/>
                </a:solidFill>
                <a:latin typeface="Perpetua" panose="02020502060401020303" pitchFamily="18" charset="0"/>
                <a:ea typeface="Calibri"/>
                <a:cs typeface="Calibri"/>
                <a:sym typeface="Calibri"/>
              </a:rPr>
              <a:t>No. Catholics use the Bible regularly. The Bible or Scripture is an integral part of Catholic prayer life, forming part of every Mass, every sacramental celebration, and the official daily prayer of the Church—the Liturgy of the Hours.</a:t>
            </a:r>
          </a:p>
          <a:p>
            <a:pPr marL="0" lvl="0" indent="0" rtl="0">
              <a:lnSpc>
                <a:spcPct val="115000"/>
              </a:lnSpc>
              <a:spcBef>
                <a:spcPts val="0"/>
              </a:spcBef>
              <a:spcAft>
                <a:spcPts val="1200"/>
              </a:spcAft>
              <a:buSzPts val="1800"/>
              <a:buNone/>
            </a:pPr>
            <a:r>
              <a:rPr lang="en" sz="2300" dirty="0">
                <a:solidFill>
                  <a:schemeClr val="dk1"/>
                </a:solidFill>
                <a:latin typeface="Perpetua" panose="02020502060401020303" pitchFamily="18" charset="0"/>
                <a:ea typeface="Calibri"/>
                <a:cs typeface="Calibri"/>
                <a:sym typeface="Calibri"/>
              </a:rPr>
              <a:t> (</a:t>
            </a:r>
            <a:r>
              <a:rPr lang="en" sz="2300" i="1" dirty="0">
                <a:solidFill>
                  <a:schemeClr val="dk1"/>
                </a:solidFill>
                <a:latin typeface="Perpetua" panose="02020502060401020303" pitchFamily="18" charset="0"/>
                <a:ea typeface="Calibri"/>
                <a:cs typeface="Calibri"/>
                <a:sym typeface="Calibri"/>
              </a:rPr>
              <a:t>CCC</a:t>
            </a:r>
            <a:r>
              <a:rPr lang="en" sz="2300" dirty="0">
                <a:solidFill>
                  <a:schemeClr val="dk1"/>
                </a:solidFill>
                <a:latin typeface="Perpetua" panose="02020502060401020303" pitchFamily="18" charset="0"/>
                <a:ea typeface="Calibri"/>
                <a:cs typeface="Calibri"/>
                <a:sym typeface="Calibri"/>
              </a:rPr>
              <a:t>, 141, 1190)</a:t>
            </a:r>
            <a:endParaRPr sz="2300" dirty="0">
              <a:solidFill>
                <a:schemeClr val="dk1"/>
              </a:solidFill>
              <a:latin typeface="Perpetua" panose="02020502060401020303" pitchFamily="18" charset="0"/>
              <a:ea typeface="Calibri"/>
              <a:cs typeface="Calibri"/>
              <a:sym typeface="Calibri"/>
            </a:endParaRPr>
          </a:p>
        </p:txBody>
      </p:sp>
      <p:pic>
        <p:nvPicPr>
          <p:cNvPr id="167" name="Google Shape;167;p15"/>
          <p:cNvPicPr preferRelativeResize="0"/>
          <p:nvPr/>
        </p:nvPicPr>
        <p:blipFill rotWithShape="1">
          <a:blip r:embed="rId4">
            <a:alphaModFix/>
          </a:blip>
          <a:srcRect/>
          <a:stretch/>
        </p:blipFill>
        <p:spPr>
          <a:xfrm>
            <a:off x="908425" y="1959450"/>
            <a:ext cx="2889286" cy="2609425"/>
          </a:xfrm>
          <a:prstGeom prst="rect">
            <a:avLst/>
          </a:prstGeom>
          <a:noFill/>
          <a:ln>
            <a:noFill/>
          </a:ln>
        </p:spPr>
      </p:pic>
      <p:sp>
        <p:nvSpPr>
          <p:cNvPr id="168" name="Google Shape;168;p15"/>
          <p:cNvSpPr/>
          <p:nvPr/>
        </p:nvSpPr>
        <p:spPr>
          <a:xfrm>
            <a:off x="806100" y="562975"/>
            <a:ext cx="3121800" cy="12411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5"/>
          <p:cNvSpPr txBox="1"/>
          <p:nvPr/>
        </p:nvSpPr>
        <p:spPr>
          <a:xfrm>
            <a:off x="908425" y="742100"/>
            <a:ext cx="2942700" cy="870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200"/>
              </a:spcAft>
              <a:buClr>
                <a:srgbClr val="000000"/>
              </a:buClr>
              <a:buSzPts val="2300"/>
              <a:buFont typeface="Arial"/>
              <a:buNone/>
            </a:pPr>
            <a:r>
              <a:rPr lang="en" sz="2300" b="1" i="0" u="none" strike="noStrike" cap="none" dirty="0">
                <a:solidFill>
                  <a:schemeClr val="dk1"/>
                </a:solidFill>
                <a:latin typeface="Calibri"/>
                <a:ea typeface="Calibri"/>
                <a:cs typeface="Calibri"/>
                <a:sym typeface="Calibri"/>
              </a:rPr>
              <a:t>“</a:t>
            </a:r>
            <a:r>
              <a:rPr lang="en" sz="1900" b="1" i="0" u="none" strike="noStrike" cap="none" dirty="0">
                <a:solidFill>
                  <a:schemeClr val="dk1"/>
                </a:solidFill>
                <a:latin typeface="Calibri"/>
                <a:ea typeface="Calibri"/>
                <a:cs typeface="Calibri"/>
                <a:sym typeface="Calibri"/>
              </a:rPr>
              <a:t>Is it true that Catholics do not use or read the Bible?”</a:t>
            </a:r>
            <a:endParaRPr sz="900" b="1" i="0" u="none" strike="noStrike" cap="none" dirty="0">
              <a:solidFill>
                <a:schemeClr val="dk2"/>
              </a:solidFill>
              <a:latin typeface="Calibri"/>
              <a:ea typeface="Calibri"/>
              <a:cs typeface="Calibri"/>
              <a:sym typeface="Calibri"/>
            </a:endParaRPr>
          </a:p>
        </p:txBody>
      </p:sp>
      <p:sp>
        <p:nvSpPr>
          <p:cNvPr id="7" name="Google Shape;332;p21">
            <a:extLst>
              <a:ext uri="{FF2B5EF4-FFF2-40B4-BE49-F238E27FC236}">
                <a16:creationId xmlns:a16="http://schemas.microsoft.com/office/drawing/2014/main" id="{C853E6B7-AF13-4D12-9E53-CBDA9933FE10}"/>
              </a:ext>
            </a:extLst>
          </p:cNvPr>
          <p:cNvSpPr/>
          <p:nvPr/>
        </p:nvSpPr>
        <p:spPr>
          <a:xfrm>
            <a:off x="7388221" y="209600"/>
            <a:ext cx="1492500" cy="1065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333;p21">
            <a:extLst>
              <a:ext uri="{FF2B5EF4-FFF2-40B4-BE49-F238E27FC236}">
                <a16:creationId xmlns:a16="http://schemas.microsoft.com/office/drawing/2014/main" id="{BF74D75A-2C01-4663-B08A-55D51B649F48}"/>
              </a:ext>
            </a:extLst>
          </p:cNvPr>
          <p:cNvSpPr txBox="1"/>
          <p:nvPr/>
        </p:nvSpPr>
        <p:spPr>
          <a:xfrm>
            <a:off x="7539571" y="403550"/>
            <a:ext cx="11898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dirty="0">
                <a:solidFill>
                  <a:schemeClr val="dk1"/>
                </a:solidFill>
                <a:latin typeface="Calibri"/>
                <a:ea typeface="Calibri"/>
                <a:cs typeface="Calibri"/>
                <a:sym typeface="Calibri"/>
              </a:rPr>
              <a:t>Challenge</a:t>
            </a:r>
            <a:endParaRPr sz="16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dirty="0">
                <a:solidFill>
                  <a:schemeClr val="dk1"/>
                </a:solidFill>
                <a:latin typeface="Calibri"/>
                <a:ea typeface="Calibri"/>
                <a:cs typeface="Calibri"/>
                <a:sym typeface="Calibri"/>
              </a:rPr>
              <a:t>Question</a:t>
            </a:r>
            <a:endParaRPr sz="16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16"/>
          <p:cNvSpPr txBox="1">
            <a:spLocks noGrp="1"/>
          </p:cNvSpPr>
          <p:nvPr>
            <p:ph type="subTitle" idx="1"/>
          </p:nvPr>
        </p:nvSpPr>
        <p:spPr>
          <a:xfrm>
            <a:off x="3648498" y="1624158"/>
            <a:ext cx="4447500" cy="2920092"/>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605"/>
              <a:buFont typeface="Arial"/>
              <a:buNone/>
            </a:pPr>
            <a:r>
              <a:rPr lang="en" dirty="0">
                <a:solidFill>
                  <a:schemeClr val="tx1"/>
                </a:solidFill>
                <a:latin typeface="Calibri" panose="020F0502020204030204" pitchFamily="34" charset="0"/>
                <a:cs typeface="Calibri" panose="020F0502020204030204" pitchFamily="34" charset="0"/>
              </a:rPr>
              <a:t> A quest where the mind seeks to understand the why and how of the Christian life in order to adhere and respond to what the Lord is asking. </a:t>
            </a:r>
            <a:endParaRPr sz="2400"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175" name="Google Shape;175;p16"/>
          <p:cNvSpPr/>
          <p:nvPr/>
        </p:nvSpPr>
        <p:spPr>
          <a:xfrm>
            <a:off x="418350" y="188375"/>
            <a:ext cx="8307300" cy="1116000"/>
          </a:xfrm>
          <a:prstGeom prst="roundRect">
            <a:avLst>
              <a:gd name="adj" fmla="val 16667"/>
            </a:avLst>
          </a:prstGeom>
          <a:solidFill>
            <a:srgbClr val="7B141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6"/>
          <p:cNvSpPr txBox="1"/>
          <p:nvPr/>
        </p:nvSpPr>
        <p:spPr>
          <a:xfrm>
            <a:off x="1488450" y="188375"/>
            <a:ext cx="6167100" cy="20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300"/>
              <a:buFont typeface="Arial"/>
              <a:buNone/>
            </a:pPr>
            <a:r>
              <a:rPr lang="en" sz="5300" b="0" i="0" u="none" strike="noStrike" cap="none" dirty="0">
                <a:solidFill>
                  <a:schemeClr val="lt1"/>
                </a:solidFill>
                <a:effectLst>
                  <a:outerShdw blurRad="50800" dist="38100" dir="5400000" algn="t" rotWithShape="0">
                    <a:prstClr val="black">
                      <a:alpha val="40000"/>
                    </a:prstClr>
                  </a:outerShdw>
                </a:effectLst>
                <a:latin typeface="Calibri"/>
                <a:ea typeface="Calibri"/>
                <a:cs typeface="Calibri"/>
                <a:sym typeface="Calibri"/>
              </a:rPr>
              <a:t>Meditation</a:t>
            </a:r>
            <a:endParaRPr sz="5300" b="0" i="0" u="none" strike="noStrike" cap="none" dirty="0">
              <a:solidFill>
                <a:schemeClr val="lt1"/>
              </a:solidFill>
              <a:effectLst>
                <a:outerShdw blurRad="50800" dist="38100" dir="5400000" algn="t" rotWithShape="0">
                  <a:prstClr val="black">
                    <a:alpha val="40000"/>
                  </a:prstClr>
                </a:outerShdw>
              </a:effectLst>
              <a:latin typeface="Calibri"/>
              <a:ea typeface="Calibri"/>
              <a:cs typeface="Calibri"/>
              <a:sym typeface="Calibri"/>
            </a:endParaRPr>
          </a:p>
        </p:txBody>
      </p:sp>
      <p:sp>
        <p:nvSpPr>
          <p:cNvPr id="177" name="Google Shape;177;p16"/>
          <p:cNvSpPr/>
          <p:nvPr/>
        </p:nvSpPr>
        <p:spPr>
          <a:xfrm>
            <a:off x="7651500" y="86925"/>
            <a:ext cx="1492500" cy="1065000"/>
          </a:xfrm>
          <a:prstGeom prst="cloudCallout">
            <a:avLst>
              <a:gd name="adj1" fmla="val -20833"/>
              <a:gd name="adj2" fmla="val 6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6"/>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Key</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Vocab</a:t>
            </a:r>
            <a:endParaRPr sz="1400" b="0" i="0" u="none" strike="noStrike" cap="none">
              <a:solidFill>
                <a:srgbClr val="000000"/>
              </a:solidFill>
              <a:latin typeface="Arial"/>
              <a:ea typeface="Arial"/>
              <a:cs typeface="Arial"/>
              <a:sym typeface="Arial"/>
            </a:endParaRPr>
          </a:p>
        </p:txBody>
      </p:sp>
      <p:pic>
        <p:nvPicPr>
          <p:cNvPr id="179" name="Google Shape;179;p16"/>
          <p:cNvPicPr preferRelativeResize="0"/>
          <p:nvPr/>
        </p:nvPicPr>
        <p:blipFill>
          <a:blip r:embed="rId3">
            <a:alphaModFix/>
          </a:blip>
          <a:stretch>
            <a:fillRect/>
          </a:stretch>
        </p:blipFill>
        <p:spPr>
          <a:xfrm>
            <a:off x="833284" y="1624158"/>
            <a:ext cx="2386808" cy="2920092"/>
          </a:xfrm>
          <a:prstGeom prst="rect">
            <a:avLst/>
          </a:prstGeom>
          <a:noFill/>
          <a:ln w="28575" cap="flat" cmpd="sng">
            <a:solidFill>
              <a:srgbClr val="7B141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Shape 183"/>
        <p:cNvGrpSpPr/>
        <p:nvPr/>
      </p:nvGrpSpPr>
      <p:grpSpPr>
        <a:xfrm>
          <a:off x="0" y="0"/>
          <a:ext cx="0" cy="0"/>
          <a:chOff x="0" y="0"/>
          <a:chExt cx="0" cy="0"/>
        </a:xfrm>
      </p:grpSpPr>
      <p:sp>
        <p:nvSpPr>
          <p:cNvPr id="184" name="Google Shape;184;p17"/>
          <p:cNvSpPr txBox="1">
            <a:spLocks noGrp="1"/>
          </p:cNvSpPr>
          <p:nvPr>
            <p:ph type="title"/>
          </p:nvPr>
        </p:nvSpPr>
        <p:spPr>
          <a:xfrm>
            <a:off x="4881716" y="168194"/>
            <a:ext cx="3992134" cy="211043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000" b="1" dirty="0">
                <a:solidFill>
                  <a:schemeClr val="bg1"/>
                </a:solidFill>
                <a:effectLst>
                  <a:outerShdw blurRad="50800" dist="38100" dir="5400000" algn="t" rotWithShape="0">
                    <a:prstClr val="black">
                      <a:alpha val="40000"/>
                    </a:prstClr>
                  </a:outerShdw>
                </a:effectLst>
                <a:latin typeface="Calibri"/>
                <a:ea typeface="Calibri"/>
                <a:cs typeface="Calibri"/>
                <a:sym typeface="Calibri"/>
              </a:rPr>
              <a:t>How to Use Scripture for Meditation</a:t>
            </a:r>
            <a:endParaRPr sz="4000" b="1" dirty="0">
              <a:solidFill>
                <a:schemeClr val="bg1"/>
              </a:solidFill>
              <a:effectLst>
                <a:outerShdw blurRad="50800" dist="38100" dir="5400000" algn="t" rotWithShape="0">
                  <a:prstClr val="black">
                    <a:alpha val="40000"/>
                  </a:prstClr>
                </a:outerShdw>
              </a:effectLst>
              <a:latin typeface="Calibri"/>
              <a:ea typeface="Calibri"/>
              <a:cs typeface="Calibri"/>
              <a:sym typeface="Calibri"/>
            </a:endParaRPr>
          </a:p>
        </p:txBody>
      </p:sp>
      <p:sp>
        <p:nvSpPr>
          <p:cNvPr id="186" name="Google Shape;186;p17"/>
          <p:cNvSpPr txBox="1"/>
          <p:nvPr/>
        </p:nvSpPr>
        <p:spPr>
          <a:xfrm>
            <a:off x="5267810" y="1986072"/>
            <a:ext cx="3728482" cy="2829276"/>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000" b="1" u="sng" dirty="0">
                <a:solidFill>
                  <a:schemeClr val="bg1"/>
                </a:solidFill>
                <a:effectLst>
                  <a:outerShdw blurRad="50800" dist="38100" dir="5400000" algn="t" rotWithShape="0">
                    <a:schemeClr val="tx1">
                      <a:alpha val="40000"/>
                    </a:schemeClr>
                  </a:outerShdw>
                </a:effectLst>
                <a:latin typeface="Perpetua" panose="02020502060401020303" pitchFamily="18" charset="0"/>
                <a:ea typeface="Calibri"/>
                <a:cs typeface="Calibri"/>
                <a:sym typeface="Calibri"/>
              </a:rPr>
              <a:t>Two Examples:</a:t>
            </a:r>
          </a:p>
          <a:p>
            <a:pPr marL="0" lvl="0" indent="0" algn="ctr" rtl="0">
              <a:lnSpc>
                <a:spcPct val="115000"/>
              </a:lnSpc>
              <a:spcBef>
                <a:spcPts val="0"/>
              </a:spcBef>
              <a:spcAft>
                <a:spcPts val="0"/>
              </a:spcAft>
              <a:buNone/>
            </a:pPr>
            <a:r>
              <a:rPr lang="en" sz="3000" b="1" dirty="0">
                <a:solidFill>
                  <a:schemeClr val="bg1"/>
                </a:solidFill>
                <a:effectLst>
                  <a:outerShdw blurRad="50800" dist="38100" dir="5400000" algn="t" rotWithShape="0">
                    <a:schemeClr val="tx1">
                      <a:alpha val="40000"/>
                    </a:schemeClr>
                  </a:outerShdw>
                </a:effectLst>
                <a:latin typeface="Perpetua" panose="02020502060401020303" pitchFamily="18" charset="0"/>
                <a:ea typeface="Calibri"/>
                <a:cs typeface="Calibri"/>
                <a:sym typeface="Calibri"/>
              </a:rPr>
              <a:t>Lectio Divina</a:t>
            </a:r>
          </a:p>
          <a:p>
            <a:pPr marL="0" lvl="0" indent="0" algn="ctr" rtl="0">
              <a:lnSpc>
                <a:spcPct val="115000"/>
              </a:lnSpc>
              <a:spcBef>
                <a:spcPts val="0"/>
              </a:spcBef>
              <a:spcAft>
                <a:spcPts val="0"/>
              </a:spcAft>
              <a:buNone/>
            </a:pPr>
            <a:r>
              <a:rPr lang="en" sz="3000" b="1" dirty="0">
                <a:solidFill>
                  <a:schemeClr val="bg1"/>
                </a:solidFill>
                <a:effectLst>
                  <a:outerShdw blurRad="50800" dist="38100" dir="5400000" algn="t" rotWithShape="0">
                    <a:schemeClr val="tx1">
                      <a:alpha val="40000"/>
                    </a:schemeClr>
                  </a:outerShdw>
                </a:effectLst>
                <a:latin typeface="Perpetua" panose="02020502060401020303" pitchFamily="18" charset="0"/>
                <a:ea typeface="Calibri"/>
                <a:cs typeface="Calibri"/>
                <a:sym typeface="Calibri"/>
              </a:rPr>
              <a:t>Scriptural Rosary</a:t>
            </a:r>
            <a:endParaRPr sz="3000" b="1" dirty="0">
              <a:solidFill>
                <a:schemeClr val="bg1"/>
              </a:solidFill>
              <a:effectLst>
                <a:outerShdw blurRad="50800" dist="38100" dir="5400000" algn="t" rotWithShape="0">
                  <a:schemeClr val="tx1">
                    <a:alpha val="40000"/>
                  </a:schemeClr>
                </a:outerShdw>
              </a:effectLst>
              <a:latin typeface="Perpetua" panose="02020502060401020303" pitchFamily="18" charset="0"/>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0"/>
        <p:cNvGrpSpPr/>
        <p:nvPr/>
      </p:nvGrpSpPr>
      <p:grpSpPr>
        <a:xfrm>
          <a:off x="0" y="0"/>
          <a:ext cx="0" cy="0"/>
          <a:chOff x="0" y="0"/>
          <a:chExt cx="0" cy="0"/>
        </a:xfrm>
      </p:grpSpPr>
      <p:sp>
        <p:nvSpPr>
          <p:cNvPr id="191" name="Google Shape;191;p6"/>
          <p:cNvSpPr txBox="1">
            <a:spLocks noGrp="1"/>
          </p:cNvSpPr>
          <p:nvPr>
            <p:ph type="subTitle" idx="1"/>
          </p:nvPr>
        </p:nvSpPr>
        <p:spPr>
          <a:xfrm>
            <a:off x="3164158" y="1957361"/>
            <a:ext cx="5126100" cy="2886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605"/>
              <a:buNone/>
            </a:pPr>
            <a:r>
              <a:rPr lang="en" sz="2400" dirty="0">
                <a:solidFill>
                  <a:srgbClr val="7B1411"/>
                </a:solidFill>
                <a:latin typeface="Perpetua" panose="02020502060401020303" pitchFamily="18" charset="0"/>
                <a:ea typeface="Impact"/>
                <a:cs typeface="Impact"/>
                <a:sym typeface="Impact"/>
              </a:rPr>
              <a:t> “Hear, O Israel! The </a:t>
            </a:r>
            <a:r>
              <a:rPr lang="en" sz="2400" cap="small" dirty="0">
                <a:solidFill>
                  <a:srgbClr val="7B1411"/>
                </a:solidFill>
                <a:latin typeface="Perpetua" panose="02020502060401020303" pitchFamily="18" charset="0"/>
                <a:ea typeface="Impact"/>
                <a:cs typeface="Impact"/>
                <a:sym typeface="Impact"/>
              </a:rPr>
              <a:t>Lord</a:t>
            </a:r>
            <a:r>
              <a:rPr lang="en" sz="2400" dirty="0">
                <a:solidFill>
                  <a:srgbClr val="7B1411"/>
                </a:solidFill>
                <a:latin typeface="Perpetua" panose="02020502060401020303" pitchFamily="18" charset="0"/>
                <a:ea typeface="Impact"/>
                <a:cs typeface="Impact"/>
                <a:sym typeface="Impact"/>
              </a:rPr>
              <a:t> is our God, the </a:t>
            </a:r>
            <a:r>
              <a:rPr lang="en" sz="2400" cap="small" dirty="0">
                <a:solidFill>
                  <a:srgbClr val="7B1411"/>
                </a:solidFill>
                <a:latin typeface="Perpetua" panose="02020502060401020303" pitchFamily="18" charset="0"/>
                <a:ea typeface="Impact"/>
                <a:cs typeface="Impact"/>
                <a:sym typeface="Impact"/>
              </a:rPr>
              <a:t>Lord</a:t>
            </a:r>
            <a:r>
              <a:rPr lang="en" sz="2400" dirty="0">
                <a:solidFill>
                  <a:srgbClr val="7B1411"/>
                </a:solidFill>
                <a:latin typeface="Perpetua" panose="02020502060401020303" pitchFamily="18" charset="0"/>
                <a:ea typeface="Impact"/>
                <a:cs typeface="Impact"/>
                <a:sym typeface="Impact"/>
              </a:rPr>
              <a:t> alone! Therefore, you shall love the </a:t>
            </a:r>
            <a:r>
              <a:rPr lang="en" sz="2400" cap="small" dirty="0">
                <a:solidFill>
                  <a:srgbClr val="7B1411"/>
                </a:solidFill>
                <a:latin typeface="Perpetua" panose="02020502060401020303" pitchFamily="18" charset="0"/>
                <a:ea typeface="Impact"/>
                <a:cs typeface="Impact"/>
                <a:sym typeface="Impact"/>
              </a:rPr>
              <a:t>Lord</a:t>
            </a:r>
            <a:r>
              <a:rPr lang="en" sz="2400" dirty="0">
                <a:solidFill>
                  <a:srgbClr val="7B1411"/>
                </a:solidFill>
                <a:latin typeface="Perpetua" panose="02020502060401020303" pitchFamily="18" charset="0"/>
                <a:ea typeface="Impact"/>
                <a:cs typeface="Impact"/>
                <a:sym typeface="Impact"/>
              </a:rPr>
              <a:t>, your God, with your whole heart, and with your whole being, and with your whole strength.”</a:t>
            </a:r>
            <a:endParaRPr sz="2400" dirty="0">
              <a:solidFill>
                <a:srgbClr val="7B1411"/>
              </a:solidFill>
              <a:latin typeface="Perpetua" panose="02020502060401020303" pitchFamily="18" charset="0"/>
              <a:ea typeface="Impact"/>
              <a:cs typeface="Impact"/>
              <a:sym typeface="Impact"/>
            </a:endParaRPr>
          </a:p>
          <a:p>
            <a:pPr marL="0" lvl="0" indent="0" algn="ctr" rtl="0">
              <a:lnSpc>
                <a:spcPct val="100000"/>
              </a:lnSpc>
              <a:spcBef>
                <a:spcPts val="0"/>
              </a:spcBef>
              <a:spcAft>
                <a:spcPts val="0"/>
              </a:spcAft>
              <a:buSzPts val="605"/>
              <a:buNone/>
            </a:pPr>
            <a:endParaRPr lang="en" sz="2400" dirty="0">
              <a:solidFill>
                <a:srgbClr val="7B1411"/>
              </a:solidFill>
              <a:latin typeface="Perpetua" panose="02020502060401020303" pitchFamily="18" charset="0"/>
              <a:ea typeface="Impact"/>
              <a:cs typeface="Impact"/>
              <a:sym typeface="Impact"/>
            </a:endParaRPr>
          </a:p>
          <a:p>
            <a:pPr marL="0" lvl="0" indent="0" algn="r" rtl="0">
              <a:lnSpc>
                <a:spcPct val="100000"/>
              </a:lnSpc>
              <a:spcBef>
                <a:spcPts val="0"/>
              </a:spcBef>
              <a:spcAft>
                <a:spcPts val="0"/>
              </a:spcAft>
              <a:buSzPts val="605"/>
              <a:buNone/>
            </a:pPr>
            <a:r>
              <a:rPr lang="en-US" sz="2400" b="1" dirty="0">
                <a:solidFill>
                  <a:srgbClr val="7B1411"/>
                </a:solidFill>
                <a:latin typeface="Perpetua" panose="02020502060401020303" pitchFamily="18" charset="0"/>
                <a:ea typeface="Impact"/>
                <a:cs typeface="Impact"/>
                <a:sym typeface="Impact"/>
              </a:rPr>
              <a:t>Deuteronomy 6:4–5</a:t>
            </a:r>
            <a:endParaRPr sz="2440" b="1" dirty="0">
              <a:solidFill>
                <a:schemeClr val="dk1"/>
              </a:solidFill>
              <a:latin typeface="Perpetua" panose="02020502060401020303" pitchFamily="18" charset="0"/>
              <a:ea typeface="Impact"/>
              <a:cs typeface="Impact"/>
              <a:sym typeface="Impact"/>
            </a:endParaRPr>
          </a:p>
        </p:txBody>
      </p:sp>
      <p:sp>
        <p:nvSpPr>
          <p:cNvPr id="192" name="Google Shape;192;p6"/>
          <p:cNvSpPr/>
          <p:nvPr/>
        </p:nvSpPr>
        <p:spPr>
          <a:xfrm>
            <a:off x="429875" y="188375"/>
            <a:ext cx="8265000" cy="1116000"/>
          </a:xfrm>
          <a:prstGeom prst="roundRect">
            <a:avLst>
              <a:gd name="adj" fmla="val 16667"/>
            </a:avLst>
          </a:prstGeom>
          <a:solidFill>
            <a:srgbClr val="7B1411"/>
          </a:solidFill>
          <a:ln w="76200"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6"/>
          <p:cNvSpPr txBox="1"/>
          <p:nvPr/>
        </p:nvSpPr>
        <p:spPr>
          <a:xfrm>
            <a:off x="523025" y="188375"/>
            <a:ext cx="8078700" cy="20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300"/>
              <a:buFont typeface="Arial"/>
              <a:buNone/>
            </a:pPr>
            <a:r>
              <a:rPr lang="en" sz="5300" b="0" i="0" u="none" strike="noStrike" cap="none" dirty="0">
                <a:solidFill>
                  <a:schemeClr val="bg1"/>
                </a:solidFill>
                <a:effectLst>
                  <a:outerShdw blurRad="50800" dist="38100" dir="5400000" algn="t" rotWithShape="0">
                    <a:prstClr val="black">
                      <a:alpha val="40000"/>
                    </a:prstClr>
                  </a:outerShdw>
                </a:effectLst>
                <a:latin typeface="Calibri"/>
                <a:ea typeface="Calibri"/>
                <a:cs typeface="Calibri"/>
                <a:sym typeface="Calibri"/>
              </a:rPr>
              <a:t>Memorize It</a:t>
            </a:r>
            <a:endParaRPr sz="5300" b="0" i="0" u="none" strike="noStrike" cap="none" dirty="0">
              <a:solidFill>
                <a:schemeClr val="bg1"/>
              </a:solidFill>
              <a:effectLst>
                <a:outerShdw blurRad="50800" dist="38100" dir="5400000" algn="t" rotWithShape="0">
                  <a:prstClr val="black">
                    <a:alpha val="40000"/>
                  </a:prstClr>
                </a:outerShdw>
              </a:effectLst>
              <a:latin typeface="Calibri"/>
              <a:ea typeface="Calibri"/>
              <a:cs typeface="Calibri"/>
              <a:sym typeface="Calibri"/>
            </a:endParaRPr>
          </a:p>
        </p:txBody>
      </p:sp>
      <p:sp>
        <p:nvSpPr>
          <p:cNvPr id="194" name="Google Shape;194;p6"/>
          <p:cNvSpPr/>
          <p:nvPr/>
        </p:nvSpPr>
        <p:spPr>
          <a:xfrm>
            <a:off x="7651500" y="86925"/>
            <a:ext cx="1492500" cy="1065000"/>
          </a:xfrm>
          <a:prstGeom prst="cloudCallout">
            <a:avLst>
              <a:gd name="adj1" fmla="val -20833"/>
              <a:gd name="adj2" fmla="val 6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6"/>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alibri"/>
                <a:ea typeface="Calibri"/>
                <a:cs typeface="Calibri"/>
                <a:sym typeface="Calibri"/>
              </a:rPr>
              <a:t>Key</a:t>
            </a:r>
            <a:endParaRPr sz="1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alibri"/>
                <a:ea typeface="Calibri"/>
                <a:cs typeface="Calibri"/>
                <a:sym typeface="Calibri"/>
              </a:rPr>
              <a:t>Verse</a:t>
            </a:r>
            <a:endParaRPr sz="1400" b="0" i="0" u="none" strike="noStrike" cap="none">
              <a:solidFill>
                <a:srgbClr val="000000"/>
              </a:solidFill>
              <a:latin typeface="Calibri"/>
              <a:ea typeface="Calibri"/>
              <a:cs typeface="Calibri"/>
              <a:sym typeface="Calibri"/>
            </a:endParaRPr>
          </a:p>
        </p:txBody>
      </p:sp>
      <p:pic>
        <p:nvPicPr>
          <p:cNvPr id="196" name="Google Shape;196;p6"/>
          <p:cNvPicPr preferRelativeResize="0"/>
          <p:nvPr/>
        </p:nvPicPr>
        <p:blipFill rotWithShape="1">
          <a:blip r:embed="rId3">
            <a:alphaModFix/>
          </a:blip>
          <a:srcRect/>
          <a:stretch/>
        </p:blipFill>
        <p:spPr>
          <a:xfrm flipH="1">
            <a:off x="523025" y="1957361"/>
            <a:ext cx="2470075" cy="3087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subTitle" idx="1"/>
          </p:nvPr>
        </p:nvSpPr>
        <p:spPr>
          <a:xfrm>
            <a:off x="3823950" y="1729562"/>
            <a:ext cx="4895700" cy="2617213"/>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605"/>
              <a:buFont typeface="Arial"/>
              <a:buNone/>
            </a:pPr>
            <a:r>
              <a:rPr lang="en" sz="2700" dirty="0">
                <a:solidFill>
                  <a:schemeClr val="tx1"/>
                </a:solidFill>
                <a:latin typeface="Calibri"/>
                <a:ea typeface="Calibri"/>
                <a:cs typeface="Calibri"/>
                <a:sym typeface="Calibri"/>
              </a:rPr>
              <a:t>“The work of the people.” The people of God participating in the work of God. The coming together of the Church for official prayer and worship to participate in our salvation.</a:t>
            </a:r>
            <a:endParaRPr sz="2700" dirty="0">
              <a:solidFill>
                <a:schemeClr val="tx1"/>
              </a:solidFill>
              <a:latin typeface="Calibri"/>
              <a:ea typeface="Calibri"/>
              <a:cs typeface="Calibri"/>
              <a:sym typeface="Calibri"/>
            </a:endParaRPr>
          </a:p>
        </p:txBody>
      </p:sp>
      <p:sp>
        <p:nvSpPr>
          <p:cNvPr id="61" name="Google Shape;61;p2"/>
          <p:cNvSpPr/>
          <p:nvPr/>
        </p:nvSpPr>
        <p:spPr>
          <a:xfrm>
            <a:off x="424350" y="188375"/>
            <a:ext cx="8295300" cy="1116000"/>
          </a:xfrm>
          <a:prstGeom prst="roundRect">
            <a:avLst>
              <a:gd name="adj" fmla="val 16667"/>
            </a:avLst>
          </a:prstGeom>
          <a:solidFill>
            <a:srgbClr val="7B141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
          <p:cNvSpPr txBox="1"/>
          <p:nvPr/>
        </p:nvSpPr>
        <p:spPr>
          <a:xfrm>
            <a:off x="1484400" y="179475"/>
            <a:ext cx="6167100" cy="20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300"/>
              <a:buFont typeface="Arial"/>
              <a:buNone/>
            </a:pPr>
            <a:r>
              <a:rPr lang="en" sz="5300" b="0" i="0" u="none" strike="noStrike" cap="none" dirty="0">
                <a:solidFill>
                  <a:schemeClr val="lt1"/>
                </a:solidFill>
                <a:effectLst>
                  <a:outerShdw blurRad="50800" dist="38100" dir="5400000" algn="t" rotWithShape="0">
                    <a:prstClr val="black">
                      <a:alpha val="40000"/>
                    </a:prstClr>
                  </a:outerShdw>
                </a:effectLst>
                <a:latin typeface="Calibri"/>
                <a:ea typeface="Calibri"/>
                <a:cs typeface="Calibri"/>
                <a:sym typeface="Calibri"/>
              </a:rPr>
              <a:t>Liturgy</a:t>
            </a:r>
            <a:endParaRPr sz="5300" b="0" i="0" u="none" strike="noStrike" cap="none" dirty="0">
              <a:solidFill>
                <a:schemeClr val="lt1"/>
              </a:solidFill>
              <a:effectLst>
                <a:outerShdw blurRad="50800" dist="38100" dir="5400000" algn="t" rotWithShape="0">
                  <a:prstClr val="black">
                    <a:alpha val="40000"/>
                  </a:prstClr>
                </a:outerShdw>
              </a:effectLst>
              <a:latin typeface="Calibri"/>
              <a:ea typeface="Calibri"/>
              <a:cs typeface="Calibri"/>
              <a:sym typeface="Calibri"/>
            </a:endParaRPr>
          </a:p>
        </p:txBody>
      </p:sp>
      <p:sp>
        <p:nvSpPr>
          <p:cNvPr id="63" name="Google Shape;63;p2"/>
          <p:cNvSpPr/>
          <p:nvPr/>
        </p:nvSpPr>
        <p:spPr>
          <a:xfrm>
            <a:off x="7651500" y="86925"/>
            <a:ext cx="1492500" cy="1065000"/>
          </a:xfrm>
          <a:prstGeom prst="cloudCallout">
            <a:avLst>
              <a:gd name="adj1" fmla="val -20833"/>
              <a:gd name="adj2" fmla="val 6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Key</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Vocab</a:t>
            </a:r>
            <a:endParaRPr sz="1400" b="0" i="0" u="none" strike="noStrike" cap="none">
              <a:solidFill>
                <a:srgbClr val="000000"/>
              </a:solidFill>
              <a:latin typeface="Arial"/>
              <a:ea typeface="Arial"/>
              <a:cs typeface="Arial"/>
              <a:sym typeface="Arial"/>
            </a:endParaRPr>
          </a:p>
        </p:txBody>
      </p:sp>
      <p:pic>
        <p:nvPicPr>
          <p:cNvPr id="65" name="Google Shape;65;p2"/>
          <p:cNvPicPr preferRelativeResize="0"/>
          <p:nvPr/>
        </p:nvPicPr>
        <p:blipFill>
          <a:blip r:embed="rId3">
            <a:alphaModFix/>
            <a:extLst>
              <a:ext uri="{BEBA8EAE-BF5A-486C-A8C5-ECC9F3942E4B}">
                <a14:imgProps xmlns:a14="http://schemas.microsoft.com/office/drawing/2010/main">
                  <a14:imgLayer r:embed="rId4">
                    <a14:imgEffect>
                      <a14:brightnessContrast bright="2000"/>
                    </a14:imgEffect>
                  </a14:imgLayer>
                </a14:imgProps>
              </a:ext>
            </a:extLst>
          </a:blip>
          <a:stretch>
            <a:fillRect/>
          </a:stretch>
        </p:blipFill>
        <p:spPr>
          <a:xfrm>
            <a:off x="532006" y="1729562"/>
            <a:ext cx="3190473" cy="2497535"/>
          </a:xfrm>
          <a:prstGeom prst="rect">
            <a:avLst/>
          </a:prstGeom>
          <a:noFill/>
          <a:ln w="28575" cap="flat" cmpd="sng">
            <a:solidFill>
              <a:srgbClr val="7B141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txBox="1">
            <a:spLocks noGrp="1"/>
          </p:cNvSpPr>
          <p:nvPr>
            <p:ph type="subTitle" idx="1"/>
          </p:nvPr>
        </p:nvSpPr>
        <p:spPr>
          <a:xfrm>
            <a:off x="3574014" y="1557259"/>
            <a:ext cx="4612200" cy="302432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605"/>
              <a:buFont typeface="Arial"/>
              <a:buNone/>
            </a:pPr>
            <a:r>
              <a:rPr lang="en-US" sz="2400" dirty="0">
                <a:solidFill>
                  <a:schemeClr val="tx1"/>
                </a:solidFill>
                <a:latin typeface="Calibri"/>
                <a:ea typeface="Calibri"/>
                <a:cs typeface="Calibri"/>
                <a:sym typeface="Calibri"/>
              </a:rPr>
              <a:t>At Mass, during the Liturgy of the Word, the homily is a reflection given by a bishop, priest or deacon in order to expound from the biblical readings  the mysteries of the faith and the guiding principles of the Christian life.</a:t>
            </a:r>
          </a:p>
        </p:txBody>
      </p:sp>
      <p:sp>
        <p:nvSpPr>
          <p:cNvPr id="71" name="Google Shape;71;p3"/>
          <p:cNvSpPr/>
          <p:nvPr/>
        </p:nvSpPr>
        <p:spPr>
          <a:xfrm>
            <a:off x="441000" y="177537"/>
            <a:ext cx="8262000" cy="1116000"/>
          </a:xfrm>
          <a:prstGeom prst="roundRect">
            <a:avLst>
              <a:gd name="adj" fmla="val 16667"/>
            </a:avLst>
          </a:prstGeom>
          <a:solidFill>
            <a:srgbClr val="7B141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
          <p:cNvSpPr txBox="1"/>
          <p:nvPr/>
        </p:nvSpPr>
        <p:spPr>
          <a:xfrm>
            <a:off x="1484400" y="193912"/>
            <a:ext cx="6167100" cy="20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300"/>
              <a:buFont typeface="Arial"/>
              <a:buNone/>
            </a:pPr>
            <a:r>
              <a:rPr lang="en" sz="5300" b="0" i="0" u="none" strike="noStrike" cap="none" dirty="0">
                <a:solidFill>
                  <a:schemeClr val="lt1"/>
                </a:solidFill>
                <a:effectLst>
                  <a:outerShdw blurRad="50800" dist="38100" dir="5400000" algn="t" rotWithShape="0">
                    <a:prstClr val="black">
                      <a:alpha val="40000"/>
                    </a:prstClr>
                  </a:outerShdw>
                </a:effectLst>
                <a:latin typeface="Calibri"/>
                <a:ea typeface="Calibri"/>
                <a:cs typeface="Calibri"/>
                <a:sym typeface="Calibri"/>
              </a:rPr>
              <a:t>Homily</a:t>
            </a:r>
            <a:endParaRPr sz="5300" b="0" i="0" u="none" strike="noStrike" cap="none" dirty="0">
              <a:solidFill>
                <a:schemeClr val="lt1"/>
              </a:solidFill>
              <a:effectLst>
                <a:outerShdw blurRad="50800" dist="38100" dir="5400000" algn="t" rotWithShape="0">
                  <a:prstClr val="black">
                    <a:alpha val="40000"/>
                  </a:prstClr>
                </a:outerShdw>
              </a:effectLst>
              <a:latin typeface="Calibri"/>
              <a:ea typeface="Calibri"/>
              <a:cs typeface="Calibri"/>
              <a:sym typeface="Calibri"/>
            </a:endParaRPr>
          </a:p>
        </p:txBody>
      </p:sp>
      <p:sp>
        <p:nvSpPr>
          <p:cNvPr id="73" name="Google Shape;73;p3"/>
          <p:cNvSpPr/>
          <p:nvPr/>
        </p:nvSpPr>
        <p:spPr>
          <a:xfrm>
            <a:off x="7651500" y="86925"/>
            <a:ext cx="1492500" cy="1065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Key</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Vocab</a:t>
            </a:r>
            <a:endParaRPr sz="1400" b="0" i="0" u="none" strike="noStrike" cap="none">
              <a:solidFill>
                <a:srgbClr val="000000"/>
              </a:solidFill>
              <a:latin typeface="Arial"/>
              <a:ea typeface="Arial"/>
              <a:cs typeface="Arial"/>
              <a:sym typeface="Arial"/>
            </a:endParaRPr>
          </a:p>
        </p:txBody>
      </p:sp>
      <p:pic>
        <p:nvPicPr>
          <p:cNvPr id="75" name="Google Shape;75;p3"/>
          <p:cNvPicPr preferRelativeResize="0"/>
          <p:nvPr/>
        </p:nvPicPr>
        <p:blipFill>
          <a:blip r:embed="rId3">
            <a:alphaModFix/>
          </a:blip>
          <a:stretch>
            <a:fillRect/>
          </a:stretch>
        </p:blipFill>
        <p:spPr>
          <a:xfrm flipH="1">
            <a:off x="441000" y="1557259"/>
            <a:ext cx="3024325" cy="3024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xfrm>
            <a:off x="1814623" y="163800"/>
            <a:ext cx="5493490" cy="1025700"/>
          </a:xfrm>
          <a:prstGeom prst="rect">
            <a:avLst/>
          </a:prstGeom>
          <a:solidFill>
            <a:srgbClr val="7B1411">
              <a:alpha val="48000"/>
            </a:srgbClr>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4800" dirty="0">
                <a:solidFill>
                  <a:schemeClr val="lt1"/>
                </a:solidFill>
                <a:latin typeface="Calibri"/>
                <a:ea typeface="Calibri"/>
                <a:cs typeface="Calibri"/>
                <a:sym typeface="Calibri"/>
              </a:rPr>
              <a:t>Biblical    Prayers</a:t>
            </a:r>
            <a:endParaRPr sz="4800" dirty="0">
              <a:solidFill>
                <a:schemeClr val="lt1"/>
              </a:solidFill>
              <a:latin typeface="Calibri"/>
              <a:ea typeface="Calibri"/>
              <a:cs typeface="Calibri"/>
              <a:sym typeface="Calibri"/>
            </a:endParaRPr>
          </a:p>
        </p:txBody>
      </p:sp>
      <p:sp>
        <p:nvSpPr>
          <p:cNvPr id="81" name="Google Shape;81;p4"/>
          <p:cNvSpPr txBox="1">
            <a:spLocks noGrp="1"/>
          </p:cNvSpPr>
          <p:nvPr>
            <p:ph type="body" idx="1"/>
          </p:nvPr>
        </p:nvSpPr>
        <p:spPr>
          <a:xfrm>
            <a:off x="297542" y="2034363"/>
            <a:ext cx="8846457" cy="2619136"/>
          </a:xfrm>
          <a:prstGeom prst="rect">
            <a:avLst/>
          </a:prstGeom>
          <a:noFill/>
          <a:ln w="38100" cap="flat" cmpd="sng">
            <a:noFill/>
            <a:prstDash val="solid"/>
            <a:round/>
            <a:headEnd type="none" w="sm" len="sm"/>
            <a:tailEnd type="none" w="sm" len="sm"/>
          </a:ln>
        </p:spPr>
        <p:txBody>
          <a:bodyPr spcFirstLastPara="1" wrap="none" lIns="274320" tIns="182880" rIns="274320" bIns="182880" numCol="2" anchor="t" anchorCtr="0">
            <a:noAutofit/>
          </a:bodyPr>
          <a:lstStyle/>
          <a:p>
            <a:pPr marL="231775" lvl="0" indent="-230188" rtl="0">
              <a:lnSpc>
                <a:spcPct val="100000"/>
              </a:lnSpc>
              <a:spcBef>
                <a:spcPts val="0"/>
              </a:spcBef>
              <a:spcAft>
                <a:spcPts val="0"/>
              </a:spcAft>
              <a:buSzPts val="1806"/>
              <a:buNone/>
            </a:pPr>
            <a:r>
              <a:rPr lang="en" sz="3600" b="1" dirty="0">
                <a:ln>
                  <a:solidFill>
                    <a:schemeClr val="tx1"/>
                  </a:solidFill>
                </a:ln>
                <a:solidFill>
                  <a:srgbClr val="F88C03"/>
                </a:solidFill>
                <a:latin typeface="Lucida Calligraphy" panose="03010101010101010101" pitchFamily="66" charset="0"/>
                <a:ea typeface="Calibri"/>
                <a:cs typeface="Calibri"/>
                <a:sym typeface="Calibri"/>
              </a:rPr>
              <a:t>Old Testament</a:t>
            </a:r>
            <a:endParaRPr sz="3600" b="1" dirty="0">
              <a:ln>
                <a:solidFill>
                  <a:schemeClr val="tx1"/>
                </a:solidFill>
              </a:ln>
              <a:solidFill>
                <a:srgbClr val="F88C03"/>
              </a:solidFill>
              <a:latin typeface="Lucida Calligraphy" panose="03010101010101010101" pitchFamily="66" charset="0"/>
              <a:ea typeface="Calibri"/>
              <a:cs typeface="Calibri"/>
              <a:sym typeface="Calibri"/>
            </a:endParaRPr>
          </a:p>
          <a:p>
            <a:pPr marL="339725" indent="-338138">
              <a:lnSpc>
                <a:spcPct val="100000"/>
              </a:lnSpc>
              <a:spcBef>
                <a:spcPts val="1200"/>
              </a:spcBef>
              <a:spcAft>
                <a:spcPts val="600"/>
              </a:spcAft>
              <a:buClr>
                <a:srgbClr val="F88C03"/>
              </a:buClr>
              <a:buSzPts val="1806"/>
            </a:pPr>
            <a:r>
              <a:rPr lang="en" sz="3200" dirty="0">
                <a:solidFill>
                  <a:srgbClr val="F5D916"/>
                </a:solidFill>
                <a:latin typeface="Calibri"/>
                <a:ea typeface="Calibri"/>
                <a:cs typeface="Calibri"/>
                <a:sym typeface="Calibri"/>
              </a:rPr>
              <a:t>The Shema</a:t>
            </a:r>
            <a:endParaRPr sz="3200" dirty="0">
              <a:solidFill>
                <a:srgbClr val="F5D916"/>
              </a:solidFill>
              <a:latin typeface="Calibri"/>
              <a:ea typeface="Calibri"/>
              <a:cs typeface="Calibri"/>
              <a:sym typeface="Calibri"/>
            </a:endParaRPr>
          </a:p>
          <a:p>
            <a:pPr marL="339725" indent="-338138">
              <a:lnSpc>
                <a:spcPct val="100000"/>
              </a:lnSpc>
              <a:spcAft>
                <a:spcPts val="600"/>
              </a:spcAft>
              <a:buClr>
                <a:srgbClr val="F88C03"/>
              </a:buClr>
              <a:buSzPts val="1806"/>
            </a:pPr>
            <a:r>
              <a:rPr lang="en" sz="3200" dirty="0">
                <a:solidFill>
                  <a:srgbClr val="F5D916"/>
                </a:solidFill>
                <a:latin typeface="Calibri"/>
                <a:ea typeface="Calibri"/>
                <a:cs typeface="Calibri"/>
                <a:sym typeface="Calibri"/>
              </a:rPr>
              <a:t>The Psalms</a:t>
            </a:r>
            <a:endParaRPr sz="3200" dirty="0">
              <a:solidFill>
                <a:srgbClr val="F5D916"/>
              </a:solidFill>
              <a:latin typeface="Calibri"/>
              <a:ea typeface="Calibri"/>
              <a:cs typeface="Calibri"/>
              <a:sym typeface="Calibri"/>
            </a:endParaRPr>
          </a:p>
          <a:p>
            <a:pPr marL="231775" lvl="0" indent="-230188" rtl="0">
              <a:lnSpc>
                <a:spcPct val="100000"/>
              </a:lnSpc>
              <a:spcBef>
                <a:spcPts val="0"/>
              </a:spcBef>
              <a:spcAft>
                <a:spcPts val="0"/>
              </a:spcAft>
              <a:buClr>
                <a:schemeClr val="dk1"/>
              </a:buClr>
              <a:buSzPts val="1806"/>
              <a:buFont typeface="Arial"/>
              <a:buNone/>
            </a:pPr>
            <a:endParaRPr lang="en" sz="3600" b="1" u="sng" dirty="0">
              <a:solidFill>
                <a:srgbClr val="F5D916"/>
              </a:solidFill>
              <a:latin typeface="Calibri"/>
              <a:ea typeface="Calibri"/>
              <a:cs typeface="Calibri"/>
              <a:sym typeface="Calibri"/>
            </a:endParaRPr>
          </a:p>
          <a:p>
            <a:pPr marL="231775" lvl="0" indent="-230188" rtl="0">
              <a:lnSpc>
                <a:spcPct val="100000"/>
              </a:lnSpc>
              <a:spcBef>
                <a:spcPts val="0"/>
              </a:spcBef>
              <a:spcAft>
                <a:spcPts val="0"/>
              </a:spcAft>
              <a:buClr>
                <a:schemeClr val="dk1"/>
              </a:buClr>
              <a:buSzPts val="1806"/>
              <a:buFont typeface="Arial"/>
              <a:buNone/>
            </a:pPr>
            <a:endParaRPr lang="en" sz="3600" b="1" u="sng" dirty="0">
              <a:solidFill>
                <a:srgbClr val="F5D916"/>
              </a:solidFill>
              <a:latin typeface="Calibri"/>
              <a:ea typeface="Calibri"/>
              <a:cs typeface="Calibri"/>
              <a:sym typeface="Calibri"/>
            </a:endParaRPr>
          </a:p>
          <a:p>
            <a:pPr marL="231775" lvl="0" indent="-230188" rtl="0">
              <a:lnSpc>
                <a:spcPct val="100000"/>
              </a:lnSpc>
              <a:spcBef>
                <a:spcPts val="0"/>
              </a:spcBef>
              <a:spcAft>
                <a:spcPts val="0"/>
              </a:spcAft>
              <a:buClr>
                <a:schemeClr val="dk1"/>
              </a:buClr>
              <a:buSzPts val="1806"/>
              <a:buFont typeface="Arial"/>
              <a:buNone/>
            </a:pPr>
            <a:r>
              <a:rPr lang="en" sz="3600" b="1" dirty="0">
                <a:ln>
                  <a:solidFill>
                    <a:schemeClr val="tx1"/>
                  </a:solidFill>
                </a:ln>
                <a:solidFill>
                  <a:srgbClr val="F88C03"/>
                </a:solidFill>
                <a:latin typeface="Lucida Calligraphy" panose="03010101010101010101" pitchFamily="66" charset="0"/>
                <a:ea typeface="Calibri"/>
                <a:cs typeface="Calibri"/>
                <a:sym typeface="Calibri"/>
              </a:rPr>
              <a:t>New</a:t>
            </a:r>
            <a:r>
              <a:rPr lang="en" sz="3600" b="1" dirty="0">
                <a:solidFill>
                  <a:srgbClr val="F88C03"/>
                </a:solidFill>
                <a:latin typeface="Lucida Calligraphy" panose="03010101010101010101" pitchFamily="66" charset="0"/>
                <a:ea typeface="Calibri"/>
                <a:cs typeface="Calibri"/>
                <a:sym typeface="Calibri"/>
              </a:rPr>
              <a:t> </a:t>
            </a:r>
            <a:r>
              <a:rPr lang="en" sz="3600" b="1" dirty="0">
                <a:ln>
                  <a:solidFill>
                    <a:schemeClr val="tx1"/>
                  </a:solidFill>
                </a:ln>
                <a:solidFill>
                  <a:srgbClr val="F88C03"/>
                </a:solidFill>
                <a:latin typeface="Lucida Calligraphy" panose="03010101010101010101" pitchFamily="66" charset="0"/>
                <a:ea typeface="Calibri"/>
                <a:cs typeface="Calibri"/>
                <a:sym typeface="Calibri"/>
              </a:rPr>
              <a:t>Testament</a:t>
            </a:r>
            <a:endParaRPr sz="3600" b="1" dirty="0">
              <a:ln>
                <a:solidFill>
                  <a:schemeClr val="tx1"/>
                </a:solidFill>
              </a:ln>
              <a:solidFill>
                <a:srgbClr val="F88C03"/>
              </a:solidFill>
              <a:latin typeface="Lucida Calligraphy" panose="03010101010101010101" pitchFamily="66" charset="0"/>
              <a:ea typeface="Calibri"/>
              <a:cs typeface="Calibri"/>
              <a:sym typeface="Calibri"/>
            </a:endParaRPr>
          </a:p>
          <a:p>
            <a:pPr marL="339725" indent="-339725">
              <a:lnSpc>
                <a:spcPct val="100000"/>
              </a:lnSpc>
              <a:spcBef>
                <a:spcPts val="1200"/>
              </a:spcBef>
              <a:spcAft>
                <a:spcPts val="600"/>
              </a:spcAft>
              <a:buClr>
                <a:srgbClr val="F88C03"/>
              </a:buClr>
              <a:buSzPts val="1806"/>
            </a:pPr>
            <a:r>
              <a:rPr lang="en" sz="3200" dirty="0">
                <a:solidFill>
                  <a:srgbClr val="F5D916"/>
                </a:solidFill>
                <a:latin typeface="Calibri"/>
                <a:ea typeface="Calibri"/>
                <a:cs typeface="Calibri"/>
                <a:sym typeface="Calibri"/>
              </a:rPr>
              <a:t>The Lord’s Prayer    (Our Father)</a:t>
            </a:r>
            <a:endParaRPr sz="3200" dirty="0">
              <a:solidFill>
                <a:srgbClr val="F5D916"/>
              </a:solidFill>
              <a:latin typeface="Calibri"/>
              <a:ea typeface="Calibri"/>
              <a:cs typeface="Calibri"/>
              <a:sym typeface="Calibri"/>
            </a:endParaRPr>
          </a:p>
          <a:p>
            <a:pPr marL="339725" indent="-339725">
              <a:lnSpc>
                <a:spcPct val="100000"/>
              </a:lnSpc>
              <a:spcAft>
                <a:spcPts val="600"/>
              </a:spcAft>
              <a:buClr>
                <a:srgbClr val="F88C03"/>
              </a:buClr>
              <a:buSzPts val="1806"/>
            </a:pPr>
            <a:r>
              <a:rPr lang="en" sz="3200" dirty="0">
                <a:solidFill>
                  <a:srgbClr val="F5D916"/>
                </a:solidFill>
                <a:latin typeface="Calibri"/>
                <a:ea typeface="Calibri"/>
                <a:cs typeface="Calibri"/>
                <a:sym typeface="Calibri"/>
              </a:rPr>
              <a:t>The Hail Mary</a:t>
            </a:r>
            <a:endParaRPr sz="3200" dirty="0">
              <a:solidFill>
                <a:srgbClr val="F5D916"/>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5"/>
          <p:cNvSpPr txBox="1">
            <a:spLocks noGrp="1"/>
          </p:cNvSpPr>
          <p:nvPr>
            <p:ph type="subTitle" idx="1"/>
          </p:nvPr>
        </p:nvSpPr>
        <p:spPr>
          <a:xfrm>
            <a:off x="4572000" y="1640114"/>
            <a:ext cx="3991572" cy="3069772"/>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605"/>
              <a:buFont typeface="Arial"/>
              <a:buNone/>
            </a:pPr>
            <a:r>
              <a:rPr lang="en-US" sz="2000" dirty="0">
                <a:solidFill>
                  <a:schemeClr val="dk1"/>
                </a:solidFill>
                <a:latin typeface="Calibri"/>
                <a:ea typeface="Calibri"/>
                <a:cs typeface="Calibri"/>
                <a:sym typeface="Calibri"/>
              </a:rPr>
              <a:t>The </a:t>
            </a:r>
            <a:r>
              <a:rPr lang="en-US" sz="2000" i="1" dirty="0">
                <a:solidFill>
                  <a:schemeClr val="dk1"/>
                </a:solidFill>
                <a:latin typeface="Calibri"/>
                <a:ea typeface="Calibri"/>
                <a:cs typeface="Calibri"/>
                <a:sym typeface="Calibri"/>
              </a:rPr>
              <a:t>Sh’ma Israel </a:t>
            </a:r>
            <a:r>
              <a:rPr lang="en-US" sz="2000" dirty="0">
                <a:solidFill>
                  <a:schemeClr val="dk1"/>
                </a:solidFill>
                <a:latin typeface="Calibri"/>
                <a:ea typeface="Calibri"/>
                <a:cs typeface="Calibri"/>
                <a:sym typeface="Calibri"/>
              </a:rPr>
              <a:t>or </a:t>
            </a:r>
            <a:r>
              <a:rPr lang="en-US" sz="2000" i="1" dirty="0">
                <a:solidFill>
                  <a:schemeClr val="dk1"/>
                </a:solidFill>
                <a:latin typeface="Calibri"/>
                <a:ea typeface="Calibri"/>
                <a:cs typeface="Calibri"/>
                <a:sym typeface="Calibri"/>
              </a:rPr>
              <a:t>Shema Yisrael</a:t>
            </a:r>
            <a:r>
              <a:rPr lang="en-US" sz="2000" dirty="0">
                <a:solidFill>
                  <a:schemeClr val="dk1"/>
                </a:solidFill>
                <a:latin typeface="Calibri"/>
                <a:ea typeface="Calibri"/>
                <a:cs typeface="Calibri"/>
                <a:sym typeface="Calibri"/>
              </a:rPr>
              <a:t> is considered the most important part of Jewish prayer. It is recited twice daily by observant Jews as a </a:t>
            </a:r>
            <a:r>
              <a:rPr lang="en-US" sz="2000" i="1" dirty="0">
                <a:solidFill>
                  <a:schemeClr val="dk1"/>
                </a:solidFill>
                <a:latin typeface="Calibri"/>
                <a:ea typeface="Calibri"/>
                <a:cs typeface="Calibri"/>
                <a:sym typeface="Calibri"/>
              </a:rPr>
              <a:t>mitzva</a:t>
            </a:r>
            <a:r>
              <a:rPr lang="en-US" sz="2000" dirty="0">
                <a:solidFill>
                  <a:schemeClr val="dk1"/>
                </a:solidFill>
                <a:latin typeface="Calibri"/>
                <a:ea typeface="Calibri"/>
                <a:cs typeface="Calibri"/>
                <a:sym typeface="Calibri"/>
              </a:rPr>
              <a:t>—that is, a religious commandment. In the Catholic Liturgy of the Hours, the </a:t>
            </a:r>
            <a:r>
              <a:rPr lang="en-US" sz="2000" i="1" dirty="0">
                <a:solidFill>
                  <a:schemeClr val="dk1"/>
                </a:solidFill>
                <a:latin typeface="Calibri"/>
                <a:ea typeface="Calibri"/>
                <a:cs typeface="Calibri"/>
                <a:sym typeface="Calibri"/>
              </a:rPr>
              <a:t>Sh’ma</a:t>
            </a:r>
            <a:r>
              <a:rPr lang="en-US" sz="2000" dirty="0">
                <a:solidFill>
                  <a:schemeClr val="dk1"/>
                </a:solidFill>
                <a:latin typeface="Calibri"/>
                <a:ea typeface="Calibri"/>
                <a:cs typeface="Calibri"/>
                <a:sym typeface="Calibri"/>
              </a:rPr>
              <a:t> is recited as part of Night Prayer (Compline) every Saturday.</a:t>
            </a:r>
            <a:endParaRPr sz="2000" dirty="0">
              <a:solidFill>
                <a:schemeClr val="dk1"/>
              </a:solidFill>
              <a:latin typeface="Calibri"/>
              <a:ea typeface="Calibri"/>
              <a:cs typeface="Calibri"/>
              <a:sym typeface="Calibri"/>
            </a:endParaRPr>
          </a:p>
        </p:txBody>
      </p:sp>
      <p:sp>
        <p:nvSpPr>
          <p:cNvPr id="88" name="Google Shape;88;p5"/>
          <p:cNvSpPr/>
          <p:nvPr/>
        </p:nvSpPr>
        <p:spPr>
          <a:xfrm>
            <a:off x="380400" y="188375"/>
            <a:ext cx="8383200" cy="1116000"/>
          </a:xfrm>
          <a:prstGeom prst="roundRect">
            <a:avLst>
              <a:gd name="adj" fmla="val 16667"/>
            </a:avLst>
          </a:prstGeom>
          <a:solidFill>
            <a:srgbClr val="7B141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5"/>
          <p:cNvSpPr txBox="1"/>
          <p:nvPr/>
        </p:nvSpPr>
        <p:spPr>
          <a:xfrm>
            <a:off x="1488450" y="188375"/>
            <a:ext cx="6167100" cy="20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300"/>
              <a:buFont typeface="Arial"/>
              <a:buNone/>
            </a:pPr>
            <a:r>
              <a:rPr lang="en" sz="5300" b="0" i="0" u="none" strike="noStrike" cap="none" dirty="0">
                <a:solidFill>
                  <a:schemeClr val="lt1"/>
                </a:solidFill>
                <a:effectLst>
                  <a:outerShdw blurRad="50800" dist="38100" dir="5400000" algn="t" rotWithShape="0">
                    <a:prstClr val="black">
                      <a:alpha val="40000"/>
                    </a:prstClr>
                  </a:outerShdw>
                </a:effectLst>
                <a:latin typeface="Calibri"/>
                <a:ea typeface="Calibri"/>
                <a:cs typeface="Calibri"/>
                <a:sym typeface="Calibri"/>
              </a:rPr>
              <a:t>Sh’ma</a:t>
            </a:r>
            <a:endParaRPr sz="5300" b="0" i="0" u="none" strike="noStrike" cap="none" dirty="0">
              <a:solidFill>
                <a:schemeClr val="lt1"/>
              </a:solidFill>
              <a:effectLst>
                <a:outerShdw blurRad="50800" dist="38100" dir="5400000" algn="t" rotWithShape="0">
                  <a:prstClr val="black">
                    <a:alpha val="40000"/>
                  </a:prstClr>
                </a:outerShdw>
              </a:effectLst>
              <a:latin typeface="Calibri"/>
              <a:ea typeface="Calibri"/>
              <a:cs typeface="Calibri"/>
              <a:sym typeface="Calibri"/>
            </a:endParaRPr>
          </a:p>
        </p:txBody>
      </p:sp>
      <p:sp>
        <p:nvSpPr>
          <p:cNvPr id="90" name="Google Shape;90;p5"/>
          <p:cNvSpPr/>
          <p:nvPr/>
        </p:nvSpPr>
        <p:spPr>
          <a:xfrm>
            <a:off x="7651500" y="86925"/>
            <a:ext cx="1492500" cy="1065000"/>
          </a:xfrm>
          <a:prstGeom prst="cloudCallout">
            <a:avLst>
              <a:gd name="adj1" fmla="val -20833"/>
              <a:gd name="adj2" fmla="val 6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5"/>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Key</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Vocab</a:t>
            </a:r>
            <a:endParaRPr sz="1400" b="0" i="0" u="none" strike="noStrike" cap="none">
              <a:solidFill>
                <a:srgbClr val="000000"/>
              </a:solidFill>
              <a:latin typeface="Arial"/>
              <a:ea typeface="Arial"/>
              <a:cs typeface="Arial"/>
              <a:sym typeface="Arial"/>
            </a:endParaRPr>
          </a:p>
        </p:txBody>
      </p:sp>
      <p:pic>
        <p:nvPicPr>
          <p:cNvPr id="92" name="Google Shape;92;p5"/>
          <p:cNvPicPr preferRelativeResize="0"/>
          <p:nvPr/>
        </p:nvPicPr>
        <p:blipFill>
          <a:blip r:embed="rId3"/>
          <a:srcRect/>
          <a:stretch/>
        </p:blipFill>
        <p:spPr>
          <a:xfrm>
            <a:off x="580428" y="1954979"/>
            <a:ext cx="3785470" cy="1695364"/>
          </a:xfrm>
          <a:prstGeom prst="rect">
            <a:avLst/>
          </a:prstGeom>
          <a:noFill/>
          <a:ln w="28575" cap="flat" cmpd="sng">
            <a:solidFill>
              <a:srgbClr val="7B141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7"/>
          <p:cNvSpPr txBox="1">
            <a:spLocks noGrp="1"/>
          </p:cNvSpPr>
          <p:nvPr>
            <p:ph type="body" idx="1"/>
          </p:nvPr>
        </p:nvSpPr>
        <p:spPr>
          <a:xfrm>
            <a:off x="956930" y="1638558"/>
            <a:ext cx="4058870" cy="258627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SzPts val="1800"/>
              <a:buNone/>
            </a:pPr>
            <a:r>
              <a:rPr lang="en" sz="2800" dirty="0">
                <a:solidFill>
                  <a:schemeClr val="tx1"/>
                </a:solidFill>
                <a:latin typeface="Calibri" panose="020F0502020204030204" pitchFamily="34" charset="0"/>
                <a:ea typeface="Calibri"/>
                <a:cs typeface="Calibri" panose="020F0502020204030204" pitchFamily="34" charset="0"/>
                <a:sym typeface="Calibri"/>
              </a:rPr>
              <a:t>Why do you think it is important to use prayers that are in the Bible when we come together to worship God?</a:t>
            </a:r>
            <a:endParaRPr sz="280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98" name="Google Shape;98;p7"/>
          <p:cNvPicPr preferRelativeResize="0"/>
          <p:nvPr/>
        </p:nvPicPr>
        <p:blipFill rotWithShape="1">
          <a:blip r:embed="rId3">
            <a:alphaModFix/>
          </a:blip>
          <a:srcRect/>
          <a:stretch/>
        </p:blipFill>
        <p:spPr>
          <a:xfrm>
            <a:off x="5488979" y="1638558"/>
            <a:ext cx="3034375" cy="2586275"/>
          </a:xfrm>
          <a:prstGeom prst="rect">
            <a:avLst/>
          </a:prstGeom>
          <a:noFill/>
          <a:ln>
            <a:noFill/>
          </a:ln>
        </p:spPr>
      </p:pic>
      <p:sp>
        <p:nvSpPr>
          <p:cNvPr id="99" name="Google Shape;99;p7"/>
          <p:cNvSpPr/>
          <p:nvPr/>
        </p:nvSpPr>
        <p:spPr>
          <a:xfrm rot="10800000">
            <a:off x="460600" y="243100"/>
            <a:ext cx="8227200" cy="909300"/>
          </a:xfrm>
          <a:prstGeom prst="bevel">
            <a:avLst>
              <a:gd name="adj" fmla="val 12500"/>
            </a:avLst>
          </a:prstGeom>
          <a:solidFill>
            <a:srgbClr val="7B141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7"/>
          <p:cNvSpPr txBox="1"/>
          <p:nvPr/>
        </p:nvSpPr>
        <p:spPr>
          <a:xfrm>
            <a:off x="1661250" y="243025"/>
            <a:ext cx="5821500" cy="51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990"/>
              <a:buFont typeface="Arial"/>
              <a:buNone/>
            </a:pPr>
            <a:r>
              <a:rPr lang="en" sz="4120" b="1" i="0" u="none" strike="noStrike" cap="none" dirty="0">
                <a:solidFill>
                  <a:schemeClr val="lt1"/>
                </a:solidFill>
                <a:effectLst>
                  <a:outerShdw blurRad="50800" dist="38100" dir="5400000" algn="t" rotWithShape="0">
                    <a:prstClr val="black">
                      <a:alpha val="40000"/>
                    </a:prstClr>
                  </a:outerShdw>
                </a:effectLst>
                <a:latin typeface="Calibri"/>
                <a:ea typeface="Calibri"/>
                <a:cs typeface="Calibri"/>
                <a:sym typeface="Calibri"/>
              </a:rPr>
              <a:t>Turn and Talk</a:t>
            </a:r>
            <a:endParaRPr sz="1400" b="0" i="0" u="none" strike="noStrike" cap="none" dirty="0">
              <a:solidFill>
                <a:schemeClr val="lt1"/>
              </a:solidFill>
              <a:effectLst>
                <a:outerShdw blurRad="50800" dist="38100" dir="5400000" algn="t" rotWithShape="0">
                  <a:prstClr val="black">
                    <a:alpha val="40000"/>
                  </a:prstClr>
                </a:outerShdw>
              </a:effectLs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04"/>
        <p:cNvGrpSpPr/>
        <p:nvPr/>
      </p:nvGrpSpPr>
      <p:grpSpPr>
        <a:xfrm>
          <a:off x="0" y="0"/>
          <a:ext cx="0" cy="0"/>
          <a:chOff x="0" y="0"/>
          <a:chExt cx="0" cy="0"/>
        </a:xfrm>
      </p:grpSpPr>
      <p:sp>
        <p:nvSpPr>
          <p:cNvPr id="105" name="Google Shape;105;p8"/>
          <p:cNvSpPr txBox="1">
            <a:spLocks noGrp="1"/>
          </p:cNvSpPr>
          <p:nvPr>
            <p:ph type="title"/>
          </p:nvPr>
        </p:nvSpPr>
        <p:spPr>
          <a:xfrm>
            <a:off x="266218" y="161458"/>
            <a:ext cx="8611564" cy="927100"/>
          </a:xfrm>
          <a:prstGeom prst="round2DiagRect">
            <a:avLst>
              <a:gd name="adj1" fmla="val 50000"/>
              <a:gd name="adj2" fmla="val 0"/>
            </a:avLst>
          </a:prstGeom>
          <a:solidFill>
            <a:srgbClr val="7B141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90"/>
              <a:buNone/>
            </a:pPr>
            <a:r>
              <a:rPr lang="en" sz="4000" dirty="0">
                <a:solidFill>
                  <a:schemeClr val="bg1"/>
                </a:solidFill>
                <a:latin typeface="Calibri"/>
                <a:ea typeface="Calibri"/>
                <a:cs typeface="Calibri"/>
                <a:sym typeface="Calibri"/>
              </a:rPr>
              <a:t>Scripture at Mass</a:t>
            </a:r>
            <a:endParaRPr sz="4000" dirty="0">
              <a:solidFill>
                <a:schemeClr val="bg1"/>
              </a:solidFill>
              <a:latin typeface="Calibri"/>
              <a:ea typeface="Calibri"/>
              <a:cs typeface="Calibri"/>
              <a:sym typeface="Calibri"/>
            </a:endParaRPr>
          </a:p>
        </p:txBody>
      </p:sp>
      <p:pic>
        <p:nvPicPr>
          <p:cNvPr id="107" name="Google Shape;107;p8"/>
          <p:cNvPicPr preferRelativeResize="0"/>
          <p:nvPr/>
        </p:nvPicPr>
        <p:blipFill>
          <a:blip r:embed="rId4">
            <a:alphaModFix/>
          </a:blip>
          <a:stretch>
            <a:fillRect/>
          </a:stretch>
        </p:blipFill>
        <p:spPr>
          <a:xfrm>
            <a:off x="375095" y="1240757"/>
            <a:ext cx="2806255" cy="3741285"/>
          </a:xfrm>
          <a:prstGeom prst="rect">
            <a:avLst/>
          </a:prstGeom>
          <a:noFill/>
          <a:ln w="57150" cap="flat" cmpd="sng">
            <a:solidFill>
              <a:srgbClr val="7B1411"/>
            </a:solidFill>
            <a:prstDash val="solid"/>
            <a:round/>
            <a:headEnd type="none" w="sm" len="sm"/>
            <a:tailEnd type="none" w="sm" len="sm"/>
          </a:ln>
        </p:spPr>
      </p:pic>
      <p:sp>
        <p:nvSpPr>
          <p:cNvPr id="2" name="TextBox 1">
            <a:extLst>
              <a:ext uri="{FF2B5EF4-FFF2-40B4-BE49-F238E27FC236}">
                <a16:creationId xmlns:a16="http://schemas.microsoft.com/office/drawing/2014/main" id="{CA575D3D-1180-8B04-9BF0-C3A681A7E2E4}"/>
              </a:ext>
            </a:extLst>
          </p:cNvPr>
          <p:cNvSpPr txBox="1"/>
          <p:nvPr/>
        </p:nvSpPr>
        <p:spPr>
          <a:xfrm>
            <a:off x="3551275" y="1173456"/>
            <a:ext cx="5217630" cy="3821968"/>
          </a:xfrm>
          <a:prstGeom prst="rect">
            <a:avLst/>
          </a:prstGeom>
          <a:noFill/>
          <a:ln w="57150">
            <a:solidFill>
              <a:srgbClr val="7B1411"/>
            </a:solidFill>
          </a:ln>
        </p:spPr>
        <p:txBody>
          <a:bodyPr wrap="square" lIns="274320" rIns="274320" rtlCol="0" anchor="ctr">
            <a:noAutofit/>
          </a:bodyPr>
          <a:lstStyle/>
          <a:p>
            <a:pPr>
              <a:spcAft>
                <a:spcPts val="600"/>
              </a:spcAft>
            </a:pPr>
            <a:r>
              <a:rPr lang="en-US" sz="1600" b="1" dirty="0">
                <a:solidFill>
                  <a:srgbClr val="7B1411"/>
                </a:solidFill>
                <a:latin typeface="Calibri" panose="020F0502020204030204" pitchFamily="34" charset="0"/>
                <a:cs typeface="Calibri" panose="020F0502020204030204" pitchFamily="34" charset="0"/>
              </a:rPr>
              <a:t>The Catholic Mass has two main parts:</a:t>
            </a:r>
          </a:p>
          <a:p>
            <a:pPr marL="274320" indent="-182880">
              <a:spcAft>
                <a:spcPts val="600"/>
              </a:spcAft>
              <a:buFont typeface="Wingdings" panose="05000000000000000000" pitchFamily="2" charset="2"/>
              <a:buChar char="§"/>
            </a:pPr>
            <a:r>
              <a:rPr lang="en-US" sz="1600" dirty="0">
                <a:latin typeface="Perpetua" panose="02020502060401020303" pitchFamily="18" charset="0"/>
                <a:cs typeface="Calibri" panose="020F0502020204030204" pitchFamily="34" charset="0"/>
              </a:rPr>
              <a:t>Liturgy of the Word</a:t>
            </a:r>
          </a:p>
          <a:p>
            <a:pPr marL="274320" indent="-182880">
              <a:spcAft>
                <a:spcPts val="600"/>
              </a:spcAft>
              <a:buFont typeface="Wingdings" panose="05000000000000000000" pitchFamily="2" charset="2"/>
              <a:buChar char="§"/>
            </a:pPr>
            <a:r>
              <a:rPr lang="en-US" sz="1600" dirty="0">
                <a:latin typeface="Perpetua" panose="02020502060401020303" pitchFamily="18" charset="0"/>
                <a:cs typeface="Calibri" panose="020F0502020204030204" pitchFamily="34" charset="0"/>
              </a:rPr>
              <a:t>Liturgy of the Eucharist</a:t>
            </a:r>
            <a:endParaRPr lang="en-US" dirty="0">
              <a:latin typeface="Calibri" panose="020F0502020204030204" pitchFamily="34" charset="0"/>
              <a:cs typeface="Calibri" panose="020F0502020204030204" pitchFamily="34" charset="0"/>
            </a:endParaRPr>
          </a:p>
          <a:p>
            <a:pPr>
              <a:spcAft>
                <a:spcPts val="600"/>
              </a:spcAft>
            </a:pPr>
            <a:r>
              <a:rPr lang="en-US" sz="1600" b="1" dirty="0">
                <a:solidFill>
                  <a:srgbClr val="7B1411"/>
                </a:solidFill>
                <a:latin typeface="Calibri" panose="020F0502020204030204" pitchFamily="34" charset="0"/>
                <a:cs typeface="Calibri" panose="020F0502020204030204" pitchFamily="34" charset="0"/>
              </a:rPr>
              <a:t>The Liturgy of the Word</a:t>
            </a:r>
          </a:p>
          <a:p>
            <a:pPr marL="274320" indent="-182880">
              <a:spcAft>
                <a:spcPts val="600"/>
              </a:spcAft>
              <a:buFont typeface="Wingdings" panose="05000000000000000000" pitchFamily="2" charset="2"/>
              <a:buChar char="§"/>
            </a:pPr>
            <a:r>
              <a:rPr lang="en-US" sz="1600" dirty="0">
                <a:latin typeface="Perpetua" panose="02020502060401020303" pitchFamily="18" charset="0"/>
                <a:cs typeface="Calibri" panose="020F0502020204030204" pitchFamily="34" charset="0"/>
              </a:rPr>
              <a:t>Scripture is read aloud</a:t>
            </a:r>
          </a:p>
          <a:p>
            <a:pPr marL="457200" indent="-182880">
              <a:spcAft>
                <a:spcPts val="600"/>
              </a:spcAft>
              <a:buFont typeface="Courier New" panose="02070309020205020404" pitchFamily="49" charset="0"/>
              <a:buChar char="o"/>
            </a:pPr>
            <a:r>
              <a:rPr lang="en-US" sz="1600" b="1" dirty="0">
                <a:latin typeface="Perpetua" panose="02020502060401020303" pitchFamily="18" charset="0"/>
                <a:cs typeface="Calibri" panose="020F0502020204030204" pitchFamily="34" charset="0"/>
              </a:rPr>
              <a:t>First Reading </a:t>
            </a:r>
            <a:r>
              <a:rPr lang="en-US" sz="1600" dirty="0">
                <a:latin typeface="Perpetua" panose="02020502060401020303" pitchFamily="18" charset="0"/>
                <a:cs typeface="Calibri" panose="020F0502020204030204" pitchFamily="34" charset="0"/>
              </a:rPr>
              <a:t>from the Old Testament</a:t>
            </a:r>
          </a:p>
          <a:p>
            <a:pPr marL="457200" indent="-182880">
              <a:spcAft>
                <a:spcPts val="600"/>
              </a:spcAft>
              <a:buFont typeface="Courier New" panose="02070309020205020404" pitchFamily="49" charset="0"/>
              <a:buChar char="o"/>
            </a:pPr>
            <a:r>
              <a:rPr lang="en-US" sz="1600" b="1" dirty="0">
                <a:latin typeface="Perpetua" panose="02020502060401020303" pitchFamily="18" charset="0"/>
                <a:cs typeface="Calibri" panose="020F0502020204030204" pitchFamily="34" charset="0"/>
              </a:rPr>
              <a:t>Responsorial Psalm </a:t>
            </a:r>
            <a:r>
              <a:rPr lang="en-US" sz="1600" dirty="0">
                <a:latin typeface="Perpetua" panose="02020502060401020303" pitchFamily="18" charset="0"/>
                <a:cs typeface="Calibri" panose="020F0502020204030204" pitchFamily="34" charset="0"/>
              </a:rPr>
              <a:t>(Book of Psalms, Old Testament)</a:t>
            </a:r>
          </a:p>
          <a:p>
            <a:pPr marL="457200" indent="-182880">
              <a:spcAft>
                <a:spcPts val="600"/>
              </a:spcAft>
              <a:buFont typeface="Courier New" panose="02070309020205020404" pitchFamily="49" charset="0"/>
              <a:buChar char="o"/>
            </a:pPr>
            <a:r>
              <a:rPr lang="en-US" sz="1600" b="1" dirty="0">
                <a:latin typeface="Perpetua" panose="02020502060401020303" pitchFamily="18" charset="0"/>
                <a:cs typeface="Calibri" panose="020F0502020204030204" pitchFamily="34" charset="0"/>
              </a:rPr>
              <a:t>Second Reading </a:t>
            </a:r>
            <a:r>
              <a:rPr lang="en-US" sz="1600" dirty="0">
                <a:latin typeface="Perpetua" panose="02020502060401020303" pitchFamily="18" charset="0"/>
                <a:cs typeface="Calibri" panose="020F0502020204030204" pitchFamily="34" charset="0"/>
              </a:rPr>
              <a:t>usually from a letter of St. Paul (New Testament)</a:t>
            </a:r>
          </a:p>
          <a:p>
            <a:pPr marL="457200" indent="-182880">
              <a:spcAft>
                <a:spcPts val="1800"/>
              </a:spcAft>
              <a:buFont typeface="Courier New" panose="02070309020205020404" pitchFamily="49" charset="0"/>
              <a:buChar char="o"/>
            </a:pPr>
            <a:r>
              <a:rPr lang="en-US" sz="1600" b="1" dirty="0">
                <a:latin typeface="Perpetua" panose="02020502060401020303" pitchFamily="18" charset="0"/>
                <a:cs typeface="Calibri" panose="020F0502020204030204" pitchFamily="34" charset="0"/>
              </a:rPr>
              <a:t>The Gospel Reading </a:t>
            </a:r>
            <a:r>
              <a:rPr lang="en-US" sz="1600" dirty="0">
                <a:latin typeface="Perpetua" panose="02020502060401020303" pitchFamily="18" charset="0"/>
                <a:cs typeface="Calibri" panose="020F0502020204030204" pitchFamily="34" charset="0"/>
              </a:rPr>
              <a:t>from Matthew, Mark, Luke, or John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11"/>
        <p:cNvGrpSpPr/>
        <p:nvPr/>
      </p:nvGrpSpPr>
      <p:grpSpPr>
        <a:xfrm>
          <a:off x="0" y="0"/>
          <a:ext cx="0" cy="0"/>
          <a:chOff x="0" y="0"/>
          <a:chExt cx="0" cy="0"/>
        </a:xfrm>
      </p:grpSpPr>
      <p:pic>
        <p:nvPicPr>
          <p:cNvPr id="112" name="Google Shape;112;p9"/>
          <p:cNvPicPr preferRelativeResize="0"/>
          <p:nvPr/>
        </p:nvPicPr>
        <p:blipFill rotWithShape="1">
          <a:blip r:embed="rId4">
            <a:alphaModFix/>
          </a:blip>
          <a:srcRect/>
          <a:stretch/>
        </p:blipFill>
        <p:spPr>
          <a:xfrm>
            <a:off x="935646" y="1531738"/>
            <a:ext cx="931391" cy="1834248"/>
          </a:xfrm>
          <a:prstGeom prst="rect">
            <a:avLst/>
          </a:prstGeom>
          <a:noFill/>
          <a:ln>
            <a:noFill/>
          </a:ln>
        </p:spPr>
      </p:pic>
      <p:sp>
        <p:nvSpPr>
          <p:cNvPr id="113" name="Google Shape;113;p9"/>
          <p:cNvSpPr txBox="1"/>
          <p:nvPr/>
        </p:nvSpPr>
        <p:spPr>
          <a:xfrm>
            <a:off x="488340" y="226893"/>
            <a:ext cx="1826005" cy="1144707"/>
          </a:xfrm>
          <a:prstGeom prst="rect">
            <a:avLst/>
          </a:prstGeom>
          <a:solidFill>
            <a:srgbClr val="F5DDB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dirty="0">
                <a:solidFill>
                  <a:srgbClr val="7B1411"/>
                </a:solidFill>
                <a:latin typeface="Calibri"/>
                <a:ea typeface="Calibri"/>
                <a:cs typeface="Calibri"/>
                <a:sym typeface="Calibri"/>
              </a:rPr>
              <a:t>Lector:</a:t>
            </a:r>
            <a:r>
              <a:rPr lang="en" sz="1500" b="0" i="0" u="none" strike="noStrike" cap="none" dirty="0">
                <a:solidFill>
                  <a:schemeClr val="tx1"/>
                </a:solidFill>
                <a:latin typeface="Calibri"/>
                <a:ea typeface="Calibri"/>
                <a:cs typeface="Calibri"/>
                <a:sym typeface="Calibri"/>
              </a:rPr>
              <a:t> </a:t>
            </a:r>
          </a:p>
          <a:p>
            <a:pPr marL="0" marR="0" lvl="0" indent="0" algn="ctr" rtl="0">
              <a:lnSpc>
                <a:spcPct val="100000"/>
              </a:lnSpc>
              <a:spcBef>
                <a:spcPts val="0"/>
              </a:spcBef>
              <a:spcAft>
                <a:spcPts val="0"/>
              </a:spcAft>
              <a:buClr>
                <a:srgbClr val="000000"/>
              </a:buClr>
              <a:buSzPts val="1500"/>
              <a:buFont typeface="Arial"/>
              <a:buNone/>
            </a:pPr>
            <a:r>
              <a:rPr lang="en" sz="1500" b="0" i="0" u="none" strike="noStrike" cap="none" dirty="0">
                <a:solidFill>
                  <a:schemeClr val="tx1"/>
                </a:solidFill>
                <a:latin typeface="Calibri"/>
                <a:ea typeface="Calibri"/>
                <a:cs typeface="Calibri"/>
                <a:sym typeface="Calibri"/>
              </a:rPr>
              <a:t>One who reads at the lectern at Mass.</a:t>
            </a:r>
            <a:endParaRPr sz="1500" b="0" i="0" u="none" strike="noStrike" cap="none" dirty="0">
              <a:solidFill>
                <a:schemeClr val="tx1"/>
              </a:solidFill>
              <a:latin typeface="Calibri"/>
              <a:ea typeface="Calibri"/>
              <a:cs typeface="Calibri"/>
              <a:sym typeface="Calibri"/>
            </a:endParaRPr>
          </a:p>
        </p:txBody>
      </p:sp>
      <p:sp>
        <p:nvSpPr>
          <p:cNvPr id="114" name="Google Shape;114;p9"/>
          <p:cNvSpPr txBox="1"/>
          <p:nvPr/>
        </p:nvSpPr>
        <p:spPr>
          <a:xfrm>
            <a:off x="2314345" y="1703722"/>
            <a:ext cx="2257655" cy="1578464"/>
          </a:xfrm>
          <a:prstGeom prst="rect">
            <a:avLst/>
          </a:prstGeom>
          <a:solidFill>
            <a:srgbClr val="F5DDB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dirty="0">
                <a:solidFill>
                  <a:srgbClr val="7B1411"/>
                </a:solidFill>
                <a:latin typeface="Calibri"/>
                <a:ea typeface="Calibri"/>
                <a:cs typeface="Calibri"/>
                <a:sym typeface="Calibri"/>
              </a:rPr>
              <a:t>Lectionary: </a:t>
            </a:r>
          </a:p>
          <a:p>
            <a:pPr marL="0" marR="0" lvl="0" indent="0" algn="ctr" rtl="0">
              <a:lnSpc>
                <a:spcPct val="100000"/>
              </a:lnSpc>
              <a:spcBef>
                <a:spcPts val="0"/>
              </a:spcBef>
              <a:spcAft>
                <a:spcPts val="0"/>
              </a:spcAft>
              <a:buClr>
                <a:srgbClr val="000000"/>
              </a:buClr>
              <a:buSzPts val="1500"/>
              <a:buFont typeface="Arial"/>
              <a:buNone/>
            </a:pPr>
            <a:r>
              <a:rPr lang="en" sz="1500" b="0" i="0" u="none" strike="noStrike" cap="none" dirty="0">
                <a:solidFill>
                  <a:schemeClr val="tx1"/>
                </a:solidFill>
                <a:latin typeface="Calibri"/>
                <a:ea typeface="Calibri"/>
                <a:cs typeface="Calibri"/>
                <a:sym typeface="Calibri"/>
              </a:rPr>
              <a:t>The book which contains the readings for Mass based on a</a:t>
            </a:r>
            <a:r>
              <a:rPr lang="en" sz="1500" b="0" i="0" strike="noStrike" cap="none" dirty="0">
                <a:solidFill>
                  <a:schemeClr val="tx1"/>
                </a:solidFill>
                <a:latin typeface="Calibri"/>
                <a:ea typeface="Calibri"/>
                <a:cs typeface="Calibri"/>
                <a:sym typeface="Calibri"/>
              </a:rPr>
              <a:t> </a:t>
            </a:r>
            <a:r>
              <a:rPr lang="en" sz="1500" b="0" i="0" u="sng" strike="noStrike" cap="none" dirty="0">
                <a:solidFill>
                  <a:schemeClr val="tx1"/>
                </a:solidFill>
                <a:latin typeface="Calibri"/>
                <a:ea typeface="Calibri"/>
                <a:cs typeface="Calibri"/>
                <a:sym typeface="Calibri"/>
              </a:rPr>
              <a:t>three year cycle and ordered to the liturgical year.</a:t>
            </a:r>
            <a:endParaRPr sz="1500" b="0" i="0" u="sng" strike="noStrike" cap="none" dirty="0">
              <a:solidFill>
                <a:schemeClr val="tx1"/>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C669A647-9D78-506B-E788-53D7EE61EB95}"/>
              </a:ext>
            </a:extLst>
          </p:cNvPr>
          <p:cNvGrpSpPr/>
          <p:nvPr/>
        </p:nvGrpSpPr>
        <p:grpSpPr>
          <a:xfrm>
            <a:off x="4806150" y="102839"/>
            <a:ext cx="3938305" cy="4760841"/>
            <a:chOff x="4717798" y="40533"/>
            <a:chExt cx="3938305" cy="4760841"/>
          </a:xfrm>
          <a:solidFill>
            <a:srgbClr val="F5DDB9"/>
          </a:solidFill>
        </p:grpSpPr>
        <p:sp>
          <p:nvSpPr>
            <p:cNvPr id="115" name="Google Shape;115;p9"/>
            <p:cNvSpPr txBox="1"/>
            <p:nvPr/>
          </p:nvSpPr>
          <p:spPr>
            <a:xfrm>
              <a:off x="4717798" y="40533"/>
              <a:ext cx="3938305" cy="2266623"/>
            </a:xfrm>
            <a:prstGeom prst="rect">
              <a:avLst/>
            </a:prstGeom>
            <a:grpFill/>
            <a:ln w="28575" cap="flat" cmpd="sng">
              <a:solidFill>
                <a:srgbClr val="823F0C"/>
              </a:solidFill>
              <a:prstDash val="solid"/>
              <a:round/>
              <a:headEnd type="none" w="sm" len="sm"/>
              <a:tailEnd type="none" w="sm" len="sm"/>
            </a:ln>
          </p:spPr>
          <p:txBody>
            <a:bodyPr spcFirstLastPara="1" wrap="square" lIns="182880" tIns="91425" rIns="182880" bIns="91425" anchor="t" anchorCtr="0">
              <a:noAutofit/>
            </a:bodyPr>
            <a:lstStyle/>
            <a:p>
              <a:pPr marR="0" lvl="0" algn="l" rtl="0">
                <a:lnSpc>
                  <a:spcPct val="100000"/>
                </a:lnSpc>
                <a:spcBef>
                  <a:spcPts val="0"/>
                </a:spcBef>
                <a:spcAft>
                  <a:spcPts val="600"/>
                </a:spcAft>
                <a:buClr>
                  <a:srgbClr val="000000"/>
                </a:buClr>
                <a:buSzPts val="1400"/>
              </a:pPr>
              <a:r>
                <a:rPr lang="en" sz="1400" b="0" i="0" u="none" strike="noStrike" cap="none" dirty="0">
                  <a:solidFill>
                    <a:srgbClr val="000000"/>
                  </a:solidFill>
                  <a:latin typeface="Perpetua" panose="02020502060401020303" pitchFamily="18" charset="0"/>
                  <a:ea typeface="Calibri"/>
                  <a:cs typeface="Calibri"/>
                  <a:sym typeface="Calibri"/>
                </a:rPr>
                <a:t>The </a:t>
              </a:r>
              <a:r>
                <a:rPr lang="en" sz="1400" b="1" i="0" u="none" strike="noStrike" cap="none" dirty="0">
                  <a:solidFill>
                    <a:srgbClr val="7B1411"/>
                  </a:solidFill>
                  <a:latin typeface="Perpetua" panose="02020502060401020303" pitchFamily="18" charset="0"/>
                  <a:ea typeface="Calibri"/>
                  <a:cs typeface="Calibri"/>
                  <a:sym typeface="Calibri"/>
                </a:rPr>
                <a:t>Sunday cycle</a:t>
              </a:r>
              <a:r>
                <a:rPr lang="en" sz="1400" b="0" i="0" u="none" strike="noStrike" cap="none" dirty="0">
                  <a:solidFill>
                    <a:srgbClr val="000000"/>
                  </a:solidFill>
                  <a:latin typeface="Perpetua" panose="02020502060401020303" pitchFamily="18" charset="0"/>
                  <a:ea typeface="Calibri"/>
                  <a:cs typeface="Calibri"/>
                  <a:sym typeface="Calibri"/>
                </a:rPr>
                <a:t> is divided into three years, labeled A, B, and C</a:t>
              </a:r>
              <a:r>
                <a:rPr lang="en" dirty="0">
                  <a:latin typeface="Perpetua" panose="02020502060401020303" pitchFamily="18" charset="0"/>
                  <a:ea typeface="Calibri"/>
                  <a:cs typeface="Calibri"/>
                  <a:sym typeface="Calibri"/>
                </a:rPr>
                <a:t>:</a:t>
              </a:r>
              <a:endParaRPr sz="1400" b="0" i="0" u="none" strike="noStrike" cap="none" dirty="0">
                <a:solidFill>
                  <a:srgbClr val="000000"/>
                </a:solidFill>
                <a:latin typeface="Perpetua" panose="02020502060401020303" pitchFamily="18" charset="0"/>
                <a:ea typeface="Calibri"/>
                <a:cs typeface="Calibri"/>
                <a:sym typeface="Calibri"/>
              </a:endParaRPr>
            </a:p>
            <a:p>
              <a:pPr marL="457200" marR="0" lvl="1" indent="-182880" algn="l" rtl="0">
                <a:lnSpc>
                  <a:spcPct val="100000"/>
                </a:lnSpc>
                <a:spcBef>
                  <a:spcPts val="0"/>
                </a:spcBef>
                <a:spcAft>
                  <a:spcPts val="0"/>
                </a:spcAft>
                <a:buClr>
                  <a:srgbClr val="000000"/>
                </a:buClr>
                <a:buSzPts val="1400"/>
                <a:buFont typeface="Wingdings" panose="05000000000000000000" pitchFamily="2" charset="2"/>
                <a:buChar char="§"/>
              </a:pPr>
              <a:r>
                <a:rPr lang="en" sz="1400" b="0" i="0" u="none" strike="noStrike" cap="none" dirty="0">
                  <a:solidFill>
                    <a:srgbClr val="000000"/>
                  </a:solidFill>
                  <a:latin typeface="Perpetua" panose="02020502060401020303" pitchFamily="18" charset="0"/>
                  <a:ea typeface="Calibri"/>
                  <a:cs typeface="Calibri"/>
                  <a:sym typeface="Calibri"/>
                </a:rPr>
                <a:t>In Year A, we read mostly from the Gospel of Matthew. </a:t>
              </a:r>
              <a:endParaRPr sz="1400" b="0" i="0" u="none" strike="noStrike" cap="none" dirty="0">
                <a:solidFill>
                  <a:srgbClr val="000000"/>
                </a:solidFill>
                <a:latin typeface="Perpetua" panose="02020502060401020303" pitchFamily="18" charset="0"/>
                <a:ea typeface="Calibri"/>
                <a:cs typeface="Calibri"/>
                <a:sym typeface="Calibri"/>
              </a:endParaRPr>
            </a:p>
            <a:p>
              <a:pPr marL="457200" marR="0" lvl="1" indent="-182880" algn="l" rtl="0">
                <a:lnSpc>
                  <a:spcPct val="100000"/>
                </a:lnSpc>
                <a:spcBef>
                  <a:spcPts val="0"/>
                </a:spcBef>
                <a:spcAft>
                  <a:spcPts val="0"/>
                </a:spcAft>
                <a:buClr>
                  <a:srgbClr val="000000"/>
                </a:buClr>
                <a:buSzPts val="1400"/>
                <a:buFont typeface="Wingdings" panose="05000000000000000000" pitchFamily="2" charset="2"/>
                <a:buChar char="§"/>
              </a:pPr>
              <a:r>
                <a:rPr lang="en" sz="1400" b="0" i="0" u="none" strike="noStrike" cap="none" dirty="0">
                  <a:solidFill>
                    <a:srgbClr val="000000"/>
                  </a:solidFill>
                  <a:latin typeface="Perpetua" panose="02020502060401020303" pitchFamily="18" charset="0"/>
                  <a:ea typeface="Calibri"/>
                  <a:cs typeface="Calibri"/>
                  <a:sym typeface="Calibri"/>
                </a:rPr>
                <a:t>In Year B, we read the Gospel of Mark and chapter 6 of the Gospel of John. </a:t>
              </a:r>
              <a:endParaRPr sz="1400" b="0" i="0" u="none" strike="noStrike" cap="none" dirty="0">
                <a:solidFill>
                  <a:srgbClr val="000000"/>
                </a:solidFill>
                <a:latin typeface="Perpetua" panose="02020502060401020303" pitchFamily="18" charset="0"/>
                <a:ea typeface="Calibri"/>
                <a:cs typeface="Calibri"/>
                <a:sym typeface="Calibri"/>
              </a:endParaRPr>
            </a:p>
            <a:p>
              <a:pPr marL="457200" marR="0" lvl="1" indent="-182880" algn="l" rtl="0">
                <a:lnSpc>
                  <a:spcPct val="100000"/>
                </a:lnSpc>
                <a:spcBef>
                  <a:spcPts val="0"/>
                </a:spcBef>
                <a:spcAft>
                  <a:spcPts val="0"/>
                </a:spcAft>
                <a:buClr>
                  <a:srgbClr val="000000"/>
                </a:buClr>
                <a:buSzPts val="1400"/>
                <a:buFont typeface="Wingdings" panose="05000000000000000000" pitchFamily="2" charset="2"/>
                <a:buChar char="§"/>
              </a:pPr>
              <a:r>
                <a:rPr lang="en" sz="1400" b="0" i="0" u="none" strike="noStrike" cap="none" dirty="0">
                  <a:solidFill>
                    <a:srgbClr val="000000"/>
                  </a:solidFill>
                  <a:latin typeface="Perpetua" panose="02020502060401020303" pitchFamily="18" charset="0"/>
                  <a:ea typeface="Calibri"/>
                  <a:cs typeface="Calibri"/>
                  <a:sym typeface="Calibri"/>
                </a:rPr>
                <a:t>In Year C, we read the Gospel of Luke. </a:t>
              </a:r>
              <a:endParaRPr sz="1400" b="0" i="0" u="none" strike="noStrike" cap="none" dirty="0">
                <a:solidFill>
                  <a:srgbClr val="000000"/>
                </a:solidFill>
                <a:latin typeface="Perpetua" panose="02020502060401020303" pitchFamily="18" charset="0"/>
                <a:ea typeface="Calibri"/>
                <a:cs typeface="Calibri"/>
                <a:sym typeface="Calibri"/>
              </a:endParaRPr>
            </a:p>
            <a:p>
              <a:pPr marL="457200" marR="0" lvl="1" indent="-182880" algn="l" rtl="0">
                <a:lnSpc>
                  <a:spcPct val="100000"/>
                </a:lnSpc>
                <a:spcBef>
                  <a:spcPts val="0"/>
                </a:spcBef>
                <a:spcAft>
                  <a:spcPts val="0"/>
                </a:spcAft>
                <a:buClr>
                  <a:srgbClr val="000000"/>
                </a:buClr>
                <a:buSzPts val="1400"/>
                <a:buFont typeface="Wingdings" panose="05000000000000000000" pitchFamily="2" charset="2"/>
                <a:buChar char="§"/>
              </a:pPr>
              <a:r>
                <a:rPr lang="en" sz="1400" b="0" i="0" u="none" strike="noStrike" cap="none" dirty="0">
                  <a:solidFill>
                    <a:srgbClr val="000000"/>
                  </a:solidFill>
                  <a:latin typeface="Perpetua" panose="02020502060401020303" pitchFamily="18" charset="0"/>
                  <a:ea typeface="Calibri"/>
                  <a:cs typeface="Calibri"/>
                  <a:sym typeface="Calibri"/>
                </a:rPr>
                <a:t>The Gospel of John is read during the Easter season in all three years.</a:t>
              </a:r>
              <a:endParaRPr sz="1350" b="0" i="0" u="none" strike="noStrike" cap="none" dirty="0">
                <a:solidFill>
                  <a:srgbClr val="262626"/>
                </a:solidFill>
                <a:highlight>
                  <a:srgbClr val="FFFFFF"/>
                </a:highlight>
                <a:latin typeface="Perpetua" panose="02020502060401020303" pitchFamily="18" charset="0"/>
                <a:ea typeface="Calibri"/>
                <a:cs typeface="Calibri"/>
                <a:sym typeface="Calibri"/>
              </a:endParaRPr>
            </a:p>
          </p:txBody>
        </p:sp>
        <p:sp>
          <p:nvSpPr>
            <p:cNvPr id="116" name="Google Shape;116;p9"/>
            <p:cNvSpPr txBox="1"/>
            <p:nvPr/>
          </p:nvSpPr>
          <p:spPr>
            <a:xfrm>
              <a:off x="4717798" y="2439774"/>
              <a:ext cx="3938305" cy="2361600"/>
            </a:xfrm>
            <a:prstGeom prst="rect">
              <a:avLst/>
            </a:prstGeom>
            <a:grpFill/>
            <a:ln w="28575" cap="flat" cmpd="sng">
              <a:solidFill>
                <a:srgbClr val="823F0C"/>
              </a:solidFill>
              <a:prstDash val="solid"/>
              <a:round/>
              <a:headEnd type="none" w="sm" len="sm"/>
              <a:tailEnd type="none" w="sm" len="sm"/>
            </a:ln>
          </p:spPr>
          <p:txBody>
            <a:bodyPr spcFirstLastPara="1" wrap="square" lIns="182880" tIns="91425" rIns="182880" bIns="91425" anchor="t" anchorCtr="0">
              <a:noAutofit/>
            </a:bodyPr>
            <a:lstStyle/>
            <a:p>
              <a:pPr marR="0" lvl="0" algn="l" rtl="0">
                <a:lnSpc>
                  <a:spcPct val="100000"/>
                </a:lnSpc>
                <a:spcBef>
                  <a:spcPts val="0"/>
                </a:spcBef>
                <a:spcAft>
                  <a:spcPts val="600"/>
                </a:spcAft>
                <a:buClr>
                  <a:srgbClr val="000000"/>
                </a:buClr>
                <a:buSzPts val="1400"/>
              </a:pPr>
              <a:r>
                <a:rPr lang="en" sz="1400" b="0" i="0" u="none" strike="noStrike" cap="none" dirty="0">
                  <a:solidFill>
                    <a:srgbClr val="000000"/>
                  </a:solidFill>
                  <a:latin typeface="Perpetua" panose="02020502060401020303" pitchFamily="18" charset="0"/>
                  <a:ea typeface="Calibri"/>
                  <a:cs typeface="Calibri"/>
                  <a:sym typeface="Calibri"/>
                </a:rPr>
                <a:t>The </a:t>
              </a:r>
              <a:r>
                <a:rPr lang="en" sz="1400" b="1" i="0" u="none" strike="noStrike" cap="none" dirty="0">
                  <a:solidFill>
                    <a:srgbClr val="7B1411"/>
                  </a:solidFill>
                  <a:latin typeface="Perpetua" panose="02020502060401020303" pitchFamily="18" charset="0"/>
                  <a:ea typeface="Calibri"/>
                  <a:cs typeface="Calibri"/>
                  <a:sym typeface="Calibri"/>
                </a:rPr>
                <a:t>weekday cycle</a:t>
              </a:r>
              <a:r>
                <a:rPr lang="en" sz="1400" b="1" i="0" u="none" strike="noStrike" cap="none" dirty="0">
                  <a:solidFill>
                    <a:srgbClr val="000000"/>
                  </a:solidFill>
                  <a:latin typeface="Perpetua" panose="02020502060401020303" pitchFamily="18" charset="0"/>
                  <a:ea typeface="Calibri"/>
                  <a:cs typeface="Calibri"/>
                  <a:sym typeface="Calibri"/>
                </a:rPr>
                <a:t> </a:t>
              </a:r>
              <a:r>
                <a:rPr lang="en" sz="1400" i="0" u="none" strike="noStrike" cap="none" dirty="0">
                  <a:solidFill>
                    <a:srgbClr val="000000"/>
                  </a:solidFill>
                  <a:latin typeface="Perpetua" panose="02020502060401020303" pitchFamily="18" charset="0"/>
                  <a:ea typeface="Calibri"/>
                  <a:cs typeface="Calibri"/>
                  <a:sym typeface="Calibri"/>
                </a:rPr>
                <a:t>is</a:t>
              </a:r>
              <a:r>
                <a:rPr lang="en" sz="1400" b="0" i="0" u="none" strike="noStrike" cap="none" dirty="0">
                  <a:solidFill>
                    <a:srgbClr val="000000"/>
                  </a:solidFill>
                  <a:latin typeface="Perpetua" panose="02020502060401020303" pitchFamily="18" charset="0"/>
                  <a:ea typeface="Calibri"/>
                  <a:cs typeface="Calibri"/>
                  <a:sym typeface="Calibri"/>
                </a:rPr>
                <a:t> divided into two years:</a:t>
              </a:r>
              <a:endParaRPr sz="1400" b="0" i="0" u="none" strike="noStrike" cap="none" dirty="0">
                <a:solidFill>
                  <a:srgbClr val="000000"/>
                </a:solidFill>
                <a:latin typeface="Perpetua" panose="02020502060401020303" pitchFamily="18" charset="0"/>
                <a:ea typeface="Calibri"/>
                <a:cs typeface="Calibri"/>
                <a:sym typeface="Calibri"/>
              </a:endParaRPr>
            </a:p>
            <a:p>
              <a:pPr marL="457200" marR="0" lvl="1" indent="-182880" algn="l" rtl="0">
                <a:lnSpc>
                  <a:spcPct val="100000"/>
                </a:lnSpc>
                <a:spcBef>
                  <a:spcPts val="0"/>
                </a:spcBef>
                <a:spcAft>
                  <a:spcPts val="0"/>
                </a:spcAft>
                <a:buClr>
                  <a:srgbClr val="000000"/>
                </a:buClr>
                <a:buSzPts val="1400"/>
                <a:buFont typeface="Wingdings" panose="05000000000000000000" pitchFamily="2" charset="2"/>
                <a:buChar char="§"/>
              </a:pPr>
              <a:r>
                <a:rPr lang="en" sz="1400" b="0" i="0" u="none" strike="noStrike" cap="none" dirty="0">
                  <a:solidFill>
                    <a:srgbClr val="000000"/>
                  </a:solidFill>
                  <a:latin typeface="Perpetua" panose="02020502060401020303" pitchFamily="18" charset="0"/>
                  <a:ea typeface="Calibri"/>
                  <a:cs typeface="Calibri"/>
                  <a:sym typeface="Calibri"/>
                </a:rPr>
                <a:t>Year I is read in odd-numbered years (2023, 2025, etc.)</a:t>
              </a:r>
              <a:endParaRPr sz="1400" b="0" i="0" u="none" strike="noStrike" cap="none" dirty="0">
                <a:solidFill>
                  <a:srgbClr val="000000"/>
                </a:solidFill>
                <a:latin typeface="Perpetua" panose="02020502060401020303" pitchFamily="18" charset="0"/>
                <a:ea typeface="Calibri"/>
                <a:cs typeface="Calibri"/>
                <a:sym typeface="Calibri"/>
              </a:endParaRPr>
            </a:p>
            <a:p>
              <a:pPr marL="457200" marR="0" lvl="1" indent="-182880" algn="l" rtl="0">
                <a:lnSpc>
                  <a:spcPct val="100000"/>
                </a:lnSpc>
                <a:spcBef>
                  <a:spcPts val="0"/>
                </a:spcBef>
                <a:spcAft>
                  <a:spcPts val="600"/>
                </a:spcAft>
                <a:buClr>
                  <a:srgbClr val="000000"/>
                </a:buClr>
                <a:buSzPts val="1400"/>
                <a:buFont typeface="Wingdings" panose="05000000000000000000" pitchFamily="2" charset="2"/>
                <a:buChar char="§"/>
              </a:pPr>
              <a:r>
                <a:rPr lang="en" sz="1400" b="0" i="0" u="none" strike="noStrike" cap="none" dirty="0">
                  <a:solidFill>
                    <a:srgbClr val="000000"/>
                  </a:solidFill>
                  <a:latin typeface="Perpetua" panose="02020502060401020303" pitchFamily="18" charset="0"/>
                  <a:ea typeface="Calibri"/>
                  <a:cs typeface="Calibri"/>
                  <a:sym typeface="Calibri"/>
                </a:rPr>
                <a:t>Year II is used in even-numbered years (2022, 2024, etc.) </a:t>
              </a:r>
              <a:endParaRPr sz="1400" b="0" i="0" u="none" strike="noStrike" cap="none" dirty="0">
                <a:solidFill>
                  <a:srgbClr val="000000"/>
                </a:solidFill>
                <a:latin typeface="Perpetua" panose="02020502060401020303" pitchFamily="18" charset="0"/>
                <a:ea typeface="Calibri"/>
                <a:cs typeface="Calibri"/>
                <a:sym typeface="Calibri"/>
              </a:endParaRPr>
            </a:p>
            <a:p>
              <a:pPr marL="139700" marR="0" lvl="0" algn="l" rtl="0">
                <a:lnSpc>
                  <a:spcPct val="100000"/>
                </a:lnSpc>
                <a:spcBef>
                  <a:spcPts val="0"/>
                </a:spcBef>
                <a:spcAft>
                  <a:spcPts val="0"/>
                </a:spcAft>
                <a:buClr>
                  <a:srgbClr val="000000"/>
                </a:buClr>
                <a:buSzPts val="1400"/>
              </a:pPr>
              <a:r>
                <a:rPr lang="en" sz="1400" b="0" i="0" u="none" strike="noStrike" cap="none" dirty="0">
                  <a:solidFill>
                    <a:srgbClr val="000000"/>
                  </a:solidFill>
                  <a:latin typeface="Perpetua" panose="02020502060401020303" pitchFamily="18" charset="0"/>
                  <a:ea typeface="Calibri"/>
                  <a:cs typeface="Calibri"/>
                  <a:sym typeface="Calibri"/>
                </a:rPr>
                <a:t>The Gospels for both years are read semi-continuously, beginning with Mark, then moving on to Matthew and Luke. The Gospel of John is read during the Easter season.</a:t>
              </a:r>
              <a:endParaRPr sz="1800" b="0" i="0" u="none" strike="noStrike" cap="none" dirty="0">
                <a:solidFill>
                  <a:schemeClr val="dk2"/>
                </a:solidFill>
                <a:latin typeface="Perpetua" panose="02020502060401020303" pitchFamily="18" charset="0"/>
                <a:ea typeface="Calibri"/>
                <a:cs typeface="Calibri"/>
                <a:sym typeface="Calibri"/>
              </a:endParaRPr>
            </a:p>
          </p:txBody>
        </p:sp>
      </p:grpSp>
      <p:sp>
        <p:nvSpPr>
          <p:cNvPr id="117" name="Google Shape;117;p9"/>
          <p:cNvSpPr txBox="1"/>
          <p:nvPr/>
        </p:nvSpPr>
        <p:spPr>
          <a:xfrm>
            <a:off x="488340" y="3577407"/>
            <a:ext cx="2532719" cy="1339200"/>
          </a:xfrm>
          <a:prstGeom prst="rect">
            <a:avLst/>
          </a:prstGeom>
          <a:solidFill>
            <a:srgbClr val="F5DDB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dirty="0">
                <a:solidFill>
                  <a:srgbClr val="7B1411"/>
                </a:solidFill>
                <a:latin typeface="Calibri"/>
                <a:ea typeface="Calibri"/>
                <a:cs typeface="Calibri"/>
                <a:sym typeface="Calibri"/>
              </a:rPr>
              <a:t>Lectern:</a:t>
            </a:r>
          </a:p>
          <a:p>
            <a:pPr marL="0" marR="0" lvl="0" indent="0" algn="ctr" rtl="0">
              <a:lnSpc>
                <a:spcPct val="100000"/>
              </a:lnSpc>
              <a:spcBef>
                <a:spcPts val="0"/>
              </a:spcBef>
              <a:spcAft>
                <a:spcPts val="0"/>
              </a:spcAft>
              <a:buClr>
                <a:srgbClr val="000000"/>
              </a:buClr>
              <a:buSzPts val="1500"/>
              <a:buFont typeface="Arial"/>
              <a:buNone/>
            </a:pPr>
            <a:r>
              <a:rPr lang="en" sz="1500" b="0" i="0" u="none" strike="noStrike" cap="none" dirty="0">
                <a:solidFill>
                  <a:schemeClr val="tx1"/>
                </a:solidFill>
                <a:latin typeface="Calibri"/>
                <a:ea typeface="Calibri"/>
                <a:cs typeface="Calibri"/>
                <a:sym typeface="Calibri"/>
              </a:rPr>
              <a:t>The stand on which is placed the lectionary or book of the Gospels to be read at Mass.</a:t>
            </a:r>
            <a:endParaRPr sz="1400" b="0" i="0" u="none" strike="noStrike" cap="none" dirty="0">
              <a:solidFill>
                <a:schemeClr val="tx1"/>
              </a:solidFill>
              <a:latin typeface="Arial"/>
              <a:ea typeface="Arial"/>
              <a:cs typeface="Arial"/>
              <a:sym typeface="Arial"/>
            </a:endParaRPr>
          </a:p>
        </p:txBody>
      </p:sp>
      <p:sp>
        <p:nvSpPr>
          <p:cNvPr id="118" name="Google Shape;118;p9"/>
          <p:cNvSpPr/>
          <p:nvPr/>
        </p:nvSpPr>
        <p:spPr>
          <a:xfrm rot="5400000">
            <a:off x="4528800" y="2290111"/>
            <a:ext cx="554700" cy="468300"/>
          </a:xfrm>
          <a:prstGeom prst="triangle">
            <a:avLst>
              <a:gd name="adj" fmla="val 50000"/>
            </a:avLst>
          </a:prstGeom>
          <a:solidFill>
            <a:srgbClr val="823F0C"/>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9" name="Google Shape;119;p9"/>
          <p:cNvPicPr preferRelativeResize="0"/>
          <p:nvPr/>
        </p:nvPicPr>
        <p:blipFill rotWithShape="1">
          <a:blip r:embed="rId5">
            <a:alphaModFix/>
          </a:blip>
          <a:srcRect l="29487" r="22219"/>
          <a:stretch/>
        </p:blipFill>
        <p:spPr>
          <a:xfrm>
            <a:off x="3414320" y="3577407"/>
            <a:ext cx="862315" cy="1339200"/>
          </a:xfrm>
          <a:prstGeom prst="rect">
            <a:avLst/>
          </a:prstGeom>
          <a:noFill/>
          <a:ln>
            <a:noFill/>
          </a:ln>
        </p:spPr>
      </p:pic>
      <p:pic>
        <p:nvPicPr>
          <p:cNvPr id="120" name="Google Shape;120;p9"/>
          <p:cNvPicPr preferRelativeResize="0"/>
          <p:nvPr/>
        </p:nvPicPr>
        <p:blipFill>
          <a:blip r:embed="rId6">
            <a:alphaModFix/>
          </a:blip>
          <a:stretch>
            <a:fillRect/>
          </a:stretch>
        </p:blipFill>
        <p:spPr>
          <a:xfrm>
            <a:off x="2649022" y="226893"/>
            <a:ext cx="1588299" cy="12359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B1411"/>
        </a:solidFill>
        <a:effectLst/>
      </p:bgPr>
    </p:bg>
    <p:spTree>
      <p:nvGrpSpPr>
        <p:cNvPr id="1" name="Shape 124"/>
        <p:cNvGrpSpPr/>
        <p:nvPr/>
      </p:nvGrpSpPr>
      <p:grpSpPr>
        <a:xfrm>
          <a:off x="0" y="0"/>
          <a:ext cx="0" cy="0"/>
          <a:chOff x="0" y="0"/>
          <a:chExt cx="0" cy="0"/>
        </a:xfrm>
      </p:grpSpPr>
      <p:sp>
        <p:nvSpPr>
          <p:cNvPr id="125" name="Google Shape;125;p10"/>
          <p:cNvSpPr txBox="1">
            <a:spLocks noGrp="1"/>
          </p:cNvSpPr>
          <p:nvPr>
            <p:ph type="body" idx="1"/>
          </p:nvPr>
        </p:nvSpPr>
        <p:spPr>
          <a:xfrm>
            <a:off x="4218040" y="568800"/>
            <a:ext cx="3458496" cy="4005900"/>
          </a:xfrm>
          <a:prstGeom prst="rect">
            <a:avLst/>
          </a:prstGeom>
          <a:blipFill>
            <a:blip r:embed="rId3"/>
            <a:tile tx="0" ty="0" sx="100000" sy="100000" flip="none" algn="tl"/>
          </a:blipFill>
          <a:ln w="28575" cap="flat" cmpd="sng">
            <a:noFill/>
            <a:prstDash val="solid"/>
            <a:round/>
            <a:headEnd type="none" w="sm" len="sm"/>
            <a:tailEnd type="none" w="sm" len="sm"/>
          </a:ln>
        </p:spPr>
        <p:txBody>
          <a:bodyPr spcFirstLastPara="1" wrap="square" lIns="91425" tIns="91425" rIns="91425" bIns="91425" anchor="t" anchorCtr="0">
            <a:normAutofit/>
          </a:bodyPr>
          <a:lstStyle/>
          <a:p>
            <a:pPr marL="0" lvl="0" indent="0" rtl="0">
              <a:lnSpc>
                <a:spcPct val="115000"/>
              </a:lnSpc>
              <a:spcBef>
                <a:spcPts val="0"/>
              </a:spcBef>
              <a:spcAft>
                <a:spcPts val="0"/>
              </a:spcAft>
              <a:buSzPts val="1800"/>
              <a:buNone/>
            </a:pPr>
            <a:r>
              <a:rPr lang="en-US" sz="2000" dirty="0">
                <a:solidFill>
                  <a:schemeClr val="tx1"/>
                </a:solidFill>
                <a:latin typeface="Perpetua" panose="02020502060401020303" pitchFamily="18" charset="0"/>
              </a:rPr>
              <a:t>It has been reported </a:t>
            </a:r>
            <a:r>
              <a:rPr lang="en" sz="2000" dirty="0">
                <a:solidFill>
                  <a:schemeClr val="tx1"/>
                </a:solidFill>
                <a:latin typeface="Perpetua" panose="02020502060401020303" pitchFamily="18" charset="0"/>
              </a:rPr>
              <a:t>by Fr. Felix Just, SJ, that the Sunday and weekday Lectionaries contain:</a:t>
            </a:r>
            <a:endParaRPr sz="2000" dirty="0">
              <a:solidFill>
                <a:schemeClr val="tx1"/>
              </a:solidFill>
              <a:latin typeface="Perpetua" panose="02020502060401020303" pitchFamily="18" charset="0"/>
            </a:endParaRPr>
          </a:p>
          <a:p>
            <a:pPr marL="457200" lvl="0" indent="-342900" algn="l" rtl="0">
              <a:lnSpc>
                <a:spcPct val="115000"/>
              </a:lnSpc>
              <a:spcBef>
                <a:spcPts val="1200"/>
              </a:spcBef>
              <a:spcAft>
                <a:spcPts val="0"/>
              </a:spcAft>
              <a:buClr>
                <a:srgbClr val="7B1411"/>
              </a:buClr>
              <a:buSzPts val="1800"/>
              <a:buChar char="●"/>
            </a:pPr>
            <a:r>
              <a:rPr lang="en" dirty="0">
                <a:solidFill>
                  <a:schemeClr val="tx1"/>
                </a:solidFill>
                <a:latin typeface="Perpetua" panose="02020502060401020303" pitchFamily="18" charset="0"/>
              </a:rPr>
              <a:t>13.5 percent of the Old Testament (not counting the Psalms)</a:t>
            </a:r>
            <a:endParaRPr dirty="0">
              <a:solidFill>
                <a:schemeClr val="tx1"/>
              </a:solidFill>
              <a:latin typeface="Perpetua" panose="02020502060401020303" pitchFamily="18" charset="0"/>
            </a:endParaRPr>
          </a:p>
          <a:p>
            <a:pPr marL="457200" lvl="0" indent="-342900" algn="l" rtl="0">
              <a:lnSpc>
                <a:spcPct val="115000"/>
              </a:lnSpc>
              <a:spcBef>
                <a:spcPts val="0"/>
              </a:spcBef>
              <a:spcAft>
                <a:spcPts val="0"/>
              </a:spcAft>
              <a:buClr>
                <a:srgbClr val="7B1411"/>
              </a:buClr>
              <a:buSzPts val="1800"/>
              <a:buChar char="●"/>
            </a:pPr>
            <a:r>
              <a:rPr lang="en" dirty="0">
                <a:solidFill>
                  <a:schemeClr val="tx1"/>
                </a:solidFill>
                <a:latin typeface="Perpetua" panose="02020502060401020303" pitchFamily="18" charset="0"/>
              </a:rPr>
              <a:t>54.9 percent of the non-Gospel New Testament</a:t>
            </a:r>
            <a:endParaRPr dirty="0">
              <a:solidFill>
                <a:schemeClr val="tx1"/>
              </a:solidFill>
              <a:latin typeface="Perpetua" panose="02020502060401020303" pitchFamily="18" charset="0"/>
            </a:endParaRPr>
          </a:p>
          <a:p>
            <a:pPr marL="457200" lvl="0" indent="-342900" algn="l" rtl="0">
              <a:lnSpc>
                <a:spcPct val="115000"/>
              </a:lnSpc>
              <a:spcBef>
                <a:spcPts val="0"/>
              </a:spcBef>
              <a:spcAft>
                <a:spcPts val="0"/>
              </a:spcAft>
              <a:buClr>
                <a:srgbClr val="7B1411"/>
              </a:buClr>
              <a:buSzPts val="1800"/>
              <a:buChar char="●"/>
            </a:pPr>
            <a:r>
              <a:rPr lang="en" dirty="0">
                <a:solidFill>
                  <a:schemeClr val="tx1"/>
                </a:solidFill>
                <a:latin typeface="Perpetua" panose="02020502060401020303" pitchFamily="18" charset="0"/>
              </a:rPr>
              <a:t>89.8 percent of the Gospels</a:t>
            </a:r>
            <a:endParaRPr dirty="0">
              <a:solidFill>
                <a:schemeClr val="tx1"/>
              </a:solidFill>
              <a:latin typeface="Perpetua" panose="02020502060401020303" pitchFamily="18" charset="0"/>
            </a:endParaRPr>
          </a:p>
          <a:p>
            <a:pPr marL="457200" lvl="0" indent="-342900" algn="l" rtl="0">
              <a:lnSpc>
                <a:spcPct val="115000"/>
              </a:lnSpc>
              <a:spcBef>
                <a:spcPts val="0"/>
              </a:spcBef>
              <a:spcAft>
                <a:spcPts val="0"/>
              </a:spcAft>
              <a:buClr>
                <a:srgbClr val="7B1411"/>
              </a:buClr>
              <a:buSzPts val="1800"/>
              <a:buChar char="●"/>
            </a:pPr>
            <a:r>
              <a:rPr lang="en" dirty="0">
                <a:solidFill>
                  <a:schemeClr val="tx1"/>
                </a:solidFill>
                <a:latin typeface="Perpetua" panose="02020502060401020303" pitchFamily="18" charset="0"/>
              </a:rPr>
              <a:t>71.5 percent of the entire New Testament</a:t>
            </a:r>
            <a:endParaRPr sz="2300" dirty="0">
              <a:solidFill>
                <a:schemeClr val="tx1"/>
              </a:solidFill>
              <a:latin typeface="Perpetua" panose="02020502060401020303" pitchFamily="18" charset="0"/>
              <a:ea typeface="Calibri"/>
              <a:cs typeface="Calibri"/>
              <a:sym typeface="Calibri"/>
            </a:endParaRPr>
          </a:p>
        </p:txBody>
      </p:sp>
      <p:pic>
        <p:nvPicPr>
          <p:cNvPr id="126" name="Google Shape;126;p10"/>
          <p:cNvPicPr preferRelativeResize="0"/>
          <p:nvPr/>
        </p:nvPicPr>
        <p:blipFill rotWithShape="1">
          <a:blip r:embed="rId4">
            <a:alphaModFix/>
          </a:blip>
          <a:srcRect/>
          <a:stretch/>
        </p:blipFill>
        <p:spPr>
          <a:xfrm>
            <a:off x="806076" y="1959450"/>
            <a:ext cx="2881022" cy="2609425"/>
          </a:xfrm>
          <a:prstGeom prst="rect">
            <a:avLst/>
          </a:prstGeom>
          <a:noFill/>
          <a:ln>
            <a:noFill/>
          </a:ln>
        </p:spPr>
      </p:pic>
      <p:sp>
        <p:nvSpPr>
          <p:cNvPr id="127" name="Google Shape;127;p10"/>
          <p:cNvSpPr/>
          <p:nvPr/>
        </p:nvSpPr>
        <p:spPr>
          <a:xfrm>
            <a:off x="744794" y="562975"/>
            <a:ext cx="3060290" cy="1241100"/>
          </a:xfrm>
          <a:prstGeom prst="wedgeRectCallout">
            <a:avLst>
              <a:gd name="adj1" fmla="val -20833"/>
              <a:gd name="adj2" fmla="val 62500"/>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0"/>
          <p:cNvSpPr txBox="1"/>
          <p:nvPr/>
        </p:nvSpPr>
        <p:spPr>
          <a:xfrm>
            <a:off x="850636" y="742100"/>
            <a:ext cx="2884719" cy="870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1600" b="1" i="0" u="none" strike="noStrike" cap="none" dirty="0">
                <a:solidFill>
                  <a:schemeClr val="dk1"/>
                </a:solidFill>
                <a:latin typeface="Calibri"/>
                <a:ea typeface="Calibri"/>
                <a:cs typeface="Calibri"/>
                <a:sym typeface="Calibri"/>
              </a:rPr>
              <a:t>“How much of the Bible do Catholics read and hear aloud if they attend Mass each day over the course of three years?”</a:t>
            </a:r>
            <a:endParaRPr sz="1600" b="1" i="0" u="none" strike="noStrike" cap="none" dirty="0">
              <a:solidFill>
                <a:schemeClr val="dk2"/>
              </a:solidFill>
              <a:latin typeface="Calibri"/>
              <a:ea typeface="Calibri"/>
              <a:cs typeface="Calibri"/>
              <a:sym typeface="Calibri"/>
            </a:endParaRPr>
          </a:p>
        </p:txBody>
      </p:sp>
      <p:sp>
        <p:nvSpPr>
          <p:cNvPr id="6" name="Google Shape;332;p21">
            <a:extLst>
              <a:ext uri="{FF2B5EF4-FFF2-40B4-BE49-F238E27FC236}">
                <a16:creationId xmlns:a16="http://schemas.microsoft.com/office/drawing/2014/main" id="{ECF93016-0E86-4F12-8690-A6B60D6EA65C}"/>
              </a:ext>
            </a:extLst>
          </p:cNvPr>
          <p:cNvSpPr/>
          <p:nvPr/>
        </p:nvSpPr>
        <p:spPr>
          <a:xfrm>
            <a:off x="7388221" y="209600"/>
            <a:ext cx="1492500" cy="1065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333;p21">
            <a:extLst>
              <a:ext uri="{FF2B5EF4-FFF2-40B4-BE49-F238E27FC236}">
                <a16:creationId xmlns:a16="http://schemas.microsoft.com/office/drawing/2014/main" id="{BB526980-1AFC-4EDD-B3F9-927A76FF7096}"/>
              </a:ext>
            </a:extLst>
          </p:cNvPr>
          <p:cNvSpPr txBox="1"/>
          <p:nvPr/>
        </p:nvSpPr>
        <p:spPr>
          <a:xfrm>
            <a:off x="7539571" y="403550"/>
            <a:ext cx="11898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dirty="0">
                <a:solidFill>
                  <a:schemeClr val="dk1"/>
                </a:solidFill>
                <a:latin typeface="Calibri"/>
                <a:ea typeface="Calibri"/>
                <a:cs typeface="Calibri"/>
                <a:sym typeface="Calibri"/>
              </a:rPr>
              <a:t>Challenge</a:t>
            </a:r>
            <a:endParaRPr sz="16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dirty="0">
                <a:solidFill>
                  <a:schemeClr val="dk1"/>
                </a:solidFill>
                <a:latin typeface="Calibri"/>
                <a:ea typeface="Calibri"/>
                <a:cs typeface="Calibri"/>
                <a:sym typeface="Calibri"/>
              </a:rPr>
              <a:t>Question</a:t>
            </a:r>
            <a:endParaRPr sz="1600" b="1"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TotalTime>
  <Words>2740</Words>
  <Application>Microsoft Office PowerPoint</Application>
  <PresentationFormat>On-screen Show (16:9)</PresentationFormat>
  <Paragraphs>203</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Courier New</vt:lpstr>
      <vt:lpstr>Lucida Calligraphy</vt:lpstr>
      <vt:lpstr>Perpetua</vt:lpstr>
      <vt:lpstr>Wingdings</vt:lpstr>
      <vt:lpstr>Simple Light</vt:lpstr>
      <vt:lpstr>PowerPoint Presentation</vt:lpstr>
      <vt:lpstr>PowerPoint Presentation</vt:lpstr>
      <vt:lpstr>PowerPoint Presentation</vt:lpstr>
      <vt:lpstr>Biblical    Prayers</vt:lpstr>
      <vt:lpstr>PowerPoint Presentation</vt:lpstr>
      <vt:lpstr>PowerPoint Presentation</vt:lpstr>
      <vt:lpstr>Scripture at Mass</vt:lpstr>
      <vt:lpstr>PowerPoint Presentation</vt:lpstr>
      <vt:lpstr>PowerPoint Presentation</vt:lpstr>
      <vt:lpstr>PowerPoint Presentation</vt:lpstr>
      <vt:lpstr>Liturgy of the Hours</vt:lpstr>
      <vt:lpstr>PowerPoint Presentation</vt:lpstr>
      <vt:lpstr>Five Reasons to Pray the Liturgy of the Hours</vt:lpstr>
      <vt:lpstr>PowerPoint Presentation</vt:lpstr>
      <vt:lpstr>PowerPoint Presentation</vt:lpstr>
      <vt:lpstr>How to Use Scripture for Meditation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dc:creator>
  <cp:lastModifiedBy>Susana J. Kelly</cp:lastModifiedBy>
  <cp:revision>20</cp:revision>
  <dcterms:modified xsi:type="dcterms:W3CDTF">2024-08-15T14:25:37Z</dcterms:modified>
</cp:coreProperties>
</file>