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04_0.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21"/>
  </p:notesMasterIdLst>
  <p:sldIdLst>
    <p:sldId id="274"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Lst>
  <p:sldSz cx="9144000" cy="5143500" type="screen16x9"/>
  <p:notesSz cx="6858000" cy="9144000"/>
  <p:embeddedFontLst>
    <p:embeddedFont>
      <p:font typeface="Calibri" panose="020F0502020204030204" pitchFamily="34" charset="0"/>
      <p:regular r:id="rId22"/>
      <p:bold r:id="rId23"/>
      <p:italic r:id="rId24"/>
      <p:boldItalic r:id="rId25"/>
    </p:embeddedFont>
    <p:embeddedFont>
      <p:font typeface="Perpetua" panose="02020502060401020303" pitchFamily="18" charset="0"/>
      <p:regular r:id="rId26"/>
      <p:bold r:id="rId27"/>
      <p:italic r:id="rId28"/>
      <p:boldItalic r:id="rId29"/>
    </p:embeddedFont>
    <p:embeddedFont>
      <p:font typeface="Roboto" panose="02000000000000000000" pitchFamily="2" charset="0"/>
      <p:regular r:id="rId30"/>
      <p:bold r:id="rId31"/>
      <p:italic r:id="rId32"/>
      <p:boldItalic r:id="rId33"/>
    </p:embeddedFont>
    <p:embeddedFont>
      <p:font typeface="Roboto Thin" panose="02000000000000000000" pitchFamily="2"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B7E3DB-77F4-5104-8159-319EFAF73C88}" name="Margaret" initials="M" userId="Margaret"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00"/>
    <a:srgbClr val="8A0A3A"/>
    <a:srgbClr val="CD9EB1"/>
    <a:srgbClr val="D08009"/>
    <a:srgbClr val="D2C11B"/>
    <a:srgbClr val="CBB610"/>
    <a:srgbClr val="BFA24F"/>
    <a:srgbClr val="BFA11A"/>
    <a:srgbClr val="8C3643"/>
    <a:srgbClr val="3A6C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196" autoAdjust="0"/>
  </p:normalViewPr>
  <p:slideViewPr>
    <p:cSldViewPr snapToGrid="0">
      <p:cViewPr varScale="1">
        <p:scale>
          <a:sx n="118" d="100"/>
          <a:sy n="118" d="100"/>
        </p:scale>
        <p:origin x="1314" y="108"/>
      </p:cViewPr>
      <p:guideLst>
        <p:guide orient="horz" pos="1620"/>
        <p:guide pos="2880"/>
      </p:guideLst>
    </p:cSldViewPr>
  </p:slideViewPr>
  <p:notesTextViewPr>
    <p:cViewPr>
      <p:scale>
        <a:sx n="66" d="100"/>
        <a:sy n="66"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viewProps" Target="viewProps.xml"/><Relationship Id="rId21" Type="http://schemas.openxmlformats.org/officeDocument/2006/relationships/notesMaster" Target="notesMasters/notesMaster1.xml"/><Relationship Id="rId34" Type="http://schemas.openxmlformats.org/officeDocument/2006/relationships/font" Target="fonts/font13.fntdata"/><Relationship Id="rId42" Type="http://schemas.microsoft.com/office/2018/10/relationships/authors" Targe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presProps" Target="presProps.xml"/></Relationships>
</file>

<file path=ppt/comments/modernComment_104_0.xml><?xml version="1.0" encoding="utf-8"?>
<p188:cmLst xmlns:a="http://schemas.openxmlformats.org/drawingml/2006/main" xmlns:r="http://schemas.openxmlformats.org/officeDocument/2006/relationships" xmlns:p188="http://schemas.microsoft.com/office/powerpoint/2018/8/main">
  <p188:cm id="{7BACD12F-EA6E-4E2D-B962-F1DB32C46BF9}" authorId="{7AB7E3DB-77F4-5104-8159-319EFAF73C88}" created="2024-07-15T17:51:20.389">
    <ac:txMkLst xmlns:ac="http://schemas.microsoft.com/office/drawing/2013/main/command">
      <pc:docMk xmlns:pc="http://schemas.microsoft.com/office/powerpoint/2013/main/command"/>
      <pc:sldMk xmlns:pc="http://schemas.microsoft.com/office/powerpoint/2013/main/command" cId="0" sldId="260"/>
      <ac:spMk id="139" creationId="{00000000-0000-0000-0000-000000000000}"/>
      <ac:txMk cp="0" len="74">
        <ac:context len="75" hash="4038186460"/>
      </ac:txMk>
    </ac:txMkLst>
    <p188:pos x="3554083" y="795445"/>
    <p188:txBody>
      <a:bodyPr/>
      <a:lstStyle/>
      <a:p>
        <a:r>
          <a:rPr lang="en-US"/>
          <a:t>Changed definition to match the one in the glossary of the student text on p.485 (5th proof)</a:t>
        </a:r>
      </a:p>
    </p188:txBody>
  </p188:cm>
  <p188:cm id="{16D51123-4421-4F51-BCCC-6033A14CEFEF}" authorId="{7AB7E3DB-77F4-5104-8159-319EFAF73C88}" created="2024-07-16T15:18:28.532">
    <pc:sldMkLst xmlns:pc="http://schemas.microsoft.com/office/powerpoint/2013/main/command">
      <pc:docMk/>
      <pc:sldMk cId="0" sldId="260"/>
    </pc:sldMkLst>
    <p188:txBody>
      <a:bodyPr/>
      <a:lstStyle/>
      <a:p>
        <a:r>
          <a:rPr lang="en-US"/>
          <a:t>Changes to Notes Section:
1. lowercased "article"
2. Made article title roman and put double quotation marks around it
3. deleted comma after "article"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ommons.wikimedia.org/w/index.php?title=User:Grufo&amp;action=edit&amp;redlink=1"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www.gnu.org/licenses/gpl-3.0.html" TargetMode="External"/><Relationship Id="rId4" Type="http://schemas.openxmlformats.org/officeDocument/2006/relationships/hyperlink" Target="https://commons.wikimedia.org/wiki/File:Medieval_writing_desk.jpg"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creativecommons.org/publicdomain/zero/1.0/deed.e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commons.wikimedia.org/wiki/File:The_War_Scroll_-_Dead_Sea_Scroll.jpg"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ommons.wikimedia.org/wiki/User:Davidbena"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mmons.wikimedia.org/w/index.php?title=User:Saraware&amp;action=edit&amp;redlink=1"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commons.wikimedia.org/wiki/File:DavidWoronieckiWithSign.jpg" TargetMode="External"/><Relationship Id="rId4" Type="http://schemas.openxmlformats.org/officeDocument/2006/relationships/hyperlink" Target="https://creativecommons.org/licenses/by/3.0"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ommons.wikimedia.org/wiki/User:Marsupium"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mmons.wikimedia.org/wiki/User:Reaper35"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catholicculture.org/search/resultslist.cfm?requesttype=docbrowseauth&amp;resourcetype=1&amp;catlabel=author&amp;catid=1429" TargetMode="External"/><Relationship Id="rId4" Type="http://schemas.openxmlformats.org/officeDocument/2006/relationships/hyperlink" Target="http://creativecommons.org/publicdomain/zero/1.0/deed.en"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lickr.com/photos/18244673@N00"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creativecommons.org/licenses/by/2.0"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unsplash.com/@anniespratt"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creativecommons.org/publicdomain/zero/1.0/deed.en"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ommons.wikimedia.org/wiki/User:Netha_Hussain"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catholic365.com/article/30494/the-prodigal-llama.html" TargetMode="External"/><Relationship Id="rId4" Type="http://schemas.openxmlformats.org/officeDocument/2006/relationships/hyperlink" Target="http://creativecommons.org/publicdomain/zero/1.0/deed.en"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b="1" dirty="0"/>
              <a:t>*Photo Credit: </a:t>
            </a:r>
            <a:r>
              <a:rPr lang="en-US" b="0" dirty="0"/>
              <a:t>https://commons.wikimedia.org/wiki/File:Design_for_Old_Testament_Window_MET_DP805903.jpg</a:t>
            </a:r>
          </a:p>
          <a:p>
            <a:pPr marL="0" indent="0">
              <a:buNone/>
            </a:pPr>
            <a:endParaRPr lang="en-US" b="0" dirty="0"/>
          </a:p>
          <a:p>
            <a:pPr marL="0" indent="0">
              <a:buNone/>
            </a:pPr>
            <a:r>
              <a:rPr lang="en-US" b="1" dirty="0"/>
              <a:t>Suggestions</a:t>
            </a:r>
            <a:r>
              <a:rPr lang="en-US" b="1" baseline="0" dirty="0"/>
              <a:t> for students’ note taking</a:t>
            </a:r>
            <a:r>
              <a:rPr lang="en-US" b="0" baseline="0" dirty="0"/>
              <a:t>:  </a:t>
            </a:r>
          </a:p>
          <a:p>
            <a:pPr algn="l"/>
            <a:r>
              <a:rPr lang="en-US" sz="1100" b="0" i="1" baseline="0" dirty="0"/>
              <a:t>Require students to use a three-ring binder (1/2-1 inches) full of loose-leaf paper (college or wide ruled). </a:t>
            </a:r>
          </a:p>
          <a:p>
            <a:pPr algn="l"/>
            <a:r>
              <a:rPr lang="en-US" sz="1100" b="0" i="1" baseline="0" dirty="0"/>
              <a:t>Notes must be taken in pen only and handwritten.</a:t>
            </a:r>
          </a:p>
          <a:p>
            <a:pPr algn="l"/>
            <a:r>
              <a:rPr lang="en-US" sz="1100" b="0" i="1" baseline="0" dirty="0"/>
              <a:t>Notebooks should contain information and notes for religion class only.  </a:t>
            </a:r>
          </a:p>
          <a:p>
            <a:pPr algn="l"/>
            <a:r>
              <a:rPr lang="en-US" sz="1100" b="0" i="1" baseline="0" dirty="0"/>
              <a:t>Notebooks must have a table of contents with topic of notes, dates, and page numbers. </a:t>
            </a:r>
          </a:p>
          <a:p>
            <a:pPr algn="l"/>
            <a:r>
              <a:rPr lang="en-US" sz="1100" b="0" i="1" baseline="0" dirty="0"/>
              <a:t>All notes must have a topic and page number.  </a:t>
            </a:r>
          </a:p>
          <a:p>
            <a:pPr algn="l"/>
            <a:r>
              <a:rPr lang="en-US" sz="1100" b="0" i="1" baseline="0" dirty="0"/>
              <a:t>Students will be required to copy each slide unless the teacher directs students to skip certain slides or parts of slides. Notebooks will be graded based on neatness, completeness, and organization. Notebooks should have a significant point value representing 20-25% of the overall grade.</a:t>
            </a:r>
            <a:endParaRPr lang="en-US" sz="1100" b="0" i="1" dirty="0"/>
          </a:p>
          <a:p>
            <a:endParaRPr lang="en-US" dirty="0"/>
          </a:p>
        </p:txBody>
      </p:sp>
    </p:spTree>
    <p:extLst>
      <p:ext uri="{BB962C8B-B14F-4D97-AF65-F5344CB8AC3E}">
        <p14:creationId xmlns:p14="http://schemas.microsoft.com/office/powerpoint/2010/main" val="3218098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8e7dbdb286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8e7dbdb286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Directions: </a:t>
            </a:r>
            <a:r>
              <a:rPr lang="en-US" dirty="0"/>
              <a:t>Use the animation feature to have the yellow answer box appear</a:t>
            </a:r>
            <a:r>
              <a:rPr lang="en-US" baseline="0" dirty="0"/>
              <a:t> after you ask the students to respond out loud to the question on the left.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baseline="0"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i="0" u="none" strike="noStrike" cap="none" dirty="0">
                <a:solidFill>
                  <a:srgbClr val="000000"/>
                </a:solidFill>
                <a:effectLst/>
                <a:latin typeface="Arial"/>
                <a:ea typeface="Arial"/>
                <a:cs typeface="Arial"/>
                <a:sym typeface="Arial"/>
              </a:rPr>
              <a:t>Online Resources:</a:t>
            </a:r>
            <a:r>
              <a:rPr lang="en-US" sz="1100" b="1" i="0" u="none" strike="noStrike" cap="none" baseline="0" dirty="0">
                <a:solidFill>
                  <a:srgbClr val="000000"/>
                </a:solidFill>
                <a:effectLst/>
                <a:latin typeface="Arial"/>
                <a:ea typeface="Arial"/>
                <a:cs typeface="Arial"/>
                <a:sym typeface="Arial"/>
              </a:rPr>
              <a:t> </a:t>
            </a:r>
            <a:r>
              <a:rPr lang="en-US" baseline="0" dirty="0"/>
              <a:t>View video on </a:t>
            </a:r>
            <a:r>
              <a:rPr lang="en-US" i="0" baseline="0" dirty="0"/>
              <a:t>misunderstanding the Bible, </a:t>
            </a:r>
            <a:r>
              <a:rPr lang="en-US" baseline="0" dirty="0"/>
              <a:t>URL here: </a:t>
            </a:r>
            <a:r>
              <a:rPr lang="en-US" dirty="0"/>
              <a:t>https://youtu.be/htxOjJHB5-8</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8e7dbdb286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8e7dbdb286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Directions: </a:t>
            </a:r>
            <a:r>
              <a:rPr lang="en-US" dirty="0"/>
              <a:t>Use the animation feature to have the yellow answer box appear</a:t>
            </a:r>
            <a:r>
              <a:rPr lang="en-US" baseline="0" dirty="0"/>
              <a:t> after you ask the students to respond out loud to the question on the left. </a:t>
            </a:r>
          </a:p>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8e7dbdb286_0_4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28e7dbdb286_0_4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rtl="0">
              <a:buNone/>
            </a:pPr>
            <a:r>
              <a:rPr lang="en-US" sz="1100" b="1" i="0" u="none" strike="noStrike" cap="none" dirty="0">
                <a:solidFill>
                  <a:srgbClr val="000000"/>
                </a:solidFill>
                <a:effectLst/>
                <a:latin typeface="Arial"/>
                <a:ea typeface="Arial"/>
                <a:cs typeface="Arial"/>
                <a:sym typeface="Arial"/>
              </a:rPr>
              <a:t>Directions:</a:t>
            </a:r>
            <a:r>
              <a:rPr lang="en-US" sz="1100" b="0" i="0" u="none" strike="noStrike" cap="none" dirty="0">
                <a:solidFill>
                  <a:srgbClr val="000000"/>
                </a:solidFill>
                <a:effectLst/>
                <a:latin typeface="Arial"/>
                <a:ea typeface="Arial"/>
                <a:cs typeface="Arial"/>
                <a:sym typeface="Arial"/>
              </a:rPr>
              <a:t> Have students view webpage discussing Catholic Bible interpretation. URL here: https://catholic-resources.org/Bible/Catholic-Interpretation.htm</a:t>
            </a:r>
            <a:endParaRPr lang="en-US" b="0" dirty="0">
              <a:effectLst/>
            </a:endParaRPr>
          </a:p>
          <a:p>
            <a:pPr marL="158750" indent="0" rtl="0">
              <a:buNone/>
            </a:pPr>
            <a:br>
              <a:rPr lang="en-US" b="0" dirty="0">
                <a:effectLst/>
              </a:rPr>
            </a:br>
            <a:r>
              <a:rPr lang="en-US" sz="1100" b="0" i="0" u="none" strike="noStrike" cap="none" dirty="0">
                <a:solidFill>
                  <a:srgbClr val="000000"/>
                </a:solidFill>
                <a:effectLst/>
                <a:latin typeface="Arial"/>
                <a:ea typeface="Arial"/>
                <a:cs typeface="Arial"/>
                <a:sym typeface="Arial"/>
              </a:rPr>
              <a:t>Ask them to create a list of Church documents (see below) at the end of the page which cover interpretation of the Bible. </a:t>
            </a:r>
            <a:endParaRPr lang="en-US" b="0" dirty="0">
              <a:effectLst/>
            </a:endParaRPr>
          </a:p>
          <a:p>
            <a:pPr marL="158750" indent="0" rtl="0" fontAlgn="base">
              <a:buNone/>
            </a:pPr>
            <a:br>
              <a:rPr lang="en-US" b="0" dirty="0">
                <a:effectLst/>
              </a:rPr>
            </a:br>
            <a:r>
              <a:rPr lang="en-US" sz="1100" b="0" i="0" u="none" strike="noStrike" cap="none" dirty="0">
                <a:solidFill>
                  <a:srgbClr val="000000"/>
                </a:solidFill>
                <a:effectLst/>
                <a:latin typeface="Arial"/>
                <a:ea typeface="Arial"/>
                <a:cs typeface="Arial"/>
                <a:sym typeface="Arial"/>
              </a:rPr>
              <a:t>Pope Pius XII: </a:t>
            </a:r>
            <a:r>
              <a:rPr lang="en-US" sz="1100" b="0" i="1" u="none" strike="noStrike" cap="none" dirty="0">
                <a:solidFill>
                  <a:srgbClr val="000000"/>
                </a:solidFill>
                <a:effectLst/>
                <a:latin typeface="Arial"/>
                <a:ea typeface="Arial"/>
                <a:cs typeface="Arial"/>
                <a:sym typeface="Arial"/>
              </a:rPr>
              <a:t>Encyclical </a:t>
            </a:r>
            <a:r>
              <a:rPr lang="en-US" sz="1100" b="0" i="1" u="none" strike="noStrike" cap="none" dirty="0" err="1">
                <a:solidFill>
                  <a:srgbClr val="000000"/>
                </a:solidFill>
                <a:effectLst/>
                <a:latin typeface="Arial"/>
                <a:ea typeface="Arial"/>
                <a:cs typeface="Arial"/>
                <a:sym typeface="Arial"/>
              </a:rPr>
              <a:t>Divino</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Afflante</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Spiritu</a:t>
            </a:r>
            <a:r>
              <a:rPr lang="en-US" sz="1100" b="0" i="1"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(1943)</a:t>
            </a:r>
          </a:p>
          <a:p>
            <a:pPr marL="158750" indent="0" rtl="0" fontAlgn="base">
              <a:buNone/>
            </a:pPr>
            <a:r>
              <a:rPr lang="en-US" sz="1100" b="0" i="0" u="none" strike="noStrike" cap="none" dirty="0">
                <a:solidFill>
                  <a:srgbClr val="000000"/>
                </a:solidFill>
                <a:effectLst/>
                <a:latin typeface="Arial"/>
                <a:ea typeface="Arial"/>
                <a:cs typeface="Arial"/>
                <a:sym typeface="Arial"/>
              </a:rPr>
              <a:t>Second Vatican Council: “Constitution on the Sacred Liturgy”: </a:t>
            </a:r>
            <a:r>
              <a:rPr lang="en-US" sz="1100" b="0" i="1" u="none" strike="noStrike" cap="none" dirty="0" err="1">
                <a:solidFill>
                  <a:srgbClr val="000000"/>
                </a:solidFill>
                <a:effectLst/>
                <a:latin typeface="Arial"/>
                <a:ea typeface="Arial"/>
                <a:cs typeface="Arial"/>
                <a:sym typeface="Arial"/>
              </a:rPr>
              <a:t>Sacrosanctum</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Concilium</a:t>
            </a:r>
            <a:r>
              <a:rPr lang="en-US" sz="1100" b="0" i="1"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(1963)</a:t>
            </a:r>
          </a:p>
          <a:p>
            <a:pPr marL="158750" indent="0" rtl="0" fontAlgn="base">
              <a:buNone/>
            </a:pPr>
            <a:r>
              <a:rPr lang="en-US" sz="1100" b="0" i="0" u="none" strike="noStrike" cap="none" dirty="0">
                <a:solidFill>
                  <a:srgbClr val="000000"/>
                </a:solidFill>
                <a:effectLst/>
                <a:latin typeface="Arial"/>
                <a:ea typeface="Arial"/>
                <a:cs typeface="Arial"/>
                <a:sym typeface="Arial"/>
              </a:rPr>
              <a:t>Second Vatican Council: “Dogmatic Constitution on Divine Revelation”: </a:t>
            </a:r>
            <a:r>
              <a:rPr lang="en-US" sz="1100" b="0" i="1" u="none" strike="noStrike" cap="none" dirty="0">
                <a:solidFill>
                  <a:srgbClr val="000000"/>
                </a:solidFill>
                <a:effectLst/>
                <a:latin typeface="Arial"/>
                <a:ea typeface="Arial"/>
                <a:cs typeface="Arial"/>
                <a:sym typeface="Arial"/>
              </a:rPr>
              <a:t>Dei Verbum </a:t>
            </a:r>
            <a:r>
              <a:rPr lang="en-US" sz="1100" b="0" i="0" u="none" strike="noStrike" cap="none" dirty="0">
                <a:solidFill>
                  <a:srgbClr val="000000"/>
                </a:solidFill>
                <a:effectLst/>
                <a:latin typeface="Arial"/>
                <a:ea typeface="Arial"/>
                <a:cs typeface="Arial"/>
                <a:sym typeface="Arial"/>
              </a:rPr>
              <a:t>(1965)</a:t>
            </a:r>
          </a:p>
          <a:p>
            <a:pPr marL="158750" indent="0" rtl="0" fontAlgn="base">
              <a:buNone/>
            </a:pPr>
            <a:r>
              <a:rPr lang="en-US" sz="1100" b="0" i="0" u="none" strike="noStrike" cap="none" dirty="0">
                <a:solidFill>
                  <a:srgbClr val="000000"/>
                </a:solidFill>
                <a:effectLst/>
                <a:latin typeface="Arial"/>
                <a:ea typeface="Arial"/>
                <a:cs typeface="Arial"/>
                <a:sym typeface="Arial"/>
              </a:rPr>
              <a:t>Pontifical Biblical Commission: “The Interpretation of the Bible in the Church” (1993)</a:t>
            </a:r>
          </a:p>
          <a:p>
            <a:pPr marL="158750" indent="0" rtl="0" fontAlgn="base">
              <a:buNone/>
            </a:pPr>
            <a:r>
              <a:rPr lang="en-US" sz="1100" b="0" i="1" u="none" strike="noStrike" cap="none" dirty="0">
                <a:solidFill>
                  <a:srgbClr val="000000"/>
                </a:solidFill>
                <a:effectLst/>
                <a:latin typeface="Arial"/>
                <a:ea typeface="Arial"/>
                <a:cs typeface="Arial"/>
                <a:sym typeface="Arial"/>
              </a:rPr>
              <a:t>Catechism of the Catholic Church</a:t>
            </a:r>
            <a:r>
              <a:rPr lang="en-US" sz="1100" b="0" i="0" u="none" strike="noStrike" cap="none" dirty="0">
                <a:solidFill>
                  <a:srgbClr val="000000"/>
                </a:solidFill>
                <a:effectLst/>
                <a:latin typeface="Arial"/>
                <a:ea typeface="Arial"/>
                <a:cs typeface="Arial"/>
                <a:sym typeface="Arial"/>
              </a:rPr>
              <a:t>: Part One, Section One, Chapter Two - §§51-141 (1994, 1997)</a:t>
            </a:r>
          </a:p>
          <a:p>
            <a:pPr marL="0" lvl="0" indent="0" algn="l" rtl="0">
              <a:spcBef>
                <a:spcPts val="0"/>
              </a:spcBef>
              <a:spcAft>
                <a:spcPts val="0"/>
              </a:spcAft>
              <a:buNone/>
            </a:pPr>
            <a:endParaRPr lang="en-US" dirty="0"/>
          </a:p>
          <a:p>
            <a:pPr marL="0" lvl="0" indent="0" algn="l" rtl="0">
              <a:spcBef>
                <a:spcPts val="0"/>
              </a:spcBef>
              <a:spcAft>
                <a:spcPts val="0"/>
              </a:spcAft>
              <a:buNone/>
            </a:pPr>
            <a:r>
              <a:rPr lang="en-US" sz="1100" b="1" i="0" u="none" strike="noStrike" cap="none" dirty="0">
                <a:solidFill>
                  <a:srgbClr val="000000"/>
                </a:solidFill>
                <a:effectLst/>
                <a:latin typeface="Arial"/>
                <a:ea typeface="Arial"/>
                <a:cs typeface="Arial"/>
                <a:sym typeface="Arial"/>
              </a:rPr>
              <a:t>Online </a:t>
            </a:r>
            <a:r>
              <a:rPr lang="en-US" sz="1100" b="1" i="0" u="none" strike="noStrike" cap="none" dirty="0" err="1">
                <a:solidFill>
                  <a:srgbClr val="000000"/>
                </a:solidFill>
                <a:effectLst/>
                <a:latin typeface="Arial"/>
                <a:ea typeface="Arial"/>
                <a:cs typeface="Arial"/>
                <a:sym typeface="Arial"/>
              </a:rPr>
              <a:t>Resourcea</a:t>
            </a:r>
            <a:r>
              <a:rPr lang="en-US" sz="1100" b="1"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View</a:t>
            </a:r>
            <a:r>
              <a:rPr lang="en-US" sz="1100" b="1" i="0" u="none" strike="noStrike" cap="none" dirty="0">
                <a:solidFill>
                  <a:srgbClr val="000000"/>
                </a:solidFill>
                <a:effectLst/>
                <a:latin typeface="Arial"/>
                <a:ea typeface="Arial"/>
                <a:cs typeface="Arial"/>
                <a:sym typeface="Arial"/>
              </a:rPr>
              <a:t> </a:t>
            </a:r>
            <a:r>
              <a:rPr lang="en-US" i="0" dirty="0"/>
              <a:t>Video on Vatican II Constitution </a:t>
            </a:r>
            <a:r>
              <a:rPr lang="en-US" i="1" dirty="0"/>
              <a:t>Dei Verbum, </a:t>
            </a:r>
            <a:r>
              <a:rPr lang="en-US" dirty="0"/>
              <a:t>URL here: </a:t>
            </a:r>
            <a:r>
              <a:rPr lang="en-US" baseline="0" dirty="0"/>
              <a:t> </a:t>
            </a:r>
            <a:r>
              <a:rPr lang="en-US" dirty="0"/>
              <a:t>https://youtu.be/MsQqcn1XGiE?list=TLPQMTYwMjIwMjRaQUXa8gQouA</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64fa239b3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264fa239b3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b="1" dirty="0"/>
              <a:t>*Photo Credit: </a:t>
            </a:r>
            <a:r>
              <a:rPr lang="en-US" sz="1100" b="0" i="0" u="none" strike="noStrike" cap="none" dirty="0" err="1">
                <a:solidFill>
                  <a:srgbClr val="000000"/>
                </a:solidFill>
                <a:effectLst/>
                <a:latin typeface="Arial"/>
                <a:ea typeface="Arial"/>
                <a:cs typeface="Arial"/>
                <a:sym typeface="Arial"/>
                <a:hlinkClick r:id="rId3" tooltip="User:Grufo (page does not exist)"/>
              </a:rPr>
              <a:t>Grufo</a:t>
            </a:r>
            <a:r>
              <a:rPr lang="en-US" sz="1100" b="0" i="0" u="none" strike="noStrike" cap="none" dirty="0">
                <a:solidFill>
                  <a:srgbClr val="000000"/>
                </a:solidFill>
                <a:effectLst/>
                <a:latin typeface="Arial"/>
                <a:ea typeface="Arial"/>
                <a:cs typeface="Arial"/>
                <a:sym typeface="Arial"/>
              </a:rPr>
              <a:t> after </a:t>
            </a:r>
            <a:r>
              <a:rPr lang="en-US" sz="1100" b="0" i="0" u="none" strike="noStrike" cap="none" dirty="0">
                <a:solidFill>
                  <a:srgbClr val="000000"/>
                </a:solidFill>
                <a:effectLst/>
                <a:latin typeface="Arial"/>
                <a:ea typeface="Arial"/>
                <a:cs typeface="Arial"/>
                <a:sym typeface="Arial"/>
                <a:hlinkClick r:id="rId4" tooltip="File:Medieval writing desk.jpg"/>
              </a:rPr>
              <a:t>Medieval writing desk.jpg</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hlinkClick r:id="rId5"/>
              </a:rPr>
              <a:t>GNU General Public License v3</a:t>
            </a:r>
            <a:r>
              <a:rPr lang="en-US" sz="1100" b="0" i="0" u="none" strike="noStrike" cap="none" dirty="0">
                <a:solidFill>
                  <a:srgbClr val="000000"/>
                </a:solidFill>
                <a:effectLst/>
                <a:latin typeface="Arial"/>
                <a:ea typeface="Arial"/>
                <a:cs typeface="Arial"/>
                <a:sym typeface="Arial"/>
              </a:rPr>
              <a:t>, https://commons.wikimedia.org/wiki/File:Medieval_writing_desk.svg </a:t>
            </a:r>
          </a:p>
          <a:p>
            <a:pPr marL="0" indent="0">
              <a:buNone/>
            </a:pPr>
            <a:endParaRPr lang="en-US" sz="1100" b="1" i="0" u="none" strike="noStrike" cap="none" dirty="0">
              <a:solidFill>
                <a:srgbClr val="000000"/>
              </a:solidFill>
              <a:effectLst/>
              <a:latin typeface="Arial"/>
              <a:ea typeface="Arial"/>
              <a:cs typeface="Arial"/>
              <a:sym typeface="Arial"/>
            </a:endParaRPr>
          </a:p>
          <a:p>
            <a:pPr marL="0" indent="0">
              <a:buNone/>
            </a:pPr>
            <a:r>
              <a:rPr lang="en-US" sz="1100" b="1" i="0" u="none" strike="noStrike" cap="none" dirty="0">
                <a:solidFill>
                  <a:srgbClr val="000000"/>
                </a:solidFill>
                <a:effectLst/>
                <a:latin typeface="Arial"/>
                <a:ea typeface="Arial"/>
                <a:cs typeface="Arial"/>
                <a:sym typeface="Arial"/>
              </a:rPr>
              <a:t>Directions: </a:t>
            </a:r>
            <a:r>
              <a:rPr lang="en-US" sz="1100" b="0" i="0" u="none" strike="noStrike" cap="none" dirty="0">
                <a:solidFill>
                  <a:srgbClr val="000000"/>
                </a:solidFill>
                <a:effectLst/>
                <a:latin typeface="Arial"/>
                <a:ea typeface="Arial"/>
                <a:cs typeface="Arial"/>
                <a:sym typeface="Arial"/>
              </a:rPr>
              <a:t>Have students write down this key</a:t>
            </a:r>
            <a:r>
              <a:rPr lang="en-US" sz="1100" b="0" i="0" u="none" strike="noStrike" cap="none" baseline="0" dirty="0">
                <a:solidFill>
                  <a:srgbClr val="000000"/>
                </a:solidFill>
                <a:effectLst/>
                <a:latin typeface="Arial"/>
                <a:ea typeface="Arial"/>
                <a:cs typeface="Arial"/>
                <a:sym typeface="Arial"/>
              </a:rPr>
              <a:t> vocabulary term and definition in their notes. </a:t>
            </a:r>
          </a:p>
          <a:p>
            <a:pPr marL="0" indent="0">
              <a:buNone/>
            </a:pPr>
            <a:endParaRPr lang="en-US" sz="1100" b="0" i="0" u="none" strike="noStrike" cap="none" baseline="0" dirty="0">
              <a:solidFill>
                <a:srgbClr val="000000"/>
              </a:solidFill>
              <a:effectLst/>
              <a:latin typeface="Arial"/>
              <a:ea typeface="Arial"/>
              <a:cs typeface="Arial"/>
              <a:sym typeface="Arial"/>
            </a:endParaRPr>
          </a:p>
          <a:p>
            <a:pPr marL="0" indent="0">
              <a:buNone/>
            </a:pPr>
            <a:r>
              <a:rPr lang="en-US" sz="1100" b="1" i="0" u="none" strike="noStrike" cap="none" dirty="0">
                <a:solidFill>
                  <a:srgbClr val="000000"/>
                </a:solidFill>
                <a:effectLst/>
                <a:latin typeface="Arial"/>
                <a:ea typeface="Arial"/>
                <a:cs typeface="Arial"/>
                <a:sym typeface="Arial"/>
              </a:rPr>
              <a:t>Online Resources: </a:t>
            </a:r>
            <a:r>
              <a:rPr lang="en-US" sz="1100" b="0" i="0" u="none" strike="noStrike" cap="none" baseline="0" dirty="0">
                <a:solidFill>
                  <a:srgbClr val="000000"/>
                </a:solidFill>
                <a:effectLst/>
                <a:latin typeface="Arial"/>
                <a:ea typeface="Arial"/>
                <a:cs typeface="Arial"/>
                <a:sym typeface="Arial"/>
              </a:rPr>
              <a:t>Show students the following webpage with a chart that scholars use to “do exegesis.” URL here: https://catholic-resources.org/Bible/Exegesis.htm</a:t>
            </a:r>
          </a:p>
          <a:p>
            <a:pPr marL="158750" indent="0">
              <a:buNone/>
            </a:pPr>
            <a:endParaRPr lang="en-US"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sng" strike="noStrike" kern="1200" cap="none" dirty="0">
              <a:solidFill>
                <a:schemeClr val="tx1"/>
              </a:solidFill>
              <a:effectLst/>
              <a:latin typeface="Arial"/>
              <a:ea typeface="Arial"/>
              <a:cs typeface="Arial"/>
              <a:sym typeface="Arial"/>
            </a:endParaRPr>
          </a:p>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64fa239b3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264fa239b3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*Photo Credit: </a:t>
            </a:r>
            <a:r>
              <a:rPr lang="en-US" sz="1100" b="0" i="0" u="none" strike="noStrike" cap="none" dirty="0">
                <a:solidFill>
                  <a:srgbClr val="000000"/>
                </a:solidFill>
                <a:effectLst/>
                <a:latin typeface="Arial"/>
                <a:ea typeface="Arial"/>
                <a:cs typeface="Arial"/>
                <a:sym typeface="Arial"/>
              </a:rPr>
              <a:t>Matson Photo Service - American Colony Jerusalem, </a:t>
            </a:r>
            <a:r>
              <a:rPr lang="en-US" sz="1100" b="0" i="0" u="none" strike="noStrike" cap="none" dirty="0">
                <a:solidFill>
                  <a:srgbClr val="000000"/>
                </a:solidFill>
                <a:effectLst/>
                <a:latin typeface="Arial"/>
                <a:ea typeface="Arial"/>
                <a:cs typeface="Arial"/>
                <a:sym typeface="Arial"/>
                <a:hlinkClick r:id="rId3"/>
              </a:rPr>
              <a:t>Creative Commons Zero, Public Domain Dedication</a:t>
            </a:r>
            <a:r>
              <a:rPr lang="en-US" sz="1100" b="0" i="0" u="none" strike="noStrike" cap="none" dirty="0">
                <a:solidFill>
                  <a:srgbClr val="000000"/>
                </a:solidFill>
                <a:effectLst/>
                <a:latin typeface="Arial"/>
                <a:ea typeface="Arial"/>
                <a:cs typeface="Arial"/>
                <a:sym typeface="Arial"/>
              </a:rPr>
              <a:t>, </a:t>
            </a:r>
            <a:r>
              <a:rPr lang="en-US" sz="1100" b="0" i="0" u="sng" strike="noStrike" cap="none" dirty="0">
                <a:solidFill>
                  <a:srgbClr val="000000"/>
                </a:solidFill>
                <a:effectLst/>
                <a:latin typeface="Arial"/>
                <a:ea typeface="Arial"/>
                <a:cs typeface="Arial"/>
                <a:sym typeface="Arial"/>
                <a:hlinkClick r:id="rId4"/>
              </a:rPr>
              <a:t>https://commons.wikimedia.org/wiki/File:The_War_Scroll_-_Dead_Sea_Scroll.jpg</a:t>
            </a:r>
            <a:r>
              <a:rPr lang="en-US" sz="1100" b="0" i="0" u="none" strike="noStrike" cap="none" dirty="0">
                <a:solidFill>
                  <a:srgbClr val="000000"/>
                </a:solidFill>
                <a:effectLst/>
                <a:latin typeface="Arial"/>
                <a:ea typeface="Arial"/>
                <a:cs typeface="Arial"/>
                <a:sym typeface="Arial"/>
              </a:rPr>
              <a:t> </a:t>
            </a:r>
            <a:endParaRPr lang="en-US" sz="1100" b="0" i="0" u="sng" strike="noStrike" kern="1200" cap="none" dirty="0">
              <a:solidFill>
                <a:schemeClr val="tx1"/>
              </a:solidFill>
              <a:effectLst/>
              <a:latin typeface="Arial"/>
              <a:ea typeface="Arial"/>
              <a:cs typeface="Arial"/>
              <a:sym typeface="Arial"/>
            </a:endParaRPr>
          </a:p>
          <a:p>
            <a:pPr marL="158750" indent="0" rtl="0">
              <a:buNone/>
            </a:pPr>
            <a:endParaRPr lang="en-US" sz="1100" b="1" i="0" u="none" strike="noStrike" cap="none" dirty="0">
              <a:solidFill>
                <a:srgbClr val="000000"/>
              </a:solidFill>
              <a:effectLst/>
              <a:latin typeface="Arial"/>
              <a:ea typeface="Arial"/>
              <a:cs typeface="Arial"/>
              <a:sym typeface="Arial"/>
            </a:endParaRPr>
          </a:p>
          <a:p>
            <a:pPr marL="0" indent="0" rtl="0">
              <a:buNone/>
            </a:pPr>
            <a:r>
              <a:rPr lang="en-US" sz="1100" b="1" i="0" u="none" strike="noStrike" cap="none" dirty="0">
                <a:solidFill>
                  <a:srgbClr val="000000"/>
                </a:solidFill>
                <a:effectLst/>
                <a:latin typeface="Arial"/>
                <a:ea typeface="Arial"/>
                <a:cs typeface="Arial"/>
                <a:sym typeface="Arial"/>
              </a:rPr>
              <a:t>Directions: </a:t>
            </a:r>
            <a:r>
              <a:rPr lang="en-US" sz="1100" b="0" i="0" u="none" strike="noStrike" cap="none" dirty="0">
                <a:solidFill>
                  <a:srgbClr val="000000"/>
                </a:solidFill>
                <a:effectLst/>
                <a:latin typeface="Arial"/>
                <a:ea typeface="Arial"/>
                <a:cs typeface="Arial"/>
                <a:sym typeface="Arial"/>
              </a:rPr>
              <a:t>Share the questions below.</a:t>
            </a:r>
          </a:p>
          <a:p>
            <a:pPr marL="0" indent="0" rtl="0">
              <a:buNone/>
            </a:pPr>
            <a:endParaRPr lang="en-US" b="0" dirty="0">
              <a:effectLst/>
            </a:endParaRPr>
          </a:p>
          <a:p>
            <a:pPr marL="0" indent="-171450" rtl="0" fontAlgn="base">
              <a:lnSpc>
                <a:spcPct val="100000"/>
              </a:lnSpc>
              <a:spcAft>
                <a:spcPts val="1200"/>
              </a:spcAft>
              <a:buFont typeface="Arial" panose="020B0604020202020204" pitchFamily="34" charset="0"/>
              <a:buChar char="•"/>
            </a:pPr>
            <a:r>
              <a:rPr lang="en-US" sz="1100" b="0" i="0" u="none" strike="noStrike" cap="none" dirty="0">
                <a:solidFill>
                  <a:srgbClr val="000000"/>
                </a:solidFill>
                <a:effectLst/>
                <a:latin typeface="Arial"/>
                <a:ea typeface="Arial"/>
                <a:cs typeface="Arial"/>
                <a:sym typeface="Arial"/>
              </a:rPr>
              <a:t>What is the type, or literary genre, of writing?</a:t>
            </a:r>
          </a:p>
          <a:p>
            <a:pPr marL="0" indent="-171450" rtl="0" fontAlgn="base">
              <a:lnSpc>
                <a:spcPct val="100000"/>
              </a:lnSpc>
              <a:spcAft>
                <a:spcPts val="1200"/>
              </a:spcAft>
              <a:buFont typeface="Arial" panose="020B0604020202020204" pitchFamily="34" charset="0"/>
              <a:buChar char="•"/>
            </a:pPr>
            <a:endParaRPr lang="en-US" sz="1100" b="0" i="0" u="none" strike="noStrike" cap="none" dirty="0">
              <a:solidFill>
                <a:srgbClr val="000000"/>
              </a:solidFill>
              <a:effectLst/>
              <a:latin typeface="Arial"/>
              <a:ea typeface="Arial"/>
              <a:cs typeface="Arial"/>
              <a:sym typeface="Arial"/>
            </a:endParaRPr>
          </a:p>
          <a:p>
            <a:pPr marL="0" indent="-171450" rtl="0" fontAlgn="base">
              <a:lnSpc>
                <a:spcPct val="100000"/>
              </a:lnSpc>
              <a:spcAft>
                <a:spcPts val="1200"/>
              </a:spcAft>
              <a:buFont typeface="Arial" panose="020B0604020202020204" pitchFamily="34" charset="0"/>
              <a:buChar char="•"/>
            </a:pPr>
            <a:r>
              <a:rPr lang="en-US" sz="1100" b="0" i="0" u="none" strike="noStrike" cap="none" dirty="0">
                <a:solidFill>
                  <a:srgbClr val="000000"/>
                </a:solidFill>
                <a:effectLst/>
                <a:latin typeface="Arial"/>
                <a:ea typeface="Arial"/>
                <a:cs typeface="Arial"/>
                <a:sym typeface="Arial"/>
              </a:rPr>
              <a:t>What occurred historically at the time this was written that might shed light on what this passage means?</a:t>
            </a:r>
          </a:p>
          <a:p>
            <a:pPr marL="0" indent="-171450" rtl="0" fontAlgn="base">
              <a:lnSpc>
                <a:spcPct val="100000"/>
              </a:lnSpc>
              <a:spcAft>
                <a:spcPts val="1200"/>
              </a:spcAft>
              <a:buFont typeface="Arial" panose="020B0604020202020204" pitchFamily="34" charset="0"/>
              <a:buChar char="•"/>
            </a:pPr>
            <a:endParaRPr lang="en-US" sz="1100" b="0" i="0" u="none" strike="noStrike" cap="none" dirty="0">
              <a:solidFill>
                <a:srgbClr val="000000"/>
              </a:solidFill>
              <a:effectLst/>
              <a:latin typeface="Arial"/>
              <a:ea typeface="Arial"/>
              <a:cs typeface="Arial"/>
              <a:sym typeface="Arial"/>
            </a:endParaRPr>
          </a:p>
          <a:p>
            <a:pPr marL="0" indent="-171450" rtl="0" fontAlgn="base">
              <a:lnSpc>
                <a:spcPct val="100000"/>
              </a:lnSpc>
              <a:spcAft>
                <a:spcPts val="1200"/>
              </a:spcAft>
              <a:buFont typeface="Arial" panose="020B0604020202020204" pitchFamily="34" charset="0"/>
              <a:buChar char="•"/>
            </a:pPr>
            <a:r>
              <a:rPr lang="en-US" sz="1100" b="0" i="0" u="none" strike="noStrike" cap="none" dirty="0">
                <a:solidFill>
                  <a:srgbClr val="000000"/>
                </a:solidFill>
                <a:effectLst/>
                <a:latin typeface="Arial"/>
                <a:ea typeface="Arial"/>
                <a:cs typeface="Arial"/>
                <a:sym typeface="Arial"/>
              </a:rPr>
              <a:t>Who first wrote this material?</a:t>
            </a:r>
          </a:p>
          <a:p>
            <a:pPr marL="0" indent="-171450" rtl="0" fontAlgn="base">
              <a:lnSpc>
                <a:spcPct val="100000"/>
              </a:lnSpc>
              <a:spcAft>
                <a:spcPts val="1200"/>
              </a:spcAft>
              <a:buFont typeface="Arial" panose="020B0604020202020204" pitchFamily="34" charset="0"/>
              <a:buChar char="•"/>
            </a:pPr>
            <a:endParaRPr lang="en-US" sz="1100" b="0" i="0" u="none" strike="noStrike" cap="none" dirty="0">
              <a:solidFill>
                <a:srgbClr val="000000"/>
              </a:solidFill>
              <a:effectLst/>
              <a:latin typeface="Arial"/>
              <a:ea typeface="Arial"/>
              <a:cs typeface="Arial"/>
              <a:sym typeface="Arial"/>
            </a:endParaRPr>
          </a:p>
          <a:p>
            <a:pPr marL="0" indent="-171450" rtl="0" fontAlgn="base">
              <a:lnSpc>
                <a:spcPct val="100000"/>
              </a:lnSpc>
              <a:spcAft>
                <a:spcPts val="1200"/>
              </a:spcAft>
              <a:buFont typeface="Arial" panose="020B0604020202020204" pitchFamily="34" charset="0"/>
              <a:buChar char="•"/>
            </a:pPr>
            <a:r>
              <a:rPr lang="en-US" sz="1100" b="0" i="0" u="none" strike="noStrike" cap="none" dirty="0">
                <a:solidFill>
                  <a:srgbClr val="000000"/>
                </a:solidFill>
                <a:effectLst/>
                <a:latin typeface="Arial"/>
                <a:ea typeface="Arial"/>
                <a:cs typeface="Arial"/>
                <a:sym typeface="Arial"/>
              </a:rPr>
              <a:t>How did these texts come to be part of the canon of the Bible?</a:t>
            </a:r>
          </a:p>
          <a:p>
            <a:pPr marL="0" indent="-171450" rtl="0" fontAlgn="base">
              <a:lnSpc>
                <a:spcPct val="100000"/>
              </a:lnSpc>
              <a:spcAft>
                <a:spcPts val="1200"/>
              </a:spcAft>
              <a:buFont typeface="Arial" panose="020B0604020202020204" pitchFamily="34" charset="0"/>
              <a:buChar char="•"/>
            </a:pPr>
            <a:endParaRPr lang="en-US" sz="1100" b="0" i="0" u="none" strike="noStrike" cap="none" dirty="0">
              <a:solidFill>
                <a:srgbClr val="000000"/>
              </a:solidFill>
              <a:effectLst/>
              <a:latin typeface="Arial"/>
              <a:ea typeface="Arial"/>
              <a:cs typeface="Arial"/>
              <a:sym typeface="Arial"/>
            </a:endParaRPr>
          </a:p>
          <a:p>
            <a:pPr marL="0" indent="-171450" rtl="0" fontAlgn="base">
              <a:lnSpc>
                <a:spcPct val="100000"/>
              </a:lnSpc>
              <a:spcAft>
                <a:spcPts val="1200"/>
              </a:spcAft>
              <a:buFont typeface="Arial" panose="020B0604020202020204" pitchFamily="34" charset="0"/>
              <a:buChar char="•"/>
            </a:pPr>
            <a:r>
              <a:rPr lang="en-US" sz="1100" b="0" i="0" u="none" strike="noStrike" cap="none" dirty="0">
                <a:solidFill>
                  <a:srgbClr val="000000"/>
                </a:solidFill>
                <a:effectLst/>
                <a:latin typeface="Arial"/>
                <a:ea typeface="Arial"/>
                <a:cs typeface="Arial"/>
                <a:sym typeface="Arial"/>
              </a:rPr>
              <a:t>How was the material gathered and edited?</a:t>
            </a:r>
          </a:p>
          <a:p>
            <a:pPr marL="0" indent="-171450" rtl="0" fontAlgn="base">
              <a:lnSpc>
                <a:spcPct val="100000"/>
              </a:lnSpc>
              <a:spcAft>
                <a:spcPts val="1200"/>
              </a:spcAft>
              <a:buFont typeface="Arial" panose="020B0604020202020204" pitchFamily="34" charset="0"/>
              <a:buChar char="•"/>
            </a:pPr>
            <a:endParaRPr lang="en-US" sz="1100" b="0" i="0" u="none" strike="noStrike" cap="none" dirty="0">
              <a:solidFill>
                <a:srgbClr val="000000"/>
              </a:solidFill>
              <a:effectLst/>
              <a:latin typeface="Arial"/>
              <a:ea typeface="Arial"/>
              <a:cs typeface="Arial"/>
              <a:sym typeface="Arial"/>
            </a:endParaRPr>
          </a:p>
          <a:p>
            <a:pPr marL="0" indent="-171450" rtl="0" fontAlgn="base">
              <a:lnSpc>
                <a:spcPct val="100000"/>
              </a:lnSpc>
              <a:spcAft>
                <a:spcPts val="1200"/>
              </a:spcAft>
              <a:buFont typeface="Arial" panose="020B0604020202020204" pitchFamily="34" charset="0"/>
              <a:buChar char="•"/>
            </a:pPr>
            <a:r>
              <a:rPr lang="en-US" sz="1100" b="0" i="0" u="none" strike="noStrike" cap="none" dirty="0">
                <a:solidFill>
                  <a:srgbClr val="000000"/>
                </a:solidFill>
                <a:effectLst/>
                <a:latin typeface="Arial"/>
                <a:ea typeface="Arial"/>
                <a:cs typeface="Arial"/>
                <a:sym typeface="Arial"/>
              </a:rPr>
              <a:t>If any changes were made, why were they made? </a:t>
            </a:r>
          </a:p>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64fa239b33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64fa239b33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*Photo Credit: </a:t>
            </a:r>
            <a:r>
              <a:rPr lang="en-US" sz="1100" b="0" i="0" u="none" strike="noStrike" cap="none" dirty="0" err="1">
                <a:solidFill>
                  <a:srgbClr val="000000"/>
                </a:solidFill>
                <a:effectLst/>
                <a:latin typeface="Arial"/>
                <a:ea typeface="Arial"/>
                <a:cs typeface="Arial"/>
                <a:sym typeface="Arial"/>
                <a:hlinkClick r:id="rId3"/>
              </a:rPr>
              <a:t>Davidbena</a:t>
            </a:r>
            <a:r>
              <a:rPr lang="en-US" sz="1100" b="0" i="0" u="none" strike="noStrike" cap="none" dirty="0">
                <a:solidFill>
                  <a:srgbClr val="000000"/>
                </a:solidFill>
                <a:effectLst/>
                <a:latin typeface="Arial"/>
                <a:ea typeface="Arial"/>
                <a:cs typeface="Arial"/>
                <a:sym typeface="Arial"/>
              </a:rPr>
              <a:t>, </a:t>
            </a:r>
            <a:r>
              <a:rPr lang="en-US" sz="1100" b="0" i="0" u="sng" strike="noStrike" cap="none" dirty="0">
                <a:solidFill>
                  <a:srgbClr val="000000"/>
                </a:solidFill>
                <a:effectLst/>
                <a:latin typeface="Arial"/>
                <a:ea typeface="Arial"/>
                <a:cs typeface="Arial"/>
                <a:sym typeface="Arial"/>
                <a:hlinkClick r:id="rId4"/>
              </a:rPr>
              <a:t>Creative Commons Attribution 4.0</a:t>
            </a:r>
            <a:r>
              <a:rPr lang="en-US" sz="1100" b="0" i="0" u="sng" strike="noStrike" cap="none" dirty="0">
                <a:solidFill>
                  <a:srgbClr val="000000"/>
                </a:solidFill>
                <a:effectLst/>
                <a:latin typeface="Arial"/>
                <a:ea typeface="Arial"/>
                <a:cs typeface="Arial"/>
                <a:sym typeface="Arial"/>
              </a:rPr>
              <a:t>, https://commons.wikimedia.org/wiki/File:The_National_Library_of_Israel.jpg </a:t>
            </a:r>
          </a:p>
          <a:p>
            <a:pPr marL="0" lvl="0" indent="0" algn="l" rtl="0">
              <a:spcBef>
                <a:spcPts val="0"/>
              </a:spcBef>
              <a:spcAft>
                <a:spcPts val="0"/>
              </a:spcAft>
              <a:buNone/>
            </a:pPr>
            <a:endParaRPr lang="en-US" sz="1100" b="0" i="0" u="sng" strike="noStrike" cap="none" dirty="0">
              <a:solidFill>
                <a:srgbClr val="000000"/>
              </a:solidFill>
              <a:effectLst/>
              <a:latin typeface="Arial"/>
              <a:cs typeface="Arial"/>
              <a:sym typeface="Arial"/>
            </a:endParaRPr>
          </a:p>
          <a:p>
            <a:pPr marL="0" indent="0">
              <a:buNone/>
            </a:pPr>
            <a:r>
              <a:rPr lang="en-US" sz="1100" b="1" i="0" u="none" strike="noStrike" cap="none" dirty="0">
                <a:solidFill>
                  <a:srgbClr val="000000"/>
                </a:solidFill>
                <a:effectLst/>
                <a:latin typeface="Arial"/>
                <a:ea typeface="Arial"/>
                <a:cs typeface="Arial"/>
                <a:sym typeface="Arial"/>
              </a:rPr>
              <a:t>Directions: </a:t>
            </a:r>
            <a:r>
              <a:rPr lang="en-US" sz="1100" b="0" i="0" u="none" strike="noStrike" cap="none" dirty="0">
                <a:solidFill>
                  <a:srgbClr val="000000"/>
                </a:solidFill>
                <a:effectLst/>
                <a:latin typeface="Arial"/>
                <a:ea typeface="Arial"/>
                <a:cs typeface="Arial"/>
                <a:sym typeface="Arial"/>
              </a:rPr>
              <a:t>Have students write down this key</a:t>
            </a:r>
            <a:r>
              <a:rPr lang="en-US" sz="1100" b="0" i="0" u="none" strike="noStrike" cap="none" baseline="0" dirty="0">
                <a:solidFill>
                  <a:srgbClr val="000000"/>
                </a:solidFill>
                <a:effectLst/>
                <a:latin typeface="Arial"/>
                <a:ea typeface="Arial"/>
                <a:cs typeface="Arial"/>
                <a:sym typeface="Arial"/>
              </a:rPr>
              <a:t> vocabulary term and definition in their notes.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64fa239b33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264fa239b33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rtl="0">
              <a:buNone/>
            </a:pPr>
            <a:r>
              <a:rPr lang="en-US" sz="1100" b="1" i="0" u="none" strike="noStrike" cap="none" dirty="0">
                <a:solidFill>
                  <a:srgbClr val="000000"/>
                </a:solidFill>
                <a:effectLst/>
                <a:latin typeface="Arial"/>
                <a:ea typeface="Arial"/>
                <a:cs typeface="Arial"/>
                <a:sym typeface="Arial"/>
              </a:rPr>
              <a:t>Directions: </a:t>
            </a:r>
            <a:r>
              <a:rPr lang="en-US" sz="1100" b="0" i="0" u="none" strike="noStrike" cap="none" dirty="0">
                <a:solidFill>
                  <a:srgbClr val="000000"/>
                </a:solidFill>
                <a:effectLst/>
                <a:latin typeface="Arial"/>
                <a:ea typeface="Arial"/>
                <a:cs typeface="Arial"/>
                <a:sym typeface="Arial"/>
              </a:rPr>
              <a:t>Share examples below of each type of criticism.</a:t>
            </a:r>
          </a:p>
          <a:p>
            <a:pPr marL="158750" indent="0" rtl="0">
              <a:buNone/>
            </a:pPr>
            <a:br>
              <a:rPr lang="en-US" b="0" dirty="0">
                <a:effectLst/>
              </a:rPr>
            </a:br>
            <a:r>
              <a:rPr lang="en-US" sz="1100" b="1" i="0" u="none" strike="noStrike" cap="none" dirty="0">
                <a:solidFill>
                  <a:srgbClr val="000000"/>
                </a:solidFill>
                <a:effectLst/>
                <a:latin typeface="Arial"/>
                <a:ea typeface="Arial"/>
                <a:cs typeface="Arial"/>
                <a:sym typeface="Arial"/>
              </a:rPr>
              <a:t>Form Criticism Example:</a:t>
            </a:r>
            <a:r>
              <a:rPr lang="en-US" sz="1100" b="0" i="0" u="none" strike="noStrike" cap="none" dirty="0">
                <a:solidFill>
                  <a:srgbClr val="000000"/>
                </a:solidFill>
                <a:effectLst/>
                <a:latin typeface="Arial"/>
                <a:ea typeface="Arial"/>
                <a:cs typeface="Arial"/>
                <a:sym typeface="Arial"/>
              </a:rPr>
              <a:t> Because Psalm 150 is a hymn, it is very probable that it </a:t>
            </a:r>
            <a:endParaRPr lang="en-US" b="0"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was used in the context of ancient Israel's worship.</a:t>
            </a:r>
            <a:endParaRPr lang="en-US" b="0" dirty="0">
              <a:effectLst/>
            </a:endParaRPr>
          </a:p>
          <a:p>
            <a:pPr marL="158750" indent="0" rtl="0">
              <a:buNone/>
            </a:pPr>
            <a:br>
              <a:rPr lang="en-US" b="0" dirty="0">
                <a:effectLst/>
              </a:rPr>
            </a:br>
            <a:r>
              <a:rPr lang="en-US" sz="1100" b="1" i="0" u="none" strike="noStrike" cap="none" dirty="0">
                <a:solidFill>
                  <a:srgbClr val="000000"/>
                </a:solidFill>
                <a:effectLst/>
                <a:latin typeface="Arial"/>
                <a:ea typeface="Arial"/>
                <a:cs typeface="Arial"/>
                <a:sym typeface="Arial"/>
              </a:rPr>
              <a:t>Historical Criticism Example:</a:t>
            </a:r>
            <a:r>
              <a:rPr lang="en-US" sz="1100" b="0" i="0" u="none" strike="noStrike" cap="none" dirty="0">
                <a:solidFill>
                  <a:srgbClr val="000000"/>
                </a:solidFill>
                <a:effectLst/>
                <a:latin typeface="Arial"/>
                <a:ea typeface="Arial"/>
                <a:cs typeface="Arial"/>
                <a:sym typeface="Arial"/>
              </a:rPr>
              <a:t> You may be familiar with the Ark of the Covenant from the Old Testament.</a:t>
            </a:r>
            <a:endParaRPr lang="en-US" b="0"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Why do you think that people do not know where the Ark is today? Historical research reveals</a:t>
            </a:r>
            <a:endParaRPr lang="en-US" b="0"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that the Ark of the Covenant was a wooden chest, built by the Chosen People after Moses</a:t>
            </a:r>
            <a:endParaRPr lang="en-US" b="0"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received the Ten Commandments. (Exodus 25:10–22 describes its design. Exodus 37:1–9</a:t>
            </a:r>
            <a:endParaRPr lang="en-US" b="0"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describes its construction.) It would have measured approximately four feet by two-and-a-half</a:t>
            </a:r>
            <a:endParaRPr lang="en-US" b="0"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feet. The original tablets of the Ten Commandments—and nothing else—were in the Ark. The</a:t>
            </a:r>
            <a:endParaRPr lang="en-US" b="0"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Ark traveled with the Israelites in the desert until King David brought it to Jerusalem around</a:t>
            </a:r>
            <a:endParaRPr lang="en-US" b="0"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1000 BC. The last time the Old Testament mentions the Ark is when the Babylonians demolished the</a:t>
            </a:r>
            <a:endParaRPr lang="en-US" b="0"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Jerusalem Temple in 587 BC. There was no mention of the Ark when the Jews rebuilt the</a:t>
            </a:r>
            <a:endParaRPr lang="en-US" b="0"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Temple about seventy years later.</a:t>
            </a:r>
            <a:r>
              <a:rPr lang="en-US" sz="1100" b="0" i="1" u="none" strike="noStrike" cap="none" dirty="0">
                <a:solidFill>
                  <a:srgbClr val="000000"/>
                </a:solidFill>
                <a:effectLst/>
                <a:latin typeface="Arial"/>
                <a:ea typeface="Arial"/>
                <a:cs typeface="Arial"/>
                <a:sym typeface="Arial"/>
              </a:rPr>
              <a:t> The scholarly consensus is that the Babylonians destroyed</a:t>
            </a:r>
            <a:endParaRPr lang="en-US" b="0" dirty="0">
              <a:effectLst/>
            </a:endParaRPr>
          </a:p>
          <a:p>
            <a:pPr marL="158750" indent="0" rtl="0">
              <a:buNone/>
            </a:pPr>
            <a:r>
              <a:rPr lang="en-US" sz="1100" b="0" i="1" u="none" strike="noStrike" cap="none" dirty="0">
                <a:solidFill>
                  <a:srgbClr val="000000"/>
                </a:solidFill>
                <a:effectLst/>
                <a:latin typeface="Arial"/>
                <a:ea typeface="Arial"/>
                <a:cs typeface="Arial"/>
                <a:sym typeface="Arial"/>
              </a:rPr>
              <a:t>the Ark and melted it down for its gold.</a:t>
            </a:r>
            <a:endParaRPr lang="en-US" b="0" dirty="0">
              <a:effectLst/>
            </a:endParaRPr>
          </a:p>
          <a:p>
            <a:pPr marL="158750" indent="0" rtl="0">
              <a:buNone/>
            </a:pPr>
            <a:br>
              <a:rPr lang="en-US" b="0" dirty="0">
                <a:effectLst/>
              </a:rPr>
            </a:br>
            <a:r>
              <a:rPr lang="en-US" sz="1100" b="1" i="0" u="none" strike="noStrike" cap="none" dirty="0">
                <a:solidFill>
                  <a:srgbClr val="000000"/>
                </a:solidFill>
                <a:effectLst/>
                <a:latin typeface="Arial"/>
                <a:ea typeface="Arial"/>
                <a:cs typeface="Arial"/>
                <a:sym typeface="Arial"/>
              </a:rPr>
              <a:t>Source Criticism Example:</a:t>
            </a:r>
            <a:r>
              <a:rPr lang="en-US" sz="1100" b="0" i="0" u="none" strike="noStrike" cap="none" dirty="0">
                <a:solidFill>
                  <a:srgbClr val="000000"/>
                </a:solidFill>
                <a:effectLst/>
                <a:latin typeface="Arial"/>
                <a:ea typeface="Arial"/>
                <a:cs typeface="Arial"/>
                <a:sym typeface="Arial"/>
              </a:rPr>
              <a:t>  In the study of the Pentateuch (the term Christians give to the first five books of the Bible), scholars have discovered four strands of tradition in the composition. These strands of tradition are named the Jahwist (J), the </a:t>
            </a:r>
            <a:r>
              <a:rPr lang="en-US" sz="1100" b="0" i="0" u="none" strike="noStrike" cap="none" dirty="0" err="1">
                <a:solidFill>
                  <a:srgbClr val="000000"/>
                </a:solidFill>
                <a:effectLst/>
                <a:latin typeface="Arial"/>
                <a:ea typeface="Arial"/>
                <a:cs typeface="Arial"/>
                <a:sym typeface="Arial"/>
              </a:rPr>
              <a:t>Elohist</a:t>
            </a:r>
            <a:r>
              <a:rPr lang="en-US" sz="1100" b="0" i="0" u="none" strike="noStrike" cap="none" dirty="0">
                <a:solidFill>
                  <a:srgbClr val="000000"/>
                </a:solidFill>
                <a:effectLst/>
                <a:latin typeface="Arial"/>
                <a:ea typeface="Arial"/>
                <a:cs typeface="Arial"/>
                <a:sym typeface="Arial"/>
              </a:rPr>
              <a:t> (E), the Priestly (P) and the Deuteronomist (D). Characteristic vocabulary, concerns, themes, biases, and theological perspectives distinguish each tradition.</a:t>
            </a:r>
            <a:endParaRPr lang="en-US" b="0" dirty="0">
              <a:effectLst/>
            </a:endParaRPr>
          </a:p>
          <a:p>
            <a:pPr marL="158750" indent="0" rtl="0">
              <a:buNone/>
            </a:pPr>
            <a:br>
              <a:rPr lang="en-US" b="0" dirty="0">
                <a:effectLst/>
              </a:rPr>
            </a:br>
            <a:r>
              <a:rPr lang="en-US" sz="1100" b="1" i="0" u="none" strike="noStrike" cap="none" dirty="0">
                <a:solidFill>
                  <a:srgbClr val="000000"/>
                </a:solidFill>
                <a:effectLst/>
                <a:latin typeface="Arial"/>
                <a:ea typeface="Arial"/>
                <a:cs typeface="Arial"/>
                <a:sym typeface="Arial"/>
              </a:rPr>
              <a:t>Redaction Criticism Example</a:t>
            </a:r>
            <a:r>
              <a:rPr lang="en-US" sz="1100" b="0" i="0" u="none" strike="noStrike" cap="none" dirty="0">
                <a:solidFill>
                  <a:srgbClr val="000000"/>
                </a:solidFill>
                <a:effectLst/>
                <a:latin typeface="Arial"/>
                <a:ea typeface="Arial"/>
                <a:cs typeface="Arial"/>
                <a:sym typeface="Arial"/>
              </a:rPr>
              <a:t>: Consider the genealogy of Jesus. When the Evangelist Luke recorded Jesus’s</a:t>
            </a:r>
            <a:endParaRPr lang="en-US" b="0"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family tree, he traced his lineage back to Adam, the common ancestor of all people, to show</a:t>
            </a:r>
            <a:endParaRPr lang="en-US" b="0"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that his Gospel was written for Gentile Christians. The author of Matthew’s Gospel, on the other</a:t>
            </a:r>
            <a:endParaRPr lang="en-US" b="0"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hand, traced Jesus’s ancestry to Abraham, the father of Judaism, and so displayed a different but</a:t>
            </a:r>
            <a:endParaRPr lang="en-US" b="0"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not conflicting theology. Because he was writing for a predominantly Jewish-Christian</a:t>
            </a:r>
            <a:endParaRPr lang="en-US" b="0"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community, Matthew included material showing that Jesus Christ fulfilled the prophecies made</a:t>
            </a:r>
            <a:endParaRPr lang="en-US" b="0"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to the Chosen People.</a:t>
            </a:r>
            <a:endParaRPr lang="en-US" b="0" dirty="0">
              <a:effectLst/>
            </a:endParaRPr>
          </a:p>
          <a:p>
            <a:pPr marL="158750" indent="0">
              <a:buNone/>
            </a:pPr>
            <a:br>
              <a:rPr lang="en-US" b="0" dirty="0">
                <a:effectLst/>
              </a:rPr>
            </a:br>
            <a:br>
              <a:rPr lang="en-US" b="0" dirty="0">
                <a:effectLst/>
              </a:rPr>
            </a:br>
            <a:br>
              <a:rPr lang="en-US" b="0" dirty="0">
                <a:effectLst/>
              </a:rPr>
            </a:br>
            <a:br>
              <a:rPr lang="en-US" b="0" dirty="0">
                <a:effectLst/>
              </a:rPr>
            </a:b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62c25a75f7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262c25a75f7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Directions:</a:t>
            </a:r>
            <a:r>
              <a:rPr lang="en-US" dirty="0"/>
              <a:t> Have students write down the question and then write down their answer. Then have students share their answers with one person close by.</a:t>
            </a:r>
          </a:p>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62c25a75f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62c25a75f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Directions: </a:t>
            </a:r>
            <a:r>
              <a:rPr lang="en-US" dirty="0"/>
              <a:t>Have students copy the quote. Add bonus points to the assessment if they can write it down, demonstrating that they memorized it.</a:t>
            </a:r>
          </a:p>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8e7dbdb286_0_14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28e7dbdb286_0_1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Directions: </a:t>
            </a:r>
            <a:r>
              <a:rPr lang="en-US" dirty="0"/>
              <a:t> Ask students to read pp.114–116 of the student text. After they read, go ever each</a:t>
            </a:r>
            <a:r>
              <a:rPr lang="en-US" baseline="0" dirty="0"/>
              <a:t> of the seven beliefs that Catholics have regarding the Bible (below).</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1. The Bible Is Supernatural</a:t>
            </a:r>
          </a:p>
          <a:p>
            <a:pPr marL="0" lvl="0" indent="0" algn="l" rtl="0">
              <a:spcBef>
                <a:spcPts val="0"/>
              </a:spcBef>
              <a:spcAft>
                <a:spcPts val="0"/>
              </a:spcAft>
              <a:buNone/>
            </a:pPr>
            <a:r>
              <a:rPr lang="en-US" dirty="0"/>
              <a:t>The Bible is the Word of God, which means that God is the author of Scripture. The great miracle</a:t>
            </a:r>
          </a:p>
          <a:p>
            <a:pPr marL="0" lvl="0" indent="0" algn="l" rtl="0">
              <a:spcBef>
                <a:spcPts val="0"/>
              </a:spcBef>
              <a:spcAft>
                <a:spcPts val="0"/>
              </a:spcAft>
              <a:buNone/>
            </a:pPr>
            <a:r>
              <a:rPr lang="en-US" dirty="0"/>
              <a:t>of the almighty God is that he authored the Bible with the aid of flawed human authors.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2. The Bible Is Inspired</a:t>
            </a:r>
          </a:p>
          <a:p>
            <a:pPr marL="0" lvl="0" indent="0" algn="l" rtl="0">
              <a:spcBef>
                <a:spcPts val="0"/>
              </a:spcBef>
              <a:spcAft>
                <a:spcPts val="0"/>
              </a:spcAft>
              <a:buNone/>
            </a:pPr>
            <a:r>
              <a:rPr lang="en-US" dirty="0"/>
              <a:t>Catholics and Protestants both accept that the Bible is inspired. However, fundamentalists and Catholics disagree about how the inspiration took place. Fundamentalists often hold that God dictated the books of the Bible word for word and the human authors were secretaries recording his words. This argument breaks down with the fact that we don’t have the original manuscripts of any of the books of the Bible. Any version of the Bible is a reproduction or copy from an earlier version. Yet, even without the original manuscripts, there is ninety-nine percent verbal agreement among the different manuscripts, which is far more than for any other ancient writings. God’s inspiration involves his working with human authors and editors.</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3. The Bible Is Infallible</a:t>
            </a:r>
          </a:p>
          <a:p>
            <a:pPr marL="0" lvl="0" indent="0" algn="l" rtl="0">
              <a:spcBef>
                <a:spcPts val="0"/>
              </a:spcBef>
              <a:spcAft>
                <a:spcPts val="0"/>
              </a:spcAft>
              <a:buNone/>
            </a:pPr>
            <a:r>
              <a:rPr lang="en-US" dirty="0"/>
              <a:t>Catholics understand that the Bible is infallible (without error), but not necessarily in areas like grammatical, mathematical, or scientific truth. The Bible is primarily a source of symbolic, relational, moral, and religious truth.</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4. The Bible and the Church Are Sufficient</a:t>
            </a:r>
          </a:p>
          <a:p>
            <a:pPr marL="0" lvl="0" indent="0" algn="l" rtl="0">
              <a:spcBef>
                <a:spcPts val="0"/>
              </a:spcBef>
              <a:spcAft>
                <a:spcPts val="0"/>
              </a:spcAft>
              <a:buNone/>
            </a:pPr>
            <a:r>
              <a:rPr lang="en-US" dirty="0"/>
              <a:t>For most Protestants, the Scriptures, especially the New Testament, are the only sources of faith and practice. The problem is that Scripture can’t interpret itself.  The belief in </a:t>
            </a:r>
            <a:r>
              <a:rPr lang="en-US" i="1" dirty="0"/>
              <a:t>sola scriptura </a:t>
            </a:r>
            <a:r>
              <a:rPr lang="en-US" dirty="0"/>
              <a:t>has led to, conservatively, thousands of different Protestant denominations. Most clearly, the infallible Church is needed to guarantee an infallible Bible because it was the Church (the early disciples) who wrote the Bible and the early Church councils that determined the canon of the Bible.</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5. The Bible Is Authoritative</a:t>
            </a:r>
          </a:p>
          <a:p>
            <a:pPr marL="0" lvl="0" indent="0" algn="l" rtl="0">
              <a:spcBef>
                <a:spcPts val="0"/>
              </a:spcBef>
              <a:spcAft>
                <a:spcPts val="0"/>
              </a:spcAft>
              <a:buNone/>
            </a:pPr>
            <a:r>
              <a:rPr lang="en-US" dirty="0"/>
              <a:t>Catholics and fundamentalists agree that the Bible’s authority is absolute and without fault. The difference is that Catholics understand that the Bible’s proper authority can only be preserved and interpreted by the Church.</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6. The Bible Is Not Always Literal</a:t>
            </a:r>
          </a:p>
          <a:p>
            <a:pPr marL="0" lvl="0" indent="0" algn="l" rtl="0">
              <a:spcBef>
                <a:spcPts val="0"/>
              </a:spcBef>
              <a:spcAft>
                <a:spcPts val="0"/>
              </a:spcAft>
              <a:buNone/>
            </a:pPr>
            <a:r>
              <a:rPr lang="en-US" dirty="0"/>
              <a:t>Fundamentalists insist on a literal interpretation of almost everything in the Bible. The accounts of creation are an example of this. Also, fundamentalists are known for using biblical passages to predict when the world will end, though Jesus himself said that even he does not know “the day and hour” and that “the Father alone” knows (see Matthew 24:36). Interestingly, one passage fundamentalists do not interpret literally is Jesus’s words at the Last Supper: “This is my body” (Mt 26:26). Catholics and most Protestants have a completely different understanding of Jesus’s presence in the Eucharist.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7. The Bible Is Practical</a:t>
            </a:r>
          </a:p>
          <a:p>
            <a:pPr marL="0" lvl="0" indent="0" algn="l" rtl="0">
              <a:spcBef>
                <a:spcPts val="0"/>
              </a:spcBef>
              <a:spcAft>
                <a:spcPts val="0"/>
              </a:spcAft>
              <a:buNone/>
            </a:pPr>
            <a:r>
              <a:rPr lang="en-US" dirty="0"/>
              <a:t>Here, fundamentalists, at least in the past, have had an advantage over Catholics. Fundamentalists are known for reading, studying, believing, and being devoted to Scripture. Catholics in other generations have been less familiar with using the Bible in these ways. From a negative point of view, fundamentalists, while proficient in using and citing the Bible, have done so in faulty ways as the other six points address.</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8e7dbdb286_0_16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8e7dbdb286_0_1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*Photo Credit: </a:t>
            </a:r>
            <a:r>
              <a:rPr lang="en-US" sz="1100" b="0" i="0" u="none" strike="noStrike" cap="none" dirty="0" err="1">
                <a:solidFill>
                  <a:srgbClr val="000000"/>
                </a:solidFill>
                <a:effectLst/>
                <a:latin typeface="Arial"/>
                <a:ea typeface="Arial"/>
                <a:cs typeface="Arial"/>
                <a:sym typeface="Arial"/>
                <a:hlinkClick r:id="rId3"/>
              </a:rPr>
              <a:t>Saraware</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hlinkClick r:id="rId4"/>
              </a:rPr>
              <a:t>Creative Commons Attribution 3.0</a:t>
            </a:r>
            <a:r>
              <a:rPr lang="en-US" sz="1100" b="0" i="0" u="none" strike="noStrike" cap="none" dirty="0">
                <a:solidFill>
                  <a:srgbClr val="000000"/>
                </a:solidFill>
                <a:effectLst/>
                <a:latin typeface="Arial"/>
                <a:ea typeface="Arial"/>
                <a:cs typeface="Arial"/>
                <a:sym typeface="Arial"/>
              </a:rPr>
              <a:t>, </a:t>
            </a:r>
            <a:r>
              <a:rPr lang="en-US" sz="1100" b="0" i="0" u="sng" strike="noStrike" cap="none" dirty="0">
                <a:solidFill>
                  <a:srgbClr val="000000"/>
                </a:solidFill>
                <a:effectLst/>
                <a:latin typeface="Arial"/>
                <a:ea typeface="Arial"/>
                <a:cs typeface="Arial"/>
                <a:sym typeface="Arial"/>
                <a:hlinkClick r:id="rId5"/>
              </a:rPr>
              <a:t>https://commons.wikimedia.org/wiki/File:DavidWoronieckiWithSign.jpg</a:t>
            </a:r>
            <a:r>
              <a:rPr lang="en-US" sz="1100" b="0" i="0" u="none" strike="noStrike" cap="none" dirty="0">
                <a:solidFill>
                  <a:srgbClr val="000000"/>
                </a:solidFill>
                <a:effectLst/>
                <a:latin typeface="Arial"/>
                <a:ea typeface="Arial"/>
                <a:cs typeface="Arial"/>
                <a:sym typeface="Arial"/>
              </a:rPr>
              <a:t> </a:t>
            </a:r>
            <a:endParaRPr lang="en-US" sz="1100" b="0" i="0" u="sng" strike="noStrike" kern="1200" cap="none" dirty="0">
              <a:solidFill>
                <a:schemeClr val="tx1"/>
              </a:solidFill>
              <a:effectLst/>
              <a:latin typeface="Arial"/>
              <a:ea typeface="Arial"/>
              <a:cs typeface="Arial"/>
              <a:sym typeface="Arial"/>
            </a:endParaRP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Directions:</a:t>
            </a:r>
            <a:r>
              <a:rPr lang="en-US" b="1" baseline="0" dirty="0"/>
              <a:t> </a:t>
            </a:r>
            <a:r>
              <a:rPr lang="en-US" baseline="0" dirty="0"/>
              <a:t>Have students write down the term and definition as part of a Key Vocab section in their notes. Assign the article below to reinforce understanding.</a:t>
            </a:r>
          </a:p>
          <a:p>
            <a:pPr marL="0" lvl="0" indent="0" algn="l" rtl="0">
              <a:spcBef>
                <a:spcPts val="0"/>
              </a:spcBef>
              <a:spcAft>
                <a:spcPts val="0"/>
              </a:spcAft>
              <a:buNone/>
            </a:pPr>
            <a:endParaRPr lang="en-US" dirty="0"/>
          </a:p>
          <a:p>
            <a:pPr marL="0" lvl="0" indent="0" algn="l" rtl="0">
              <a:spcBef>
                <a:spcPts val="0"/>
              </a:spcBef>
              <a:spcAft>
                <a:spcPts val="0"/>
              </a:spcAft>
              <a:buNone/>
            </a:pPr>
            <a:r>
              <a:rPr lang="en-US" sz="1100" b="1" i="0" u="none" strike="noStrike" cap="none" dirty="0">
                <a:solidFill>
                  <a:srgbClr val="000000"/>
                </a:solidFill>
                <a:effectLst/>
                <a:latin typeface="Arial"/>
                <a:ea typeface="Arial"/>
                <a:cs typeface="Arial"/>
                <a:sym typeface="Arial"/>
              </a:rPr>
              <a:t>Online Resources:  </a:t>
            </a:r>
            <a:r>
              <a:rPr lang="en-US" sz="1100" b="0" i="0" u="none" strike="noStrike" cap="none" dirty="0">
                <a:solidFill>
                  <a:srgbClr val="000000"/>
                </a:solidFill>
                <a:effectLst/>
                <a:latin typeface="Arial"/>
                <a:ea typeface="Arial"/>
                <a:cs typeface="Arial"/>
                <a:sym typeface="Arial"/>
              </a:rPr>
              <a:t>See </a:t>
            </a:r>
            <a:r>
              <a:rPr lang="en-US" dirty="0">
                <a:solidFill>
                  <a:schemeClr val="tx1">
                    <a:lumMod val="95000"/>
                    <a:lumOff val="5000"/>
                  </a:schemeClr>
                </a:solidFill>
              </a:rPr>
              <a:t>Peter</a:t>
            </a:r>
            <a:r>
              <a:rPr lang="en-US" baseline="0" dirty="0">
                <a:solidFill>
                  <a:schemeClr val="tx1">
                    <a:lumMod val="95000"/>
                    <a:lumOff val="5000"/>
                  </a:schemeClr>
                </a:solidFill>
              </a:rPr>
              <a:t> Kreeft’s article “</a:t>
            </a:r>
            <a:r>
              <a:rPr lang="en-US" i="0" baseline="0" dirty="0">
                <a:solidFill>
                  <a:schemeClr val="tx1">
                    <a:lumMod val="95000"/>
                    <a:lumOff val="5000"/>
                  </a:schemeClr>
                </a:solidFill>
              </a:rPr>
              <a:t>Fundamentalists</a:t>
            </a:r>
            <a:r>
              <a:rPr lang="en-US" i="1" baseline="0" dirty="0">
                <a:solidFill>
                  <a:schemeClr val="tx1">
                    <a:lumMod val="95000"/>
                    <a:lumOff val="5000"/>
                  </a:schemeClr>
                </a:solidFill>
              </a:rPr>
              <a:t>.”</a:t>
            </a:r>
            <a:r>
              <a:rPr lang="en-US" baseline="0" dirty="0">
                <a:solidFill>
                  <a:schemeClr val="tx1">
                    <a:lumMod val="95000"/>
                    <a:lumOff val="5000"/>
                  </a:schemeClr>
                </a:solidFill>
              </a:rPr>
              <a:t> </a:t>
            </a:r>
            <a:r>
              <a:rPr lang="en-US" dirty="0">
                <a:solidFill>
                  <a:schemeClr val="tx1">
                    <a:lumMod val="95000"/>
                    <a:lumOff val="5000"/>
                  </a:schemeClr>
                </a:solidFill>
              </a:rPr>
              <a:t>URL here: </a:t>
            </a:r>
            <a:r>
              <a:rPr lang="en-US" dirty="0"/>
              <a:t>https://www.catholiceducation.org/en/religion-and-philosophy/apologetics/fundamentalists.html</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8e7dbdb286_0_17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8e7dbdb286_0_17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*Photo Credit: </a:t>
            </a:r>
            <a:r>
              <a:rPr lang="en-US" sz="1100" b="0" i="0" u="sng" strike="noStrike" cap="none" dirty="0">
                <a:solidFill>
                  <a:srgbClr val="000000"/>
                </a:solidFill>
                <a:effectLst/>
                <a:latin typeface="Arial"/>
                <a:ea typeface="Arial"/>
                <a:cs typeface="Arial"/>
                <a:sym typeface="Arial"/>
                <a:hlinkClick r:id="rId3"/>
              </a:rPr>
              <a:t>Marsupium</a:t>
            </a:r>
            <a:r>
              <a:rPr lang="en-US" sz="1100" b="0" i="0" u="sng"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hlinkClick r:id="rId4"/>
              </a:rPr>
              <a:t>Creative Commons Attribution 4.0</a:t>
            </a:r>
            <a:r>
              <a:rPr lang="en-US" sz="1100" b="0" i="0" u="none" strike="noStrike" cap="none" dirty="0">
                <a:solidFill>
                  <a:srgbClr val="000000"/>
                </a:solidFill>
                <a:effectLst/>
                <a:latin typeface="Arial"/>
                <a:ea typeface="Arial"/>
                <a:cs typeface="Arial"/>
                <a:sym typeface="Arial"/>
              </a:rPr>
              <a:t>, https://commons.wikimedia.org/wiki/File:Bible_Museum_M%C3%BCnster_02.jpg</a:t>
            </a:r>
            <a:endParaRPr lang="en-US" sz="1100" b="0" i="0" u="sng" strike="noStrike" kern="1200" cap="none" dirty="0">
              <a:solidFill>
                <a:schemeClr val="tx1"/>
              </a:solidFill>
              <a:effectLst/>
              <a:latin typeface="Arial"/>
              <a:ea typeface="Arial"/>
              <a:cs typeface="Arial"/>
              <a:sym typeface="Arial"/>
            </a:endParaRP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Directions:</a:t>
            </a:r>
            <a:r>
              <a:rPr lang="en-US" b="1" baseline="0" dirty="0"/>
              <a:t> </a:t>
            </a:r>
            <a:r>
              <a:rPr lang="en-US" baseline="0" dirty="0"/>
              <a:t>Have students write down the term and definition as part of a Key Vocab section in their notes. Assign the article below to reinforce understanding.</a:t>
            </a:r>
          </a:p>
          <a:p>
            <a:pPr marL="0" lvl="0" indent="0" algn="l" rtl="0">
              <a:spcBef>
                <a:spcPts val="0"/>
              </a:spcBef>
              <a:spcAft>
                <a:spcPts val="0"/>
              </a:spcAft>
              <a:buNone/>
            </a:pPr>
            <a:endParaRPr lang="en-US" baseline="0" dirty="0"/>
          </a:p>
          <a:p>
            <a:pPr marL="0" lvl="0" indent="0" algn="l" rtl="0">
              <a:spcBef>
                <a:spcPts val="0"/>
              </a:spcBef>
              <a:spcAft>
                <a:spcPts val="0"/>
              </a:spcAft>
              <a:buNone/>
            </a:pPr>
            <a:r>
              <a:rPr lang="en-US" sz="1100" b="1" i="0" u="none" strike="noStrike" cap="none" dirty="0">
                <a:solidFill>
                  <a:srgbClr val="000000"/>
                </a:solidFill>
                <a:effectLst/>
                <a:latin typeface="Arial"/>
                <a:ea typeface="Arial"/>
                <a:cs typeface="Arial"/>
                <a:sym typeface="Arial"/>
              </a:rPr>
              <a:t>Online Resources: </a:t>
            </a:r>
            <a:r>
              <a:rPr lang="en-US" sz="1100" b="0" i="0" u="none" strike="noStrike" cap="none" dirty="0">
                <a:solidFill>
                  <a:srgbClr val="000000"/>
                </a:solidFill>
                <a:effectLst/>
                <a:latin typeface="Arial"/>
                <a:ea typeface="Arial"/>
                <a:cs typeface="Arial"/>
                <a:sym typeface="Arial"/>
              </a:rPr>
              <a:t>See Tim Gray’s a</a:t>
            </a:r>
            <a:r>
              <a:rPr lang="en-US" b="0" dirty="0"/>
              <a:t>rticle</a:t>
            </a:r>
            <a:r>
              <a:rPr lang="en-US" b="0" baseline="0" dirty="0"/>
              <a:t> </a:t>
            </a:r>
            <a:r>
              <a:rPr lang="en-US" b="0" i="1" baseline="0" dirty="0"/>
              <a:t>“</a:t>
            </a:r>
            <a:r>
              <a:rPr lang="en-US" i="0" baseline="0" dirty="0"/>
              <a:t>Do You Read the Bible Literally?” </a:t>
            </a:r>
            <a:r>
              <a:rPr lang="en-US" baseline="0" dirty="0"/>
              <a:t>URL here: </a:t>
            </a:r>
            <a:r>
              <a:rPr lang="en-US" dirty="0"/>
              <a:t>https://www.catholiceducation.org/en/religion-and-philosophy/apologetics/do-you-read-the-bible-literally.html</a:t>
            </a: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8e7dbdb286_0_1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8e7dbdb286_0_1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*Photo Credit: </a:t>
            </a:r>
            <a:r>
              <a:rPr lang="en-US" sz="1100" b="0" i="0" u="none" strike="noStrike" cap="none" dirty="0">
                <a:solidFill>
                  <a:srgbClr val="000000"/>
                </a:solidFill>
                <a:effectLst/>
                <a:latin typeface="Arial"/>
                <a:ea typeface="Arial"/>
                <a:cs typeface="Arial"/>
                <a:sym typeface="Arial"/>
                <a:hlinkClick r:id="rId3"/>
              </a:rPr>
              <a:t>Reaper35</a:t>
            </a:r>
            <a:r>
              <a:rPr lang="en-US" sz="1100" b="0" i="0" u="none" strike="noStrike" cap="none" dirty="0">
                <a:solidFill>
                  <a:srgbClr val="000000"/>
                </a:solidFill>
                <a:effectLst/>
                <a:latin typeface="Arial"/>
                <a:ea typeface="Arial"/>
                <a:cs typeface="Arial"/>
                <a:sym typeface="Arial"/>
              </a:rPr>
              <a:t>, </a:t>
            </a:r>
            <a:r>
              <a:rPr lang="en-US" sz="1100" b="0" i="0" u="sng" strike="noStrike" cap="none" dirty="0">
                <a:solidFill>
                  <a:srgbClr val="000000"/>
                </a:solidFill>
                <a:effectLst/>
                <a:latin typeface="Arial"/>
                <a:ea typeface="Arial"/>
                <a:cs typeface="Arial"/>
                <a:sym typeface="Arial"/>
                <a:hlinkClick r:id="rId4"/>
              </a:rPr>
              <a:t>Creative Commons Zero, Public Domain Dedication</a:t>
            </a:r>
            <a:r>
              <a:rPr lang="en-US" sz="1100" b="0" i="0" u="sng" strike="noStrike" cap="none" dirty="0">
                <a:solidFill>
                  <a:srgbClr val="000000"/>
                </a:solidFill>
                <a:effectLst/>
                <a:latin typeface="Arial"/>
                <a:ea typeface="Arial"/>
                <a:cs typeface="Arial"/>
                <a:sym typeface="Arial"/>
              </a:rPr>
              <a:t>, https://commons.wikimedia.org/wiki/File:Darwin_Fish_01.svg</a:t>
            </a:r>
            <a:endParaRPr lang="en-US" sz="1100" b="0" i="0" u="sng" strike="noStrike" kern="1200" cap="none" dirty="0">
              <a:solidFill>
                <a:schemeClr val="tx1"/>
              </a:solidFill>
              <a:effectLst/>
              <a:latin typeface="Arial"/>
              <a:ea typeface="Arial"/>
              <a:cs typeface="Arial"/>
              <a:sym typeface="Arial"/>
            </a:endParaRP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Directions:</a:t>
            </a:r>
            <a:r>
              <a:rPr lang="en-US" b="1" baseline="0" dirty="0"/>
              <a:t> </a:t>
            </a:r>
            <a:r>
              <a:rPr lang="en-US" baseline="0" dirty="0"/>
              <a:t>Have students write down the term and definition as part of a Key Vocab section in their notes. Assign the article below to reinforce understanding.</a:t>
            </a:r>
          </a:p>
          <a:p>
            <a:pPr marL="0" lvl="0" indent="0" algn="l" rtl="0">
              <a:spcBef>
                <a:spcPts val="0"/>
              </a:spcBef>
              <a:spcAft>
                <a:spcPts val="0"/>
              </a:spcAft>
              <a:buNone/>
            </a:pPr>
            <a:endParaRPr lang="en-US" dirty="0"/>
          </a:p>
          <a:p>
            <a:pPr marL="0" lvl="0" indent="0" algn="l" rtl="0">
              <a:spcBef>
                <a:spcPts val="0"/>
              </a:spcBef>
              <a:spcAft>
                <a:spcPts val="0"/>
              </a:spcAft>
              <a:buNone/>
            </a:pPr>
            <a:r>
              <a:rPr lang="en-US" sz="1100" b="1" i="0" u="none" strike="noStrike" cap="none" dirty="0">
                <a:solidFill>
                  <a:srgbClr val="000000"/>
                </a:solidFill>
                <a:effectLst/>
                <a:latin typeface="Arial"/>
                <a:ea typeface="Arial"/>
                <a:cs typeface="Arial"/>
                <a:sym typeface="Arial"/>
              </a:rPr>
              <a:t>Online Resources: </a:t>
            </a:r>
            <a:r>
              <a:rPr lang="en-US" sz="1100" b="0" i="0" u="none" strike="noStrike" cap="none" dirty="0">
                <a:solidFill>
                  <a:srgbClr val="000000"/>
                </a:solidFill>
                <a:effectLst/>
                <a:latin typeface="Arial"/>
                <a:ea typeface="Arial"/>
                <a:cs typeface="Arial"/>
                <a:sym typeface="Arial"/>
              </a:rPr>
              <a:t>See</a:t>
            </a:r>
            <a:r>
              <a:rPr lang="en-US" sz="1100" b="1" i="0" u="none" strike="noStrike" cap="none" dirty="0">
                <a:solidFill>
                  <a:srgbClr val="000000"/>
                </a:solidFill>
                <a:effectLst/>
                <a:latin typeface="Arial"/>
                <a:ea typeface="Arial"/>
                <a:cs typeface="Arial"/>
                <a:sym typeface="Arial"/>
              </a:rPr>
              <a:t> </a:t>
            </a:r>
            <a:r>
              <a:rPr lang="en-US" sz="1100" b="0" i="0" u="none" strike="noStrike" cap="none" dirty="0">
                <a:solidFill>
                  <a:schemeClr val="tx1"/>
                </a:solidFill>
                <a:effectLst/>
                <a:latin typeface="Arial"/>
                <a:ea typeface="Arial"/>
                <a:cs typeface="Arial"/>
                <a:sym typeface="Arial"/>
                <a:hlinkClick r:id="rId5"/>
              </a:rPr>
              <a:t>Bishop Michael J. Sheridan</a:t>
            </a:r>
            <a:r>
              <a:rPr lang="en-US" sz="1100" b="0" i="0" u="none" strike="noStrike" cap="none" dirty="0">
                <a:solidFill>
                  <a:schemeClr val="tx1"/>
                </a:solidFill>
                <a:effectLst/>
                <a:latin typeface="Arial"/>
                <a:ea typeface="Arial"/>
                <a:cs typeface="Arial"/>
                <a:sym typeface="Arial"/>
              </a:rPr>
              <a:t>’s a</a:t>
            </a:r>
            <a:r>
              <a:rPr lang="en-US" dirty="0"/>
              <a:t>rticle, “</a:t>
            </a:r>
            <a:r>
              <a:rPr lang="en-US" i="0" dirty="0"/>
              <a:t>The Lies of Scientism</a:t>
            </a:r>
            <a:r>
              <a:rPr lang="en-US" i="1" dirty="0"/>
              <a:t>.”</a:t>
            </a:r>
            <a:r>
              <a:rPr lang="en-US" i="1" baseline="0" dirty="0"/>
              <a:t> </a:t>
            </a:r>
            <a:r>
              <a:rPr lang="en-US" baseline="0" dirty="0"/>
              <a:t>URL here: </a:t>
            </a:r>
            <a:r>
              <a:rPr lang="en-US" dirty="0"/>
              <a:t> https://www.catholicculture.org/culture/library/view.cfm?recnum=8753</a:t>
            </a:r>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8e7dbdb286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28e7dbdb286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*Photo Credit: </a:t>
            </a:r>
            <a:r>
              <a:rPr lang="en-US" sz="1100" b="0" i="0" u="sng" strike="noStrike" cap="none" dirty="0">
                <a:solidFill>
                  <a:srgbClr val="000000"/>
                </a:solidFill>
                <a:effectLst/>
                <a:latin typeface="Arial"/>
                <a:ea typeface="Arial"/>
                <a:cs typeface="Arial"/>
                <a:sym typeface="Arial"/>
                <a:hlinkClick r:id="rId3"/>
              </a:rPr>
              <a:t>Elliot</a:t>
            </a:r>
            <a:r>
              <a:rPr lang="en-US" sz="1100" b="0" i="0" u="sng"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hlinkClick r:id="rId4"/>
              </a:rPr>
              <a:t>Creative Commons Attribution 2.0</a:t>
            </a:r>
            <a:r>
              <a:rPr lang="en-US" sz="1100" b="0" i="0" u="none" strike="noStrike" cap="none" dirty="0">
                <a:solidFill>
                  <a:srgbClr val="000000"/>
                </a:solidFill>
                <a:effectLst/>
                <a:latin typeface="Arial"/>
                <a:ea typeface="Arial"/>
                <a:cs typeface="Arial"/>
                <a:sym typeface="Arial"/>
              </a:rPr>
              <a:t>, https://commons.wikimedia.org/wiki/File:Steve_Bernier_vs_Brad_Ference_fight.jpg</a:t>
            </a:r>
            <a:endParaRPr lang="en-US" sz="1100" b="0" i="0" u="sng" strike="noStrike" kern="1200" cap="none" dirty="0">
              <a:solidFill>
                <a:schemeClr val="tx1"/>
              </a:solidFill>
              <a:effectLst/>
              <a:latin typeface="Arial"/>
              <a:ea typeface="Arial"/>
              <a:cs typeface="Arial"/>
              <a:sym typeface="Arial"/>
            </a:endParaRP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Directions: </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Arial"/>
              <a:buAutoNum type="arabicPeriod"/>
              <a:tabLst/>
              <a:defRPr/>
            </a:pPr>
            <a:r>
              <a:rPr lang="en-US" dirty="0"/>
              <a:t>Ask students why the Catholic Faith is represented as the referee in this infographic. </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Arial"/>
              <a:buAutoNum type="arabicPeriod"/>
              <a:tabLst/>
              <a:defRPr/>
            </a:pPr>
            <a:r>
              <a:rPr lang="en-US" dirty="0"/>
              <a:t>Have students view the video below and take notes on three viewpoints on Scripture. Set up notes with three columns. One for Ralph Reed (Fundamentalism), another for Bill Maher (Scientism/atheism) and a third for Bishop Barron (Catholicism). The goal is to capture the three viewpoints as discussed by Bishop Barron.  </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Arial"/>
              <a:buAutoNum type="arabicPeriod"/>
              <a:tabLst/>
              <a:defRPr/>
            </a:pPr>
            <a:r>
              <a:rPr lang="en-US" dirty="0"/>
              <a:t>View the video</a:t>
            </a:r>
            <a:r>
              <a:rPr lang="en-US" b="0" dirty="0"/>
              <a:t> “</a:t>
            </a:r>
            <a:r>
              <a:rPr lang="en-US" sz="1100" b="0" i="0" u="none" strike="noStrike" cap="none" dirty="0">
                <a:solidFill>
                  <a:srgbClr val="000000"/>
                </a:solidFill>
                <a:effectLst/>
                <a:latin typeface="Arial"/>
                <a:ea typeface="Arial"/>
                <a:cs typeface="Arial"/>
                <a:sym typeface="Arial"/>
              </a:rPr>
              <a:t>Bishop Robert Barron on Bill Maher and Biblical Interpretation</a:t>
            </a:r>
            <a:r>
              <a:rPr lang="en-US" sz="1100" b="0" i="1"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URL here:  </a:t>
            </a:r>
            <a:r>
              <a:rPr lang="en-US" baseline="0" dirty="0"/>
              <a:t>https://youtu.be/ZGDDKlXl488?list=TLPQMTYwMjIwMjRaQUXa8gQouA </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8e7dbdb286_0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28e7dbdb286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*Photo Credit: </a:t>
            </a:r>
            <a:r>
              <a:rPr lang="en-US" sz="1100" b="0" i="0" u="none" strike="noStrike" cap="none" dirty="0">
                <a:solidFill>
                  <a:srgbClr val="000000"/>
                </a:solidFill>
                <a:effectLst/>
                <a:latin typeface="Arial"/>
                <a:ea typeface="Arial"/>
                <a:cs typeface="Arial"/>
                <a:sym typeface="Arial"/>
              </a:rPr>
              <a:t>Annie Spratt </a:t>
            </a:r>
            <a:r>
              <a:rPr lang="en-US" sz="1100" b="0" i="0" u="none" strike="noStrike" cap="none" dirty="0" err="1">
                <a:solidFill>
                  <a:srgbClr val="000000"/>
                </a:solidFill>
                <a:effectLst/>
                <a:latin typeface="Arial"/>
                <a:ea typeface="Arial"/>
                <a:cs typeface="Arial"/>
                <a:sym typeface="Arial"/>
                <a:hlinkClick r:id="rId3"/>
              </a:rPr>
              <a:t>anniespratt</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hlinkClick r:id="rId4"/>
              </a:rPr>
              <a:t>Creative Commons Zero, Public Domain Dedication</a:t>
            </a:r>
            <a:r>
              <a:rPr lang="en-US" sz="1100" b="0" i="0" u="none" strike="noStrike" cap="none" dirty="0">
                <a:solidFill>
                  <a:srgbClr val="000000"/>
                </a:solidFill>
                <a:effectLst/>
                <a:latin typeface="Arial"/>
                <a:ea typeface="Arial"/>
                <a:cs typeface="Arial"/>
                <a:sym typeface="Arial"/>
              </a:rPr>
              <a:t>, https://commons.wikimedia.org/wiki/File:Colorful_Cake_(Unsplash).jpg</a:t>
            </a:r>
            <a:endParaRPr lang="en-US" sz="1100" b="0" i="0" u="sng" strike="noStrike" kern="1200" cap="none" dirty="0">
              <a:solidFill>
                <a:schemeClr val="tx1"/>
              </a:solidFill>
              <a:effectLst/>
              <a:latin typeface="Arial"/>
              <a:ea typeface="Arial"/>
              <a:cs typeface="Arial"/>
              <a:sym typeface="Arial"/>
            </a:endParaRPr>
          </a:p>
          <a:p>
            <a:pPr marL="158750" indent="0" rtl="0">
              <a:buNone/>
            </a:pPr>
            <a:endParaRPr lang="en-US" sz="1100" b="1" i="0" u="none" strike="noStrike" cap="none" dirty="0">
              <a:solidFill>
                <a:srgbClr val="000000"/>
              </a:solidFill>
              <a:effectLst/>
              <a:latin typeface="Arial"/>
              <a:ea typeface="Arial"/>
              <a:cs typeface="Arial"/>
              <a:sym typeface="Arial"/>
            </a:endParaRPr>
          </a:p>
          <a:p>
            <a:pPr marL="0" indent="0" rtl="0">
              <a:buNone/>
            </a:pPr>
            <a:r>
              <a:rPr lang="en-US" sz="1100" b="1" i="0" u="none" strike="noStrike" cap="none" dirty="0">
                <a:solidFill>
                  <a:srgbClr val="000000"/>
                </a:solidFill>
                <a:effectLst/>
                <a:latin typeface="Arial"/>
                <a:ea typeface="Arial"/>
                <a:cs typeface="Arial"/>
                <a:sym typeface="Arial"/>
              </a:rPr>
              <a:t>Directions: </a:t>
            </a:r>
            <a:r>
              <a:rPr lang="en-US" sz="1100" b="0" i="0" u="none" strike="noStrike" cap="none" dirty="0">
                <a:solidFill>
                  <a:srgbClr val="000000"/>
                </a:solidFill>
                <a:effectLst/>
                <a:latin typeface="Arial"/>
                <a:ea typeface="Arial"/>
                <a:cs typeface="Arial"/>
                <a:sym typeface="Arial"/>
              </a:rPr>
              <a:t>Review each of the four senses below. Assign article below to reinforce understanding.</a:t>
            </a:r>
            <a:endParaRPr lang="en-US" b="0" dirty="0">
              <a:effectLst/>
            </a:endParaRPr>
          </a:p>
          <a:p>
            <a:pPr marL="158750" indent="0" rtl="0">
              <a:buNone/>
            </a:pPr>
            <a:br>
              <a:rPr lang="en-US" b="0" dirty="0">
                <a:effectLst/>
              </a:rPr>
            </a:br>
            <a:r>
              <a:rPr lang="en-US" sz="1100" b="1" i="0" u="none" strike="noStrike" cap="none" dirty="0">
                <a:solidFill>
                  <a:srgbClr val="000000"/>
                </a:solidFill>
                <a:effectLst/>
                <a:latin typeface="Arial"/>
                <a:ea typeface="Arial"/>
                <a:cs typeface="Arial"/>
                <a:sym typeface="Arial"/>
              </a:rPr>
              <a:t>The literal sense </a:t>
            </a:r>
            <a:r>
              <a:rPr lang="en-US" sz="1100" b="0" i="0" u="none" strike="noStrike" cap="none" dirty="0">
                <a:solidFill>
                  <a:srgbClr val="000000"/>
                </a:solidFill>
                <a:effectLst/>
                <a:latin typeface="Arial"/>
                <a:ea typeface="Arial"/>
                <a:cs typeface="Arial"/>
                <a:sym typeface="Arial"/>
              </a:rPr>
              <a:t>looks at how the words were understood at the time they were</a:t>
            </a:r>
            <a:endParaRPr lang="en-US" b="0"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written and how they were used to describe things that actually happened. For example, the</a:t>
            </a:r>
            <a:endParaRPr lang="en-US" b="0"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description of Jesus’ arrest, trial, Passion, and Death are written from a literal sense.</a:t>
            </a:r>
            <a:endParaRPr lang="en-US" b="0" dirty="0">
              <a:effectLst/>
            </a:endParaRPr>
          </a:p>
          <a:p>
            <a:pPr marL="158750" indent="0" rtl="0">
              <a:buNone/>
            </a:pPr>
            <a:br>
              <a:rPr lang="en-US" b="0" dirty="0">
                <a:effectLst/>
              </a:rPr>
            </a:br>
            <a:r>
              <a:rPr lang="en-US" sz="1100" b="1" i="0" u="none" strike="noStrike" cap="none" dirty="0">
                <a:solidFill>
                  <a:srgbClr val="000000"/>
                </a:solidFill>
                <a:effectLst/>
                <a:latin typeface="Arial"/>
                <a:ea typeface="Arial"/>
                <a:cs typeface="Arial"/>
                <a:sym typeface="Arial"/>
              </a:rPr>
              <a:t>The spiritual sense has three subdivisions:</a:t>
            </a:r>
            <a:endParaRPr lang="en-US" b="0" dirty="0">
              <a:effectLst/>
            </a:endParaRPr>
          </a:p>
          <a:p>
            <a:pPr marL="158750" indent="0" rtl="0">
              <a:buNone/>
            </a:pPr>
            <a:br>
              <a:rPr lang="en-US" b="0" dirty="0">
                <a:effectLst/>
              </a:rPr>
            </a:br>
            <a:r>
              <a:rPr lang="en-US" sz="1100" b="1" i="0" u="none" strike="noStrike" cap="none" dirty="0">
                <a:solidFill>
                  <a:srgbClr val="000000"/>
                </a:solidFill>
                <a:effectLst/>
                <a:latin typeface="Arial"/>
                <a:ea typeface="Arial"/>
                <a:cs typeface="Arial"/>
                <a:sym typeface="Arial"/>
              </a:rPr>
              <a:t>The allegorical sense.</a:t>
            </a:r>
            <a:r>
              <a:rPr lang="en-US" sz="1100" b="0" i="0" u="none" strike="noStrike" cap="none" dirty="0">
                <a:solidFill>
                  <a:srgbClr val="000000"/>
                </a:solidFill>
                <a:effectLst/>
                <a:latin typeface="Arial"/>
                <a:ea typeface="Arial"/>
                <a:cs typeface="Arial"/>
                <a:sym typeface="Arial"/>
              </a:rPr>
              <a:t> An allegory is a metaphor or a sustained comparison. In</a:t>
            </a:r>
            <a:endParaRPr lang="en-US" b="0"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an allegorical work of literature, you can see that the storyline conveys more than</a:t>
            </a:r>
            <a:endParaRPr lang="en-US" b="0"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one level of meaning. The allegorical sense is similar to typology in that it looks</a:t>
            </a:r>
            <a:endParaRPr lang="en-US" b="0"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at the entire Bible, especially the Old Testament, in light of its fulfillment in Christ.</a:t>
            </a:r>
            <a:endParaRPr lang="en-US" b="0"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Knowing of Christ’s victory over sin, for example, it is possible to recognize that</a:t>
            </a:r>
            <a:endParaRPr lang="en-US" b="0"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the Exodus crossing of the Red Sea prefigures this victory. Because the Exodus</a:t>
            </a:r>
            <a:endParaRPr lang="en-US" b="0"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was an escape from slavery into freedom, an allegorical reading of this event</a:t>
            </a:r>
            <a:endParaRPr lang="en-US" b="0"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also connects it to the waters of Baptism that free us from our slavery to sin.</a:t>
            </a:r>
            <a:endParaRPr lang="en-US" b="0" dirty="0">
              <a:effectLst/>
            </a:endParaRPr>
          </a:p>
          <a:p>
            <a:pPr marL="158750" indent="0" rtl="0">
              <a:buNone/>
            </a:pPr>
            <a:br>
              <a:rPr lang="en-US" b="0" dirty="0">
                <a:effectLst/>
              </a:rPr>
            </a:br>
            <a:r>
              <a:rPr lang="en-US" sz="1100" b="1" i="0" u="none" strike="noStrike" cap="none" dirty="0">
                <a:solidFill>
                  <a:srgbClr val="000000"/>
                </a:solidFill>
                <a:effectLst/>
                <a:latin typeface="Arial"/>
                <a:ea typeface="Arial"/>
                <a:cs typeface="Arial"/>
                <a:sym typeface="Arial"/>
              </a:rPr>
              <a:t>The moral sense.</a:t>
            </a:r>
            <a:r>
              <a:rPr lang="en-US" sz="1100" b="0" i="0" u="none" strike="noStrike" cap="none" dirty="0">
                <a:solidFill>
                  <a:srgbClr val="000000"/>
                </a:solidFill>
                <a:effectLst/>
                <a:latin typeface="Arial"/>
                <a:ea typeface="Arial"/>
                <a:cs typeface="Arial"/>
                <a:sym typeface="Arial"/>
              </a:rPr>
              <a:t> The Bible provides instruction on proper ways to live and</a:t>
            </a:r>
            <a:endParaRPr lang="en-US" b="0"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behave and to act justly on behalf of God and other people. For example,</a:t>
            </a:r>
            <a:endParaRPr lang="en-US" b="0"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Abraham teaches us to have faith and to trust in God. A common message of the</a:t>
            </a:r>
            <a:endParaRPr lang="en-US" b="0"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prophets, up to the time of John the Baptist, was to turn away from sin, to repent,</a:t>
            </a:r>
            <a:endParaRPr lang="en-US" b="0"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and to reform one’s life. When we read these biblical examples from a moral</a:t>
            </a:r>
            <a:endParaRPr lang="en-US" b="0"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sense, we, too, are to respond to the same call.</a:t>
            </a:r>
            <a:endParaRPr lang="en-US" b="0" dirty="0">
              <a:effectLst/>
            </a:endParaRPr>
          </a:p>
          <a:p>
            <a:pPr marL="158750" indent="0" rtl="0">
              <a:buNone/>
            </a:pPr>
            <a:br>
              <a:rPr lang="en-US" b="0" dirty="0">
                <a:effectLst/>
              </a:rPr>
            </a:br>
            <a:r>
              <a:rPr lang="en-US" sz="1100" b="1" i="0" u="none" strike="noStrike" cap="none" dirty="0">
                <a:solidFill>
                  <a:srgbClr val="000000"/>
                </a:solidFill>
                <a:effectLst/>
                <a:latin typeface="Arial"/>
                <a:ea typeface="Arial"/>
                <a:cs typeface="Arial"/>
                <a:sym typeface="Arial"/>
              </a:rPr>
              <a:t>The anagogical sense.</a:t>
            </a:r>
            <a:r>
              <a:rPr lang="en-US" sz="1100" b="0" i="0" u="none" strike="noStrike" cap="none" dirty="0">
                <a:solidFill>
                  <a:srgbClr val="000000"/>
                </a:solidFill>
                <a:effectLst/>
                <a:latin typeface="Arial"/>
                <a:ea typeface="Arial"/>
                <a:cs typeface="Arial"/>
                <a:sym typeface="Arial"/>
              </a:rPr>
              <a:t> This sense helps us to view earthly events and other</a:t>
            </a:r>
            <a:endParaRPr lang="en-US" b="0"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realities in the context of our journey to heaven. Your ultimate goal is to get to</a:t>
            </a:r>
            <a:endParaRPr lang="en-US" b="0"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heaven, and the Bible is a handbook of sorts to lead you on the way. The word</a:t>
            </a:r>
            <a:endParaRPr lang="en-US" b="0" dirty="0">
              <a:effectLst/>
            </a:endParaRPr>
          </a:p>
          <a:p>
            <a:pPr marL="158750" indent="0" rtl="0">
              <a:buNone/>
            </a:pPr>
            <a:r>
              <a:rPr lang="en-US" sz="1100" b="0" i="1" u="none" strike="noStrike" cap="none" dirty="0">
                <a:solidFill>
                  <a:srgbClr val="000000"/>
                </a:solidFill>
                <a:effectLst/>
                <a:latin typeface="Arial"/>
                <a:ea typeface="Arial"/>
                <a:cs typeface="Arial"/>
                <a:sym typeface="Arial"/>
              </a:rPr>
              <a:t>anagogical</a:t>
            </a:r>
            <a:r>
              <a:rPr lang="en-US" sz="1100" b="0" i="0" u="none" strike="noStrike" cap="none" dirty="0">
                <a:solidFill>
                  <a:srgbClr val="000000"/>
                </a:solidFill>
                <a:effectLst/>
                <a:latin typeface="Arial"/>
                <a:ea typeface="Arial"/>
                <a:cs typeface="Arial"/>
                <a:sym typeface="Arial"/>
              </a:rPr>
              <a:t> comes from a Greek word for “leading.” How does the anagogical</a:t>
            </a:r>
            <a:endParaRPr lang="en-US" b="0"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sense work in the Bible? For example, when you read about a person who finds</a:t>
            </a:r>
            <a:endParaRPr lang="en-US" b="0"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treasure buried in the field and then goes out and sells everything he has in order</a:t>
            </a:r>
            <a:endParaRPr lang="en-US" b="0"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to buy that field, you come to understand that to achieve eternal life you must too</a:t>
            </a:r>
            <a:endParaRPr lang="en-US" b="0"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put everything else aside in order to put God first (see Matthew 13:44). The</a:t>
            </a:r>
            <a:endParaRPr lang="en-US" b="0"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anagogical sense also helps us to recognize the Church as the “heavenly</a:t>
            </a:r>
            <a:endParaRPr lang="en-US" b="0"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Jerusalem” and the “Body of Christ” which leads us to heaven.</a:t>
            </a:r>
            <a:endParaRPr lang="en-US" b="0" dirty="0">
              <a:effectLst/>
            </a:endParaRPr>
          </a:p>
          <a:p>
            <a:pPr marL="0" lvl="0" indent="0" algn="l" rtl="0">
              <a:spcBef>
                <a:spcPts val="0"/>
              </a:spcBef>
              <a:spcAft>
                <a:spcPts val="0"/>
              </a:spcAft>
              <a:buNone/>
            </a:pPr>
            <a:br>
              <a:rPr lang="en-US" dirty="0"/>
            </a:br>
            <a:endParaRPr lang="en-US" dirty="0"/>
          </a:p>
          <a:p>
            <a:pPr marL="0" lvl="0" indent="0" algn="l" rtl="0">
              <a:spcBef>
                <a:spcPts val="0"/>
              </a:spcBef>
              <a:spcAft>
                <a:spcPts val="0"/>
              </a:spcAft>
              <a:buNone/>
            </a:pPr>
            <a:r>
              <a:rPr lang="en-US" sz="1100" b="1" i="0" u="none" strike="noStrike" cap="none" dirty="0">
                <a:solidFill>
                  <a:srgbClr val="000000"/>
                </a:solidFill>
                <a:effectLst/>
                <a:latin typeface="Arial"/>
                <a:ea typeface="Arial"/>
                <a:cs typeface="Arial"/>
                <a:sym typeface="Arial"/>
              </a:rPr>
              <a:t>Online Resources: </a:t>
            </a:r>
            <a:r>
              <a:rPr lang="en-US" sz="1100" b="0" i="0" u="none" strike="noStrike" cap="none" dirty="0">
                <a:solidFill>
                  <a:srgbClr val="000000"/>
                </a:solidFill>
                <a:effectLst/>
                <a:latin typeface="Arial"/>
                <a:ea typeface="Arial"/>
                <a:cs typeface="Arial"/>
                <a:sym typeface="Arial"/>
              </a:rPr>
              <a:t>See article </a:t>
            </a:r>
            <a:r>
              <a:rPr lang="en-US" baseline="0" dirty="0"/>
              <a:t>by Ed Sri, </a:t>
            </a:r>
            <a:r>
              <a:rPr lang="en-US" i="0" baseline="0" dirty="0"/>
              <a:t>“Making Sense out of Scripture,” </a:t>
            </a:r>
            <a:r>
              <a:rPr lang="en-US" baseline="0" dirty="0"/>
              <a:t>URL here: </a:t>
            </a:r>
            <a:r>
              <a:rPr lang="en-US" dirty="0"/>
              <a:t>https://www.catholiceducation.org/en/culture/catholic-contributions/making-sense-out-of-script</a:t>
            </a:r>
            <a:r>
              <a:rPr lang="en-US" b="0" dirty="0"/>
              <a:t>Article</a:t>
            </a:r>
            <a:r>
              <a:rPr lang="en-US" b="0" baseline="0" dirty="0"/>
              <a:t> </a:t>
            </a:r>
            <a:r>
              <a:rPr lang="en-US" dirty="0"/>
              <a:t>ure.html</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8e7dbdb286_0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8e7dbdb286_0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*Photo Credit: </a:t>
            </a:r>
            <a:r>
              <a:rPr lang="en-US" sz="1100" b="0" i="0" u="none" strike="noStrike" cap="none" dirty="0" err="1">
                <a:solidFill>
                  <a:srgbClr val="000000"/>
                </a:solidFill>
                <a:effectLst/>
                <a:latin typeface="Arial"/>
                <a:ea typeface="Arial"/>
                <a:cs typeface="Arial"/>
                <a:sym typeface="Arial"/>
                <a:hlinkClick r:id="rId3"/>
              </a:rPr>
              <a:t>Midjourney</a:t>
            </a:r>
            <a:r>
              <a:rPr lang="en-US" sz="1100" b="0" i="0" u="none" strike="noStrike" cap="none" dirty="0">
                <a:solidFill>
                  <a:srgbClr val="000000"/>
                </a:solidFill>
                <a:effectLst/>
                <a:latin typeface="Arial"/>
                <a:ea typeface="Arial"/>
                <a:cs typeface="Arial"/>
                <a:sym typeface="Arial"/>
                <a:hlinkClick r:id="rId3"/>
              </a:rPr>
              <a:t> AI, prompted by </a:t>
            </a:r>
            <a:r>
              <a:rPr lang="en-US" sz="1100" b="0" i="0" u="none" strike="noStrike" cap="none" dirty="0" err="1">
                <a:solidFill>
                  <a:srgbClr val="000000"/>
                </a:solidFill>
                <a:effectLst/>
                <a:latin typeface="Arial"/>
                <a:ea typeface="Arial"/>
                <a:cs typeface="Arial"/>
                <a:sym typeface="Arial"/>
                <a:hlinkClick r:id="rId3"/>
              </a:rPr>
              <a:t>Netha</a:t>
            </a:r>
            <a:r>
              <a:rPr lang="en-US" sz="1100" b="0" i="0" u="none" strike="noStrike" cap="none" dirty="0">
                <a:solidFill>
                  <a:srgbClr val="000000"/>
                </a:solidFill>
                <a:effectLst/>
                <a:latin typeface="Arial"/>
                <a:ea typeface="Arial"/>
                <a:cs typeface="Arial"/>
                <a:sym typeface="Arial"/>
                <a:hlinkClick r:id="rId3"/>
              </a:rPr>
              <a:t> Hussain</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hlinkClick r:id="rId4"/>
              </a:rPr>
              <a:t>Creative Commons Zero, Public Domain Dedication</a:t>
            </a:r>
            <a:r>
              <a:rPr lang="en-US" sz="1100" b="0" i="0" u="none" strike="noStrike" cap="none" dirty="0">
                <a:solidFill>
                  <a:srgbClr val="000000"/>
                </a:solidFill>
                <a:effectLst/>
                <a:latin typeface="Arial"/>
                <a:ea typeface="Arial"/>
                <a:cs typeface="Arial"/>
                <a:sym typeface="Arial"/>
              </a:rPr>
              <a:t>, https://commons.wikimedia.org/wiki/File:Llama_in_watercolour.png</a:t>
            </a:r>
            <a:endParaRPr lang="en-US" sz="1100" b="0" i="0" u="sng" strike="noStrike" kern="1200" cap="none" dirty="0">
              <a:solidFill>
                <a:schemeClr val="tx1"/>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sng" strike="noStrike" kern="1200" cap="none" dirty="0">
              <a:solidFill>
                <a:schemeClr val="tx1"/>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i="0" u="none" strike="noStrike" cap="none" dirty="0">
                <a:solidFill>
                  <a:srgbClr val="000000"/>
                </a:solidFill>
                <a:effectLst/>
                <a:latin typeface="Arial"/>
                <a:ea typeface="Arial"/>
                <a:cs typeface="Arial"/>
                <a:sym typeface="Arial"/>
              </a:rPr>
              <a:t>Directions: </a:t>
            </a:r>
            <a:r>
              <a:rPr lang="en-US" sz="1100" b="0" i="0" u="none" strike="noStrike" cap="none" dirty="0">
                <a:solidFill>
                  <a:srgbClr val="000000"/>
                </a:solidFill>
                <a:effectLst/>
                <a:latin typeface="Arial"/>
                <a:ea typeface="Arial"/>
                <a:cs typeface="Arial"/>
                <a:sym typeface="Arial"/>
              </a:rPr>
              <a:t>Have students read the following article, “The Prodigal Llama.” URL here: </a:t>
            </a:r>
            <a:r>
              <a:rPr lang="en-US" sz="1100" b="0" i="0" u="sng" strike="noStrike" cap="none" dirty="0">
                <a:solidFill>
                  <a:srgbClr val="000000"/>
                </a:solidFill>
                <a:effectLst/>
                <a:latin typeface="Arial"/>
                <a:ea typeface="Arial"/>
                <a:cs typeface="Arial"/>
                <a:sym typeface="Arial"/>
                <a:hlinkClick r:id="rId5"/>
              </a:rPr>
              <a:t>https://www.catholic365.com/article/30494/the-prodigal-llama.html</a:t>
            </a:r>
            <a:endParaRPr lang="en-US"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Follow up with a discussion on how the senses were applied to the Prodigal Son parable (Luke 15:11-32). </a:t>
            </a:r>
            <a:endParaRPr lang="en-US" b="0" dirty="0">
              <a:effectLst/>
            </a:endParaRPr>
          </a:p>
          <a:p>
            <a:pPr marL="158750" indent="0">
              <a:buNone/>
            </a:pPr>
            <a:br>
              <a:rPr lang="en-US" dirty="0"/>
            </a:b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8e7dbdb286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28e7dbdb286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dirty="0"/>
              <a:t>Directions: </a:t>
            </a:r>
            <a:r>
              <a:rPr lang="en-US" sz="1200" b="0" dirty="0"/>
              <a:t>H</a:t>
            </a:r>
            <a:r>
              <a:rPr lang="en-US" sz="1200" dirty="0"/>
              <a:t>ave students copy the six criteria for Bible interpretation in their notes. </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b="1" i="0" u="none" strike="noStrike" cap="none" dirty="0">
                <a:solidFill>
                  <a:srgbClr val="000000"/>
                </a:solidFill>
                <a:effectLst/>
                <a:latin typeface="Arial"/>
                <a:ea typeface="Arial"/>
                <a:cs typeface="Arial"/>
                <a:sym typeface="Arial"/>
              </a:rPr>
              <a:t>Online Resources: </a:t>
            </a:r>
            <a:r>
              <a:rPr lang="en-US" sz="1200" b="0" i="0" u="none" strike="noStrike" cap="none" dirty="0">
                <a:solidFill>
                  <a:srgbClr val="000000"/>
                </a:solidFill>
                <a:effectLst/>
                <a:latin typeface="Arial"/>
                <a:ea typeface="Arial"/>
                <a:cs typeface="Arial"/>
                <a:sym typeface="Arial"/>
              </a:rPr>
              <a:t>See </a:t>
            </a:r>
            <a:r>
              <a:rPr lang="en-US" sz="1200" dirty="0"/>
              <a:t>Philip </a:t>
            </a:r>
            <a:r>
              <a:rPr lang="en-US" sz="1200" dirty="0" err="1"/>
              <a:t>Kosloski’s</a:t>
            </a:r>
            <a:r>
              <a:rPr lang="en-US" sz="1200" dirty="0"/>
              <a:t> article “</a:t>
            </a:r>
            <a:r>
              <a:rPr lang="en-US" sz="1200" i="0" dirty="0"/>
              <a:t>How do Catholic Interpret the Bible?” </a:t>
            </a:r>
            <a:r>
              <a:rPr lang="en-US" sz="1200" dirty="0"/>
              <a:t>URL here: https://aleteia.org/2020/06/28/how-do-catholics-interpret-the-bible/</a:t>
            </a:r>
            <a:endParaRPr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0" name="Google Shape;6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13">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13">
            <a:lum/>
          </a:blip>
          <a:srcRect/>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04_0.xm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A0A3A"/>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133F7A5-CC7B-6305-D369-1685C4DD4DFB}"/>
              </a:ext>
            </a:extLst>
          </p:cNvPr>
          <p:cNvPicPr>
            <a:picLocks noChangeAspect="1"/>
          </p:cNvPicPr>
          <p:nvPr/>
        </p:nvPicPr>
        <p:blipFill rotWithShape="1">
          <a:blip r:embed="rId3">
            <a:alphaModFix amt="40000"/>
          </a:blip>
          <a:srcRect t="55678" b="7049"/>
          <a:stretch/>
        </p:blipFill>
        <p:spPr>
          <a:xfrm>
            <a:off x="0" y="0"/>
            <a:ext cx="9144000" cy="4380354"/>
          </a:xfrm>
          <a:prstGeom prst="rect">
            <a:avLst/>
          </a:prstGeom>
        </p:spPr>
      </p:pic>
      <p:sp>
        <p:nvSpPr>
          <p:cNvPr id="13" name="TextBox 12">
            <a:extLst>
              <a:ext uri="{FF2B5EF4-FFF2-40B4-BE49-F238E27FC236}">
                <a16:creationId xmlns:a16="http://schemas.microsoft.com/office/drawing/2014/main" id="{640E7C2A-3B6D-DA72-1148-4AD18B06885B}"/>
              </a:ext>
            </a:extLst>
          </p:cNvPr>
          <p:cNvSpPr txBox="1"/>
          <p:nvPr/>
        </p:nvSpPr>
        <p:spPr>
          <a:xfrm>
            <a:off x="1446988" y="2202418"/>
            <a:ext cx="6250016" cy="1754326"/>
          </a:xfrm>
          <a:prstGeom prst="rect">
            <a:avLst/>
          </a:prstGeom>
          <a:noFill/>
        </p:spPr>
        <p:txBody>
          <a:bodyPr wrap="square" rtlCol="0">
            <a:spAutoFit/>
          </a:bodyPr>
          <a:lstStyle/>
          <a:p>
            <a:pPr algn="ctr"/>
            <a:r>
              <a:rPr lang="en-US" sz="5400" b="1" dirty="0">
                <a:solidFill>
                  <a:schemeClr val="bg1"/>
                </a:solidFill>
                <a:latin typeface="Calibri" panose="020F0502020204030204" pitchFamily="34" charset="0"/>
                <a:cs typeface="Calibri" panose="020F0502020204030204" pitchFamily="34" charset="0"/>
              </a:rPr>
              <a:t>How to Understand the Bible</a:t>
            </a:r>
          </a:p>
        </p:txBody>
      </p:sp>
      <p:sp>
        <p:nvSpPr>
          <p:cNvPr id="14" name="Oval 13">
            <a:extLst>
              <a:ext uri="{FF2B5EF4-FFF2-40B4-BE49-F238E27FC236}">
                <a16:creationId xmlns:a16="http://schemas.microsoft.com/office/drawing/2014/main" id="{13F4A7A3-432C-A919-3908-527DD6C9EEFA}"/>
              </a:ext>
            </a:extLst>
          </p:cNvPr>
          <p:cNvSpPr/>
          <p:nvPr/>
        </p:nvSpPr>
        <p:spPr>
          <a:xfrm>
            <a:off x="4142145" y="1069969"/>
            <a:ext cx="859703" cy="830997"/>
          </a:xfrm>
          <a:prstGeom prst="ellipse">
            <a:avLst/>
          </a:prstGeom>
          <a:solidFill>
            <a:srgbClr val="8A0A3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BEB8455-878F-36D3-CAB8-AFAF34732A7D}"/>
              </a:ext>
            </a:extLst>
          </p:cNvPr>
          <p:cNvSpPr txBox="1"/>
          <p:nvPr/>
        </p:nvSpPr>
        <p:spPr>
          <a:xfrm>
            <a:off x="4202541" y="1069969"/>
            <a:ext cx="738909" cy="830997"/>
          </a:xfrm>
          <a:prstGeom prst="rect">
            <a:avLst/>
          </a:prstGeom>
          <a:noFill/>
        </p:spPr>
        <p:txBody>
          <a:bodyPr wrap="square" rtlCol="0">
            <a:spAutoFit/>
          </a:bodyPr>
          <a:lstStyle/>
          <a:p>
            <a:pPr algn="ctr"/>
            <a:r>
              <a:rPr lang="en-US" sz="4800" dirty="0">
                <a:solidFill>
                  <a:schemeClr val="bg1"/>
                </a:solidFill>
              </a:rPr>
              <a:t>3</a:t>
            </a:r>
          </a:p>
        </p:txBody>
      </p:sp>
      <p:sp>
        <p:nvSpPr>
          <p:cNvPr id="16" name="Rectangle 15">
            <a:extLst>
              <a:ext uri="{FF2B5EF4-FFF2-40B4-BE49-F238E27FC236}">
                <a16:creationId xmlns:a16="http://schemas.microsoft.com/office/drawing/2014/main" id="{293BE1B1-C923-D1E1-1FB4-25443EDD60EA}"/>
              </a:ext>
            </a:extLst>
          </p:cNvPr>
          <p:cNvSpPr/>
          <p:nvPr/>
        </p:nvSpPr>
        <p:spPr>
          <a:xfrm>
            <a:off x="34434" y="4404836"/>
            <a:ext cx="9080001" cy="698970"/>
          </a:xfrm>
          <a:prstGeom prst="rect">
            <a:avLst/>
          </a:prstGeom>
          <a:solidFill>
            <a:srgbClr val="8A0A3A"/>
          </a:solidFill>
          <a:ln w="76200">
            <a:solidFill>
              <a:schemeClr val="bg1"/>
            </a:solid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490A221-9350-FD53-7734-2E0A2F9C76C9}"/>
              </a:ext>
            </a:extLst>
          </p:cNvPr>
          <p:cNvSpPr txBox="1"/>
          <p:nvPr/>
        </p:nvSpPr>
        <p:spPr>
          <a:xfrm>
            <a:off x="596344" y="4453800"/>
            <a:ext cx="7951304" cy="584775"/>
          </a:xfrm>
          <a:prstGeom prst="rect">
            <a:avLst/>
          </a:prstGeom>
          <a:noFill/>
          <a:ln>
            <a:noFill/>
          </a:ln>
        </p:spPr>
        <p:txBody>
          <a:bodyPr wrap="square" rtlCol="0">
            <a:spAutoFit/>
          </a:bodyPr>
          <a:lstStyle/>
          <a:p>
            <a:pPr algn="ctr"/>
            <a:r>
              <a:rPr lang="en-US" sz="3200" i="1" dirty="0">
                <a:solidFill>
                  <a:schemeClr val="bg1"/>
                </a:solidFill>
                <a:latin typeface="Calibri" panose="020F0502020204030204" pitchFamily="34" charset="0"/>
                <a:cs typeface="Calibri" panose="020F0502020204030204" pitchFamily="34" charset="0"/>
              </a:rPr>
              <a:t>God Reveals: An Introduction to the Bible</a:t>
            </a:r>
          </a:p>
        </p:txBody>
      </p:sp>
    </p:spTree>
    <p:extLst>
      <p:ext uri="{BB962C8B-B14F-4D97-AF65-F5344CB8AC3E}">
        <p14:creationId xmlns:p14="http://schemas.microsoft.com/office/powerpoint/2010/main" val="3728250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90"/>
        <p:cNvGrpSpPr/>
        <p:nvPr/>
      </p:nvGrpSpPr>
      <p:grpSpPr>
        <a:xfrm>
          <a:off x="0" y="0"/>
          <a:ext cx="0" cy="0"/>
          <a:chOff x="0" y="0"/>
          <a:chExt cx="0" cy="0"/>
        </a:xfrm>
      </p:grpSpPr>
      <p:sp>
        <p:nvSpPr>
          <p:cNvPr id="191" name="Google Shape;191;p34"/>
          <p:cNvSpPr txBox="1">
            <a:spLocks noGrp="1"/>
          </p:cNvSpPr>
          <p:nvPr>
            <p:ph type="body" idx="1"/>
          </p:nvPr>
        </p:nvSpPr>
        <p:spPr>
          <a:xfrm>
            <a:off x="4350225" y="369717"/>
            <a:ext cx="4081500" cy="4404091"/>
          </a:xfrm>
          <a:prstGeom prst="rect">
            <a:avLst/>
          </a:prstGeom>
          <a:blipFill dpi="0" rotWithShape="1">
            <a:blip r:embed="rId4"/>
            <a:srcRect/>
            <a:tile tx="0" ty="0" sx="100000" sy="100000" flip="none" algn="tl"/>
          </a:blipFill>
        </p:spPr>
        <p:txBody>
          <a:bodyPr spcFirstLastPara="1" wrap="square" lIns="91425" tIns="91425" rIns="91425" bIns="91425" anchor="t" anchorCtr="0">
            <a:noAutofit/>
          </a:bodyPr>
          <a:lstStyle/>
          <a:p>
            <a:pPr marL="119063" lvl="0" indent="0" algn="l" rtl="0">
              <a:spcBef>
                <a:spcPts val="0"/>
              </a:spcBef>
              <a:spcAft>
                <a:spcPts val="0"/>
              </a:spcAft>
              <a:buNone/>
            </a:pPr>
            <a:r>
              <a:rPr lang="en" sz="1900" dirty="0">
                <a:solidFill>
                  <a:schemeClr val="tx1"/>
                </a:solidFill>
                <a:latin typeface="Perpetua" panose="02020502060401020303" pitchFamily="18" charset="0"/>
                <a:ea typeface="Calibri"/>
                <a:cs typeface="Calibri"/>
                <a:sym typeface="Calibri"/>
              </a:rPr>
              <a:t>The Church does not always propose a literalist or fundamentalist approach to Scripture but rather a contextualist approach.</a:t>
            </a:r>
            <a:r>
              <a:rPr lang="en" sz="1900" b="1" dirty="0">
                <a:solidFill>
                  <a:schemeClr val="tx1"/>
                </a:solidFill>
                <a:latin typeface="Perpetua" panose="02020502060401020303" pitchFamily="18" charset="0"/>
                <a:ea typeface="Calibri"/>
                <a:cs typeface="Calibri"/>
                <a:sym typeface="Calibri"/>
              </a:rPr>
              <a:t> The Church teaches that all of Scripture is true on matters pertaining to religious and salvific teaching</a:t>
            </a:r>
            <a:r>
              <a:rPr lang="en" sz="1900" dirty="0">
                <a:solidFill>
                  <a:schemeClr val="tx1"/>
                </a:solidFill>
                <a:latin typeface="Perpetua" panose="02020502060401020303" pitchFamily="18" charset="0"/>
                <a:ea typeface="Calibri"/>
                <a:cs typeface="Calibri"/>
                <a:sym typeface="Calibri"/>
              </a:rPr>
              <a:t> because it is inspired by God for that purpose (</a:t>
            </a:r>
            <a:r>
              <a:rPr lang="en" sz="1900" i="1" dirty="0">
                <a:solidFill>
                  <a:schemeClr val="tx1"/>
                </a:solidFill>
                <a:latin typeface="Perpetua" panose="02020502060401020303" pitchFamily="18" charset="0"/>
                <a:ea typeface="Calibri"/>
                <a:cs typeface="Calibri"/>
                <a:sym typeface="Calibri"/>
              </a:rPr>
              <a:t>CCC</a:t>
            </a:r>
            <a:r>
              <a:rPr lang="en" sz="1900" dirty="0">
                <a:solidFill>
                  <a:schemeClr val="tx1"/>
                </a:solidFill>
                <a:latin typeface="Perpetua" panose="02020502060401020303" pitchFamily="18" charset="0"/>
                <a:ea typeface="Calibri"/>
                <a:cs typeface="Calibri"/>
                <a:sym typeface="Calibri"/>
              </a:rPr>
              <a:t>, 107, 116).</a:t>
            </a:r>
            <a:endParaRPr sz="1900" dirty="0">
              <a:solidFill>
                <a:schemeClr val="tx1"/>
              </a:solidFill>
              <a:latin typeface="Perpetua" panose="02020502060401020303" pitchFamily="18" charset="0"/>
              <a:ea typeface="Calibri"/>
              <a:cs typeface="Calibri"/>
              <a:sym typeface="Calibri"/>
            </a:endParaRPr>
          </a:p>
          <a:p>
            <a:pPr marL="119063" lvl="0" indent="0" algn="l" rtl="0">
              <a:spcBef>
                <a:spcPts val="1400"/>
              </a:spcBef>
              <a:spcAft>
                <a:spcPts val="1200"/>
              </a:spcAft>
              <a:buNone/>
            </a:pPr>
            <a:r>
              <a:rPr lang="en" sz="1900" b="1" dirty="0">
                <a:solidFill>
                  <a:schemeClr val="tx1"/>
                </a:solidFill>
                <a:latin typeface="Perpetua" panose="02020502060401020303" pitchFamily="18" charset="0"/>
                <a:ea typeface="Calibri"/>
                <a:cs typeface="Calibri"/>
                <a:sym typeface="Calibri"/>
              </a:rPr>
              <a:t>The Church does not claim that the Bible’s purpose is to present scientific or historical facts </a:t>
            </a:r>
            <a:r>
              <a:rPr lang="en" sz="1900" dirty="0">
                <a:solidFill>
                  <a:schemeClr val="tx1"/>
                </a:solidFill>
                <a:latin typeface="Perpetua" panose="02020502060401020303" pitchFamily="18" charset="0"/>
                <a:ea typeface="Calibri"/>
                <a:cs typeface="Calibri"/>
                <a:sym typeface="Calibri"/>
              </a:rPr>
              <a:t>(</a:t>
            </a:r>
            <a:r>
              <a:rPr lang="en" sz="1900" i="1" dirty="0">
                <a:solidFill>
                  <a:schemeClr val="tx1"/>
                </a:solidFill>
                <a:latin typeface="Perpetua" panose="02020502060401020303" pitchFamily="18" charset="0"/>
                <a:ea typeface="Calibri"/>
                <a:cs typeface="Calibri"/>
                <a:sym typeface="Calibri"/>
              </a:rPr>
              <a:t>CCC</a:t>
            </a:r>
            <a:r>
              <a:rPr lang="en" sz="1900" dirty="0">
                <a:solidFill>
                  <a:schemeClr val="tx1"/>
                </a:solidFill>
                <a:latin typeface="Perpetua" panose="02020502060401020303" pitchFamily="18" charset="0"/>
                <a:ea typeface="Calibri"/>
                <a:cs typeface="Calibri"/>
                <a:sym typeface="Calibri"/>
              </a:rPr>
              <a:t>, 107).</a:t>
            </a:r>
            <a:endParaRPr sz="1900" dirty="0">
              <a:solidFill>
                <a:schemeClr val="tx1"/>
              </a:solidFill>
              <a:latin typeface="Perpetua" panose="02020502060401020303" pitchFamily="18" charset="0"/>
              <a:ea typeface="Calibri"/>
              <a:cs typeface="Calibri"/>
              <a:sym typeface="Calibri"/>
            </a:endParaRPr>
          </a:p>
        </p:txBody>
      </p:sp>
      <p:pic>
        <p:nvPicPr>
          <p:cNvPr id="192" name="Google Shape;192;p34"/>
          <p:cNvPicPr preferRelativeResize="0"/>
          <p:nvPr/>
        </p:nvPicPr>
        <p:blipFill>
          <a:blip r:embed="rId5">
            <a:alphaModFix/>
          </a:blip>
          <a:stretch>
            <a:fillRect/>
          </a:stretch>
        </p:blipFill>
        <p:spPr>
          <a:xfrm>
            <a:off x="946825" y="2164358"/>
            <a:ext cx="3070800" cy="2609425"/>
          </a:xfrm>
          <a:prstGeom prst="rect">
            <a:avLst/>
          </a:prstGeom>
          <a:noFill/>
          <a:ln>
            <a:noFill/>
          </a:ln>
        </p:spPr>
      </p:pic>
      <p:sp>
        <p:nvSpPr>
          <p:cNvPr id="193" name="Google Shape;193;p34"/>
          <p:cNvSpPr/>
          <p:nvPr/>
        </p:nvSpPr>
        <p:spPr>
          <a:xfrm>
            <a:off x="777239" y="369717"/>
            <a:ext cx="3474720" cy="1572810"/>
          </a:xfrm>
          <a:prstGeom prst="wedgeRectCallout">
            <a:avLst>
              <a:gd name="adj1" fmla="val -20343"/>
              <a:gd name="adj2" fmla="val 70529"/>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4" name="Google Shape;194;p34"/>
          <p:cNvSpPr txBox="1"/>
          <p:nvPr/>
        </p:nvSpPr>
        <p:spPr>
          <a:xfrm>
            <a:off x="946824" y="500308"/>
            <a:ext cx="3305135" cy="1433100"/>
          </a:xfrm>
          <a:prstGeom prst="rect">
            <a:avLst/>
          </a:prstGeom>
          <a:solidFill>
            <a:schemeClr val="lt1"/>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2800" dirty="0">
                <a:solidFill>
                  <a:schemeClr val="tx1"/>
                </a:solidFill>
                <a:latin typeface="Calibri"/>
                <a:ea typeface="Calibri"/>
                <a:cs typeface="Calibri"/>
                <a:sym typeface="Calibri"/>
              </a:rPr>
              <a:t>“Is the Bible always literally true?”</a:t>
            </a:r>
            <a:endParaRPr sz="1800" dirty="0">
              <a:solidFill>
                <a:schemeClr val="tx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98"/>
        <p:cNvGrpSpPr/>
        <p:nvPr/>
      </p:nvGrpSpPr>
      <p:grpSpPr>
        <a:xfrm>
          <a:off x="0" y="0"/>
          <a:ext cx="0" cy="0"/>
          <a:chOff x="0" y="0"/>
          <a:chExt cx="0" cy="0"/>
        </a:xfrm>
      </p:grpSpPr>
      <p:sp>
        <p:nvSpPr>
          <p:cNvPr id="199" name="Google Shape;199;p35"/>
          <p:cNvSpPr txBox="1">
            <a:spLocks noGrp="1"/>
          </p:cNvSpPr>
          <p:nvPr>
            <p:ph type="body" idx="1"/>
          </p:nvPr>
        </p:nvSpPr>
        <p:spPr>
          <a:xfrm>
            <a:off x="4516550" y="568800"/>
            <a:ext cx="3940800" cy="4005900"/>
          </a:xfrm>
          <a:prstGeom prst="rect">
            <a:avLst/>
          </a:prstGeom>
          <a:blipFill dpi="0" rotWithShape="1">
            <a:blip r:embed="rId4"/>
            <a:srcRect/>
            <a:tile tx="0" ty="0" sx="100000" sy="100000" flip="none" algn="tl"/>
          </a:blipFill>
          <a:ln>
            <a:solidFill>
              <a:srgbClr val="660000"/>
            </a:solidFill>
          </a:ln>
        </p:spPr>
        <p:txBody>
          <a:bodyPr spcFirstLastPara="1" wrap="square" lIns="91425" tIns="91425" rIns="91425" bIns="91425" anchor="ctr" anchorCtr="0">
            <a:normAutofit/>
          </a:bodyPr>
          <a:lstStyle/>
          <a:p>
            <a:pPr marL="119063" lvl="0" indent="0" rtl="0">
              <a:spcBef>
                <a:spcPts val="0"/>
              </a:spcBef>
              <a:spcAft>
                <a:spcPts val="1200"/>
              </a:spcAft>
              <a:buNone/>
            </a:pPr>
            <a:r>
              <a:rPr lang="en" sz="2800" dirty="0">
                <a:solidFill>
                  <a:schemeClr val="dk1"/>
                </a:solidFill>
                <a:latin typeface="Perpetua" panose="02020502060401020303" pitchFamily="18" charset="0"/>
                <a:ea typeface="Calibri"/>
                <a:cs typeface="Calibri"/>
                <a:sym typeface="Calibri"/>
              </a:rPr>
              <a:t>No. While Scripture contains various types of literary forms and genres, it is more than just literature. It is the inspired Word of God (</a:t>
            </a:r>
            <a:r>
              <a:rPr lang="en" sz="2800" i="1" dirty="0">
                <a:solidFill>
                  <a:schemeClr val="dk1"/>
                </a:solidFill>
                <a:latin typeface="Perpetua" panose="02020502060401020303" pitchFamily="18" charset="0"/>
                <a:ea typeface="Calibri"/>
                <a:cs typeface="Calibri"/>
                <a:sym typeface="Calibri"/>
              </a:rPr>
              <a:t>CCC</a:t>
            </a:r>
            <a:r>
              <a:rPr lang="en" sz="2800" dirty="0">
                <a:solidFill>
                  <a:schemeClr val="dk1"/>
                </a:solidFill>
                <a:latin typeface="Perpetua" panose="02020502060401020303" pitchFamily="18" charset="0"/>
                <a:ea typeface="Calibri"/>
                <a:cs typeface="Calibri"/>
                <a:sym typeface="Calibri"/>
              </a:rPr>
              <a:t>, 135). </a:t>
            </a:r>
            <a:endParaRPr sz="2800" dirty="0">
              <a:solidFill>
                <a:schemeClr val="dk1"/>
              </a:solidFill>
              <a:latin typeface="Perpetua" panose="02020502060401020303" pitchFamily="18" charset="0"/>
              <a:ea typeface="Calibri"/>
              <a:cs typeface="Calibri"/>
              <a:sym typeface="Calibri"/>
            </a:endParaRPr>
          </a:p>
        </p:txBody>
      </p:sp>
      <p:pic>
        <p:nvPicPr>
          <p:cNvPr id="200" name="Google Shape;200;p35"/>
          <p:cNvPicPr preferRelativeResize="0"/>
          <p:nvPr/>
        </p:nvPicPr>
        <p:blipFill>
          <a:blip r:embed="rId5">
            <a:alphaModFix/>
          </a:blip>
          <a:stretch>
            <a:fillRect/>
          </a:stretch>
        </p:blipFill>
        <p:spPr>
          <a:xfrm>
            <a:off x="806075" y="1959450"/>
            <a:ext cx="3121925" cy="2609425"/>
          </a:xfrm>
          <a:prstGeom prst="rect">
            <a:avLst/>
          </a:prstGeom>
          <a:noFill/>
          <a:ln>
            <a:noFill/>
          </a:ln>
        </p:spPr>
      </p:pic>
      <p:sp>
        <p:nvSpPr>
          <p:cNvPr id="201" name="Google Shape;201;p35"/>
          <p:cNvSpPr/>
          <p:nvPr/>
        </p:nvSpPr>
        <p:spPr>
          <a:xfrm>
            <a:off x="806100" y="562975"/>
            <a:ext cx="3121800" cy="1241100"/>
          </a:xfrm>
          <a:prstGeom prst="wedgeRectCallout">
            <a:avLst>
              <a:gd name="adj1" fmla="val -20833"/>
              <a:gd name="adj2" fmla="val 6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2" name="Google Shape;202;p35"/>
          <p:cNvSpPr txBox="1"/>
          <p:nvPr/>
        </p:nvSpPr>
        <p:spPr>
          <a:xfrm>
            <a:off x="806075" y="748525"/>
            <a:ext cx="3045050" cy="870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200"/>
              </a:spcAft>
              <a:buClr>
                <a:schemeClr val="dk1"/>
              </a:buClr>
              <a:buSzPts val="1100"/>
              <a:buFont typeface="Arial"/>
              <a:buNone/>
            </a:pPr>
            <a:r>
              <a:rPr lang="en" sz="1988" dirty="0">
                <a:solidFill>
                  <a:schemeClr val="tx1"/>
                </a:solidFill>
                <a:latin typeface="Calibri"/>
                <a:ea typeface="Calibri"/>
                <a:cs typeface="Calibri"/>
                <a:sym typeface="Calibri"/>
              </a:rPr>
              <a:t>“Isn’t the Bible just another piece of literature?”</a:t>
            </a:r>
            <a:endParaRPr sz="1300" dirty="0">
              <a:solidFill>
                <a:schemeClr val="tx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206"/>
        <p:cNvGrpSpPr/>
        <p:nvPr/>
      </p:nvGrpSpPr>
      <p:grpSpPr>
        <a:xfrm>
          <a:off x="0" y="0"/>
          <a:ext cx="0" cy="0"/>
          <a:chOff x="0" y="0"/>
          <a:chExt cx="0" cy="0"/>
        </a:xfrm>
      </p:grpSpPr>
      <p:sp>
        <p:nvSpPr>
          <p:cNvPr id="207" name="Google Shape;207;p36"/>
          <p:cNvSpPr txBox="1">
            <a:spLocks noGrp="1"/>
          </p:cNvSpPr>
          <p:nvPr>
            <p:ph type="title"/>
          </p:nvPr>
        </p:nvSpPr>
        <p:spPr>
          <a:xfrm>
            <a:off x="0" y="445025"/>
            <a:ext cx="9144000" cy="656400"/>
          </a:xfrm>
          <a:prstGeom prst="rect">
            <a:avLst/>
          </a:prstGeom>
          <a:solidFill>
            <a:srgbClr val="8A0A3A"/>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3100" b="1" dirty="0">
                <a:solidFill>
                  <a:schemeClr val="lt1"/>
                </a:solidFill>
                <a:latin typeface="Calibri"/>
                <a:ea typeface="Calibri"/>
                <a:cs typeface="Calibri"/>
                <a:sym typeface="Calibri"/>
              </a:rPr>
              <a:t>How Recent Magisterial Documents Guide Interpretation</a:t>
            </a:r>
            <a:endParaRPr sz="3100" b="1" dirty="0">
              <a:solidFill>
                <a:schemeClr val="lt1"/>
              </a:solidFill>
              <a:latin typeface="Calibri"/>
              <a:ea typeface="Calibri"/>
              <a:cs typeface="Calibri"/>
              <a:sym typeface="Calibri"/>
            </a:endParaRPr>
          </a:p>
        </p:txBody>
      </p:sp>
      <p:sp>
        <p:nvSpPr>
          <p:cNvPr id="208" name="Google Shape;208;p36"/>
          <p:cNvSpPr txBox="1">
            <a:spLocks noGrp="1"/>
          </p:cNvSpPr>
          <p:nvPr>
            <p:ph type="body" idx="1"/>
          </p:nvPr>
        </p:nvSpPr>
        <p:spPr>
          <a:xfrm>
            <a:off x="311700" y="3970600"/>
            <a:ext cx="8520600" cy="743100"/>
          </a:xfrm>
          <a:prstGeom prst="rect">
            <a:avLst/>
          </a:prstGeom>
        </p:spPr>
        <p:txBody>
          <a:bodyPr spcFirstLastPara="1" wrap="square" lIns="91425" tIns="91425" rIns="91425" bIns="91425" anchor="t" anchorCtr="0">
            <a:normAutofit fontScale="77500" lnSpcReduction="20000"/>
          </a:bodyPr>
          <a:lstStyle/>
          <a:p>
            <a:pPr marL="0" lvl="0" indent="0" algn="ctr" rtl="0">
              <a:lnSpc>
                <a:spcPct val="100000"/>
              </a:lnSpc>
              <a:spcBef>
                <a:spcPts val="0"/>
              </a:spcBef>
              <a:spcAft>
                <a:spcPts val="0"/>
              </a:spcAft>
              <a:buClr>
                <a:schemeClr val="dk1"/>
              </a:buClr>
              <a:buSzPct val="39285"/>
              <a:buFont typeface="Arial"/>
              <a:buNone/>
            </a:pPr>
            <a:r>
              <a:rPr lang="en" sz="2800" b="1" dirty="0">
                <a:solidFill>
                  <a:srgbClr val="1C4587"/>
                </a:solidFill>
                <a:latin typeface="Calibri"/>
                <a:ea typeface="Calibri"/>
                <a:cs typeface="Calibri"/>
                <a:sym typeface="Calibri"/>
              </a:rPr>
              <a:t>Authentic interpretation of the Bible is the responsibility of the teaching office of the Church  </a:t>
            </a:r>
            <a:endParaRPr b="1" dirty="0">
              <a:solidFill>
                <a:srgbClr val="1C4587"/>
              </a:solidFill>
              <a:latin typeface="Calibri"/>
              <a:ea typeface="Calibri"/>
              <a:cs typeface="Calibri"/>
              <a:sym typeface="Calibri"/>
            </a:endParaRPr>
          </a:p>
        </p:txBody>
      </p:sp>
      <p:grpSp>
        <p:nvGrpSpPr>
          <p:cNvPr id="209" name="Google Shape;209;p36"/>
          <p:cNvGrpSpPr/>
          <p:nvPr/>
        </p:nvGrpSpPr>
        <p:grpSpPr>
          <a:xfrm>
            <a:off x="1047099" y="2241353"/>
            <a:ext cx="3339131" cy="1338140"/>
            <a:chOff x="1047099" y="2241353"/>
            <a:chExt cx="3339131" cy="1338140"/>
          </a:xfrm>
        </p:grpSpPr>
        <p:sp>
          <p:nvSpPr>
            <p:cNvPr id="210" name="Google Shape;210;p36"/>
            <p:cNvSpPr/>
            <p:nvPr/>
          </p:nvSpPr>
          <p:spPr>
            <a:xfrm rot="2700000">
              <a:off x="2286374" y="1011412"/>
              <a:ext cx="561726" cy="3040276"/>
            </a:xfrm>
            <a:prstGeom prst="roundRect">
              <a:avLst>
                <a:gd name="adj" fmla="val 50000"/>
              </a:avLst>
            </a:prstGeom>
            <a:solidFill>
              <a:srgbClr val="0944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6"/>
            <p:cNvSpPr/>
            <p:nvPr/>
          </p:nvSpPr>
          <p:spPr>
            <a:xfrm>
              <a:off x="1510752" y="3205393"/>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0944A1"/>
                  </a:solidFill>
                  <a:latin typeface="Roboto"/>
                  <a:ea typeface="Roboto"/>
                  <a:cs typeface="Roboto"/>
                  <a:sym typeface="Roboto"/>
                </a:rPr>
                <a:t>1</a:t>
              </a:r>
              <a:endParaRPr sz="1200" b="1">
                <a:solidFill>
                  <a:srgbClr val="0944A1"/>
                </a:solidFill>
                <a:latin typeface="Roboto"/>
                <a:ea typeface="Roboto"/>
                <a:cs typeface="Roboto"/>
                <a:sym typeface="Roboto"/>
              </a:endParaRPr>
            </a:p>
          </p:txBody>
        </p:sp>
        <p:sp>
          <p:nvSpPr>
            <p:cNvPr id="212" name="Google Shape;212;p36"/>
            <p:cNvSpPr txBox="1"/>
            <p:nvPr/>
          </p:nvSpPr>
          <p:spPr>
            <a:xfrm rot="-2700000">
              <a:off x="1501398" y="2241353"/>
              <a:ext cx="2332604" cy="393293"/>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200" b="1" i="1" dirty="0">
                  <a:solidFill>
                    <a:srgbClr val="FFFFFF"/>
                  </a:solidFill>
                  <a:latin typeface="Roboto"/>
                  <a:ea typeface="Roboto"/>
                  <a:cs typeface="Roboto"/>
                  <a:sym typeface="Roboto"/>
                </a:rPr>
                <a:t>Divino Afflante Spiritu</a:t>
              </a:r>
              <a:endParaRPr sz="1200" b="1" i="1" dirty="0">
                <a:solidFill>
                  <a:srgbClr val="FFFFFF"/>
                </a:solidFill>
                <a:latin typeface="Roboto"/>
                <a:ea typeface="Roboto"/>
                <a:cs typeface="Roboto"/>
                <a:sym typeface="Roboto"/>
              </a:endParaRPr>
            </a:p>
            <a:p>
              <a:pPr marL="0" lvl="0" indent="0" algn="l" rtl="0">
                <a:lnSpc>
                  <a:spcPct val="115000"/>
                </a:lnSpc>
                <a:spcBef>
                  <a:spcPts val="0"/>
                </a:spcBef>
                <a:spcAft>
                  <a:spcPts val="0"/>
                </a:spcAft>
                <a:buNone/>
              </a:pPr>
              <a:r>
                <a:rPr lang="en" sz="1200" b="1" dirty="0">
                  <a:solidFill>
                    <a:srgbClr val="FFFFFF"/>
                  </a:solidFill>
                  <a:latin typeface="Roboto"/>
                  <a:ea typeface="Roboto"/>
                  <a:cs typeface="Roboto"/>
                  <a:sym typeface="Roboto"/>
                </a:rPr>
                <a:t> (Pius XII, 1943)</a:t>
              </a:r>
              <a:endParaRPr sz="800" b="1" dirty="0">
                <a:solidFill>
                  <a:srgbClr val="FFFFFF"/>
                </a:solidFill>
                <a:latin typeface="Roboto"/>
                <a:ea typeface="Roboto"/>
                <a:cs typeface="Roboto"/>
                <a:sym typeface="Roboto"/>
              </a:endParaRPr>
            </a:p>
          </p:txBody>
        </p:sp>
        <p:sp>
          <p:nvSpPr>
            <p:cNvPr id="213" name="Google Shape;213;p36"/>
            <p:cNvSpPr txBox="1"/>
            <p:nvPr/>
          </p:nvSpPr>
          <p:spPr>
            <a:xfrm rot="18900000">
              <a:off x="1921466" y="2458372"/>
              <a:ext cx="2464764" cy="5074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1050" dirty="0">
                  <a:latin typeface="Perpetua" panose="02020502060401020303" pitchFamily="18" charset="0"/>
                  <a:ea typeface="Roboto"/>
                  <a:cs typeface="Roboto"/>
                  <a:sym typeface="Roboto"/>
                </a:rPr>
                <a:t>In this document the Church permitted limited use of modern methods of biblical criticism</a:t>
              </a:r>
              <a:endParaRPr sz="1050" b="1" dirty="0">
                <a:latin typeface="Perpetua" panose="02020502060401020303" pitchFamily="18" charset="0"/>
                <a:ea typeface="Roboto"/>
                <a:cs typeface="Roboto"/>
                <a:sym typeface="Roboto"/>
              </a:endParaRPr>
            </a:p>
          </p:txBody>
        </p:sp>
      </p:grpSp>
      <p:grpSp>
        <p:nvGrpSpPr>
          <p:cNvPr id="214" name="Google Shape;214;p36"/>
          <p:cNvGrpSpPr/>
          <p:nvPr/>
        </p:nvGrpSpPr>
        <p:grpSpPr>
          <a:xfrm>
            <a:off x="2957320" y="2240903"/>
            <a:ext cx="3271084" cy="1338590"/>
            <a:chOff x="2957320" y="2240903"/>
            <a:chExt cx="3271084" cy="1338590"/>
          </a:xfrm>
        </p:grpSpPr>
        <p:sp>
          <p:nvSpPr>
            <p:cNvPr id="215" name="Google Shape;215;p36"/>
            <p:cNvSpPr/>
            <p:nvPr/>
          </p:nvSpPr>
          <p:spPr>
            <a:xfrm rot="2700000">
              <a:off x="4196595" y="1011412"/>
              <a:ext cx="561726" cy="3040276"/>
            </a:xfrm>
            <a:prstGeom prst="roundRect">
              <a:avLst>
                <a:gd name="adj" fmla="val 5000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6"/>
            <p:cNvSpPr/>
            <p:nvPr/>
          </p:nvSpPr>
          <p:spPr>
            <a:xfrm>
              <a:off x="3420974" y="3205393"/>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0D5DDF"/>
                  </a:solidFill>
                  <a:latin typeface="Roboto"/>
                  <a:ea typeface="Roboto"/>
                  <a:cs typeface="Roboto"/>
                  <a:sym typeface="Roboto"/>
                </a:rPr>
                <a:t>2</a:t>
              </a:r>
              <a:endParaRPr sz="1200" b="1">
                <a:solidFill>
                  <a:srgbClr val="0D5DDF"/>
                </a:solidFill>
                <a:latin typeface="Roboto"/>
                <a:ea typeface="Roboto"/>
                <a:cs typeface="Roboto"/>
                <a:sym typeface="Roboto"/>
              </a:endParaRPr>
            </a:p>
          </p:txBody>
        </p:sp>
        <p:sp>
          <p:nvSpPr>
            <p:cNvPr id="217" name="Google Shape;217;p36"/>
            <p:cNvSpPr txBox="1"/>
            <p:nvPr/>
          </p:nvSpPr>
          <p:spPr>
            <a:xfrm rot="-2700000">
              <a:off x="3410687" y="2240903"/>
              <a:ext cx="2333877" cy="393293"/>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200" b="1" i="1" dirty="0">
                  <a:solidFill>
                    <a:srgbClr val="FFFFFF"/>
                  </a:solidFill>
                  <a:latin typeface="Roboto"/>
                  <a:ea typeface="Roboto"/>
                  <a:cs typeface="Roboto"/>
                  <a:sym typeface="Roboto"/>
                </a:rPr>
                <a:t>Dei Verbum </a:t>
              </a:r>
              <a:r>
                <a:rPr lang="en" sz="1200" b="1" dirty="0">
                  <a:solidFill>
                    <a:srgbClr val="FFFFFF"/>
                  </a:solidFill>
                  <a:latin typeface="Roboto"/>
                  <a:ea typeface="Roboto"/>
                  <a:cs typeface="Roboto"/>
                  <a:sym typeface="Roboto"/>
                </a:rPr>
                <a:t>(</a:t>
              </a:r>
              <a:r>
                <a:rPr lang="en" sz="1200" b="1" i="1" dirty="0">
                  <a:solidFill>
                    <a:srgbClr val="FFFFFF"/>
                  </a:solidFill>
                  <a:latin typeface="Roboto"/>
                  <a:ea typeface="Roboto"/>
                  <a:cs typeface="Roboto"/>
                  <a:sym typeface="Roboto"/>
                </a:rPr>
                <a:t>DV</a:t>
              </a:r>
              <a:r>
                <a:rPr lang="en" sz="1200" b="1" dirty="0">
                  <a:solidFill>
                    <a:srgbClr val="FFFFFF"/>
                  </a:solidFill>
                  <a:latin typeface="Roboto"/>
                  <a:ea typeface="Roboto"/>
                  <a:cs typeface="Roboto"/>
                  <a:sym typeface="Roboto"/>
                </a:rPr>
                <a:t>)                       (Vatican II, 1965)</a:t>
              </a:r>
              <a:endParaRPr sz="800" b="1" dirty="0">
                <a:solidFill>
                  <a:srgbClr val="FFFFFF"/>
                </a:solidFill>
                <a:latin typeface="Roboto"/>
                <a:ea typeface="Roboto"/>
                <a:cs typeface="Roboto"/>
                <a:sym typeface="Roboto"/>
              </a:endParaRPr>
            </a:p>
          </p:txBody>
        </p:sp>
        <p:sp>
          <p:nvSpPr>
            <p:cNvPr id="218" name="Google Shape;218;p36"/>
            <p:cNvSpPr txBox="1"/>
            <p:nvPr/>
          </p:nvSpPr>
          <p:spPr>
            <a:xfrm rot="18900000">
              <a:off x="3843364" y="2486558"/>
              <a:ext cx="2385040" cy="5074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1050" dirty="0">
                  <a:latin typeface="Perpetua" panose="02020502060401020303" pitchFamily="18" charset="0"/>
                  <a:ea typeface="Roboto"/>
                  <a:cs typeface="Roboto"/>
                  <a:sym typeface="Roboto"/>
                </a:rPr>
                <a:t>One of four Constitutions from Vatican II. It covers what the Church teaches about Divine Revelation. </a:t>
              </a:r>
              <a:endParaRPr sz="1050" b="1" dirty="0">
                <a:latin typeface="Perpetua" panose="02020502060401020303" pitchFamily="18" charset="0"/>
                <a:ea typeface="Roboto"/>
                <a:cs typeface="Roboto"/>
                <a:sym typeface="Roboto"/>
              </a:endParaRPr>
            </a:p>
          </p:txBody>
        </p:sp>
      </p:grpSp>
      <p:grpSp>
        <p:nvGrpSpPr>
          <p:cNvPr id="219" name="Google Shape;219;p36"/>
          <p:cNvGrpSpPr/>
          <p:nvPr/>
        </p:nvGrpSpPr>
        <p:grpSpPr>
          <a:xfrm>
            <a:off x="4877339" y="2213316"/>
            <a:ext cx="3287493" cy="1366177"/>
            <a:chOff x="4877339" y="2213316"/>
            <a:chExt cx="3287493" cy="1366177"/>
          </a:xfrm>
        </p:grpSpPr>
        <p:sp>
          <p:nvSpPr>
            <p:cNvPr id="220" name="Google Shape;220;p36"/>
            <p:cNvSpPr/>
            <p:nvPr/>
          </p:nvSpPr>
          <p:spPr>
            <a:xfrm rot="2700000">
              <a:off x="6116614" y="1011412"/>
              <a:ext cx="561726" cy="3040276"/>
            </a:xfrm>
            <a:prstGeom prst="roundRect">
              <a:avLst>
                <a:gd name="adj" fmla="val 50000"/>
              </a:avLst>
            </a:prstGeom>
            <a:solidFill>
              <a:srgbClr val="307B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6"/>
            <p:cNvSpPr/>
            <p:nvPr/>
          </p:nvSpPr>
          <p:spPr>
            <a:xfrm>
              <a:off x="5340992" y="3205393"/>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307BF3"/>
                  </a:solidFill>
                  <a:latin typeface="Roboto"/>
                  <a:ea typeface="Roboto"/>
                  <a:cs typeface="Roboto"/>
                  <a:sym typeface="Roboto"/>
                </a:rPr>
                <a:t>3</a:t>
              </a:r>
              <a:endParaRPr sz="1200" b="1">
                <a:solidFill>
                  <a:srgbClr val="307BF3"/>
                </a:solidFill>
                <a:latin typeface="Roboto"/>
                <a:ea typeface="Roboto"/>
                <a:cs typeface="Roboto"/>
                <a:sym typeface="Roboto"/>
              </a:endParaRPr>
            </a:p>
          </p:txBody>
        </p:sp>
        <p:sp>
          <p:nvSpPr>
            <p:cNvPr id="222" name="Google Shape;222;p36"/>
            <p:cNvSpPr txBox="1"/>
            <p:nvPr/>
          </p:nvSpPr>
          <p:spPr>
            <a:xfrm rot="-2700000">
              <a:off x="5213973" y="2213316"/>
              <a:ext cx="2592253" cy="348321"/>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000" b="1" dirty="0">
                  <a:solidFill>
                    <a:srgbClr val="FFFFFF"/>
                  </a:solidFill>
                  <a:latin typeface="Roboto"/>
                  <a:ea typeface="Roboto"/>
                  <a:cs typeface="Roboto"/>
                  <a:sym typeface="Roboto"/>
                </a:rPr>
                <a:t> </a:t>
              </a:r>
              <a:r>
                <a:rPr lang="en" sz="1000" b="1" i="1" dirty="0">
                  <a:solidFill>
                    <a:srgbClr val="FFFFFF"/>
                  </a:solidFill>
                  <a:latin typeface="Roboto"/>
                  <a:ea typeface="Roboto"/>
                  <a:cs typeface="Roboto"/>
                  <a:sym typeface="Roboto"/>
                </a:rPr>
                <a:t>Interpretation of the Bible in the Church</a:t>
              </a:r>
              <a:r>
                <a:rPr lang="en" sz="1000" b="1" dirty="0">
                  <a:solidFill>
                    <a:srgbClr val="FFFFFF"/>
                  </a:solidFill>
                  <a:latin typeface="Roboto"/>
                  <a:ea typeface="Roboto"/>
                  <a:cs typeface="Roboto"/>
                  <a:sym typeface="Roboto"/>
                </a:rPr>
                <a:t>, (Pontifical Biblical Commission 1993)</a:t>
              </a:r>
              <a:endParaRPr sz="600" b="1" dirty="0">
                <a:solidFill>
                  <a:srgbClr val="FFFFFF"/>
                </a:solidFill>
                <a:latin typeface="Roboto"/>
                <a:ea typeface="Roboto"/>
                <a:cs typeface="Roboto"/>
                <a:sym typeface="Roboto"/>
              </a:endParaRPr>
            </a:p>
          </p:txBody>
        </p:sp>
        <p:sp>
          <p:nvSpPr>
            <p:cNvPr id="223" name="Google Shape;223;p36"/>
            <p:cNvSpPr txBox="1"/>
            <p:nvPr/>
          </p:nvSpPr>
          <p:spPr>
            <a:xfrm rot="18900000">
              <a:off x="5760566" y="2479761"/>
              <a:ext cx="2404266" cy="5074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1050" dirty="0">
                  <a:latin typeface="Perpetua" panose="02020502060401020303" pitchFamily="18" charset="0"/>
                  <a:ea typeface="Roboto"/>
                  <a:cs typeface="Roboto"/>
                  <a:sym typeface="Roboto"/>
                </a:rPr>
                <a:t>In this Church document ( nos. 5-19)  a thorough examination of Catholic interpretation is examined.</a:t>
              </a:r>
              <a:endParaRPr sz="1050" b="1" dirty="0">
                <a:latin typeface="Perpetua" panose="02020502060401020303" pitchFamily="18" charset="0"/>
                <a:ea typeface="Roboto"/>
                <a:cs typeface="Roboto"/>
                <a:sym typeface="Roboto"/>
              </a:endParaRPr>
            </a:p>
          </p:txBody>
        </p:sp>
      </p:grpSp>
      <p:sp>
        <p:nvSpPr>
          <p:cNvPr id="2" name="Rectangle 1"/>
          <p:cNvSpPr/>
          <p:nvPr/>
        </p:nvSpPr>
        <p:spPr>
          <a:xfrm>
            <a:off x="4454820" y="2417862"/>
            <a:ext cx="234360" cy="307777"/>
          </a:xfrm>
          <a:prstGeom prst="rect">
            <a:avLst/>
          </a:prstGeom>
        </p:spPr>
        <p:txBody>
          <a:bodyPr wrap="none">
            <a:spAutoFit/>
          </a:bodyPr>
          <a:lstStyle/>
          <a:p>
            <a:r>
              <a:rPr lang="en-US" dirty="0"/>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7"/>
          <p:cNvSpPr txBox="1">
            <a:spLocks noGrp="1"/>
          </p:cNvSpPr>
          <p:nvPr>
            <p:ph type="subTitle" idx="1"/>
          </p:nvPr>
        </p:nvSpPr>
        <p:spPr>
          <a:xfrm>
            <a:off x="4432025" y="1757975"/>
            <a:ext cx="4147500" cy="288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605"/>
              <a:buFont typeface="Arial"/>
              <a:buNone/>
            </a:pPr>
            <a:r>
              <a:rPr lang="en" dirty="0">
                <a:solidFill>
                  <a:schemeClr val="tx1"/>
                </a:solidFill>
                <a:latin typeface="Calibri"/>
                <a:ea typeface="Calibri"/>
                <a:cs typeface="Calibri"/>
                <a:sym typeface="Calibri"/>
              </a:rPr>
              <a:t>The process of careful, analytical study of biblical passages undertaken in order to produce useful interpretations of those passages. </a:t>
            </a:r>
            <a:endParaRPr sz="2440" dirty="0">
              <a:solidFill>
                <a:schemeClr val="tx1"/>
              </a:solidFill>
              <a:latin typeface="Calibri"/>
              <a:ea typeface="Calibri"/>
              <a:cs typeface="Calibri"/>
              <a:sym typeface="Calibri"/>
            </a:endParaRPr>
          </a:p>
        </p:txBody>
      </p:sp>
      <p:sp>
        <p:nvSpPr>
          <p:cNvPr id="229" name="Google Shape;229;p37"/>
          <p:cNvSpPr/>
          <p:nvPr/>
        </p:nvSpPr>
        <p:spPr>
          <a:xfrm>
            <a:off x="380400" y="187194"/>
            <a:ext cx="8383200" cy="1116000"/>
          </a:xfrm>
          <a:prstGeom prst="roundRect">
            <a:avLst>
              <a:gd name="adj" fmla="val 16667"/>
            </a:avLst>
          </a:prstGeom>
          <a:solidFill>
            <a:srgbClr val="8A0A3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0" name="Google Shape;230;p37"/>
          <p:cNvSpPr txBox="1"/>
          <p:nvPr/>
        </p:nvSpPr>
        <p:spPr>
          <a:xfrm>
            <a:off x="1214850" y="236256"/>
            <a:ext cx="6714300" cy="76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300" dirty="0">
                <a:solidFill>
                  <a:schemeClr val="bg1"/>
                </a:solidFill>
                <a:latin typeface="Calibri"/>
                <a:ea typeface="Calibri"/>
                <a:cs typeface="Calibri"/>
                <a:sym typeface="Calibri"/>
              </a:rPr>
              <a:t>Exegesis</a:t>
            </a:r>
            <a:endParaRPr sz="5300" dirty="0">
              <a:solidFill>
                <a:schemeClr val="bg1"/>
              </a:solidFill>
              <a:latin typeface="Calibri"/>
              <a:ea typeface="Calibri"/>
              <a:cs typeface="Calibri"/>
              <a:sym typeface="Calibri"/>
            </a:endParaRPr>
          </a:p>
        </p:txBody>
      </p:sp>
      <p:sp>
        <p:nvSpPr>
          <p:cNvPr id="231" name="Google Shape;231;p37"/>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2" name="Google Shape;232;p37"/>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rPr>
              <a:t>Key</a:t>
            </a:r>
            <a:endParaRPr sz="1600" b="1">
              <a:solidFill>
                <a:schemeClr val="dk1"/>
              </a:solidFill>
            </a:endParaRPr>
          </a:p>
          <a:p>
            <a:pPr marL="0" lvl="0" indent="0" algn="ctr" rtl="0">
              <a:spcBef>
                <a:spcPts val="0"/>
              </a:spcBef>
              <a:spcAft>
                <a:spcPts val="0"/>
              </a:spcAft>
              <a:buNone/>
            </a:pPr>
            <a:r>
              <a:rPr lang="en" sz="1600" b="1">
                <a:solidFill>
                  <a:schemeClr val="dk1"/>
                </a:solidFill>
              </a:rPr>
              <a:t>Vocab</a:t>
            </a:r>
            <a:endParaRPr/>
          </a:p>
        </p:txBody>
      </p:sp>
      <p:pic>
        <p:nvPicPr>
          <p:cNvPr id="4098" name="Picture 2" descr="https://lh7-us.googleusercontent.com/qixAANE6cT4RaUkAfJKKOBllXvyVOwojgfutcmzO4VaP76mV_IG15Tsa8LSqby8kBJGennf_v_lIJKOj4sUUyY962E43GzsE-kJ-3goiSeGPjLoI2-e0l9kQX4VSZbf3pSGLKOBDPYFC802k7Cck5qvYFA=s20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040" y="1952286"/>
            <a:ext cx="2446020" cy="2446020"/>
          </a:xfrm>
          <a:prstGeom prst="rect">
            <a:avLst/>
          </a:prstGeom>
          <a:noFill/>
          <a:ln w="28575">
            <a:solidFill>
              <a:srgbClr val="8A0A3A"/>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8"/>
          <p:cNvSpPr txBox="1">
            <a:spLocks noGrp="1"/>
          </p:cNvSpPr>
          <p:nvPr>
            <p:ph type="ctrTitle"/>
          </p:nvPr>
        </p:nvSpPr>
        <p:spPr>
          <a:xfrm>
            <a:off x="0" y="472425"/>
            <a:ext cx="9144000" cy="1026175"/>
          </a:xfrm>
          <a:prstGeom prst="rect">
            <a:avLst/>
          </a:prstGeom>
          <a:solidFill>
            <a:srgbClr val="8A0A3A"/>
          </a:solidFill>
        </p:spPr>
        <p:txBody>
          <a:bodyPr spcFirstLastPara="1" wrap="square" lIns="91425" tIns="91425" rIns="91425" bIns="91425" anchor="b" anchorCtr="0">
            <a:normAutofit fontScale="90000"/>
          </a:bodyPr>
          <a:lstStyle/>
          <a:p>
            <a:pPr lvl="0" indent="0" algn="ctr" rtl="0">
              <a:spcBef>
                <a:spcPts val="0"/>
              </a:spcBef>
              <a:spcAft>
                <a:spcPts val="600"/>
              </a:spcAft>
              <a:buNone/>
            </a:pPr>
            <a:r>
              <a:rPr lang="en" sz="4400" b="1" dirty="0">
                <a:solidFill>
                  <a:schemeClr val="bg1"/>
                </a:solidFill>
                <a:latin typeface="Calibri"/>
                <a:ea typeface="Calibri"/>
                <a:cs typeface="Calibri"/>
                <a:sym typeface="Calibri"/>
              </a:rPr>
              <a:t>Exegesis requires that you ask questions </a:t>
            </a:r>
            <a:endParaRPr sz="7800" b="1" dirty="0">
              <a:solidFill>
                <a:schemeClr val="bg1"/>
              </a:solidFill>
              <a:latin typeface="Calibri"/>
              <a:ea typeface="Calibri"/>
              <a:cs typeface="Calibri"/>
              <a:sym typeface="Calibri"/>
            </a:endParaRPr>
          </a:p>
        </p:txBody>
      </p:sp>
      <p:pic>
        <p:nvPicPr>
          <p:cNvPr id="242" name="Google Shape;242;p38"/>
          <p:cNvPicPr preferRelativeResize="0"/>
          <p:nvPr/>
        </p:nvPicPr>
        <p:blipFill>
          <a:blip r:embed="rId3">
            <a:alphaModFix/>
          </a:blip>
          <a:stretch>
            <a:fillRect/>
          </a:stretch>
        </p:blipFill>
        <p:spPr>
          <a:xfrm>
            <a:off x="489500" y="2049675"/>
            <a:ext cx="3614550" cy="2778900"/>
          </a:xfrm>
          <a:prstGeom prst="rect">
            <a:avLst/>
          </a:prstGeom>
          <a:noFill/>
          <a:ln w="28575">
            <a:solidFill>
              <a:srgbClr val="8A0A3A"/>
            </a:solidFill>
          </a:ln>
        </p:spPr>
      </p:pic>
      <p:pic>
        <p:nvPicPr>
          <p:cNvPr id="1028" name="Picture 4" descr="https://lh7-us.googleusercontent.com/o0qQ_YpvMCSvC4yGo-ZoV7s4LPjGmhY5mKfUxrvwTMPZqp6yN9zrbkQYU-BHJCuRSQDRV9cjLW9oEqg4B8b-dRl98RSjZz1M6NVqp10CRovXjwkiyyvTcz4Fps1pBMXG4qK4Cj9YJmDZUA_BHOtIPv-YFg=s20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8619" y="1891146"/>
            <a:ext cx="4275425" cy="29374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9"/>
          <p:cNvSpPr txBox="1">
            <a:spLocks noGrp="1"/>
          </p:cNvSpPr>
          <p:nvPr>
            <p:ph type="subTitle" idx="1"/>
          </p:nvPr>
        </p:nvSpPr>
        <p:spPr>
          <a:xfrm>
            <a:off x="4252450" y="1949438"/>
            <a:ext cx="4483500" cy="229364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605"/>
              <a:buFont typeface="Arial"/>
              <a:buNone/>
            </a:pPr>
            <a:r>
              <a:rPr lang="en-US" sz="2000" dirty="0">
                <a:solidFill>
                  <a:schemeClr val="tx1"/>
                </a:solidFill>
                <a:latin typeface="Calibri" panose="020F0502020204030204" pitchFamily="34" charset="0"/>
                <a:ea typeface="Calibri"/>
                <a:cs typeface="Calibri" panose="020F0502020204030204" pitchFamily="34" charset="0"/>
                <a:sym typeface="Calibri"/>
              </a:rPr>
              <a:t>A general term that describes several ways to understand biblical texts in their original setting, for discovering the intention of the original author, and for examining their literary style. It includes form</a:t>
            </a:r>
            <a:r>
              <a:rPr lang="en" sz="2000" dirty="0">
                <a:solidFill>
                  <a:schemeClr val="tx1"/>
                </a:solidFill>
                <a:latin typeface="Calibri" panose="020F0502020204030204" pitchFamily="34" charset="0"/>
                <a:cs typeface="Calibri" panose="020F0502020204030204" pitchFamily="34" charset="0"/>
              </a:rPr>
              <a:t> </a:t>
            </a:r>
            <a:r>
              <a:rPr lang="en-US" sz="2000" dirty="0">
                <a:solidFill>
                  <a:schemeClr val="tx1"/>
                </a:solidFill>
                <a:latin typeface="Calibri" panose="020F0502020204030204" pitchFamily="34" charset="0"/>
                <a:cs typeface="Calibri" panose="020F0502020204030204" pitchFamily="34" charset="0"/>
              </a:rPr>
              <a:t>criticism, historical criticism, source criticism, and redaction criticism.</a:t>
            </a:r>
            <a:endParaRPr sz="2000" dirty="0">
              <a:solidFill>
                <a:schemeClr val="tx1"/>
              </a:solidFill>
              <a:latin typeface="Calibri" panose="020F0502020204030204" pitchFamily="34" charset="0"/>
              <a:ea typeface="Calibri"/>
              <a:cs typeface="Calibri" panose="020F0502020204030204" pitchFamily="34" charset="0"/>
              <a:sym typeface="Calibri"/>
            </a:endParaRPr>
          </a:p>
        </p:txBody>
      </p:sp>
      <p:sp>
        <p:nvSpPr>
          <p:cNvPr id="248" name="Google Shape;248;p39"/>
          <p:cNvSpPr/>
          <p:nvPr/>
        </p:nvSpPr>
        <p:spPr>
          <a:xfrm>
            <a:off x="380400" y="280875"/>
            <a:ext cx="8383200" cy="1116000"/>
          </a:xfrm>
          <a:prstGeom prst="roundRect">
            <a:avLst>
              <a:gd name="adj" fmla="val 16667"/>
            </a:avLst>
          </a:prstGeom>
          <a:solidFill>
            <a:srgbClr val="8A0A3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9" name="Google Shape;249;p39"/>
          <p:cNvSpPr txBox="1"/>
          <p:nvPr/>
        </p:nvSpPr>
        <p:spPr>
          <a:xfrm>
            <a:off x="1214850" y="339600"/>
            <a:ext cx="6714300" cy="76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300" dirty="0">
                <a:solidFill>
                  <a:schemeClr val="bg1"/>
                </a:solidFill>
                <a:latin typeface="Calibri"/>
                <a:ea typeface="Calibri"/>
                <a:cs typeface="Calibri"/>
                <a:sym typeface="Calibri"/>
              </a:rPr>
              <a:t>  Biblical Criticism</a:t>
            </a:r>
            <a:endParaRPr sz="5300" dirty="0">
              <a:solidFill>
                <a:schemeClr val="bg1"/>
              </a:solidFill>
              <a:latin typeface="Calibri"/>
              <a:ea typeface="Calibri"/>
              <a:cs typeface="Calibri"/>
              <a:sym typeface="Calibri"/>
            </a:endParaRPr>
          </a:p>
        </p:txBody>
      </p:sp>
      <p:sp>
        <p:nvSpPr>
          <p:cNvPr id="250" name="Google Shape;250;p39"/>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1" name="Google Shape;251;p39"/>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rPr>
              <a:t>Key</a:t>
            </a:r>
            <a:endParaRPr sz="1600" b="1">
              <a:solidFill>
                <a:schemeClr val="dk1"/>
              </a:solidFill>
            </a:endParaRPr>
          </a:p>
          <a:p>
            <a:pPr marL="0" lvl="0" indent="0" algn="ctr" rtl="0">
              <a:spcBef>
                <a:spcPts val="0"/>
              </a:spcBef>
              <a:spcAft>
                <a:spcPts val="0"/>
              </a:spcAft>
              <a:buNone/>
            </a:pPr>
            <a:r>
              <a:rPr lang="en" sz="1600" b="1">
                <a:solidFill>
                  <a:schemeClr val="dk1"/>
                </a:solidFill>
              </a:rPr>
              <a:t>Vocab</a:t>
            </a:r>
            <a:endParaRPr/>
          </a:p>
        </p:txBody>
      </p:sp>
      <p:pic>
        <p:nvPicPr>
          <p:cNvPr id="5122" name="Picture 2" descr="https://lh7-us.googleusercontent.com/zcK_3Iv105kRnjiIaZallvL6doFujH4FRVp8H2KwoW62KBNopGJ-FGHRY37wlvTWYvrzx9qLjrCb8cpZWACQvhBhAkbjv5cMlJfsJdtrdlcgW58TzG32hmf8KdUfhQPlBJJh2mmCtdFJ658q72ea_npzGQ=s20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105" y="2140902"/>
            <a:ext cx="2863831" cy="1910713"/>
          </a:xfrm>
          <a:prstGeom prst="rect">
            <a:avLst/>
          </a:prstGeom>
          <a:noFill/>
          <a:ln w="76200">
            <a:solidFill>
              <a:srgbClr val="8A0A3A"/>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8" name="Google Shape;258;p40"/>
          <p:cNvSpPr/>
          <p:nvPr/>
        </p:nvSpPr>
        <p:spPr>
          <a:xfrm>
            <a:off x="3465685" y="3046808"/>
            <a:ext cx="4541235" cy="571621"/>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0"/>
          <p:cNvSpPr/>
          <p:nvPr/>
        </p:nvSpPr>
        <p:spPr>
          <a:xfrm flipH="1">
            <a:off x="1729242" y="3046814"/>
            <a:ext cx="2215862" cy="570821"/>
          </a:xfrm>
          <a:prstGeom prst="rect">
            <a:avLst/>
          </a:prstGeom>
          <a:solidFill>
            <a:srgbClr val="A729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0"/>
          <p:cNvSpPr/>
          <p:nvPr/>
        </p:nvSpPr>
        <p:spPr>
          <a:xfrm rot="16200000">
            <a:off x="3293924" y="2480071"/>
            <a:ext cx="571493" cy="1704966"/>
          </a:xfrm>
          <a:prstGeom prst="flowChartOffpageConnector">
            <a:avLst/>
          </a:prstGeom>
          <a:solidFill>
            <a:srgbClr val="A729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0"/>
          <p:cNvSpPr/>
          <p:nvPr/>
        </p:nvSpPr>
        <p:spPr>
          <a:xfrm>
            <a:off x="1800833" y="3115540"/>
            <a:ext cx="2575201" cy="440508"/>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a:solidFill>
                  <a:srgbClr val="FFFFFF"/>
                </a:solidFill>
                <a:latin typeface="Calibri"/>
                <a:ea typeface="Calibri"/>
                <a:cs typeface="Calibri"/>
                <a:sym typeface="Calibri"/>
              </a:rPr>
              <a:t>Source Criticism</a:t>
            </a:r>
            <a:endParaRPr>
              <a:solidFill>
                <a:srgbClr val="FFFFFF"/>
              </a:solidFill>
              <a:latin typeface="Calibri"/>
              <a:ea typeface="Calibri"/>
              <a:cs typeface="Calibri"/>
              <a:sym typeface="Calibri"/>
            </a:endParaRPr>
          </a:p>
        </p:txBody>
      </p:sp>
      <p:sp>
        <p:nvSpPr>
          <p:cNvPr id="262" name="Google Shape;262;p40"/>
          <p:cNvSpPr/>
          <p:nvPr/>
        </p:nvSpPr>
        <p:spPr>
          <a:xfrm>
            <a:off x="900246" y="3046808"/>
            <a:ext cx="828966" cy="570555"/>
          </a:xfrm>
          <a:prstGeom prst="rect">
            <a:avLst/>
          </a:prstGeom>
          <a:solidFill>
            <a:srgbClr val="B02B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0"/>
          <p:cNvSpPr/>
          <p:nvPr/>
        </p:nvSpPr>
        <p:spPr>
          <a:xfrm>
            <a:off x="900253" y="3046541"/>
            <a:ext cx="894149" cy="570822"/>
          </a:xfrm>
          <a:prstGeom prst="rect">
            <a:avLst/>
          </a:prstGeom>
          <a:blipFill dpi="0" rotWithShape="1">
            <a:blip r:embed="rId3"/>
            <a:srcRect/>
            <a:tile tx="0" ty="0" sx="100000" sy="100000" flip="none" algn="tl"/>
          </a:blip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dirty="0">
                <a:solidFill>
                  <a:srgbClr val="FFFFFF"/>
                </a:solidFill>
                <a:latin typeface="Roboto Thin"/>
                <a:ea typeface="Roboto Thin"/>
                <a:cs typeface="Roboto Thin"/>
                <a:sym typeface="Roboto Thin"/>
              </a:rPr>
              <a:t>03</a:t>
            </a:r>
            <a:endParaRPr sz="2600" dirty="0">
              <a:solidFill>
                <a:srgbClr val="FFFFFF"/>
              </a:solidFill>
              <a:latin typeface="Roboto Thin"/>
              <a:ea typeface="Roboto Thin"/>
              <a:cs typeface="Roboto Thin"/>
              <a:sym typeface="Roboto Thin"/>
            </a:endParaRPr>
          </a:p>
        </p:txBody>
      </p:sp>
      <p:sp>
        <p:nvSpPr>
          <p:cNvPr id="264" name="Google Shape;264;p40"/>
          <p:cNvSpPr/>
          <p:nvPr/>
        </p:nvSpPr>
        <p:spPr>
          <a:xfrm>
            <a:off x="4482482" y="3144840"/>
            <a:ext cx="3729626" cy="502866"/>
          </a:xfrm>
          <a:prstGeom prst="rect">
            <a:avLst/>
          </a:prstGeom>
          <a:noFill/>
          <a:ln>
            <a:noFill/>
          </a:ln>
        </p:spPr>
        <p:txBody>
          <a:bodyPr spcFirstLastPara="1" wrap="square" lIns="91425" tIns="91425" rIns="91425" bIns="91425" anchor="ctr" anchorCtr="0">
            <a:noAutofit/>
          </a:bodyPr>
          <a:lstStyle/>
          <a:p>
            <a:pPr lvl="0" indent="0" algn="l" rtl="0">
              <a:lnSpc>
                <a:spcPct val="115000"/>
              </a:lnSpc>
              <a:spcBef>
                <a:spcPts val="0"/>
              </a:spcBef>
              <a:spcAft>
                <a:spcPts val="0"/>
              </a:spcAft>
              <a:buClr>
                <a:schemeClr val="dk1"/>
              </a:buClr>
              <a:buSzPts val="1100"/>
              <a:buFont typeface="Arial"/>
              <a:buNone/>
            </a:pPr>
            <a:r>
              <a:rPr lang="en" sz="1000" dirty="0">
                <a:solidFill>
                  <a:srgbClr val="A7291E"/>
                </a:solidFill>
                <a:latin typeface="Calibri"/>
                <a:ea typeface="Calibri"/>
                <a:cs typeface="Calibri"/>
                <a:sym typeface="Calibri"/>
              </a:rPr>
              <a:t>Determines where biblical material came from and which sources may have been used.</a:t>
            </a:r>
            <a:endParaRPr sz="1000" dirty="0">
              <a:solidFill>
                <a:srgbClr val="A7291E"/>
              </a:solidFill>
              <a:latin typeface="Calibri"/>
              <a:ea typeface="Calibri"/>
              <a:cs typeface="Calibri"/>
              <a:sym typeface="Calibri"/>
            </a:endParaRPr>
          </a:p>
          <a:p>
            <a:pPr marL="0" lvl="0" indent="0" algn="l" rtl="0">
              <a:lnSpc>
                <a:spcPct val="115000"/>
              </a:lnSpc>
              <a:spcBef>
                <a:spcPts val="0"/>
              </a:spcBef>
              <a:spcAft>
                <a:spcPts val="0"/>
              </a:spcAft>
              <a:buNone/>
            </a:pPr>
            <a:endParaRPr sz="900" dirty="0">
              <a:solidFill>
                <a:srgbClr val="A7291E"/>
              </a:solidFill>
              <a:latin typeface="Calibri"/>
              <a:ea typeface="Calibri"/>
              <a:cs typeface="Calibri"/>
              <a:sym typeface="Calibri"/>
            </a:endParaRPr>
          </a:p>
        </p:txBody>
      </p:sp>
      <p:sp>
        <p:nvSpPr>
          <p:cNvPr id="266" name="Google Shape;266;p40"/>
          <p:cNvSpPr/>
          <p:nvPr/>
        </p:nvSpPr>
        <p:spPr>
          <a:xfrm>
            <a:off x="3465687" y="2260018"/>
            <a:ext cx="4541236" cy="571621"/>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0"/>
          <p:cNvSpPr/>
          <p:nvPr/>
        </p:nvSpPr>
        <p:spPr>
          <a:xfrm flipH="1">
            <a:off x="1729242" y="2260024"/>
            <a:ext cx="2215862" cy="570822"/>
          </a:xfrm>
          <a:prstGeom prst="rect">
            <a:avLst/>
          </a:prstGeom>
          <a:solidFill>
            <a:srgbClr val="A729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0"/>
          <p:cNvSpPr/>
          <p:nvPr/>
        </p:nvSpPr>
        <p:spPr>
          <a:xfrm rot="16200000">
            <a:off x="3293924" y="1693281"/>
            <a:ext cx="571493" cy="1704965"/>
          </a:xfrm>
          <a:prstGeom prst="flowChartOffpageConnector">
            <a:avLst/>
          </a:prstGeom>
          <a:solidFill>
            <a:srgbClr val="A729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 name="Google Shape;269;p40"/>
          <p:cNvSpPr/>
          <p:nvPr/>
        </p:nvSpPr>
        <p:spPr>
          <a:xfrm>
            <a:off x="1800845" y="2328757"/>
            <a:ext cx="2331557" cy="440508"/>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a:solidFill>
                  <a:srgbClr val="FFFFFF"/>
                </a:solidFill>
                <a:latin typeface="Calibri"/>
                <a:ea typeface="Calibri"/>
                <a:cs typeface="Calibri"/>
                <a:sym typeface="Calibri"/>
              </a:rPr>
              <a:t>Historical Criticism</a:t>
            </a:r>
            <a:endParaRPr>
              <a:solidFill>
                <a:srgbClr val="FFFFFF"/>
              </a:solidFill>
              <a:latin typeface="Calibri"/>
              <a:ea typeface="Calibri"/>
              <a:cs typeface="Calibri"/>
              <a:sym typeface="Calibri"/>
            </a:endParaRPr>
          </a:p>
        </p:txBody>
      </p:sp>
      <p:sp>
        <p:nvSpPr>
          <p:cNvPr id="270" name="Google Shape;270;p40"/>
          <p:cNvSpPr/>
          <p:nvPr/>
        </p:nvSpPr>
        <p:spPr>
          <a:xfrm>
            <a:off x="900246" y="2260018"/>
            <a:ext cx="828966" cy="570555"/>
          </a:xfrm>
          <a:prstGeom prst="rect">
            <a:avLst/>
          </a:prstGeom>
          <a:solidFill>
            <a:srgbClr val="B02B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0"/>
          <p:cNvSpPr/>
          <p:nvPr/>
        </p:nvSpPr>
        <p:spPr>
          <a:xfrm>
            <a:off x="900250" y="2259759"/>
            <a:ext cx="900690" cy="570822"/>
          </a:xfrm>
          <a:prstGeom prst="rect">
            <a:avLst/>
          </a:prstGeom>
          <a:blipFill dpi="0" rotWithShape="1">
            <a:blip r:embed="rId3"/>
            <a:srcRect/>
            <a:tile tx="0" ty="0" sx="100000" sy="100000" flip="none" algn="tl"/>
          </a:blip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dirty="0">
                <a:solidFill>
                  <a:srgbClr val="FFFFFF"/>
                </a:solidFill>
                <a:latin typeface="Roboto Thin"/>
                <a:ea typeface="Roboto Thin"/>
                <a:cs typeface="Roboto Thin"/>
                <a:sym typeface="Roboto Thin"/>
              </a:rPr>
              <a:t>02</a:t>
            </a:r>
            <a:endParaRPr sz="2600" dirty="0">
              <a:solidFill>
                <a:srgbClr val="FFFFFF"/>
              </a:solidFill>
              <a:latin typeface="Roboto Thin"/>
              <a:ea typeface="Roboto Thin"/>
              <a:cs typeface="Roboto Thin"/>
              <a:sym typeface="Roboto Thin"/>
            </a:endParaRPr>
          </a:p>
        </p:txBody>
      </p:sp>
      <p:sp>
        <p:nvSpPr>
          <p:cNvPr id="272" name="Google Shape;272;p40"/>
          <p:cNvSpPr/>
          <p:nvPr/>
        </p:nvSpPr>
        <p:spPr>
          <a:xfrm>
            <a:off x="4482482" y="2256190"/>
            <a:ext cx="3772876" cy="570555"/>
          </a:xfrm>
          <a:prstGeom prst="rect">
            <a:avLst/>
          </a:prstGeom>
          <a:noFill/>
          <a:ln>
            <a:noFill/>
          </a:ln>
        </p:spPr>
        <p:txBody>
          <a:bodyPr spcFirstLastPara="1" wrap="square" lIns="91425" tIns="91425" rIns="91425" bIns="91425" anchor="ctr" anchorCtr="0">
            <a:noAutofit/>
          </a:bodyPr>
          <a:lstStyle/>
          <a:p>
            <a:pPr lvl="0" indent="0" algn="l" rtl="0">
              <a:lnSpc>
                <a:spcPct val="115000"/>
              </a:lnSpc>
              <a:spcBef>
                <a:spcPts val="0"/>
              </a:spcBef>
              <a:spcAft>
                <a:spcPts val="0"/>
              </a:spcAft>
              <a:buNone/>
            </a:pPr>
            <a:r>
              <a:rPr lang="en" sz="1000" dirty="0">
                <a:solidFill>
                  <a:srgbClr val="A7291E"/>
                </a:solidFill>
                <a:latin typeface="Calibri"/>
                <a:ea typeface="Calibri"/>
                <a:cs typeface="Calibri"/>
                <a:sym typeface="Calibri"/>
              </a:rPr>
              <a:t>Determines the historical and cultural context of the biblical text. Historical criticism uses archaeological and historical research to discover the time period of a text.</a:t>
            </a:r>
            <a:endParaRPr sz="1000" dirty="0">
              <a:solidFill>
                <a:srgbClr val="A7291E"/>
              </a:solidFill>
              <a:latin typeface="Calibri"/>
              <a:ea typeface="Calibri"/>
              <a:cs typeface="Calibri"/>
              <a:sym typeface="Calibri"/>
            </a:endParaRPr>
          </a:p>
        </p:txBody>
      </p:sp>
      <p:sp>
        <p:nvSpPr>
          <p:cNvPr id="274" name="Google Shape;274;p40"/>
          <p:cNvSpPr/>
          <p:nvPr/>
        </p:nvSpPr>
        <p:spPr>
          <a:xfrm>
            <a:off x="3447324" y="1473259"/>
            <a:ext cx="4559597" cy="571621"/>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0"/>
          <p:cNvSpPr/>
          <p:nvPr/>
        </p:nvSpPr>
        <p:spPr>
          <a:xfrm flipH="1">
            <a:off x="1723311" y="1473265"/>
            <a:ext cx="2200000" cy="570822"/>
          </a:xfrm>
          <a:prstGeom prst="rect">
            <a:avLst/>
          </a:prstGeom>
          <a:solidFill>
            <a:srgbClr val="A729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0"/>
          <p:cNvSpPr/>
          <p:nvPr/>
        </p:nvSpPr>
        <p:spPr>
          <a:xfrm rot="16200000">
            <a:off x="3274747" y="912625"/>
            <a:ext cx="571493" cy="1692761"/>
          </a:xfrm>
          <a:prstGeom prst="flowChartOffpageConnector">
            <a:avLst/>
          </a:prstGeom>
          <a:solidFill>
            <a:srgbClr val="A729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7" name="Google Shape;277;p40"/>
          <p:cNvSpPr/>
          <p:nvPr/>
        </p:nvSpPr>
        <p:spPr>
          <a:xfrm>
            <a:off x="1794402" y="1541998"/>
            <a:ext cx="2314867" cy="440508"/>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a:solidFill>
                  <a:srgbClr val="FFFFFF"/>
                </a:solidFill>
                <a:latin typeface="Calibri"/>
                <a:ea typeface="Calibri"/>
                <a:cs typeface="Calibri"/>
                <a:sym typeface="Calibri"/>
              </a:rPr>
              <a:t>Form Criticism</a:t>
            </a:r>
            <a:endParaRPr>
              <a:solidFill>
                <a:srgbClr val="FFFFFF"/>
              </a:solidFill>
              <a:latin typeface="Calibri"/>
              <a:ea typeface="Calibri"/>
              <a:cs typeface="Calibri"/>
              <a:sym typeface="Calibri"/>
            </a:endParaRPr>
          </a:p>
        </p:txBody>
      </p:sp>
      <p:sp>
        <p:nvSpPr>
          <p:cNvPr id="278" name="Google Shape;278;p40"/>
          <p:cNvSpPr/>
          <p:nvPr/>
        </p:nvSpPr>
        <p:spPr>
          <a:xfrm>
            <a:off x="900249" y="1473259"/>
            <a:ext cx="823032" cy="570555"/>
          </a:xfrm>
          <a:prstGeom prst="rect">
            <a:avLst/>
          </a:prstGeom>
          <a:solidFill>
            <a:srgbClr val="B02B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0"/>
          <p:cNvSpPr/>
          <p:nvPr/>
        </p:nvSpPr>
        <p:spPr>
          <a:xfrm>
            <a:off x="900250" y="1473274"/>
            <a:ext cx="894242" cy="570822"/>
          </a:xfrm>
          <a:prstGeom prst="rect">
            <a:avLst/>
          </a:prstGeom>
          <a:blipFill dpi="0" rotWithShape="1">
            <a:blip r:embed="rId3"/>
            <a:srcRect/>
            <a:tile tx="0" ty="0" sx="100000" sy="100000" flip="none" algn="tl"/>
          </a:blip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01</a:t>
            </a:r>
            <a:endParaRPr sz="2600">
              <a:solidFill>
                <a:srgbClr val="FFFFFF"/>
              </a:solidFill>
              <a:latin typeface="Roboto Thin"/>
              <a:ea typeface="Roboto Thin"/>
              <a:cs typeface="Roboto Thin"/>
              <a:sym typeface="Roboto Thin"/>
            </a:endParaRPr>
          </a:p>
        </p:txBody>
      </p:sp>
      <p:sp>
        <p:nvSpPr>
          <p:cNvPr id="280" name="Google Shape;280;p40"/>
          <p:cNvSpPr/>
          <p:nvPr/>
        </p:nvSpPr>
        <p:spPr>
          <a:xfrm>
            <a:off x="4475821" y="1518651"/>
            <a:ext cx="3630888" cy="633779"/>
          </a:xfrm>
          <a:prstGeom prst="rect">
            <a:avLst/>
          </a:prstGeom>
          <a:noFill/>
          <a:ln>
            <a:noFill/>
          </a:ln>
        </p:spPr>
        <p:txBody>
          <a:bodyPr spcFirstLastPara="1" wrap="square" lIns="91425" tIns="91425" rIns="91425" bIns="91425" anchor="ctr" anchorCtr="0">
            <a:noAutofit/>
          </a:bodyPr>
          <a:lstStyle/>
          <a:p>
            <a:pPr>
              <a:lnSpc>
                <a:spcPct val="115000"/>
              </a:lnSpc>
            </a:pPr>
            <a:r>
              <a:rPr lang="en-US" sz="1000" dirty="0">
                <a:solidFill>
                  <a:srgbClr val="A7291E"/>
                </a:solidFill>
                <a:latin typeface="Calibri"/>
                <a:ea typeface="Calibri"/>
                <a:cs typeface="Calibri"/>
                <a:sym typeface="Calibri"/>
              </a:rPr>
              <a:t>Determines how each biblical book took shape in the </a:t>
            </a:r>
            <a:r>
              <a:rPr lang="en" sz="1000" dirty="0">
                <a:solidFill>
                  <a:srgbClr val="A7291E"/>
                </a:solidFill>
                <a:latin typeface="Calibri"/>
                <a:ea typeface="Calibri"/>
                <a:cs typeface="Calibri"/>
                <a:sym typeface="Calibri"/>
              </a:rPr>
              <a:t>period of oral tradition before the authors put it into writing. Identifies the literary genres used in the Bible.</a:t>
            </a:r>
            <a:endParaRPr sz="1000" dirty="0">
              <a:solidFill>
                <a:srgbClr val="A7291E"/>
              </a:solidFill>
              <a:latin typeface="Calibri"/>
              <a:ea typeface="Calibri"/>
              <a:cs typeface="Calibri"/>
              <a:sym typeface="Calibri"/>
            </a:endParaRPr>
          </a:p>
          <a:p>
            <a:pPr marL="457200" lvl="0" indent="0" algn="l" rtl="0">
              <a:lnSpc>
                <a:spcPct val="115000"/>
              </a:lnSpc>
              <a:spcBef>
                <a:spcPts val="0"/>
              </a:spcBef>
              <a:spcAft>
                <a:spcPts val="0"/>
              </a:spcAft>
              <a:buNone/>
            </a:pPr>
            <a:endParaRPr sz="900" dirty="0">
              <a:solidFill>
                <a:srgbClr val="A7291E"/>
              </a:solidFill>
              <a:latin typeface="Calibri"/>
              <a:ea typeface="Calibri"/>
              <a:cs typeface="Calibri"/>
              <a:sym typeface="Calibri"/>
            </a:endParaRPr>
          </a:p>
        </p:txBody>
      </p:sp>
      <p:sp>
        <p:nvSpPr>
          <p:cNvPr id="281" name="Google Shape;281;p40"/>
          <p:cNvSpPr txBox="1"/>
          <p:nvPr/>
        </p:nvSpPr>
        <p:spPr>
          <a:xfrm>
            <a:off x="0" y="378125"/>
            <a:ext cx="9144000" cy="745800"/>
          </a:xfrm>
          <a:prstGeom prst="rect">
            <a:avLst/>
          </a:prstGeom>
          <a:blipFill dpi="0" rotWithShape="1">
            <a:blip r:embed="rId3"/>
            <a:srcRect/>
            <a:tile tx="0" ty="0" sx="100000" sy="100000" flip="none" algn="tl"/>
          </a:blip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500" b="1" dirty="0">
                <a:solidFill>
                  <a:srgbClr val="660000"/>
                </a:solidFill>
                <a:latin typeface="Calibri"/>
                <a:ea typeface="Calibri"/>
                <a:cs typeface="Calibri"/>
                <a:sym typeface="Calibri"/>
              </a:rPr>
              <a:t>Four Types of Biblical Criticism </a:t>
            </a:r>
            <a:endParaRPr sz="3500" b="1" dirty="0">
              <a:solidFill>
                <a:srgbClr val="660000"/>
              </a:solidFill>
              <a:latin typeface="Calibri"/>
              <a:ea typeface="Calibri"/>
              <a:cs typeface="Calibri"/>
              <a:sym typeface="Calibri"/>
            </a:endParaRPr>
          </a:p>
        </p:txBody>
      </p:sp>
      <p:sp>
        <p:nvSpPr>
          <p:cNvPr id="283" name="Google Shape;283;p40"/>
          <p:cNvSpPr/>
          <p:nvPr/>
        </p:nvSpPr>
        <p:spPr>
          <a:xfrm>
            <a:off x="3440073" y="3833584"/>
            <a:ext cx="4566847" cy="571621"/>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0"/>
          <p:cNvSpPr/>
          <p:nvPr/>
        </p:nvSpPr>
        <p:spPr>
          <a:xfrm flipH="1">
            <a:off x="1703630" y="3833592"/>
            <a:ext cx="2215862" cy="570822"/>
          </a:xfrm>
          <a:prstGeom prst="rect">
            <a:avLst/>
          </a:prstGeom>
          <a:solidFill>
            <a:srgbClr val="A729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0"/>
          <p:cNvSpPr/>
          <p:nvPr/>
        </p:nvSpPr>
        <p:spPr>
          <a:xfrm rot="16200000">
            <a:off x="3268312" y="3266849"/>
            <a:ext cx="571493" cy="1704965"/>
          </a:xfrm>
          <a:prstGeom prst="flowChartOffpageConnector">
            <a:avLst/>
          </a:prstGeom>
          <a:solidFill>
            <a:srgbClr val="A729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0"/>
          <p:cNvSpPr/>
          <p:nvPr/>
        </p:nvSpPr>
        <p:spPr>
          <a:xfrm>
            <a:off x="1775221" y="3902318"/>
            <a:ext cx="2575201" cy="440508"/>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a:solidFill>
                  <a:srgbClr val="FFFFFF"/>
                </a:solidFill>
                <a:latin typeface="Calibri"/>
                <a:ea typeface="Calibri"/>
                <a:cs typeface="Calibri"/>
                <a:sym typeface="Calibri"/>
              </a:rPr>
              <a:t>Redaction Criticism</a:t>
            </a:r>
            <a:endParaRPr>
              <a:solidFill>
                <a:srgbClr val="FFFFFF"/>
              </a:solidFill>
              <a:latin typeface="Calibri"/>
              <a:ea typeface="Calibri"/>
              <a:cs typeface="Calibri"/>
              <a:sym typeface="Calibri"/>
            </a:endParaRPr>
          </a:p>
        </p:txBody>
      </p:sp>
      <p:sp>
        <p:nvSpPr>
          <p:cNvPr id="287" name="Google Shape;287;p40"/>
          <p:cNvSpPr/>
          <p:nvPr/>
        </p:nvSpPr>
        <p:spPr>
          <a:xfrm>
            <a:off x="874634" y="3833586"/>
            <a:ext cx="828966" cy="570555"/>
          </a:xfrm>
          <a:prstGeom prst="rect">
            <a:avLst/>
          </a:prstGeom>
          <a:solidFill>
            <a:srgbClr val="B02B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0"/>
          <p:cNvSpPr/>
          <p:nvPr/>
        </p:nvSpPr>
        <p:spPr>
          <a:xfrm>
            <a:off x="874641" y="3833586"/>
            <a:ext cx="919761" cy="570822"/>
          </a:xfrm>
          <a:prstGeom prst="rect">
            <a:avLst/>
          </a:prstGeom>
          <a:blipFill dpi="0" rotWithShape="1">
            <a:blip r:embed="rId3"/>
            <a:srcRect/>
            <a:tile tx="0" ty="0" sx="100000" sy="100000" flip="none" algn="tl"/>
          </a:blip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dirty="0">
                <a:solidFill>
                  <a:srgbClr val="FFFFFF"/>
                </a:solidFill>
                <a:latin typeface="Roboto Thin"/>
                <a:ea typeface="Roboto Thin"/>
                <a:cs typeface="Roboto Thin"/>
                <a:sym typeface="Roboto Thin"/>
              </a:rPr>
              <a:t>04</a:t>
            </a:r>
            <a:endParaRPr sz="2600" dirty="0">
              <a:solidFill>
                <a:srgbClr val="FFFFFF"/>
              </a:solidFill>
              <a:latin typeface="Roboto Thin"/>
              <a:ea typeface="Roboto Thin"/>
              <a:cs typeface="Roboto Thin"/>
              <a:sym typeface="Roboto Thin"/>
            </a:endParaRPr>
          </a:p>
        </p:txBody>
      </p:sp>
      <p:sp>
        <p:nvSpPr>
          <p:cNvPr id="289" name="Google Shape;289;p40"/>
          <p:cNvSpPr/>
          <p:nvPr/>
        </p:nvSpPr>
        <p:spPr>
          <a:xfrm>
            <a:off x="4475821" y="3862861"/>
            <a:ext cx="3531099" cy="655798"/>
          </a:xfrm>
          <a:prstGeom prst="rect">
            <a:avLst/>
          </a:prstGeom>
          <a:noFill/>
          <a:ln>
            <a:noFill/>
          </a:ln>
        </p:spPr>
        <p:txBody>
          <a:bodyPr spcFirstLastPara="1" wrap="square" lIns="91425" tIns="91425" rIns="91425" bIns="91425" anchor="ctr" anchorCtr="0">
            <a:noAutofit/>
          </a:bodyPr>
          <a:lstStyle/>
          <a:p>
            <a:pPr lvl="0" indent="0" algn="l" rtl="0">
              <a:lnSpc>
                <a:spcPct val="115000"/>
              </a:lnSpc>
              <a:spcBef>
                <a:spcPts val="0"/>
              </a:spcBef>
              <a:spcAft>
                <a:spcPts val="0"/>
              </a:spcAft>
              <a:buClr>
                <a:schemeClr val="dk1"/>
              </a:buClr>
              <a:buSzPts val="1100"/>
              <a:buFont typeface="Arial"/>
              <a:buNone/>
            </a:pPr>
            <a:r>
              <a:rPr lang="en" sz="1000" dirty="0">
                <a:solidFill>
                  <a:srgbClr val="A7291E"/>
                </a:solidFill>
                <a:latin typeface="Calibri"/>
                <a:ea typeface="Calibri"/>
                <a:cs typeface="Calibri"/>
                <a:sym typeface="Calibri"/>
              </a:rPr>
              <a:t>Focuses on the editor or editors who collected and arranged sources used. Determines how a given biblical author’s theology influenced the way that he organized the material.</a:t>
            </a:r>
            <a:endParaRPr sz="1000" dirty="0">
              <a:solidFill>
                <a:srgbClr val="A7291E"/>
              </a:solidFill>
              <a:latin typeface="Calibri"/>
              <a:ea typeface="Calibri"/>
              <a:cs typeface="Calibri"/>
              <a:sym typeface="Calibri"/>
            </a:endParaRPr>
          </a:p>
          <a:p>
            <a:pPr marL="457200" lvl="0" indent="0" algn="l" rtl="0">
              <a:lnSpc>
                <a:spcPct val="115000"/>
              </a:lnSpc>
              <a:spcBef>
                <a:spcPts val="0"/>
              </a:spcBef>
              <a:spcAft>
                <a:spcPts val="0"/>
              </a:spcAft>
              <a:buNone/>
            </a:pPr>
            <a:endParaRPr sz="900" dirty="0">
              <a:solidFill>
                <a:srgbClr val="A7291E"/>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1"/>
          <p:cNvSpPr txBox="1">
            <a:spLocks noGrp="1"/>
          </p:cNvSpPr>
          <p:nvPr>
            <p:ph type="body" idx="1"/>
          </p:nvPr>
        </p:nvSpPr>
        <p:spPr>
          <a:xfrm>
            <a:off x="788725" y="1152475"/>
            <a:ext cx="4227000" cy="34164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endParaRPr dirty="0">
              <a:solidFill>
                <a:schemeClr val="tx1"/>
              </a:solidFill>
              <a:latin typeface="Perpetua" panose="02020502060401020303" pitchFamily="18" charset="0"/>
            </a:endParaRPr>
          </a:p>
          <a:p>
            <a:pPr marL="0" lvl="0" indent="0" algn="l" rtl="0">
              <a:spcBef>
                <a:spcPts val="1200"/>
              </a:spcBef>
              <a:spcAft>
                <a:spcPts val="1200"/>
              </a:spcAft>
              <a:buNone/>
            </a:pPr>
            <a:r>
              <a:rPr lang="en" sz="3400" dirty="0">
                <a:solidFill>
                  <a:schemeClr val="tx1"/>
                </a:solidFill>
                <a:latin typeface="Perpetua" panose="02020502060401020303" pitchFamily="18" charset="0"/>
                <a:ea typeface="Calibri"/>
                <a:cs typeface="Calibri"/>
                <a:sym typeface="Calibri"/>
              </a:rPr>
              <a:t>At the Last Supper Jesus said about the Eucharist, “This is my Body.” Why do you think most Protestants do not interpret that as literal and Catholics do?</a:t>
            </a:r>
            <a:endParaRPr sz="3400" dirty="0">
              <a:solidFill>
                <a:schemeClr val="tx1"/>
              </a:solidFill>
              <a:latin typeface="Perpetua" panose="02020502060401020303" pitchFamily="18" charset="0"/>
              <a:ea typeface="Calibri"/>
              <a:cs typeface="Calibri"/>
              <a:sym typeface="Calibri"/>
            </a:endParaRPr>
          </a:p>
        </p:txBody>
      </p:sp>
      <p:pic>
        <p:nvPicPr>
          <p:cNvPr id="295" name="Google Shape;295;p41"/>
          <p:cNvPicPr preferRelativeResize="0"/>
          <p:nvPr/>
        </p:nvPicPr>
        <p:blipFill>
          <a:blip r:embed="rId3">
            <a:alphaModFix/>
          </a:blip>
          <a:stretch>
            <a:fillRect/>
          </a:stretch>
        </p:blipFill>
        <p:spPr>
          <a:xfrm>
            <a:off x="5488979" y="1567537"/>
            <a:ext cx="3034375" cy="2586275"/>
          </a:xfrm>
          <a:prstGeom prst="rect">
            <a:avLst/>
          </a:prstGeom>
          <a:noFill/>
          <a:ln>
            <a:noFill/>
          </a:ln>
        </p:spPr>
      </p:pic>
      <p:sp>
        <p:nvSpPr>
          <p:cNvPr id="296" name="Google Shape;296;p41"/>
          <p:cNvSpPr/>
          <p:nvPr/>
        </p:nvSpPr>
        <p:spPr>
          <a:xfrm rot="10800000">
            <a:off x="460600" y="243100"/>
            <a:ext cx="8227200" cy="909300"/>
          </a:xfrm>
          <a:prstGeom prst="bevel">
            <a:avLst>
              <a:gd name="adj" fmla="val 12500"/>
            </a:avLst>
          </a:prstGeom>
          <a:blipFill dpi="0" rotWithShape="1">
            <a:blip r:embed="rId4">
              <a:extLst>
                <a:ext uri="{28A0092B-C50C-407E-A947-70E740481C1C}">
                  <a14:useLocalDpi xmlns:a14="http://schemas.microsoft.com/office/drawing/2010/main" val="0"/>
                </a:ext>
              </a:extLst>
            </a:blip>
            <a:srcRect/>
            <a:stretch>
              <a:fillRect/>
            </a:stretch>
          </a:blipFill>
          <a:ln w="9525" cap="flat" cmpd="sng">
            <a:solidFill>
              <a:srgbClr val="0C343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7" name="Google Shape;297;p41"/>
          <p:cNvSpPr txBox="1"/>
          <p:nvPr/>
        </p:nvSpPr>
        <p:spPr>
          <a:xfrm>
            <a:off x="1671675" y="309525"/>
            <a:ext cx="5902800" cy="68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990"/>
              <a:buFont typeface="Arial"/>
              <a:buNone/>
            </a:pPr>
            <a:r>
              <a:rPr lang="en" sz="4120" b="1" dirty="0">
                <a:solidFill>
                  <a:schemeClr val="bg1"/>
                </a:solidFill>
                <a:latin typeface="Calibri"/>
                <a:ea typeface="Calibri"/>
                <a:cs typeface="Calibri"/>
                <a:sym typeface="Calibri"/>
              </a:rPr>
              <a:t>Turn and Talk</a:t>
            </a:r>
            <a:endParaRPr dirty="0">
              <a:solidFill>
                <a:schemeClr val="bg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2"/>
          <p:cNvSpPr txBox="1">
            <a:spLocks noGrp="1"/>
          </p:cNvSpPr>
          <p:nvPr>
            <p:ph type="subTitle" idx="1"/>
          </p:nvPr>
        </p:nvSpPr>
        <p:spPr>
          <a:xfrm>
            <a:off x="3491625" y="1847538"/>
            <a:ext cx="5126100" cy="288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605"/>
              <a:buNone/>
            </a:pPr>
            <a:r>
              <a:rPr lang="en" sz="3100" dirty="0">
                <a:solidFill>
                  <a:schemeClr val="tx1"/>
                </a:solidFill>
                <a:latin typeface="Perpetua" panose="02020502060401020303" pitchFamily="18" charset="0"/>
                <a:ea typeface="Impact"/>
                <a:cs typeface="Impact"/>
                <a:sym typeface="Impact"/>
              </a:rPr>
              <a:t>“But if I should be delayed, you should know how to behave in the household of God, which is the church of the living God, the pillar and foundation of truth.” </a:t>
            </a:r>
          </a:p>
          <a:p>
            <a:pPr marL="0" lvl="0" indent="0" algn="r" rtl="0">
              <a:spcBef>
                <a:spcPts val="0"/>
              </a:spcBef>
              <a:spcAft>
                <a:spcPts val="0"/>
              </a:spcAft>
              <a:buSzPts val="605"/>
              <a:buNone/>
            </a:pPr>
            <a:r>
              <a:rPr lang="en" sz="3200" b="1" dirty="0">
                <a:solidFill>
                  <a:schemeClr val="tx1"/>
                </a:solidFill>
                <a:latin typeface="Perpetua" panose="02020502060401020303" pitchFamily="18" charset="0"/>
                <a:ea typeface="Impact"/>
                <a:cs typeface="Impact"/>
                <a:sym typeface="Impact"/>
              </a:rPr>
              <a:t>1 Tim 3:15</a:t>
            </a:r>
            <a:endParaRPr sz="3200" b="1" dirty="0">
              <a:solidFill>
                <a:schemeClr val="tx1"/>
              </a:solidFill>
              <a:latin typeface="Perpetua" panose="02020502060401020303" pitchFamily="18" charset="0"/>
              <a:ea typeface="Impact"/>
              <a:cs typeface="Impact"/>
              <a:sym typeface="Impact"/>
            </a:endParaRPr>
          </a:p>
        </p:txBody>
      </p:sp>
      <p:sp>
        <p:nvSpPr>
          <p:cNvPr id="303" name="Google Shape;303;p42"/>
          <p:cNvSpPr/>
          <p:nvPr/>
        </p:nvSpPr>
        <p:spPr>
          <a:xfrm>
            <a:off x="380400" y="188375"/>
            <a:ext cx="8383200" cy="1116000"/>
          </a:xfrm>
          <a:prstGeom prst="roundRect">
            <a:avLst>
              <a:gd name="adj" fmla="val 16667"/>
            </a:avLst>
          </a:prstGeom>
          <a:solidFill>
            <a:srgbClr val="8A0A3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04" name="Google Shape;304;p42"/>
          <p:cNvSpPr txBox="1"/>
          <p:nvPr/>
        </p:nvSpPr>
        <p:spPr>
          <a:xfrm>
            <a:off x="532650" y="214349"/>
            <a:ext cx="8078700" cy="1064052"/>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300" dirty="0">
                <a:solidFill>
                  <a:schemeClr val="bg1"/>
                </a:solidFill>
                <a:latin typeface="Calibri"/>
                <a:ea typeface="Calibri"/>
                <a:cs typeface="Calibri"/>
                <a:sym typeface="Calibri"/>
              </a:rPr>
              <a:t>Memorize It</a:t>
            </a:r>
            <a:endParaRPr sz="5300" dirty="0">
              <a:solidFill>
                <a:schemeClr val="bg1"/>
              </a:solidFill>
              <a:latin typeface="Calibri"/>
              <a:ea typeface="Calibri"/>
              <a:cs typeface="Calibri"/>
              <a:sym typeface="Calibri"/>
            </a:endParaRPr>
          </a:p>
        </p:txBody>
      </p:sp>
      <p:sp>
        <p:nvSpPr>
          <p:cNvPr id="305" name="Google Shape;305;p42"/>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06" name="Google Shape;306;p42"/>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latin typeface="Calibri"/>
                <a:ea typeface="Calibri"/>
                <a:cs typeface="Calibri"/>
                <a:sym typeface="Calibri"/>
              </a:rPr>
              <a:t>Key</a:t>
            </a:r>
            <a:endParaRPr sz="1600" b="1">
              <a:solidFill>
                <a:schemeClr val="dk1"/>
              </a:solidFill>
              <a:latin typeface="Calibri"/>
              <a:ea typeface="Calibri"/>
              <a:cs typeface="Calibri"/>
              <a:sym typeface="Calibri"/>
            </a:endParaRPr>
          </a:p>
          <a:p>
            <a:pPr marL="0" lvl="0" indent="0" algn="ctr" rtl="0">
              <a:spcBef>
                <a:spcPts val="0"/>
              </a:spcBef>
              <a:spcAft>
                <a:spcPts val="0"/>
              </a:spcAft>
              <a:buNone/>
            </a:pPr>
            <a:r>
              <a:rPr lang="en" sz="1600" b="1">
                <a:solidFill>
                  <a:schemeClr val="dk1"/>
                </a:solidFill>
                <a:latin typeface="Calibri"/>
                <a:ea typeface="Calibri"/>
                <a:cs typeface="Calibri"/>
                <a:sym typeface="Calibri"/>
              </a:rPr>
              <a:t>Verse</a:t>
            </a:r>
            <a:endParaRPr>
              <a:latin typeface="Calibri"/>
              <a:ea typeface="Calibri"/>
              <a:cs typeface="Calibri"/>
              <a:sym typeface="Calibri"/>
            </a:endParaRPr>
          </a:p>
        </p:txBody>
      </p:sp>
      <p:pic>
        <p:nvPicPr>
          <p:cNvPr id="307" name="Google Shape;307;p42"/>
          <p:cNvPicPr preferRelativeResize="0"/>
          <p:nvPr/>
        </p:nvPicPr>
        <p:blipFill>
          <a:blip r:embed="rId3">
            <a:alphaModFix/>
          </a:blip>
          <a:stretch>
            <a:fillRect/>
          </a:stretch>
        </p:blipFill>
        <p:spPr>
          <a:xfrm flipH="1">
            <a:off x="1021551" y="1747036"/>
            <a:ext cx="2470075" cy="30876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Shape 105"/>
        <p:cNvGrpSpPr/>
        <p:nvPr/>
      </p:nvGrpSpPr>
      <p:grpSpPr>
        <a:xfrm>
          <a:off x="0" y="0"/>
          <a:ext cx="0" cy="0"/>
          <a:chOff x="0" y="0"/>
          <a:chExt cx="0" cy="0"/>
        </a:xfrm>
      </p:grpSpPr>
      <p:sp>
        <p:nvSpPr>
          <p:cNvPr id="106" name="Google Shape;106;p26"/>
          <p:cNvSpPr txBox="1">
            <a:spLocks noGrp="1"/>
          </p:cNvSpPr>
          <p:nvPr>
            <p:ph type="title"/>
          </p:nvPr>
        </p:nvSpPr>
        <p:spPr>
          <a:xfrm>
            <a:off x="311700" y="205000"/>
            <a:ext cx="8520600" cy="867600"/>
          </a:xfrm>
          <a:prstGeom prst="rect">
            <a:avLst/>
          </a:prstGeom>
          <a:solidFill>
            <a:srgbClr val="8A0A3A"/>
          </a:solidFill>
          <a:ln w="57150" cap="flat" cmpd="sng">
            <a:solidFill>
              <a:srgbClr val="662924"/>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4820" dirty="0">
                <a:solidFill>
                  <a:schemeClr val="bg1"/>
                </a:solidFill>
                <a:latin typeface="Calibri"/>
                <a:ea typeface="Calibri"/>
                <a:cs typeface="Calibri"/>
                <a:sym typeface="Calibri"/>
              </a:rPr>
              <a:t>Seven Beliefs About the Bible</a:t>
            </a:r>
            <a:endParaRPr sz="4820" dirty="0">
              <a:solidFill>
                <a:schemeClr val="bg1"/>
              </a:solidFill>
              <a:latin typeface="Calibri"/>
              <a:ea typeface="Calibri"/>
              <a:cs typeface="Calibri"/>
              <a:sym typeface="Calibri"/>
            </a:endParaRPr>
          </a:p>
        </p:txBody>
      </p:sp>
      <p:sp>
        <p:nvSpPr>
          <p:cNvPr id="107" name="Google Shape;107;p26"/>
          <p:cNvSpPr/>
          <p:nvPr/>
        </p:nvSpPr>
        <p:spPr>
          <a:xfrm>
            <a:off x="554151" y="1474347"/>
            <a:ext cx="2218500" cy="1251600"/>
          </a:xfrm>
          <a:prstGeom prst="ellipse">
            <a:avLst/>
          </a:prstGeom>
          <a:solidFill>
            <a:srgbClr val="FFF2CC"/>
          </a:solidFill>
          <a:ln w="38100" cap="flat" cmpd="sng">
            <a:solidFill>
              <a:srgbClr val="66292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800" dirty="0">
                <a:solidFill>
                  <a:schemeClr val="dk1"/>
                </a:solidFill>
                <a:latin typeface="Perpetua" panose="02020502060401020303" pitchFamily="18" charset="0"/>
                <a:ea typeface="Calibri"/>
                <a:cs typeface="Calibri"/>
                <a:sym typeface="Calibri"/>
              </a:rPr>
              <a:t>The Bible is Supernatural</a:t>
            </a:r>
            <a:endParaRPr dirty="0">
              <a:solidFill>
                <a:schemeClr val="dk1"/>
              </a:solidFill>
              <a:latin typeface="Perpetua" panose="02020502060401020303" pitchFamily="18" charset="0"/>
              <a:ea typeface="Calibri"/>
              <a:cs typeface="Calibri"/>
              <a:sym typeface="Calibri"/>
            </a:endParaRPr>
          </a:p>
        </p:txBody>
      </p:sp>
      <p:sp>
        <p:nvSpPr>
          <p:cNvPr id="108" name="Google Shape;108;p26"/>
          <p:cNvSpPr/>
          <p:nvPr/>
        </p:nvSpPr>
        <p:spPr>
          <a:xfrm>
            <a:off x="1137482" y="2950125"/>
            <a:ext cx="2033700" cy="1973100"/>
          </a:xfrm>
          <a:prstGeom prst="ellipse">
            <a:avLst/>
          </a:prstGeom>
          <a:solidFill>
            <a:srgbClr val="D9D2E9"/>
          </a:solidFill>
          <a:ln w="38100" cap="flat" cmpd="sng">
            <a:solidFill>
              <a:srgbClr val="66292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latin typeface="Perpetua" panose="02020502060401020303" pitchFamily="18" charset="0"/>
                <a:ea typeface="Calibri"/>
                <a:cs typeface="Calibri"/>
                <a:sym typeface="Calibri"/>
              </a:rPr>
              <a:t>The Bible and the Church Are Sufficient</a:t>
            </a:r>
            <a:endParaRPr sz="1800" dirty="0">
              <a:latin typeface="Perpetua" panose="02020502060401020303" pitchFamily="18" charset="0"/>
              <a:ea typeface="Calibri"/>
              <a:cs typeface="Calibri"/>
              <a:sym typeface="Calibri"/>
            </a:endParaRPr>
          </a:p>
        </p:txBody>
      </p:sp>
      <p:sp>
        <p:nvSpPr>
          <p:cNvPr id="109" name="Google Shape;109;p26"/>
          <p:cNvSpPr/>
          <p:nvPr/>
        </p:nvSpPr>
        <p:spPr>
          <a:xfrm>
            <a:off x="3083877" y="1474347"/>
            <a:ext cx="1539600" cy="1723200"/>
          </a:xfrm>
          <a:prstGeom prst="ellipse">
            <a:avLst/>
          </a:prstGeom>
          <a:solidFill>
            <a:srgbClr val="EAD1DC"/>
          </a:solidFill>
          <a:ln w="38100" cap="flat" cmpd="sng">
            <a:solidFill>
              <a:srgbClr val="66292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erpetua" panose="02020502060401020303" pitchFamily="18" charset="0"/>
            </a:endParaRPr>
          </a:p>
        </p:txBody>
      </p:sp>
      <p:sp>
        <p:nvSpPr>
          <p:cNvPr id="110" name="Google Shape;110;p26"/>
          <p:cNvSpPr/>
          <p:nvPr/>
        </p:nvSpPr>
        <p:spPr>
          <a:xfrm>
            <a:off x="5002623" y="1806025"/>
            <a:ext cx="1441500" cy="1379100"/>
          </a:xfrm>
          <a:prstGeom prst="ellipse">
            <a:avLst/>
          </a:prstGeom>
          <a:solidFill>
            <a:srgbClr val="C9DAF8"/>
          </a:solidFill>
          <a:ln w="38100" cap="flat" cmpd="sng">
            <a:solidFill>
              <a:srgbClr val="66292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latin typeface="Perpetua" panose="02020502060401020303" pitchFamily="18" charset="0"/>
                <a:ea typeface="Calibri"/>
                <a:cs typeface="Calibri"/>
                <a:sym typeface="Calibri"/>
              </a:rPr>
              <a:t>The Bible Is Infallible</a:t>
            </a:r>
            <a:endParaRPr sz="1800" dirty="0">
              <a:latin typeface="Perpetua" panose="02020502060401020303" pitchFamily="18" charset="0"/>
              <a:ea typeface="Calibri"/>
              <a:cs typeface="Calibri"/>
              <a:sym typeface="Calibri"/>
            </a:endParaRPr>
          </a:p>
        </p:txBody>
      </p:sp>
      <p:sp>
        <p:nvSpPr>
          <p:cNvPr id="111" name="Google Shape;111;p26"/>
          <p:cNvSpPr/>
          <p:nvPr/>
        </p:nvSpPr>
        <p:spPr>
          <a:xfrm>
            <a:off x="3738723" y="3364625"/>
            <a:ext cx="2033700" cy="1379100"/>
          </a:xfrm>
          <a:prstGeom prst="ellipse">
            <a:avLst/>
          </a:prstGeom>
          <a:solidFill>
            <a:srgbClr val="D0E0E3"/>
          </a:solidFill>
          <a:ln w="38100" cap="flat" cmpd="sng">
            <a:solidFill>
              <a:srgbClr val="66292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latin typeface="Perpetua" panose="02020502060401020303" pitchFamily="18" charset="0"/>
                <a:ea typeface="Calibri"/>
                <a:cs typeface="Calibri"/>
                <a:sym typeface="Calibri"/>
              </a:rPr>
              <a:t>The Bible Is Authoritative</a:t>
            </a:r>
            <a:endParaRPr sz="1800" dirty="0">
              <a:latin typeface="Perpetua" panose="02020502060401020303" pitchFamily="18" charset="0"/>
              <a:ea typeface="Calibri"/>
              <a:cs typeface="Calibri"/>
              <a:sym typeface="Calibri"/>
            </a:endParaRPr>
          </a:p>
        </p:txBody>
      </p:sp>
      <p:sp>
        <p:nvSpPr>
          <p:cNvPr id="112" name="Google Shape;112;p26"/>
          <p:cNvSpPr/>
          <p:nvPr/>
        </p:nvSpPr>
        <p:spPr>
          <a:xfrm>
            <a:off x="6185232" y="3379424"/>
            <a:ext cx="2098800" cy="1379100"/>
          </a:xfrm>
          <a:prstGeom prst="ellipse">
            <a:avLst/>
          </a:prstGeom>
          <a:solidFill>
            <a:schemeClr val="lt2"/>
          </a:solidFill>
          <a:ln w="38100" cap="flat" cmpd="sng">
            <a:solidFill>
              <a:srgbClr val="66292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latin typeface="Perpetua" panose="02020502060401020303" pitchFamily="18" charset="0"/>
                <a:ea typeface="Calibri"/>
                <a:cs typeface="Calibri"/>
                <a:sym typeface="Calibri"/>
              </a:rPr>
              <a:t>The Bible Is Practical</a:t>
            </a:r>
            <a:endParaRPr sz="1800" dirty="0">
              <a:latin typeface="Perpetua" panose="02020502060401020303" pitchFamily="18" charset="0"/>
              <a:ea typeface="Calibri"/>
              <a:cs typeface="Calibri"/>
              <a:sym typeface="Calibri"/>
            </a:endParaRPr>
          </a:p>
        </p:txBody>
      </p:sp>
      <p:sp>
        <p:nvSpPr>
          <p:cNvPr id="113" name="Google Shape;113;p26"/>
          <p:cNvSpPr/>
          <p:nvPr/>
        </p:nvSpPr>
        <p:spPr>
          <a:xfrm>
            <a:off x="6755349" y="1364412"/>
            <a:ext cx="1834500" cy="1723200"/>
          </a:xfrm>
          <a:prstGeom prst="ellipse">
            <a:avLst/>
          </a:prstGeom>
          <a:solidFill>
            <a:srgbClr val="D9EAD3"/>
          </a:solidFill>
          <a:ln w="38100" cap="flat" cmpd="sng">
            <a:solidFill>
              <a:srgbClr val="66292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latin typeface="Perpetua" panose="02020502060401020303" pitchFamily="18" charset="0"/>
                <a:ea typeface="Calibri"/>
                <a:cs typeface="Calibri"/>
                <a:sym typeface="Calibri"/>
              </a:rPr>
              <a:t>The Bible Is Not Always Literal</a:t>
            </a:r>
            <a:endParaRPr sz="1800" dirty="0">
              <a:latin typeface="Perpetua" panose="02020502060401020303" pitchFamily="18" charset="0"/>
              <a:ea typeface="Calibri"/>
              <a:cs typeface="Calibri"/>
              <a:sym typeface="Calibri"/>
            </a:endParaRPr>
          </a:p>
        </p:txBody>
      </p:sp>
      <p:sp>
        <p:nvSpPr>
          <p:cNvPr id="114" name="Google Shape;114;p26"/>
          <p:cNvSpPr txBox="1"/>
          <p:nvPr/>
        </p:nvSpPr>
        <p:spPr>
          <a:xfrm>
            <a:off x="3202077" y="1954347"/>
            <a:ext cx="1303200" cy="77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solidFill>
                  <a:schemeClr val="dk1"/>
                </a:solidFill>
                <a:latin typeface="Perpetua" panose="02020502060401020303" pitchFamily="18" charset="0"/>
                <a:ea typeface="Calibri"/>
                <a:cs typeface="Calibri"/>
                <a:sym typeface="Calibri"/>
              </a:rPr>
              <a:t>The Bible Is Inspired</a:t>
            </a:r>
            <a:endParaRPr sz="1800" dirty="0">
              <a:solidFill>
                <a:schemeClr val="dk1"/>
              </a:solidFill>
              <a:latin typeface="Perpetua" panose="02020502060401020303" pitchFamily="18" charset="0"/>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7"/>
          <p:cNvSpPr txBox="1">
            <a:spLocks noGrp="1"/>
          </p:cNvSpPr>
          <p:nvPr>
            <p:ph type="subTitle" idx="1"/>
          </p:nvPr>
        </p:nvSpPr>
        <p:spPr>
          <a:xfrm>
            <a:off x="4140575" y="1952285"/>
            <a:ext cx="4439100" cy="221486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900" dirty="0">
                <a:solidFill>
                  <a:schemeClr val="tx1"/>
                </a:solidFill>
                <a:latin typeface="Calibri"/>
                <a:ea typeface="Calibri"/>
                <a:cs typeface="Calibri"/>
                <a:sym typeface="Calibri"/>
              </a:rPr>
              <a:t>Protestants who interpret each word or phrase in the</a:t>
            </a:r>
            <a:endParaRPr sz="2900" dirty="0">
              <a:solidFill>
                <a:schemeClr val="tx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2900" dirty="0">
                <a:solidFill>
                  <a:schemeClr val="tx1"/>
                </a:solidFill>
                <a:latin typeface="Calibri"/>
                <a:ea typeface="Calibri"/>
                <a:cs typeface="Calibri"/>
                <a:sym typeface="Calibri"/>
              </a:rPr>
              <a:t>Bible from a literalist point of view.</a:t>
            </a:r>
            <a:endParaRPr sz="2900" dirty="0">
              <a:solidFill>
                <a:schemeClr val="tx1"/>
              </a:solidFill>
              <a:latin typeface="Calibri"/>
              <a:ea typeface="Calibri"/>
              <a:cs typeface="Calibri"/>
              <a:sym typeface="Calibri"/>
            </a:endParaRPr>
          </a:p>
        </p:txBody>
      </p:sp>
      <p:sp>
        <p:nvSpPr>
          <p:cNvPr id="120" name="Google Shape;120;p27"/>
          <p:cNvSpPr/>
          <p:nvPr/>
        </p:nvSpPr>
        <p:spPr>
          <a:xfrm>
            <a:off x="380400" y="188375"/>
            <a:ext cx="8383200" cy="1116000"/>
          </a:xfrm>
          <a:prstGeom prst="roundRect">
            <a:avLst>
              <a:gd name="adj" fmla="val 16667"/>
            </a:avLst>
          </a:prstGeom>
          <a:solidFill>
            <a:srgbClr val="8A0A3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1" name="Google Shape;121;p27"/>
          <p:cNvSpPr txBox="1"/>
          <p:nvPr/>
        </p:nvSpPr>
        <p:spPr>
          <a:xfrm>
            <a:off x="985500" y="264550"/>
            <a:ext cx="7173000" cy="96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300" dirty="0">
                <a:solidFill>
                  <a:schemeClr val="bg1"/>
                </a:solidFill>
                <a:latin typeface="Calibri"/>
                <a:ea typeface="Calibri"/>
                <a:cs typeface="Calibri"/>
                <a:sym typeface="Calibri"/>
              </a:rPr>
              <a:t>Fundamentalist</a:t>
            </a:r>
            <a:endParaRPr sz="5300" dirty="0">
              <a:solidFill>
                <a:schemeClr val="bg1"/>
              </a:solidFill>
              <a:latin typeface="Calibri"/>
              <a:ea typeface="Calibri"/>
              <a:cs typeface="Calibri"/>
              <a:sym typeface="Calibri"/>
            </a:endParaRPr>
          </a:p>
        </p:txBody>
      </p:sp>
      <p:sp>
        <p:nvSpPr>
          <p:cNvPr id="122" name="Google Shape;122;p27"/>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3" name="Google Shape;123;p27"/>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rPr>
              <a:t>Key</a:t>
            </a:r>
            <a:endParaRPr sz="1600" b="1">
              <a:solidFill>
                <a:schemeClr val="dk1"/>
              </a:solidFill>
            </a:endParaRPr>
          </a:p>
          <a:p>
            <a:pPr marL="0" lvl="0" indent="0" algn="ctr" rtl="0">
              <a:spcBef>
                <a:spcPts val="0"/>
              </a:spcBef>
              <a:spcAft>
                <a:spcPts val="0"/>
              </a:spcAft>
              <a:buNone/>
            </a:pPr>
            <a:r>
              <a:rPr lang="en" sz="1600" b="1">
                <a:solidFill>
                  <a:schemeClr val="dk1"/>
                </a:solidFill>
              </a:rPr>
              <a:t>Vocab</a:t>
            </a:r>
            <a:endParaRPr/>
          </a:p>
        </p:txBody>
      </p:sp>
      <p:pic>
        <p:nvPicPr>
          <p:cNvPr id="1026" name="Picture 2" descr="https://lh7-us.googleusercontent.com/CXqgicAENfTTcAda0j9i1AVTfejx5qhiaOZQ32cN8vi8qexgahpbg7lyKdNG3JJeLoSiRyygyzWL8BKy87q1QkRotHK-w66r9tTeYG8jjVY9zS0CYXXHrPdMspquvOl0bBhpYhqxvLcfXKtZ8hrfrucebA=s20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065" y="1952285"/>
            <a:ext cx="1661795" cy="2214862"/>
          </a:xfrm>
          <a:prstGeom prst="rect">
            <a:avLst/>
          </a:prstGeom>
          <a:noFill/>
          <a:ln w="76200">
            <a:solidFill>
              <a:srgbClr val="8A0A3A"/>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8"/>
          <p:cNvSpPr txBox="1">
            <a:spLocks noGrp="1"/>
          </p:cNvSpPr>
          <p:nvPr>
            <p:ph type="subTitle" idx="1"/>
          </p:nvPr>
        </p:nvSpPr>
        <p:spPr>
          <a:xfrm>
            <a:off x="4140575" y="2115184"/>
            <a:ext cx="4439100" cy="209105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605"/>
              <a:buFont typeface="Arial"/>
              <a:buNone/>
            </a:pPr>
            <a:r>
              <a:rPr lang="en" sz="2500" dirty="0">
                <a:solidFill>
                  <a:schemeClr val="tx1"/>
                </a:solidFill>
                <a:latin typeface="Calibri"/>
                <a:ea typeface="Calibri"/>
                <a:cs typeface="Calibri"/>
                <a:sym typeface="Calibri"/>
              </a:rPr>
              <a:t>The Catholic approach to the Bible which takes into account language, culture, time period, science and human contribution. Open to layers of meaning.  </a:t>
            </a:r>
            <a:endParaRPr sz="2500" dirty="0">
              <a:solidFill>
                <a:schemeClr val="tx1"/>
              </a:solidFill>
              <a:latin typeface="Calibri"/>
              <a:ea typeface="Calibri"/>
              <a:cs typeface="Calibri"/>
              <a:sym typeface="Calibri"/>
            </a:endParaRPr>
          </a:p>
        </p:txBody>
      </p:sp>
      <p:sp>
        <p:nvSpPr>
          <p:cNvPr id="130" name="Google Shape;130;p28"/>
          <p:cNvSpPr/>
          <p:nvPr/>
        </p:nvSpPr>
        <p:spPr>
          <a:xfrm>
            <a:off x="380400" y="188375"/>
            <a:ext cx="8383200" cy="1116000"/>
          </a:xfrm>
          <a:prstGeom prst="roundRect">
            <a:avLst>
              <a:gd name="adj" fmla="val 16667"/>
            </a:avLst>
          </a:prstGeom>
          <a:solidFill>
            <a:srgbClr val="8A0A3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1" name="Google Shape;131;p28"/>
          <p:cNvSpPr txBox="1"/>
          <p:nvPr/>
        </p:nvSpPr>
        <p:spPr>
          <a:xfrm>
            <a:off x="985500" y="227102"/>
            <a:ext cx="7173000" cy="96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300" dirty="0">
                <a:solidFill>
                  <a:schemeClr val="bg1"/>
                </a:solidFill>
                <a:latin typeface="Calibri"/>
                <a:ea typeface="Calibri"/>
                <a:cs typeface="Calibri"/>
                <a:sym typeface="Calibri"/>
              </a:rPr>
              <a:t>Contextualist</a:t>
            </a:r>
            <a:endParaRPr sz="5300" dirty="0">
              <a:solidFill>
                <a:schemeClr val="bg1"/>
              </a:solidFill>
              <a:latin typeface="Calibri"/>
              <a:ea typeface="Calibri"/>
              <a:cs typeface="Calibri"/>
              <a:sym typeface="Calibri"/>
            </a:endParaRPr>
          </a:p>
        </p:txBody>
      </p:sp>
      <p:sp>
        <p:nvSpPr>
          <p:cNvPr id="132" name="Google Shape;132;p28"/>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3" name="Google Shape;133;p28"/>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rPr>
              <a:t>Key</a:t>
            </a:r>
            <a:endParaRPr sz="1600" b="1">
              <a:solidFill>
                <a:schemeClr val="dk1"/>
              </a:solidFill>
            </a:endParaRPr>
          </a:p>
          <a:p>
            <a:pPr marL="0" lvl="0" indent="0" algn="ctr" rtl="0">
              <a:spcBef>
                <a:spcPts val="0"/>
              </a:spcBef>
              <a:spcAft>
                <a:spcPts val="0"/>
              </a:spcAft>
              <a:buNone/>
            </a:pPr>
            <a:r>
              <a:rPr lang="en" sz="1600" b="1">
                <a:solidFill>
                  <a:schemeClr val="dk1"/>
                </a:solidFill>
              </a:rPr>
              <a:t>Vocab</a:t>
            </a:r>
            <a:endParaRPr/>
          </a:p>
        </p:txBody>
      </p:sp>
      <p:pic>
        <p:nvPicPr>
          <p:cNvPr id="2050" name="Picture 2" descr="https://lh7-us.googleusercontent.com/SDWitX7BvEvxST-KJ9YBoxUMBk2zRn-XH9-MTCjWBOIdjFZb257UsUO9LQ0_OVHFHo5pw1feno3XYZwH3-nNuwpgZMxLIFqyM9iLVFyffGdEh2Inp6RoMnuy3ut3V7HrFzo2k2jaAWsiy8XWEZacCBAb7g=s20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254" y="2115184"/>
            <a:ext cx="2788073" cy="2091055"/>
          </a:xfrm>
          <a:prstGeom prst="rect">
            <a:avLst/>
          </a:prstGeom>
          <a:noFill/>
          <a:ln w="76200">
            <a:solidFill>
              <a:srgbClr val="8A0A3A"/>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9"/>
          <p:cNvSpPr txBox="1">
            <a:spLocks noGrp="1"/>
          </p:cNvSpPr>
          <p:nvPr>
            <p:ph type="subTitle" idx="1"/>
          </p:nvPr>
        </p:nvSpPr>
        <p:spPr>
          <a:xfrm>
            <a:off x="4572000" y="1757974"/>
            <a:ext cx="3671245" cy="2886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605"/>
              <a:buFont typeface="Arial"/>
              <a:buNone/>
            </a:pPr>
            <a:r>
              <a:rPr lang="en" dirty="0">
                <a:solidFill>
                  <a:schemeClr val="tx1"/>
                </a:solidFill>
              </a:rPr>
              <a:t> </a:t>
            </a:r>
            <a:r>
              <a:rPr lang="en-US" dirty="0">
                <a:solidFill>
                  <a:schemeClr val="tx1"/>
                </a:solidFill>
              </a:rPr>
              <a:t>The belief that only knowledge obtained from scientific research is valid</a:t>
            </a:r>
            <a:endParaRPr sz="2440" dirty="0">
              <a:solidFill>
                <a:schemeClr val="tx1"/>
              </a:solidFill>
              <a:latin typeface="Calibri"/>
              <a:ea typeface="Calibri"/>
              <a:cs typeface="Calibri"/>
              <a:sym typeface="Calibri"/>
            </a:endParaRPr>
          </a:p>
        </p:txBody>
      </p:sp>
      <p:sp>
        <p:nvSpPr>
          <p:cNvPr id="140" name="Google Shape;140;p29"/>
          <p:cNvSpPr/>
          <p:nvPr/>
        </p:nvSpPr>
        <p:spPr>
          <a:xfrm>
            <a:off x="311700" y="188375"/>
            <a:ext cx="8383200" cy="1116000"/>
          </a:xfrm>
          <a:prstGeom prst="roundRect">
            <a:avLst>
              <a:gd name="adj" fmla="val 16667"/>
            </a:avLst>
          </a:prstGeom>
          <a:solidFill>
            <a:srgbClr val="8A0A3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1" name="Google Shape;141;p29"/>
          <p:cNvSpPr txBox="1"/>
          <p:nvPr/>
        </p:nvSpPr>
        <p:spPr>
          <a:xfrm>
            <a:off x="1217350" y="188375"/>
            <a:ext cx="7173000" cy="96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300" dirty="0">
                <a:solidFill>
                  <a:schemeClr val="bg1"/>
                </a:solidFill>
                <a:latin typeface="Calibri"/>
                <a:ea typeface="Calibri"/>
                <a:cs typeface="Calibri"/>
                <a:sym typeface="Calibri"/>
              </a:rPr>
              <a:t>            Scientism</a:t>
            </a:r>
            <a:endParaRPr sz="5300" dirty="0">
              <a:solidFill>
                <a:schemeClr val="bg1"/>
              </a:solidFill>
              <a:latin typeface="Calibri"/>
              <a:ea typeface="Calibri"/>
              <a:cs typeface="Calibri"/>
              <a:sym typeface="Calibri"/>
            </a:endParaRPr>
          </a:p>
        </p:txBody>
      </p:sp>
      <p:sp>
        <p:nvSpPr>
          <p:cNvPr id="142" name="Google Shape;142;p29"/>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3" name="Google Shape;143;p29"/>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rPr>
              <a:t>Key</a:t>
            </a:r>
            <a:endParaRPr sz="1600" b="1">
              <a:solidFill>
                <a:schemeClr val="dk1"/>
              </a:solidFill>
            </a:endParaRPr>
          </a:p>
          <a:p>
            <a:pPr marL="0" lvl="0" indent="0" algn="ctr" rtl="0">
              <a:spcBef>
                <a:spcPts val="0"/>
              </a:spcBef>
              <a:spcAft>
                <a:spcPts val="0"/>
              </a:spcAft>
              <a:buNone/>
            </a:pPr>
            <a:r>
              <a:rPr lang="en" sz="1600" b="1">
                <a:solidFill>
                  <a:schemeClr val="dk1"/>
                </a:solidFill>
              </a:rPr>
              <a:t>Vocab</a:t>
            </a:r>
            <a:endParaRPr/>
          </a:p>
        </p:txBody>
      </p:sp>
      <p:pic>
        <p:nvPicPr>
          <p:cNvPr id="3074" name="Picture 2" descr="https://lh7-us.googleusercontent.com/JurGfFuwp-HcBA74EyMI5Tgi8yCuRKhjBXtdr0SO_4hbbxgneVPNOy2yTTczQMnsz_GzzS6a2ayyN_j1bA2JHq8Ligh_VdpLBnY0yccbcOTzajO4kRxHbSjQH6eGQzQz49REKCSvWOp_n_U7_yxKznlEjA=s20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360" y="2476990"/>
            <a:ext cx="3371215" cy="1448569"/>
          </a:xfrm>
          <a:prstGeom prst="rect">
            <a:avLst/>
          </a:prstGeom>
          <a:noFill/>
          <a:ln w="38100">
            <a:noFill/>
          </a:ln>
          <a:extLst>
            <a:ext uri="{909E8E84-426E-40DD-AFC4-6F175D3DCCD1}">
              <a14:hiddenFill xmlns:a14="http://schemas.microsoft.com/office/drawing/2010/main">
                <a:solidFill>
                  <a:srgbClr val="FFFFFF"/>
                </a:solidFill>
              </a14:hiddenFill>
            </a:ext>
          </a:extLst>
        </p:spPr>
      </p:pic>
    </p:spTree>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30"/>
          <p:cNvPicPr preferRelativeResize="0"/>
          <p:nvPr/>
        </p:nvPicPr>
        <p:blipFill rotWithShape="1">
          <a:blip r:embed="rId3">
            <a:alphaModFix/>
          </a:blip>
          <a:srcRect l="26003" r="40624" b="9828"/>
          <a:stretch/>
        </p:blipFill>
        <p:spPr>
          <a:xfrm>
            <a:off x="2922311" y="0"/>
            <a:ext cx="3383538" cy="5143500"/>
          </a:xfrm>
          <a:prstGeom prst="rect">
            <a:avLst/>
          </a:prstGeom>
          <a:noFill/>
          <a:ln>
            <a:noFill/>
          </a:ln>
        </p:spPr>
      </p:pic>
      <p:sp>
        <p:nvSpPr>
          <p:cNvPr id="150" name="Google Shape;150;p30"/>
          <p:cNvSpPr/>
          <p:nvPr/>
        </p:nvSpPr>
        <p:spPr>
          <a:xfrm rot="-10586107">
            <a:off x="2954683" y="2713225"/>
            <a:ext cx="2904520" cy="1548298"/>
          </a:xfrm>
          <a:prstGeom prst="wedgeEllipseCallout">
            <a:avLst>
              <a:gd name="adj1" fmla="val -20833"/>
              <a:gd name="adj2" fmla="val 62500"/>
            </a:avLst>
          </a:prstGeom>
          <a:solidFill>
            <a:srgbClr val="45818E"/>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1" name="Google Shape;151;p30"/>
          <p:cNvSpPr/>
          <p:nvPr/>
        </p:nvSpPr>
        <p:spPr>
          <a:xfrm rot="-6642515">
            <a:off x="1097681" y="432654"/>
            <a:ext cx="1714577" cy="2681787"/>
          </a:xfrm>
          <a:prstGeom prst="wedgeEllipseCallout">
            <a:avLst>
              <a:gd name="adj1" fmla="val -20833"/>
              <a:gd name="adj2" fmla="val 62500"/>
            </a:avLst>
          </a:prstGeom>
          <a:solidFill>
            <a:srgbClr val="8A0A3A"/>
          </a:solidFill>
          <a:ln w="28575" cap="flat" cmpd="sng">
            <a:solidFill>
              <a:srgbClr val="66292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2" name="Google Shape;152;p30"/>
          <p:cNvSpPr/>
          <p:nvPr/>
        </p:nvSpPr>
        <p:spPr>
          <a:xfrm rot="5241652">
            <a:off x="5488689" y="-108896"/>
            <a:ext cx="2091418" cy="2856638"/>
          </a:xfrm>
          <a:prstGeom prst="wedgeEllipseCallout">
            <a:avLst>
              <a:gd name="adj1" fmla="val -20833"/>
              <a:gd name="adj2" fmla="val 62500"/>
            </a:avLst>
          </a:prstGeom>
          <a:solidFill>
            <a:schemeClr val="tx1"/>
          </a:solidFill>
          <a:ln w="28575" cap="flat" cmpd="sng">
            <a:solidFill>
              <a:schemeClr val="bg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3" name="Google Shape;153;p30"/>
          <p:cNvSpPr txBox="1"/>
          <p:nvPr/>
        </p:nvSpPr>
        <p:spPr>
          <a:xfrm>
            <a:off x="931687" y="730577"/>
            <a:ext cx="1804200" cy="473400"/>
          </a:xfrm>
          <a:prstGeom prst="rect">
            <a:avLst/>
          </a:prstGeom>
          <a:solidFill>
            <a:schemeClr val="lt1"/>
          </a:solidFill>
          <a:ln w="28575" cap="flat" cmpd="sng">
            <a:solidFill>
              <a:srgbClr val="662924"/>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rgbClr val="8A0A3A"/>
                </a:solidFill>
                <a:latin typeface="Calibri"/>
                <a:ea typeface="Calibri"/>
                <a:cs typeface="Calibri"/>
                <a:sym typeface="Calibri"/>
              </a:rPr>
              <a:t>Fundamentalism</a:t>
            </a:r>
            <a:endParaRPr sz="1800" b="1" dirty="0">
              <a:solidFill>
                <a:srgbClr val="8A0A3A"/>
              </a:solidFill>
              <a:latin typeface="Calibri"/>
              <a:ea typeface="Calibri"/>
              <a:cs typeface="Calibri"/>
              <a:sym typeface="Calibri"/>
            </a:endParaRPr>
          </a:p>
        </p:txBody>
      </p:sp>
      <p:sp>
        <p:nvSpPr>
          <p:cNvPr id="154" name="Google Shape;154;p30"/>
          <p:cNvSpPr txBox="1"/>
          <p:nvPr/>
        </p:nvSpPr>
        <p:spPr>
          <a:xfrm>
            <a:off x="3803193" y="4089051"/>
            <a:ext cx="1207500" cy="409500"/>
          </a:xfrm>
          <a:prstGeom prst="rect">
            <a:avLst/>
          </a:prstGeom>
          <a:solidFill>
            <a:schemeClr val="lt1"/>
          </a:solidFill>
          <a:ln w="28575" cap="flat" cmpd="sng">
            <a:solidFill>
              <a:srgbClr val="3A6C7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rgbClr val="45818E"/>
                </a:solidFill>
                <a:latin typeface="Calibri"/>
                <a:ea typeface="Calibri"/>
                <a:cs typeface="Calibri"/>
                <a:sym typeface="Calibri"/>
              </a:rPr>
              <a:t>Scientism</a:t>
            </a:r>
            <a:endParaRPr sz="1800" b="1" dirty="0">
              <a:solidFill>
                <a:srgbClr val="45818E"/>
              </a:solidFill>
              <a:latin typeface="Calibri"/>
              <a:ea typeface="Calibri"/>
              <a:cs typeface="Calibri"/>
              <a:sym typeface="Calibri"/>
            </a:endParaRPr>
          </a:p>
        </p:txBody>
      </p:sp>
      <p:sp>
        <p:nvSpPr>
          <p:cNvPr id="155" name="Google Shape;155;p30"/>
          <p:cNvSpPr txBox="1"/>
          <p:nvPr/>
        </p:nvSpPr>
        <p:spPr>
          <a:xfrm>
            <a:off x="5985666" y="182309"/>
            <a:ext cx="1317900" cy="409500"/>
          </a:xfrm>
          <a:prstGeom prst="rect">
            <a:avLst/>
          </a:prstGeom>
          <a:solidFill>
            <a:schemeClr val="lt1"/>
          </a:solidFill>
          <a:ln w="28575" cap="flat" cmpd="sng">
            <a:solidFill>
              <a:schemeClr val="bg1">
                <a:lumMod val="50000"/>
              </a:schemeClr>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chemeClr val="tx1"/>
                </a:solidFill>
                <a:latin typeface="Calibri"/>
                <a:ea typeface="Calibri"/>
                <a:cs typeface="Calibri"/>
                <a:sym typeface="Calibri"/>
              </a:rPr>
              <a:t>Catholicism</a:t>
            </a:r>
            <a:endParaRPr sz="1800" b="1" dirty="0">
              <a:solidFill>
                <a:schemeClr val="tx1"/>
              </a:solidFill>
              <a:latin typeface="Calibri"/>
              <a:ea typeface="Calibri"/>
              <a:cs typeface="Calibri"/>
              <a:sym typeface="Calibri"/>
            </a:endParaRPr>
          </a:p>
        </p:txBody>
      </p:sp>
      <p:sp>
        <p:nvSpPr>
          <p:cNvPr id="156" name="Google Shape;156;p30"/>
          <p:cNvSpPr txBox="1"/>
          <p:nvPr/>
        </p:nvSpPr>
        <p:spPr>
          <a:xfrm>
            <a:off x="1010869" y="1319423"/>
            <a:ext cx="2015275" cy="130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solidFill>
                  <a:schemeClr val="lt1"/>
                </a:solidFill>
              </a:rPr>
              <a:t>“Scripture cannot be in error in faith, salvation, science or history!”</a:t>
            </a:r>
            <a:endParaRPr sz="1600" dirty="0">
              <a:solidFill>
                <a:schemeClr val="lt1"/>
              </a:solidFill>
            </a:endParaRPr>
          </a:p>
        </p:txBody>
      </p:sp>
      <p:sp>
        <p:nvSpPr>
          <p:cNvPr id="157" name="Google Shape;157;p30"/>
          <p:cNvSpPr txBox="1"/>
          <p:nvPr/>
        </p:nvSpPr>
        <p:spPr>
          <a:xfrm>
            <a:off x="3149193" y="2932277"/>
            <a:ext cx="2515500" cy="130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chemeClr val="lt1"/>
                </a:solidFill>
              </a:rPr>
              <a:t>“Science has disproved the Bible! Miracles are impossible. Scripture is fantasy and myth.”</a:t>
            </a:r>
            <a:endParaRPr sz="1600" dirty="0">
              <a:solidFill>
                <a:schemeClr val="lt1"/>
              </a:solidFill>
            </a:endParaRPr>
          </a:p>
        </p:txBody>
      </p:sp>
      <p:sp>
        <p:nvSpPr>
          <p:cNvPr id="158" name="Google Shape;158;p30"/>
          <p:cNvSpPr txBox="1"/>
          <p:nvPr/>
        </p:nvSpPr>
        <p:spPr>
          <a:xfrm>
            <a:off x="5433998" y="730577"/>
            <a:ext cx="2200800" cy="130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dirty="0">
                <a:solidFill>
                  <a:schemeClr val="bg1"/>
                </a:solidFill>
              </a:rPr>
              <a:t>“Fellas, calm down!  Faith does not fear reason. Truth cannot contradict truth!”</a:t>
            </a:r>
            <a:endParaRPr sz="1600" b="1" dirty="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4" name="Google Shape;166;p31">
            <a:extLst>
              <a:ext uri="{FF2B5EF4-FFF2-40B4-BE49-F238E27FC236}">
                <a16:creationId xmlns:a16="http://schemas.microsoft.com/office/drawing/2014/main" id="{47543B1F-94D3-1DD3-FD81-C28DAC42B724}"/>
              </a:ext>
            </a:extLst>
          </p:cNvPr>
          <p:cNvSpPr/>
          <p:nvPr/>
        </p:nvSpPr>
        <p:spPr>
          <a:xfrm>
            <a:off x="3414049" y="3621435"/>
            <a:ext cx="5014200" cy="1130400"/>
          </a:xfrm>
          <a:prstGeom prst="can">
            <a:avLst>
              <a:gd name="adj" fmla="val 27106"/>
            </a:avLst>
          </a:prstGeom>
          <a:solidFill>
            <a:srgbClr val="CD9EB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 name="Google Shape;166;p31">
            <a:extLst>
              <a:ext uri="{FF2B5EF4-FFF2-40B4-BE49-F238E27FC236}">
                <a16:creationId xmlns:a16="http://schemas.microsoft.com/office/drawing/2014/main" id="{D3B36789-5BE7-598E-4B9C-B27969D3DF85}"/>
              </a:ext>
            </a:extLst>
          </p:cNvPr>
          <p:cNvSpPr/>
          <p:nvPr/>
        </p:nvSpPr>
        <p:spPr>
          <a:xfrm>
            <a:off x="3414050" y="2598340"/>
            <a:ext cx="5014200" cy="1130400"/>
          </a:xfrm>
          <a:prstGeom prst="can">
            <a:avLst>
              <a:gd name="adj" fmla="val 27106"/>
            </a:avLst>
          </a:prstGeom>
          <a:solidFill>
            <a:srgbClr val="D0800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Google Shape;166;p31">
            <a:extLst>
              <a:ext uri="{FF2B5EF4-FFF2-40B4-BE49-F238E27FC236}">
                <a16:creationId xmlns:a16="http://schemas.microsoft.com/office/drawing/2014/main" id="{AA3B22CB-CF3C-B332-E065-B35F4B37446D}"/>
              </a:ext>
            </a:extLst>
          </p:cNvPr>
          <p:cNvSpPr/>
          <p:nvPr/>
        </p:nvSpPr>
        <p:spPr>
          <a:xfrm>
            <a:off x="3414050" y="1575245"/>
            <a:ext cx="5014200" cy="1130400"/>
          </a:xfrm>
          <a:prstGeom prst="can">
            <a:avLst>
              <a:gd name="adj" fmla="val 27106"/>
            </a:avLst>
          </a:prstGeom>
          <a:solidFill>
            <a:srgbClr val="D2C11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6" name="Google Shape;166;p31"/>
          <p:cNvSpPr/>
          <p:nvPr/>
        </p:nvSpPr>
        <p:spPr>
          <a:xfrm>
            <a:off x="3414050" y="552150"/>
            <a:ext cx="5014200" cy="1130400"/>
          </a:xfrm>
          <a:prstGeom prst="can">
            <a:avLst>
              <a:gd name="adj" fmla="val 27106"/>
            </a:avLst>
          </a:prstGeom>
          <a:solidFill>
            <a:srgbClr val="8C36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1" name="Google Shape;171;p31"/>
          <p:cNvSpPr txBox="1"/>
          <p:nvPr/>
        </p:nvSpPr>
        <p:spPr>
          <a:xfrm>
            <a:off x="297738" y="458250"/>
            <a:ext cx="2769000" cy="19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400" dirty="0">
                <a:solidFill>
                  <a:srgbClr val="8A0A3A"/>
                </a:solidFill>
                <a:latin typeface="Calibri"/>
                <a:ea typeface="Calibri"/>
                <a:cs typeface="Calibri"/>
                <a:sym typeface="Calibri"/>
              </a:rPr>
              <a:t>Scripture has Four Layers of Meaning…</a:t>
            </a:r>
            <a:endParaRPr sz="3400" dirty="0">
              <a:solidFill>
                <a:srgbClr val="8A0A3A"/>
              </a:solidFill>
              <a:latin typeface="Calibri"/>
              <a:ea typeface="Calibri"/>
              <a:cs typeface="Calibri"/>
              <a:sym typeface="Calibri"/>
            </a:endParaRPr>
          </a:p>
        </p:txBody>
      </p:sp>
      <p:pic>
        <p:nvPicPr>
          <p:cNvPr id="172" name="Google Shape;172;p31"/>
          <p:cNvPicPr preferRelativeResize="0"/>
          <p:nvPr/>
        </p:nvPicPr>
        <p:blipFill rotWithShape="1">
          <a:blip r:embed="rId3">
            <a:alphaModFix/>
          </a:blip>
          <a:srcRect l="6254" t="10304" r="36314" b="5781"/>
          <a:stretch/>
        </p:blipFill>
        <p:spPr>
          <a:xfrm>
            <a:off x="454467" y="2486963"/>
            <a:ext cx="2455534" cy="2022525"/>
          </a:xfrm>
          <a:prstGeom prst="rect">
            <a:avLst/>
          </a:prstGeom>
          <a:noFill/>
          <a:ln w="76200" cap="flat" cmpd="sng">
            <a:solidFill>
              <a:schemeClr val="lt1"/>
            </a:solidFill>
            <a:prstDash val="solid"/>
            <a:round/>
            <a:headEnd type="none" w="sm" len="sm"/>
            <a:tailEnd type="none" w="sm" len="sm"/>
          </a:ln>
        </p:spPr>
      </p:pic>
      <p:sp>
        <p:nvSpPr>
          <p:cNvPr id="5" name="TextBox 4">
            <a:extLst>
              <a:ext uri="{FF2B5EF4-FFF2-40B4-BE49-F238E27FC236}">
                <a16:creationId xmlns:a16="http://schemas.microsoft.com/office/drawing/2014/main" id="{C45A827C-E364-781F-330B-10874F84A2D2}"/>
              </a:ext>
            </a:extLst>
          </p:cNvPr>
          <p:cNvSpPr txBox="1"/>
          <p:nvPr/>
        </p:nvSpPr>
        <p:spPr>
          <a:xfrm>
            <a:off x="4390986" y="974031"/>
            <a:ext cx="2915728" cy="646331"/>
          </a:xfrm>
          <a:prstGeom prst="rect">
            <a:avLst/>
          </a:prstGeom>
          <a:noFill/>
        </p:spPr>
        <p:txBody>
          <a:bodyPr wrap="square" rtlCol="0">
            <a:spAutoFit/>
          </a:bodyPr>
          <a:lstStyle/>
          <a:p>
            <a:pPr algn="ctr"/>
            <a:r>
              <a:rPr lang="en-US" sz="3600" b="1" spc="600" dirty="0">
                <a:ln>
                  <a:solidFill>
                    <a:schemeClr val="tx1"/>
                  </a:solidFill>
                </a:ln>
                <a:solidFill>
                  <a:schemeClr val="bg1"/>
                </a:solidFill>
              </a:rPr>
              <a:t>Literal</a:t>
            </a:r>
          </a:p>
        </p:txBody>
      </p:sp>
      <p:sp>
        <p:nvSpPr>
          <p:cNvPr id="6" name="TextBox 5">
            <a:extLst>
              <a:ext uri="{FF2B5EF4-FFF2-40B4-BE49-F238E27FC236}">
                <a16:creationId xmlns:a16="http://schemas.microsoft.com/office/drawing/2014/main" id="{89798709-13B3-C914-88C4-962214D5DD0D}"/>
              </a:ext>
            </a:extLst>
          </p:cNvPr>
          <p:cNvSpPr txBox="1"/>
          <p:nvPr/>
        </p:nvSpPr>
        <p:spPr>
          <a:xfrm>
            <a:off x="4156249" y="1942678"/>
            <a:ext cx="3529799" cy="646331"/>
          </a:xfrm>
          <a:prstGeom prst="rect">
            <a:avLst/>
          </a:prstGeom>
          <a:noFill/>
        </p:spPr>
        <p:txBody>
          <a:bodyPr wrap="square" rtlCol="0">
            <a:spAutoFit/>
          </a:bodyPr>
          <a:lstStyle/>
          <a:p>
            <a:pPr algn="ctr"/>
            <a:r>
              <a:rPr lang="en-US" sz="3600" b="1" spc="600" dirty="0">
                <a:ln>
                  <a:solidFill>
                    <a:schemeClr val="tx1"/>
                  </a:solidFill>
                </a:ln>
                <a:solidFill>
                  <a:schemeClr val="bg1"/>
                </a:solidFill>
              </a:rPr>
              <a:t>Allegorical</a:t>
            </a:r>
          </a:p>
        </p:txBody>
      </p:sp>
      <p:sp>
        <p:nvSpPr>
          <p:cNvPr id="7" name="TextBox 6">
            <a:extLst>
              <a:ext uri="{FF2B5EF4-FFF2-40B4-BE49-F238E27FC236}">
                <a16:creationId xmlns:a16="http://schemas.microsoft.com/office/drawing/2014/main" id="{6276B4E5-79FB-D9AB-284D-D4C1E2DAEB4D}"/>
              </a:ext>
            </a:extLst>
          </p:cNvPr>
          <p:cNvSpPr txBox="1"/>
          <p:nvPr/>
        </p:nvSpPr>
        <p:spPr>
          <a:xfrm>
            <a:off x="4463284" y="2989554"/>
            <a:ext cx="2915728" cy="646331"/>
          </a:xfrm>
          <a:prstGeom prst="rect">
            <a:avLst/>
          </a:prstGeom>
          <a:noFill/>
        </p:spPr>
        <p:txBody>
          <a:bodyPr wrap="square" rtlCol="0">
            <a:spAutoFit/>
          </a:bodyPr>
          <a:lstStyle/>
          <a:p>
            <a:pPr algn="ctr"/>
            <a:r>
              <a:rPr lang="en-US" sz="3600" b="1" spc="600" dirty="0">
                <a:ln>
                  <a:solidFill>
                    <a:schemeClr val="tx1"/>
                  </a:solidFill>
                </a:ln>
                <a:solidFill>
                  <a:schemeClr val="bg1"/>
                </a:solidFill>
              </a:rPr>
              <a:t>Moral</a:t>
            </a:r>
          </a:p>
        </p:txBody>
      </p:sp>
      <p:sp>
        <p:nvSpPr>
          <p:cNvPr id="8" name="TextBox 7">
            <a:extLst>
              <a:ext uri="{FF2B5EF4-FFF2-40B4-BE49-F238E27FC236}">
                <a16:creationId xmlns:a16="http://schemas.microsoft.com/office/drawing/2014/main" id="{F59CA54F-EA46-4995-36AA-265606B0CB68}"/>
              </a:ext>
            </a:extLst>
          </p:cNvPr>
          <p:cNvSpPr txBox="1"/>
          <p:nvPr/>
        </p:nvSpPr>
        <p:spPr>
          <a:xfrm>
            <a:off x="3984588" y="4012649"/>
            <a:ext cx="3873120" cy="646331"/>
          </a:xfrm>
          <a:prstGeom prst="rect">
            <a:avLst/>
          </a:prstGeom>
          <a:noFill/>
        </p:spPr>
        <p:txBody>
          <a:bodyPr wrap="square" rtlCol="0">
            <a:spAutoFit/>
          </a:bodyPr>
          <a:lstStyle/>
          <a:p>
            <a:pPr algn="ctr"/>
            <a:r>
              <a:rPr lang="en-US" sz="3600" b="1" spc="600" dirty="0">
                <a:ln>
                  <a:solidFill>
                    <a:schemeClr val="tx1"/>
                  </a:solidFill>
                </a:ln>
                <a:solidFill>
                  <a:schemeClr val="bg1"/>
                </a:solidFill>
              </a:rPr>
              <a:t>Anagogical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2"/>
          <p:cNvSpPr txBox="1">
            <a:spLocks noGrp="1"/>
          </p:cNvSpPr>
          <p:nvPr>
            <p:ph type="title"/>
          </p:nvPr>
        </p:nvSpPr>
        <p:spPr>
          <a:xfrm>
            <a:off x="0" y="329850"/>
            <a:ext cx="9144000" cy="572700"/>
          </a:xfrm>
          <a:prstGeom prst="rect">
            <a:avLst/>
          </a:prstGeom>
          <a:solidFill>
            <a:srgbClr val="8A0A3A"/>
          </a:solidFill>
          <a:ln w="9525" cap="flat" cmpd="sng">
            <a:solidFill>
              <a:srgbClr val="5B0F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520" b="1" dirty="0">
                <a:solidFill>
                  <a:schemeClr val="bg1"/>
                </a:solidFill>
                <a:latin typeface="Calibri"/>
                <a:ea typeface="Calibri"/>
                <a:cs typeface="Calibri"/>
                <a:sym typeface="Calibri"/>
              </a:rPr>
              <a:t>Leo the L.L.A.M.A. teaches about the Four Layers of meaning</a:t>
            </a:r>
            <a:endParaRPr sz="2520" b="1" dirty="0">
              <a:solidFill>
                <a:schemeClr val="bg1"/>
              </a:solidFill>
              <a:latin typeface="Calibri"/>
              <a:ea typeface="Calibri"/>
              <a:cs typeface="Calibri"/>
              <a:sym typeface="Calibri"/>
            </a:endParaRPr>
          </a:p>
        </p:txBody>
      </p:sp>
      <p:sp>
        <p:nvSpPr>
          <p:cNvPr id="178" name="Google Shape;178;p32"/>
          <p:cNvSpPr txBox="1">
            <a:spLocks noGrp="1"/>
          </p:cNvSpPr>
          <p:nvPr>
            <p:ph type="body" idx="1"/>
          </p:nvPr>
        </p:nvSpPr>
        <p:spPr>
          <a:xfrm>
            <a:off x="4204608" y="1203325"/>
            <a:ext cx="4327071" cy="3640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605"/>
              <a:buNone/>
            </a:pPr>
            <a:r>
              <a:rPr lang="en" sz="2090" b="1" dirty="0">
                <a:solidFill>
                  <a:srgbClr val="8A0A3A"/>
                </a:solidFill>
                <a:latin typeface="Calibri"/>
                <a:ea typeface="Calibri"/>
                <a:cs typeface="Calibri"/>
                <a:sym typeface="Calibri"/>
              </a:rPr>
              <a:t>Catholic Bible Interpretation </a:t>
            </a:r>
            <a:endParaRPr lang="en-US" sz="2090" b="1" dirty="0">
              <a:solidFill>
                <a:srgbClr val="8A0A3A"/>
              </a:solidFill>
              <a:latin typeface="Calibri"/>
              <a:ea typeface="Calibri"/>
              <a:cs typeface="Calibri"/>
              <a:sym typeface="Calibri"/>
            </a:endParaRPr>
          </a:p>
          <a:p>
            <a:pPr marL="0" lvl="0" indent="0" algn="l" rtl="0">
              <a:spcBef>
                <a:spcPts val="1200"/>
              </a:spcBef>
              <a:spcAft>
                <a:spcPts val="0"/>
              </a:spcAft>
              <a:buSzPts val="605"/>
              <a:buNone/>
            </a:pPr>
            <a:r>
              <a:rPr lang="en-US" sz="1706" dirty="0">
                <a:solidFill>
                  <a:schemeClr val="accent4">
                    <a:lumMod val="50000"/>
                  </a:schemeClr>
                </a:solidFill>
                <a:latin typeface="Calibri"/>
                <a:ea typeface="Calibri"/>
                <a:cs typeface="Calibri"/>
                <a:sym typeface="Calibri"/>
              </a:rPr>
              <a:t>       </a:t>
            </a:r>
            <a:r>
              <a:rPr lang="en-US" sz="1706" dirty="0">
                <a:solidFill>
                  <a:srgbClr val="8A0A3A"/>
                </a:solidFill>
                <a:latin typeface="Calibri"/>
                <a:ea typeface="Calibri"/>
                <a:cs typeface="Calibri"/>
                <a:sym typeface="Calibri"/>
              </a:rPr>
              <a:t> </a:t>
            </a:r>
            <a:r>
              <a:rPr lang="en-US" b="1" u="sng" dirty="0">
                <a:solidFill>
                  <a:srgbClr val="8A0A3A"/>
                </a:solidFill>
                <a:latin typeface="Calibri"/>
                <a:ea typeface="Calibri"/>
                <a:cs typeface="Calibri"/>
                <a:sym typeface="Calibri"/>
              </a:rPr>
              <a:t>L</a:t>
            </a:r>
            <a:r>
              <a:rPr lang="en-US" sz="1090" b="1" dirty="0">
                <a:solidFill>
                  <a:schemeClr val="accent4">
                    <a:lumMod val="50000"/>
                  </a:schemeClr>
                </a:solidFill>
                <a:latin typeface="Calibri"/>
                <a:ea typeface="Calibri"/>
                <a:cs typeface="Calibri"/>
                <a:sym typeface="Calibri"/>
              </a:rPr>
              <a:t>ooks for</a:t>
            </a:r>
          </a:p>
          <a:p>
            <a:pPr marL="0" lvl="0" indent="0" algn="l" rtl="0">
              <a:spcBef>
                <a:spcPts val="1200"/>
              </a:spcBef>
              <a:spcAft>
                <a:spcPts val="0"/>
              </a:spcAft>
              <a:buSzPts val="605"/>
              <a:buNone/>
            </a:pPr>
            <a:r>
              <a:rPr lang="en" sz="1090" b="1" dirty="0">
                <a:solidFill>
                  <a:schemeClr val="accent4">
                    <a:lumMod val="50000"/>
                  </a:schemeClr>
                </a:solidFill>
                <a:latin typeface="Calibri"/>
                <a:ea typeface="Calibri"/>
                <a:cs typeface="Calibri"/>
                <a:sym typeface="Calibri"/>
              </a:rPr>
              <a:t>1. </a:t>
            </a:r>
            <a:r>
              <a:rPr lang="en" sz="1090" b="1" u="sng" dirty="0">
                <a:solidFill>
                  <a:schemeClr val="accent4">
                    <a:lumMod val="50000"/>
                  </a:schemeClr>
                </a:solidFill>
                <a:latin typeface="Calibri"/>
                <a:ea typeface="Calibri"/>
                <a:cs typeface="Calibri"/>
                <a:sym typeface="Calibri"/>
              </a:rPr>
              <a:t>The </a:t>
            </a:r>
            <a:r>
              <a:rPr lang="en" b="1" u="sng" dirty="0">
                <a:solidFill>
                  <a:srgbClr val="8A0A3A"/>
                </a:solidFill>
                <a:latin typeface="Calibri"/>
                <a:ea typeface="Calibri"/>
                <a:cs typeface="Calibri"/>
                <a:sym typeface="Calibri"/>
              </a:rPr>
              <a:t>L</a:t>
            </a:r>
            <a:r>
              <a:rPr lang="en" sz="1090" b="1" u="sng" dirty="0">
                <a:solidFill>
                  <a:schemeClr val="accent4">
                    <a:lumMod val="50000"/>
                  </a:schemeClr>
                </a:solidFill>
                <a:latin typeface="Calibri"/>
                <a:ea typeface="Calibri"/>
                <a:cs typeface="Calibri"/>
                <a:sym typeface="Calibri"/>
              </a:rPr>
              <a:t>iteral sense</a:t>
            </a:r>
            <a:r>
              <a:rPr lang="en" sz="1090" b="1" dirty="0">
                <a:solidFill>
                  <a:schemeClr val="accent4">
                    <a:lumMod val="50000"/>
                  </a:schemeClr>
                </a:solidFill>
                <a:latin typeface="Calibri"/>
                <a:ea typeface="Calibri"/>
                <a:cs typeface="Calibri"/>
                <a:sym typeface="Calibri"/>
              </a:rPr>
              <a:t>: the meaning conveyed by the words of Scripture as written. </a:t>
            </a:r>
            <a:endParaRPr sz="1090" b="1" dirty="0">
              <a:solidFill>
                <a:schemeClr val="accent4">
                  <a:lumMod val="50000"/>
                </a:schemeClr>
              </a:solidFill>
              <a:latin typeface="Calibri"/>
              <a:ea typeface="Calibri"/>
              <a:cs typeface="Calibri"/>
              <a:sym typeface="Calibri"/>
            </a:endParaRPr>
          </a:p>
          <a:p>
            <a:pPr marL="0" lvl="0" indent="0" algn="l" rtl="0">
              <a:spcBef>
                <a:spcPts val="1200"/>
              </a:spcBef>
              <a:spcAft>
                <a:spcPts val="0"/>
              </a:spcAft>
              <a:buSzPts val="605"/>
              <a:buNone/>
            </a:pPr>
            <a:r>
              <a:rPr lang="en" sz="1090" b="1" dirty="0">
                <a:solidFill>
                  <a:schemeClr val="accent4">
                    <a:lumMod val="50000"/>
                  </a:schemeClr>
                </a:solidFill>
                <a:latin typeface="Calibri"/>
                <a:ea typeface="Calibri"/>
                <a:cs typeface="Calibri"/>
                <a:sym typeface="Calibri"/>
              </a:rPr>
              <a:t>2. The spiritual sense:</a:t>
            </a:r>
            <a:endParaRPr lang="en-US" sz="1090" b="1" dirty="0">
              <a:solidFill>
                <a:schemeClr val="accent4">
                  <a:lumMod val="50000"/>
                </a:schemeClr>
              </a:solidFill>
              <a:latin typeface="Calibri"/>
              <a:ea typeface="Calibri"/>
              <a:cs typeface="Calibri"/>
              <a:sym typeface="Calibri"/>
            </a:endParaRPr>
          </a:p>
          <a:p>
            <a:pPr marL="274320" lvl="0" indent="0" algn="l" rtl="0">
              <a:spcBef>
                <a:spcPts val="300"/>
              </a:spcBef>
              <a:spcAft>
                <a:spcPts val="0"/>
              </a:spcAft>
              <a:buSzPts val="605"/>
              <a:buNone/>
            </a:pPr>
            <a:r>
              <a:rPr lang="en" sz="1090" b="1" dirty="0">
                <a:solidFill>
                  <a:schemeClr val="accent4">
                    <a:lumMod val="50000"/>
                  </a:schemeClr>
                </a:solidFill>
                <a:latin typeface="Calibri"/>
                <a:ea typeface="Calibri"/>
                <a:cs typeface="Calibri"/>
                <a:sym typeface="Calibri"/>
              </a:rPr>
              <a:t>a.</a:t>
            </a:r>
            <a:r>
              <a:rPr lang="en-US" sz="1090" b="1" dirty="0">
                <a:solidFill>
                  <a:schemeClr val="accent4">
                    <a:lumMod val="50000"/>
                  </a:schemeClr>
                </a:solidFill>
                <a:latin typeface="Calibri"/>
                <a:ea typeface="Calibri"/>
                <a:cs typeface="Calibri"/>
                <a:sym typeface="Calibri"/>
              </a:rPr>
              <a:t> </a:t>
            </a:r>
            <a:r>
              <a:rPr lang="en-US" b="1" u="sng" dirty="0">
                <a:solidFill>
                  <a:srgbClr val="8A0A3A"/>
                </a:solidFill>
                <a:latin typeface="Calibri"/>
                <a:ea typeface="Calibri"/>
                <a:cs typeface="Calibri"/>
                <a:sym typeface="Calibri"/>
              </a:rPr>
              <a:t>A</a:t>
            </a:r>
            <a:r>
              <a:rPr lang="en-US" sz="1090" b="1" u="sng" dirty="0">
                <a:solidFill>
                  <a:schemeClr val="accent4">
                    <a:lumMod val="50000"/>
                  </a:schemeClr>
                </a:solidFill>
                <a:latin typeface="Calibri"/>
                <a:ea typeface="Calibri"/>
                <a:cs typeface="Calibri"/>
                <a:sym typeface="Calibri"/>
              </a:rPr>
              <a:t>llegorical sense</a:t>
            </a:r>
            <a:r>
              <a:rPr lang="en-US" sz="1090" b="1" dirty="0">
                <a:solidFill>
                  <a:schemeClr val="accent4">
                    <a:lumMod val="50000"/>
                  </a:schemeClr>
                </a:solidFill>
                <a:latin typeface="Calibri"/>
                <a:ea typeface="Calibri"/>
                <a:cs typeface="Calibri"/>
                <a:sym typeface="Calibri"/>
              </a:rPr>
              <a:t>: recognizing the significance of events in the Bible as they relate to Christ through prophecy, typology and symbolism. </a:t>
            </a:r>
          </a:p>
          <a:p>
            <a:pPr marL="274320" lvl="0" indent="0" algn="l" rtl="0">
              <a:spcBef>
                <a:spcPts val="300"/>
              </a:spcBef>
              <a:spcAft>
                <a:spcPts val="0"/>
              </a:spcAft>
              <a:buSzPts val="605"/>
              <a:buNone/>
            </a:pPr>
            <a:r>
              <a:rPr lang="en" sz="1090" b="1" dirty="0">
                <a:solidFill>
                  <a:schemeClr val="accent4">
                    <a:lumMod val="50000"/>
                  </a:schemeClr>
                </a:solidFill>
                <a:latin typeface="Calibri"/>
                <a:ea typeface="Calibri"/>
                <a:cs typeface="Calibri"/>
                <a:sym typeface="Calibri"/>
              </a:rPr>
              <a:t>b. </a:t>
            </a:r>
            <a:r>
              <a:rPr lang="en" b="1" u="sng" dirty="0">
                <a:solidFill>
                  <a:srgbClr val="8A0A3A"/>
                </a:solidFill>
                <a:latin typeface="Calibri"/>
                <a:ea typeface="Calibri"/>
                <a:cs typeface="Calibri"/>
                <a:sym typeface="Calibri"/>
              </a:rPr>
              <a:t>M</a:t>
            </a:r>
            <a:r>
              <a:rPr lang="en" sz="1090" b="1" u="sng" dirty="0">
                <a:solidFill>
                  <a:schemeClr val="accent4">
                    <a:lumMod val="50000"/>
                  </a:schemeClr>
                </a:solidFill>
                <a:latin typeface="Calibri"/>
                <a:ea typeface="Calibri"/>
                <a:cs typeface="Calibri"/>
                <a:sym typeface="Calibri"/>
              </a:rPr>
              <a:t>oral sense</a:t>
            </a:r>
            <a:r>
              <a:rPr lang="en" sz="1090" b="1" dirty="0">
                <a:solidFill>
                  <a:schemeClr val="accent4">
                    <a:lumMod val="50000"/>
                  </a:schemeClr>
                </a:solidFill>
                <a:latin typeface="Calibri"/>
                <a:ea typeface="Calibri"/>
                <a:cs typeface="Calibri"/>
                <a:sym typeface="Calibri"/>
              </a:rPr>
              <a:t>: Scripture teaches us and encourages us how to live and act. </a:t>
            </a:r>
            <a:endParaRPr sz="1090" b="1" dirty="0">
              <a:solidFill>
                <a:schemeClr val="accent4">
                  <a:lumMod val="50000"/>
                </a:schemeClr>
              </a:solidFill>
              <a:latin typeface="Calibri"/>
              <a:ea typeface="Calibri"/>
              <a:cs typeface="Calibri"/>
              <a:sym typeface="Calibri"/>
            </a:endParaRPr>
          </a:p>
          <a:p>
            <a:pPr marL="274320" lvl="0" indent="0" algn="l" rtl="0">
              <a:spcBef>
                <a:spcPts val="300"/>
              </a:spcBef>
              <a:spcAft>
                <a:spcPts val="1200"/>
              </a:spcAft>
              <a:buSzPts val="605"/>
              <a:buNone/>
            </a:pPr>
            <a:r>
              <a:rPr lang="en" sz="1090" b="1" dirty="0">
                <a:solidFill>
                  <a:schemeClr val="accent4">
                    <a:lumMod val="50000"/>
                  </a:schemeClr>
                </a:solidFill>
                <a:latin typeface="Calibri"/>
                <a:ea typeface="Calibri"/>
                <a:cs typeface="Calibri"/>
                <a:sym typeface="Calibri"/>
              </a:rPr>
              <a:t>c.  </a:t>
            </a:r>
            <a:r>
              <a:rPr lang="en" b="1" u="sng" dirty="0">
                <a:solidFill>
                  <a:srgbClr val="8A0A3A"/>
                </a:solidFill>
                <a:latin typeface="Calibri"/>
                <a:ea typeface="Calibri"/>
                <a:cs typeface="Calibri"/>
                <a:sym typeface="Calibri"/>
              </a:rPr>
              <a:t>A</a:t>
            </a:r>
            <a:r>
              <a:rPr lang="en" sz="1090" b="1" u="sng" dirty="0">
                <a:solidFill>
                  <a:schemeClr val="accent4">
                    <a:lumMod val="50000"/>
                  </a:schemeClr>
                </a:solidFill>
                <a:latin typeface="Calibri"/>
                <a:ea typeface="Calibri"/>
                <a:cs typeface="Calibri"/>
                <a:sym typeface="Calibri"/>
              </a:rPr>
              <a:t>nagogical sense</a:t>
            </a:r>
            <a:r>
              <a:rPr lang="en" sz="1090" b="1" dirty="0">
                <a:solidFill>
                  <a:schemeClr val="accent4">
                    <a:lumMod val="50000"/>
                  </a:schemeClr>
                </a:solidFill>
                <a:latin typeface="Calibri"/>
                <a:ea typeface="Calibri"/>
                <a:cs typeface="Calibri"/>
                <a:sym typeface="Calibri"/>
              </a:rPr>
              <a:t>: Scripture speaks to us of eternal realities.</a:t>
            </a:r>
            <a:endParaRPr sz="1090" b="1" dirty="0">
              <a:solidFill>
                <a:schemeClr val="accent4">
                  <a:lumMod val="50000"/>
                </a:schemeClr>
              </a:solidFill>
              <a:latin typeface="Calibri"/>
              <a:ea typeface="Calibri"/>
              <a:cs typeface="Calibri"/>
              <a:sym typeface="Calibri"/>
            </a:endParaRPr>
          </a:p>
        </p:txBody>
      </p:sp>
      <p:pic>
        <p:nvPicPr>
          <p:cNvPr id="179" name="Google Shape;179;p32"/>
          <p:cNvPicPr preferRelativeResize="0"/>
          <p:nvPr/>
        </p:nvPicPr>
        <p:blipFill>
          <a:blip r:embed="rId3">
            <a:alphaModFix/>
          </a:blip>
          <a:stretch>
            <a:fillRect/>
          </a:stretch>
        </p:blipFill>
        <p:spPr>
          <a:xfrm>
            <a:off x="427225" y="1315375"/>
            <a:ext cx="3416400" cy="3416400"/>
          </a:xfrm>
          <a:prstGeom prst="rect">
            <a:avLst/>
          </a:prstGeom>
          <a:noFill/>
          <a:ln w="76200" cap="flat" cmpd="sng">
            <a:solidFill>
              <a:srgbClr val="660000"/>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3"/>
          <p:cNvSpPr txBox="1">
            <a:spLocks noGrp="1"/>
          </p:cNvSpPr>
          <p:nvPr>
            <p:ph type="title"/>
          </p:nvPr>
        </p:nvSpPr>
        <p:spPr>
          <a:xfrm>
            <a:off x="668867" y="445025"/>
            <a:ext cx="7814733" cy="572700"/>
          </a:xfrm>
          <a:prstGeom prst="rect">
            <a:avLst/>
          </a:prstGeom>
          <a:solidFill>
            <a:srgbClr val="8A0A3A"/>
          </a:solidFill>
          <a:ln w="38100" cap="flat" cmpd="sng">
            <a:solidFill>
              <a:srgbClr val="660000"/>
            </a:solidFill>
            <a:prstDash val="solid"/>
            <a:round/>
            <a:headEnd type="none" w="sm" len="sm"/>
            <a:tailEnd type="none" w="sm" len="sm"/>
          </a:ln>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solidFill>
                  <a:schemeClr val="bg1"/>
                </a:solidFill>
              </a:rPr>
              <a:t>Six Criteria for Bible Interpretation</a:t>
            </a:r>
            <a:endParaRPr dirty="0">
              <a:solidFill>
                <a:schemeClr val="bg1"/>
              </a:solidFill>
            </a:endParaRPr>
          </a:p>
        </p:txBody>
      </p:sp>
      <p:sp>
        <p:nvSpPr>
          <p:cNvPr id="185" name="Google Shape;185;p33"/>
          <p:cNvSpPr txBox="1">
            <a:spLocks noGrp="1"/>
          </p:cNvSpPr>
          <p:nvPr>
            <p:ph type="body" idx="1"/>
          </p:nvPr>
        </p:nvSpPr>
        <p:spPr>
          <a:xfrm>
            <a:off x="668866" y="1152475"/>
            <a:ext cx="7156333" cy="3629700"/>
          </a:xfrm>
          <a:prstGeom prst="rect">
            <a:avLst/>
          </a:prstGeom>
        </p:spPr>
        <p:txBody>
          <a:bodyPr spcFirstLastPara="1" wrap="square" lIns="91425" tIns="91425" rIns="91425" bIns="91425" anchor="t" anchorCtr="0">
            <a:normAutofit fontScale="92500"/>
          </a:bodyPr>
          <a:lstStyle/>
          <a:p>
            <a:pPr marL="0" lvl="0" indent="0" algn="l" rtl="0">
              <a:lnSpc>
                <a:spcPct val="100000"/>
              </a:lnSpc>
              <a:spcBef>
                <a:spcPts val="0"/>
              </a:spcBef>
              <a:spcAft>
                <a:spcPts val="0"/>
              </a:spcAft>
              <a:buNone/>
            </a:pPr>
            <a:r>
              <a:rPr lang="en" sz="1600" b="1" dirty="0">
                <a:solidFill>
                  <a:srgbClr val="8A0A3A"/>
                </a:solidFill>
                <a:latin typeface="Calibri"/>
                <a:ea typeface="Calibri"/>
                <a:cs typeface="Calibri"/>
                <a:sym typeface="Calibri"/>
              </a:rPr>
              <a:t>1.</a:t>
            </a:r>
            <a:r>
              <a:rPr lang="en" sz="1600" b="1" dirty="0">
                <a:solidFill>
                  <a:schemeClr val="tx1"/>
                </a:solidFill>
                <a:latin typeface="Calibri"/>
                <a:ea typeface="Calibri"/>
                <a:cs typeface="Calibri"/>
                <a:sym typeface="Calibri"/>
              </a:rPr>
              <a:t> Read and interpret Sacred Scripture within the tradition and teaching of the Church.</a:t>
            </a:r>
            <a:endParaRPr sz="1600" b="1" dirty="0">
              <a:solidFill>
                <a:schemeClr val="tx1"/>
              </a:solidFill>
              <a:latin typeface="Calibri"/>
              <a:ea typeface="Calibri"/>
              <a:cs typeface="Calibri"/>
              <a:sym typeface="Calibri"/>
            </a:endParaRPr>
          </a:p>
          <a:p>
            <a:pPr marL="0" lvl="0" indent="0" algn="l" rtl="0">
              <a:lnSpc>
                <a:spcPct val="100000"/>
              </a:lnSpc>
              <a:spcBef>
                <a:spcPts val="1200"/>
              </a:spcBef>
              <a:spcAft>
                <a:spcPts val="0"/>
              </a:spcAft>
              <a:buNone/>
            </a:pPr>
            <a:r>
              <a:rPr lang="en" sz="1600" b="1" dirty="0">
                <a:solidFill>
                  <a:srgbClr val="8A0A3A"/>
                </a:solidFill>
                <a:latin typeface="Calibri"/>
                <a:ea typeface="Calibri"/>
                <a:cs typeface="Calibri"/>
                <a:sym typeface="Calibri"/>
              </a:rPr>
              <a:t>2.</a:t>
            </a:r>
            <a:r>
              <a:rPr lang="en" sz="1600" b="1" dirty="0">
                <a:solidFill>
                  <a:schemeClr val="tx1"/>
                </a:solidFill>
                <a:latin typeface="Calibri"/>
                <a:ea typeface="Calibri"/>
                <a:cs typeface="Calibri"/>
                <a:sym typeface="Calibri"/>
              </a:rPr>
              <a:t> Give attention both to what the human authors intended to say and to what God reveals to us by their words.</a:t>
            </a:r>
            <a:endParaRPr sz="1600" b="1" dirty="0">
              <a:solidFill>
                <a:schemeClr val="tx1"/>
              </a:solidFill>
              <a:latin typeface="Calibri"/>
              <a:ea typeface="Calibri"/>
              <a:cs typeface="Calibri"/>
              <a:sym typeface="Calibri"/>
            </a:endParaRPr>
          </a:p>
          <a:p>
            <a:pPr marL="0" lvl="0" indent="0" algn="l" rtl="0">
              <a:lnSpc>
                <a:spcPct val="100000"/>
              </a:lnSpc>
              <a:spcBef>
                <a:spcPts val="1200"/>
              </a:spcBef>
              <a:spcAft>
                <a:spcPts val="0"/>
              </a:spcAft>
              <a:buNone/>
            </a:pPr>
            <a:r>
              <a:rPr lang="en" sz="1600" b="1" dirty="0">
                <a:solidFill>
                  <a:schemeClr val="tx1"/>
                </a:solidFill>
                <a:latin typeface="Calibri"/>
                <a:ea typeface="Calibri"/>
                <a:cs typeface="Calibri"/>
                <a:sym typeface="Calibri"/>
              </a:rPr>
              <a:t> </a:t>
            </a:r>
            <a:r>
              <a:rPr lang="en" sz="1600" b="1" dirty="0">
                <a:solidFill>
                  <a:srgbClr val="8A0A3A"/>
                </a:solidFill>
                <a:latin typeface="Calibri"/>
                <a:ea typeface="Calibri"/>
                <a:cs typeface="Calibri"/>
                <a:sym typeface="Calibri"/>
              </a:rPr>
              <a:t>3.</a:t>
            </a:r>
            <a:r>
              <a:rPr lang="en" sz="1600" b="1" dirty="0">
                <a:solidFill>
                  <a:schemeClr val="tx1"/>
                </a:solidFill>
                <a:latin typeface="Calibri"/>
                <a:ea typeface="Calibri"/>
                <a:cs typeface="Calibri"/>
                <a:sym typeface="Calibri"/>
              </a:rPr>
              <a:t> Take into account the conditions of the time when it was written and the culture where it was written.</a:t>
            </a:r>
            <a:endParaRPr sz="1600" b="1" dirty="0">
              <a:solidFill>
                <a:schemeClr val="tx1"/>
              </a:solidFill>
              <a:latin typeface="Calibri"/>
              <a:ea typeface="Calibri"/>
              <a:cs typeface="Calibri"/>
              <a:sym typeface="Calibri"/>
            </a:endParaRPr>
          </a:p>
          <a:p>
            <a:pPr marL="0" lvl="0" indent="0" algn="l" rtl="0">
              <a:lnSpc>
                <a:spcPct val="100000"/>
              </a:lnSpc>
              <a:spcBef>
                <a:spcPts val="1200"/>
              </a:spcBef>
              <a:spcAft>
                <a:spcPts val="0"/>
              </a:spcAft>
              <a:buNone/>
            </a:pPr>
            <a:r>
              <a:rPr lang="en" sz="1600" b="1" dirty="0">
                <a:solidFill>
                  <a:srgbClr val="8A0A3A"/>
                </a:solidFill>
                <a:latin typeface="Calibri"/>
                <a:ea typeface="Calibri"/>
                <a:cs typeface="Calibri"/>
                <a:sym typeface="Calibri"/>
              </a:rPr>
              <a:t>4.</a:t>
            </a:r>
            <a:r>
              <a:rPr lang="en" sz="1600" b="1" dirty="0">
                <a:solidFill>
                  <a:schemeClr val="tx1"/>
                </a:solidFill>
                <a:latin typeface="Calibri"/>
                <a:ea typeface="Calibri"/>
                <a:cs typeface="Calibri"/>
                <a:sym typeface="Calibri"/>
              </a:rPr>
              <a:t> Read and interpret Sacred Scripture in the light of the same Holy Spirit by whom it was written.</a:t>
            </a:r>
            <a:endParaRPr sz="1600" b="1" dirty="0">
              <a:solidFill>
                <a:schemeClr val="tx1"/>
              </a:solidFill>
              <a:latin typeface="Calibri"/>
              <a:ea typeface="Calibri"/>
              <a:cs typeface="Calibri"/>
              <a:sym typeface="Calibri"/>
            </a:endParaRPr>
          </a:p>
          <a:p>
            <a:pPr marL="0" lvl="0" indent="0" algn="l" rtl="0">
              <a:lnSpc>
                <a:spcPct val="100000"/>
              </a:lnSpc>
              <a:spcBef>
                <a:spcPts val="1200"/>
              </a:spcBef>
              <a:spcAft>
                <a:spcPts val="0"/>
              </a:spcAft>
              <a:buNone/>
            </a:pPr>
            <a:r>
              <a:rPr lang="en" sz="1600" b="1" dirty="0">
                <a:solidFill>
                  <a:srgbClr val="8A0A3A"/>
                </a:solidFill>
                <a:latin typeface="Calibri"/>
                <a:ea typeface="Calibri"/>
                <a:cs typeface="Calibri"/>
                <a:sym typeface="Calibri"/>
              </a:rPr>
              <a:t>5.</a:t>
            </a:r>
            <a:r>
              <a:rPr lang="en" sz="1600" b="1" dirty="0">
                <a:solidFill>
                  <a:schemeClr val="tx1"/>
                </a:solidFill>
                <a:latin typeface="Calibri"/>
                <a:ea typeface="Calibri"/>
                <a:cs typeface="Calibri"/>
                <a:sym typeface="Calibri"/>
              </a:rPr>
              <a:t> Read and interpret each part of Sacred Scripture with an awareness and understanding of the unity of the content and teaching of the entire Bible.</a:t>
            </a:r>
            <a:endParaRPr sz="1600" b="1" dirty="0">
              <a:solidFill>
                <a:schemeClr val="tx1"/>
              </a:solidFill>
              <a:latin typeface="Calibri"/>
              <a:ea typeface="Calibri"/>
              <a:cs typeface="Calibri"/>
              <a:sym typeface="Calibri"/>
            </a:endParaRPr>
          </a:p>
          <a:p>
            <a:pPr marL="0" lvl="0" indent="0" algn="l" rtl="0">
              <a:lnSpc>
                <a:spcPct val="100000"/>
              </a:lnSpc>
              <a:spcBef>
                <a:spcPts val="1200"/>
              </a:spcBef>
              <a:spcAft>
                <a:spcPts val="1200"/>
              </a:spcAft>
              <a:buNone/>
            </a:pPr>
            <a:r>
              <a:rPr lang="en" sz="1600" b="1" dirty="0">
                <a:solidFill>
                  <a:srgbClr val="8A0A3A"/>
                </a:solidFill>
                <a:latin typeface="Calibri"/>
                <a:ea typeface="Calibri"/>
                <a:cs typeface="Calibri"/>
                <a:sym typeface="Calibri"/>
              </a:rPr>
              <a:t>6.</a:t>
            </a:r>
            <a:r>
              <a:rPr lang="en" sz="1600" b="1" dirty="0">
                <a:solidFill>
                  <a:schemeClr val="tx1"/>
                </a:solidFill>
                <a:latin typeface="Calibri"/>
                <a:ea typeface="Calibri"/>
                <a:cs typeface="Calibri"/>
                <a:sym typeface="Calibri"/>
              </a:rPr>
              <a:t> Be attentive to the analogy of faith, that is, the unity that exists in all Church teaching.</a:t>
            </a:r>
            <a:endParaRPr sz="1600" b="1" dirty="0">
              <a:solidFill>
                <a:schemeClr val="tx1"/>
              </a:solidFill>
              <a:latin typeface="Calibri"/>
              <a:ea typeface="Calibri"/>
              <a:cs typeface="Calibri"/>
              <a:sym typeface="Calibri"/>
            </a:endParaRPr>
          </a:p>
        </p:txBody>
      </p:sp>
      <p:pic>
        <p:nvPicPr>
          <p:cNvPr id="186" name="Google Shape;186;p33"/>
          <p:cNvPicPr preferRelativeResize="0"/>
          <p:nvPr/>
        </p:nvPicPr>
        <p:blipFill rotWithShape="1">
          <a:blip r:embed="rId3">
            <a:alphaModFix/>
          </a:blip>
          <a:srcRect t="5664"/>
          <a:stretch/>
        </p:blipFill>
        <p:spPr>
          <a:xfrm>
            <a:off x="7698825" y="1059872"/>
            <a:ext cx="1133475" cy="3653953"/>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996</TotalTime>
  <Words>3749</Words>
  <Application>Microsoft Office PowerPoint</Application>
  <PresentationFormat>On-screen Show (16:9)</PresentationFormat>
  <Paragraphs>255</Paragraphs>
  <Slides>18</Slides>
  <Notes>18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Arial</vt:lpstr>
      <vt:lpstr>Roboto Thin</vt:lpstr>
      <vt:lpstr>Perpetua</vt:lpstr>
      <vt:lpstr>Calibri</vt:lpstr>
      <vt:lpstr>Roboto</vt:lpstr>
      <vt:lpstr>Simple Light</vt:lpstr>
      <vt:lpstr>Simple Light</vt:lpstr>
      <vt:lpstr>PowerPoint Presentation</vt:lpstr>
      <vt:lpstr>Seven Beliefs About the Bible</vt:lpstr>
      <vt:lpstr>PowerPoint Presentation</vt:lpstr>
      <vt:lpstr>PowerPoint Presentation</vt:lpstr>
      <vt:lpstr>PowerPoint Presentation</vt:lpstr>
      <vt:lpstr>PowerPoint Presentation</vt:lpstr>
      <vt:lpstr>PowerPoint Presentation</vt:lpstr>
      <vt:lpstr>Leo the L.L.A.M.A. teaches about the Four Layers of meaning</vt:lpstr>
      <vt:lpstr>Six Criteria for Bible Interpretation</vt:lpstr>
      <vt:lpstr>PowerPoint Presentation</vt:lpstr>
      <vt:lpstr>PowerPoint Presentation</vt:lpstr>
      <vt:lpstr>How Recent Magisterial Documents Guide Interpretation</vt:lpstr>
      <vt:lpstr>PowerPoint Presentation</vt:lpstr>
      <vt:lpstr>Exegesis requires that you ask questions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Understand  the Bible  Ch 3</dc:title>
  <dc:creator>Maggie</dc:creator>
  <cp:lastModifiedBy>Susana J. Kelly</cp:lastModifiedBy>
  <cp:revision>60</cp:revision>
  <dcterms:modified xsi:type="dcterms:W3CDTF">2024-08-14T14:38:01Z</dcterms:modified>
</cp:coreProperties>
</file>